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a" ContentType="audio/x-ms-wma"/>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handoutMasterIdLst>
    <p:handoutMasterId r:id="rId26"/>
  </p:handoutMasterIdLst>
  <p:sldIdLst>
    <p:sldId id="286" r:id="rId2"/>
    <p:sldId id="324" r:id="rId3"/>
    <p:sldId id="325" r:id="rId4"/>
    <p:sldId id="326" r:id="rId5"/>
    <p:sldId id="328" r:id="rId6"/>
    <p:sldId id="336" r:id="rId7"/>
    <p:sldId id="337" r:id="rId8"/>
    <p:sldId id="335" r:id="rId9"/>
    <p:sldId id="338" r:id="rId10"/>
    <p:sldId id="339" r:id="rId11"/>
    <p:sldId id="340" r:id="rId12"/>
    <p:sldId id="351" r:id="rId13"/>
    <p:sldId id="330" r:id="rId14"/>
    <p:sldId id="341" r:id="rId15"/>
    <p:sldId id="342" r:id="rId16"/>
    <p:sldId id="343" r:id="rId17"/>
    <p:sldId id="344" r:id="rId18"/>
    <p:sldId id="345" r:id="rId19"/>
    <p:sldId id="346" r:id="rId20"/>
    <p:sldId id="347" r:id="rId21"/>
    <p:sldId id="348" r:id="rId22"/>
    <p:sldId id="349" r:id="rId23"/>
    <p:sldId id="350" r:id="rId24"/>
  </p:sldIdLst>
  <p:sldSz cx="12192000" cy="6858000"/>
  <p:notesSz cx="6794500" cy="9931400"/>
  <p:defaultTextStyle>
    <a:defPPr>
      <a:defRPr lang="en-US"/>
    </a:defPPr>
    <a:lvl1pPr algn="l"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1B2B"/>
    <a:srgbClr val="0B1D2B"/>
    <a:srgbClr val="0A1622"/>
    <a:srgbClr val="0D1B28"/>
    <a:srgbClr val="0A141D"/>
    <a:srgbClr val="FF0000"/>
    <a:srgbClr val="0000FF"/>
    <a:srgbClr val="174C67"/>
    <a:srgbClr val="1F688D"/>
    <a:srgbClr val="FFFF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599" autoAdjust="0"/>
  </p:normalViewPr>
  <p:slideViewPr>
    <p:cSldViewPr snapToGrid="0">
      <p:cViewPr varScale="1">
        <p:scale>
          <a:sx n="96" d="100"/>
          <a:sy n="96" d="100"/>
        </p:scale>
        <p:origin x="1116" y="84"/>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44283" cy="496570"/>
          </a:xfrm>
          <a:prstGeom prst="rect">
            <a:avLst/>
          </a:prstGeom>
        </p:spPr>
        <p:txBody>
          <a:bodyPr vert="horz" wrap="square" lIns="91440" tIns="45720" rIns="91440" bIns="45720" numCol="1" anchor="t" anchorCtr="0" compatLnSpc="1">
            <a:prstTxWarp prst="textNoShape">
              <a:avLst/>
            </a:prstTxWarp>
          </a:bodyPr>
          <a:lstStyle>
            <a:lvl1pPr>
              <a:defRPr kumimoji="1" sz="1200">
                <a:latin typeface="Arial" charset="0"/>
              </a:defRPr>
            </a:lvl1pPr>
          </a:lstStyle>
          <a:p>
            <a:pPr>
              <a:defRPr/>
            </a:pPr>
            <a:endParaRPr lang="ja-JP" altLang="en-US"/>
          </a:p>
        </p:txBody>
      </p:sp>
      <p:sp>
        <p:nvSpPr>
          <p:cNvPr id="3" name="日付プレースホルダ 2"/>
          <p:cNvSpPr>
            <a:spLocks noGrp="1"/>
          </p:cNvSpPr>
          <p:nvPr>
            <p:ph type="dt" sz="quarter" idx="1"/>
          </p:nvPr>
        </p:nvSpPr>
        <p:spPr>
          <a:xfrm>
            <a:off x="3848645" y="0"/>
            <a:ext cx="2944283" cy="496570"/>
          </a:xfrm>
          <a:prstGeom prst="rect">
            <a:avLst/>
          </a:prstGeom>
        </p:spPr>
        <p:txBody>
          <a:bodyPr vert="horz" wrap="square" lIns="91440" tIns="45720" rIns="91440" bIns="45720" numCol="1" anchor="t" anchorCtr="0" compatLnSpc="1">
            <a:prstTxWarp prst="textNoShape">
              <a:avLst/>
            </a:prstTxWarp>
          </a:bodyPr>
          <a:lstStyle>
            <a:lvl1pPr algn="r">
              <a:defRPr kumimoji="1" sz="1200">
                <a:latin typeface="Arial" charset="0"/>
              </a:defRPr>
            </a:lvl1pPr>
          </a:lstStyle>
          <a:p>
            <a:pPr>
              <a:defRPr/>
            </a:pPr>
            <a:fld id="{736ED253-98E5-40B5-B5A3-F87BBCAAF350}" type="datetimeFigureOut">
              <a:rPr lang="ja-JP" altLang="en-US"/>
              <a:pPr>
                <a:defRPr/>
              </a:pPr>
              <a:t>2014/6/20</a:t>
            </a:fld>
            <a:endParaRPr lang="ja-JP" altLang="en-US"/>
          </a:p>
        </p:txBody>
      </p:sp>
      <p:sp>
        <p:nvSpPr>
          <p:cNvPr id="4" name="フッター プレースホルダ 3"/>
          <p:cNvSpPr>
            <a:spLocks noGrp="1"/>
          </p:cNvSpPr>
          <p:nvPr>
            <p:ph type="ftr" sz="quarter" idx="2"/>
          </p:nvPr>
        </p:nvSpPr>
        <p:spPr>
          <a:xfrm>
            <a:off x="0" y="9433106"/>
            <a:ext cx="2944283" cy="496570"/>
          </a:xfrm>
          <a:prstGeom prst="rect">
            <a:avLst/>
          </a:prstGeom>
        </p:spPr>
        <p:txBody>
          <a:bodyPr vert="horz" wrap="square" lIns="91440" tIns="45720" rIns="91440" bIns="45720" numCol="1" anchor="b" anchorCtr="0" compatLnSpc="1">
            <a:prstTxWarp prst="textNoShape">
              <a:avLst/>
            </a:prstTxWarp>
          </a:bodyPr>
          <a:lstStyle>
            <a:lvl1pPr>
              <a:defRPr kumimoji="1" sz="1200">
                <a:latin typeface="Arial" charset="0"/>
              </a:defRPr>
            </a:lvl1pPr>
          </a:lstStyle>
          <a:p>
            <a:pPr>
              <a:defRPr/>
            </a:pPr>
            <a:endParaRPr lang="ja-JP" altLang="en-US"/>
          </a:p>
        </p:txBody>
      </p:sp>
      <p:sp>
        <p:nvSpPr>
          <p:cNvPr id="5" name="スライド番号プレースホルダ 4"/>
          <p:cNvSpPr>
            <a:spLocks noGrp="1"/>
          </p:cNvSpPr>
          <p:nvPr>
            <p:ph type="sldNum" sz="quarter" idx="3"/>
          </p:nvPr>
        </p:nvSpPr>
        <p:spPr>
          <a:xfrm>
            <a:off x="3848645" y="9433106"/>
            <a:ext cx="2944283" cy="496570"/>
          </a:xfrm>
          <a:prstGeom prst="rect">
            <a:avLst/>
          </a:prstGeom>
        </p:spPr>
        <p:txBody>
          <a:bodyPr vert="horz" wrap="square" lIns="91440" tIns="45720" rIns="91440" bIns="45720" numCol="1" anchor="b" anchorCtr="0" compatLnSpc="1">
            <a:prstTxWarp prst="textNoShape">
              <a:avLst/>
            </a:prstTxWarp>
          </a:bodyPr>
          <a:lstStyle>
            <a:lvl1pPr algn="r">
              <a:defRPr kumimoji="1" sz="1200">
                <a:latin typeface="Arial" charset="0"/>
              </a:defRPr>
            </a:lvl1pPr>
          </a:lstStyle>
          <a:p>
            <a:pPr>
              <a:defRPr/>
            </a:pPr>
            <a:fld id="{DC39640F-1B11-45F5-96BA-FFE5892B3A25}" type="slidenum">
              <a:rPr lang="ja-JP" altLang="en-US"/>
              <a:pPr>
                <a:defRPr/>
              </a:pPr>
              <a:t>‹#›</a:t>
            </a:fld>
            <a:endParaRPr lang="ja-JP" altLang="en-US"/>
          </a:p>
        </p:txBody>
      </p:sp>
    </p:spTree>
    <p:extLst>
      <p:ext uri="{BB962C8B-B14F-4D97-AF65-F5344CB8AC3E}">
        <p14:creationId xmlns:p14="http://schemas.microsoft.com/office/powerpoint/2010/main" val="2336631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4283" cy="4965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ja-JP"/>
          </a:p>
        </p:txBody>
      </p:sp>
      <p:sp>
        <p:nvSpPr>
          <p:cNvPr id="4099" name="Rectangle 3"/>
          <p:cNvSpPr>
            <a:spLocks noGrp="1" noChangeArrowheads="1"/>
          </p:cNvSpPr>
          <p:nvPr>
            <p:ph type="dt" idx="1"/>
          </p:nvPr>
        </p:nvSpPr>
        <p:spPr bwMode="auto">
          <a:xfrm>
            <a:off x="3848645" y="0"/>
            <a:ext cx="2944283" cy="4965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ja-JP"/>
          </a:p>
        </p:txBody>
      </p:sp>
      <p:sp>
        <p:nvSpPr>
          <p:cNvPr id="34820" name="Rectangle 4"/>
          <p:cNvSpPr>
            <a:spLocks noGrp="1" noRot="1" noChangeAspect="1" noChangeArrowheads="1" noTextEdit="1"/>
          </p:cNvSpPr>
          <p:nvPr>
            <p:ph type="sldImg" idx="2"/>
          </p:nvPr>
        </p:nvSpPr>
        <p:spPr bwMode="auto">
          <a:xfrm>
            <a:off x="87313" y="744538"/>
            <a:ext cx="6619875"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79450" y="4717415"/>
            <a:ext cx="5435600" cy="44691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noProof="0" smtClean="0"/>
              <a:t>Click to edit Master text styles</a:t>
            </a:r>
          </a:p>
          <a:p>
            <a:pPr lvl="1"/>
            <a:r>
              <a:rPr lang="en-US" altLang="ja-JP" noProof="0" smtClean="0"/>
              <a:t>Second level</a:t>
            </a:r>
          </a:p>
          <a:p>
            <a:pPr lvl="2"/>
            <a:r>
              <a:rPr lang="en-US" altLang="ja-JP" noProof="0" smtClean="0"/>
              <a:t>Third level</a:t>
            </a:r>
          </a:p>
          <a:p>
            <a:pPr lvl="3"/>
            <a:r>
              <a:rPr lang="en-US" altLang="ja-JP" noProof="0" smtClean="0"/>
              <a:t>Fourth level</a:t>
            </a:r>
          </a:p>
          <a:p>
            <a:pPr lvl="4"/>
            <a:r>
              <a:rPr lang="en-US" altLang="ja-JP" noProof="0" smtClean="0"/>
              <a:t>Fifth level</a:t>
            </a:r>
          </a:p>
        </p:txBody>
      </p:sp>
      <p:sp>
        <p:nvSpPr>
          <p:cNvPr id="4102" name="Rectangle 6"/>
          <p:cNvSpPr>
            <a:spLocks noGrp="1" noChangeArrowheads="1"/>
          </p:cNvSpPr>
          <p:nvPr>
            <p:ph type="ftr" sz="quarter" idx="4"/>
          </p:nvPr>
        </p:nvSpPr>
        <p:spPr bwMode="auto">
          <a:xfrm>
            <a:off x="0" y="9433106"/>
            <a:ext cx="2944283" cy="49657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ja-JP"/>
          </a:p>
        </p:txBody>
      </p:sp>
      <p:sp>
        <p:nvSpPr>
          <p:cNvPr id="4103" name="Rectangle 7"/>
          <p:cNvSpPr>
            <a:spLocks noGrp="1" noChangeArrowheads="1"/>
          </p:cNvSpPr>
          <p:nvPr>
            <p:ph type="sldNum" sz="quarter" idx="5"/>
          </p:nvPr>
        </p:nvSpPr>
        <p:spPr bwMode="auto">
          <a:xfrm>
            <a:off x="3848645" y="9433106"/>
            <a:ext cx="2944283" cy="49657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C87F9ED2-E87D-4B56-9968-18D4439B6D3A}" type="slidenum">
              <a:rPr lang="en-US" altLang="ja-JP"/>
              <a:pPr>
                <a:defRPr/>
              </a:pPr>
              <a:t>‹#›</a:t>
            </a:fld>
            <a:endParaRPr lang="en-US" altLang="ja-JP"/>
          </a:p>
        </p:txBody>
      </p:sp>
    </p:spTree>
    <p:extLst>
      <p:ext uri="{BB962C8B-B14F-4D97-AF65-F5344CB8AC3E}">
        <p14:creationId xmlns:p14="http://schemas.microsoft.com/office/powerpoint/2010/main" val="33449950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r>
              <a:rPr lang="en-US" baseline="0" dirty="0" smtClean="0"/>
              <a:t>Welcome to this webinar on the proposal for IEEE Standardization on the XES language, where XES stands for Extensible Event Stream.</a:t>
            </a:r>
          </a:p>
          <a:p>
            <a:r>
              <a:rPr lang="en-US" baseline="0" dirty="0" smtClean="0"/>
              <a:t>My name is Eric Verbeek, and I work as a Scientific Engineer at the Department of Mathematics and Computer Science at the Eindhoven University of Technology in the Netherlands.</a:t>
            </a:r>
          </a:p>
          <a:p>
            <a:r>
              <a:rPr lang="en-US" baseline="0" dirty="0" smtClean="0"/>
              <a:t>I will be presenting this webinar today, but please note that I do so on behalf of the [TAB]IEEE Task Force on Process Mining.</a:t>
            </a:r>
          </a:p>
          <a:p>
            <a:endParaRPr lang="en-US" baseline="0" dirty="0" smtClean="0"/>
          </a:p>
          <a:p>
            <a:r>
              <a:rPr lang="en-US" baseline="0" dirty="0" smtClean="0"/>
              <a:t>The [TAB]goal of this webinar is to introduce the XES language, which is a language to transfer event data from one location to another location.</a:t>
            </a:r>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87F9ED2-E87D-4B56-9968-18D4439B6D3A}" type="slidenum">
              <a:rPr lang="en-US" altLang="ja-JP" smtClean="0"/>
              <a:pPr>
                <a:defRPr/>
              </a:pPr>
              <a:t>1</a:t>
            </a:fld>
            <a:endParaRPr lang="en-US" altLang="ja-JP"/>
          </a:p>
        </p:txBody>
      </p:sp>
    </p:spTree>
    <p:extLst>
      <p:ext uri="{BB962C8B-B14F-4D97-AF65-F5344CB8AC3E}">
        <p14:creationId xmlns:p14="http://schemas.microsoft.com/office/powerpoint/2010/main" val="4034532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 scientist can do al of this, provided that the event data gets to him in a way that he can handle it. To</a:t>
            </a:r>
            <a:r>
              <a:rPr lang="en-US" baseline="0" dirty="0" smtClean="0"/>
              <a:t> achieve this, we need to provide [TAB]syntax for the event data, we have to assign [TAB]proper semantics to the data, and we have to cater for [TAB] possible extensions in the future, that is, we have to be able to add new data to the event log or event stream with ease.</a:t>
            </a:r>
            <a:endParaRPr lang="en-US" dirty="0"/>
          </a:p>
        </p:txBody>
      </p:sp>
      <p:sp>
        <p:nvSpPr>
          <p:cNvPr id="4" name="Slide Number Placeholder 3"/>
          <p:cNvSpPr>
            <a:spLocks noGrp="1"/>
          </p:cNvSpPr>
          <p:nvPr>
            <p:ph type="sldNum" sz="quarter" idx="10"/>
          </p:nvPr>
        </p:nvSpPr>
        <p:spPr/>
        <p:txBody>
          <a:bodyPr/>
          <a:lstStyle/>
          <a:p>
            <a:pPr>
              <a:defRPr/>
            </a:pPr>
            <a:fld id="{C87F9ED2-E87D-4B56-9968-18D4439B6D3A}" type="slidenum">
              <a:rPr lang="en-US" altLang="ja-JP" smtClean="0"/>
              <a:pPr>
                <a:defRPr/>
              </a:pPr>
              <a:t>10</a:t>
            </a:fld>
            <a:endParaRPr lang="en-US" altLang="ja-JP"/>
          </a:p>
        </p:txBody>
      </p:sp>
    </p:spTree>
    <p:extLst>
      <p:ext uri="{BB962C8B-B14F-4D97-AF65-F5344CB8AC3E}">
        <p14:creationId xmlns:p14="http://schemas.microsoft.com/office/powerpoint/2010/main" val="1882960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summarize, all three types of process mining (discovery, conformance, and extension)</a:t>
            </a:r>
            <a:r>
              <a:rPr lang="en-US" baseline="0" dirty="0" smtClean="0"/>
              <a:t> require event data as input.</a:t>
            </a:r>
          </a:p>
          <a:p>
            <a:r>
              <a:rPr lang="en-US" baseline="0" dirty="0" smtClean="0"/>
              <a:t>As a result, any process mining technique should be able to read an event log or subscribe to an event stream.</a:t>
            </a:r>
          </a:p>
          <a:p>
            <a:r>
              <a:rPr lang="en-US" baseline="0" dirty="0" smtClean="0"/>
              <a:t>For this, it is vital that the event log and the event stream are standardized in a way that leaves no room for misinterpretation.</a:t>
            </a:r>
          </a:p>
          <a:p>
            <a:r>
              <a:rPr lang="en-US" baseline="0" dirty="0" smtClean="0"/>
              <a:t>It should be clear [TAB]to which case an event corresponds, to [TAB]which activity it refers, at [TAB]which time it was executed, by [TAB]whom it was performed, etc.[TAB]</a:t>
            </a:r>
          </a:p>
          <a:p>
            <a:r>
              <a:rPr lang="en-US" baseline="0" dirty="0" smtClean="0"/>
              <a:t>Furthermore, as we cannot predict which kind of data will become important in next years, it should be possible to include new data into the log or stream with ease.[TAB]</a:t>
            </a:r>
          </a:p>
        </p:txBody>
      </p:sp>
      <p:sp>
        <p:nvSpPr>
          <p:cNvPr id="4" name="Slide Number Placeholder 3"/>
          <p:cNvSpPr>
            <a:spLocks noGrp="1"/>
          </p:cNvSpPr>
          <p:nvPr>
            <p:ph type="sldNum" sz="quarter" idx="10"/>
          </p:nvPr>
        </p:nvSpPr>
        <p:spPr/>
        <p:txBody>
          <a:bodyPr/>
          <a:lstStyle/>
          <a:p>
            <a:pPr>
              <a:defRPr/>
            </a:pPr>
            <a:fld id="{C87F9ED2-E87D-4B56-9968-18D4439B6D3A}" type="slidenum">
              <a:rPr lang="en-US" altLang="ja-JP" smtClean="0"/>
              <a:pPr>
                <a:defRPr/>
              </a:pPr>
              <a:t>11</a:t>
            </a:fld>
            <a:endParaRPr lang="en-US" altLang="ja-JP"/>
          </a:p>
        </p:txBody>
      </p:sp>
    </p:spTree>
    <p:extLst>
      <p:ext uri="{BB962C8B-B14F-4D97-AF65-F5344CB8AC3E}">
        <p14:creationId xmlns:p14="http://schemas.microsoft.com/office/powerpoint/2010/main" val="4055157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previous, it is clear that the data scientist will be using a lot of [TAB]computational intelligence ‘under the hood’ when doing [TAB]process mining.</a:t>
            </a:r>
          </a:p>
          <a:p>
            <a:endParaRPr lang="en-US" dirty="0" smtClean="0"/>
          </a:p>
          <a:p>
            <a:r>
              <a:rPr lang="en-US" dirty="0" smtClean="0"/>
              <a:t>For example, process</a:t>
            </a:r>
            <a:r>
              <a:rPr lang="en-US" baseline="0" dirty="0" smtClean="0"/>
              <a:t> models can be discovered using [TAB]fuzzy algorithms, event logs can be [TAB]replayed on such fuzzy models, [TAB]genetic algorithms can be used, and the traces in the event log can be [TAB] clustered prior to discovering a model.</a:t>
            </a:r>
          </a:p>
          <a:p>
            <a:endParaRPr lang="en-US" baseline="0" dirty="0" smtClean="0"/>
          </a:p>
          <a:p>
            <a:r>
              <a:rPr lang="en-US" baseline="0" dirty="0" smtClean="0"/>
              <a:t>On top of this, many of these cutting edge algorithms are now available in tools like [TAB]</a:t>
            </a:r>
            <a:r>
              <a:rPr lang="en-US" baseline="0" dirty="0" err="1" smtClean="0"/>
              <a:t>RapidMiner</a:t>
            </a:r>
            <a:r>
              <a:rPr lang="en-US" baseline="0" dirty="0" smtClean="0"/>
              <a:t>, which allows the </a:t>
            </a:r>
            <a:r>
              <a:rPr lang="en-US" baseline="0" dirty="0" err="1" smtClean="0"/>
              <a:t>RapidMiner</a:t>
            </a:r>
            <a:r>
              <a:rPr lang="en-US" baseline="0" dirty="0" smtClean="0"/>
              <a:t> use to [TAB]import event logs into </a:t>
            </a:r>
            <a:r>
              <a:rPr lang="en-US" baseline="0" dirty="0" err="1" smtClean="0"/>
              <a:t>RapidMiner</a:t>
            </a:r>
            <a:r>
              <a:rPr lang="en-US" baseline="0" dirty="0" smtClean="0"/>
              <a:t>, [TAB]</a:t>
            </a:r>
            <a:r>
              <a:rPr lang="en-US" baseline="0" dirty="0" err="1" smtClean="0"/>
              <a:t>analyse</a:t>
            </a:r>
            <a:r>
              <a:rPr lang="en-US" baseline="0" dirty="0" smtClean="0"/>
              <a:t> the log using a dotted chart, [TAB]discover a process model from it using an ILP-based miner, and [TAB]replay it on a process model to check performance and conformance.[TAB]</a:t>
            </a:r>
          </a:p>
          <a:p>
            <a:endParaRPr lang="en-US" baseline="0" dirty="0" smtClean="0"/>
          </a:p>
          <a:p>
            <a:r>
              <a:rPr lang="en-US" baseline="0" dirty="0" smtClean="0"/>
              <a:t>As such, computational intelligence is a natural habitat for the process mining field. As a result, the XES standards proposal also finds its place in computational intelligence.</a:t>
            </a:r>
            <a:endParaRPr lang="en-US" dirty="0"/>
          </a:p>
        </p:txBody>
      </p:sp>
      <p:sp>
        <p:nvSpPr>
          <p:cNvPr id="4" name="Slide Number Placeholder 3"/>
          <p:cNvSpPr>
            <a:spLocks noGrp="1"/>
          </p:cNvSpPr>
          <p:nvPr>
            <p:ph type="sldNum" sz="quarter" idx="10"/>
          </p:nvPr>
        </p:nvSpPr>
        <p:spPr/>
        <p:txBody>
          <a:bodyPr/>
          <a:lstStyle/>
          <a:p>
            <a:pPr>
              <a:defRPr/>
            </a:pPr>
            <a:fld id="{C87F9ED2-E87D-4B56-9968-18D4439B6D3A}" type="slidenum">
              <a:rPr lang="en-US" altLang="ja-JP" smtClean="0"/>
              <a:pPr>
                <a:defRPr/>
              </a:pPr>
              <a:t>12</a:t>
            </a:fld>
            <a:endParaRPr lang="en-US" altLang="ja-JP"/>
          </a:p>
        </p:txBody>
      </p:sp>
    </p:spTree>
    <p:extLst>
      <p:ext uri="{BB962C8B-B14F-4D97-AF65-F5344CB8AC3E}">
        <p14:creationId xmlns:p14="http://schemas.microsoft.com/office/powerpoint/2010/main" val="484668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r>
              <a:rPr lang="en-US" baseline="0" dirty="0" smtClean="0"/>
              <a:t>As we need a standard like [TAB]XES in the process mining field, we need a standard like XES in the area of computational intelligence.</a:t>
            </a:r>
          </a:p>
          <a:p>
            <a:endParaRPr lang="en-US" baseline="0" dirty="0" smtClean="0"/>
          </a:p>
          <a:p>
            <a:r>
              <a:rPr lang="en-US" sz="1200" b="0" i="0" u="none" strike="noStrike" kern="1200" baseline="0" dirty="0" smtClean="0">
                <a:solidFill>
                  <a:schemeClr val="tx1"/>
                </a:solidFill>
                <a:latin typeface="Arial" charset="0"/>
                <a:ea typeface="+mn-ea"/>
                <a:cs typeface="+mn-cs"/>
              </a:rPr>
              <a:t>The XES standard will be an XML-based standard for event logs and event streams. </a:t>
            </a:r>
          </a:p>
          <a:p>
            <a:r>
              <a:rPr lang="en-US" sz="1200" b="0" i="0" u="none" strike="noStrike" kern="1200" baseline="0" dirty="0" smtClean="0">
                <a:solidFill>
                  <a:schemeClr val="tx1"/>
                </a:solidFill>
                <a:latin typeface="Arial" charset="0"/>
                <a:ea typeface="+mn-ea"/>
                <a:cs typeface="+mn-cs"/>
              </a:rPr>
              <a:t>Its purpose is to provide a generally-acknowledged format for the interchange of event data between tools and application domains. </a:t>
            </a:r>
          </a:p>
          <a:p>
            <a:r>
              <a:rPr lang="en-US" sz="1200" b="0" i="0" u="none" strike="noStrike" kern="1200" baseline="0" dirty="0" smtClean="0">
                <a:solidFill>
                  <a:schemeClr val="tx1"/>
                </a:solidFill>
                <a:latin typeface="Arial" charset="0"/>
                <a:ea typeface="+mn-ea"/>
                <a:cs typeface="+mn-cs"/>
              </a:rPr>
              <a:t>A possible purpose is for process mining, that is, the analysis of operational processes based on their event data. </a:t>
            </a:r>
          </a:p>
          <a:p>
            <a:r>
              <a:rPr lang="en-US" sz="1200" b="0" i="0" u="none" strike="noStrike" kern="1200" baseline="0" dirty="0" smtClean="0">
                <a:solidFill>
                  <a:schemeClr val="tx1"/>
                </a:solidFill>
                <a:latin typeface="Arial" charset="0"/>
                <a:ea typeface="+mn-ea"/>
                <a:cs typeface="+mn-cs"/>
              </a:rPr>
              <a:t>However, XES will not be limited to process mining, and will [TAB] be designed to also be suitable for general data mining, text mining, and statistical analysis.</a:t>
            </a:r>
          </a:p>
          <a:p>
            <a:endParaRPr lang="en-US" dirty="0"/>
          </a:p>
        </p:txBody>
      </p:sp>
      <p:sp>
        <p:nvSpPr>
          <p:cNvPr id="4" name="Slide Number Placeholder 3"/>
          <p:cNvSpPr>
            <a:spLocks noGrp="1"/>
          </p:cNvSpPr>
          <p:nvPr>
            <p:ph type="sldNum" sz="quarter" idx="10"/>
          </p:nvPr>
        </p:nvSpPr>
        <p:spPr/>
        <p:txBody>
          <a:bodyPr/>
          <a:lstStyle/>
          <a:p>
            <a:pPr>
              <a:defRPr/>
            </a:pPr>
            <a:fld id="{C87F9ED2-E87D-4B56-9968-18D4439B6D3A}" type="slidenum">
              <a:rPr lang="en-US" altLang="ja-JP" smtClean="0"/>
              <a:pPr>
                <a:defRPr/>
              </a:pPr>
              <a:t>13</a:t>
            </a:fld>
            <a:endParaRPr lang="en-US" altLang="ja-JP"/>
          </a:p>
        </p:txBody>
      </p:sp>
    </p:spTree>
    <p:extLst>
      <p:ext uri="{BB962C8B-B14F-4D97-AF65-F5344CB8AC3E}">
        <p14:creationId xmlns:p14="http://schemas.microsoft.com/office/powerpoint/2010/main" val="2277135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When designing the XES standard, the following goals will be used as guiding principles: It should be [TAB]simple, [TAB]flexible, [TAB]extensible, and [TAB]expressive.</a:t>
            </a:r>
          </a:p>
        </p:txBody>
      </p:sp>
      <p:sp>
        <p:nvSpPr>
          <p:cNvPr id="4" name="Slide Number Placeholder 3"/>
          <p:cNvSpPr>
            <a:spLocks noGrp="1"/>
          </p:cNvSpPr>
          <p:nvPr>
            <p:ph type="sldNum" sz="quarter" idx="10"/>
          </p:nvPr>
        </p:nvSpPr>
        <p:spPr/>
        <p:txBody>
          <a:bodyPr/>
          <a:lstStyle/>
          <a:p>
            <a:pPr>
              <a:defRPr/>
            </a:pPr>
            <a:fld id="{C87F9ED2-E87D-4B56-9968-18D4439B6D3A}" type="slidenum">
              <a:rPr lang="en-US" altLang="ja-JP" smtClean="0"/>
              <a:pPr>
                <a:defRPr/>
              </a:pPr>
              <a:t>14</a:t>
            </a:fld>
            <a:endParaRPr lang="en-US" altLang="ja-JP"/>
          </a:p>
        </p:txBody>
      </p:sp>
    </p:spTree>
    <p:extLst>
      <p:ext uri="{BB962C8B-B14F-4D97-AF65-F5344CB8AC3E}">
        <p14:creationId xmlns:p14="http://schemas.microsoft.com/office/powerpoint/2010/main" val="3237515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The first goal is simplicity.</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XES will use the [TAB]simplest possible way to represent information. </a:t>
            </a:r>
          </a:p>
          <a:p>
            <a:r>
              <a:rPr lang="en-US" sz="1200" b="0" i="0" u="none" strike="noStrike" kern="1200" baseline="0" dirty="0" smtClean="0">
                <a:solidFill>
                  <a:schemeClr val="tx1"/>
                </a:solidFill>
                <a:latin typeface="Arial" charset="0"/>
                <a:ea typeface="+mn-ea"/>
                <a:cs typeface="+mn-cs"/>
              </a:rPr>
              <a:t>XES logs and streams should be easy to parse and to generate, and they should be equally well human-readable. </a:t>
            </a:r>
          </a:p>
          <a:p>
            <a:r>
              <a:rPr lang="en-US" sz="1200" b="0" i="0" u="none" strike="noStrike" kern="1200" baseline="0" dirty="0" smtClean="0">
                <a:solidFill>
                  <a:schemeClr val="tx1"/>
                </a:solidFill>
                <a:latin typeface="Arial" charset="0"/>
                <a:ea typeface="+mn-ea"/>
                <a:cs typeface="+mn-cs"/>
              </a:rPr>
              <a:t>In designing this standard, care will be taken to take a pragmatic route wherever that benefits an ease of implementation.</a:t>
            </a:r>
            <a:endParaRPr lang="en-US" dirty="0"/>
          </a:p>
        </p:txBody>
      </p:sp>
      <p:sp>
        <p:nvSpPr>
          <p:cNvPr id="4" name="Slide Number Placeholder 3"/>
          <p:cNvSpPr>
            <a:spLocks noGrp="1"/>
          </p:cNvSpPr>
          <p:nvPr>
            <p:ph type="sldNum" sz="quarter" idx="10"/>
          </p:nvPr>
        </p:nvSpPr>
        <p:spPr/>
        <p:txBody>
          <a:bodyPr/>
          <a:lstStyle/>
          <a:p>
            <a:pPr>
              <a:defRPr/>
            </a:pPr>
            <a:fld id="{C87F9ED2-E87D-4B56-9968-18D4439B6D3A}" type="slidenum">
              <a:rPr lang="en-US" altLang="ja-JP" smtClean="0"/>
              <a:pPr>
                <a:defRPr/>
              </a:pPr>
              <a:t>15</a:t>
            </a:fld>
            <a:endParaRPr lang="en-US" altLang="ja-JP"/>
          </a:p>
        </p:txBody>
      </p:sp>
    </p:spTree>
    <p:extLst>
      <p:ext uri="{BB962C8B-B14F-4D97-AF65-F5344CB8AC3E}">
        <p14:creationId xmlns:p14="http://schemas.microsoft.com/office/powerpoint/2010/main" val="4071916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The second goal is flexibility.</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In XES, there will be no predefined attributes with any well-understood meaning. </a:t>
            </a:r>
          </a:p>
          <a:p>
            <a:r>
              <a:rPr lang="en-US" sz="1200" b="0" i="0" u="none" strike="noStrike" kern="1200" baseline="0" dirty="0" smtClean="0">
                <a:solidFill>
                  <a:schemeClr val="tx1"/>
                </a:solidFill>
                <a:latin typeface="Arial" charset="0"/>
                <a:ea typeface="+mn-ea"/>
                <a:cs typeface="+mn-cs"/>
              </a:rPr>
              <a:t>In particular, there will be no fixed identity for an event.</a:t>
            </a:r>
          </a:p>
          <a:p>
            <a:r>
              <a:rPr lang="en-US" sz="1200" b="0" i="0" u="none" strike="noStrike" kern="1200" baseline="0" dirty="0" smtClean="0">
                <a:solidFill>
                  <a:schemeClr val="tx1"/>
                </a:solidFill>
                <a:latin typeface="Arial" charset="0"/>
                <a:ea typeface="+mn-ea"/>
                <a:cs typeface="+mn-cs"/>
              </a:rPr>
              <a:t>Instead, </a:t>
            </a:r>
            <a:r>
              <a:rPr lang="en-US" sz="1200" b="0" i="1" u="none" strike="noStrike" kern="1200" baseline="0" dirty="0" smtClean="0">
                <a:solidFill>
                  <a:schemeClr val="tx1"/>
                </a:solidFill>
                <a:latin typeface="Arial" charset="0"/>
                <a:ea typeface="+mn-ea"/>
                <a:cs typeface="+mn-cs"/>
              </a:rPr>
              <a:t>event classifiers </a:t>
            </a:r>
            <a:r>
              <a:rPr lang="en-US" sz="1200" b="0" i="0" u="none" strike="noStrike" kern="1200" baseline="0" dirty="0" smtClean="0">
                <a:solidFill>
                  <a:schemeClr val="tx1"/>
                </a:solidFill>
                <a:latin typeface="Arial" charset="0"/>
                <a:ea typeface="+mn-ea"/>
                <a:cs typeface="+mn-cs"/>
              </a:rPr>
              <a:t>will be a mandatory feature of the XES standard.</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Like [TAB] coin sorters classify coins by their size, event classifiers will classify events by their attributes.</a:t>
            </a:r>
          </a:p>
          <a:p>
            <a:r>
              <a:rPr lang="en-US" sz="1200" b="0" i="0" u="none" strike="noStrike" kern="1200" baseline="0" dirty="0" smtClean="0">
                <a:solidFill>
                  <a:schemeClr val="tx1"/>
                </a:solidFill>
                <a:latin typeface="Arial" charset="0"/>
                <a:ea typeface="+mn-ea"/>
                <a:cs typeface="+mn-cs"/>
              </a:rPr>
              <a:t>In contrast to the coin sorters, however, classifiers will be configurable through the [TAB]set of attributes it uses for the classification.</a:t>
            </a:r>
          </a:p>
          <a:p>
            <a:r>
              <a:rPr lang="en-US" sz="1200" b="0" i="0" u="none" strike="noStrike" kern="1200" baseline="0" dirty="0" smtClean="0">
                <a:solidFill>
                  <a:schemeClr val="tx1"/>
                </a:solidFill>
                <a:latin typeface="Arial" charset="0"/>
                <a:ea typeface="+mn-ea"/>
                <a:cs typeface="+mn-cs"/>
              </a:rPr>
              <a:t>For example, if the activity is stored in [TAB]the act attribute, then a classifier configured by that attribute will provide you the activity for an event, and we will be discovering a [TAB]process model. However, by changing the classifier to use, for example [TAB] the name attribute, we would immediately be discovering a [TAB]social network.[TAB]</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Example standard classifiers include an [TAB] activity classifier and, especially in case of an event stream, a [TAB] trace classifier. </a:t>
            </a:r>
          </a:p>
          <a:p>
            <a:r>
              <a:rPr lang="en-US" sz="1200" b="0" i="0" u="none" strike="noStrike" kern="1200" baseline="0" dirty="0" smtClean="0">
                <a:solidFill>
                  <a:schemeClr val="tx1"/>
                </a:solidFill>
                <a:latin typeface="Arial" charset="0"/>
                <a:ea typeface="+mn-ea"/>
                <a:cs typeface="+mn-cs"/>
              </a:rPr>
              <a:t> </a:t>
            </a:r>
          </a:p>
        </p:txBody>
      </p:sp>
      <p:sp>
        <p:nvSpPr>
          <p:cNvPr id="4" name="Slide Number Placeholder 3"/>
          <p:cNvSpPr>
            <a:spLocks noGrp="1"/>
          </p:cNvSpPr>
          <p:nvPr>
            <p:ph type="sldNum" sz="quarter" idx="10"/>
          </p:nvPr>
        </p:nvSpPr>
        <p:spPr/>
        <p:txBody>
          <a:bodyPr/>
          <a:lstStyle/>
          <a:p>
            <a:pPr>
              <a:defRPr/>
            </a:pPr>
            <a:fld id="{C87F9ED2-E87D-4B56-9968-18D4439B6D3A}" type="slidenum">
              <a:rPr lang="en-US" altLang="ja-JP" smtClean="0"/>
              <a:pPr>
                <a:defRPr/>
              </a:pPr>
              <a:t>16</a:t>
            </a:fld>
            <a:endParaRPr lang="en-US" altLang="ja-JP"/>
          </a:p>
        </p:txBody>
      </p:sp>
    </p:spTree>
    <p:extLst>
      <p:ext uri="{BB962C8B-B14F-4D97-AF65-F5344CB8AC3E}">
        <p14:creationId xmlns:p14="http://schemas.microsoft.com/office/powerpoint/2010/main" val="1809033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The third goal is extensibility.</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The XES standard will not define a [TAB]specific set of attributes. </a:t>
            </a:r>
          </a:p>
          <a:p>
            <a:r>
              <a:rPr lang="en-US" sz="1200" b="0" i="0" u="none" strike="noStrike" kern="1200" baseline="0" dirty="0" smtClean="0">
                <a:solidFill>
                  <a:schemeClr val="tx1"/>
                </a:solidFill>
                <a:latin typeface="Arial" charset="0"/>
                <a:ea typeface="+mn-ea"/>
                <a:cs typeface="+mn-cs"/>
              </a:rPr>
              <a:t>In the example, we have used labels like act and name, and until now we have assumed that act refers to the activity while name refers to the resource.</a:t>
            </a:r>
          </a:p>
          <a:p>
            <a:r>
              <a:rPr lang="en-US" sz="1200" b="0" i="0" u="none" strike="noStrike" kern="1200" baseline="0" dirty="0" smtClean="0">
                <a:solidFill>
                  <a:schemeClr val="tx1"/>
                </a:solidFill>
                <a:latin typeface="Arial" charset="0"/>
                <a:ea typeface="+mn-ea"/>
                <a:cs typeface="+mn-cs"/>
              </a:rPr>
              <a:t>However, it would also be possible that act refers to the actor, or resource, while name refers to the activity.</a:t>
            </a:r>
          </a:p>
          <a:p>
            <a:r>
              <a:rPr lang="en-US" sz="1200" b="0" i="0" u="none" strike="noStrike" kern="1200" baseline="0" dirty="0" smtClean="0">
                <a:solidFill>
                  <a:schemeClr val="tx1"/>
                </a:solidFill>
                <a:latin typeface="Arial" charset="0"/>
                <a:ea typeface="+mn-ea"/>
                <a:cs typeface="+mn-cs"/>
              </a:rPr>
              <a:t>Clearly, the label itself is not sufficient to decide what exactly the semantics is of </a:t>
            </a:r>
            <a:r>
              <a:rPr lang="en-US" sz="1200" b="0" i="0" u="none" strike="noStrike" kern="1200" baseline="0" smtClean="0">
                <a:solidFill>
                  <a:schemeClr val="tx1"/>
                </a:solidFill>
                <a:latin typeface="Arial" charset="0"/>
                <a:ea typeface="+mn-ea"/>
                <a:cs typeface="+mn-cs"/>
              </a:rPr>
              <a:t>the attribute.</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As such, the semantics of these attributes must necessarily be ambiguous, [TAB]hampering the interpretation of that data.</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Instead of having a fixed set of attributes, we introduce the notion of an extension, which can be compared to a [TAB]pair of glasses.</a:t>
            </a:r>
          </a:p>
          <a:p>
            <a:r>
              <a:rPr lang="en-US" sz="1200" b="0" i="0" u="none" strike="noStrike" kern="1200" baseline="0" dirty="0" smtClean="0">
                <a:solidFill>
                  <a:schemeClr val="tx1"/>
                </a:solidFill>
                <a:latin typeface="Arial" charset="0"/>
                <a:ea typeface="+mn-ea"/>
                <a:cs typeface="+mn-cs"/>
              </a:rPr>
              <a:t>An extension provides focus for a restricted set of attributes.</a:t>
            </a:r>
          </a:p>
          <a:p>
            <a:pPr marL="0" indent="0">
              <a:buFont typeface="Arial" pitchFamily="34" charset="0"/>
              <a:buNone/>
            </a:pPr>
            <a:r>
              <a:rPr lang="en-US" sz="1200" b="0" i="0" u="none" strike="noStrike" kern="1200" baseline="0" dirty="0" smtClean="0">
                <a:solidFill>
                  <a:schemeClr val="tx1"/>
                </a:solidFill>
                <a:latin typeface="Arial" charset="0"/>
                <a:ea typeface="+mn-ea"/>
                <a:cs typeface="+mn-cs"/>
              </a:rPr>
              <a:t>For example, we could have a [TAB]pair of glasses that fixes the [TAB]act attribute to indeed correspond to the activity, we could have a second [TAB] pair of glasses that does the same for the [TAB] resource attribute, and we could have [TAB] additional pairs of glasses for [TAB] other attributes.</a:t>
            </a:r>
          </a:p>
          <a:p>
            <a:pPr marL="0" indent="0">
              <a:buFont typeface="Arial" pitchFamily="34" charset="0"/>
              <a:buNone/>
            </a:pPr>
            <a:r>
              <a:rPr lang="en-US" sz="1200" b="0" i="0" u="none" strike="noStrike" kern="1200" baseline="0" dirty="0" smtClean="0">
                <a:solidFill>
                  <a:schemeClr val="tx1"/>
                </a:solidFill>
                <a:latin typeface="Arial" charset="0"/>
                <a:ea typeface="+mn-ea"/>
                <a:cs typeface="+mn-cs"/>
              </a:rPr>
              <a:t>As a result, in XES, an attribute will only have well-defined semantics in combination with a correct pair of glasses.</a:t>
            </a:r>
          </a:p>
          <a:p>
            <a:pPr marL="0" indent="0">
              <a:buFont typeface="Arial" pitchFamily="34" charset="0"/>
              <a:buNone/>
            </a:pPr>
            <a:endParaRPr lang="en-US" sz="1200" b="0" i="0" u="none" strike="noStrike" kern="1200" baseline="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C87F9ED2-E87D-4B56-9968-18D4439B6D3A}" type="slidenum">
              <a:rPr lang="en-US" altLang="ja-JP" smtClean="0"/>
              <a:pPr>
                <a:defRPr/>
              </a:pPr>
              <a:t>17</a:t>
            </a:fld>
            <a:endParaRPr lang="en-US" altLang="ja-JP"/>
          </a:p>
        </p:txBody>
      </p:sp>
    </p:spTree>
    <p:extLst>
      <p:ext uri="{BB962C8B-B14F-4D97-AF65-F5344CB8AC3E}">
        <p14:creationId xmlns:p14="http://schemas.microsoft.com/office/powerpoint/2010/main" val="3893580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Extensions have many possible uses. </a:t>
            </a:r>
          </a:p>
          <a:p>
            <a:r>
              <a:rPr lang="en-US" sz="1200" b="0" i="0" u="none" strike="noStrike" kern="1200" baseline="0" dirty="0" smtClean="0">
                <a:solidFill>
                  <a:schemeClr val="tx1"/>
                </a:solidFill>
                <a:latin typeface="Arial" charset="0"/>
                <a:ea typeface="+mn-ea"/>
                <a:cs typeface="+mn-cs"/>
              </a:rPr>
              <a:t>One important use is to introduce a set of commonly understood attributes which are vital for a specific perspective or dimension of event data analysis, and which may even not have been foreseen at the time of designing the XES standard. </a:t>
            </a:r>
          </a:p>
          <a:p>
            <a:r>
              <a:rPr lang="en-US" sz="1200" b="0" i="0" u="none" strike="noStrike" kern="1200" baseline="0" dirty="0" smtClean="0">
                <a:solidFill>
                  <a:schemeClr val="tx1"/>
                </a:solidFill>
                <a:latin typeface="Arial" charset="0"/>
                <a:ea typeface="+mn-ea"/>
                <a:cs typeface="+mn-cs"/>
              </a:rPr>
              <a:t>A default set of standard extensions will be introduced in XES, which includes a concept extension, which defines [TAB]generally understood names, and an organizational extension, which identifies the [TAB] resource having caused the event, and his position in the organizational structure.</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Other uses include the definition of generally-understood attributes for a specific application domain, like [TAB] medical attributes for hospital processes, or for supporting special features or requirements</a:t>
            </a:r>
          </a:p>
          <a:p>
            <a:r>
              <a:rPr lang="en-US" sz="1200" b="0" i="0" u="none" strike="noStrike" kern="1200" baseline="0" dirty="0" smtClean="0">
                <a:solidFill>
                  <a:schemeClr val="tx1"/>
                </a:solidFill>
                <a:latin typeface="Arial" charset="0"/>
                <a:ea typeface="+mn-ea"/>
                <a:cs typeface="+mn-cs"/>
              </a:rPr>
              <a:t>of a specific analysis application.</a:t>
            </a:r>
            <a:endParaRPr lang="en-US" dirty="0"/>
          </a:p>
        </p:txBody>
      </p:sp>
      <p:sp>
        <p:nvSpPr>
          <p:cNvPr id="4" name="Slide Number Placeholder 3"/>
          <p:cNvSpPr>
            <a:spLocks noGrp="1"/>
          </p:cNvSpPr>
          <p:nvPr>
            <p:ph type="sldNum" sz="quarter" idx="10"/>
          </p:nvPr>
        </p:nvSpPr>
        <p:spPr/>
        <p:txBody>
          <a:bodyPr/>
          <a:lstStyle/>
          <a:p>
            <a:pPr>
              <a:defRPr/>
            </a:pPr>
            <a:fld id="{C87F9ED2-E87D-4B56-9968-18D4439B6D3A}" type="slidenum">
              <a:rPr lang="en-US" altLang="ja-JP" smtClean="0"/>
              <a:pPr>
                <a:defRPr/>
              </a:pPr>
              <a:t>18</a:t>
            </a:fld>
            <a:endParaRPr lang="en-US" altLang="ja-JP"/>
          </a:p>
        </p:txBody>
      </p:sp>
    </p:spTree>
    <p:extLst>
      <p:ext uri="{BB962C8B-B14F-4D97-AF65-F5344CB8AC3E}">
        <p14:creationId xmlns:p14="http://schemas.microsoft.com/office/powerpoint/2010/main" val="3270268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The fourth, and last, goal is expressiveness.</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All information in an event log will be stored in </a:t>
            </a:r>
            <a:r>
              <a:rPr lang="en-US" sz="1200" b="0" i="1" u="none" strike="noStrike" kern="1200" baseline="0" dirty="0" smtClean="0">
                <a:solidFill>
                  <a:schemeClr val="tx1"/>
                </a:solidFill>
                <a:latin typeface="Arial" charset="0"/>
                <a:ea typeface="+mn-ea"/>
                <a:cs typeface="+mn-cs"/>
              </a:rPr>
              <a:t>attributes</a:t>
            </a:r>
            <a:r>
              <a:rPr lang="en-US" sz="1200" b="0" i="0" u="none" strike="noStrike" kern="1200" baseline="0" dirty="0" smtClean="0">
                <a:solidFill>
                  <a:schemeClr val="tx1"/>
                </a:solidFill>
                <a:latin typeface="Arial" charset="0"/>
                <a:ea typeface="+mn-ea"/>
                <a:cs typeface="+mn-cs"/>
              </a:rPr>
              <a:t> of specific types. [TAB]String attributes will hold literal information which is generally </a:t>
            </a:r>
            <a:r>
              <a:rPr lang="en-US" sz="1200" b="0" i="0" u="none" strike="noStrike" kern="1200" baseline="0" dirty="0" err="1" smtClean="0">
                <a:solidFill>
                  <a:schemeClr val="tx1"/>
                </a:solidFill>
                <a:latin typeface="Arial" charset="0"/>
                <a:ea typeface="+mn-ea"/>
                <a:cs typeface="+mn-cs"/>
              </a:rPr>
              <a:t>untyped</a:t>
            </a:r>
            <a:r>
              <a:rPr lang="en-US" sz="1200" b="0" i="0" u="none" strike="noStrike" kern="1200" baseline="0" dirty="0" smtClean="0">
                <a:solidFill>
                  <a:schemeClr val="tx1"/>
                </a:solidFill>
                <a:latin typeface="Arial" charset="0"/>
                <a:ea typeface="+mn-ea"/>
                <a:cs typeface="+mn-cs"/>
              </a:rPr>
              <a:t> and of arbitrary length. [TAB]Date attributes will hold information about a specific point in time. [TAB]</a:t>
            </a:r>
            <a:r>
              <a:rPr lang="en-US" sz="1200" b="0" i="0" u="none" strike="noStrike" kern="1200" baseline="0" dirty="0" err="1" smtClean="0">
                <a:solidFill>
                  <a:schemeClr val="tx1"/>
                </a:solidFill>
                <a:latin typeface="Arial" charset="0"/>
                <a:ea typeface="+mn-ea"/>
                <a:cs typeface="+mn-cs"/>
              </a:rPr>
              <a:t>Int</a:t>
            </a:r>
            <a:r>
              <a:rPr lang="en-US" sz="1200" b="0" i="0" u="none" strike="noStrike" kern="1200" baseline="0" dirty="0" smtClean="0">
                <a:solidFill>
                  <a:schemeClr val="tx1"/>
                </a:solidFill>
                <a:latin typeface="Arial" charset="0"/>
                <a:ea typeface="+mn-ea"/>
                <a:cs typeface="+mn-cs"/>
              </a:rPr>
              <a:t> attributes will hold a discrete integer number, whereas float attributes will hold a continuous floating-point number. [TAB]Boolean attributes will hold a </a:t>
            </a:r>
            <a:r>
              <a:rPr lang="en-US" sz="1200" b="0" i="0" u="none" strike="noStrike" kern="1200" baseline="0" dirty="0" err="1" smtClean="0">
                <a:solidFill>
                  <a:schemeClr val="tx1"/>
                </a:solidFill>
                <a:latin typeface="Arial" charset="0"/>
                <a:ea typeface="+mn-ea"/>
                <a:cs typeface="+mn-cs"/>
              </a:rPr>
              <a:t>boolean</a:t>
            </a:r>
            <a:r>
              <a:rPr lang="en-US" sz="1200" b="0" i="0" u="none" strike="noStrike" kern="1200" baseline="0" dirty="0" smtClean="0">
                <a:solidFill>
                  <a:schemeClr val="tx1"/>
                </a:solidFill>
                <a:latin typeface="Arial" charset="0"/>
                <a:ea typeface="+mn-ea"/>
                <a:cs typeface="+mn-cs"/>
              </a:rPr>
              <a:t> value which can either be true or false.</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C87F9ED2-E87D-4B56-9968-18D4439B6D3A}" type="slidenum">
              <a:rPr lang="en-US" altLang="ja-JP" smtClean="0"/>
              <a:pPr>
                <a:defRPr/>
              </a:pPr>
              <a:t>19</a:t>
            </a:fld>
            <a:endParaRPr lang="en-US" altLang="ja-JP"/>
          </a:p>
        </p:txBody>
      </p:sp>
    </p:spTree>
    <p:extLst>
      <p:ext uri="{BB962C8B-B14F-4D97-AF65-F5344CB8AC3E}">
        <p14:creationId xmlns:p14="http://schemas.microsoft.com/office/powerpoint/2010/main" val="3807163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real need for such a language originates from the fact that, these days, data is almost omnipresent, and coming at us in a rapid pace.</a:t>
            </a:r>
          </a:p>
          <a:p>
            <a:r>
              <a:rPr lang="en-US" baseline="0" dirty="0" smtClean="0"/>
              <a:t>For example, in two-thousand-eleven, McKinsey estimated that [TAB]thirty billion pieces of content were shared on Facebook, every month, that [TAB]two-hundred-and-thirty-five terabytes of data have been collected by the US Library of Congress by April of that year, that [TAB]fifteen out of seventeen sectors in the US have more data stored per company than the US Library of Congress, and that we need [TAB]one-and-a-half million more data-savvy managers to take full advantage of big data in the US alone. </a:t>
            </a:r>
          </a:p>
          <a:p>
            <a:endParaRPr lang="en-US" baseline="0" dirty="0" smtClean="0"/>
          </a:p>
          <a:p>
            <a:r>
              <a:rPr lang="en-US" baseline="0" dirty="0" smtClean="0"/>
              <a:t>In two-thousand-twelve, Gartner stated that in two-thousand-fifteen there would be a need of [TAB]four-point-four million analysts worldwide; of which only twenty-five percent can be met.</a:t>
            </a:r>
          </a:p>
          <a:p>
            <a:endParaRPr lang="en-US" baseline="0" dirty="0" smtClean="0"/>
          </a:p>
          <a:p>
            <a:r>
              <a:rPr lang="en-US" baseline="0" dirty="0" smtClean="0"/>
              <a:t>Figures from a Dutch newspaper from two-thousand-thirteen show a similar story: People produce per day [TAB]four-hundred million tweets, send over [TAB]three billion likes, and upload [TAB]three-hundred million pictures. Furthermore, Google Voice processes [TAB]ten years of spoken text daily, the UK has [TAB]two million surveillance cameras, and Facebook has [TAB]one billion users, who watch [TAB]four billion movies daily. Finally, in two-thousand-twenty there will be [TAB]twenty-four billion internet connected devices.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C87F9ED2-E87D-4B56-9968-18D4439B6D3A}" type="slidenum">
              <a:rPr lang="en-US" altLang="ja-JP" smtClean="0"/>
              <a:pPr>
                <a:defRPr/>
              </a:pPr>
              <a:t>2</a:t>
            </a:fld>
            <a:endParaRPr lang="en-US" altLang="ja-JP"/>
          </a:p>
        </p:txBody>
      </p:sp>
    </p:spTree>
    <p:extLst>
      <p:ext uri="{BB962C8B-B14F-4D97-AF65-F5344CB8AC3E}">
        <p14:creationId xmlns:p14="http://schemas.microsoft.com/office/powerpoint/2010/main" val="4130704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 have motivated the need for a XES standard and its basic requirements.</a:t>
            </a:r>
          </a:p>
          <a:p>
            <a:r>
              <a:rPr lang="en-US" dirty="0" smtClean="0"/>
              <a:t>In the remaining part, we would like to inform you about the IEEE Task Force on Process Mining, as this explains why we want the IEEE Computational Intelligence Society to sponsor</a:t>
            </a:r>
            <a:r>
              <a:rPr lang="en-US" baseline="0" dirty="0" smtClean="0"/>
              <a:t> the XES standard proposal.</a:t>
            </a:r>
          </a:p>
          <a:p>
            <a:endParaRPr lang="en-US" baseline="0" dirty="0" smtClean="0"/>
          </a:p>
          <a:p>
            <a:r>
              <a:rPr lang="en-US" dirty="0" smtClean="0"/>
              <a:t>As more and more people, both in industry and academia, consider [TAB]process mining as one of the most important innovations in the field of business process management, the IEEE has established a Task Force on Process Mining. </a:t>
            </a:r>
          </a:p>
          <a:p>
            <a:r>
              <a:rPr lang="en-US" dirty="0" smtClean="0"/>
              <a:t>This Task Force is established in the context of the [TAB]Data Mining Technical</a:t>
            </a:r>
            <a:r>
              <a:rPr lang="en-US" baseline="0" dirty="0" smtClean="0"/>
              <a:t> Committee </a:t>
            </a:r>
            <a:r>
              <a:rPr lang="en-US" dirty="0" smtClean="0"/>
              <a:t>of the [TAB]IEEE Computational Intelligence Society. </a:t>
            </a:r>
          </a:p>
          <a:p>
            <a:r>
              <a:rPr lang="en-US" dirty="0" smtClean="0"/>
              <a:t>The goal of this Task Force is to promote the research, development, education and understanding of process mining. </a:t>
            </a:r>
            <a:endParaRPr lang="en-US" dirty="0"/>
          </a:p>
        </p:txBody>
      </p:sp>
      <p:sp>
        <p:nvSpPr>
          <p:cNvPr id="4" name="Slide Number Placeholder 3"/>
          <p:cNvSpPr>
            <a:spLocks noGrp="1"/>
          </p:cNvSpPr>
          <p:nvPr>
            <p:ph type="sldNum" sz="quarter" idx="10"/>
          </p:nvPr>
        </p:nvSpPr>
        <p:spPr/>
        <p:txBody>
          <a:bodyPr/>
          <a:lstStyle/>
          <a:p>
            <a:pPr>
              <a:defRPr/>
            </a:pPr>
            <a:fld id="{C87F9ED2-E87D-4B56-9968-18D4439B6D3A}" type="slidenum">
              <a:rPr lang="en-US" altLang="ja-JP" smtClean="0"/>
              <a:pPr>
                <a:defRPr/>
              </a:pPr>
              <a:t>20</a:t>
            </a:fld>
            <a:endParaRPr lang="en-US" altLang="ja-JP"/>
          </a:p>
        </p:txBody>
      </p:sp>
    </p:spTree>
    <p:extLst>
      <p:ext uri="{BB962C8B-B14F-4D97-AF65-F5344CB8AC3E}">
        <p14:creationId xmlns:p14="http://schemas.microsoft.com/office/powerpoint/2010/main" val="1828188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concretely, the goal is to: </a:t>
            </a:r>
          </a:p>
          <a:p>
            <a:r>
              <a:rPr lang="en-US" dirty="0" smtClean="0"/>
              <a:t>- [TAB]make end-users, developers, consultants, and researchers aware of the state-of-the-art in process mining,</a:t>
            </a:r>
          </a:p>
          <a:p>
            <a:r>
              <a:rPr lang="en-US" dirty="0" smtClean="0"/>
              <a:t>- [TAB]promote the use of process mining techniques and tools and stimulating new applications,</a:t>
            </a:r>
          </a:p>
          <a:p>
            <a:r>
              <a:rPr lang="en-US" dirty="0" smtClean="0"/>
              <a:t>- [TAB]play a role in standardization efforts for logging event data,</a:t>
            </a:r>
          </a:p>
          <a:p>
            <a:r>
              <a:rPr lang="en-US" dirty="0" smtClean="0"/>
              <a:t>- [TAB] organize conferences, tutorials, special sessions, workshops, and panels, possibly with technical co-sponsorship of the IEEE Computational Intelligence Society, and</a:t>
            </a:r>
          </a:p>
          <a:p>
            <a:r>
              <a:rPr lang="en-US" dirty="0" smtClean="0"/>
              <a:t>- [TAB]publish in the form of articles, books, and special</a:t>
            </a:r>
            <a:r>
              <a:rPr lang="en-US" baseline="0" dirty="0" smtClean="0"/>
              <a:t> issues of </a:t>
            </a:r>
            <a:r>
              <a:rPr lang="en-US" dirty="0" smtClean="0"/>
              <a:t>journals,</a:t>
            </a:r>
            <a:r>
              <a:rPr lang="en-US" baseline="0" dirty="0" smtClean="0"/>
              <a:t> </a:t>
            </a:r>
            <a:r>
              <a:rPr lang="en-US" dirty="0" smtClean="0"/>
              <a:t>like for example the [TAB]IEEE Computational Intelligence Magazine.</a:t>
            </a:r>
          </a:p>
          <a:p>
            <a:endParaRPr lang="en-US" baseline="0" dirty="0" smtClean="0"/>
          </a:p>
        </p:txBody>
      </p:sp>
      <p:sp>
        <p:nvSpPr>
          <p:cNvPr id="4" name="Slide Number Placeholder 3"/>
          <p:cNvSpPr>
            <a:spLocks noGrp="1"/>
          </p:cNvSpPr>
          <p:nvPr>
            <p:ph type="sldNum" sz="quarter" idx="10"/>
          </p:nvPr>
        </p:nvSpPr>
        <p:spPr/>
        <p:txBody>
          <a:bodyPr/>
          <a:lstStyle/>
          <a:p>
            <a:pPr>
              <a:defRPr/>
            </a:pPr>
            <a:fld id="{C87F9ED2-E87D-4B56-9968-18D4439B6D3A}" type="slidenum">
              <a:rPr lang="en-US" altLang="ja-JP" smtClean="0"/>
              <a:pPr>
                <a:defRPr/>
              </a:pPr>
              <a:t>21</a:t>
            </a:fld>
            <a:endParaRPr lang="en-US" altLang="ja-JP"/>
          </a:p>
        </p:txBody>
      </p:sp>
    </p:spTree>
    <p:extLst>
      <p:ext uri="{BB962C8B-B14F-4D97-AF65-F5344CB8AC3E}">
        <p14:creationId xmlns:p14="http://schemas.microsoft.com/office/powerpoint/2010/main" val="815611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context of this task force, a group of more than seventy-five people involving more than fifty organizations created the Process Mining Manifesto, which has been translated into twelve [TAB]other [TAB]languages. </a:t>
            </a:r>
          </a:p>
          <a:p>
            <a:r>
              <a:rPr lang="en-US" dirty="0" smtClean="0"/>
              <a:t>By defining a set of [TAB]guiding principles and listing [TAB]important challenges, this manifesto hopes to serve as a guide for [TAB]software developers, [TAB]scientists, [TAB]consultants, [TAB]business managers, and [TAB]end-users. </a:t>
            </a:r>
          </a:p>
          <a:p>
            <a:endParaRPr lang="en-US" baseline="0" dirty="0" smtClean="0"/>
          </a:p>
          <a:p>
            <a:r>
              <a:rPr lang="en-US" dirty="0" smtClean="0"/>
              <a:t>As one of its stated goals is to</a:t>
            </a:r>
            <a:r>
              <a:rPr lang="en-US" baseline="0" dirty="0" smtClean="0"/>
              <a:t> play a role in the standardization efforts for logging data, the task force proposes the [TAB]XES standard.</a:t>
            </a:r>
          </a:p>
          <a:p>
            <a:r>
              <a:rPr lang="en-US" baseline="0" dirty="0" smtClean="0"/>
              <a:t>As a fist step in this standardization process, we ask the IEEE </a:t>
            </a:r>
            <a:r>
              <a:rPr lang="en-US" dirty="0" smtClean="0"/>
              <a:t>Computational Intelligence Society </a:t>
            </a:r>
            <a:r>
              <a:rPr lang="en-US" baseline="0" dirty="0" smtClean="0"/>
              <a:t>to sponsor this standard proposal.</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87F9ED2-E87D-4B56-9968-18D4439B6D3A}" type="slidenum">
              <a:rPr lang="en-US" altLang="ja-JP" smtClean="0"/>
              <a:pPr>
                <a:defRPr/>
              </a:pPr>
              <a:t>22</a:t>
            </a:fld>
            <a:endParaRPr lang="en-US" altLang="ja-JP"/>
          </a:p>
        </p:txBody>
      </p:sp>
    </p:spTree>
    <p:extLst>
      <p:ext uri="{BB962C8B-B14F-4D97-AF65-F5344CB8AC3E}">
        <p14:creationId xmlns:p14="http://schemas.microsoft.com/office/powerpoint/2010/main" val="2646806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XES standard proposal is a product of this IEEE Task Force on Process Mining, which is an active task force in the IEEE CIS domain. </a:t>
            </a:r>
          </a:p>
          <a:p>
            <a:r>
              <a:rPr lang="en-US" baseline="0" dirty="0" smtClean="0"/>
              <a:t>This task force has adopted the XES standard proposal as the default interchange format for event data, as it sees that there is a very general and clear need for such a standard.</a:t>
            </a:r>
          </a:p>
          <a:p>
            <a:r>
              <a:rPr lang="en-US" baseline="0" dirty="0" smtClean="0"/>
              <a:t>Given that the task force contains many industry partners, like [TAB]Fujitsu, [TAB]HP, [TAB]IBM, [TAB]IDS </a:t>
            </a:r>
            <a:r>
              <a:rPr lang="en-US" baseline="0" dirty="0" err="1" smtClean="0"/>
              <a:t>Scheer</a:t>
            </a:r>
            <a:r>
              <a:rPr lang="en-US" baseline="0" dirty="0" smtClean="0"/>
              <a:t>, [TAB]Perceptive Software, [TAB]Deloitte, [TAB]Xerox, [TAB]</a:t>
            </a:r>
            <a:r>
              <a:rPr lang="en-US" baseline="0" dirty="0" err="1" smtClean="0"/>
              <a:t>Pricewaterhouse</a:t>
            </a:r>
            <a:r>
              <a:rPr lang="en-US" baseline="0" dirty="0" smtClean="0"/>
              <a:t> Coopers, and [TAB]Software AG, there is also a large interest from industry for the standard proposal.</a:t>
            </a:r>
          </a:p>
          <a:p>
            <a:r>
              <a:rPr lang="en-US" baseline="0" dirty="0" smtClean="0"/>
              <a:t>Finally, the standard proposal has full support from the [TAB]DMTC, or Data Mining Technical Committee.</a:t>
            </a:r>
          </a:p>
          <a:p>
            <a:r>
              <a:rPr lang="en-US" baseline="0" dirty="0" smtClean="0"/>
              <a:t> </a:t>
            </a:r>
          </a:p>
          <a:p>
            <a:r>
              <a:rPr lang="en-US" baseline="0" dirty="0" smtClean="0"/>
              <a:t>To help us advance, we ask [TAB]you to sponsor the XES standard proposal.</a:t>
            </a:r>
          </a:p>
        </p:txBody>
      </p:sp>
      <p:sp>
        <p:nvSpPr>
          <p:cNvPr id="4" name="Slide Number Placeholder 3"/>
          <p:cNvSpPr>
            <a:spLocks noGrp="1"/>
          </p:cNvSpPr>
          <p:nvPr>
            <p:ph type="sldNum" sz="quarter" idx="10"/>
          </p:nvPr>
        </p:nvSpPr>
        <p:spPr/>
        <p:txBody>
          <a:bodyPr/>
          <a:lstStyle/>
          <a:p>
            <a:pPr>
              <a:defRPr/>
            </a:pPr>
            <a:fld id="{C87F9ED2-E87D-4B56-9968-18D4439B6D3A}" type="slidenum">
              <a:rPr lang="en-US" altLang="ja-JP" smtClean="0"/>
              <a:pPr>
                <a:defRPr/>
              </a:pPr>
              <a:t>23</a:t>
            </a:fld>
            <a:endParaRPr lang="en-US" altLang="ja-JP"/>
          </a:p>
        </p:txBody>
      </p:sp>
    </p:spTree>
    <p:extLst>
      <p:ext uri="{BB962C8B-B14F-4D97-AF65-F5344CB8AC3E}">
        <p14:creationId xmlns:p14="http://schemas.microsoft.com/office/powerpoint/2010/main" val="1612480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r>
              <a:rPr lang="en-US" dirty="0" smtClean="0"/>
              <a:t>As a result of this omnipresence</a:t>
            </a:r>
            <a:r>
              <a:rPr lang="en-US" baseline="0" dirty="0" smtClean="0"/>
              <a:t> of data, a new breed of scientist has emerged: The [TAB]Data Scientist, which has become of very promising job [TAB].</a:t>
            </a:r>
          </a:p>
          <a:p>
            <a:endParaRPr lang="en-US" baseline="0" dirty="0" smtClean="0"/>
          </a:p>
          <a:p>
            <a:r>
              <a:rPr lang="en-US" baseline="0" dirty="0" smtClean="0"/>
              <a:t>Among other things, a data scientist must be very innovative and distinctive in his approach in applying various techniques intelligently to extract data and get useful insights in solving business problems and challenges, have hands-on experience in, for example, data mining techniques such as [TAB]graph analysis, [TAB]pattern detection, [TAB]decision trees, and [TAB]statistical analysis, be able to analyze data from a variety of sources, and have the ability to locate and construe rich data sources.[TAB]</a:t>
            </a:r>
          </a:p>
        </p:txBody>
      </p:sp>
      <p:sp>
        <p:nvSpPr>
          <p:cNvPr id="4" name="Slide Number Placeholder 3"/>
          <p:cNvSpPr>
            <a:spLocks noGrp="1"/>
          </p:cNvSpPr>
          <p:nvPr>
            <p:ph type="sldNum" sz="quarter" idx="10"/>
          </p:nvPr>
        </p:nvSpPr>
        <p:spPr/>
        <p:txBody>
          <a:bodyPr/>
          <a:lstStyle/>
          <a:p>
            <a:pPr>
              <a:defRPr/>
            </a:pPr>
            <a:fld id="{C87F9ED2-E87D-4B56-9968-18D4439B6D3A}" type="slidenum">
              <a:rPr lang="en-US" altLang="ja-JP" smtClean="0"/>
              <a:pPr>
                <a:defRPr/>
              </a:pPr>
              <a:t>3</a:t>
            </a:fld>
            <a:endParaRPr lang="en-US" altLang="ja-JP"/>
          </a:p>
        </p:txBody>
      </p:sp>
    </p:spTree>
    <p:extLst>
      <p:ext uri="{BB962C8B-B14F-4D97-AF65-F5344CB8AC3E}">
        <p14:creationId xmlns:p14="http://schemas.microsoft.com/office/powerpoint/2010/main" val="4068139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r>
              <a:rPr lang="en-US" dirty="0" smtClean="0"/>
              <a:t>However, we need to transfer the</a:t>
            </a:r>
            <a:r>
              <a:rPr lang="en-US" baseline="0" dirty="0" smtClean="0"/>
              <a:t> data from the location where it is being generated to the location where it can be analyzed, that is, to the location where the data scientists can do their thing.</a:t>
            </a:r>
          </a:p>
          <a:p>
            <a:r>
              <a:rPr lang="en-US" baseline="0" dirty="0" smtClean="0"/>
              <a:t>Also, once transferred, the data might have to be stored for later use at the analysis location.</a:t>
            </a:r>
          </a:p>
          <a:p>
            <a:endParaRPr lang="en-US" baseline="0" dirty="0" smtClean="0"/>
          </a:p>
          <a:p>
            <a:r>
              <a:rPr lang="en-US" baseline="0" dirty="0" smtClean="0"/>
              <a:t>Clearly, this transfer and storage needs to be done in a standardized way, that is, in a way that is clear, and does not obfuscate the data in any way.</a:t>
            </a:r>
          </a:p>
          <a:p>
            <a:r>
              <a:rPr lang="en-US" baseline="0" dirty="0" smtClean="0"/>
              <a:t>Thus, the [TAB]syntax of the standard should be clear and well-understood, its [TAB]semantics should also be clear and well-understood, and, finally, it should be [TAB]extensible, as at the moment of speaking, we cannot foresee which event data will be generated and analyzed in the future, like map makers in the eighteenth century could not have foreseen the need for a map with metro lines.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87F9ED2-E87D-4B56-9968-18D4439B6D3A}" type="slidenum">
              <a:rPr lang="en-US" altLang="ja-JP" smtClean="0"/>
              <a:pPr>
                <a:defRPr/>
              </a:pPr>
              <a:t>4</a:t>
            </a:fld>
            <a:endParaRPr lang="en-US" altLang="ja-JP"/>
          </a:p>
        </p:txBody>
      </p:sp>
    </p:spTree>
    <p:extLst>
      <p:ext uri="{BB962C8B-B14F-4D97-AF65-F5344CB8AC3E}">
        <p14:creationId xmlns:p14="http://schemas.microsoft.com/office/powerpoint/2010/main" val="3385741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r>
              <a:rPr lang="en-US" baseline="0" dirty="0" smtClean="0"/>
              <a:t>For this transfer and storage, the IEEE Task Force on Process Mining would like to propose a [TAB]new standard, called the Extensible Event Stream standard, or XES in short.</a:t>
            </a:r>
          </a:p>
          <a:p>
            <a:r>
              <a:rPr lang="en-US" baseline="0" dirty="0" smtClean="0"/>
              <a:t>This XES standard should allow for both an [TAB] off-line setting and an on-line setting.</a:t>
            </a:r>
          </a:p>
          <a:p>
            <a:endParaRPr lang="en-US" baseline="0" dirty="0" smtClean="0"/>
          </a:p>
          <a:p>
            <a:r>
              <a:rPr lang="en-US" baseline="0" dirty="0" smtClean="0"/>
              <a:t>In the off-line setting, [TAB]the required data is transferred and stored at the analysis site, after which it can be thoroughly analyzed by the data scientists. </a:t>
            </a:r>
          </a:p>
          <a:p>
            <a:r>
              <a:rPr lang="en-US" baseline="0" dirty="0" smtClean="0"/>
              <a:t>In this setting, the data is fixed, and does not change after it has been stored.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As a result, the data may be stored in an efficient way after transfer is done.</a:t>
            </a:r>
          </a:p>
          <a:p>
            <a:r>
              <a:rPr lang="en-US" baseline="0" dirty="0" smtClean="0"/>
              <a:t>We refer to this kind of data transfer and storage as an [TAB]event log.</a:t>
            </a:r>
          </a:p>
          <a:p>
            <a:endParaRPr lang="en-US" baseline="0" dirty="0" smtClean="0"/>
          </a:p>
          <a:p>
            <a:r>
              <a:rPr lang="en-US" baseline="0" dirty="0" smtClean="0"/>
              <a:t>In the on-line setting, [TAB]the required data is transferred in a piece-meal fashion to the analysis site, and the required data typically keeps on coming.</a:t>
            </a:r>
          </a:p>
          <a:p>
            <a:r>
              <a:rPr lang="en-US" baseline="0" dirty="0" smtClean="0"/>
              <a:t>In this setting, the data being analyzed is not fixed, and keeps changing.</a:t>
            </a:r>
          </a:p>
          <a:p>
            <a:r>
              <a:rPr lang="en-US" baseline="0" dirty="0" smtClean="0"/>
              <a:t>As a result, the data can typically </a:t>
            </a:r>
            <a:r>
              <a:rPr lang="en-US" baseline="0" smtClean="0"/>
              <a:t>not be </a:t>
            </a:r>
            <a:r>
              <a:rPr lang="en-US" baseline="0" dirty="0" smtClean="0"/>
              <a:t>stored as a whole.</a:t>
            </a:r>
          </a:p>
          <a:p>
            <a:r>
              <a:rPr lang="en-US" baseline="0" dirty="0" smtClean="0"/>
              <a:t>We refer to this kind of data transfer as an [TAB]event stream.</a:t>
            </a:r>
          </a:p>
          <a:p>
            <a:endParaRPr lang="en-US" baseline="0" dirty="0" smtClean="0"/>
          </a:p>
        </p:txBody>
      </p:sp>
      <p:sp>
        <p:nvSpPr>
          <p:cNvPr id="4" name="Slide Number Placeholder 3"/>
          <p:cNvSpPr>
            <a:spLocks noGrp="1"/>
          </p:cNvSpPr>
          <p:nvPr>
            <p:ph type="sldNum" sz="quarter" idx="10"/>
          </p:nvPr>
        </p:nvSpPr>
        <p:spPr/>
        <p:txBody>
          <a:bodyPr/>
          <a:lstStyle/>
          <a:p>
            <a:pPr>
              <a:defRPr/>
            </a:pPr>
            <a:fld id="{C87F9ED2-E87D-4B56-9968-18D4439B6D3A}" type="slidenum">
              <a:rPr lang="en-US" altLang="ja-JP" smtClean="0"/>
              <a:pPr>
                <a:defRPr/>
              </a:pPr>
              <a:t>5</a:t>
            </a:fld>
            <a:endParaRPr lang="en-US" altLang="ja-JP"/>
          </a:p>
        </p:txBody>
      </p:sp>
    </p:spTree>
    <p:extLst>
      <p:ext uri="{BB962C8B-B14F-4D97-AF65-F5344CB8AC3E}">
        <p14:creationId xmlns:p14="http://schemas.microsoft.com/office/powerpoint/2010/main" val="3432023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During the remainder of this webinar, we would like to inform you on the XES standard we propose, how it should look like, what it should be, which requirements it should fulfil, etc.</a:t>
            </a:r>
          </a:p>
          <a:p>
            <a:r>
              <a:rPr lang="en-US" baseline="0" dirty="0" smtClean="0"/>
              <a:t>Being the [TAB]IEEE Task Force on Process Mining, we would like to do so in the context of [TAB]process mining.</a:t>
            </a:r>
          </a:p>
          <a:p>
            <a:r>
              <a:rPr lang="en-US" baseline="0" dirty="0" smtClean="0"/>
              <a:t>Therefore, we will first provide a brief introduction on the process mining field, but please be aware of the fact that the use of the XES standard is not limited to the process mining field.</a:t>
            </a:r>
          </a:p>
          <a:p>
            <a:r>
              <a:rPr lang="en-US" baseline="0" dirty="0" smtClean="0"/>
              <a:t>Any field where event driven data is being generated and analyzed can benefit from this standard.</a:t>
            </a:r>
          </a:p>
          <a:p>
            <a:endParaRPr lang="en-US" dirty="0"/>
          </a:p>
        </p:txBody>
      </p:sp>
      <p:sp>
        <p:nvSpPr>
          <p:cNvPr id="4" name="Slide Number Placeholder 3"/>
          <p:cNvSpPr>
            <a:spLocks noGrp="1"/>
          </p:cNvSpPr>
          <p:nvPr>
            <p:ph type="sldNum" sz="quarter" idx="10"/>
          </p:nvPr>
        </p:nvSpPr>
        <p:spPr/>
        <p:txBody>
          <a:bodyPr/>
          <a:lstStyle/>
          <a:p>
            <a:pPr>
              <a:defRPr/>
            </a:pPr>
            <a:fld id="{C87F9ED2-E87D-4B56-9968-18D4439B6D3A}" type="slidenum">
              <a:rPr lang="en-US" altLang="ja-JP" smtClean="0"/>
              <a:pPr>
                <a:defRPr/>
              </a:pPr>
              <a:t>6</a:t>
            </a:fld>
            <a:endParaRPr lang="en-US" altLang="ja-JP"/>
          </a:p>
        </p:txBody>
      </p:sp>
    </p:spTree>
    <p:extLst>
      <p:ext uri="{BB962C8B-B14F-4D97-AF65-F5344CB8AC3E}">
        <p14:creationId xmlns:p14="http://schemas.microsoft.com/office/powerpoint/2010/main" val="2268644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Using process mining, a [TAB]data scientist can establish a link between an [TAB]actual process and its data on the one hand and the [TAB]process model on the other hand.</a:t>
            </a:r>
          </a:p>
          <a:p>
            <a:r>
              <a:rPr lang="en-US" baseline="0" dirty="0" smtClean="0"/>
              <a:t>As such, process mining offers a data scientist the possibility to use the recorded data, that is, actual and factual information, to provide a better view on the actual process, that is, deviations can be analyzed and the quality of the process model can be improved.</a:t>
            </a:r>
          </a:p>
          <a:p>
            <a:endParaRPr lang="en-US" dirty="0"/>
          </a:p>
        </p:txBody>
      </p:sp>
      <p:sp>
        <p:nvSpPr>
          <p:cNvPr id="4" name="Slide Number Placeholder 3"/>
          <p:cNvSpPr>
            <a:spLocks noGrp="1"/>
          </p:cNvSpPr>
          <p:nvPr>
            <p:ph type="sldNum" sz="quarter" idx="10"/>
          </p:nvPr>
        </p:nvSpPr>
        <p:spPr/>
        <p:txBody>
          <a:bodyPr/>
          <a:lstStyle/>
          <a:p>
            <a:pPr>
              <a:defRPr/>
            </a:pPr>
            <a:fld id="{C87F9ED2-E87D-4B56-9968-18D4439B6D3A}" type="slidenum">
              <a:rPr lang="en-US" altLang="ja-JP" smtClean="0"/>
              <a:pPr>
                <a:defRPr/>
              </a:pPr>
              <a:t>7</a:t>
            </a:fld>
            <a:endParaRPr lang="en-US" altLang="ja-JP"/>
          </a:p>
        </p:txBody>
      </p:sp>
    </p:spTree>
    <p:extLst>
      <p:ext uri="{BB962C8B-B14F-4D97-AF65-F5344CB8AC3E}">
        <p14:creationId xmlns:p14="http://schemas.microsoft.com/office/powerpoint/2010/main" val="728512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9875" cy="3724275"/>
          </a:xfrm>
        </p:spPr>
      </p:sp>
      <p:sp>
        <p:nvSpPr>
          <p:cNvPr id="3" name="Notes Placeholder 2"/>
          <p:cNvSpPr>
            <a:spLocks noGrp="1"/>
          </p:cNvSpPr>
          <p:nvPr>
            <p:ph type="body" idx="1"/>
          </p:nvPr>
        </p:nvSpPr>
        <p:spPr/>
        <p:txBody>
          <a:bodyPr/>
          <a:lstStyle/>
          <a:p>
            <a:r>
              <a:rPr lang="en-US" dirty="0" smtClean="0"/>
              <a:t>Consider, for example, </a:t>
            </a:r>
            <a:r>
              <a:rPr lang="en-US" baseline="0" dirty="0" smtClean="0"/>
              <a:t>a [TAB]purchase-production-sales system. In this system, each part uses its own supporting [TAB]software system. Each of these systems uses its own [TAB]database, in which everything is stored and recorded. Somehow, we need to transfer the relevant recorded data to the data [TAB]scientist for analysis. We can do the transfer either in an [TAB]off-line setting, using a fixed event log, or in an [TAB] on-line setting, using an event stream.</a:t>
            </a:r>
          </a:p>
          <a:p>
            <a:endParaRPr lang="en-US" baseline="0" dirty="0" smtClean="0"/>
          </a:p>
          <a:p>
            <a:r>
              <a:rPr lang="en-US" baseline="0" dirty="0" smtClean="0"/>
              <a:t>Either way, typical [TAB]data for an event will contain information on the [TAB]corresponding case, the [TAB]id of the event, the [TAB]time the event was generated, the [TAB]activity the event refers to, the resource whose action triggered the event, and [TAB]possibly many more. </a:t>
            </a:r>
            <a:endParaRPr lang="en-US" dirty="0"/>
          </a:p>
        </p:txBody>
      </p:sp>
      <p:sp>
        <p:nvSpPr>
          <p:cNvPr id="4" name="Slide Number Placeholder 3"/>
          <p:cNvSpPr>
            <a:spLocks noGrp="1"/>
          </p:cNvSpPr>
          <p:nvPr>
            <p:ph type="sldNum" sz="quarter" idx="10"/>
          </p:nvPr>
        </p:nvSpPr>
        <p:spPr/>
        <p:txBody>
          <a:bodyPr/>
          <a:lstStyle/>
          <a:p>
            <a:pPr>
              <a:defRPr/>
            </a:pPr>
            <a:fld id="{C87F9ED2-E87D-4B56-9968-18D4439B6D3A}" type="slidenum">
              <a:rPr lang="en-US" altLang="ja-JP" smtClean="0"/>
              <a:pPr>
                <a:defRPr/>
              </a:pPr>
              <a:t>8</a:t>
            </a:fld>
            <a:endParaRPr lang="en-US" altLang="ja-JP"/>
          </a:p>
        </p:txBody>
      </p:sp>
    </p:spTree>
    <p:extLst>
      <p:ext uri="{BB962C8B-B14F-4D97-AF65-F5344CB8AC3E}">
        <p14:creationId xmlns:p14="http://schemas.microsoft.com/office/powerpoint/2010/main" val="1594202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 Based on event</a:t>
            </a:r>
            <a:r>
              <a:rPr lang="en-US" baseline="0" dirty="0" smtClean="0"/>
              <a:t> data from such a purchase system, a data scientist could do several things.</a:t>
            </a:r>
          </a:p>
          <a:p>
            <a:endParaRPr lang="en-US" baseline="0" dirty="0" smtClean="0"/>
          </a:p>
          <a:p>
            <a:r>
              <a:rPr lang="en-US" baseline="0" dirty="0" smtClean="0"/>
              <a:t>As a first example, the data scientist can [TAB]discover a [TAB]process model from the event data, without using</a:t>
            </a:r>
            <a:r>
              <a:rPr lang="en-US" dirty="0" smtClean="0"/>
              <a:t> any a-priori information. </a:t>
            </a:r>
            <a:r>
              <a:rPr lang="en-US" baseline="0" dirty="0" smtClean="0"/>
              <a:t>If the event data also contains information about resources, a data scientist can also discover resource-related models, like a [TAB]social network showing how people work together in the organization.[TAB]</a:t>
            </a:r>
          </a:p>
          <a:p>
            <a:endParaRPr lang="en-US" dirty="0" smtClean="0"/>
          </a:p>
          <a:p>
            <a:r>
              <a:rPr lang="en-US" dirty="0" smtClean="0"/>
              <a:t>Second, on either an existing or a discovered model, the data scientist can [TAB]analyze the performance of the system. For example, [TAB]bottlenecks can be detected, information on flow time can</a:t>
            </a:r>
            <a:r>
              <a:rPr lang="en-US" baseline="0" dirty="0" smtClean="0"/>
              <a:t> be provided, and the average time it takes to move from one activity to another can be reported.[TAB]</a:t>
            </a:r>
          </a:p>
          <a:p>
            <a:endParaRPr lang="en-US" baseline="0" dirty="0" smtClean="0"/>
          </a:p>
          <a:p>
            <a:r>
              <a:rPr lang="en-US" baseline="0" dirty="0" smtClean="0"/>
              <a:t>Third, the data scientist can [TAB]enhance either an existing or a discovered model. For example, [TAB]information on where models deviate from an event log can be projected onto the model, frequent execution paths could be visualized, information on execution and waiting times could be provided for activities, and people who often hand over work to each other could be shown.[TAB]</a:t>
            </a:r>
          </a:p>
          <a:p>
            <a:endParaRPr lang="en-US" dirty="0" smtClean="0"/>
          </a:p>
          <a:p>
            <a:r>
              <a:rPr lang="en-US" dirty="0" smtClean="0"/>
              <a:t>Finally, the data scientist can [TAB]provide</a:t>
            </a:r>
            <a:r>
              <a:rPr lang="en-US" baseline="0" dirty="0" smtClean="0"/>
              <a:t> prediction diagnostics on the current process. For example, he can report [TAB]which activities occurred in situations where they were not supposed to occur according to the model.[TAB]</a:t>
            </a:r>
            <a:endParaRPr lang="en-US" dirty="0"/>
          </a:p>
        </p:txBody>
      </p:sp>
      <p:sp>
        <p:nvSpPr>
          <p:cNvPr id="4" name="Slide Number Placeholder 3"/>
          <p:cNvSpPr>
            <a:spLocks noGrp="1"/>
          </p:cNvSpPr>
          <p:nvPr>
            <p:ph type="sldNum" sz="quarter" idx="10"/>
          </p:nvPr>
        </p:nvSpPr>
        <p:spPr/>
        <p:txBody>
          <a:bodyPr/>
          <a:lstStyle/>
          <a:p>
            <a:pPr>
              <a:defRPr/>
            </a:pPr>
            <a:fld id="{C87F9ED2-E87D-4B56-9968-18D4439B6D3A}" type="slidenum">
              <a:rPr lang="en-US" altLang="ja-JP" smtClean="0"/>
              <a:pPr>
                <a:defRPr/>
              </a:pPr>
              <a:t>9</a:t>
            </a:fld>
            <a:endParaRPr lang="en-US" altLang="ja-JP"/>
          </a:p>
        </p:txBody>
      </p:sp>
    </p:spTree>
    <p:extLst>
      <p:ext uri="{BB962C8B-B14F-4D97-AF65-F5344CB8AC3E}">
        <p14:creationId xmlns:p14="http://schemas.microsoft.com/office/powerpoint/2010/main" val="371191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smtClean="0"/>
              <a:t>XES Standard Proposal</a:t>
            </a: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F8298B2-4E33-467D-A162-E62F56DF33D7}" type="slidenum">
              <a:rPr lang="en-US" altLang="ja-JP"/>
              <a:pPr>
                <a:defRPr/>
              </a:pPr>
              <a:t>‹#›</a:t>
            </a:fld>
            <a:endParaRPr lang="en-US" altLang="ja-JP"/>
          </a:p>
        </p:txBody>
      </p:sp>
    </p:spTree>
    <p:extLst>
      <p:ext uri="{BB962C8B-B14F-4D97-AF65-F5344CB8AC3E}">
        <p14:creationId xmlns:p14="http://schemas.microsoft.com/office/powerpoint/2010/main" val="663320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smtClean="0"/>
              <a:t>XES Standard Proposal</a:t>
            </a: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0AFB455-E725-4CF3-8814-E9D6E2C1E816}" type="slidenum">
              <a:rPr lang="en-US" altLang="ja-JP"/>
              <a:pPr>
                <a:defRPr/>
              </a:pPr>
              <a:t>‹#›</a:t>
            </a:fld>
            <a:endParaRPr lang="en-US" altLang="ja-JP"/>
          </a:p>
        </p:txBody>
      </p:sp>
    </p:spTree>
    <p:extLst>
      <p:ext uri="{BB962C8B-B14F-4D97-AF65-F5344CB8AC3E}">
        <p14:creationId xmlns:p14="http://schemas.microsoft.com/office/powerpoint/2010/main" val="2277217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90000" y="152400"/>
            <a:ext cx="2794000" cy="6248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508000" y="152400"/>
            <a:ext cx="8178800" cy="6248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smtClean="0"/>
              <a:t>XES Standard Proposal</a:t>
            </a: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29273A1-BAB6-49C9-9962-775F49FD7ED5}" type="slidenum">
              <a:rPr lang="en-US" altLang="ja-JP"/>
              <a:pPr>
                <a:defRPr/>
              </a:pPr>
              <a:t>‹#›</a:t>
            </a:fld>
            <a:endParaRPr lang="en-US" altLang="ja-JP"/>
          </a:p>
        </p:txBody>
      </p:sp>
    </p:spTree>
    <p:extLst>
      <p:ext uri="{BB962C8B-B14F-4D97-AF65-F5344CB8AC3E}">
        <p14:creationId xmlns:p14="http://schemas.microsoft.com/office/powerpoint/2010/main" val="2705848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smtClean="0"/>
              <a:t>XES Standard Proposal</a:t>
            </a: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ja-JP" dirty="0" smtClean="0"/>
              <a:t>Slide </a:t>
            </a:r>
            <a:fld id="{AEBB1476-9AA4-46E1-AFF0-E2BE763996BB}" type="slidenum">
              <a:rPr lang="en-US" altLang="ja-JP" smtClean="0"/>
              <a:pPr>
                <a:defRPr/>
              </a:pPr>
              <a:t>‹#›</a:t>
            </a:fld>
            <a:r>
              <a:rPr lang="en-US" altLang="ja-JP" dirty="0" smtClean="0"/>
              <a:t> of 22</a:t>
            </a:r>
            <a:endParaRPr lang="en-US" altLang="ja-JP" dirty="0"/>
          </a:p>
        </p:txBody>
      </p:sp>
    </p:spTree>
    <p:extLst>
      <p:ext uri="{BB962C8B-B14F-4D97-AF65-F5344CB8AC3E}">
        <p14:creationId xmlns:p14="http://schemas.microsoft.com/office/powerpoint/2010/main" val="24880736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smtClean="0"/>
              <a:t>XES Standard Proposal</a:t>
            </a: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B77B9A3-EC2D-4A26-B691-69DBD46FB504}" type="slidenum">
              <a:rPr lang="en-US" altLang="ja-JP"/>
              <a:pPr>
                <a:defRPr/>
              </a:pPr>
              <a:t>‹#›</a:t>
            </a:fld>
            <a:endParaRPr lang="en-US" altLang="ja-JP"/>
          </a:p>
        </p:txBody>
      </p:sp>
    </p:spTree>
    <p:extLst>
      <p:ext uri="{BB962C8B-B14F-4D97-AF65-F5344CB8AC3E}">
        <p14:creationId xmlns:p14="http://schemas.microsoft.com/office/powerpoint/2010/main" val="643298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508000" y="1143000"/>
            <a:ext cx="5486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143000"/>
            <a:ext cx="5486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smtClean="0"/>
              <a:t>XES Standard Proposal</a:t>
            </a: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ACFDFD0-0520-471A-9533-7AD516B401F4}" type="slidenum">
              <a:rPr lang="en-US" altLang="ja-JP"/>
              <a:pPr>
                <a:defRPr/>
              </a:pPr>
              <a:t>‹#›</a:t>
            </a:fld>
            <a:endParaRPr lang="en-US" altLang="ja-JP"/>
          </a:p>
        </p:txBody>
      </p:sp>
    </p:spTree>
    <p:extLst>
      <p:ext uri="{BB962C8B-B14F-4D97-AF65-F5344CB8AC3E}">
        <p14:creationId xmlns:p14="http://schemas.microsoft.com/office/powerpoint/2010/main" val="3053316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ja-JP" smtClean="0"/>
              <a:t>XES Standard Proposal</a:t>
            </a: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CA3F5B8E-C964-4D0B-ABF8-B15382453B66}" type="slidenum">
              <a:rPr lang="en-US" altLang="ja-JP"/>
              <a:pPr>
                <a:defRPr/>
              </a:pPr>
              <a:t>‹#›</a:t>
            </a:fld>
            <a:endParaRPr lang="en-US" altLang="ja-JP"/>
          </a:p>
        </p:txBody>
      </p:sp>
    </p:spTree>
    <p:extLst>
      <p:ext uri="{BB962C8B-B14F-4D97-AF65-F5344CB8AC3E}">
        <p14:creationId xmlns:p14="http://schemas.microsoft.com/office/powerpoint/2010/main" val="3207562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ja-JP" smtClean="0"/>
              <a:t>XES Standard Proposal</a:t>
            </a: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0A3E96FC-C826-4635-83CF-56DE1801BDD6}" type="slidenum">
              <a:rPr lang="en-US" altLang="ja-JP"/>
              <a:pPr>
                <a:defRPr/>
              </a:pPr>
              <a:t>‹#›</a:t>
            </a:fld>
            <a:endParaRPr lang="en-US" altLang="ja-JP"/>
          </a:p>
        </p:txBody>
      </p:sp>
    </p:spTree>
    <p:extLst>
      <p:ext uri="{BB962C8B-B14F-4D97-AF65-F5344CB8AC3E}">
        <p14:creationId xmlns:p14="http://schemas.microsoft.com/office/powerpoint/2010/main" val="1862346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ja-JP" smtClean="0"/>
              <a:t>XES Standard Proposal</a:t>
            </a: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CE9C09DB-F7CF-42CA-B716-DC82A3CF0AAD}" type="slidenum">
              <a:rPr lang="en-US" altLang="ja-JP"/>
              <a:pPr>
                <a:defRPr/>
              </a:pPr>
              <a:t>‹#›</a:t>
            </a:fld>
            <a:endParaRPr lang="en-US" altLang="ja-JP"/>
          </a:p>
        </p:txBody>
      </p:sp>
    </p:spTree>
    <p:extLst>
      <p:ext uri="{BB962C8B-B14F-4D97-AF65-F5344CB8AC3E}">
        <p14:creationId xmlns:p14="http://schemas.microsoft.com/office/powerpoint/2010/main" val="207901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smtClean="0"/>
              <a:t>XES Standard Proposal</a:t>
            </a: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2409475-61F5-4290-BE3A-E78F301348C0}" type="slidenum">
              <a:rPr lang="en-US" altLang="ja-JP"/>
              <a:pPr>
                <a:defRPr/>
              </a:pPr>
              <a:t>‹#›</a:t>
            </a:fld>
            <a:endParaRPr lang="en-US" altLang="ja-JP"/>
          </a:p>
        </p:txBody>
      </p:sp>
    </p:spTree>
    <p:extLst>
      <p:ext uri="{BB962C8B-B14F-4D97-AF65-F5344CB8AC3E}">
        <p14:creationId xmlns:p14="http://schemas.microsoft.com/office/powerpoint/2010/main" val="1558297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smtClean="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smtClean="0"/>
              <a:t>XES Standard Proposal</a:t>
            </a: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349309E-A894-4A2A-951D-3688E826BDEB}" type="slidenum">
              <a:rPr lang="en-US" altLang="ja-JP"/>
              <a:pPr>
                <a:defRPr/>
              </a:pPr>
              <a:t>‹#›</a:t>
            </a:fld>
            <a:endParaRPr lang="en-US" altLang="ja-JP"/>
          </a:p>
        </p:txBody>
      </p:sp>
    </p:spTree>
    <p:extLst>
      <p:ext uri="{BB962C8B-B14F-4D97-AF65-F5344CB8AC3E}">
        <p14:creationId xmlns:p14="http://schemas.microsoft.com/office/powerpoint/2010/main" val="2303636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descr="basei"/>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800" y="6443664"/>
            <a:ext cx="2243667"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1" descr="basel"/>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 y="1752600"/>
            <a:ext cx="251884"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9" descr="baseh"/>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31496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title"/>
          </p:nvPr>
        </p:nvSpPr>
        <p:spPr bwMode="auto">
          <a:xfrm>
            <a:off x="2946400" y="152400"/>
            <a:ext cx="873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smtClean="0"/>
              <a:t>Click to edit Master title</a:t>
            </a:r>
          </a:p>
        </p:txBody>
      </p:sp>
      <p:sp>
        <p:nvSpPr>
          <p:cNvPr id="1030" name="Rectangle 3"/>
          <p:cNvSpPr>
            <a:spLocks noGrp="1" noChangeArrowheads="1"/>
          </p:cNvSpPr>
          <p:nvPr>
            <p:ph type="body" idx="1"/>
          </p:nvPr>
        </p:nvSpPr>
        <p:spPr bwMode="auto">
          <a:xfrm>
            <a:off x="508000" y="1143000"/>
            <a:ext cx="11176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2" name="Rectangle 4"/>
          <p:cNvSpPr>
            <a:spLocks noGrp="1" noChangeArrowheads="1"/>
          </p:cNvSpPr>
          <p:nvPr>
            <p:ph type="dt" sz="half" idx="2"/>
          </p:nvPr>
        </p:nvSpPr>
        <p:spPr bwMode="auto">
          <a:xfrm>
            <a:off x="1993900" y="6553200"/>
            <a:ext cx="1524000" cy="152400"/>
          </a:xfrm>
          <a:prstGeom prst="rect">
            <a:avLst/>
          </a:prstGeom>
          <a:noFill/>
          <a:ln w="9525">
            <a:noFill/>
            <a:miter lim="800000"/>
            <a:headEnd/>
            <a:tailEnd/>
          </a:ln>
          <a:effectLst/>
        </p:spPr>
        <p:txBody>
          <a:bodyPr vert="horz" wrap="square" lIns="91440" tIns="0" rIns="91440" bIns="0" numCol="1" anchor="t" anchorCtr="0" compatLnSpc="1">
            <a:prstTxWarp prst="textNoShape">
              <a:avLst/>
            </a:prstTxWarp>
          </a:bodyPr>
          <a:lstStyle>
            <a:lvl1pPr>
              <a:defRPr sz="1200">
                <a:latin typeface="Arial" charset="0"/>
                <a:ea typeface="ＭＳ Ｐゴシック" charset="-128"/>
              </a:defRPr>
            </a:lvl1pPr>
          </a:lstStyle>
          <a:p>
            <a:pPr>
              <a:defRPr/>
            </a:pPr>
            <a:endParaRPr lang="en-US" altLang="ja-JP"/>
          </a:p>
        </p:txBody>
      </p:sp>
      <p:sp>
        <p:nvSpPr>
          <p:cNvPr id="3" name="Rectangle 5"/>
          <p:cNvSpPr>
            <a:spLocks noGrp="1" noChangeArrowheads="1"/>
          </p:cNvSpPr>
          <p:nvPr>
            <p:ph type="ftr" sz="quarter" idx="3"/>
          </p:nvPr>
        </p:nvSpPr>
        <p:spPr bwMode="auto">
          <a:xfrm>
            <a:off x="3721101" y="6553201"/>
            <a:ext cx="6235700" cy="161925"/>
          </a:xfrm>
          <a:prstGeom prst="rect">
            <a:avLst/>
          </a:prstGeom>
          <a:noFill/>
          <a:ln w="9525">
            <a:noFill/>
            <a:miter lim="800000"/>
            <a:headEnd/>
            <a:tailEnd/>
          </a:ln>
          <a:effectLst/>
        </p:spPr>
        <p:txBody>
          <a:bodyPr vert="horz" wrap="square" lIns="91440" tIns="0" rIns="91440" bIns="0" numCol="1" anchor="t" anchorCtr="0" compatLnSpc="1">
            <a:prstTxWarp prst="textNoShape">
              <a:avLst/>
            </a:prstTxWarp>
          </a:bodyPr>
          <a:lstStyle>
            <a:lvl1pPr algn="ctr">
              <a:defRPr sz="1200">
                <a:latin typeface="Arial" charset="0"/>
                <a:ea typeface="ＭＳ Ｐゴシック" charset="-128"/>
              </a:defRPr>
            </a:lvl1pPr>
          </a:lstStyle>
          <a:p>
            <a:pPr>
              <a:defRPr/>
            </a:pPr>
            <a:r>
              <a:rPr lang="en-US" altLang="ja-JP" smtClean="0"/>
              <a:t>XES Standard Proposal</a:t>
            </a:r>
            <a:endParaRPr lang="en-US" altLang="ja-JP"/>
          </a:p>
        </p:txBody>
      </p:sp>
      <p:sp>
        <p:nvSpPr>
          <p:cNvPr id="4" name="Rectangle 6"/>
          <p:cNvSpPr>
            <a:spLocks noGrp="1" noChangeArrowheads="1"/>
          </p:cNvSpPr>
          <p:nvPr>
            <p:ph type="sldNum" sz="quarter" idx="4"/>
          </p:nvPr>
        </p:nvSpPr>
        <p:spPr bwMode="auto">
          <a:xfrm>
            <a:off x="10160000" y="6553200"/>
            <a:ext cx="1524000" cy="152400"/>
          </a:xfrm>
          <a:prstGeom prst="rect">
            <a:avLst/>
          </a:prstGeom>
          <a:noFill/>
          <a:ln w="9525">
            <a:noFill/>
            <a:miter lim="800000"/>
            <a:headEnd/>
            <a:tailEnd/>
          </a:ln>
          <a:effectLst/>
        </p:spPr>
        <p:txBody>
          <a:bodyPr vert="horz" wrap="square" lIns="91440" tIns="0" rIns="91440" bIns="0" numCol="1" anchor="t" anchorCtr="0" compatLnSpc="1">
            <a:prstTxWarp prst="textNoShape">
              <a:avLst/>
            </a:prstTxWarp>
          </a:bodyPr>
          <a:lstStyle>
            <a:lvl1pPr algn="r">
              <a:defRPr sz="1200">
                <a:latin typeface="Arial" charset="0"/>
                <a:ea typeface="ＭＳ Ｐゴシック" charset="-128"/>
              </a:defRPr>
            </a:lvl1pPr>
          </a:lstStyle>
          <a:p>
            <a:pPr>
              <a:defRPr/>
            </a:pPr>
            <a:fld id="{11AB8283-0C1E-4FF6-8837-72D3413CA0EA}" type="slidenum">
              <a:rPr lang="en-US" altLang="ja-JP"/>
              <a:pPr>
                <a:defRPr/>
              </a:pPr>
              <a:t>‹#›</a:t>
            </a:fld>
            <a:endParaRPr lang="en-US" altLang="ja-JP"/>
          </a:p>
        </p:txBody>
      </p:sp>
      <p:sp>
        <p:nvSpPr>
          <p:cNvPr id="1034" name="Rectangle 8"/>
          <p:cNvSpPr>
            <a:spLocks noChangeArrowheads="1"/>
          </p:cNvSpPr>
          <p:nvPr/>
        </p:nvSpPr>
        <p:spPr bwMode="auto">
          <a:xfrm>
            <a:off x="1" y="2360713"/>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ja-JP" altLang="en-US" sz="140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media1.wma"/><Relationship Id="rId7" Type="http://schemas.openxmlformats.org/officeDocument/2006/relationships/image" Target="../media/image5.jpeg"/><Relationship Id="rId2" Type="http://schemas.microsoft.com/office/2007/relationships/media" Target="../media/media1.wm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audio" Target="../media/media10.wma"/><Relationship Id="rId7" Type="http://schemas.openxmlformats.org/officeDocument/2006/relationships/image" Target="../media/image36.jpeg"/><Relationship Id="rId2" Type="http://schemas.microsoft.com/office/2007/relationships/media" Target="../media/media10.wma"/><Relationship Id="rId1" Type="http://schemas.openxmlformats.org/officeDocument/2006/relationships/tags" Target="../tags/tag10.xml"/><Relationship Id="rId6" Type="http://schemas.openxmlformats.org/officeDocument/2006/relationships/image" Target="../media/image35.jpeg"/><Relationship Id="rId5" Type="http://schemas.openxmlformats.org/officeDocument/2006/relationships/notesSlide" Target="../notesSlides/notesSlide10.xml"/><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audio" Target="../media/media11.wma"/><Relationship Id="rId7" Type="http://schemas.openxmlformats.org/officeDocument/2006/relationships/image" Target="../media/image36.jpeg"/><Relationship Id="rId2" Type="http://schemas.microsoft.com/office/2007/relationships/media" Target="../media/media11.wma"/><Relationship Id="rId1" Type="http://schemas.openxmlformats.org/officeDocument/2006/relationships/tags" Target="../tags/tag11.xml"/><Relationship Id="rId6" Type="http://schemas.openxmlformats.org/officeDocument/2006/relationships/image" Target="../media/image35.jpeg"/><Relationship Id="rId5" Type="http://schemas.openxmlformats.org/officeDocument/2006/relationships/notesSlide" Target="../notesSlides/notesSlide11.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30.gif"/></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jpeg"/><Relationship Id="rId3" Type="http://schemas.openxmlformats.org/officeDocument/2006/relationships/image" Target="../media/image37.jpe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jpeg"/><Relationship Id="rId2" Type="http://schemas.openxmlformats.org/officeDocument/2006/relationships/notesSlide" Target="../notesSlides/notesSlide12.xml"/><Relationship Id="rId16"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19" Type="http://schemas.openxmlformats.org/officeDocument/2006/relationships/image" Target="../media/image30.gif"/><Relationship Id="rId4" Type="http://schemas.openxmlformats.org/officeDocument/2006/relationships/image" Target="../media/image27.png"/><Relationship Id="rId9" Type="http://schemas.openxmlformats.org/officeDocument/2006/relationships/image" Target="../media/image42.jpeg"/><Relationship Id="rId1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media12.wma"/><Relationship Id="rId7" Type="http://schemas.openxmlformats.org/officeDocument/2006/relationships/image" Target="../media/image7.png"/><Relationship Id="rId2" Type="http://schemas.microsoft.com/office/2007/relationships/media" Target="../media/media12.wma"/><Relationship Id="rId1" Type="http://schemas.openxmlformats.org/officeDocument/2006/relationships/tags" Target="../tags/tag12.xml"/><Relationship Id="rId6" Type="http://schemas.openxmlformats.org/officeDocument/2006/relationships/image" Target="../media/image22.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audio" Target="../media/media13.wma"/><Relationship Id="rId7" Type="http://schemas.openxmlformats.org/officeDocument/2006/relationships/image" Target="../media/image35.jpeg"/><Relationship Id="rId2" Type="http://schemas.microsoft.com/office/2007/relationships/media" Target="../media/media13.wma"/><Relationship Id="rId1" Type="http://schemas.openxmlformats.org/officeDocument/2006/relationships/tags" Target="../tags/tag13.xml"/><Relationship Id="rId6" Type="http://schemas.openxmlformats.org/officeDocument/2006/relationships/image" Target="../media/image22.png"/><Relationship Id="rId11" Type="http://schemas.openxmlformats.org/officeDocument/2006/relationships/image" Target="../media/image7.png"/><Relationship Id="rId5" Type="http://schemas.openxmlformats.org/officeDocument/2006/relationships/notesSlide" Target="../notesSlides/notesSlide14.xml"/><Relationship Id="rId10" Type="http://schemas.openxmlformats.org/officeDocument/2006/relationships/image" Target="../media/image6.jpeg"/><Relationship Id="rId4" Type="http://schemas.openxmlformats.org/officeDocument/2006/relationships/slideLayout" Target="../slideLayouts/slideLayout2.xml"/><Relationship Id="rId9" Type="http://schemas.openxmlformats.org/officeDocument/2006/relationships/image" Target="../media/image21.gif"/></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media14.wma"/><Relationship Id="rId7" Type="http://schemas.openxmlformats.org/officeDocument/2006/relationships/image" Target="../media/image6.jpeg"/><Relationship Id="rId2" Type="http://schemas.microsoft.com/office/2007/relationships/media" Target="../media/media14.wma"/><Relationship Id="rId1" Type="http://schemas.openxmlformats.org/officeDocument/2006/relationships/tags" Target="../tags/tag14.xml"/><Relationship Id="rId6" Type="http://schemas.openxmlformats.org/officeDocument/2006/relationships/image" Target="../media/image22.png"/><Relationship Id="rId5" Type="http://schemas.openxmlformats.org/officeDocument/2006/relationships/notesSlide" Target="../notesSlides/notesSlide15.xml"/><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audio" Target="../media/media15.wma"/><Relationship Id="rId7" Type="http://schemas.openxmlformats.org/officeDocument/2006/relationships/image" Target="../media/image6.jpeg"/><Relationship Id="rId2" Type="http://schemas.microsoft.com/office/2007/relationships/media" Target="../media/media15.wma"/><Relationship Id="rId1" Type="http://schemas.openxmlformats.org/officeDocument/2006/relationships/tags" Target="../tags/tag15.xml"/><Relationship Id="rId6" Type="http://schemas.openxmlformats.org/officeDocument/2006/relationships/image" Target="../media/image53.jpeg"/><Relationship Id="rId11" Type="http://schemas.openxmlformats.org/officeDocument/2006/relationships/image" Target="../media/image7.png"/><Relationship Id="rId5" Type="http://schemas.openxmlformats.org/officeDocument/2006/relationships/notesSlide" Target="../notesSlides/notesSlide16.xml"/><Relationship Id="rId10" Type="http://schemas.openxmlformats.org/officeDocument/2006/relationships/image" Target="../media/image54.jpeg"/><Relationship Id="rId4" Type="http://schemas.openxmlformats.org/officeDocument/2006/relationships/slideLayout" Target="../slideLayouts/slideLayout2.xml"/><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7.png"/><Relationship Id="rId3" Type="http://schemas.openxmlformats.org/officeDocument/2006/relationships/audio" Target="../media/media16.wma"/><Relationship Id="rId7" Type="http://schemas.openxmlformats.org/officeDocument/2006/relationships/image" Target="../media/image55.jpeg"/><Relationship Id="rId12" Type="http://schemas.openxmlformats.org/officeDocument/2006/relationships/image" Target="../media/image60.png"/><Relationship Id="rId2" Type="http://schemas.microsoft.com/office/2007/relationships/media" Target="../media/media16.wma"/><Relationship Id="rId1" Type="http://schemas.openxmlformats.org/officeDocument/2006/relationships/tags" Target="../tags/tag16.xml"/><Relationship Id="rId6" Type="http://schemas.openxmlformats.org/officeDocument/2006/relationships/image" Target="../media/image6.jpeg"/><Relationship Id="rId11" Type="http://schemas.openxmlformats.org/officeDocument/2006/relationships/image" Target="../media/image59.jpeg"/><Relationship Id="rId5" Type="http://schemas.openxmlformats.org/officeDocument/2006/relationships/notesSlide" Target="../notesSlides/notesSlide17.xml"/><Relationship Id="rId10" Type="http://schemas.openxmlformats.org/officeDocument/2006/relationships/image" Target="../media/image58.jpeg"/><Relationship Id="rId4" Type="http://schemas.openxmlformats.org/officeDocument/2006/relationships/slideLayout" Target="../slideLayouts/slideLayout2.xml"/><Relationship Id="rId9" Type="http://schemas.openxmlformats.org/officeDocument/2006/relationships/image" Target="../media/image57.jpeg"/></Relationships>
</file>

<file path=ppt/slides/_rels/slide1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audio" Target="../media/media17.wma"/><Relationship Id="rId7" Type="http://schemas.openxmlformats.org/officeDocument/2006/relationships/image" Target="../media/image55.jpeg"/><Relationship Id="rId2" Type="http://schemas.microsoft.com/office/2007/relationships/media" Target="../media/media17.wma"/><Relationship Id="rId1" Type="http://schemas.openxmlformats.org/officeDocument/2006/relationships/tags" Target="../tags/tag17.xml"/><Relationship Id="rId6" Type="http://schemas.openxmlformats.org/officeDocument/2006/relationships/image" Target="../media/image6.jpeg"/><Relationship Id="rId11" Type="http://schemas.openxmlformats.org/officeDocument/2006/relationships/image" Target="../media/image7.png"/><Relationship Id="rId5" Type="http://schemas.openxmlformats.org/officeDocument/2006/relationships/notesSlide" Target="../notesSlides/notesSlide18.xml"/><Relationship Id="rId10" Type="http://schemas.openxmlformats.org/officeDocument/2006/relationships/image" Target="../media/image61.jpeg"/><Relationship Id="rId4" Type="http://schemas.openxmlformats.org/officeDocument/2006/relationships/slideLayout" Target="../slideLayouts/slideLayout2.xml"/><Relationship Id="rId9" Type="http://schemas.openxmlformats.org/officeDocument/2006/relationships/image" Target="../media/image57.jpeg"/></Relationships>
</file>

<file path=ppt/slides/_rels/slide1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audio" Target="../media/media18.wma"/><Relationship Id="rId7" Type="http://schemas.openxmlformats.org/officeDocument/2006/relationships/image" Target="../media/image30.gif"/><Relationship Id="rId2" Type="http://schemas.microsoft.com/office/2007/relationships/media" Target="../media/media18.wma"/><Relationship Id="rId1" Type="http://schemas.openxmlformats.org/officeDocument/2006/relationships/tags" Target="../tags/tag18.xml"/><Relationship Id="rId6" Type="http://schemas.openxmlformats.org/officeDocument/2006/relationships/image" Target="../media/image6.jpeg"/><Relationship Id="rId5" Type="http://schemas.openxmlformats.org/officeDocument/2006/relationships/notesSlide" Target="../notesSlides/notesSlide19.xml"/><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audio" Target="../media/media2.wma"/><Relationship Id="rId7" Type="http://schemas.openxmlformats.org/officeDocument/2006/relationships/image" Target="../media/image7.png"/><Relationship Id="rId2" Type="http://schemas.microsoft.com/office/2007/relationships/media" Target="../media/media2.wma"/><Relationship Id="rId1" Type="http://schemas.openxmlformats.org/officeDocument/2006/relationships/tags" Target="../tags/tag2.xml"/><Relationship Id="rId6" Type="http://schemas.openxmlformats.org/officeDocument/2006/relationships/image" Target="../media/image8.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media19.wma"/><Relationship Id="rId7" Type="http://schemas.openxmlformats.org/officeDocument/2006/relationships/image" Target="../media/image27.png"/><Relationship Id="rId2" Type="http://schemas.microsoft.com/office/2007/relationships/media" Target="../media/media19.wma"/><Relationship Id="rId1" Type="http://schemas.openxmlformats.org/officeDocument/2006/relationships/tags" Target="../tags/tag19.xml"/><Relationship Id="rId6" Type="http://schemas.openxmlformats.org/officeDocument/2006/relationships/image" Target="../media/image63.jpeg"/><Relationship Id="rId5" Type="http://schemas.openxmlformats.org/officeDocument/2006/relationships/notesSlide" Target="../notesSlides/notesSlide20.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64.jpeg"/></Relationships>
</file>

<file path=ppt/slides/_rels/slide21.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png"/><Relationship Id="rId3" Type="http://schemas.openxmlformats.org/officeDocument/2006/relationships/audio" Target="../media/media20.wma"/><Relationship Id="rId7" Type="http://schemas.openxmlformats.org/officeDocument/2006/relationships/image" Target="../media/image65.jpeg"/><Relationship Id="rId12" Type="http://schemas.openxmlformats.org/officeDocument/2006/relationships/image" Target="../media/image70.jpeg"/><Relationship Id="rId2" Type="http://schemas.microsoft.com/office/2007/relationships/media" Target="../media/media20.wma"/><Relationship Id="rId1" Type="http://schemas.openxmlformats.org/officeDocument/2006/relationships/tags" Target="../tags/tag20.xml"/><Relationship Id="rId6" Type="http://schemas.openxmlformats.org/officeDocument/2006/relationships/image" Target="../media/image63.jpeg"/><Relationship Id="rId11" Type="http://schemas.openxmlformats.org/officeDocument/2006/relationships/image" Target="../media/image69.jpeg"/><Relationship Id="rId5" Type="http://schemas.openxmlformats.org/officeDocument/2006/relationships/notesSlide" Target="../notesSlides/notesSlide21.xml"/><Relationship Id="rId10" Type="http://schemas.openxmlformats.org/officeDocument/2006/relationships/image" Target="../media/image68.gif"/><Relationship Id="rId4" Type="http://schemas.openxmlformats.org/officeDocument/2006/relationships/slideLayout" Target="../slideLayouts/slideLayout2.xml"/><Relationship Id="rId9" Type="http://schemas.openxmlformats.org/officeDocument/2006/relationships/image" Target="../media/image67.jpeg"/></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26" Type="http://schemas.openxmlformats.org/officeDocument/2006/relationships/image" Target="../media/image89.jpeg"/><Relationship Id="rId3" Type="http://schemas.openxmlformats.org/officeDocument/2006/relationships/audio" Target="../media/media21.wma"/><Relationship Id="rId21" Type="http://schemas.openxmlformats.org/officeDocument/2006/relationships/image" Target="../media/image85.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5" Type="http://schemas.openxmlformats.org/officeDocument/2006/relationships/image" Target="../media/image22.png"/><Relationship Id="rId2" Type="http://schemas.microsoft.com/office/2007/relationships/media" Target="../media/media21.wma"/><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tags" Target="../tags/tag21.xml"/><Relationship Id="rId6" Type="http://schemas.openxmlformats.org/officeDocument/2006/relationships/image" Target="../media/image63.jpeg"/><Relationship Id="rId11" Type="http://schemas.openxmlformats.org/officeDocument/2006/relationships/image" Target="../media/image75.png"/><Relationship Id="rId24" Type="http://schemas.openxmlformats.org/officeDocument/2006/relationships/image" Target="../media/image88.jpeg"/><Relationship Id="rId5" Type="http://schemas.openxmlformats.org/officeDocument/2006/relationships/notesSlide" Target="../notesSlides/notesSlide22.xml"/><Relationship Id="rId15" Type="http://schemas.openxmlformats.org/officeDocument/2006/relationships/image" Target="../media/image79.png"/><Relationship Id="rId23" Type="http://schemas.openxmlformats.org/officeDocument/2006/relationships/image" Target="../media/image87.jpeg"/><Relationship Id="rId28" Type="http://schemas.openxmlformats.org/officeDocument/2006/relationships/image" Target="../media/image7.png"/><Relationship Id="rId10" Type="http://schemas.openxmlformats.org/officeDocument/2006/relationships/image" Target="../media/image74.png"/><Relationship Id="rId19" Type="http://schemas.openxmlformats.org/officeDocument/2006/relationships/image" Target="../media/image83.png"/><Relationship Id="rId4" Type="http://schemas.openxmlformats.org/officeDocument/2006/relationships/slideLayout" Target="../slideLayouts/slideLayout2.xml"/><Relationship Id="rId9" Type="http://schemas.openxmlformats.org/officeDocument/2006/relationships/image" Target="../media/image73.png"/><Relationship Id="rId14" Type="http://schemas.openxmlformats.org/officeDocument/2006/relationships/image" Target="../media/image78.png"/><Relationship Id="rId22" Type="http://schemas.openxmlformats.org/officeDocument/2006/relationships/image" Target="../media/image86.jpeg"/><Relationship Id="rId27" Type="http://schemas.openxmlformats.org/officeDocument/2006/relationships/image" Target="../media/image90.jpeg"/></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93.jpeg"/><Relationship Id="rId18" Type="http://schemas.openxmlformats.org/officeDocument/2006/relationships/image" Target="../media/image98.jpeg"/><Relationship Id="rId3" Type="http://schemas.openxmlformats.org/officeDocument/2006/relationships/audio" Target="../media/media22.wma"/><Relationship Id="rId21" Type="http://schemas.openxmlformats.org/officeDocument/2006/relationships/image" Target="../media/image101.jpeg"/><Relationship Id="rId7" Type="http://schemas.openxmlformats.org/officeDocument/2006/relationships/image" Target="../media/image63.jpeg"/><Relationship Id="rId12" Type="http://schemas.openxmlformats.org/officeDocument/2006/relationships/image" Target="../media/image22.png"/><Relationship Id="rId17" Type="http://schemas.openxmlformats.org/officeDocument/2006/relationships/image" Target="../media/image97.jpeg"/><Relationship Id="rId2" Type="http://schemas.microsoft.com/office/2007/relationships/media" Target="../media/media22.wma"/><Relationship Id="rId16" Type="http://schemas.openxmlformats.org/officeDocument/2006/relationships/image" Target="../media/image96.jpeg"/><Relationship Id="rId20" Type="http://schemas.openxmlformats.org/officeDocument/2006/relationships/image" Target="../media/image100.jpg"/><Relationship Id="rId1" Type="http://schemas.openxmlformats.org/officeDocument/2006/relationships/tags" Target="../tags/tag22.xml"/><Relationship Id="rId6" Type="http://schemas.openxmlformats.org/officeDocument/2006/relationships/image" Target="../media/image91.png"/><Relationship Id="rId11" Type="http://schemas.openxmlformats.org/officeDocument/2006/relationships/image" Target="../media/image85.png"/><Relationship Id="rId24" Type="http://schemas.openxmlformats.org/officeDocument/2006/relationships/image" Target="../media/image7.png"/><Relationship Id="rId5" Type="http://schemas.openxmlformats.org/officeDocument/2006/relationships/notesSlide" Target="../notesSlides/notesSlide23.xml"/><Relationship Id="rId15" Type="http://schemas.openxmlformats.org/officeDocument/2006/relationships/image" Target="../media/image95.jpeg"/><Relationship Id="rId23" Type="http://schemas.openxmlformats.org/officeDocument/2006/relationships/image" Target="../media/image102.jpeg"/><Relationship Id="rId10" Type="http://schemas.openxmlformats.org/officeDocument/2006/relationships/image" Target="../media/image84.png"/><Relationship Id="rId19" Type="http://schemas.openxmlformats.org/officeDocument/2006/relationships/image" Target="../media/image99.jpg"/><Relationship Id="rId4" Type="http://schemas.openxmlformats.org/officeDocument/2006/relationships/slideLayout" Target="../slideLayouts/slideLayout2.xml"/><Relationship Id="rId9" Type="http://schemas.openxmlformats.org/officeDocument/2006/relationships/image" Target="../media/image92.png"/><Relationship Id="rId14" Type="http://schemas.openxmlformats.org/officeDocument/2006/relationships/image" Target="../media/image94.jpeg"/><Relationship Id="rId22" Type="http://schemas.openxmlformats.org/officeDocument/2006/relationships/image" Target="../media/image64.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7.png"/><Relationship Id="rId3" Type="http://schemas.openxmlformats.org/officeDocument/2006/relationships/audio" Target="../media/media3.wma"/><Relationship Id="rId7" Type="http://schemas.openxmlformats.org/officeDocument/2006/relationships/image" Target="../media/image10.jpeg"/><Relationship Id="rId12" Type="http://schemas.openxmlformats.org/officeDocument/2006/relationships/image" Target="../media/image15.jpeg"/><Relationship Id="rId2" Type="http://schemas.microsoft.com/office/2007/relationships/media" Target="../media/media3.wma"/><Relationship Id="rId1" Type="http://schemas.openxmlformats.org/officeDocument/2006/relationships/tags" Target="../tags/tag3.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notesSlide" Target="../notesSlides/notesSlide3.xml"/><Relationship Id="rId10" Type="http://schemas.openxmlformats.org/officeDocument/2006/relationships/image" Target="../media/image13.jpeg"/><Relationship Id="rId4" Type="http://schemas.openxmlformats.org/officeDocument/2006/relationships/slideLayout" Target="../slideLayouts/slideLayout2.xml"/><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7.png"/><Relationship Id="rId3" Type="http://schemas.openxmlformats.org/officeDocument/2006/relationships/audio" Target="../media/media4.wma"/><Relationship Id="rId7" Type="http://schemas.openxmlformats.org/officeDocument/2006/relationships/image" Target="../media/image17.png"/><Relationship Id="rId12" Type="http://schemas.openxmlformats.org/officeDocument/2006/relationships/image" Target="../media/image21.gif"/><Relationship Id="rId2" Type="http://schemas.microsoft.com/office/2007/relationships/media" Target="../media/media4.wma"/><Relationship Id="rId1" Type="http://schemas.openxmlformats.org/officeDocument/2006/relationships/tags" Target="../tags/tag4.xml"/><Relationship Id="rId6" Type="http://schemas.openxmlformats.org/officeDocument/2006/relationships/image" Target="../media/image16.jpeg"/><Relationship Id="rId11" Type="http://schemas.openxmlformats.org/officeDocument/2006/relationships/image" Target="../media/image20.jpeg"/><Relationship Id="rId5" Type="http://schemas.openxmlformats.org/officeDocument/2006/relationships/notesSlide" Target="../notesSlides/notesSlide4.xml"/><Relationship Id="rId10" Type="http://schemas.openxmlformats.org/officeDocument/2006/relationships/image" Target="../media/image19.jpeg"/><Relationship Id="rId4" Type="http://schemas.openxmlformats.org/officeDocument/2006/relationships/slideLayout" Target="../slideLayouts/slideLayout2.xml"/><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media5.wma"/><Relationship Id="rId7" Type="http://schemas.openxmlformats.org/officeDocument/2006/relationships/image" Target="../media/image23.jpeg"/><Relationship Id="rId2" Type="http://schemas.microsoft.com/office/2007/relationships/media" Target="../media/media5.wma"/><Relationship Id="rId1" Type="http://schemas.openxmlformats.org/officeDocument/2006/relationships/tags" Target="../tags/tag5.xml"/><Relationship Id="rId6" Type="http://schemas.openxmlformats.org/officeDocument/2006/relationships/image" Target="../media/image22.png"/><Relationship Id="rId5" Type="http://schemas.openxmlformats.org/officeDocument/2006/relationships/notesSlide" Target="../notesSlides/notesSlide5.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6.wma"/><Relationship Id="rId7" Type="http://schemas.microsoft.com/office/2007/relationships/hdphoto" Target="../media/hdphoto1.wdp"/><Relationship Id="rId2" Type="http://schemas.microsoft.com/office/2007/relationships/media" Target="../media/media6.wma"/><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notesSlide" Target="../notesSlides/notesSlide6.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media7.wma"/><Relationship Id="rId7" Type="http://schemas.openxmlformats.org/officeDocument/2006/relationships/image" Target="../media/image10.jpeg"/><Relationship Id="rId2" Type="http://schemas.microsoft.com/office/2007/relationships/media" Target="../media/media7.wma"/><Relationship Id="rId1" Type="http://schemas.openxmlformats.org/officeDocument/2006/relationships/tags" Target="../tags/tag7.xml"/><Relationship Id="rId6" Type="http://schemas.openxmlformats.org/officeDocument/2006/relationships/image" Target="../media/image27.png"/><Relationship Id="rId11" Type="http://schemas.openxmlformats.org/officeDocument/2006/relationships/image" Target="../media/image7.png"/><Relationship Id="rId5" Type="http://schemas.openxmlformats.org/officeDocument/2006/relationships/notesSlide" Target="../notesSlides/notesSlide7.xml"/><Relationship Id="rId10" Type="http://schemas.openxmlformats.org/officeDocument/2006/relationships/image" Target="../media/image28.png"/><Relationship Id="rId4" Type="http://schemas.openxmlformats.org/officeDocument/2006/relationships/slideLayout" Target="../slideLayouts/slideLayout2.xml"/><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media8.wma"/><Relationship Id="rId7" Type="http://schemas.openxmlformats.org/officeDocument/2006/relationships/image" Target="../media/image10.jpeg"/><Relationship Id="rId2" Type="http://schemas.microsoft.com/office/2007/relationships/media" Target="../media/media8.wma"/><Relationship Id="rId1" Type="http://schemas.openxmlformats.org/officeDocument/2006/relationships/tags" Target="../tags/tag8.xml"/><Relationship Id="rId6" Type="http://schemas.openxmlformats.org/officeDocument/2006/relationships/image" Target="../media/image29.png"/><Relationship Id="rId11" Type="http://schemas.openxmlformats.org/officeDocument/2006/relationships/image" Target="../media/image7.png"/><Relationship Id="rId5" Type="http://schemas.openxmlformats.org/officeDocument/2006/relationships/notesSlide" Target="../notesSlides/notesSlide8.xml"/><Relationship Id="rId10" Type="http://schemas.openxmlformats.org/officeDocument/2006/relationships/image" Target="../media/image30.gif"/><Relationship Id="rId4" Type="http://schemas.openxmlformats.org/officeDocument/2006/relationships/slideLayout" Target="../slideLayouts/slideLayout2.xml"/><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4.png"/><Relationship Id="rId3" Type="http://schemas.microsoft.com/office/2007/relationships/media" Target="../media/media9.wma"/><Relationship Id="rId7" Type="http://schemas.openxmlformats.org/officeDocument/2006/relationships/image" Target="../media/image10.jpeg"/><Relationship Id="rId12" Type="http://schemas.openxmlformats.org/officeDocument/2006/relationships/image" Target="../media/image33.png"/><Relationship Id="rId2" Type="http://schemas.openxmlformats.org/officeDocument/2006/relationships/tags" Target="../tags/tag9.xml"/><Relationship Id="rId1" Type="http://schemas.openxmlformats.org/officeDocument/2006/relationships/vmlDrawing" Target="../drawings/vmlDrawing1.vml"/><Relationship Id="rId6" Type="http://schemas.openxmlformats.org/officeDocument/2006/relationships/notesSlide" Target="../notesSlides/notesSlide9.xml"/><Relationship Id="rId11" Type="http://schemas.openxmlformats.org/officeDocument/2006/relationships/image" Target="../media/image31.emf"/><Relationship Id="rId5" Type="http://schemas.openxmlformats.org/officeDocument/2006/relationships/slideLayout" Target="../slideLayouts/slideLayout2.xml"/><Relationship Id="rId10" Type="http://schemas.openxmlformats.org/officeDocument/2006/relationships/oleObject" Target="../embeddings/oleObject1.bin"/><Relationship Id="rId4" Type="http://schemas.openxmlformats.org/officeDocument/2006/relationships/audio" Target="../media/media9.wma"/><Relationship Id="rId9" Type="http://schemas.openxmlformats.org/officeDocument/2006/relationships/image" Target="../media/image32.jpeg"/><Relationship Id="rId1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3"/>
          <p:cNvSpPr>
            <a:spLocks noGrp="1"/>
          </p:cNvSpPr>
          <p:nvPr>
            <p:ph type="ctrTitle"/>
          </p:nvPr>
        </p:nvSpPr>
        <p:spPr>
          <a:xfrm>
            <a:off x="2209800" y="1303338"/>
            <a:ext cx="7772400" cy="3014662"/>
          </a:xfrm>
        </p:spPr>
        <p:txBody>
          <a:bodyPr/>
          <a:lstStyle/>
          <a:p>
            <a:r>
              <a:rPr lang="en-US" altLang="ja-JP" dirty="0" smtClean="0">
                <a:solidFill>
                  <a:schemeClr val="tx1"/>
                </a:solidFill>
                <a:ea typeface="MS PGothic" pitchFamily="34" charset="-128"/>
              </a:rPr>
              <a:t>The XES Language</a:t>
            </a:r>
            <a:br>
              <a:rPr lang="en-US" altLang="ja-JP" dirty="0" smtClean="0">
                <a:solidFill>
                  <a:schemeClr val="tx1"/>
                </a:solidFill>
                <a:ea typeface="MS PGothic" pitchFamily="34" charset="-128"/>
              </a:rPr>
            </a:br>
            <a:r>
              <a:rPr lang="en-US" altLang="ja-JP" sz="3600" dirty="0" smtClean="0">
                <a:solidFill>
                  <a:schemeClr val="tx1"/>
                </a:solidFill>
                <a:ea typeface="MS PGothic" pitchFamily="34" charset="-128"/>
              </a:rPr>
              <a:t>(Extensible </a:t>
            </a:r>
            <a:r>
              <a:rPr lang="en-US" altLang="ja-JP" sz="3600" dirty="0">
                <a:solidFill>
                  <a:schemeClr val="tx1"/>
                </a:solidFill>
                <a:ea typeface="MS PGothic" pitchFamily="34" charset="-128"/>
              </a:rPr>
              <a:t>Event Stream)</a:t>
            </a:r>
            <a:endParaRPr lang="en-US" sz="3600" dirty="0">
              <a:solidFill>
                <a:srgbClr val="00B0F0"/>
              </a:solidFill>
            </a:endParaRPr>
          </a:p>
        </p:txBody>
      </p:sp>
      <p:sp>
        <p:nvSpPr>
          <p:cNvPr id="2051" name="Subtitle 4"/>
          <p:cNvSpPr>
            <a:spLocks noGrp="1"/>
          </p:cNvSpPr>
          <p:nvPr>
            <p:ph type="subTitle" idx="1"/>
          </p:nvPr>
        </p:nvSpPr>
        <p:spPr>
          <a:xfrm>
            <a:off x="2895600" y="4722814"/>
            <a:ext cx="6400800" cy="915987"/>
          </a:xfrm>
        </p:spPr>
        <p:txBody>
          <a:bodyPr/>
          <a:lstStyle/>
          <a:p>
            <a:r>
              <a:rPr lang="en-US" dirty="0" smtClean="0">
                <a:solidFill>
                  <a:srgbClr val="FF0000"/>
                </a:solidFill>
              </a:rPr>
              <a:t>Proposal for IEEE Standardization</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6291" y="5341385"/>
            <a:ext cx="1369005" cy="1362194"/>
          </a:xfrm>
          <a:prstGeom prst="rect">
            <a:avLst/>
          </a:prstGeom>
        </p:spPr>
      </p:pic>
      <p:sp>
        <p:nvSpPr>
          <p:cNvPr id="5" name="Title 3"/>
          <p:cNvSpPr txBox="1">
            <a:spLocks/>
          </p:cNvSpPr>
          <p:nvPr/>
        </p:nvSpPr>
        <p:spPr bwMode="auto">
          <a:xfrm>
            <a:off x="3094182" y="5341387"/>
            <a:ext cx="6022108" cy="136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a:lstStyle>
          <a:p>
            <a:pPr algn="r"/>
            <a:r>
              <a:rPr lang="en-US" altLang="ja-JP" sz="2000" b="0" kern="0" dirty="0">
                <a:solidFill>
                  <a:schemeClr val="tx1"/>
                </a:solidFill>
                <a:ea typeface="MS PGothic" pitchFamily="34" charset="-128"/>
              </a:rPr>
              <a:t>Eric </a:t>
            </a:r>
            <a:r>
              <a:rPr lang="en-US" altLang="ja-JP" sz="2000" b="0" kern="0" dirty="0" err="1">
                <a:solidFill>
                  <a:schemeClr val="tx1"/>
                </a:solidFill>
                <a:ea typeface="MS PGothic" pitchFamily="34" charset="-128"/>
              </a:rPr>
              <a:t>Verbeek</a:t>
            </a:r>
            <a:endParaRPr lang="en-US" altLang="ja-JP" sz="2000" b="0" kern="0" dirty="0">
              <a:solidFill>
                <a:schemeClr val="tx1"/>
              </a:solidFill>
              <a:ea typeface="MS PGothic" pitchFamily="34" charset="-128"/>
            </a:endParaRPr>
          </a:p>
          <a:p>
            <a:pPr algn="r"/>
            <a:r>
              <a:rPr lang="en-US" altLang="ja-JP" sz="2000" b="0" kern="0" dirty="0">
                <a:solidFill>
                  <a:schemeClr val="tx1"/>
                </a:solidFill>
                <a:ea typeface="MS PGothic" pitchFamily="34" charset="-128"/>
              </a:rPr>
              <a:t>Department of Mathematics and Computer Science</a:t>
            </a:r>
          </a:p>
          <a:p>
            <a:pPr algn="r"/>
            <a:r>
              <a:rPr lang="en-US" sz="2000" b="0" kern="0" dirty="0">
                <a:solidFill>
                  <a:schemeClr val="tx1"/>
                </a:solidFill>
                <a:ea typeface="MS PGothic" pitchFamily="34" charset="-128"/>
              </a:rPr>
              <a:t>Eindhoven University of Technology</a:t>
            </a:r>
          </a:p>
          <a:p>
            <a:pPr algn="r"/>
            <a:r>
              <a:rPr lang="en-US" sz="2000" b="0" kern="0" dirty="0">
                <a:solidFill>
                  <a:schemeClr val="tx1"/>
                </a:solidFill>
                <a:ea typeface="MS PGothic" pitchFamily="34" charset="-128"/>
              </a:rPr>
              <a:t>The Netherlands</a:t>
            </a:r>
            <a:endParaRPr lang="en-US" sz="2000" b="0" kern="0" dirty="0">
              <a:solidFill>
                <a:srgbClr val="00B0F0"/>
              </a:solidFill>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6290" y="5341385"/>
            <a:ext cx="1369004" cy="1362194"/>
          </a:xfrm>
          <a:prstGeom prst="rect">
            <a:avLst/>
          </a:prstGeom>
          <a:effectLst>
            <a:reflection endPos="0" dir="5400000" sy="-100000" algn="bl" rotWithShape="0"/>
          </a:effectLst>
        </p:spPr>
      </p:pic>
      <p:sp>
        <p:nvSpPr>
          <p:cNvPr id="7" name="Title 3"/>
          <p:cNvSpPr txBox="1">
            <a:spLocks/>
          </p:cNvSpPr>
          <p:nvPr/>
        </p:nvSpPr>
        <p:spPr bwMode="auto">
          <a:xfrm>
            <a:off x="3094471" y="5341387"/>
            <a:ext cx="6021818" cy="136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a:lstStyle>
          <a:p>
            <a:pPr algn="r"/>
            <a:r>
              <a:rPr lang="en-US" altLang="ja-JP" sz="2000" b="0" kern="0" dirty="0">
                <a:solidFill>
                  <a:schemeClr val="tx1"/>
                </a:solidFill>
                <a:ea typeface="MS PGothic" pitchFamily="34" charset="-128"/>
              </a:rPr>
              <a:t>Eric </a:t>
            </a:r>
            <a:r>
              <a:rPr lang="en-US" altLang="ja-JP" sz="2000" b="0" kern="0" dirty="0" err="1">
                <a:solidFill>
                  <a:schemeClr val="tx1"/>
                </a:solidFill>
                <a:ea typeface="MS PGothic" pitchFamily="34" charset="-128"/>
              </a:rPr>
              <a:t>Verbeek</a:t>
            </a:r>
            <a:endParaRPr lang="en-US" altLang="ja-JP" sz="2000" b="0" kern="0" dirty="0">
              <a:solidFill>
                <a:schemeClr val="tx1"/>
              </a:solidFill>
              <a:ea typeface="MS PGothic" pitchFamily="34" charset="-128"/>
            </a:endParaRPr>
          </a:p>
          <a:p>
            <a:pPr algn="r"/>
            <a:r>
              <a:rPr lang="en-US" altLang="ja-JP" sz="2000" b="0" kern="0" dirty="0">
                <a:solidFill>
                  <a:schemeClr val="tx1"/>
                </a:solidFill>
                <a:ea typeface="MS PGothic" pitchFamily="34" charset="-128"/>
              </a:rPr>
              <a:t>IEEE Task Force on Process Mining</a:t>
            </a:r>
          </a:p>
          <a:p>
            <a:pPr algn="r"/>
            <a:r>
              <a:rPr lang="en-US" altLang="ja-JP" sz="2000" b="0" kern="0" dirty="0">
                <a:solidFill>
                  <a:schemeClr val="tx1"/>
                </a:solidFill>
                <a:ea typeface="MS PGothic" pitchFamily="34" charset="-128"/>
              </a:rPr>
              <a:t>www.win.tue.nl/ieeetfpm/</a:t>
            </a:r>
            <a:endParaRPr lang="en-US" sz="2000" b="0" kern="0" dirty="0">
              <a:solidFill>
                <a:schemeClr val="tx1"/>
              </a:solidFill>
              <a:ea typeface="MS PGothic" pitchFamily="34" charset="-128"/>
            </a:endParaRPr>
          </a:p>
          <a:p>
            <a:pPr algn="r"/>
            <a:endParaRPr lang="en-US" sz="2000" b="0" kern="0" dirty="0">
              <a:solidFill>
                <a:srgbClr val="00B0F0"/>
              </a:solidFill>
            </a:endParaRPr>
          </a:p>
        </p:txBody>
      </p:sp>
      <p:pic>
        <p:nvPicPr>
          <p:cNvPr id="9" name="Picture 2" descr="http://www.lawyer-coach.com/wp-content/uploads/goal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75051" y="1730852"/>
            <a:ext cx="2438400" cy="2105026"/>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8739"/>
    </mc:Choice>
    <mc:Fallback xmlns="">
      <p:transition spd="slow" advTm="38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xit" presetSubtype="0" fill="hold" grpId="0" nodeType="with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par>
                                <p:cTn id="24" presetID="2" presetClass="exit" presetSubtype="4" fill="hold" nodeType="withEffect">
                                  <p:stCondLst>
                                    <p:cond delay="0"/>
                                  </p:stCondLst>
                                  <p:childTnLst>
                                    <p:anim calcmode="lin" valueType="num">
                                      <p:cBhvr additive="base">
                                        <p:cTn id="25" dur="500"/>
                                        <p:tgtEl>
                                          <p:spTgt spid="4"/>
                                        </p:tgtEl>
                                        <p:attrNameLst>
                                          <p:attrName>ppt_x</p:attrName>
                                        </p:attrNameLst>
                                      </p:cBhvr>
                                      <p:tavLst>
                                        <p:tav tm="0">
                                          <p:val>
                                            <p:strVal val="ppt_x"/>
                                          </p:val>
                                        </p:tav>
                                        <p:tav tm="100000">
                                          <p:val>
                                            <p:strVal val="ppt_x"/>
                                          </p:val>
                                        </p:tav>
                                      </p:tavLst>
                                    </p:anim>
                                    <p:anim calcmode="lin" valueType="num">
                                      <p:cBhvr additive="base">
                                        <p:cTn id="26" dur="500"/>
                                        <p:tgtEl>
                                          <p:spTgt spid="4"/>
                                        </p:tgtEl>
                                        <p:attrNameLst>
                                          <p:attrName>ppt_y</p:attrName>
                                        </p:attrNameLst>
                                      </p:cBhvr>
                                      <p:tavLst>
                                        <p:tav tm="0">
                                          <p:val>
                                            <p:strVal val="ppt_y"/>
                                          </p:val>
                                        </p:tav>
                                        <p:tav tm="100000">
                                          <p:val>
                                            <p:strVal val="1+ppt_h/2"/>
                                          </p:val>
                                        </p:tav>
                                      </p:tavLst>
                                    </p:anim>
                                    <p:set>
                                      <p:cBhvr>
                                        <p:cTn id="27" dur="1" fill="hold">
                                          <p:stCondLst>
                                            <p:cond delay="499"/>
                                          </p:stCondLst>
                                        </p:cTn>
                                        <p:tgtEl>
                                          <p:spTgt spid="4"/>
                                        </p:tgtEl>
                                        <p:attrNameLst>
                                          <p:attrName>style.visibility</p:attrName>
                                        </p:attrNameLst>
                                      </p:cBhvr>
                                      <p:to>
                                        <p:strVal val="hidden"/>
                                      </p:to>
                                    </p:set>
                                  </p:childTnLst>
                                </p:cTn>
                              </p:par>
                              <p:par>
                                <p:cTn id="28" presetID="2" presetClass="exit" presetSubtype="4" fill="hold" grpId="1" nodeType="withEffect">
                                  <p:stCondLst>
                                    <p:cond delay="0"/>
                                  </p:stCondLst>
                                  <p:childTnLst>
                                    <p:anim calcmode="lin" valueType="num">
                                      <p:cBhvr additive="base">
                                        <p:cTn id="29" dur="500"/>
                                        <p:tgtEl>
                                          <p:spTgt spid="5"/>
                                        </p:tgtEl>
                                        <p:attrNameLst>
                                          <p:attrName>ppt_x</p:attrName>
                                        </p:attrNameLst>
                                      </p:cBhvr>
                                      <p:tavLst>
                                        <p:tav tm="0">
                                          <p:val>
                                            <p:strVal val="ppt_x"/>
                                          </p:val>
                                        </p:tav>
                                        <p:tav tm="100000">
                                          <p:val>
                                            <p:strVal val="ppt_x"/>
                                          </p:val>
                                        </p:tav>
                                      </p:tavLst>
                                    </p:anim>
                                    <p:anim calcmode="lin" valueType="num">
                                      <p:cBhvr additive="base">
                                        <p:cTn id="30" dur="500"/>
                                        <p:tgtEl>
                                          <p:spTgt spid="5"/>
                                        </p:tgtEl>
                                        <p:attrNameLst>
                                          <p:attrName>ppt_y</p:attrName>
                                        </p:attrNameLst>
                                      </p:cBhvr>
                                      <p:tavLst>
                                        <p:tav tm="0">
                                          <p:val>
                                            <p:strVal val="ppt_y"/>
                                          </p:val>
                                        </p:tav>
                                        <p:tav tm="100000">
                                          <p:val>
                                            <p:strVal val="1+ppt_h/2"/>
                                          </p:val>
                                        </p:tav>
                                      </p:tavLst>
                                    </p:anim>
                                    <p:set>
                                      <p:cBhvr>
                                        <p:cTn id="31" dur="1" fill="hold">
                                          <p:stCondLst>
                                            <p:cond delay="499"/>
                                          </p:stCondLst>
                                        </p:cTn>
                                        <p:tgtEl>
                                          <p:spTgt spid="5"/>
                                        </p:tgtEl>
                                        <p:attrNameLst>
                                          <p:attrName>style.visibility</p:attrName>
                                        </p:attrNameLst>
                                      </p:cBhvr>
                                      <p:to>
                                        <p:strVal val="hidden"/>
                                      </p:to>
                                    </p:set>
                                  </p:childTnLst>
                                </p:cTn>
                              </p:par>
                              <p:par>
                                <p:cTn id="32" presetID="2" presetClass="exit" presetSubtype="4" fill="hold" grpId="1" nodeType="withEffect">
                                  <p:stCondLst>
                                    <p:cond delay="0"/>
                                  </p:stCondLst>
                                  <p:childTnLst>
                                    <p:anim calcmode="lin" valueType="num">
                                      <p:cBhvr additive="base">
                                        <p:cTn id="33" dur="500"/>
                                        <p:tgtEl>
                                          <p:spTgt spid="7"/>
                                        </p:tgtEl>
                                        <p:attrNameLst>
                                          <p:attrName>ppt_x</p:attrName>
                                        </p:attrNameLst>
                                      </p:cBhvr>
                                      <p:tavLst>
                                        <p:tav tm="0">
                                          <p:val>
                                            <p:strVal val="ppt_x"/>
                                          </p:val>
                                        </p:tav>
                                        <p:tav tm="100000">
                                          <p:val>
                                            <p:strVal val="ppt_x"/>
                                          </p:val>
                                        </p:tav>
                                      </p:tavLst>
                                    </p:anim>
                                    <p:anim calcmode="lin" valueType="num">
                                      <p:cBhvr additive="base">
                                        <p:cTn id="34" dur="500"/>
                                        <p:tgtEl>
                                          <p:spTgt spid="7"/>
                                        </p:tgtEl>
                                        <p:attrNameLst>
                                          <p:attrName>ppt_y</p:attrName>
                                        </p:attrNameLst>
                                      </p:cBhvr>
                                      <p:tavLst>
                                        <p:tav tm="0">
                                          <p:val>
                                            <p:strVal val="ppt_y"/>
                                          </p:val>
                                        </p:tav>
                                        <p:tav tm="100000">
                                          <p:val>
                                            <p:strVal val="1+ppt_h/2"/>
                                          </p:val>
                                        </p:tav>
                                      </p:tavLst>
                                    </p:anim>
                                    <p:set>
                                      <p:cBhvr>
                                        <p:cTn id="35" dur="1" fill="hold">
                                          <p:stCondLst>
                                            <p:cond delay="499"/>
                                          </p:stCondLst>
                                        </p:cTn>
                                        <p:tgtEl>
                                          <p:spTgt spid="7"/>
                                        </p:tgtEl>
                                        <p:attrNameLst>
                                          <p:attrName>style.visibility</p:attrName>
                                        </p:attrNameLst>
                                      </p:cBhvr>
                                      <p:to>
                                        <p:strVal val="hidden"/>
                                      </p:to>
                                    </p:set>
                                  </p:childTnLst>
                                </p:cTn>
                              </p:par>
                              <p:par>
                                <p:cTn id="36" presetID="2" presetClass="exit" presetSubtype="4" fill="hold" nodeType="withEffect">
                                  <p:stCondLst>
                                    <p:cond delay="0"/>
                                  </p:stCondLst>
                                  <p:childTnLst>
                                    <p:anim calcmode="lin" valueType="num">
                                      <p:cBhvr additive="base">
                                        <p:cTn id="37" dur="500"/>
                                        <p:tgtEl>
                                          <p:spTgt spid="2"/>
                                        </p:tgtEl>
                                        <p:attrNameLst>
                                          <p:attrName>ppt_x</p:attrName>
                                        </p:attrNameLst>
                                      </p:cBhvr>
                                      <p:tavLst>
                                        <p:tav tm="0">
                                          <p:val>
                                            <p:strVal val="ppt_x"/>
                                          </p:val>
                                        </p:tav>
                                        <p:tav tm="100000">
                                          <p:val>
                                            <p:strVal val="ppt_x"/>
                                          </p:val>
                                        </p:tav>
                                      </p:tavLst>
                                    </p:anim>
                                    <p:anim calcmode="lin" valueType="num">
                                      <p:cBhvr additive="base">
                                        <p:cTn id="38" dur="500"/>
                                        <p:tgtEl>
                                          <p:spTgt spid="2"/>
                                        </p:tgtEl>
                                        <p:attrNameLst>
                                          <p:attrName>ppt_y</p:attrName>
                                        </p:attrNameLst>
                                      </p:cBhvr>
                                      <p:tavLst>
                                        <p:tav tm="0">
                                          <p:val>
                                            <p:strVal val="ppt_y"/>
                                          </p:val>
                                        </p:tav>
                                        <p:tav tm="100000">
                                          <p:val>
                                            <p:strVal val="1+ppt_h/2"/>
                                          </p:val>
                                        </p:tav>
                                      </p:tavLst>
                                    </p:anim>
                                    <p:set>
                                      <p:cBhvr>
                                        <p:cTn id="3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8"/>
                </p:tgtEl>
              </p:cMediaNode>
            </p:audio>
          </p:childTnLst>
        </p:cTn>
      </p:par>
    </p:tnLst>
    <p:bldLst>
      <p:bldP spid="5" grpId="0"/>
      <p:bldP spid="5"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endParaRPr lang="en-US" dirty="0"/>
          </a:p>
        </p:txBody>
      </p:sp>
      <p:pic>
        <p:nvPicPr>
          <p:cNvPr id="4" name="Picture 2" descr="Someone made a map full of syntax pu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9362" y="4311234"/>
            <a:ext cx="2701661" cy="20895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moocnewsandreviews.com/wp-content/uploads/2014/01/General-Semantics-MOOC.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33200" y="4311234"/>
            <a:ext cx="2789542" cy="20921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www.hotel-in-londen.nl/files/66_raw_londen-metro-map.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35776" y="4311235"/>
            <a:ext cx="3078550" cy="208956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289077" y="1235218"/>
            <a:ext cx="3726693" cy="504000"/>
            <a:chOff x="2051720" y="3921122"/>
            <a:chExt cx="3726693" cy="504000"/>
          </a:xfrm>
        </p:grpSpPr>
        <p:grpSp>
          <p:nvGrpSpPr>
            <p:cNvPr id="8" name="Group 7"/>
            <p:cNvGrpSpPr/>
            <p:nvPr/>
          </p:nvGrpSpPr>
          <p:grpSpPr>
            <a:xfrm>
              <a:off x="2051720" y="3921122"/>
              <a:ext cx="1368000" cy="504000"/>
              <a:chOff x="2051720" y="3921122"/>
              <a:chExt cx="1368000" cy="504000"/>
            </a:xfrm>
          </p:grpSpPr>
          <p:sp>
            <p:nvSpPr>
              <p:cNvPr id="15" name="Chevron 14"/>
              <p:cNvSpPr/>
              <p:nvPr/>
            </p:nvSpPr>
            <p:spPr>
              <a:xfrm>
                <a:off x="2051720" y="3921122"/>
                <a:ext cx="1368000" cy="504000"/>
              </a:xfrm>
              <a:prstGeom prst="chevron">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TextBox 15"/>
              <p:cNvSpPr txBox="1"/>
              <p:nvPr/>
            </p:nvSpPr>
            <p:spPr>
              <a:xfrm>
                <a:off x="2343944" y="4007506"/>
                <a:ext cx="920445" cy="307777"/>
              </a:xfrm>
              <a:prstGeom prst="rect">
                <a:avLst/>
              </a:prstGeom>
              <a:noFill/>
            </p:spPr>
            <p:txBody>
              <a:bodyPr wrap="none" rtlCol="0">
                <a:spAutoFit/>
              </a:bodyPr>
              <a:lstStyle/>
              <a:p>
                <a:r>
                  <a:rPr lang="en-US" dirty="0">
                    <a:solidFill>
                      <a:schemeClr val="tx2">
                        <a:lumMod val="50000"/>
                      </a:schemeClr>
                    </a:solidFill>
                  </a:rPr>
                  <a:t>purchase</a:t>
                </a:r>
                <a:endParaRPr lang="nl-NL" dirty="0">
                  <a:solidFill>
                    <a:schemeClr val="tx2">
                      <a:lumMod val="50000"/>
                    </a:schemeClr>
                  </a:solidFill>
                </a:endParaRPr>
              </a:p>
            </p:txBody>
          </p:sp>
        </p:grpSp>
        <p:grpSp>
          <p:nvGrpSpPr>
            <p:cNvPr id="9" name="Group 8"/>
            <p:cNvGrpSpPr/>
            <p:nvPr/>
          </p:nvGrpSpPr>
          <p:grpSpPr>
            <a:xfrm>
              <a:off x="3233776" y="3921122"/>
              <a:ext cx="1368000" cy="504000"/>
              <a:chOff x="4453469" y="4941168"/>
              <a:chExt cx="1368000" cy="504000"/>
            </a:xfrm>
          </p:grpSpPr>
          <p:sp>
            <p:nvSpPr>
              <p:cNvPr id="13" name="Chevron 12"/>
              <p:cNvSpPr/>
              <p:nvPr/>
            </p:nvSpPr>
            <p:spPr>
              <a:xfrm>
                <a:off x="4453469" y="4941168"/>
                <a:ext cx="1368000" cy="504000"/>
              </a:xfrm>
              <a:prstGeom prst="chevron">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TextBox 13"/>
              <p:cNvSpPr txBox="1"/>
              <p:nvPr/>
            </p:nvSpPr>
            <p:spPr>
              <a:xfrm>
                <a:off x="4706179" y="5028969"/>
                <a:ext cx="1019831" cy="307777"/>
              </a:xfrm>
              <a:prstGeom prst="rect">
                <a:avLst/>
              </a:prstGeom>
              <a:noFill/>
            </p:spPr>
            <p:txBody>
              <a:bodyPr wrap="none" rtlCol="0">
                <a:spAutoFit/>
              </a:bodyPr>
              <a:lstStyle/>
              <a:p>
                <a:r>
                  <a:rPr lang="en-US" dirty="0">
                    <a:solidFill>
                      <a:schemeClr val="tx2">
                        <a:lumMod val="50000"/>
                      </a:schemeClr>
                    </a:solidFill>
                  </a:rPr>
                  <a:t>production</a:t>
                </a:r>
                <a:endParaRPr lang="nl-NL" dirty="0">
                  <a:solidFill>
                    <a:schemeClr val="tx2">
                      <a:lumMod val="50000"/>
                    </a:schemeClr>
                  </a:solidFill>
                </a:endParaRPr>
              </a:p>
            </p:txBody>
          </p:sp>
        </p:grpSp>
        <p:grpSp>
          <p:nvGrpSpPr>
            <p:cNvPr id="10" name="Group 9"/>
            <p:cNvGrpSpPr/>
            <p:nvPr/>
          </p:nvGrpSpPr>
          <p:grpSpPr>
            <a:xfrm>
              <a:off x="4410413" y="3921122"/>
              <a:ext cx="1368000" cy="504000"/>
              <a:chOff x="5724128" y="4477922"/>
              <a:chExt cx="1368000" cy="504000"/>
            </a:xfrm>
          </p:grpSpPr>
          <p:sp>
            <p:nvSpPr>
              <p:cNvPr id="11" name="Chevron 10"/>
              <p:cNvSpPr/>
              <p:nvPr/>
            </p:nvSpPr>
            <p:spPr>
              <a:xfrm>
                <a:off x="5724128" y="4477922"/>
                <a:ext cx="1368000" cy="504000"/>
              </a:xfrm>
              <a:prstGeom prst="chevron">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TextBox 11"/>
              <p:cNvSpPr txBox="1"/>
              <p:nvPr/>
            </p:nvSpPr>
            <p:spPr>
              <a:xfrm>
                <a:off x="6143715" y="4565889"/>
                <a:ext cx="603050" cy="307777"/>
              </a:xfrm>
              <a:prstGeom prst="rect">
                <a:avLst/>
              </a:prstGeom>
              <a:noFill/>
            </p:spPr>
            <p:txBody>
              <a:bodyPr wrap="none" rtlCol="0">
                <a:spAutoFit/>
              </a:bodyPr>
              <a:lstStyle/>
              <a:p>
                <a:r>
                  <a:rPr lang="en-US" dirty="0">
                    <a:solidFill>
                      <a:schemeClr val="tx2">
                        <a:lumMod val="50000"/>
                      </a:schemeClr>
                    </a:solidFill>
                  </a:rPr>
                  <a:t>sales</a:t>
                </a:r>
                <a:endParaRPr lang="nl-NL" dirty="0">
                  <a:solidFill>
                    <a:schemeClr val="tx2">
                      <a:lumMod val="50000"/>
                    </a:schemeClr>
                  </a:solidFill>
                </a:endParaRPr>
              </a:p>
            </p:txBody>
          </p:sp>
        </p:grpSp>
      </p:grpSp>
      <p:graphicFrame>
        <p:nvGraphicFramePr>
          <p:cNvPr id="30" name="Table 29"/>
          <p:cNvGraphicFramePr>
            <a:graphicFrameLocks noGrp="1"/>
          </p:cNvGraphicFramePr>
          <p:nvPr>
            <p:extLst>
              <p:ext uri="{D42A27DB-BD31-4B8C-83A1-F6EECF244321}">
                <p14:modId xmlns:p14="http://schemas.microsoft.com/office/powerpoint/2010/main" val="1874879900"/>
              </p:ext>
            </p:extLst>
          </p:nvPr>
        </p:nvGraphicFramePr>
        <p:xfrm>
          <a:off x="508000" y="2031131"/>
          <a:ext cx="6210544" cy="2016760"/>
        </p:xfrm>
        <a:graphic>
          <a:graphicData uri="http://schemas.openxmlformats.org/drawingml/2006/table">
            <a:tbl>
              <a:tblPr firstRow="1" bandRow="1">
                <a:tableStyleId>{5C22544A-7EE6-4342-B048-85BDC9FD1C3A}</a:tableStyleId>
              </a:tblPr>
              <a:tblGrid>
                <a:gridCol w="874247"/>
                <a:gridCol w="1155529"/>
                <a:gridCol w="1830182"/>
                <a:gridCol w="1253645"/>
                <a:gridCol w="1096941"/>
              </a:tblGrid>
              <a:tr h="370840">
                <a:tc>
                  <a:txBody>
                    <a:bodyPr/>
                    <a:lstStyle/>
                    <a:p>
                      <a:r>
                        <a:rPr lang="nl-NL" sz="1600" dirty="0" smtClean="0"/>
                        <a:t>id</a:t>
                      </a:r>
                      <a:endParaRPr lang="nl-NL" sz="1600" dirty="0"/>
                    </a:p>
                  </a:txBody>
                  <a:tcPr>
                    <a:solidFill>
                      <a:srgbClr val="0B1D2B"/>
                    </a:solidFill>
                  </a:tcPr>
                </a:tc>
                <a:tc>
                  <a:txBody>
                    <a:bodyPr/>
                    <a:lstStyle/>
                    <a:p>
                      <a:r>
                        <a:rPr lang="en-US" sz="1600" dirty="0" err="1" smtClean="0"/>
                        <a:t>eid</a:t>
                      </a:r>
                      <a:endParaRPr lang="nl-NL" sz="1600" dirty="0"/>
                    </a:p>
                  </a:txBody>
                  <a:tcPr>
                    <a:solidFill>
                      <a:srgbClr val="0B1D2B"/>
                    </a:solidFill>
                  </a:tcPr>
                </a:tc>
                <a:tc>
                  <a:txBody>
                    <a:bodyPr/>
                    <a:lstStyle/>
                    <a:p>
                      <a:r>
                        <a:rPr lang="en-US" sz="1600" dirty="0" smtClean="0"/>
                        <a:t>time</a:t>
                      </a:r>
                      <a:endParaRPr lang="nl-NL" sz="1600" dirty="0"/>
                    </a:p>
                  </a:txBody>
                  <a:tcPr>
                    <a:solidFill>
                      <a:srgbClr val="0B1D2B"/>
                    </a:solidFill>
                  </a:tcPr>
                </a:tc>
                <a:tc>
                  <a:txBody>
                    <a:bodyPr/>
                    <a:lstStyle/>
                    <a:p>
                      <a:r>
                        <a:rPr lang="en-US" sz="1600" dirty="0" smtClean="0"/>
                        <a:t>act</a:t>
                      </a:r>
                      <a:endParaRPr lang="nl-NL" sz="1600" dirty="0"/>
                    </a:p>
                  </a:txBody>
                  <a:tcPr>
                    <a:solidFill>
                      <a:srgbClr val="0B1D2B"/>
                    </a:solidFill>
                  </a:tcPr>
                </a:tc>
                <a:tc>
                  <a:txBody>
                    <a:bodyPr/>
                    <a:lstStyle/>
                    <a:p>
                      <a:r>
                        <a:rPr lang="en-US" sz="1600" dirty="0" smtClean="0"/>
                        <a:t>name</a:t>
                      </a:r>
                      <a:endParaRPr lang="nl-NL" sz="1600" dirty="0"/>
                    </a:p>
                  </a:txBody>
                  <a:tcPr>
                    <a:solidFill>
                      <a:srgbClr val="0B1D2B"/>
                    </a:solidFill>
                  </a:tcPr>
                </a:tc>
              </a:tr>
              <a:tr h="370840">
                <a:tc>
                  <a:txBody>
                    <a:bodyPr/>
                    <a:lstStyle/>
                    <a:p>
                      <a:r>
                        <a:rPr lang="en-US" sz="1600" dirty="0" smtClean="0"/>
                        <a:t>1</a:t>
                      </a:r>
                    </a:p>
                    <a:p>
                      <a:r>
                        <a:rPr lang="en-US" sz="1600" dirty="0" smtClean="0"/>
                        <a:t>1</a:t>
                      </a:r>
                    </a:p>
                    <a:p>
                      <a:r>
                        <a:rPr lang="en-US" sz="1600" dirty="0" smtClean="0"/>
                        <a:t>1</a:t>
                      </a:r>
                      <a:endParaRPr lang="nl-NL" sz="1600" dirty="0"/>
                    </a:p>
                  </a:txBody>
                  <a:tcPr/>
                </a:tc>
                <a:tc>
                  <a:txBody>
                    <a:bodyPr/>
                    <a:lstStyle/>
                    <a:p>
                      <a:r>
                        <a:rPr lang="en-US" sz="1600" dirty="0" smtClean="0"/>
                        <a:t>35654423</a:t>
                      </a:r>
                    </a:p>
                    <a:p>
                      <a:r>
                        <a:rPr lang="en-US" sz="1600" dirty="0" smtClean="0"/>
                        <a:t>35654424</a:t>
                      </a:r>
                    </a:p>
                    <a:p>
                      <a:r>
                        <a:rPr lang="en-US" sz="1600" dirty="0" smtClean="0"/>
                        <a:t>35654425</a:t>
                      </a:r>
                      <a:endParaRPr lang="nl-NL" sz="1600" dirty="0"/>
                    </a:p>
                  </a:txBody>
                  <a:tcPr/>
                </a:tc>
                <a:tc>
                  <a:txBody>
                    <a:bodyPr/>
                    <a:lstStyle/>
                    <a:p>
                      <a:r>
                        <a:rPr lang="en-US" sz="1600" dirty="0" smtClean="0"/>
                        <a:t>30-01-2012:11:02</a:t>
                      </a:r>
                    </a:p>
                    <a:p>
                      <a:r>
                        <a:rPr lang="en-US" sz="1600" dirty="0" smtClean="0"/>
                        <a:t>31-01-2012:15:03</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02-02-2012:09:00</a:t>
                      </a:r>
                    </a:p>
                  </a:txBody>
                  <a:tcPr/>
                </a:tc>
                <a:tc>
                  <a:txBody>
                    <a:bodyPr/>
                    <a:lstStyle/>
                    <a:p>
                      <a:r>
                        <a:rPr lang="en-US" sz="1600" dirty="0" smtClean="0"/>
                        <a:t>Purchase</a:t>
                      </a:r>
                    </a:p>
                    <a:p>
                      <a:r>
                        <a:rPr lang="en-US" sz="1600" dirty="0" smtClean="0"/>
                        <a:t>Production</a:t>
                      </a:r>
                    </a:p>
                    <a:p>
                      <a:r>
                        <a:rPr lang="en-US" sz="1600" dirty="0" smtClean="0"/>
                        <a:t>Sale</a:t>
                      </a:r>
                      <a:endParaRPr lang="nl-NL" sz="1600" dirty="0"/>
                    </a:p>
                  </a:txBody>
                  <a:tcPr/>
                </a:tc>
                <a:tc>
                  <a:txBody>
                    <a:bodyPr/>
                    <a:lstStyle/>
                    <a:p>
                      <a:r>
                        <a:rPr lang="en-US" sz="1600" dirty="0" smtClean="0"/>
                        <a:t>Pete</a:t>
                      </a:r>
                    </a:p>
                    <a:p>
                      <a:r>
                        <a:rPr lang="en-US" sz="1600" dirty="0" smtClean="0"/>
                        <a:t>Sue</a:t>
                      </a:r>
                    </a:p>
                    <a:p>
                      <a:r>
                        <a:rPr lang="en-US" sz="1600" dirty="0" smtClean="0"/>
                        <a:t>Mike</a:t>
                      </a:r>
                      <a:endParaRPr lang="nl-NL" sz="1600" dirty="0"/>
                    </a:p>
                  </a:txBody>
                  <a:tcPr/>
                </a:tc>
              </a:tr>
              <a:tr h="370840">
                <a:tc>
                  <a:txBody>
                    <a:bodyPr/>
                    <a:lstStyle/>
                    <a:p>
                      <a:r>
                        <a:rPr lang="en-US" sz="1600" dirty="0" smtClean="0"/>
                        <a:t>2</a:t>
                      </a:r>
                    </a:p>
                    <a:p>
                      <a:r>
                        <a:rPr lang="en-US" sz="1600" dirty="0" smtClean="0"/>
                        <a:t>2</a:t>
                      </a:r>
                    </a:p>
                    <a:p>
                      <a:r>
                        <a:rPr lang="en-US" sz="1600" dirty="0" smtClean="0"/>
                        <a:t>2</a:t>
                      </a:r>
                      <a:endParaRPr lang="nl-NL" sz="1600" dirty="0"/>
                    </a:p>
                  </a:txBody>
                  <a:tcPr/>
                </a:tc>
                <a:tc>
                  <a:txBody>
                    <a:bodyPr/>
                    <a:lstStyle/>
                    <a:p>
                      <a:r>
                        <a:rPr lang="en-US" sz="1600" dirty="0" smtClean="0"/>
                        <a:t>35654483</a:t>
                      </a:r>
                    </a:p>
                    <a:p>
                      <a:r>
                        <a:rPr lang="en-US" sz="1600" dirty="0" smtClean="0"/>
                        <a:t>35654484</a:t>
                      </a:r>
                    </a:p>
                    <a:p>
                      <a:r>
                        <a:rPr lang="en-US" sz="1600" dirty="0" smtClean="0"/>
                        <a:t>35654485</a:t>
                      </a:r>
                      <a:endParaRPr lang="nl-NL" sz="1600" dirty="0"/>
                    </a:p>
                  </a:txBody>
                  <a:tcPr/>
                </a:tc>
                <a:tc>
                  <a:txBody>
                    <a:bodyPr/>
                    <a:lstStyle/>
                    <a:p>
                      <a:r>
                        <a:rPr lang="en-US" sz="1600" dirty="0" smtClean="0"/>
                        <a:t>30-01-2012:11:02</a:t>
                      </a:r>
                    </a:p>
                    <a:p>
                      <a:r>
                        <a:rPr lang="en-US" sz="1600" dirty="0" smtClean="0"/>
                        <a:t>05-02-2012:17:03</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06-02-2012:09:35</a:t>
                      </a:r>
                    </a:p>
                  </a:txBody>
                  <a:tcPr/>
                </a:tc>
                <a:tc>
                  <a:txBody>
                    <a:bodyPr/>
                    <a:lstStyle/>
                    <a:p>
                      <a:r>
                        <a:rPr lang="en-US" sz="1600" dirty="0" smtClean="0"/>
                        <a:t>Purchase</a:t>
                      </a:r>
                    </a:p>
                    <a:p>
                      <a:r>
                        <a:rPr lang="en-US" sz="1600" dirty="0" smtClean="0"/>
                        <a:t>Production</a:t>
                      </a:r>
                    </a:p>
                    <a:p>
                      <a:r>
                        <a:rPr lang="en-US" sz="1600" dirty="0" smtClean="0"/>
                        <a:t>Sale</a:t>
                      </a:r>
                      <a:endParaRPr lang="nl-NL" sz="1600" dirty="0"/>
                    </a:p>
                  </a:txBody>
                  <a:tcPr/>
                </a:tc>
                <a:tc>
                  <a:txBody>
                    <a:bodyPr/>
                    <a:lstStyle/>
                    <a:p>
                      <a:r>
                        <a:rPr lang="en-US" sz="1600" dirty="0" smtClean="0"/>
                        <a:t>Pete</a:t>
                      </a:r>
                    </a:p>
                    <a:p>
                      <a:r>
                        <a:rPr lang="en-US" sz="1600" dirty="0" smtClean="0"/>
                        <a:t>John</a:t>
                      </a:r>
                    </a:p>
                    <a:p>
                      <a:r>
                        <a:rPr lang="en-US" sz="1600" dirty="0" smtClean="0"/>
                        <a:t>Mike</a:t>
                      </a:r>
                      <a:endParaRPr lang="nl-NL" sz="1600" dirty="0"/>
                    </a:p>
                  </a:txBody>
                  <a:tcPr/>
                </a:tc>
              </a:tr>
            </a:tbl>
          </a:graphicData>
        </a:graphic>
      </p:graphicFrame>
      <p:sp>
        <p:nvSpPr>
          <p:cNvPr id="33" name="Oval 32"/>
          <p:cNvSpPr/>
          <p:nvPr/>
        </p:nvSpPr>
        <p:spPr>
          <a:xfrm>
            <a:off x="7585537" y="2180793"/>
            <a:ext cx="72000" cy="72000"/>
          </a:xfrm>
          <a:prstGeom prst="ellipse">
            <a:avLst/>
          </a:prstGeom>
          <a:solidFill>
            <a:schemeClr val="tx2">
              <a:lumMod val="60000"/>
              <a:lumOff val="40000"/>
            </a:schemeClr>
          </a:solidFill>
          <a:ln w="28575">
            <a:solidFill>
              <a:srgbClr val="0A1B2B"/>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34" name="Left Brace 33"/>
          <p:cNvSpPr/>
          <p:nvPr/>
        </p:nvSpPr>
        <p:spPr>
          <a:xfrm rot="5400000">
            <a:off x="4488071" y="-1483043"/>
            <a:ext cx="410522" cy="6568160"/>
          </a:xfrm>
          <a:prstGeom prst="leftBrace">
            <a:avLst>
              <a:gd name="adj1" fmla="val 8333"/>
              <a:gd name="adj2" fmla="val 18578"/>
            </a:avLst>
          </a:prstGeom>
          <a:ln w="28575">
            <a:solidFill>
              <a:srgbClr val="0A1B2B"/>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35" name="TextBox 34"/>
          <p:cNvSpPr txBox="1"/>
          <p:nvPr/>
        </p:nvSpPr>
        <p:spPr>
          <a:xfrm>
            <a:off x="6200668" y="1196823"/>
            <a:ext cx="1730923" cy="369332"/>
          </a:xfrm>
          <a:prstGeom prst="rect">
            <a:avLst/>
          </a:prstGeom>
          <a:noFill/>
        </p:spPr>
        <p:txBody>
          <a:bodyPr wrap="none" rtlCol="0">
            <a:spAutoFit/>
          </a:bodyPr>
          <a:lstStyle/>
          <a:p>
            <a:r>
              <a:rPr lang="en-US" dirty="0" smtClean="0">
                <a:solidFill>
                  <a:schemeClr val="tx2">
                    <a:lumMod val="50000"/>
                  </a:schemeClr>
                </a:solidFill>
              </a:rPr>
              <a:t>Event properties</a:t>
            </a:r>
            <a:endParaRPr lang="nl-NL" dirty="0">
              <a:solidFill>
                <a:schemeClr val="tx2">
                  <a:lumMod val="50000"/>
                </a:schemeClr>
              </a:solidFill>
            </a:endParaRPr>
          </a:p>
        </p:txBody>
      </p:sp>
      <p:sp>
        <p:nvSpPr>
          <p:cNvPr id="37" name="Oval 36"/>
          <p:cNvSpPr/>
          <p:nvPr/>
        </p:nvSpPr>
        <p:spPr>
          <a:xfrm>
            <a:off x="7050737" y="2178725"/>
            <a:ext cx="72000" cy="72000"/>
          </a:xfrm>
          <a:prstGeom prst="ellipse">
            <a:avLst/>
          </a:prstGeom>
          <a:solidFill>
            <a:schemeClr val="tx2">
              <a:lumMod val="60000"/>
              <a:lumOff val="40000"/>
            </a:schemeClr>
          </a:solidFill>
          <a:ln w="28575">
            <a:solidFill>
              <a:srgbClr val="0A1B2B"/>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38" name="Oval 37"/>
          <p:cNvSpPr/>
          <p:nvPr/>
        </p:nvSpPr>
        <p:spPr>
          <a:xfrm>
            <a:off x="7307031" y="2176600"/>
            <a:ext cx="72000" cy="72000"/>
          </a:xfrm>
          <a:prstGeom prst="ellipse">
            <a:avLst/>
          </a:prstGeom>
          <a:solidFill>
            <a:schemeClr val="tx2">
              <a:lumMod val="60000"/>
              <a:lumOff val="40000"/>
            </a:schemeClr>
          </a:solidFill>
          <a:ln w="28575">
            <a:solidFill>
              <a:srgbClr val="0A1B2B"/>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9" name="Footer Placeholder 18"/>
          <p:cNvSpPr>
            <a:spLocks noGrp="1"/>
          </p:cNvSpPr>
          <p:nvPr>
            <p:ph type="ftr" sz="quarter" idx="11"/>
          </p:nvPr>
        </p:nvSpPr>
        <p:spPr/>
        <p:txBody>
          <a:bodyPr/>
          <a:lstStyle/>
          <a:p>
            <a:pPr>
              <a:defRPr/>
            </a:pPr>
            <a:r>
              <a:rPr lang="en-US" altLang="ja-JP" smtClean="0"/>
              <a:t>XES Standard Proposal</a:t>
            </a:r>
            <a:endParaRPr lang="en-US" altLang="ja-JP"/>
          </a:p>
        </p:txBody>
      </p:sp>
      <p:sp>
        <p:nvSpPr>
          <p:cNvPr id="20" name="Slide Number Placeholder 19"/>
          <p:cNvSpPr>
            <a:spLocks noGrp="1"/>
          </p:cNvSpPr>
          <p:nvPr>
            <p:ph type="sldNum" sz="quarter" idx="12"/>
          </p:nvPr>
        </p:nvSpPr>
        <p:spPr/>
        <p:txBody>
          <a:bodyPr/>
          <a:lstStyle/>
          <a:p>
            <a:pPr>
              <a:defRPr/>
            </a:pPr>
            <a:r>
              <a:rPr lang="en-US" altLang="ja-JP" smtClean="0"/>
              <a:t>Slide </a:t>
            </a:r>
            <a:fld id="{AEBB1476-9AA4-46E1-AFF0-E2BE763996BB}" type="slidenum">
              <a:rPr lang="en-US" altLang="ja-JP" smtClean="0"/>
              <a:pPr>
                <a:defRPr/>
              </a:pPr>
              <a:t>10</a:t>
            </a:fld>
            <a:r>
              <a:rPr lang="en-US" altLang="ja-JP" smtClean="0"/>
              <a:t> of 22</a:t>
            </a:r>
            <a:endParaRPr lang="en-US" altLang="ja-JP" dirty="0"/>
          </a:p>
        </p:txBody>
      </p:sp>
      <p:sp>
        <p:nvSpPr>
          <p:cNvPr id="27" name="Rectangle 26"/>
          <p:cNvSpPr/>
          <p:nvPr/>
        </p:nvSpPr>
        <p:spPr>
          <a:xfrm>
            <a:off x="2242124" y="4971296"/>
            <a:ext cx="2036135" cy="76944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00B0F0"/>
            </a:contourClr>
          </a:sp3d>
        </p:spPr>
        <p:txBody>
          <a:bodyPr wrap="none" lIns="91440" tIns="45720" rIns="91440" bIns="45720">
            <a:spAutoFit/>
          </a:bodyPr>
          <a:lstStyle/>
          <a:p>
            <a:pPr algn="ctr"/>
            <a:r>
              <a:rPr lang="en-US"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Syntax</a:t>
            </a:r>
            <a:endPar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8" name="Rectangle 27"/>
          <p:cNvSpPr/>
          <p:nvPr/>
        </p:nvSpPr>
        <p:spPr>
          <a:xfrm>
            <a:off x="4523392" y="4969955"/>
            <a:ext cx="3009157" cy="76944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00B0F0"/>
            </a:contourClr>
          </a:sp3d>
        </p:spPr>
        <p:txBody>
          <a:bodyPr wrap="none" lIns="91440" tIns="45720" rIns="91440" bIns="45720">
            <a:spAutoFit/>
          </a:bodyPr>
          <a:lstStyle/>
          <a:p>
            <a:pPr algn="ctr"/>
            <a:r>
              <a:rPr lang="en-US"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Semantics</a:t>
            </a:r>
            <a:endPar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9" name="Rectangle 28"/>
          <p:cNvSpPr/>
          <p:nvPr/>
        </p:nvSpPr>
        <p:spPr>
          <a:xfrm>
            <a:off x="7474497" y="4967364"/>
            <a:ext cx="3009157" cy="76944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00B0F0"/>
            </a:contourClr>
          </a:sp3d>
        </p:spPr>
        <p:txBody>
          <a:bodyPr wrap="none" lIns="91440" tIns="45720" rIns="91440" bIns="45720">
            <a:spAutoFit/>
          </a:bodyPr>
          <a:lstStyle/>
          <a:p>
            <a:pPr algn="ctr"/>
            <a:r>
              <a:rPr lang="en-US"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Extensible</a:t>
            </a:r>
            <a:endPar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21" name="Audio 2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6913570"/>
      </p:ext>
    </p:extLst>
  </p:cSld>
  <p:clrMapOvr>
    <a:masterClrMapping/>
  </p:clrMapOvr>
  <mc:AlternateContent xmlns:mc="http://schemas.openxmlformats.org/markup-compatibility/2006" xmlns:p14="http://schemas.microsoft.com/office/powerpoint/2010/main">
    <mc:Choice Requires="p14">
      <p:transition spd="slow" p14:dur="2000" advTm="28120"/>
    </mc:Choice>
    <mc:Fallback xmlns="">
      <p:transition spd="slow" advTm="28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0-#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0-#ppt_w/2"/>
                                          </p:val>
                                        </p:tav>
                                        <p:tav tm="100000">
                                          <p:val>
                                            <p:strVal val="#ppt_x"/>
                                          </p:val>
                                        </p:tav>
                                      </p:tavLst>
                                    </p:anim>
                                    <p:anim calcmode="lin" valueType="num">
                                      <p:cBhvr additive="base">
                                        <p:cTn id="36"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1"/>
                </p:tgtEl>
              </p:cMediaNode>
            </p:audio>
          </p:childTnLst>
        </p:cTn>
      </p:par>
    </p:tnLst>
    <p:bldLst>
      <p:bldP spid="27" grpId="0"/>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XES and Process Mining</a:t>
            </a:r>
            <a:endParaRPr lang="en-US" dirty="0"/>
          </a:p>
        </p:txBody>
      </p:sp>
      <p:pic>
        <p:nvPicPr>
          <p:cNvPr id="4" name="Picture 2" descr="Someone made a map full of syntax pu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9362" y="4311234"/>
            <a:ext cx="2701661" cy="20895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moocnewsandreviews.com/wp-content/uploads/2014/01/General-Semantics-MOOC.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33200" y="4311234"/>
            <a:ext cx="2789542" cy="20921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www.hotel-in-londen.nl/files/66_raw_londen-metro-map.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35776" y="4311235"/>
            <a:ext cx="3078550" cy="208956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289077" y="1235218"/>
            <a:ext cx="3726693" cy="504000"/>
            <a:chOff x="2051720" y="3921122"/>
            <a:chExt cx="3726693" cy="504000"/>
          </a:xfrm>
        </p:grpSpPr>
        <p:grpSp>
          <p:nvGrpSpPr>
            <p:cNvPr id="8" name="Group 7"/>
            <p:cNvGrpSpPr/>
            <p:nvPr/>
          </p:nvGrpSpPr>
          <p:grpSpPr>
            <a:xfrm>
              <a:off x="2051720" y="3921122"/>
              <a:ext cx="1368000" cy="504000"/>
              <a:chOff x="2051720" y="3921122"/>
              <a:chExt cx="1368000" cy="504000"/>
            </a:xfrm>
          </p:grpSpPr>
          <p:sp>
            <p:nvSpPr>
              <p:cNvPr id="15" name="Chevron 14"/>
              <p:cNvSpPr/>
              <p:nvPr/>
            </p:nvSpPr>
            <p:spPr>
              <a:xfrm>
                <a:off x="2051720" y="3921122"/>
                <a:ext cx="1368000" cy="504000"/>
              </a:xfrm>
              <a:prstGeom prst="chevron">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TextBox 15"/>
              <p:cNvSpPr txBox="1"/>
              <p:nvPr/>
            </p:nvSpPr>
            <p:spPr>
              <a:xfrm>
                <a:off x="2343944" y="4007506"/>
                <a:ext cx="920445" cy="307777"/>
              </a:xfrm>
              <a:prstGeom prst="rect">
                <a:avLst/>
              </a:prstGeom>
              <a:noFill/>
            </p:spPr>
            <p:txBody>
              <a:bodyPr wrap="none" rtlCol="0">
                <a:spAutoFit/>
              </a:bodyPr>
              <a:lstStyle/>
              <a:p>
                <a:r>
                  <a:rPr lang="en-US" dirty="0">
                    <a:solidFill>
                      <a:schemeClr val="tx2">
                        <a:lumMod val="50000"/>
                      </a:schemeClr>
                    </a:solidFill>
                  </a:rPr>
                  <a:t>purchase</a:t>
                </a:r>
                <a:endParaRPr lang="nl-NL" dirty="0">
                  <a:solidFill>
                    <a:schemeClr val="tx2">
                      <a:lumMod val="50000"/>
                    </a:schemeClr>
                  </a:solidFill>
                </a:endParaRPr>
              </a:p>
            </p:txBody>
          </p:sp>
        </p:grpSp>
        <p:grpSp>
          <p:nvGrpSpPr>
            <p:cNvPr id="9" name="Group 8"/>
            <p:cNvGrpSpPr/>
            <p:nvPr/>
          </p:nvGrpSpPr>
          <p:grpSpPr>
            <a:xfrm>
              <a:off x="3233776" y="3921122"/>
              <a:ext cx="1368000" cy="504000"/>
              <a:chOff x="4453469" y="4941168"/>
              <a:chExt cx="1368000" cy="504000"/>
            </a:xfrm>
          </p:grpSpPr>
          <p:sp>
            <p:nvSpPr>
              <p:cNvPr id="13" name="Chevron 12"/>
              <p:cNvSpPr/>
              <p:nvPr/>
            </p:nvSpPr>
            <p:spPr>
              <a:xfrm>
                <a:off x="4453469" y="4941168"/>
                <a:ext cx="1368000" cy="504000"/>
              </a:xfrm>
              <a:prstGeom prst="chevron">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TextBox 13"/>
              <p:cNvSpPr txBox="1"/>
              <p:nvPr/>
            </p:nvSpPr>
            <p:spPr>
              <a:xfrm>
                <a:off x="4706179" y="5028969"/>
                <a:ext cx="1019831" cy="307777"/>
              </a:xfrm>
              <a:prstGeom prst="rect">
                <a:avLst/>
              </a:prstGeom>
              <a:noFill/>
            </p:spPr>
            <p:txBody>
              <a:bodyPr wrap="none" rtlCol="0">
                <a:spAutoFit/>
              </a:bodyPr>
              <a:lstStyle/>
              <a:p>
                <a:r>
                  <a:rPr lang="en-US" dirty="0">
                    <a:solidFill>
                      <a:schemeClr val="tx2">
                        <a:lumMod val="50000"/>
                      </a:schemeClr>
                    </a:solidFill>
                  </a:rPr>
                  <a:t>production</a:t>
                </a:r>
                <a:endParaRPr lang="nl-NL" dirty="0">
                  <a:solidFill>
                    <a:schemeClr val="tx2">
                      <a:lumMod val="50000"/>
                    </a:schemeClr>
                  </a:solidFill>
                </a:endParaRPr>
              </a:p>
            </p:txBody>
          </p:sp>
        </p:grpSp>
        <p:grpSp>
          <p:nvGrpSpPr>
            <p:cNvPr id="10" name="Group 9"/>
            <p:cNvGrpSpPr/>
            <p:nvPr/>
          </p:nvGrpSpPr>
          <p:grpSpPr>
            <a:xfrm>
              <a:off x="4410413" y="3921122"/>
              <a:ext cx="1368000" cy="504000"/>
              <a:chOff x="5724128" y="4477922"/>
              <a:chExt cx="1368000" cy="504000"/>
            </a:xfrm>
          </p:grpSpPr>
          <p:sp>
            <p:nvSpPr>
              <p:cNvPr id="11" name="Chevron 10"/>
              <p:cNvSpPr/>
              <p:nvPr/>
            </p:nvSpPr>
            <p:spPr>
              <a:xfrm>
                <a:off x="5724128" y="4477922"/>
                <a:ext cx="1368000" cy="504000"/>
              </a:xfrm>
              <a:prstGeom prst="chevron">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TextBox 11"/>
              <p:cNvSpPr txBox="1"/>
              <p:nvPr/>
            </p:nvSpPr>
            <p:spPr>
              <a:xfrm>
                <a:off x="6143715" y="4565889"/>
                <a:ext cx="603050" cy="307777"/>
              </a:xfrm>
              <a:prstGeom prst="rect">
                <a:avLst/>
              </a:prstGeom>
              <a:noFill/>
            </p:spPr>
            <p:txBody>
              <a:bodyPr wrap="none" rtlCol="0">
                <a:spAutoFit/>
              </a:bodyPr>
              <a:lstStyle/>
              <a:p>
                <a:r>
                  <a:rPr lang="en-US" dirty="0">
                    <a:solidFill>
                      <a:schemeClr val="tx2">
                        <a:lumMod val="50000"/>
                      </a:schemeClr>
                    </a:solidFill>
                  </a:rPr>
                  <a:t>sales</a:t>
                </a:r>
                <a:endParaRPr lang="nl-NL" dirty="0">
                  <a:solidFill>
                    <a:schemeClr val="tx2">
                      <a:lumMod val="50000"/>
                    </a:schemeClr>
                  </a:solidFill>
                </a:endParaRPr>
              </a:p>
            </p:txBody>
          </p:sp>
        </p:grpSp>
      </p:grpSp>
      <p:graphicFrame>
        <p:nvGraphicFramePr>
          <p:cNvPr id="30" name="Table 29"/>
          <p:cNvGraphicFramePr>
            <a:graphicFrameLocks noGrp="1"/>
          </p:cNvGraphicFramePr>
          <p:nvPr>
            <p:extLst>
              <p:ext uri="{D42A27DB-BD31-4B8C-83A1-F6EECF244321}">
                <p14:modId xmlns:p14="http://schemas.microsoft.com/office/powerpoint/2010/main" val="896688570"/>
              </p:ext>
            </p:extLst>
          </p:nvPr>
        </p:nvGraphicFramePr>
        <p:xfrm>
          <a:off x="508000" y="2031131"/>
          <a:ext cx="6210544" cy="2016760"/>
        </p:xfrm>
        <a:graphic>
          <a:graphicData uri="http://schemas.openxmlformats.org/drawingml/2006/table">
            <a:tbl>
              <a:tblPr firstRow="1" bandRow="1">
                <a:tableStyleId>{5C22544A-7EE6-4342-B048-85BDC9FD1C3A}</a:tableStyleId>
              </a:tblPr>
              <a:tblGrid>
                <a:gridCol w="874247"/>
                <a:gridCol w="1155529"/>
                <a:gridCol w="1830182"/>
                <a:gridCol w="1253645"/>
                <a:gridCol w="1096941"/>
              </a:tblGrid>
              <a:tr h="370840">
                <a:tc>
                  <a:txBody>
                    <a:bodyPr/>
                    <a:lstStyle/>
                    <a:p>
                      <a:r>
                        <a:rPr lang="nl-NL" sz="1600" dirty="0" smtClean="0"/>
                        <a:t>id</a:t>
                      </a:r>
                      <a:endParaRPr lang="nl-NL" sz="1600" dirty="0"/>
                    </a:p>
                  </a:txBody>
                  <a:tcPr>
                    <a:solidFill>
                      <a:srgbClr val="0B1D2B"/>
                    </a:solidFill>
                  </a:tcPr>
                </a:tc>
                <a:tc>
                  <a:txBody>
                    <a:bodyPr/>
                    <a:lstStyle/>
                    <a:p>
                      <a:r>
                        <a:rPr lang="en-US" sz="1600" dirty="0" err="1" smtClean="0"/>
                        <a:t>eid</a:t>
                      </a:r>
                      <a:endParaRPr lang="nl-NL" sz="1600" dirty="0"/>
                    </a:p>
                  </a:txBody>
                  <a:tcPr>
                    <a:solidFill>
                      <a:srgbClr val="0B1D2B"/>
                    </a:solidFill>
                  </a:tcPr>
                </a:tc>
                <a:tc>
                  <a:txBody>
                    <a:bodyPr/>
                    <a:lstStyle/>
                    <a:p>
                      <a:r>
                        <a:rPr lang="en-US" sz="1600" dirty="0" smtClean="0"/>
                        <a:t>time</a:t>
                      </a:r>
                      <a:endParaRPr lang="nl-NL" sz="1600" dirty="0"/>
                    </a:p>
                  </a:txBody>
                  <a:tcPr>
                    <a:solidFill>
                      <a:srgbClr val="0B1D2B"/>
                    </a:solidFill>
                  </a:tcPr>
                </a:tc>
                <a:tc>
                  <a:txBody>
                    <a:bodyPr/>
                    <a:lstStyle/>
                    <a:p>
                      <a:r>
                        <a:rPr lang="en-US" sz="1600" dirty="0" smtClean="0"/>
                        <a:t>act</a:t>
                      </a:r>
                      <a:endParaRPr lang="nl-NL" sz="1600" dirty="0"/>
                    </a:p>
                  </a:txBody>
                  <a:tcPr>
                    <a:solidFill>
                      <a:srgbClr val="0B1D2B"/>
                    </a:solidFill>
                  </a:tcPr>
                </a:tc>
                <a:tc>
                  <a:txBody>
                    <a:bodyPr/>
                    <a:lstStyle/>
                    <a:p>
                      <a:r>
                        <a:rPr lang="en-US" sz="1600" dirty="0" smtClean="0"/>
                        <a:t>name</a:t>
                      </a:r>
                      <a:endParaRPr lang="nl-NL" sz="1600" dirty="0"/>
                    </a:p>
                  </a:txBody>
                  <a:tcPr>
                    <a:solidFill>
                      <a:srgbClr val="0B1D2B"/>
                    </a:solidFill>
                  </a:tcPr>
                </a:tc>
              </a:tr>
              <a:tr h="370840">
                <a:tc>
                  <a:txBody>
                    <a:bodyPr/>
                    <a:lstStyle/>
                    <a:p>
                      <a:r>
                        <a:rPr lang="en-US" sz="1600" dirty="0" smtClean="0"/>
                        <a:t>1</a:t>
                      </a:r>
                    </a:p>
                    <a:p>
                      <a:r>
                        <a:rPr lang="en-US" sz="1600" dirty="0" smtClean="0"/>
                        <a:t>1</a:t>
                      </a:r>
                    </a:p>
                    <a:p>
                      <a:r>
                        <a:rPr lang="en-US" sz="1600" dirty="0" smtClean="0"/>
                        <a:t>1</a:t>
                      </a:r>
                      <a:endParaRPr lang="nl-NL" sz="1600" dirty="0"/>
                    </a:p>
                  </a:txBody>
                  <a:tcPr/>
                </a:tc>
                <a:tc>
                  <a:txBody>
                    <a:bodyPr/>
                    <a:lstStyle/>
                    <a:p>
                      <a:r>
                        <a:rPr lang="en-US" sz="1600" dirty="0" smtClean="0"/>
                        <a:t>35654423</a:t>
                      </a:r>
                    </a:p>
                    <a:p>
                      <a:r>
                        <a:rPr lang="en-US" sz="1600" dirty="0" smtClean="0"/>
                        <a:t>35654424</a:t>
                      </a:r>
                    </a:p>
                    <a:p>
                      <a:r>
                        <a:rPr lang="en-US" sz="1600" dirty="0" smtClean="0"/>
                        <a:t>35654425</a:t>
                      </a:r>
                      <a:endParaRPr lang="nl-NL" sz="1600" dirty="0"/>
                    </a:p>
                  </a:txBody>
                  <a:tcPr/>
                </a:tc>
                <a:tc>
                  <a:txBody>
                    <a:bodyPr/>
                    <a:lstStyle/>
                    <a:p>
                      <a:r>
                        <a:rPr lang="en-US" sz="1600" dirty="0" smtClean="0"/>
                        <a:t>30-01-2012:11:02</a:t>
                      </a:r>
                    </a:p>
                    <a:p>
                      <a:r>
                        <a:rPr lang="en-US" sz="1600" dirty="0" smtClean="0"/>
                        <a:t>31-01-2012:15:03</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02-02-2012:09:00</a:t>
                      </a:r>
                    </a:p>
                  </a:txBody>
                  <a:tcPr/>
                </a:tc>
                <a:tc>
                  <a:txBody>
                    <a:bodyPr/>
                    <a:lstStyle/>
                    <a:p>
                      <a:r>
                        <a:rPr lang="en-US" sz="1600" dirty="0" smtClean="0"/>
                        <a:t>Purchase</a:t>
                      </a:r>
                    </a:p>
                    <a:p>
                      <a:r>
                        <a:rPr lang="en-US" sz="1600" dirty="0" smtClean="0"/>
                        <a:t>Production</a:t>
                      </a:r>
                    </a:p>
                    <a:p>
                      <a:r>
                        <a:rPr lang="en-US" sz="1600" dirty="0" smtClean="0"/>
                        <a:t>Sale</a:t>
                      </a:r>
                      <a:endParaRPr lang="nl-NL" sz="1600" dirty="0"/>
                    </a:p>
                  </a:txBody>
                  <a:tcPr/>
                </a:tc>
                <a:tc>
                  <a:txBody>
                    <a:bodyPr/>
                    <a:lstStyle/>
                    <a:p>
                      <a:r>
                        <a:rPr lang="en-US" sz="1600" dirty="0" smtClean="0"/>
                        <a:t>Pete</a:t>
                      </a:r>
                    </a:p>
                    <a:p>
                      <a:r>
                        <a:rPr lang="en-US" sz="1600" dirty="0" smtClean="0"/>
                        <a:t>Sue</a:t>
                      </a:r>
                    </a:p>
                    <a:p>
                      <a:r>
                        <a:rPr lang="en-US" sz="1600" dirty="0" smtClean="0"/>
                        <a:t>Mike</a:t>
                      </a:r>
                      <a:endParaRPr lang="nl-NL" sz="1600" dirty="0"/>
                    </a:p>
                  </a:txBody>
                  <a:tcPr/>
                </a:tc>
              </a:tr>
              <a:tr h="370840">
                <a:tc>
                  <a:txBody>
                    <a:bodyPr/>
                    <a:lstStyle/>
                    <a:p>
                      <a:r>
                        <a:rPr lang="en-US" sz="1600" dirty="0" smtClean="0"/>
                        <a:t>2</a:t>
                      </a:r>
                    </a:p>
                    <a:p>
                      <a:r>
                        <a:rPr lang="en-US" sz="1600" dirty="0" smtClean="0"/>
                        <a:t>2</a:t>
                      </a:r>
                    </a:p>
                    <a:p>
                      <a:r>
                        <a:rPr lang="en-US" sz="1600" dirty="0" smtClean="0"/>
                        <a:t>2</a:t>
                      </a:r>
                      <a:endParaRPr lang="nl-NL" sz="1600" dirty="0"/>
                    </a:p>
                  </a:txBody>
                  <a:tcPr/>
                </a:tc>
                <a:tc>
                  <a:txBody>
                    <a:bodyPr/>
                    <a:lstStyle/>
                    <a:p>
                      <a:r>
                        <a:rPr lang="en-US" sz="1600" dirty="0" smtClean="0"/>
                        <a:t>35654483</a:t>
                      </a:r>
                    </a:p>
                    <a:p>
                      <a:r>
                        <a:rPr lang="en-US" sz="1600" dirty="0" smtClean="0"/>
                        <a:t>35654484</a:t>
                      </a:r>
                    </a:p>
                    <a:p>
                      <a:r>
                        <a:rPr lang="en-US" sz="1600" dirty="0" smtClean="0"/>
                        <a:t>35654485</a:t>
                      </a:r>
                      <a:endParaRPr lang="nl-NL" sz="1600" dirty="0"/>
                    </a:p>
                  </a:txBody>
                  <a:tcPr/>
                </a:tc>
                <a:tc>
                  <a:txBody>
                    <a:bodyPr/>
                    <a:lstStyle/>
                    <a:p>
                      <a:r>
                        <a:rPr lang="en-US" sz="1600" dirty="0" smtClean="0"/>
                        <a:t>30-01-2012:11:02</a:t>
                      </a:r>
                    </a:p>
                    <a:p>
                      <a:r>
                        <a:rPr lang="en-US" sz="1600" dirty="0" smtClean="0"/>
                        <a:t>05-02-2012:17:03</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06-02-2012:09:35</a:t>
                      </a:r>
                    </a:p>
                  </a:txBody>
                  <a:tcPr/>
                </a:tc>
                <a:tc>
                  <a:txBody>
                    <a:bodyPr/>
                    <a:lstStyle/>
                    <a:p>
                      <a:r>
                        <a:rPr lang="en-US" sz="1600" dirty="0" smtClean="0"/>
                        <a:t>Purchase</a:t>
                      </a:r>
                    </a:p>
                    <a:p>
                      <a:r>
                        <a:rPr lang="en-US" sz="1600" dirty="0" smtClean="0"/>
                        <a:t>Production</a:t>
                      </a:r>
                    </a:p>
                    <a:p>
                      <a:r>
                        <a:rPr lang="en-US" sz="1600" dirty="0" smtClean="0"/>
                        <a:t>Sale</a:t>
                      </a:r>
                      <a:endParaRPr lang="nl-NL" sz="1600" dirty="0"/>
                    </a:p>
                  </a:txBody>
                  <a:tcPr/>
                </a:tc>
                <a:tc>
                  <a:txBody>
                    <a:bodyPr/>
                    <a:lstStyle/>
                    <a:p>
                      <a:r>
                        <a:rPr lang="en-US" sz="1600" dirty="0" smtClean="0"/>
                        <a:t>Pete</a:t>
                      </a:r>
                    </a:p>
                    <a:p>
                      <a:r>
                        <a:rPr lang="en-US" sz="1600" dirty="0" smtClean="0"/>
                        <a:t>John</a:t>
                      </a:r>
                    </a:p>
                    <a:p>
                      <a:r>
                        <a:rPr lang="en-US" sz="1600" dirty="0" smtClean="0"/>
                        <a:t>Mike</a:t>
                      </a:r>
                      <a:endParaRPr lang="nl-NL" sz="1600" dirty="0"/>
                    </a:p>
                  </a:txBody>
                  <a:tcPr/>
                </a:tc>
              </a:tr>
            </a:tbl>
          </a:graphicData>
        </a:graphic>
      </p:graphicFrame>
      <p:sp>
        <p:nvSpPr>
          <p:cNvPr id="33" name="Oval 32"/>
          <p:cNvSpPr/>
          <p:nvPr/>
        </p:nvSpPr>
        <p:spPr>
          <a:xfrm>
            <a:off x="7585537" y="2180793"/>
            <a:ext cx="72000" cy="72000"/>
          </a:xfrm>
          <a:prstGeom prst="ellipse">
            <a:avLst/>
          </a:prstGeom>
          <a:solidFill>
            <a:schemeClr val="tx2">
              <a:lumMod val="60000"/>
              <a:lumOff val="40000"/>
            </a:schemeClr>
          </a:solidFill>
          <a:ln w="28575">
            <a:solidFill>
              <a:srgbClr val="0A1B2B"/>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34" name="Left Brace 33"/>
          <p:cNvSpPr/>
          <p:nvPr/>
        </p:nvSpPr>
        <p:spPr>
          <a:xfrm rot="5400000">
            <a:off x="4488071" y="-1483043"/>
            <a:ext cx="410522" cy="6568160"/>
          </a:xfrm>
          <a:prstGeom prst="leftBrace">
            <a:avLst>
              <a:gd name="adj1" fmla="val 8333"/>
              <a:gd name="adj2" fmla="val 18578"/>
            </a:avLst>
          </a:prstGeom>
          <a:ln w="28575">
            <a:solidFill>
              <a:srgbClr val="0A1B2B"/>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35" name="TextBox 34"/>
          <p:cNvSpPr txBox="1"/>
          <p:nvPr/>
        </p:nvSpPr>
        <p:spPr>
          <a:xfrm>
            <a:off x="6200668" y="1196823"/>
            <a:ext cx="1730923" cy="369332"/>
          </a:xfrm>
          <a:prstGeom prst="rect">
            <a:avLst/>
          </a:prstGeom>
          <a:noFill/>
        </p:spPr>
        <p:txBody>
          <a:bodyPr wrap="none" rtlCol="0">
            <a:spAutoFit/>
          </a:bodyPr>
          <a:lstStyle/>
          <a:p>
            <a:r>
              <a:rPr lang="en-US" dirty="0" smtClean="0">
                <a:solidFill>
                  <a:schemeClr val="tx2">
                    <a:lumMod val="50000"/>
                  </a:schemeClr>
                </a:solidFill>
              </a:rPr>
              <a:t>Event properties</a:t>
            </a:r>
            <a:endParaRPr lang="nl-NL" dirty="0">
              <a:solidFill>
                <a:schemeClr val="tx2">
                  <a:lumMod val="50000"/>
                </a:schemeClr>
              </a:solidFill>
            </a:endParaRPr>
          </a:p>
        </p:txBody>
      </p:sp>
      <p:sp>
        <p:nvSpPr>
          <p:cNvPr id="37" name="Oval 36"/>
          <p:cNvSpPr/>
          <p:nvPr/>
        </p:nvSpPr>
        <p:spPr>
          <a:xfrm>
            <a:off x="7050737" y="2178725"/>
            <a:ext cx="72000" cy="72000"/>
          </a:xfrm>
          <a:prstGeom prst="ellipse">
            <a:avLst/>
          </a:prstGeom>
          <a:solidFill>
            <a:schemeClr val="tx2">
              <a:lumMod val="60000"/>
              <a:lumOff val="40000"/>
            </a:schemeClr>
          </a:solidFill>
          <a:ln w="28575">
            <a:solidFill>
              <a:srgbClr val="0A1B2B"/>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38" name="Oval 37"/>
          <p:cNvSpPr/>
          <p:nvPr/>
        </p:nvSpPr>
        <p:spPr>
          <a:xfrm>
            <a:off x="7307031" y="2176600"/>
            <a:ext cx="72000" cy="72000"/>
          </a:xfrm>
          <a:prstGeom prst="ellipse">
            <a:avLst/>
          </a:prstGeom>
          <a:solidFill>
            <a:schemeClr val="tx2">
              <a:lumMod val="60000"/>
              <a:lumOff val="40000"/>
            </a:schemeClr>
          </a:solidFill>
          <a:ln w="28575">
            <a:solidFill>
              <a:srgbClr val="0A1B2B"/>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pic>
        <p:nvPicPr>
          <p:cNvPr id="5122" name="Picture 2" descr="http://www.clipartbest.com/cliparts/LcK/59E/LcK59Ekca.gif"/>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bwMode="auto">
          <a:xfrm>
            <a:off x="-570267" y="1693122"/>
            <a:ext cx="3810000" cy="2981325"/>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7"/>
          <p:cNvSpPr>
            <a:spLocks noGrp="1"/>
          </p:cNvSpPr>
          <p:nvPr>
            <p:ph type="ftr" sz="quarter" idx="11"/>
          </p:nvPr>
        </p:nvSpPr>
        <p:spPr/>
        <p:txBody>
          <a:bodyPr/>
          <a:lstStyle/>
          <a:p>
            <a:pPr>
              <a:defRPr/>
            </a:pPr>
            <a:r>
              <a:rPr lang="en-US" altLang="ja-JP" smtClean="0"/>
              <a:t>XES Standard Proposal</a:t>
            </a:r>
            <a:endParaRPr lang="en-US" altLang="ja-JP"/>
          </a:p>
        </p:txBody>
      </p:sp>
      <p:sp>
        <p:nvSpPr>
          <p:cNvPr id="19" name="Slide Number Placeholder 18"/>
          <p:cNvSpPr>
            <a:spLocks noGrp="1"/>
          </p:cNvSpPr>
          <p:nvPr>
            <p:ph type="sldNum" sz="quarter" idx="12"/>
          </p:nvPr>
        </p:nvSpPr>
        <p:spPr/>
        <p:txBody>
          <a:bodyPr/>
          <a:lstStyle/>
          <a:p>
            <a:pPr>
              <a:defRPr/>
            </a:pPr>
            <a:r>
              <a:rPr lang="en-US" altLang="ja-JP" smtClean="0"/>
              <a:t>Slide </a:t>
            </a:r>
            <a:fld id="{AEBB1476-9AA4-46E1-AFF0-E2BE763996BB}" type="slidenum">
              <a:rPr lang="en-US" altLang="ja-JP" smtClean="0"/>
              <a:pPr>
                <a:defRPr/>
              </a:pPr>
              <a:t>11</a:t>
            </a:fld>
            <a:r>
              <a:rPr lang="en-US" altLang="ja-JP" smtClean="0"/>
              <a:t> of 22</a:t>
            </a:r>
            <a:endParaRPr lang="en-US" altLang="ja-JP" dirty="0"/>
          </a:p>
        </p:txBody>
      </p:sp>
      <p:sp>
        <p:nvSpPr>
          <p:cNvPr id="27" name="Rectangle 26"/>
          <p:cNvSpPr/>
          <p:nvPr/>
        </p:nvSpPr>
        <p:spPr>
          <a:xfrm>
            <a:off x="2242124" y="4971296"/>
            <a:ext cx="2036135" cy="76944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00B0F0"/>
            </a:contourClr>
          </a:sp3d>
        </p:spPr>
        <p:txBody>
          <a:bodyPr wrap="none" lIns="91440" tIns="45720" rIns="91440" bIns="45720">
            <a:spAutoFit/>
          </a:bodyPr>
          <a:lstStyle/>
          <a:p>
            <a:pPr algn="ctr"/>
            <a:r>
              <a:rPr lang="en-US"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Syntax</a:t>
            </a:r>
            <a:endPar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8" name="Rectangle 27"/>
          <p:cNvSpPr/>
          <p:nvPr/>
        </p:nvSpPr>
        <p:spPr>
          <a:xfrm>
            <a:off x="4523392" y="4969955"/>
            <a:ext cx="3009157" cy="76944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00B0F0"/>
            </a:contourClr>
          </a:sp3d>
        </p:spPr>
        <p:txBody>
          <a:bodyPr wrap="none" lIns="91440" tIns="45720" rIns="91440" bIns="45720">
            <a:spAutoFit/>
          </a:bodyPr>
          <a:lstStyle/>
          <a:p>
            <a:pPr algn="ctr"/>
            <a:r>
              <a:rPr lang="en-US"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Semantics</a:t>
            </a:r>
            <a:endPar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9" name="Rectangle 28"/>
          <p:cNvSpPr/>
          <p:nvPr/>
        </p:nvSpPr>
        <p:spPr>
          <a:xfrm>
            <a:off x="7474497" y="4967364"/>
            <a:ext cx="3009157" cy="76944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00B0F0"/>
            </a:contourClr>
          </a:sp3d>
        </p:spPr>
        <p:txBody>
          <a:bodyPr wrap="none" lIns="91440" tIns="45720" rIns="91440" bIns="45720">
            <a:spAutoFit/>
          </a:bodyPr>
          <a:lstStyle/>
          <a:p>
            <a:pPr algn="ctr"/>
            <a:r>
              <a:rPr lang="en-US"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Extensible</a:t>
            </a:r>
            <a:endPar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21" name="Audio 2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92648323"/>
      </p:ext>
    </p:extLst>
  </p:cSld>
  <p:clrMapOvr>
    <a:masterClrMapping/>
  </p:clrMapOvr>
  <mc:AlternateContent xmlns:mc="http://schemas.openxmlformats.org/markup-compatibility/2006" xmlns:p14="http://schemas.microsoft.com/office/powerpoint/2010/main">
    <mc:Choice Requires="p14">
      <p:transition spd="slow" p14:dur="2000" advTm="52467"/>
    </mc:Choice>
    <mc:Fallback xmlns="">
      <p:transition spd="slow" advTm="52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500" fill="hold"/>
                                        <p:tgtEl>
                                          <p:spTgt spid="5122"/>
                                        </p:tgtEl>
                                        <p:attrNameLst>
                                          <p:attrName>ppt_x</p:attrName>
                                        </p:attrNameLst>
                                      </p:cBhvr>
                                      <p:tavLst>
                                        <p:tav tm="0">
                                          <p:val>
                                            <p:strVal val="0-#ppt_w/2"/>
                                          </p:val>
                                        </p:tav>
                                        <p:tav tm="100000">
                                          <p:val>
                                            <p:strVal val="#ppt_x"/>
                                          </p:val>
                                        </p:tav>
                                      </p:tavLst>
                                    </p:anim>
                                    <p:anim calcmode="lin" valueType="num">
                                      <p:cBhvr additive="base">
                                        <p:cTn id="12"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79167E-6 -1.85185E-6 L 0.3483 -0.00602 " pathEditMode="relative" rAng="0" ptsTypes="AA">
                                      <p:cBhvr>
                                        <p:cTn id="16" dur="2000" fill="hold"/>
                                        <p:tgtEl>
                                          <p:spTgt spid="5122"/>
                                        </p:tgtEl>
                                        <p:attrNameLst>
                                          <p:attrName>ppt_x</p:attrName>
                                          <p:attrName>ppt_y</p:attrName>
                                        </p:attrNameLst>
                                      </p:cBhvr>
                                      <p:rCtr x="17409" y="-301"/>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0.3483 -0.00602 L 0.22174 -0.00602 " pathEditMode="relative" rAng="0" ptsTypes="AA">
                                      <p:cBhvr>
                                        <p:cTn id="20" dur="2000" fill="hold"/>
                                        <p:tgtEl>
                                          <p:spTgt spid="5122"/>
                                        </p:tgtEl>
                                        <p:attrNameLst>
                                          <p:attrName>ppt_x</p:attrName>
                                          <p:attrName>ppt_y</p:attrName>
                                        </p:attrNameLst>
                                      </p:cBhvr>
                                      <p:rCtr x="-6328" y="0"/>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22174 -0.00602 L 0.44752 -0.00602 " pathEditMode="relative" rAng="0" ptsTypes="AA">
                                      <p:cBhvr>
                                        <p:cTn id="24" dur="2000" fill="hold"/>
                                        <p:tgtEl>
                                          <p:spTgt spid="5122"/>
                                        </p:tgtEl>
                                        <p:attrNameLst>
                                          <p:attrName>ppt_x</p:attrName>
                                          <p:attrName>ppt_y</p:attrName>
                                        </p:attrNameLst>
                                      </p:cBhvr>
                                      <p:rCtr x="11289" y="0"/>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44752 -0.00602 L 0.54101 -0.00602 " pathEditMode="relative" rAng="0" ptsTypes="AA">
                                      <p:cBhvr>
                                        <p:cTn id="28" dur="2000" fill="hold"/>
                                        <p:tgtEl>
                                          <p:spTgt spid="5122"/>
                                        </p:tgtEl>
                                        <p:attrNameLst>
                                          <p:attrName>ppt_x</p:attrName>
                                          <p:attrName>ppt_y</p:attrName>
                                        </p:attrNameLst>
                                      </p:cBhvr>
                                      <p:rCtr x="4674" y="0"/>
                                    </p:animMotion>
                                  </p:childTnLst>
                                </p:cTn>
                              </p:par>
                            </p:childTnLst>
                          </p:cTn>
                        </p:par>
                      </p:childTnLst>
                    </p:cTn>
                  </p:par>
                  <p:par>
                    <p:cTn id="29" fill="hold">
                      <p:stCondLst>
                        <p:cond delay="indefinite"/>
                      </p:stCondLst>
                      <p:childTnLst>
                        <p:par>
                          <p:cTn id="30" fill="hold">
                            <p:stCondLst>
                              <p:cond delay="0"/>
                            </p:stCondLst>
                            <p:childTnLst>
                              <p:par>
                                <p:cTn id="31" presetID="2" presetClass="exit" presetSubtype="2" fill="hold" nodeType="clickEffect">
                                  <p:stCondLst>
                                    <p:cond delay="0"/>
                                  </p:stCondLst>
                                  <p:childTnLst>
                                    <p:anim calcmode="lin" valueType="num">
                                      <p:cBhvr additive="base">
                                        <p:cTn id="32" dur="500"/>
                                        <p:tgtEl>
                                          <p:spTgt spid="5122"/>
                                        </p:tgtEl>
                                        <p:attrNameLst>
                                          <p:attrName>ppt_x</p:attrName>
                                        </p:attrNameLst>
                                      </p:cBhvr>
                                      <p:tavLst>
                                        <p:tav tm="0">
                                          <p:val>
                                            <p:strVal val="ppt_x"/>
                                          </p:val>
                                        </p:tav>
                                        <p:tav tm="100000">
                                          <p:val>
                                            <p:strVal val="1+ppt_w/2"/>
                                          </p:val>
                                        </p:tav>
                                      </p:tavLst>
                                    </p:anim>
                                    <p:anim calcmode="lin" valueType="num">
                                      <p:cBhvr additive="base">
                                        <p:cTn id="33" dur="500"/>
                                        <p:tgtEl>
                                          <p:spTgt spid="5122"/>
                                        </p:tgtEl>
                                        <p:attrNameLst>
                                          <p:attrName>ppt_y</p:attrName>
                                        </p:attrNameLst>
                                      </p:cBhvr>
                                      <p:tavLst>
                                        <p:tav tm="0">
                                          <p:val>
                                            <p:strVal val="ppt_y"/>
                                          </p:val>
                                        </p:tav>
                                        <p:tav tm="100000">
                                          <p:val>
                                            <p:strVal val="ppt_y"/>
                                          </p:val>
                                        </p:tav>
                                      </p:tavLst>
                                    </p:anim>
                                    <p:set>
                                      <p:cBhvr>
                                        <p:cTn id="34" dur="1" fill="hold">
                                          <p:stCondLst>
                                            <p:cond delay="499"/>
                                          </p:stCondLst>
                                        </p:cTn>
                                        <p:tgtEl>
                                          <p:spTgt spid="5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ntu.edu.sg/home/epnsugan/index_files/SSCI2013/IEEE-CIS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1294823"/>
            <a:ext cx="5905500" cy="25527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XES and Process Mining</a:t>
            </a:r>
            <a:endParaRPr lang="en-US" dirty="0"/>
          </a:p>
        </p:txBody>
      </p:sp>
      <p:sp>
        <p:nvSpPr>
          <p:cNvPr id="4" name="Footer Placeholder 3"/>
          <p:cNvSpPr>
            <a:spLocks noGrp="1"/>
          </p:cNvSpPr>
          <p:nvPr>
            <p:ph type="ftr" sz="quarter" idx="11"/>
          </p:nvPr>
        </p:nvSpPr>
        <p:spPr/>
        <p:txBody>
          <a:bodyPr/>
          <a:lstStyle/>
          <a:p>
            <a:pPr>
              <a:defRPr/>
            </a:pPr>
            <a:r>
              <a:rPr lang="en-US" altLang="ja-JP" smtClean="0"/>
              <a:t>XES Standard Proposal</a:t>
            </a:r>
            <a:endParaRPr lang="en-US" altLang="ja-JP"/>
          </a:p>
        </p:txBody>
      </p:sp>
      <p:sp>
        <p:nvSpPr>
          <p:cNvPr id="5" name="Slide Number Placeholder 4"/>
          <p:cNvSpPr>
            <a:spLocks noGrp="1"/>
          </p:cNvSpPr>
          <p:nvPr>
            <p:ph type="sldNum" sz="quarter" idx="12"/>
          </p:nvPr>
        </p:nvSpPr>
        <p:spPr/>
        <p:txBody>
          <a:bodyPr/>
          <a:lstStyle/>
          <a:p>
            <a:pPr>
              <a:defRPr/>
            </a:pPr>
            <a:r>
              <a:rPr lang="en-US" altLang="ja-JP" smtClean="0"/>
              <a:t>Slide </a:t>
            </a:r>
            <a:fld id="{AEBB1476-9AA4-46E1-AFF0-E2BE763996BB}" type="slidenum">
              <a:rPr lang="en-US" altLang="ja-JP" smtClean="0"/>
              <a:pPr>
                <a:defRPr/>
              </a:pPr>
              <a:t>12</a:t>
            </a:fld>
            <a:r>
              <a:rPr lang="en-US" altLang="ja-JP" smtClean="0"/>
              <a:t> of 22</a:t>
            </a:r>
            <a:endParaRPr lang="en-US" altLang="ja-JP" dirty="0"/>
          </a:p>
        </p:txBody>
      </p:sp>
      <p:pic>
        <p:nvPicPr>
          <p:cNvPr id="6" name="Picture 6" descr="Process Mi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995928"/>
            <a:ext cx="8405088" cy="2401454"/>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p:cNvPicPr>
            <a:picLocks noGrp="1"/>
          </p:cNvPicPr>
          <p:nvPr>
            <p:ph idx="1"/>
          </p:nvPr>
        </p:nvPicPr>
        <p:blipFill>
          <a:blip r:embed="rId5"/>
          <a:stretch>
            <a:fillRect/>
          </a:stretch>
        </p:blipFill>
        <p:spPr>
          <a:xfrm>
            <a:off x="1744717" y="1143000"/>
            <a:ext cx="8702565" cy="5257800"/>
          </a:xfrm>
          <a:prstGeom prst="rect">
            <a:avLst/>
          </a:prstGeom>
        </p:spPr>
      </p:pic>
      <p:pic>
        <p:nvPicPr>
          <p:cNvPr id="9" name="Picture 8"/>
          <p:cNvPicPr/>
          <p:nvPr/>
        </p:nvPicPr>
        <p:blipFill>
          <a:blip r:embed="rId6"/>
          <a:stretch>
            <a:fillRect/>
          </a:stretch>
        </p:blipFill>
        <p:spPr>
          <a:xfrm>
            <a:off x="1767806" y="1143000"/>
            <a:ext cx="8679476" cy="5243850"/>
          </a:xfrm>
          <a:prstGeom prst="rect">
            <a:avLst/>
          </a:prstGeom>
        </p:spPr>
      </p:pic>
      <p:pic>
        <p:nvPicPr>
          <p:cNvPr id="11" name="Picture 10"/>
          <p:cNvPicPr/>
          <p:nvPr/>
        </p:nvPicPr>
        <p:blipFill>
          <a:blip r:embed="rId7" cstate="print"/>
          <a:srcRect/>
          <a:stretch>
            <a:fillRect/>
          </a:stretch>
        </p:blipFill>
        <p:spPr bwMode="auto">
          <a:xfrm>
            <a:off x="530843" y="2044075"/>
            <a:ext cx="3849370" cy="3441700"/>
          </a:xfrm>
          <a:prstGeom prst="rect">
            <a:avLst/>
          </a:prstGeom>
          <a:noFill/>
          <a:ln w="9525">
            <a:noFill/>
            <a:miter lim="800000"/>
            <a:headEnd/>
            <a:tailEnd/>
          </a:ln>
        </p:spPr>
      </p:pic>
      <p:pic>
        <p:nvPicPr>
          <p:cNvPr id="12" name="Picture 11"/>
          <p:cNvPicPr/>
          <p:nvPr/>
        </p:nvPicPr>
        <p:blipFill>
          <a:blip r:embed="rId8" cstate="print"/>
          <a:srcRect/>
          <a:stretch>
            <a:fillRect/>
          </a:stretch>
        </p:blipFill>
        <p:spPr bwMode="auto">
          <a:xfrm>
            <a:off x="5755657" y="1839605"/>
            <a:ext cx="5326380" cy="3850640"/>
          </a:xfrm>
          <a:prstGeom prst="rect">
            <a:avLst/>
          </a:prstGeom>
          <a:noFill/>
          <a:ln w="9525">
            <a:noFill/>
            <a:miter lim="800000"/>
            <a:headEnd/>
            <a:tailEnd/>
          </a:ln>
        </p:spPr>
      </p:pic>
      <p:pic>
        <p:nvPicPr>
          <p:cNvPr id="5124" name="Picture 4" descr="http://www.procgnosis.com/wp-content/uploads/2013/10/trace-clusterin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27834" y="1221735"/>
            <a:ext cx="7628967" cy="49479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3" name="Group 5"/>
          <p:cNvGrpSpPr>
            <a:grpSpLocks/>
          </p:cNvGrpSpPr>
          <p:nvPr/>
        </p:nvGrpSpPr>
        <p:grpSpPr bwMode="auto">
          <a:xfrm>
            <a:off x="3575877" y="1143000"/>
            <a:ext cx="5040244" cy="5308906"/>
            <a:chOff x="0" y="0"/>
            <a:chExt cx="6661" cy="7016"/>
          </a:xfrm>
        </p:grpSpPr>
        <p:pic>
          <p:nvPicPr>
            <p:cNvPr id="5155" name="Picture 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1874"/>
              <a:ext cx="6661" cy="334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33"/>
            <p:cNvGrpSpPr>
              <a:grpSpLocks/>
            </p:cNvGrpSpPr>
            <p:nvPr/>
          </p:nvGrpSpPr>
          <p:grpSpPr bwMode="auto">
            <a:xfrm>
              <a:off x="4154" y="434"/>
              <a:ext cx="2445" cy="1375"/>
              <a:chOff x="4154" y="434"/>
              <a:chExt cx="2445" cy="1375"/>
            </a:xfrm>
          </p:grpSpPr>
          <p:sp>
            <p:nvSpPr>
              <p:cNvPr id="34" name="Freeform 34"/>
              <p:cNvSpPr>
                <a:spLocks/>
              </p:cNvSpPr>
              <p:nvPr/>
            </p:nvSpPr>
            <p:spPr bwMode="auto">
              <a:xfrm>
                <a:off x="4154" y="434"/>
                <a:ext cx="2445" cy="1375"/>
              </a:xfrm>
              <a:custGeom>
                <a:avLst/>
                <a:gdLst>
                  <a:gd name="T0" fmla="+- 0 4154 4154"/>
                  <a:gd name="T1" fmla="*/ T0 w 2445"/>
                  <a:gd name="T2" fmla="+- 0 1808 434"/>
                  <a:gd name="T3" fmla="*/ 1808 h 1375"/>
                  <a:gd name="T4" fmla="+- 0 6599 4154"/>
                  <a:gd name="T5" fmla="*/ T4 w 2445"/>
                  <a:gd name="T6" fmla="+- 0 1808 434"/>
                  <a:gd name="T7" fmla="*/ 1808 h 1375"/>
                  <a:gd name="T8" fmla="+- 0 6599 4154"/>
                  <a:gd name="T9" fmla="*/ T8 w 2445"/>
                  <a:gd name="T10" fmla="+- 0 434 434"/>
                  <a:gd name="T11" fmla="*/ 434 h 1375"/>
                  <a:gd name="T12" fmla="+- 0 4154 4154"/>
                  <a:gd name="T13" fmla="*/ T12 w 2445"/>
                  <a:gd name="T14" fmla="+- 0 434 434"/>
                  <a:gd name="T15" fmla="*/ 434 h 1375"/>
                  <a:gd name="T16" fmla="+- 0 4154 4154"/>
                  <a:gd name="T17" fmla="*/ T16 w 2445"/>
                  <a:gd name="T18" fmla="+- 0 1808 434"/>
                  <a:gd name="T19" fmla="*/ 1808 h 1375"/>
                </a:gdLst>
                <a:ahLst/>
                <a:cxnLst>
                  <a:cxn ang="0">
                    <a:pos x="T1" y="T3"/>
                  </a:cxn>
                  <a:cxn ang="0">
                    <a:pos x="T5" y="T7"/>
                  </a:cxn>
                  <a:cxn ang="0">
                    <a:pos x="T9" y="T11"/>
                  </a:cxn>
                  <a:cxn ang="0">
                    <a:pos x="T13" y="T15"/>
                  </a:cxn>
                  <a:cxn ang="0">
                    <a:pos x="T17" y="T19"/>
                  </a:cxn>
                </a:cxnLst>
                <a:rect l="0" t="0" r="r" b="b"/>
                <a:pathLst>
                  <a:path w="2445" h="1375">
                    <a:moveTo>
                      <a:pt x="0" y="1374"/>
                    </a:moveTo>
                    <a:lnTo>
                      <a:pt x="2445" y="1374"/>
                    </a:lnTo>
                    <a:lnTo>
                      <a:pt x="2445" y="0"/>
                    </a:lnTo>
                    <a:lnTo>
                      <a:pt x="0" y="0"/>
                    </a:lnTo>
                    <a:lnTo>
                      <a:pt x="0" y="1374"/>
                    </a:lnTo>
                    <a:close/>
                  </a:path>
                </a:pathLst>
              </a:custGeom>
              <a:noFill/>
              <a:ln w="374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 name="Group 31"/>
            <p:cNvGrpSpPr>
              <a:grpSpLocks/>
            </p:cNvGrpSpPr>
            <p:nvPr/>
          </p:nvGrpSpPr>
          <p:grpSpPr bwMode="auto">
            <a:xfrm>
              <a:off x="991" y="423"/>
              <a:ext cx="3089" cy="1368"/>
              <a:chOff x="991" y="423"/>
              <a:chExt cx="3089" cy="1368"/>
            </a:xfrm>
          </p:grpSpPr>
          <p:sp>
            <p:nvSpPr>
              <p:cNvPr id="33" name="Freeform 32"/>
              <p:cNvSpPr>
                <a:spLocks/>
              </p:cNvSpPr>
              <p:nvPr/>
            </p:nvSpPr>
            <p:spPr bwMode="auto">
              <a:xfrm>
                <a:off x="991" y="423"/>
                <a:ext cx="3089" cy="1368"/>
              </a:xfrm>
              <a:custGeom>
                <a:avLst/>
                <a:gdLst>
                  <a:gd name="T0" fmla="+- 0 991 991"/>
                  <a:gd name="T1" fmla="*/ T0 w 3089"/>
                  <a:gd name="T2" fmla="+- 0 1791 423"/>
                  <a:gd name="T3" fmla="*/ 1791 h 1368"/>
                  <a:gd name="T4" fmla="+- 0 4080 991"/>
                  <a:gd name="T5" fmla="*/ T4 w 3089"/>
                  <a:gd name="T6" fmla="+- 0 1791 423"/>
                  <a:gd name="T7" fmla="*/ 1791 h 1368"/>
                  <a:gd name="T8" fmla="+- 0 4080 991"/>
                  <a:gd name="T9" fmla="*/ T8 w 3089"/>
                  <a:gd name="T10" fmla="+- 0 423 423"/>
                  <a:gd name="T11" fmla="*/ 423 h 1368"/>
                  <a:gd name="T12" fmla="+- 0 991 991"/>
                  <a:gd name="T13" fmla="*/ T12 w 3089"/>
                  <a:gd name="T14" fmla="+- 0 423 423"/>
                  <a:gd name="T15" fmla="*/ 423 h 1368"/>
                  <a:gd name="T16" fmla="+- 0 991 991"/>
                  <a:gd name="T17" fmla="*/ T16 w 3089"/>
                  <a:gd name="T18" fmla="+- 0 1791 423"/>
                  <a:gd name="T19" fmla="*/ 1791 h 1368"/>
                </a:gdLst>
                <a:ahLst/>
                <a:cxnLst>
                  <a:cxn ang="0">
                    <a:pos x="T1" y="T3"/>
                  </a:cxn>
                  <a:cxn ang="0">
                    <a:pos x="T5" y="T7"/>
                  </a:cxn>
                  <a:cxn ang="0">
                    <a:pos x="T9" y="T11"/>
                  </a:cxn>
                  <a:cxn ang="0">
                    <a:pos x="T13" y="T15"/>
                  </a:cxn>
                  <a:cxn ang="0">
                    <a:pos x="T17" y="T19"/>
                  </a:cxn>
                </a:cxnLst>
                <a:rect l="0" t="0" r="r" b="b"/>
                <a:pathLst>
                  <a:path w="3089" h="1368">
                    <a:moveTo>
                      <a:pt x="0" y="1368"/>
                    </a:moveTo>
                    <a:lnTo>
                      <a:pt x="3089" y="1368"/>
                    </a:lnTo>
                    <a:lnTo>
                      <a:pt x="3089" y="0"/>
                    </a:lnTo>
                    <a:lnTo>
                      <a:pt x="0" y="0"/>
                    </a:lnTo>
                    <a:lnTo>
                      <a:pt x="0" y="1368"/>
                    </a:lnTo>
                    <a:close/>
                  </a:path>
                </a:pathLst>
              </a:custGeom>
              <a:noFill/>
              <a:ln w="374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29"/>
            <p:cNvGrpSpPr>
              <a:grpSpLocks/>
            </p:cNvGrpSpPr>
            <p:nvPr/>
          </p:nvGrpSpPr>
          <p:grpSpPr bwMode="auto">
            <a:xfrm>
              <a:off x="3536" y="5264"/>
              <a:ext cx="3079" cy="1324"/>
              <a:chOff x="3536" y="5264"/>
              <a:chExt cx="3079" cy="1324"/>
            </a:xfrm>
          </p:grpSpPr>
          <p:sp>
            <p:nvSpPr>
              <p:cNvPr id="32" name="Freeform 30"/>
              <p:cNvSpPr>
                <a:spLocks/>
              </p:cNvSpPr>
              <p:nvPr/>
            </p:nvSpPr>
            <p:spPr bwMode="auto">
              <a:xfrm>
                <a:off x="3536" y="5264"/>
                <a:ext cx="3079" cy="1324"/>
              </a:xfrm>
              <a:custGeom>
                <a:avLst/>
                <a:gdLst>
                  <a:gd name="T0" fmla="+- 0 3536 3536"/>
                  <a:gd name="T1" fmla="*/ T0 w 3079"/>
                  <a:gd name="T2" fmla="+- 0 6587 5264"/>
                  <a:gd name="T3" fmla="*/ 6587 h 1324"/>
                  <a:gd name="T4" fmla="+- 0 6615 3536"/>
                  <a:gd name="T5" fmla="*/ T4 w 3079"/>
                  <a:gd name="T6" fmla="+- 0 6587 5264"/>
                  <a:gd name="T7" fmla="*/ 6587 h 1324"/>
                  <a:gd name="T8" fmla="+- 0 6615 3536"/>
                  <a:gd name="T9" fmla="*/ T8 w 3079"/>
                  <a:gd name="T10" fmla="+- 0 5264 5264"/>
                  <a:gd name="T11" fmla="*/ 5264 h 1324"/>
                  <a:gd name="T12" fmla="+- 0 3536 3536"/>
                  <a:gd name="T13" fmla="*/ T12 w 3079"/>
                  <a:gd name="T14" fmla="+- 0 5264 5264"/>
                  <a:gd name="T15" fmla="*/ 5264 h 1324"/>
                  <a:gd name="T16" fmla="+- 0 3536 3536"/>
                  <a:gd name="T17" fmla="*/ T16 w 3079"/>
                  <a:gd name="T18" fmla="+- 0 6587 5264"/>
                  <a:gd name="T19" fmla="*/ 6587 h 1324"/>
                </a:gdLst>
                <a:ahLst/>
                <a:cxnLst>
                  <a:cxn ang="0">
                    <a:pos x="T1" y="T3"/>
                  </a:cxn>
                  <a:cxn ang="0">
                    <a:pos x="T5" y="T7"/>
                  </a:cxn>
                  <a:cxn ang="0">
                    <a:pos x="T9" y="T11"/>
                  </a:cxn>
                  <a:cxn ang="0">
                    <a:pos x="T13" y="T15"/>
                  </a:cxn>
                  <a:cxn ang="0">
                    <a:pos x="T17" y="T19"/>
                  </a:cxn>
                </a:cxnLst>
                <a:rect l="0" t="0" r="r" b="b"/>
                <a:pathLst>
                  <a:path w="3079" h="1324">
                    <a:moveTo>
                      <a:pt x="0" y="1323"/>
                    </a:moveTo>
                    <a:lnTo>
                      <a:pt x="3079" y="1323"/>
                    </a:lnTo>
                    <a:lnTo>
                      <a:pt x="3079" y="0"/>
                    </a:lnTo>
                    <a:lnTo>
                      <a:pt x="0" y="0"/>
                    </a:lnTo>
                    <a:lnTo>
                      <a:pt x="0" y="1323"/>
                    </a:lnTo>
                    <a:close/>
                  </a:path>
                </a:pathLst>
              </a:custGeom>
              <a:noFill/>
              <a:ln w="374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7" name="Group 26"/>
            <p:cNvGrpSpPr>
              <a:grpSpLocks/>
            </p:cNvGrpSpPr>
            <p:nvPr/>
          </p:nvGrpSpPr>
          <p:grpSpPr bwMode="auto">
            <a:xfrm>
              <a:off x="318" y="5264"/>
              <a:ext cx="3117" cy="1324"/>
              <a:chOff x="318" y="5264"/>
              <a:chExt cx="3117" cy="1324"/>
            </a:xfrm>
          </p:grpSpPr>
          <p:sp>
            <p:nvSpPr>
              <p:cNvPr id="31" name="Freeform 28"/>
              <p:cNvSpPr>
                <a:spLocks/>
              </p:cNvSpPr>
              <p:nvPr/>
            </p:nvSpPr>
            <p:spPr bwMode="auto">
              <a:xfrm>
                <a:off x="318" y="5264"/>
                <a:ext cx="3117" cy="1324"/>
              </a:xfrm>
              <a:custGeom>
                <a:avLst/>
                <a:gdLst>
                  <a:gd name="T0" fmla="+- 0 318 318"/>
                  <a:gd name="T1" fmla="*/ T0 w 3117"/>
                  <a:gd name="T2" fmla="+- 0 6587 5264"/>
                  <a:gd name="T3" fmla="*/ 6587 h 1324"/>
                  <a:gd name="T4" fmla="+- 0 3434 318"/>
                  <a:gd name="T5" fmla="*/ T4 w 3117"/>
                  <a:gd name="T6" fmla="+- 0 6587 5264"/>
                  <a:gd name="T7" fmla="*/ 6587 h 1324"/>
                  <a:gd name="T8" fmla="+- 0 3434 318"/>
                  <a:gd name="T9" fmla="*/ T8 w 3117"/>
                  <a:gd name="T10" fmla="+- 0 5264 5264"/>
                  <a:gd name="T11" fmla="*/ 5264 h 1324"/>
                  <a:gd name="T12" fmla="+- 0 318 318"/>
                  <a:gd name="T13" fmla="*/ T12 w 3117"/>
                  <a:gd name="T14" fmla="+- 0 5264 5264"/>
                  <a:gd name="T15" fmla="*/ 5264 h 1324"/>
                  <a:gd name="T16" fmla="+- 0 318 318"/>
                  <a:gd name="T17" fmla="*/ T16 w 3117"/>
                  <a:gd name="T18" fmla="+- 0 6587 5264"/>
                  <a:gd name="T19" fmla="*/ 6587 h 1324"/>
                </a:gdLst>
                <a:ahLst/>
                <a:cxnLst>
                  <a:cxn ang="0">
                    <a:pos x="T1" y="T3"/>
                  </a:cxn>
                  <a:cxn ang="0">
                    <a:pos x="T5" y="T7"/>
                  </a:cxn>
                  <a:cxn ang="0">
                    <a:pos x="T9" y="T11"/>
                  </a:cxn>
                  <a:cxn ang="0">
                    <a:pos x="T13" y="T15"/>
                  </a:cxn>
                  <a:cxn ang="0">
                    <a:pos x="T17" y="T19"/>
                  </a:cxn>
                </a:cxnLst>
                <a:rect l="0" t="0" r="r" b="b"/>
                <a:pathLst>
                  <a:path w="3117" h="1324">
                    <a:moveTo>
                      <a:pt x="0" y="1323"/>
                    </a:moveTo>
                    <a:lnTo>
                      <a:pt x="3116" y="1323"/>
                    </a:lnTo>
                    <a:lnTo>
                      <a:pt x="3116" y="0"/>
                    </a:lnTo>
                    <a:lnTo>
                      <a:pt x="0" y="0"/>
                    </a:lnTo>
                    <a:lnTo>
                      <a:pt x="0" y="1323"/>
                    </a:lnTo>
                    <a:close/>
                  </a:path>
                </a:pathLst>
              </a:custGeom>
              <a:noFill/>
              <a:ln w="374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47" name="Picture 2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8" y="433"/>
                <a:ext cx="3078" cy="13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24"/>
            <p:cNvGrpSpPr>
              <a:grpSpLocks/>
            </p:cNvGrpSpPr>
            <p:nvPr/>
          </p:nvGrpSpPr>
          <p:grpSpPr bwMode="auto">
            <a:xfrm>
              <a:off x="2180" y="3778"/>
              <a:ext cx="2090" cy="1490"/>
              <a:chOff x="2180" y="3778"/>
              <a:chExt cx="2090" cy="1490"/>
            </a:xfrm>
          </p:grpSpPr>
          <p:sp>
            <p:nvSpPr>
              <p:cNvPr id="30" name="Freeform 25"/>
              <p:cNvSpPr>
                <a:spLocks/>
              </p:cNvSpPr>
              <p:nvPr/>
            </p:nvSpPr>
            <p:spPr bwMode="auto">
              <a:xfrm>
                <a:off x="2180" y="3778"/>
                <a:ext cx="2090" cy="1490"/>
              </a:xfrm>
              <a:custGeom>
                <a:avLst/>
                <a:gdLst>
                  <a:gd name="T0" fmla="+- 0 4270 2180"/>
                  <a:gd name="T1" fmla="*/ T0 w 2090"/>
                  <a:gd name="T2" fmla="+- 0 3778 3778"/>
                  <a:gd name="T3" fmla="*/ 3778 h 1490"/>
                  <a:gd name="T4" fmla="+- 0 4092 2180"/>
                  <a:gd name="T5" fmla="*/ T4 w 2090"/>
                  <a:gd name="T6" fmla="+- 0 3852 3778"/>
                  <a:gd name="T7" fmla="*/ 3852 h 1490"/>
                  <a:gd name="T8" fmla="+- 0 3919 2180"/>
                  <a:gd name="T9" fmla="*/ T8 w 2090"/>
                  <a:gd name="T10" fmla="+- 0 3928 3778"/>
                  <a:gd name="T11" fmla="*/ 3928 h 1490"/>
                  <a:gd name="T12" fmla="+- 0 3750 2180"/>
                  <a:gd name="T13" fmla="*/ T12 w 2090"/>
                  <a:gd name="T14" fmla="+- 0 4006 3778"/>
                  <a:gd name="T15" fmla="*/ 4006 h 1490"/>
                  <a:gd name="T16" fmla="+- 0 3588 2180"/>
                  <a:gd name="T17" fmla="*/ T16 w 2090"/>
                  <a:gd name="T18" fmla="+- 0 4086 3778"/>
                  <a:gd name="T19" fmla="*/ 4086 h 1490"/>
                  <a:gd name="T20" fmla="+- 0 3431 2180"/>
                  <a:gd name="T21" fmla="*/ T20 w 2090"/>
                  <a:gd name="T22" fmla="+- 0 4167 3778"/>
                  <a:gd name="T23" fmla="*/ 4167 h 1490"/>
                  <a:gd name="T24" fmla="+- 0 3281 2180"/>
                  <a:gd name="T25" fmla="*/ T24 w 2090"/>
                  <a:gd name="T26" fmla="+- 0 4249 3778"/>
                  <a:gd name="T27" fmla="*/ 4249 h 1490"/>
                  <a:gd name="T28" fmla="+- 0 3139 2180"/>
                  <a:gd name="T29" fmla="*/ T28 w 2090"/>
                  <a:gd name="T30" fmla="+- 0 4331 3778"/>
                  <a:gd name="T31" fmla="*/ 4331 h 1490"/>
                  <a:gd name="T32" fmla="+- 0 3003 2180"/>
                  <a:gd name="T33" fmla="*/ T32 w 2090"/>
                  <a:gd name="T34" fmla="+- 0 4413 3778"/>
                  <a:gd name="T35" fmla="*/ 4413 h 1490"/>
                  <a:gd name="T36" fmla="+- 0 2877 2180"/>
                  <a:gd name="T37" fmla="*/ T36 w 2090"/>
                  <a:gd name="T38" fmla="+- 0 4495 3778"/>
                  <a:gd name="T39" fmla="*/ 4495 h 1490"/>
                  <a:gd name="T40" fmla="+- 0 2759 2180"/>
                  <a:gd name="T41" fmla="*/ T40 w 2090"/>
                  <a:gd name="T42" fmla="+- 0 4577 3778"/>
                  <a:gd name="T43" fmla="*/ 4577 h 1490"/>
                  <a:gd name="T44" fmla="+- 0 2650 2180"/>
                  <a:gd name="T45" fmla="*/ T44 w 2090"/>
                  <a:gd name="T46" fmla="+- 0 4657 3778"/>
                  <a:gd name="T47" fmla="*/ 4657 h 1490"/>
                  <a:gd name="T48" fmla="+- 0 2551 2180"/>
                  <a:gd name="T49" fmla="*/ T48 w 2090"/>
                  <a:gd name="T50" fmla="+- 0 4736 3778"/>
                  <a:gd name="T51" fmla="*/ 4736 h 1490"/>
                  <a:gd name="T52" fmla="+- 0 2463 2180"/>
                  <a:gd name="T53" fmla="*/ T52 w 2090"/>
                  <a:gd name="T54" fmla="+- 0 4813 3778"/>
                  <a:gd name="T55" fmla="*/ 4813 h 1490"/>
                  <a:gd name="T56" fmla="+- 0 2385 2180"/>
                  <a:gd name="T57" fmla="*/ T56 w 2090"/>
                  <a:gd name="T58" fmla="+- 0 4888 3778"/>
                  <a:gd name="T59" fmla="*/ 4888 h 1490"/>
                  <a:gd name="T60" fmla="+- 0 2319 2180"/>
                  <a:gd name="T61" fmla="*/ T60 w 2090"/>
                  <a:gd name="T62" fmla="+- 0 4960 3778"/>
                  <a:gd name="T63" fmla="*/ 4960 h 1490"/>
                  <a:gd name="T64" fmla="+- 0 2265 2180"/>
                  <a:gd name="T65" fmla="*/ T64 w 2090"/>
                  <a:gd name="T66" fmla="+- 0 5029 3778"/>
                  <a:gd name="T67" fmla="*/ 5029 h 1490"/>
                  <a:gd name="T68" fmla="+- 0 2224 2180"/>
                  <a:gd name="T69" fmla="*/ T68 w 2090"/>
                  <a:gd name="T70" fmla="+- 0 5094 3778"/>
                  <a:gd name="T71" fmla="*/ 5094 h 1490"/>
                  <a:gd name="T72" fmla="+- 0 2195 2180"/>
                  <a:gd name="T73" fmla="*/ T72 w 2090"/>
                  <a:gd name="T74" fmla="+- 0 5156 3778"/>
                  <a:gd name="T75" fmla="*/ 5156 h 1490"/>
                  <a:gd name="T76" fmla="+- 0 2180 2180"/>
                  <a:gd name="T77" fmla="*/ T76 w 2090"/>
                  <a:gd name="T78" fmla="+- 0 5214 3778"/>
                  <a:gd name="T79" fmla="*/ 5214 h 1490"/>
                  <a:gd name="T80" fmla="+- 0 2180 2180"/>
                  <a:gd name="T81" fmla="*/ T80 w 2090"/>
                  <a:gd name="T82" fmla="+- 0 5267 3778"/>
                  <a:gd name="T83" fmla="*/ 5267 h 14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090" h="1490">
                    <a:moveTo>
                      <a:pt x="2090" y="0"/>
                    </a:moveTo>
                    <a:lnTo>
                      <a:pt x="1912" y="74"/>
                    </a:lnTo>
                    <a:lnTo>
                      <a:pt x="1739" y="150"/>
                    </a:lnTo>
                    <a:lnTo>
                      <a:pt x="1570" y="228"/>
                    </a:lnTo>
                    <a:lnTo>
                      <a:pt x="1408" y="308"/>
                    </a:lnTo>
                    <a:lnTo>
                      <a:pt x="1251" y="389"/>
                    </a:lnTo>
                    <a:lnTo>
                      <a:pt x="1101" y="471"/>
                    </a:lnTo>
                    <a:lnTo>
                      <a:pt x="959" y="553"/>
                    </a:lnTo>
                    <a:lnTo>
                      <a:pt x="823" y="635"/>
                    </a:lnTo>
                    <a:lnTo>
                      <a:pt x="697" y="717"/>
                    </a:lnTo>
                    <a:lnTo>
                      <a:pt x="579" y="799"/>
                    </a:lnTo>
                    <a:lnTo>
                      <a:pt x="470" y="879"/>
                    </a:lnTo>
                    <a:lnTo>
                      <a:pt x="371" y="958"/>
                    </a:lnTo>
                    <a:lnTo>
                      <a:pt x="283" y="1035"/>
                    </a:lnTo>
                    <a:lnTo>
                      <a:pt x="205" y="1110"/>
                    </a:lnTo>
                    <a:lnTo>
                      <a:pt x="139" y="1182"/>
                    </a:lnTo>
                    <a:lnTo>
                      <a:pt x="85" y="1251"/>
                    </a:lnTo>
                    <a:lnTo>
                      <a:pt x="44" y="1316"/>
                    </a:lnTo>
                    <a:lnTo>
                      <a:pt x="15" y="1378"/>
                    </a:lnTo>
                    <a:lnTo>
                      <a:pt x="0" y="1436"/>
                    </a:lnTo>
                    <a:lnTo>
                      <a:pt x="0" y="1489"/>
                    </a:lnTo>
                  </a:path>
                </a:pathLst>
              </a:custGeom>
              <a:noFill/>
              <a:ln w="374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22"/>
            <p:cNvGrpSpPr>
              <a:grpSpLocks/>
            </p:cNvGrpSpPr>
            <p:nvPr/>
          </p:nvGrpSpPr>
          <p:grpSpPr bwMode="auto">
            <a:xfrm>
              <a:off x="3596" y="3359"/>
              <a:ext cx="2516" cy="2553"/>
              <a:chOff x="3596" y="3359"/>
              <a:chExt cx="2516" cy="2553"/>
            </a:xfrm>
          </p:grpSpPr>
          <p:sp>
            <p:nvSpPr>
              <p:cNvPr id="29" name="Freeform 23"/>
              <p:cNvSpPr>
                <a:spLocks/>
              </p:cNvSpPr>
              <p:nvPr/>
            </p:nvSpPr>
            <p:spPr bwMode="auto">
              <a:xfrm>
                <a:off x="3596" y="3359"/>
                <a:ext cx="2516" cy="2553"/>
              </a:xfrm>
              <a:custGeom>
                <a:avLst/>
                <a:gdLst>
                  <a:gd name="T0" fmla="+- 0 3596 3596"/>
                  <a:gd name="T1" fmla="*/ T0 w 2516"/>
                  <a:gd name="T2" fmla="+- 0 3359 3359"/>
                  <a:gd name="T3" fmla="*/ 3359 h 2553"/>
                  <a:gd name="T4" fmla="+- 0 3791 3596"/>
                  <a:gd name="T5" fmla="*/ T4 w 2516"/>
                  <a:gd name="T6" fmla="+- 0 3421 3359"/>
                  <a:gd name="T7" fmla="*/ 3421 h 2553"/>
                  <a:gd name="T8" fmla="+- 0 3981 3596"/>
                  <a:gd name="T9" fmla="*/ T8 w 2516"/>
                  <a:gd name="T10" fmla="+- 0 3493 3359"/>
                  <a:gd name="T11" fmla="*/ 3493 h 2553"/>
                  <a:gd name="T12" fmla="+- 0 4168 3596"/>
                  <a:gd name="T13" fmla="*/ T12 w 2516"/>
                  <a:gd name="T14" fmla="+- 0 3576 3359"/>
                  <a:gd name="T15" fmla="*/ 3576 h 2553"/>
                  <a:gd name="T16" fmla="+- 0 4351 3596"/>
                  <a:gd name="T17" fmla="*/ T16 w 2516"/>
                  <a:gd name="T18" fmla="+- 0 3668 3359"/>
                  <a:gd name="T19" fmla="*/ 3668 h 2553"/>
                  <a:gd name="T20" fmla="+- 0 4528 3596"/>
                  <a:gd name="T21" fmla="*/ T20 w 2516"/>
                  <a:gd name="T22" fmla="+- 0 3769 3359"/>
                  <a:gd name="T23" fmla="*/ 3769 h 2553"/>
                  <a:gd name="T24" fmla="+- 0 4699 3596"/>
                  <a:gd name="T25" fmla="*/ T24 w 2516"/>
                  <a:gd name="T26" fmla="+- 0 3879 3359"/>
                  <a:gd name="T27" fmla="*/ 3879 h 2553"/>
                  <a:gd name="T28" fmla="+- 0 4863 3596"/>
                  <a:gd name="T29" fmla="*/ T28 w 2516"/>
                  <a:gd name="T30" fmla="+- 0 3996 3359"/>
                  <a:gd name="T31" fmla="*/ 3996 h 2553"/>
                  <a:gd name="T32" fmla="+- 0 5021 3596"/>
                  <a:gd name="T33" fmla="*/ T32 w 2516"/>
                  <a:gd name="T34" fmla="+- 0 4120 3359"/>
                  <a:gd name="T35" fmla="*/ 4120 h 2553"/>
                  <a:gd name="T36" fmla="+- 0 5170 3596"/>
                  <a:gd name="T37" fmla="*/ T36 w 2516"/>
                  <a:gd name="T38" fmla="+- 0 4250 3359"/>
                  <a:gd name="T39" fmla="*/ 4250 h 2553"/>
                  <a:gd name="T40" fmla="+- 0 5311 3596"/>
                  <a:gd name="T41" fmla="*/ T40 w 2516"/>
                  <a:gd name="T42" fmla="+- 0 4386 3359"/>
                  <a:gd name="T43" fmla="*/ 4386 h 2553"/>
                  <a:gd name="T44" fmla="+- 0 5443 3596"/>
                  <a:gd name="T45" fmla="*/ T44 w 2516"/>
                  <a:gd name="T46" fmla="+- 0 4527 3359"/>
                  <a:gd name="T47" fmla="*/ 4527 h 2553"/>
                  <a:gd name="T48" fmla="+- 0 5565 3596"/>
                  <a:gd name="T49" fmla="*/ T48 w 2516"/>
                  <a:gd name="T50" fmla="+- 0 4672 3359"/>
                  <a:gd name="T51" fmla="*/ 4672 h 2553"/>
                  <a:gd name="T52" fmla="+- 0 5677 3596"/>
                  <a:gd name="T53" fmla="*/ T52 w 2516"/>
                  <a:gd name="T54" fmla="+- 0 4821 3359"/>
                  <a:gd name="T55" fmla="*/ 4821 h 2553"/>
                  <a:gd name="T56" fmla="+- 0 5777 3596"/>
                  <a:gd name="T57" fmla="*/ T56 w 2516"/>
                  <a:gd name="T58" fmla="+- 0 4973 3359"/>
                  <a:gd name="T59" fmla="*/ 4973 h 2553"/>
                  <a:gd name="T60" fmla="+- 0 5866 3596"/>
                  <a:gd name="T61" fmla="*/ T60 w 2516"/>
                  <a:gd name="T62" fmla="+- 0 5128 3359"/>
                  <a:gd name="T63" fmla="*/ 5128 h 2553"/>
                  <a:gd name="T64" fmla="+- 0 5943 3596"/>
                  <a:gd name="T65" fmla="*/ T64 w 2516"/>
                  <a:gd name="T66" fmla="+- 0 5284 3359"/>
                  <a:gd name="T67" fmla="*/ 5284 h 2553"/>
                  <a:gd name="T68" fmla="+- 0 6006 3596"/>
                  <a:gd name="T69" fmla="*/ T68 w 2516"/>
                  <a:gd name="T70" fmla="+- 0 5441 3359"/>
                  <a:gd name="T71" fmla="*/ 5441 h 2553"/>
                  <a:gd name="T72" fmla="+- 0 6056 3596"/>
                  <a:gd name="T73" fmla="*/ T72 w 2516"/>
                  <a:gd name="T74" fmla="+- 0 5599 3359"/>
                  <a:gd name="T75" fmla="*/ 5599 h 2553"/>
                  <a:gd name="T76" fmla="+- 0 6091 3596"/>
                  <a:gd name="T77" fmla="*/ T76 w 2516"/>
                  <a:gd name="T78" fmla="+- 0 5756 3359"/>
                  <a:gd name="T79" fmla="*/ 5756 h 2553"/>
                  <a:gd name="T80" fmla="+- 0 6111 3596"/>
                  <a:gd name="T81" fmla="*/ T80 w 2516"/>
                  <a:gd name="T82" fmla="+- 0 5912 3359"/>
                  <a:gd name="T83" fmla="*/ 5912 h 25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516" h="2553">
                    <a:moveTo>
                      <a:pt x="0" y="0"/>
                    </a:moveTo>
                    <a:lnTo>
                      <a:pt x="195" y="62"/>
                    </a:lnTo>
                    <a:lnTo>
                      <a:pt x="385" y="134"/>
                    </a:lnTo>
                    <a:lnTo>
                      <a:pt x="572" y="217"/>
                    </a:lnTo>
                    <a:lnTo>
                      <a:pt x="755" y="309"/>
                    </a:lnTo>
                    <a:lnTo>
                      <a:pt x="932" y="410"/>
                    </a:lnTo>
                    <a:lnTo>
                      <a:pt x="1103" y="520"/>
                    </a:lnTo>
                    <a:lnTo>
                      <a:pt x="1267" y="637"/>
                    </a:lnTo>
                    <a:lnTo>
                      <a:pt x="1425" y="761"/>
                    </a:lnTo>
                    <a:lnTo>
                      <a:pt x="1574" y="891"/>
                    </a:lnTo>
                    <a:lnTo>
                      <a:pt x="1715" y="1027"/>
                    </a:lnTo>
                    <a:lnTo>
                      <a:pt x="1847" y="1168"/>
                    </a:lnTo>
                    <a:lnTo>
                      <a:pt x="1969" y="1313"/>
                    </a:lnTo>
                    <a:lnTo>
                      <a:pt x="2081" y="1462"/>
                    </a:lnTo>
                    <a:lnTo>
                      <a:pt x="2181" y="1614"/>
                    </a:lnTo>
                    <a:lnTo>
                      <a:pt x="2270" y="1769"/>
                    </a:lnTo>
                    <a:lnTo>
                      <a:pt x="2347" y="1925"/>
                    </a:lnTo>
                    <a:lnTo>
                      <a:pt x="2410" y="2082"/>
                    </a:lnTo>
                    <a:lnTo>
                      <a:pt x="2460" y="2240"/>
                    </a:lnTo>
                    <a:lnTo>
                      <a:pt x="2495" y="2397"/>
                    </a:lnTo>
                    <a:lnTo>
                      <a:pt x="2515" y="2553"/>
                    </a:lnTo>
                  </a:path>
                </a:pathLst>
              </a:custGeom>
              <a:noFill/>
              <a:ln w="374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 name="Group 20"/>
            <p:cNvGrpSpPr>
              <a:grpSpLocks/>
            </p:cNvGrpSpPr>
            <p:nvPr/>
          </p:nvGrpSpPr>
          <p:grpSpPr bwMode="auto">
            <a:xfrm>
              <a:off x="3248" y="1688"/>
              <a:ext cx="2550" cy="2090"/>
              <a:chOff x="3248" y="1688"/>
              <a:chExt cx="2550" cy="2090"/>
            </a:xfrm>
          </p:grpSpPr>
          <p:sp>
            <p:nvSpPr>
              <p:cNvPr id="28" name="Freeform 21"/>
              <p:cNvSpPr>
                <a:spLocks/>
              </p:cNvSpPr>
              <p:nvPr/>
            </p:nvSpPr>
            <p:spPr bwMode="auto">
              <a:xfrm>
                <a:off x="3248" y="1688"/>
                <a:ext cx="2550" cy="2090"/>
              </a:xfrm>
              <a:custGeom>
                <a:avLst/>
                <a:gdLst>
                  <a:gd name="T0" fmla="+- 0 3248 3248"/>
                  <a:gd name="T1" fmla="*/ T0 w 2550"/>
                  <a:gd name="T2" fmla="+- 0 3778 1688"/>
                  <a:gd name="T3" fmla="*/ 3778 h 2090"/>
                  <a:gd name="T4" fmla="+- 0 3432 3248"/>
                  <a:gd name="T5" fmla="*/ T4 w 2550"/>
                  <a:gd name="T6" fmla="+- 0 3669 1688"/>
                  <a:gd name="T7" fmla="*/ 3669 h 2090"/>
                  <a:gd name="T8" fmla="+- 0 3614 3248"/>
                  <a:gd name="T9" fmla="*/ T8 w 2550"/>
                  <a:gd name="T10" fmla="+- 0 3557 1688"/>
                  <a:gd name="T11" fmla="*/ 3557 h 2090"/>
                  <a:gd name="T12" fmla="+- 0 3793 3248"/>
                  <a:gd name="T13" fmla="*/ T12 w 2550"/>
                  <a:gd name="T14" fmla="+- 0 3443 1688"/>
                  <a:gd name="T15" fmla="*/ 3443 h 2090"/>
                  <a:gd name="T16" fmla="+- 0 3969 3248"/>
                  <a:gd name="T17" fmla="*/ T16 w 2550"/>
                  <a:gd name="T18" fmla="+- 0 3328 1688"/>
                  <a:gd name="T19" fmla="*/ 3328 h 2090"/>
                  <a:gd name="T20" fmla="+- 0 4141 3248"/>
                  <a:gd name="T21" fmla="*/ T20 w 2550"/>
                  <a:gd name="T22" fmla="+- 0 3211 1688"/>
                  <a:gd name="T23" fmla="*/ 3211 h 2090"/>
                  <a:gd name="T24" fmla="+- 0 4308 3248"/>
                  <a:gd name="T25" fmla="*/ T24 w 2550"/>
                  <a:gd name="T26" fmla="+- 0 3094 1688"/>
                  <a:gd name="T27" fmla="*/ 3094 h 2090"/>
                  <a:gd name="T28" fmla="+- 0 4470 3248"/>
                  <a:gd name="T29" fmla="*/ T28 w 2550"/>
                  <a:gd name="T30" fmla="+- 0 2976 1688"/>
                  <a:gd name="T31" fmla="*/ 2976 h 2090"/>
                  <a:gd name="T32" fmla="+- 0 4626 3248"/>
                  <a:gd name="T33" fmla="*/ T32 w 2550"/>
                  <a:gd name="T34" fmla="+- 0 2859 1688"/>
                  <a:gd name="T35" fmla="*/ 2859 h 2090"/>
                  <a:gd name="T36" fmla="+- 0 4776 3248"/>
                  <a:gd name="T37" fmla="*/ T36 w 2550"/>
                  <a:gd name="T38" fmla="+- 0 2743 1688"/>
                  <a:gd name="T39" fmla="*/ 2743 h 2090"/>
                  <a:gd name="T40" fmla="+- 0 4918 3248"/>
                  <a:gd name="T41" fmla="*/ T40 w 2550"/>
                  <a:gd name="T42" fmla="+- 0 2629 1688"/>
                  <a:gd name="T43" fmla="*/ 2629 h 2090"/>
                  <a:gd name="T44" fmla="+- 0 5052 3248"/>
                  <a:gd name="T45" fmla="*/ T44 w 2550"/>
                  <a:gd name="T46" fmla="+- 0 2516 1688"/>
                  <a:gd name="T47" fmla="*/ 2516 h 2090"/>
                  <a:gd name="T48" fmla="+- 0 5178 3248"/>
                  <a:gd name="T49" fmla="*/ T48 w 2550"/>
                  <a:gd name="T50" fmla="+- 0 2407 1688"/>
                  <a:gd name="T51" fmla="*/ 2407 h 2090"/>
                  <a:gd name="T52" fmla="+- 0 5295 3248"/>
                  <a:gd name="T53" fmla="*/ T52 w 2550"/>
                  <a:gd name="T54" fmla="+- 0 2300 1688"/>
                  <a:gd name="T55" fmla="*/ 2300 h 2090"/>
                  <a:gd name="T56" fmla="+- 0 5401 3248"/>
                  <a:gd name="T57" fmla="*/ T56 w 2550"/>
                  <a:gd name="T58" fmla="+- 0 2197 1688"/>
                  <a:gd name="T59" fmla="*/ 2197 h 2090"/>
                  <a:gd name="T60" fmla="+- 0 5498 3248"/>
                  <a:gd name="T61" fmla="*/ T60 w 2550"/>
                  <a:gd name="T62" fmla="+- 0 2099 1688"/>
                  <a:gd name="T63" fmla="*/ 2099 h 2090"/>
                  <a:gd name="T64" fmla="+- 0 5583 3248"/>
                  <a:gd name="T65" fmla="*/ T64 w 2550"/>
                  <a:gd name="T66" fmla="+- 0 2005 1688"/>
                  <a:gd name="T67" fmla="*/ 2005 h 2090"/>
                  <a:gd name="T68" fmla="+- 0 5656 3248"/>
                  <a:gd name="T69" fmla="*/ T68 w 2550"/>
                  <a:gd name="T70" fmla="+- 0 1916 1688"/>
                  <a:gd name="T71" fmla="*/ 1916 h 2090"/>
                  <a:gd name="T72" fmla="+- 0 5717 3248"/>
                  <a:gd name="T73" fmla="*/ T72 w 2550"/>
                  <a:gd name="T74" fmla="+- 0 1834 1688"/>
                  <a:gd name="T75" fmla="*/ 1834 h 2090"/>
                  <a:gd name="T76" fmla="+- 0 5764 3248"/>
                  <a:gd name="T77" fmla="*/ T76 w 2550"/>
                  <a:gd name="T78" fmla="+- 0 1757 1688"/>
                  <a:gd name="T79" fmla="*/ 1757 h 2090"/>
                  <a:gd name="T80" fmla="+- 0 5798 3248"/>
                  <a:gd name="T81" fmla="*/ T80 w 2550"/>
                  <a:gd name="T82" fmla="+- 0 1688 1688"/>
                  <a:gd name="T83" fmla="*/ 1688 h 20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550" h="2090">
                    <a:moveTo>
                      <a:pt x="0" y="2090"/>
                    </a:moveTo>
                    <a:lnTo>
                      <a:pt x="184" y="1981"/>
                    </a:lnTo>
                    <a:lnTo>
                      <a:pt x="366" y="1869"/>
                    </a:lnTo>
                    <a:lnTo>
                      <a:pt x="545" y="1755"/>
                    </a:lnTo>
                    <a:lnTo>
                      <a:pt x="721" y="1640"/>
                    </a:lnTo>
                    <a:lnTo>
                      <a:pt x="893" y="1523"/>
                    </a:lnTo>
                    <a:lnTo>
                      <a:pt x="1060" y="1406"/>
                    </a:lnTo>
                    <a:lnTo>
                      <a:pt x="1222" y="1288"/>
                    </a:lnTo>
                    <a:lnTo>
                      <a:pt x="1378" y="1171"/>
                    </a:lnTo>
                    <a:lnTo>
                      <a:pt x="1528" y="1055"/>
                    </a:lnTo>
                    <a:lnTo>
                      <a:pt x="1670" y="941"/>
                    </a:lnTo>
                    <a:lnTo>
                      <a:pt x="1804" y="828"/>
                    </a:lnTo>
                    <a:lnTo>
                      <a:pt x="1930" y="719"/>
                    </a:lnTo>
                    <a:lnTo>
                      <a:pt x="2047" y="612"/>
                    </a:lnTo>
                    <a:lnTo>
                      <a:pt x="2153" y="509"/>
                    </a:lnTo>
                    <a:lnTo>
                      <a:pt x="2250" y="411"/>
                    </a:lnTo>
                    <a:lnTo>
                      <a:pt x="2335" y="317"/>
                    </a:lnTo>
                    <a:lnTo>
                      <a:pt x="2408" y="228"/>
                    </a:lnTo>
                    <a:lnTo>
                      <a:pt x="2469" y="146"/>
                    </a:lnTo>
                    <a:lnTo>
                      <a:pt x="2516" y="69"/>
                    </a:lnTo>
                    <a:lnTo>
                      <a:pt x="2550" y="0"/>
                    </a:lnTo>
                  </a:path>
                </a:pathLst>
              </a:custGeom>
              <a:noFill/>
              <a:ln w="374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11"/>
            <p:cNvGrpSpPr>
              <a:grpSpLocks/>
            </p:cNvGrpSpPr>
            <p:nvPr/>
          </p:nvGrpSpPr>
          <p:grpSpPr bwMode="auto">
            <a:xfrm>
              <a:off x="1219" y="1791"/>
              <a:ext cx="428" cy="1174"/>
              <a:chOff x="1219" y="1791"/>
              <a:chExt cx="428" cy="1174"/>
            </a:xfrm>
          </p:grpSpPr>
          <p:sp>
            <p:nvSpPr>
              <p:cNvPr id="27" name="Freeform 19"/>
              <p:cNvSpPr>
                <a:spLocks/>
              </p:cNvSpPr>
              <p:nvPr/>
            </p:nvSpPr>
            <p:spPr bwMode="auto">
              <a:xfrm>
                <a:off x="1219" y="1791"/>
                <a:ext cx="428" cy="1174"/>
              </a:xfrm>
              <a:custGeom>
                <a:avLst/>
                <a:gdLst>
                  <a:gd name="T0" fmla="+- 0 1274 1219"/>
                  <a:gd name="T1" fmla="*/ T0 w 428"/>
                  <a:gd name="T2" fmla="+- 0 2965 1791"/>
                  <a:gd name="T3" fmla="*/ 2965 h 1174"/>
                  <a:gd name="T4" fmla="+- 0 1239 1219"/>
                  <a:gd name="T5" fmla="*/ T4 w 428"/>
                  <a:gd name="T6" fmla="+- 0 2867 1791"/>
                  <a:gd name="T7" fmla="*/ 2867 h 1174"/>
                  <a:gd name="T8" fmla="+- 0 1221 1219"/>
                  <a:gd name="T9" fmla="*/ T8 w 428"/>
                  <a:gd name="T10" fmla="+- 0 2759 1791"/>
                  <a:gd name="T11" fmla="*/ 2759 h 1174"/>
                  <a:gd name="T12" fmla="+- 0 1219 1219"/>
                  <a:gd name="T13" fmla="*/ T12 w 428"/>
                  <a:gd name="T14" fmla="+- 0 2701 1791"/>
                  <a:gd name="T15" fmla="*/ 2701 h 1174"/>
                  <a:gd name="T16" fmla="+- 0 1221 1219"/>
                  <a:gd name="T17" fmla="*/ T16 w 428"/>
                  <a:gd name="T18" fmla="+- 0 2642 1791"/>
                  <a:gd name="T19" fmla="*/ 2642 h 1174"/>
                  <a:gd name="T20" fmla="+- 0 1227 1219"/>
                  <a:gd name="T21" fmla="*/ T20 w 428"/>
                  <a:gd name="T22" fmla="+- 0 2581 1791"/>
                  <a:gd name="T23" fmla="*/ 2581 h 1174"/>
                  <a:gd name="T24" fmla="+- 0 1237 1219"/>
                  <a:gd name="T25" fmla="*/ T24 w 428"/>
                  <a:gd name="T26" fmla="+- 0 2519 1791"/>
                  <a:gd name="T27" fmla="*/ 2519 h 1174"/>
                  <a:gd name="T28" fmla="+- 0 1252 1219"/>
                  <a:gd name="T29" fmla="*/ T28 w 428"/>
                  <a:gd name="T30" fmla="+- 0 2456 1791"/>
                  <a:gd name="T31" fmla="*/ 2456 h 1174"/>
                  <a:gd name="T32" fmla="+- 0 1270 1219"/>
                  <a:gd name="T33" fmla="*/ T32 w 428"/>
                  <a:gd name="T34" fmla="+- 0 2392 1791"/>
                  <a:gd name="T35" fmla="*/ 2392 h 1174"/>
                  <a:gd name="T36" fmla="+- 0 1292 1219"/>
                  <a:gd name="T37" fmla="*/ T36 w 428"/>
                  <a:gd name="T38" fmla="+- 0 2329 1791"/>
                  <a:gd name="T39" fmla="*/ 2329 h 1174"/>
                  <a:gd name="T40" fmla="+- 0 1318 1219"/>
                  <a:gd name="T41" fmla="*/ T40 w 428"/>
                  <a:gd name="T42" fmla="+- 0 2265 1791"/>
                  <a:gd name="T43" fmla="*/ 2265 h 1174"/>
                  <a:gd name="T44" fmla="+- 0 1347 1219"/>
                  <a:gd name="T45" fmla="*/ T44 w 428"/>
                  <a:gd name="T46" fmla="+- 0 2201 1791"/>
                  <a:gd name="T47" fmla="*/ 2201 h 1174"/>
                  <a:gd name="T48" fmla="+- 0 1380 1219"/>
                  <a:gd name="T49" fmla="*/ T48 w 428"/>
                  <a:gd name="T50" fmla="+- 0 2138 1791"/>
                  <a:gd name="T51" fmla="*/ 2138 h 1174"/>
                  <a:gd name="T52" fmla="+- 0 1416 1219"/>
                  <a:gd name="T53" fmla="*/ T52 w 428"/>
                  <a:gd name="T54" fmla="+- 0 2077 1791"/>
                  <a:gd name="T55" fmla="*/ 2077 h 1174"/>
                  <a:gd name="T56" fmla="+- 0 1456 1219"/>
                  <a:gd name="T57" fmla="*/ T56 w 428"/>
                  <a:gd name="T58" fmla="+- 0 2016 1791"/>
                  <a:gd name="T59" fmla="*/ 2016 h 1174"/>
                  <a:gd name="T60" fmla="+- 0 1499 1219"/>
                  <a:gd name="T61" fmla="*/ T60 w 428"/>
                  <a:gd name="T62" fmla="+- 0 1957 1791"/>
                  <a:gd name="T63" fmla="*/ 1957 h 1174"/>
                  <a:gd name="T64" fmla="+- 0 1545 1219"/>
                  <a:gd name="T65" fmla="*/ T64 w 428"/>
                  <a:gd name="T66" fmla="+- 0 1899 1791"/>
                  <a:gd name="T67" fmla="*/ 1899 h 1174"/>
                  <a:gd name="T68" fmla="+- 0 1594 1219"/>
                  <a:gd name="T69" fmla="*/ T68 w 428"/>
                  <a:gd name="T70" fmla="+- 0 1844 1791"/>
                  <a:gd name="T71" fmla="*/ 1844 h 1174"/>
                  <a:gd name="T72" fmla="+- 0 1646 1219"/>
                  <a:gd name="T73" fmla="*/ T72 w 428"/>
                  <a:gd name="T74" fmla="+- 0 1791 1791"/>
                  <a:gd name="T75" fmla="*/ 1791 h 11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428" h="1174">
                    <a:moveTo>
                      <a:pt x="55" y="1174"/>
                    </a:moveTo>
                    <a:lnTo>
                      <a:pt x="20" y="1076"/>
                    </a:lnTo>
                    <a:lnTo>
                      <a:pt x="2" y="968"/>
                    </a:lnTo>
                    <a:lnTo>
                      <a:pt x="0" y="910"/>
                    </a:lnTo>
                    <a:lnTo>
                      <a:pt x="2" y="851"/>
                    </a:lnTo>
                    <a:lnTo>
                      <a:pt x="8" y="790"/>
                    </a:lnTo>
                    <a:lnTo>
                      <a:pt x="18" y="728"/>
                    </a:lnTo>
                    <a:lnTo>
                      <a:pt x="33" y="665"/>
                    </a:lnTo>
                    <a:lnTo>
                      <a:pt x="51" y="601"/>
                    </a:lnTo>
                    <a:lnTo>
                      <a:pt x="73" y="538"/>
                    </a:lnTo>
                    <a:lnTo>
                      <a:pt x="99" y="474"/>
                    </a:lnTo>
                    <a:lnTo>
                      <a:pt x="128" y="410"/>
                    </a:lnTo>
                    <a:lnTo>
                      <a:pt x="161" y="347"/>
                    </a:lnTo>
                    <a:lnTo>
                      <a:pt x="197" y="286"/>
                    </a:lnTo>
                    <a:lnTo>
                      <a:pt x="237" y="225"/>
                    </a:lnTo>
                    <a:lnTo>
                      <a:pt x="280" y="166"/>
                    </a:lnTo>
                    <a:lnTo>
                      <a:pt x="326" y="108"/>
                    </a:lnTo>
                    <a:lnTo>
                      <a:pt x="375" y="53"/>
                    </a:lnTo>
                    <a:lnTo>
                      <a:pt x="427" y="0"/>
                    </a:lnTo>
                  </a:path>
                </a:pathLst>
              </a:custGeom>
              <a:noFill/>
              <a:ln w="374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8"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28" y="223"/>
                <a:ext cx="2042" cy="184"/>
              </a:xfrm>
              <a:prstGeom prst="rect">
                <a:avLst/>
              </a:prstGeom>
              <a:noFill/>
              <a:extLst>
                <a:ext uri="{909E8E84-426E-40DD-AFC4-6F175D3DCCD1}">
                  <a14:hiddenFill xmlns:a14="http://schemas.microsoft.com/office/drawing/2010/main">
                    <a:solidFill>
                      <a:srgbClr val="FFFFFF"/>
                    </a:solidFill>
                  </a14:hiddenFill>
                </a:ext>
              </a:extLst>
            </p:spPr>
          </p:pic>
          <p:pic>
            <p:nvPicPr>
              <p:cNvPr id="5137"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95" y="0"/>
                <a:ext cx="2392" cy="418"/>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8" y="6595"/>
                <a:ext cx="3234" cy="421"/>
              </a:xfrm>
              <a:prstGeom prst="rect">
                <a:avLst/>
              </a:prstGeom>
              <a:noFill/>
              <a:extLst>
                <a:ext uri="{909E8E84-426E-40DD-AFC4-6F175D3DCCD1}">
                  <a14:hiddenFill xmlns:a14="http://schemas.microsoft.com/office/drawing/2010/main">
                    <a:solidFill>
                      <a:srgbClr val="FFFFFF"/>
                    </a:solidFill>
                  </a14:hiddenFill>
                </a:ext>
              </a:extLst>
            </p:spPr>
          </p:pic>
          <p:pic>
            <p:nvPicPr>
              <p:cNvPr id="5135"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30" y="6597"/>
                <a:ext cx="1656" cy="182"/>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546" y="5287"/>
                <a:ext cx="3062" cy="1287"/>
              </a:xfrm>
              <a:prstGeom prst="rect">
                <a:avLst/>
              </a:prstGeom>
              <a:noFill/>
              <a:extLst>
                <a:ext uri="{909E8E84-426E-40DD-AFC4-6F175D3DCCD1}">
                  <a14:hiddenFill xmlns:a14="http://schemas.microsoft.com/office/drawing/2010/main">
                    <a:solidFill>
                      <a:srgbClr val="FFFFFF"/>
                    </a:solidFill>
                  </a14:hiddenFill>
                </a:ext>
              </a:extLst>
            </p:spPr>
          </p:pic>
          <p:pic>
            <p:nvPicPr>
              <p:cNvPr id="5133" name="Picture 1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46" y="5267"/>
                <a:ext cx="3084" cy="1297"/>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161" y="441"/>
                <a:ext cx="2428" cy="13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9"/>
            <p:cNvGrpSpPr>
              <a:grpSpLocks/>
            </p:cNvGrpSpPr>
            <p:nvPr/>
          </p:nvGrpSpPr>
          <p:grpSpPr bwMode="auto">
            <a:xfrm>
              <a:off x="44" y="3522"/>
              <a:ext cx="837" cy="674"/>
              <a:chOff x="44" y="3522"/>
              <a:chExt cx="837" cy="674"/>
            </a:xfrm>
          </p:grpSpPr>
          <p:sp>
            <p:nvSpPr>
              <p:cNvPr id="26" name="Freeform 10"/>
              <p:cNvSpPr>
                <a:spLocks/>
              </p:cNvSpPr>
              <p:nvPr/>
            </p:nvSpPr>
            <p:spPr bwMode="auto">
              <a:xfrm>
                <a:off x="44" y="3522"/>
                <a:ext cx="837" cy="674"/>
              </a:xfrm>
              <a:custGeom>
                <a:avLst/>
                <a:gdLst>
                  <a:gd name="T0" fmla="+- 0 44 44"/>
                  <a:gd name="T1" fmla="*/ T0 w 837"/>
                  <a:gd name="T2" fmla="+- 0 4196 3522"/>
                  <a:gd name="T3" fmla="*/ 4196 h 674"/>
                  <a:gd name="T4" fmla="+- 0 880 44"/>
                  <a:gd name="T5" fmla="*/ T4 w 837"/>
                  <a:gd name="T6" fmla="+- 0 4196 3522"/>
                  <a:gd name="T7" fmla="*/ 4196 h 674"/>
                  <a:gd name="T8" fmla="+- 0 880 44"/>
                  <a:gd name="T9" fmla="*/ T8 w 837"/>
                  <a:gd name="T10" fmla="+- 0 3522 3522"/>
                  <a:gd name="T11" fmla="*/ 3522 h 674"/>
                  <a:gd name="T12" fmla="+- 0 44 44"/>
                  <a:gd name="T13" fmla="*/ T12 w 837"/>
                  <a:gd name="T14" fmla="+- 0 3522 3522"/>
                  <a:gd name="T15" fmla="*/ 3522 h 674"/>
                  <a:gd name="T16" fmla="+- 0 44 44"/>
                  <a:gd name="T17" fmla="*/ T16 w 837"/>
                  <a:gd name="T18" fmla="+- 0 4196 3522"/>
                  <a:gd name="T19" fmla="*/ 4196 h 674"/>
                </a:gdLst>
                <a:ahLst/>
                <a:cxnLst>
                  <a:cxn ang="0">
                    <a:pos x="T1" y="T3"/>
                  </a:cxn>
                  <a:cxn ang="0">
                    <a:pos x="T5" y="T7"/>
                  </a:cxn>
                  <a:cxn ang="0">
                    <a:pos x="T9" y="T11"/>
                  </a:cxn>
                  <a:cxn ang="0">
                    <a:pos x="T13" y="T15"/>
                  </a:cxn>
                  <a:cxn ang="0">
                    <a:pos x="T17" y="T19"/>
                  </a:cxn>
                </a:cxnLst>
                <a:rect l="0" t="0" r="r" b="b"/>
                <a:pathLst>
                  <a:path w="837" h="674">
                    <a:moveTo>
                      <a:pt x="0" y="674"/>
                    </a:moveTo>
                    <a:lnTo>
                      <a:pt x="836" y="674"/>
                    </a:lnTo>
                    <a:lnTo>
                      <a:pt x="836" y="0"/>
                    </a:lnTo>
                    <a:lnTo>
                      <a:pt x="0" y="0"/>
                    </a:lnTo>
                    <a:lnTo>
                      <a:pt x="0" y="674"/>
                    </a:lnTo>
                    <a:close/>
                  </a:path>
                </a:pathLst>
              </a:custGeom>
              <a:noFill/>
              <a:ln w="1560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6"/>
            <p:cNvGrpSpPr>
              <a:grpSpLocks/>
            </p:cNvGrpSpPr>
            <p:nvPr/>
          </p:nvGrpSpPr>
          <p:grpSpPr bwMode="auto">
            <a:xfrm>
              <a:off x="504" y="1201"/>
              <a:ext cx="191" cy="2321"/>
              <a:chOff x="504" y="1201"/>
              <a:chExt cx="191" cy="2321"/>
            </a:xfrm>
          </p:grpSpPr>
          <p:sp>
            <p:nvSpPr>
              <p:cNvPr id="24" name="Freeform 8"/>
              <p:cNvSpPr>
                <a:spLocks/>
              </p:cNvSpPr>
              <p:nvPr/>
            </p:nvSpPr>
            <p:spPr bwMode="auto">
              <a:xfrm>
                <a:off x="504" y="1201"/>
                <a:ext cx="191" cy="2321"/>
              </a:xfrm>
              <a:custGeom>
                <a:avLst/>
                <a:gdLst>
                  <a:gd name="T0" fmla="+- 0 504 504"/>
                  <a:gd name="T1" fmla="*/ T0 w 191"/>
                  <a:gd name="T2" fmla="+- 0 1201 1201"/>
                  <a:gd name="T3" fmla="*/ 1201 h 2321"/>
                  <a:gd name="T4" fmla="+- 0 694 504"/>
                  <a:gd name="T5" fmla="*/ T4 w 191"/>
                  <a:gd name="T6" fmla="+- 0 3522 1201"/>
                  <a:gd name="T7" fmla="*/ 3522 h 2321"/>
                </a:gdLst>
                <a:ahLst/>
                <a:cxnLst>
                  <a:cxn ang="0">
                    <a:pos x="T1" y="T3"/>
                  </a:cxn>
                  <a:cxn ang="0">
                    <a:pos x="T5" y="T7"/>
                  </a:cxn>
                </a:cxnLst>
                <a:rect l="0" t="0" r="r" b="b"/>
                <a:pathLst>
                  <a:path w="191" h="2321">
                    <a:moveTo>
                      <a:pt x="0" y="0"/>
                    </a:moveTo>
                    <a:lnTo>
                      <a:pt x="190" y="2321"/>
                    </a:lnTo>
                  </a:path>
                </a:pathLst>
              </a:custGeom>
              <a:noFill/>
              <a:ln w="1560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Text Box 7"/>
              <p:cNvSpPr txBox="1">
                <a:spLocks noChangeArrowheads="1"/>
              </p:cNvSpPr>
              <p:nvPr/>
            </p:nvSpPr>
            <p:spPr bwMode="auto">
              <a:xfrm>
                <a:off x="144" y="785"/>
                <a:ext cx="831"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ProM</a:t>
                </a:r>
                <a:endParaRPr kumimoji="0" lang="en-US" altLang="en-US" sz="800" b="0" i="0" u="none" strike="noStrike" cap="none" normalizeH="0" baseline="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operators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grpSp>
      <p:pic>
        <p:nvPicPr>
          <p:cNvPr id="46" name="Picture 2" descr="http://www.clipartbest.com/cliparts/LcK/59E/LcK59Ekca.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266289" y="668011"/>
            <a:ext cx="38100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146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2" fill="hold" nodeType="clickEffect">
                                  <p:stCondLst>
                                    <p:cond delay="0"/>
                                  </p:stCondLst>
                                  <p:childTnLst>
                                    <p:anim calcmode="lin" valueType="num">
                                      <p:cBhvr additive="base">
                                        <p:cTn id="24" dur="500"/>
                                        <p:tgtEl>
                                          <p:spTgt spid="8"/>
                                        </p:tgtEl>
                                        <p:attrNameLst>
                                          <p:attrName>ppt_x</p:attrName>
                                        </p:attrNameLst>
                                      </p:cBhvr>
                                      <p:tavLst>
                                        <p:tav tm="0">
                                          <p:val>
                                            <p:strVal val="ppt_x"/>
                                          </p:val>
                                        </p:tav>
                                        <p:tav tm="100000">
                                          <p:val>
                                            <p:strVal val="1+ppt_w/2"/>
                                          </p:val>
                                        </p:tav>
                                      </p:tavLst>
                                    </p:anim>
                                    <p:anim calcmode="lin" valueType="num">
                                      <p:cBhvr additive="base">
                                        <p:cTn id="25" dur="500"/>
                                        <p:tgtEl>
                                          <p:spTgt spid="8"/>
                                        </p:tgtEl>
                                        <p:attrNameLst>
                                          <p:attrName>ppt_y</p:attrName>
                                        </p:attrNameLst>
                                      </p:cBhvr>
                                      <p:tavLst>
                                        <p:tav tm="0">
                                          <p:val>
                                            <p:strVal val="ppt_y"/>
                                          </p:val>
                                        </p:tav>
                                        <p:tav tm="100000">
                                          <p:val>
                                            <p:strVal val="ppt_y"/>
                                          </p:val>
                                        </p:tav>
                                      </p:tavLst>
                                    </p:anim>
                                    <p:set>
                                      <p:cBhvr>
                                        <p:cTn id="26" dur="1" fill="hold">
                                          <p:stCondLst>
                                            <p:cond delay="499"/>
                                          </p:stCondLst>
                                        </p:cTn>
                                        <p:tgtEl>
                                          <p:spTgt spid="8"/>
                                        </p:tgtEl>
                                        <p:attrNameLst>
                                          <p:attrName>style.visibility</p:attrName>
                                        </p:attrNameLst>
                                      </p:cBhvr>
                                      <p:to>
                                        <p:strVal val="hidden"/>
                                      </p:to>
                                    </p:set>
                                  </p:childTnLst>
                                </p:cTn>
                              </p:par>
                              <p:par>
                                <p:cTn id="27" presetID="2" presetClass="entr" presetSubtype="8"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2" fill="hold" nodeType="clickEffect">
                                  <p:stCondLst>
                                    <p:cond delay="0"/>
                                  </p:stCondLst>
                                  <p:childTnLst>
                                    <p:anim calcmode="lin" valueType="num">
                                      <p:cBhvr additive="base">
                                        <p:cTn id="34" dur="500"/>
                                        <p:tgtEl>
                                          <p:spTgt spid="9"/>
                                        </p:tgtEl>
                                        <p:attrNameLst>
                                          <p:attrName>ppt_x</p:attrName>
                                        </p:attrNameLst>
                                      </p:cBhvr>
                                      <p:tavLst>
                                        <p:tav tm="0">
                                          <p:val>
                                            <p:strVal val="ppt_x"/>
                                          </p:val>
                                        </p:tav>
                                        <p:tav tm="100000">
                                          <p:val>
                                            <p:strVal val="1+ppt_w/2"/>
                                          </p:val>
                                        </p:tav>
                                      </p:tavLst>
                                    </p:anim>
                                    <p:anim calcmode="lin" valueType="num">
                                      <p:cBhvr additive="base">
                                        <p:cTn id="35" dur="500"/>
                                        <p:tgtEl>
                                          <p:spTgt spid="9"/>
                                        </p:tgtEl>
                                        <p:attrNameLst>
                                          <p:attrName>ppt_y</p:attrName>
                                        </p:attrNameLst>
                                      </p:cBhvr>
                                      <p:tavLst>
                                        <p:tav tm="0">
                                          <p:val>
                                            <p:strVal val="ppt_y"/>
                                          </p:val>
                                        </p:tav>
                                        <p:tav tm="100000">
                                          <p:val>
                                            <p:strVal val="ppt_y"/>
                                          </p:val>
                                        </p:tav>
                                      </p:tavLst>
                                    </p:anim>
                                    <p:set>
                                      <p:cBhvr>
                                        <p:cTn id="36" dur="1" fill="hold">
                                          <p:stCondLst>
                                            <p:cond delay="499"/>
                                          </p:stCondLst>
                                        </p:cTn>
                                        <p:tgtEl>
                                          <p:spTgt spid="9"/>
                                        </p:tgtEl>
                                        <p:attrNameLst>
                                          <p:attrName>style.visibility</p:attrName>
                                        </p:attrNameLst>
                                      </p:cBhvr>
                                      <p:to>
                                        <p:strVal val="hidden"/>
                                      </p:to>
                                    </p:set>
                                  </p:childTnLst>
                                </p:cTn>
                              </p:par>
                              <p:par>
                                <p:cTn id="37" presetID="2" presetClass="entr" presetSubtype="8"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0-#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2" fill="hold" nodeType="clickEffect">
                                  <p:stCondLst>
                                    <p:cond delay="0"/>
                                  </p:stCondLst>
                                  <p:childTnLst>
                                    <p:anim calcmode="lin" valueType="num">
                                      <p:cBhvr additive="base">
                                        <p:cTn id="48" dur="500"/>
                                        <p:tgtEl>
                                          <p:spTgt spid="11"/>
                                        </p:tgtEl>
                                        <p:attrNameLst>
                                          <p:attrName>ppt_x</p:attrName>
                                        </p:attrNameLst>
                                      </p:cBhvr>
                                      <p:tavLst>
                                        <p:tav tm="0">
                                          <p:val>
                                            <p:strVal val="ppt_x"/>
                                          </p:val>
                                        </p:tav>
                                        <p:tav tm="100000">
                                          <p:val>
                                            <p:strVal val="1+ppt_w/2"/>
                                          </p:val>
                                        </p:tav>
                                      </p:tavLst>
                                    </p:anim>
                                    <p:anim calcmode="lin" valueType="num">
                                      <p:cBhvr additive="base">
                                        <p:cTn id="49" dur="500"/>
                                        <p:tgtEl>
                                          <p:spTgt spid="11"/>
                                        </p:tgtEl>
                                        <p:attrNameLst>
                                          <p:attrName>ppt_y</p:attrName>
                                        </p:attrNameLst>
                                      </p:cBhvr>
                                      <p:tavLst>
                                        <p:tav tm="0">
                                          <p:val>
                                            <p:strVal val="ppt_y"/>
                                          </p:val>
                                        </p:tav>
                                        <p:tav tm="100000">
                                          <p:val>
                                            <p:strVal val="ppt_y"/>
                                          </p:val>
                                        </p:tav>
                                      </p:tavLst>
                                    </p:anim>
                                    <p:set>
                                      <p:cBhvr>
                                        <p:cTn id="50" dur="1" fill="hold">
                                          <p:stCondLst>
                                            <p:cond delay="499"/>
                                          </p:stCondLst>
                                        </p:cTn>
                                        <p:tgtEl>
                                          <p:spTgt spid="11"/>
                                        </p:tgtEl>
                                        <p:attrNameLst>
                                          <p:attrName>style.visibility</p:attrName>
                                        </p:attrNameLst>
                                      </p:cBhvr>
                                      <p:to>
                                        <p:strVal val="hidden"/>
                                      </p:to>
                                    </p:set>
                                  </p:childTnLst>
                                </p:cTn>
                              </p:par>
                              <p:par>
                                <p:cTn id="51" presetID="2" presetClass="exit" presetSubtype="2" fill="hold" nodeType="withEffect">
                                  <p:stCondLst>
                                    <p:cond delay="0"/>
                                  </p:stCondLst>
                                  <p:childTnLst>
                                    <p:anim calcmode="lin" valueType="num">
                                      <p:cBhvr additive="base">
                                        <p:cTn id="52" dur="500"/>
                                        <p:tgtEl>
                                          <p:spTgt spid="12"/>
                                        </p:tgtEl>
                                        <p:attrNameLst>
                                          <p:attrName>ppt_x</p:attrName>
                                        </p:attrNameLst>
                                      </p:cBhvr>
                                      <p:tavLst>
                                        <p:tav tm="0">
                                          <p:val>
                                            <p:strVal val="ppt_x"/>
                                          </p:val>
                                        </p:tav>
                                        <p:tav tm="100000">
                                          <p:val>
                                            <p:strVal val="1+ppt_w/2"/>
                                          </p:val>
                                        </p:tav>
                                      </p:tavLst>
                                    </p:anim>
                                    <p:anim calcmode="lin" valueType="num">
                                      <p:cBhvr additive="base">
                                        <p:cTn id="53" dur="500"/>
                                        <p:tgtEl>
                                          <p:spTgt spid="12"/>
                                        </p:tgtEl>
                                        <p:attrNameLst>
                                          <p:attrName>ppt_y</p:attrName>
                                        </p:attrNameLst>
                                      </p:cBhvr>
                                      <p:tavLst>
                                        <p:tav tm="0">
                                          <p:val>
                                            <p:strVal val="ppt_y"/>
                                          </p:val>
                                        </p:tav>
                                        <p:tav tm="100000">
                                          <p:val>
                                            <p:strVal val="ppt_y"/>
                                          </p:val>
                                        </p:tav>
                                      </p:tavLst>
                                    </p:anim>
                                    <p:set>
                                      <p:cBhvr>
                                        <p:cTn id="54" dur="1" fill="hold">
                                          <p:stCondLst>
                                            <p:cond delay="499"/>
                                          </p:stCondLst>
                                        </p:cTn>
                                        <p:tgtEl>
                                          <p:spTgt spid="12"/>
                                        </p:tgtEl>
                                        <p:attrNameLst>
                                          <p:attrName>style.visibility</p:attrName>
                                        </p:attrNameLst>
                                      </p:cBhvr>
                                      <p:to>
                                        <p:strVal val="hidden"/>
                                      </p:to>
                                    </p:set>
                                  </p:childTnLst>
                                </p:cTn>
                              </p:par>
                              <p:par>
                                <p:cTn id="55" presetID="2" presetClass="entr" presetSubtype="8" fill="hold" nodeType="withEffect">
                                  <p:stCondLst>
                                    <p:cond delay="0"/>
                                  </p:stCondLst>
                                  <p:childTnLst>
                                    <p:set>
                                      <p:cBhvr>
                                        <p:cTn id="56" dur="1" fill="hold">
                                          <p:stCondLst>
                                            <p:cond delay="0"/>
                                          </p:stCondLst>
                                        </p:cTn>
                                        <p:tgtEl>
                                          <p:spTgt spid="5124"/>
                                        </p:tgtEl>
                                        <p:attrNameLst>
                                          <p:attrName>style.visibility</p:attrName>
                                        </p:attrNameLst>
                                      </p:cBhvr>
                                      <p:to>
                                        <p:strVal val="visible"/>
                                      </p:to>
                                    </p:set>
                                    <p:anim calcmode="lin" valueType="num">
                                      <p:cBhvr additive="base">
                                        <p:cTn id="57" dur="500" fill="hold"/>
                                        <p:tgtEl>
                                          <p:spTgt spid="5124"/>
                                        </p:tgtEl>
                                        <p:attrNameLst>
                                          <p:attrName>ppt_x</p:attrName>
                                        </p:attrNameLst>
                                      </p:cBhvr>
                                      <p:tavLst>
                                        <p:tav tm="0">
                                          <p:val>
                                            <p:strVal val="0-#ppt_w/2"/>
                                          </p:val>
                                        </p:tav>
                                        <p:tav tm="100000">
                                          <p:val>
                                            <p:strVal val="#ppt_x"/>
                                          </p:val>
                                        </p:tav>
                                      </p:tavLst>
                                    </p:anim>
                                    <p:anim calcmode="lin" valueType="num">
                                      <p:cBhvr additive="base">
                                        <p:cTn id="58" dur="500" fill="hold"/>
                                        <p:tgtEl>
                                          <p:spTgt spid="5124"/>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xit" presetSubtype="2" fill="hold" nodeType="clickEffect">
                                  <p:stCondLst>
                                    <p:cond delay="0"/>
                                  </p:stCondLst>
                                  <p:childTnLst>
                                    <p:anim calcmode="lin" valueType="num">
                                      <p:cBhvr additive="base">
                                        <p:cTn id="62" dur="500"/>
                                        <p:tgtEl>
                                          <p:spTgt spid="5124"/>
                                        </p:tgtEl>
                                        <p:attrNameLst>
                                          <p:attrName>ppt_x</p:attrName>
                                        </p:attrNameLst>
                                      </p:cBhvr>
                                      <p:tavLst>
                                        <p:tav tm="0">
                                          <p:val>
                                            <p:strVal val="ppt_x"/>
                                          </p:val>
                                        </p:tav>
                                        <p:tav tm="100000">
                                          <p:val>
                                            <p:strVal val="1+ppt_w/2"/>
                                          </p:val>
                                        </p:tav>
                                      </p:tavLst>
                                    </p:anim>
                                    <p:anim calcmode="lin" valueType="num">
                                      <p:cBhvr additive="base">
                                        <p:cTn id="63" dur="500"/>
                                        <p:tgtEl>
                                          <p:spTgt spid="5124"/>
                                        </p:tgtEl>
                                        <p:attrNameLst>
                                          <p:attrName>ppt_y</p:attrName>
                                        </p:attrNameLst>
                                      </p:cBhvr>
                                      <p:tavLst>
                                        <p:tav tm="0">
                                          <p:val>
                                            <p:strVal val="ppt_y"/>
                                          </p:val>
                                        </p:tav>
                                        <p:tav tm="100000">
                                          <p:val>
                                            <p:strVal val="ppt_y"/>
                                          </p:val>
                                        </p:tav>
                                      </p:tavLst>
                                    </p:anim>
                                    <p:set>
                                      <p:cBhvr>
                                        <p:cTn id="64" dur="1" fill="hold">
                                          <p:stCondLst>
                                            <p:cond delay="499"/>
                                          </p:stCondLst>
                                        </p:cTn>
                                        <p:tgtEl>
                                          <p:spTgt spid="5124"/>
                                        </p:tgtEl>
                                        <p:attrNameLst>
                                          <p:attrName>style.visibility</p:attrName>
                                        </p:attrNameLst>
                                      </p:cBhvr>
                                      <p:to>
                                        <p:strVal val="hidden"/>
                                      </p:to>
                                    </p:set>
                                  </p:childTnLst>
                                </p:cTn>
                              </p:par>
                              <p:par>
                                <p:cTn id="65" presetID="2" presetClass="entr" presetSubtype="8"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0-#ppt_w/2"/>
                                          </p:val>
                                        </p:tav>
                                        <p:tav tm="100000">
                                          <p:val>
                                            <p:strVal val="#ppt_x"/>
                                          </p:val>
                                        </p:tav>
                                      </p:tavLst>
                                    </p:anim>
                                    <p:anim calcmode="lin" valueType="num">
                                      <p:cBhvr additive="base">
                                        <p:cTn id="6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46"/>
                                        </p:tgtEl>
                                        <p:attrNameLst>
                                          <p:attrName>style.visibility</p:attrName>
                                        </p:attrNameLst>
                                      </p:cBhvr>
                                      <p:to>
                                        <p:strVal val="visible"/>
                                      </p:to>
                                    </p:set>
                                    <p:anim calcmode="lin" valueType="num">
                                      <p:cBhvr additive="base">
                                        <p:cTn id="73" dur="500" fill="hold"/>
                                        <p:tgtEl>
                                          <p:spTgt spid="46"/>
                                        </p:tgtEl>
                                        <p:attrNameLst>
                                          <p:attrName>ppt_x</p:attrName>
                                        </p:attrNameLst>
                                      </p:cBhvr>
                                      <p:tavLst>
                                        <p:tav tm="0">
                                          <p:val>
                                            <p:strVal val="0-#ppt_w/2"/>
                                          </p:val>
                                        </p:tav>
                                        <p:tav tm="100000">
                                          <p:val>
                                            <p:strVal val="#ppt_x"/>
                                          </p:val>
                                        </p:tav>
                                      </p:tavLst>
                                    </p:anim>
                                    <p:anim calcmode="lin" valueType="num">
                                      <p:cBhvr additive="base">
                                        <p:cTn id="74"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2.08333E-7 -4.81481E-6 L 0.16979 -0.0037 " pathEditMode="relative" rAng="0" ptsTypes="AA">
                                      <p:cBhvr>
                                        <p:cTn id="78" dur="2000" fill="hold"/>
                                        <p:tgtEl>
                                          <p:spTgt spid="46"/>
                                        </p:tgtEl>
                                        <p:attrNameLst>
                                          <p:attrName>ppt_x</p:attrName>
                                          <p:attrName>ppt_y</p:attrName>
                                        </p:attrNameLst>
                                      </p:cBhvr>
                                      <p:rCtr x="8490" y="-185"/>
                                    </p:animMotion>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nodeType="clickEffect">
                                  <p:stCondLst>
                                    <p:cond delay="0"/>
                                  </p:stCondLst>
                                  <p:childTnLst>
                                    <p:animMotion origin="layout" path="M 0.16979 -0.0037 L 0.15299 0.51482 " pathEditMode="relative" rAng="0" ptsTypes="AA">
                                      <p:cBhvr>
                                        <p:cTn id="82" dur="2000" fill="hold"/>
                                        <p:tgtEl>
                                          <p:spTgt spid="46"/>
                                        </p:tgtEl>
                                        <p:attrNameLst>
                                          <p:attrName>ppt_x</p:attrName>
                                          <p:attrName>ppt_y</p:attrName>
                                        </p:attrNameLst>
                                      </p:cBhvr>
                                      <p:rCtr x="-846" y="25926"/>
                                    </p:animMotion>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nodeType="clickEffect">
                                  <p:stCondLst>
                                    <p:cond delay="0"/>
                                  </p:stCondLst>
                                  <p:childTnLst>
                                    <p:animMotion origin="layout" path="M 0.15299 0.51482 L -0.04544 0.51598 " pathEditMode="relative" rAng="0" ptsTypes="AA">
                                      <p:cBhvr>
                                        <p:cTn id="86" dur="2000" fill="hold"/>
                                        <p:tgtEl>
                                          <p:spTgt spid="46"/>
                                        </p:tgtEl>
                                        <p:attrNameLst>
                                          <p:attrName>ppt_x</p:attrName>
                                          <p:attrName>ppt_y</p:attrName>
                                        </p:attrNameLst>
                                      </p:cBhvr>
                                      <p:rCtr x="-9922" y="46"/>
                                    </p:animMotion>
                                  </p:childTnLst>
                                </p:cTn>
                              </p:par>
                            </p:childTnLst>
                          </p:cTn>
                        </p:par>
                      </p:childTnLst>
                    </p:cTn>
                  </p:par>
                  <p:par>
                    <p:cTn id="87" fill="hold">
                      <p:stCondLst>
                        <p:cond delay="indefinite"/>
                      </p:stCondLst>
                      <p:childTnLst>
                        <p:par>
                          <p:cTn id="88" fill="hold">
                            <p:stCondLst>
                              <p:cond delay="0"/>
                            </p:stCondLst>
                            <p:childTnLst>
                              <p:par>
                                <p:cTn id="89" presetID="2" presetClass="exit" presetSubtype="2" fill="hold" nodeType="clickEffect">
                                  <p:stCondLst>
                                    <p:cond delay="0"/>
                                  </p:stCondLst>
                                  <p:childTnLst>
                                    <p:anim calcmode="lin" valueType="num">
                                      <p:cBhvr additive="base">
                                        <p:cTn id="90" dur="500"/>
                                        <p:tgtEl>
                                          <p:spTgt spid="46"/>
                                        </p:tgtEl>
                                        <p:attrNameLst>
                                          <p:attrName>ppt_x</p:attrName>
                                        </p:attrNameLst>
                                      </p:cBhvr>
                                      <p:tavLst>
                                        <p:tav tm="0">
                                          <p:val>
                                            <p:strVal val="ppt_x"/>
                                          </p:val>
                                        </p:tav>
                                        <p:tav tm="100000">
                                          <p:val>
                                            <p:strVal val="1+ppt_w/2"/>
                                          </p:val>
                                        </p:tav>
                                      </p:tavLst>
                                    </p:anim>
                                    <p:anim calcmode="lin" valueType="num">
                                      <p:cBhvr additive="base">
                                        <p:cTn id="91" dur="500"/>
                                        <p:tgtEl>
                                          <p:spTgt spid="46"/>
                                        </p:tgtEl>
                                        <p:attrNameLst>
                                          <p:attrName>ppt_y</p:attrName>
                                        </p:attrNameLst>
                                      </p:cBhvr>
                                      <p:tavLst>
                                        <p:tav tm="0">
                                          <p:val>
                                            <p:strVal val="ppt_y"/>
                                          </p:val>
                                        </p:tav>
                                        <p:tav tm="100000">
                                          <p:val>
                                            <p:strVal val="ppt_y"/>
                                          </p:val>
                                        </p:tav>
                                      </p:tavLst>
                                    </p:anim>
                                    <p:set>
                                      <p:cBhvr>
                                        <p:cTn id="92" dur="1" fill="hold">
                                          <p:stCondLst>
                                            <p:cond delay="499"/>
                                          </p:stCondLst>
                                        </p:cTn>
                                        <p:tgtEl>
                                          <p:spTgt spid="46"/>
                                        </p:tgtEl>
                                        <p:attrNameLst>
                                          <p:attrName>style.visibility</p:attrName>
                                        </p:attrNameLst>
                                      </p:cBhvr>
                                      <p:to>
                                        <p:strVal val="hidden"/>
                                      </p:to>
                                    </p:set>
                                  </p:childTnLst>
                                </p:cTn>
                              </p:par>
                              <p:par>
                                <p:cTn id="93" presetID="2" presetClass="exit" presetSubtype="2" fill="hold" nodeType="withEffect">
                                  <p:stCondLst>
                                    <p:cond delay="0"/>
                                  </p:stCondLst>
                                  <p:childTnLst>
                                    <p:anim calcmode="lin" valueType="num">
                                      <p:cBhvr additive="base">
                                        <p:cTn id="94" dur="500"/>
                                        <p:tgtEl>
                                          <p:spTgt spid="13"/>
                                        </p:tgtEl>
                                        <p:attrNameLst>
                                          <p:attrName>ppt_x</p:attrName>
                                        </p:attrNameLst>
                                      </p:cBhvr>
                                      <p:tavLst>
                                        <p:tav tm="0">
                                          <p:val>
                                            <p:strVal val="ppt_x"/>
                                          </p:val>
                                        </p:tav>
                                        <p:tav tm="100000">
                                          <p:val>
                                            <p:strVal val="1+ppt_w/2"/>
                                          </p:val>
                                        </p:tav>
                                      </p:tavLst>
                                    </p:anim>
                                    <p:anim calcmode="lin" valueType="num">
                                      <p:cBhvr additive="base">
                                        <p:cTn id="95" dur="500"/>
                                        <p:tgtEl>
                                          <p:spTgt spid="13"/>
                                        </p:tgtEl>
                                        <p:attrNameLst>
                                          <p:attrName>ppt_y</p:attrName>
                                        </p:attrNameLst>
                                      </p:cBhvr>
                                      <p:tavLst>
                                        <p:tav tm="0">
                                          <p:val>
                                            <p:strVal val="ppt_y"/>
                                          </p:val>
                                        </p:tav>
                                        <p:tav tm="100000">
                                          <p:val>
                                            <p:strVal val="ppt_y"/>
                                          </p:val>
                                        </p:tav>
                                      </p:tavLst>
                                    </p:anim>
                                    <p:set>
                                      <p:cBhvr>
                                        <p:cTn id="96" dur="1" fill="hold">
                                          <p:stCondLst>
                                            <p:cond delay="499"/>
                                          </p:stCondLst>
                                        </p:cTn>
                                        <p:tgtEl>
                                          <p:spTgt spid="13"/>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 presetClass="exit" presetSubtype="4" fill="hold" nodeType="clickEffect">
                                  <p:stCondLst>
                                    <p:cond delay="0"/>
                                  </p:stCondLst>
                                  <p:childTnLst>
                                    <p:anim calcmode="lin" valueType="num">
                                      <p:cBhvr additive="base">
                                        <p:cTn id="100" dur="500"/>
                                        <p:tgtEl>
                                          <p:spTgt spid="10"/>
                                        </p:tgtEl>
                                        <p:attrNameLst>
                                          <p:attrName>ppt_x</p:attrName>
                                        </p:attrNameLst>
                                      </p:cBhvr>
                                      <p:tavLst>
                                        <p:tav tm="0">
                                          <p:val>
                                            <p:strVal val="ppt_x"/>
                                          </p:val>
                                        </p:tav>
                                        <p:tav tm="100000">
                                          <p:val>
                                            <p:strVal val="ppt_x"/>
                                          </p:val>
                                        </p:tav>
                                      </p:tavLst>
                                    </p:anim>
                                    <p:anim calcmode="lin" valueType="num">
                                      <p:cBhvr additive="base">
                                        <p:cTn id="101" dur="500"/>
                                        <p:tgtEl>
                                          <p:spTgt spid="10"/>
                                        </p:tgtEl>
                                        <p:attrNameLst>
                                          <p:attrName>ppt_y</p:attrName>
                                        </p:attrNameLst>
                                      </p:cBhvr>
                                      <p:tavLst>
                                        <p:tav tm="0">
                                          <p:val>
                                            <p:strVal val="ppt_y"/>
                                          </p:val>
                                        </p:tav>
                                        <p:tav tm="100000">
                                          <p:val>
                                            <p:strVal val="1+ppt_h/2"/>
                                          </p:val>
                                        </p:tav>
                                      </p:tavLst>
                                    </p:anim>
                                    <p:set>
                                      <p:cBhvr>
                                        <p:cTn id="10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XES and Process Mining</a:t>
            </a:r>
            <a:endParaRPr lang="en-US" dirty="0"/>
          </a:p>
        </p:txBody>
      </p:sp>
      <p:sp>
        <p:nvSpPr>
          <p:cNvPr id="3" name="Content Placeholder 2"/>
          <p:cNvSpPr>
            <a:spLocks noGrp="1"/>
          </p:cNvSpPr>
          <p:nvPr>
            <p:ph idx="1"/>
          </p:nvPr>
        </p:nvSpPr>
        <p:spPr/>
        <p:txBody>
          <a:bodyPr/>
          <a:lstStyle/>
          <a:p>
            <a:endParaRPr lang="en-US" dirty="0" smtClean="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0192" y="1730852"/>
            <a:ext cx="5526414" cy="2275582"/>
          </a:xfrm>
          <a:prstGeom prst="rect">
            <a:avLst/>
          </a:prstGeom>
        </p:spPr>
      </p:pic>
      <p:sp>
        <p:nvSpPr>
          <p:cNvPr id="7" name="Footer Placeholder 6"/>
          <p:cNvSpPr>
            <a:spLocks noGrp="1"/>
          </p:cNvSpPr>
          <p:nvPr>
            <p:ph type="ftr" sz="quarter" idx="11"/>
          </p:nvPr>
        </p:nvSpPr>
        <p:spPr/>
        <p:txBody>
          <a:bodyPr/>
          <a:lstStyle/>
          <a:p>
            <a:pPr>
              <a:defRPr/>
            </a:pPr>
            <a:r>
              <a:rPr lang="en-US" altLang="ja-JP" smtClean="0"/>
              <a:t>XES Standard Proposal</a:t>
            </a:r>
            <a:endParaRPr lang="en-US" altLang="ja-JP"/>
          </a:p>
        </p:txBody>
      </p:sp>
      <p:sp>
        <p:nvSpPr>
          <p:cNvPr id="11" name="Slide Number Placeholder 10"/>
          <p:cNvSpPr>
            <a:spLocks noGrp="1"/>
          </p:cNvSpPr>
          <p:nvPr>
            <p:ph type="sldNum" sz="quarter" idx="12"/>
          </p:nvPr>
        </p:nvSpPr>
        <p:spPr/>
        <p:txBody>
          <a:bodyPr/>
          <a:lstStyle/>
          <a:p>
            <a:pPr>
              <a:defRPr/>
            </a:pPr>
            <a:r>
              <a:rPr lang="en-US" altLang="ja-JP" smtClean="0"/>
              <a:t>Slide </a:t>
            </a:r>
            <a:fld id="{AEBB1476-9AA4-46E1-AFF0-E2BE763996BB}" type="slidenum">
              <a:rPr lang="en-US" altLang="ja-JP" smtClean="0"/>
              <a:pPr>
                <a:defRPr/>
              </a:pPr>
              <a:t>13</a:t>
            </a:fld>
            <a:r>
              <a:rPr lang="en-US" altLang="ja-JP" smtClean="0"/>
              <a:t> of 22</a:t>
            </a:r>
            <a:endParaRPr lang="en-US" altLang="ja-JP" dirty="0"/>
          </a:p>
        </p:txBody>
      </p: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pic>
        <p:nvPicPr>
          <p:cNvPr id="15" name="Picture 6" descr="Process Min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0" y="3995928"/>
            <a:ext cx="8405088" cy="240145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72993044"/>
      </p:ext>
    </p:extLst>
  </p:cSld>
  <p:clrMapOvr>
    <a:masterClrMapping/>
  </p:clrMapOvr>
  <mc:AlternateContent xmlns:mc="http://schemas.openxmlformats.org/markup-compatibility/2006" xmlns:p14="http://schemas.microsoft.com/office/powerpoint/2010/main">
    <mc:Choice Requires="p14">
      <p:transition spd="slow" p14:dur="2000" advTm="44850"/>
    </mc:Choice>
    <mc:Fallback xmlns="">
      <p:transition spd="slow" advTm="44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15"/>
                                        </p:tgtEl>
                                        <p:attrNameLst>
                                          <p:attrName>ppt_x</p:attrName>
                                        </p:attrNameLst>
                                      </p:cBhvr>
                                      <p:tavLst>
                                        <p:tav tm="0">
                                          <p:val>
                                            <p:strVal val="ppt_x"/>
                                          </p:val>
                                        </p:tav>
                                        <p:tav tm="100000">
                                          <p:val>
                                            <p:strVal val="ppt_x"/>
                                          </p:val>
                                        </p:tav>
                                      </p:tavLst>
                                    </p:anim>
                                    <p:anim calcmode="lin" valueType="num">
                                      <p:cBhvr additive="base">
                                        <p:cTn id="29" dur="500"/>
                                        <p:tgtEl>
                                          <p:spTgt spid="15"/>
                                        </p:tgtEl>
                                        <p:attrNameLst>
                                          <p:attrName>ppt_y</p:attrName>
                                        </p:attrNameLst>
                                      </p:cBhvr>
                                      <p:tavLst>
                                        <p:tav tm="0">
                                          <p:val>
                                            <p:strVal val="ppt_y"/>
                                          </p:val>
                                        </p:tav>
                                        <p:tav tm="100000">
                                          <p:val>
                                            <p:strVal val="1+ppt_h/2"/>
                                          </p:val>
                                        </p:tav>
                                      </p:tavLst>
                                    </p:anim>
                                    <p:set>
                                      <p:cBhvr>
                                        <p:cTn id="3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XES </a:t>
            </a:r>
            <a:r>
              <a:rPr lang="en-US" dirty="0" smtClean="0"/>
              <a:t>Goals</a:t>
            </a:r>
            <a:endParaRPr lang="en-US" dirty="0"/>
          </a:p>
        </p:txBody>
      </p:sp>
      <p:sp>
        <p:nvSpPr>
          <p:cNvPr id="3" name="Content Placeholder 2"/>
          <p:cNvSpPr>
            <a:spLocks noGrp="1"/>
          </p:cNvSpPr>
          <p:nvPr>
            <p:ph idx="1"/>
          </p:nvPr>
        </p:nvSpPr>
        <p:spPr/>
        <p:txBody>
          <a:bodyPr/>
          <a:lstStyle/>
          <a:p>
            <a:endParaRPr lang="en-US" dirty="0" smtClean="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0192" y="1730852"/>
            <a:ext cx="5526414" cy="2275582"/>
          </a:xfrm>
          <a:prstGeom prst="rect">
            <a:avLst/>
          </a:prstGeom>
        </p:spPr>
      </p:pic>
      <p:pic>
        <p:nvPicPr>
          <p:cNvPr id="6" name="Picture 2" descr="Someone made a map full of syntax pu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09362" y="4311234"/>
            <a:ext cx="2701661" cy="20895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moocnewsandreviews.com/wp-content/uploads/2014/01/General-Semantics-MOOC.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33200" y="4311234"/>
            <a:ext cx="2789542" cy="20921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hotel-in-londen.nl/files/66_raw_londen-metro-map.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35776" y="4311235"/>
            <a:ext cx="3078550" cy="2089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lawyer-coach.com/wp-content/uploads/goal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75051" y="1730852"/>
            <a:ext cx="2438400" cy="2105026"/>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0"/>
          <p:cNvSpPr>
            <a:spLocks noGrp="1"/>
          </p:cNvSpPr>
          <p:nvPr>
            <p:ph type="ftr" sz="quarter" idx="11"/>
          </p:nvPr>
        </p:nvSpPr>
        <p:spPr/>
        <p:txBody>
          <a:bodyPr/>
          <a:lstStyle/>
          <a:p>
            <a:pPr>
              <a:defRPr/>
            </a:pPr>
            <a:r>
              <a:rPr lang="en-US" altLang="ja-JP" smtClean="0"/>
              <a:t>XES Standard Proposal</a:t>
            </a:r>
            <a:endParaRPr lang="en-US" altLang="ja-JP"/>
          </a:p>
        </p:txBody>
      </p:sp>
      <p:sp>
        <p:nvSpPr>
          <p:cNvPr id="12" name="Slide Number Placeholder 11"/>
          <p:cNvSpPr>
            <a:spLocks noGrp="1"/>
          </p:cNvSpPr>
          <p:nvPr>
            <p:ph type="sldNum" sz="quarter" idx="12"/>
          </p:nvPr>
        </p:nvSpPr>
        <p:spPr/>
        <p:txBody>
          <a:bodyPr/>
          <a:lstStyle/>
          <a:p>
            <a:pPr>
              <a:defRPr/>
            </a:pPr>
            <a:r>
              <a:rPr lang="en-US" altLang="ja-JP" smtClean="0"/>
              <a:t>Slide </a:t>
            </a:r>
            <a:fld id="{AEBB1476-9AA4-46E1-AFF0-E2BE763996BB}" type="slidenum">
              <a:rPr lang="en-US" altLang="ja-JP" smtClean="0"/>
              <a:pPr>
                <a:defRPr/>
              </a:pPr>
              <a:t>14</a:t>
            </a:fld>
            <a:r>
              <a:rPr lang="en-US" altLang="ja-JP" smtClean="0"/>
              <a:t> of 22</a:t>
            </a:r>
            <a:endParaRPr lang="en-US" altLang="ja-JP" dirty="0"/>
          </a:p>
        </p:txBody>
      </p:sp>
      <p:sp>
        <p:nvSpPr>
          <p:cNvPr id="13" name="Rectangle 12"/>
          <p:cNvSpPr/>
          <p:nvPr/>
        </p:nvSpPr>
        <p:spPr>
          <a:xfrm>
            <a:off x="2242124" y="4971296"/>
            <a:ext cx="2036135" cy="76944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00B0F0"/>
            </a:contourClr>
          </a:sp3d>
        </p:spPr>
        <p:txBody>
          <a:bodyPr wrap="none" lIns="91440" tIns="45720" rIns="91440" bIns="45720">
            <a:spAutoFit/>
          </a:bodyPr>
          <a:lstStyle/>
          <a:p>
            <a:pPr algn="ctr"/>
            <a:r>
              <a:rPr lang="en-US"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Syntax</a:t>
            </a:r>
            <a:endPar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4" name="Rectangle 13"/>
          <p:cNvSpPr/>
          <p:nvPr/>
        </p:nvSpPr>
        <p:spPr>
          <a:xfrm>
            <a:off x="4523392" y="4969955"/>
            <a:ext cx="3009157" cy="76944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00B0F0"/>
            </a:contourClr>
          </a:sp3d>
        </p:spPr>
        <p:txBody>
          <a:bodyPr wrap="none" lIns="91440" tIns="45720" rIns="91440" bIns="45720">
            <a:spAutoFit/>
          </a:bodyPr>
          <a:lstStyle/>
          <a:p>
            <a:pPr algn="ctr"/>
            <a:r>
              <a:rPr lang="en-US"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Semantics</a:t>
            </a:r>
            <a:endPar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5" name="Rectangle 14"/>
          <p:cNvSpPr/>
          <p:nvPr/>
        </p:nvSpPr>
        <p:spPr>
          <a:xfrm>
            <a:off x="7474497" y="4967364"/>
            <a:ext cx="3009157" cy="76944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00B0F0"/>
            </a:contourClr>
          </a:sp3d>
        </p:spPr>
        <p:txBody>
          <a:bodyPr wrap="none" lIns="91440" tIns="45720" rIns="91440" bIns="45720">
            <a:spAutoFit/>
          </a:bodyPr>
          <a:lstStyle/>
          <a:p>
            <a:pPr algn="ctr"/>
            <a:r>
              <a:rPr lang="en-US"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Extensible</a:t>
            </a:r>
            <a:endPar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6" name="Rectangle 15"/>
          <p:cNvSpPr/>
          <p:nvPr/>
        </p:nvSpPr>
        <p:spPr>
          <a:xfrm>
            <a:off x="508000" y="3981609"/>
            <a:ext cx="3211135" cy="120032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00B0F0"/>
            </a:contourClr>
          </a:sp3d>
        </p:spPr>
        <p:txBody>
          <a:bodyPr wrap="none" lIns="91440" tIns="45720" rIns="91440" bIns="45720">
            <a:spAutoFit/>
          </a:bodyPr>
          <a:lstStyle/>
          <a:p>
            <a:pPr algn="ctr"/>
            <a:r>
              <a:rPr lang="en-US" sz="7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Simple</a:t>
            </a:r>
            <a:endPar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7" name="Rectangle 16"/>
          <p:cNvSpPr/>
          <p:nvPr/>
        </p:nvSpPr>
        <p:spPr>
          <a:xfrm>
            <a:off x="516134" y="5200471"/>
            <a:ext cx="3621505" cy="120032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00B0F0"/>
            </a:contourClr>
          </a:sp3d>
        </p:spPr>
        <p:txBody>
          <a:bodyPr wrap="none" lIns="91440" tIns="45720" rIns="91440" bIns="45720">
            <a:spAutoFit/>
          </a:bodyPr>
          <a:lstStyle/>
          <a:p>
            <a:pPr algn="ctr"/>
            <a:r>
              <a:rPr lang="en-US" sz="7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Flexible</a:t>
            </a:r>
            <a:endPar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8" name="Rectangle 17"/>
          <p:cNvSpPr/>
          <p:nvPr/>
        </p:nvSpPr>
        <p:spPr>
          <a:xfrm>
            <a:off x="6882685" y="4005822"/>
            <a:ext cx="4801315" cy="120032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00B0F0"/>
            </a:contourClr>
          </a:sp3d>
        </p:spPr>
        <p:txBody>
          <a:bodyPr wrap="none" lIns="91440" tIns="45720" rIns="91440" bIns="45720">
            <a:spAutoFit/>
          </a:bodyPr>
          <a:lstStyle/>
          <a:p>
            <a:pPr algn="ctr"/>
            <a:r>
              <a:rPr lang="en-US" sz="7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Extensible</a:t>
            </a:r>
            <a:endPar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9" name="Rectangle 18"/>
          <p:cNvSpPr/>
          <p:nvPr/>
        </p:nvSpPr>
        <p:spPr>
          <a:xfrm>
            <a:off x="6632722" y="5207394"/>
            <a:ext cx="5057795" cy="120032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00B0F0"/>
            </a:contourClr>
          </a:sp3d>
        </p:spPr>
        <p:txBody>
          <a:bodyPr wrap="none" lIns="91440" tIns="45720" rIns="91440" bIns="45720">
            <a:spAutoFit/>
          </a:bodyPr>
          <a:lstStyle/>
          <a:p>
            <a:pPr algn="ctr"/>
            <a:r>
              <a:rPr lang="en-US" sz="7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Expressive</a:t>
            </a:r>
            <a:endPar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20" name="Audio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4543771"/>
      </p:ext>
    </p:extLst>
  </p:cSld>
  <p:clrMapOvr>
    <a:masterClrMapping/>
  </p:clrMapOvr>
  <mc:AlternateContent xmlns:mc="http://schemas.openxmlformats.org/markup-compatibility/2006" xmlns:p14="http://schemas.microsoft.com/office/powerpoint/2010/main">
    <mc:Choice Requires="p14">
      <p:transition spd="slow" p14:dur="2000" advTm="16429"/>
    </mc:Choice>
    <mc:Fallback xmlns="">
      <p:transition spd="slow" advTm="16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ppt_x"/>
                                          </p:val>
                                        </p:tav>
                                      </p:tavLst>
                                    </p:anim>
                                    <p:anim calcmode="lin" valueType="num">
                                      <p:cBhvr additive="base">
                                        <p:cTn id="11" dur="500"/>
                                        <p:tgtEl>
                                          <p:spTgt spid="6"/>
                                        </p:tgtEl>
                                        <p:attrNameLst>
                                          <p:attrName>ppt_y</p:attrName>
                                        </p:attrNameLst>
                                      </p:cBhvr>
                                      <p:tavLst>
                                        <p:tav tm="0">
                                          <p:val>
                                            <p:strVal val="ppt_y"/>
                                          </p:val>
                                        </p:tav>
                                        <p:tav tm="100000">
                                          <p:val>
                                            <p:strVal val="1+ppt_h/2"/>
                                          </p:val>
                                        </p:tav>
                                      </p:tavLst>
                                    </p:anim>
                                    <p:set>
                                      <p:cBhvr>
                                        <p:cTn id="12" dur="1" fill="hold">
                                          <p:stCondLst>
                                            <p:cond delay="499"/>
                                          </p:stCondLst>
                                        </p:cTn>
                                        <p:tgtEl>
                                          <p:spTgt spid="6"/>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8"/>
                                        </p:tgtEl>
                                        <p:attrNameLst>
                                          <p:attrName>ppt_x</p:attrName>
                                        </p:attrNameLst>
                                      </p:cBhvr>
                                      <p:tavLst>
                                        <p:tav tm="0">
                                          <p:val>
                                            <p:strVal val="ppt_x"/>
                                          </p:val>
                                        </p:tav>
                                        <p:tav tm="100000">
                                          <p:val>
                                            <p:strVal val="ppt_x"/>
                                          </p:val>
                                        </p:tav>
                                      </p:tavLst>
                                    </p:anim>
                                    <p:anim calcmode="lin" valueType="num">
                                      <p:cBhvr additive="base">
                                        <p:cTn id="15" dur="500"/>
                                        <p:tgtEl>
                                          <p:spTgt spid="8"/>
                                        </p:tgtEl>
                                        <p:attrNameLst>
                                          <p:attrName>ppt_y</p:attrName>
                                        </p:attrNameLst>
                                      </p:cBhvr>
                                      <p:tavLst>
                                        <p:tav tm="0">
                                          <p:val>
                                            <p:strVal val="ppt_y"/>
                                          </p:val>
                                        </p:tav>
                                        <p:tav tm="100000">
                                          <p:val>
                                            <p:strVal val="1+ppt_h/2"/>
                                          </p:val>
                                        </p:tav>
                                      </p:tavLst>
                                    </p:anim>
                                    <p:set>
                                      <p:cBhvr>
                                        <p:cTn id="16" dur="1" fill="hold">
                                          <p:stCondLst>
                                            <p:cond delay="499"/>
                                          </p:stCondLst>
                                        </p:cTn>
                                        <p:tgtEl>
                                          <p:spTgt spid="8"/>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par>
                                <p:cTn id="21" presetID="2" presetClass="exit" presetSubtype="4" fill="hold" grpId="1" nodeType="withEffect">
                                  <p:stCondLst>
                                    <p:cond delay="0"/>
                                  </p:stCondLst>
                                  <p:childTnLst>
                                    <p:anim calcmode="lin" valueType="num">
                                      <p:cBhvr additive="base">
                                        <p:cTn id="22" dur="500"/>
                                        <p:tgtEl>
                                          <p:spTgt spid="13"/>
                                        </p:tgtEl>
                                        <p:attrNameLst>
                                          <p:attrName>ppt_x</p:attrName>
                                        </p:attrNameLst>
                                      </p:cBhvr>
                                      <p:tavLst>
                                        <p:tav tm="0">
                                          <p:val>
                                            <p:strVal val="ppt_x"/>
                                          </p:val>
                                        </p:tav>
                                        <p:tav tm="100000">
                                          <p:val>
                                            <p:strVal val="ppt_x"/>
                                          </p:val>
                                        </p:tav>
                                      </p:tavLst>
                                    </p:anim>
                                    <p:anim calcmode="lin" valueType="num">
                                      <p:cBhvr additive="base">
                                        <p:cTn id="23" dur="500"/>
                                        <p:tgtEl>
                                          <p:spTgt spid="13"/>
                                        </p:tgtEl>
                                        <p:attrNameLst>
                                          <p:attrName>ppt_y</p:attrName>
                                        </p:attrNameLst>
                                      </p:cBhvr>
                                      <p:tavLst>
                                        <p:tav tm="0">
                                          <p:val>
                                            <p:strVal val="ppt_y"/>
                                          </p:val>
                                        </p:tav>
                                        <p:tav tm="100000">
                                          <p:val>
                                            <p:strVal val="1+ppt_h/2"/>
                                          </p:val>
                                        </p:tav>
                                      </p:tavLst>
                                    </p:anim>
                                    <p:set>
                                      <p:cBhvr>
                                        <p:cTn id="24" dur="1" fill="hold">
                                          <p:stCondLst>
                                            <p:cond delay="499"/>
                                          </p:stCondLst>
                                        </p:cTn>
                                        <p:tgtEl>
                                          <p:spTgt spid="13"/>
                                        </p:tgtEl>
                                        <p:attrNameLst>
                                          <p:attrName>style.visibility</p:attrName>
                                        </p:attrNameLst>
                                      </p:cBhvr>
                                      <p:to>
                                        <p:strVal val="hidden"/>
                                      </p:to>
                                    </p:set>
                                  </p:childTnLst>
                                </p:cTn>
                              </p:par>
                              <p:par>
                                <p:cTn id="25" presetID="2" presetClass="exit" presetSubtype="4" fill="hold" grpId="1" nodeType="withEffect">
                                  <p:stCondLst>
                                    <p:cond delay="0"/>
                                  </p:stCondLst>
                                  <p:childTnLst>
                                    <p:anim calcmode="lin" valueType="num">
                                      <p:cBhvr additive="base">
                                        <p:cTn id="26" dur="500"/>
                                        <p:tgtEl>
                                          <p:spTgt spid="14"/>
                                        </p:tgtEl>
                                        <p:attrNameLst>
                                          <p:attrName>ppt_x</p:attrName>
                                        </p:attrNameLst>
                                      </p:cBhvr>
                                      <p:tavLst>
                                        <p:tav tm="0">
                                          <p:val>
                                            <p:strVal val="ppt_x"/>
                                          </p:val>
                                        </p:tav>
                                        <p:tav tm="100000">
                                          <p:val>
                                            <p:strVal val="ppt_x"/>
                                          </p:val>
                                        </p:tav>
                                      </p:tavLst>
                                    </p:anim>
                                    <p:anim calcmode="lin" valueType="num">
                                      <p:cBhvr additive="base">
                                        <p:cTn id="27" dur="500"/>
                                        <p:tgtEl>
                                          <p:spTgt spid="14"/>
                                        </p:tgtEl>
                                        <p:attrNameLst>
                                          <p:attrName>ppt_y</p:attrName>
                                        </p:attrNameLst>
                                      </p:cBhvr>
                                      <p:tavLst>
                                        <p:tav tm="0">
                                          <p:val>
                                            <p:strVal val="ppt_y"/>
                                          </p:val>
                                        </p:tav>
                                        <p:tav tm="100000">
                                          <p:val>
                                            <p:strVal val="1+ppt_h/2"/>
                                          </p:val>
                                        </p:tav>
                                      </p:tavLst>
                                    </p:anim>
                                    <p:set>
                                      <p:cBhvr>
                                        <p:cTn id="28" dur="1" fill="hold">
                                          <p:stCondLst>
                                            <p:cond delay="499"/>
                                          </p:stCondLst>
                                        </p:cTn>
                                        <p:tgtEl>
                                          <p:spTgt spid="14"/>
                                        </p:tgtEl>
                                        <p:attrNameLst>
                                          <p:attrName>style.visibility</p:attrName>
                                        </p:attrNameLst>
                                      </p:cBhvr>
                                      <p:to>
                                        <p:strVal val="hidden"/>
                                      </p:to>
                                    </p:set>
                                  </p:childTnLst>
                                </p:cTn>
                              </p:par>
                              <p:par>
                                <p:cTn id="29" presetID="2" presetClass="exit" presetSubtype="4" fill="hold" grpId="1" nodeType="with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par>
                                <p:cTn id="33" presetID="2" presetClass="entr" presetSubtype="1"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0-#ppt_h/2"/>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0-#ppt_w/2"/>
                                          </p:val>
                                        </p:tav>
                                        <p:tav tm="100000">
                                          <p:val>
                                            <p:strVal val="#ppt_x"/>
                                          </p:val>
                                        </p:tav>
                                      </p:tavLst>
                                    </p:anim>
                                    <p:anim calcmode="lin" valueType="num">
                                      <p:cBhvr additive="base">
                                        <p:cTn id="4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1+#ppt_w/2"/>
                                          </p:val>
                                        </p:tav>
                                        <p:tav tm="100000">
                                          <p:val>
                                            <p:strVal val="#ppt_x"/>
                                          </p:val>
                                        </p:tav>
                                      </p:tavLst>
                                    </p:anim>
                                    <p:anim calcmode="lin" valueType="num">
                                      <p:cBhvr additive="base">
                                        <p:cTn id="5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1+#ppt_w/2"/>
                                          </p:val>
                                        </p:tav>
                                        <p:tav tm="100000">
                                          <p:val>
                                            <p:strVal val="#ppt_x"/>
                                          </p:val>
                                        </p:tav>
                                      </p:tavLst>
                                    </p:anim>
                                    <p:anim calcmode="lin" valueType="num">
                                      <p:cBhvr additive="base">
                                        <p:cTn id="5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20"/>
                </p:tgtEl>
              </p:cMediaNode>
            </p:audio>
          </p:childTnLst>
        </p:cTn>
      </p:par>
    </p:tnLst>
    <p:bldLst>
      <p:bldP spid="13" grpId="1"/>
      <p:bldP spid="14" grpId="1"/>
      <p:bldP spid="15" grpId="1"/>
      <p:bldP spid="16"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XES </a:t>
            </a:r>
            <a:r>
              <a:rPr lang="en-US" dirty="0" smtClean="0"/>
              <a:t>Goal 1: Simple</a:t>
            </a:r>
            <a:endParaRPr lang="en-US" dirty="0"/>
          </a:p>
        </p:txBody>
      </p:sp>
      <p:sp>
        <p:nvSpPr>
          <p:cNvPr id="3" name="Content Placeholder 2"/>
          <p:cNvSpPr>
            <a:spLocks noGrp="1"/>
          </p:cNvSpPr>
          <p:nvPr>
            <p:ph idx="1"/>
          </p:nvPr>
        </p:nvSpPr>
        <p:spPr/>
        <p:txBody>
          <a:bodyPr/>
          <a:lstStyle/>
          <a:p>
            <a:endParaRPr lang="en-US" dirty="0" smtClean="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0192" y="1730852"/>
            <a:ext cx="5526414" cy="2275582"/>
          </a:xfrm>
          <a:prstGeom prst="rect">
            <a:avLst/>
          </a:prstGeom>
        </p:spPr>
      </p:pic>
      <p:pic>
        <p:nvPicPr>
          <p:cNvPr id="10" name="Picture 2" descr="http://www.lawyer-coach.com/wp-content/uploads/goal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5051" y="1730852"/>
            <a:ext cx="2438400" cy="21050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arnoldit.com/wordpress/wp-content/uploads/2009/08/image1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8301" y="1138237"/>
            <a:ext cx="7016750" cy="5262563"/>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p:cNvSpPr>
            <a:spLocks noGrp="1"/>
          </p:cNvSpPr>
          <p:nvPr>
            <p:ph type="ftr" sz="quarter" idx="11"/>
          </p:nvPr>
        </p:nvSpPr>
        <p:spPr/>
        <p:txBody>
          <a:bodyPr/>
          <a:lstStyle/>
          <a:p>
            <a:pPr>
              <a:defRPr/>
            </a:pPr>
            <a:r>
              <a:rPr lang="en-US" altLang="ja-JP" smtClean="0"/>
              <a:t>XES Standard Proposal</a:t>
            </a:r>
            <a:endParaRPr lang="en-US" altLang="ja-JP"/>
          </a:p>
        </p:txBody>
      </p:sp>
      <p:sp>
        <p:nvSpPr>
          <p:cNvPr id="8" name="Slide Number Placeholder 7"/>
          <p:cNvSpPr>
            <a:spLocks noGrp="1"/>
          </p:cNvSpPr>
          <p:nvPr>
            <p:ph type="sldNum" sz="quarter" idx="12"/>
          </p:nvPr>
        </p:nvSpPr>
        <p:spPr/>
        <p:txBody>
          <a:bodyPr/>
          <a:lstStyle/>
          <a:p>
            <a:pPr>
              <a:defRPr/>
            </a:pPr>
            <a:r>
              <a:rPr lang="en-US" altLang="ja-JP" smtClean="0"/>
              <a:t>Slide </a:t>
            </a:r>
            <a:fld id="{AEBB1476-9AA4-46E1-AFF0-E2BE763996BB}" type="slidenum">
              <a:rPr lang="en-US" altLang="ja-JP" smtClean="0"/>
              <a:pPr>
                <a:defRPr/>
              </a:pPr>
              <a:t>15</a:t>
            </a:fld>
            <a:r>
              <a:rPr lang="en-US" altLang="ja-JP" smtClean="0"/>
              <a:t> of 22</a:t>
            </a:r>
            <a:endParaRPr lang="en-US" altLang="ja-JP"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439475118"/>
      </p:ext>
    </p:extLst>
  </p:cSld>
  <p:clrMapOvr>
    <a:masterClrMapping/>
  </p:clrMapOvr>
  <mc:AlternateContent xmlns:mc="http://schemas.openxmlformats.org/markup-compatibility/2006" xmlns:p14="http://schemas.microsoft.com/office/powerpoint/2010/main">
    <mc:Choice Requires="p14">
      <p:transition spd="slow" p14:dur="2000" advTm="26077"/>
    </mc:Choice>
    <mc:Fallback xmlns="">
      <p:transition spd="slow" advTm="26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ppt_x"/>
                                          </p:val>
                                        </p:tav>
                                      </p:tavLst>
                                    </p:anim>
                                    <p:anim calcmode="lin" valueType="num">
                                      <p:cBhvr additive="base">
                                        <p:cTn id="11" dur="500"/>
                                        <p:tgtEl>
                                          <p:spTgt spid="4"/>
                                        </p:tgtEl>
                                        <p:attrNameLst>
                                          <p:attrName>ppt_y</p:attrName>
                                        </p:attrNameLst>
                                      </p:cBhvr>
                                      <p:tavLst>
                                        <p:tav tm="0">
                                          <p:val>
                                            <p:strVal val="ppt_y"/>
                                          </p:val>
                                        </p:tav>
                                        <p:tav tm="100000">
                                          <p:val>
                                            <p:strVal val="1+ppt_h/2"/>
                                          </p:val>
                                        </p:tav>
                                      </p:tavLst>
                                    </p:anim>
                                    <p:set>
                                      <p:cBhvr>
                                        <p:cTn id="12" dur="1" fill="hold">
                                          <p:stCondLst>
                                            <p:cond delay="499"/>
                                          </p:stCondLst>
                                        </p:cTn>
                                        <p:tgtEl>
                                          <p:spTgt spid="4"/>
                                        </p:tgtEl>
                                        <p:attrNameLst>
                                          <p:attrName>style.visibility</p:attrName>
                                        </p:attrNameLst>
                                      </p:cBhvr>
                                      <p:to>
                                        <p:strVal val="hidden"/>
                                      </p:to>
                                    </p:set>
                                  </p:childTnLst>
                                </p:cTn>
                              </p:par>
                              <p:par>
                                <p:cTn id="13" presetID="2" presetClass="entr" presetSubtype="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p:txBody>
      </p:sp>
      <p:pic>
        <p:nvPicPr>
          <p:cNvPr id="8" name="Picture 2" descr="http://www.kaboodle.com/hi/img/2/0/0/ab/2/AAAAAjSRAO8AAAAAAKshkA.jpg?v=1197133377000"/>
          <p:cNvPicPr>
            <a:picLocks noChangeAspect="1" noChangeArrowheads="1"/>
          </p:cNvPicPr>
          <p:nvPr/>
        </p:nvPicPr>
        <p:blipFill rotWithShape="1">
          <a:blip r:embed="rId6">
            <a:extLst>
              <a:ext uri="{28A0092B-C50C-407E-A947-70E740481C1C}">
                <a14:useLocalDpi xmlns:a14="http://schemas.microsoft.com/office/drawing/2010/main" val="0"/>
              </a:ext>
            </a:extLst>
          </a:blip>
          <a:srcRect l="18989" r="21593"/>
          <a:stretch/>
        </p:blipFill>
        <p:spPr bwMode="auto">
          <a:xfrm>
            <a:off x="9564624" y="3784600"/>
            <a:ext cx="1554480" cy="2616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XES </a:t>
            </a:r>
            <a:r>
              <a:rPr lang="en-US" dirty="0" smtClean="0"/>
              <a:t>Goal 2: Flexible</a:t>
            </a:r>
            <a:endParaRPr lang="en-US" dirty="0"/>
          </a:p>
        </p:txBody>
      </p:sp>
      <p:pic>
        <p:nvPicPr>
          <p:cNvPr id="10" name="Picture 2" descr="http://www.lawyer-coach.com/wp-content/uploads/goal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5051" y="1730852"/>
            <a:ext cx="2438400" cy="21050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3"/>
          <p:cNvGraphicFramePr>
            <a:graphicFrameLocks noGrp="1"/>
          </p:cNvGraphicFramePr>
          <p:nvPr>
            <p:extLst>
              <p:ext uri="{D42A27DB-BD31-4B8C-83A1-F6EECF244321}">
                <p14:modId xmlns:p14="http://schemas.microsoft.com/office/powerpoint/2010/main" val="3095621535"/>
              </p:ext>
            </p:extLst>
          </p:nvPr>
        </p:nvGraphicFramePr>
        <p:xfrm>
          <a:off x="508000" y="1450106"/>
          <a:ext cx="6210544" cy="2016760"/>
        </p:xfrm>
        <a:graphic>
          <a:graphicData uri="http://schemas.openxmlformats.org/drawingml/2006/table">
            <a:tbl>
              <a:tblPr firstRow="1" bandRow="1">
                <a:tableStyleId>{5C22544A-7EE6-4342-B048-85BDC9FD1C3A}</a:tableStyleId>
              </a:tblPr>
              <a:tblGrid>
                <a:gridCol w="874247"/>
                <a:gridCol w="1155529"/>
                <a:gridCol w="1830182"/>
                <a:gridCol w="1253645"/>
                <a:gridCol w="1096941"/>
              </a:tblGrid>
              <a:tr h="370840">
                <a:tc>
                  <a:txBody>
                    <a:bodyPr/>
                    <a:lstStyle/>
                    <a:p>
                      <a:r>
                        <a:rPr lang="nl-NL" sz="1600" dirty="0" smtClean="0"/>
                        <a:t>id</a:t>
                      </a:r>
                      <a:endParaRPr lang="nl-NL" sz="1600" dirty="0"/>
                    </a:p>
                  </a:txBody>
                  <a:tcPr>
                    <a:solidFill>
                      <a:srgbClr val="0B1D2B"/>
                    </a:solidFill>
                  </a:tcPr>
                </a:tc>
                <a:tc>
                  <a:txBody>
                    <a:bodyPr/>
                    <a:lstStyle/>
                    <a:p>
                      <a:r>
                        <a:rPr lang="en-US" sz="1600" dirty="0" err="1" smtClean="0"/>
                        <a:t>eid</a:t>
                      </a:r>
                      <a:endParaRPr lang="nl-NL" sz="1600" dirty="0"/>
                    </a:p>
                  </a:txBody>
                  <a:tcPr>
                    <a:solidFill>
                      <a:srgbClr val="0B1D2B"/>
                    </a:solidFill>
                  </a:tcPr>
                </a:tc>
                <a:tc>
                  <a:txBody>
                    <a:bodyPr/>
                    <a:lstStyle/>
                    <a:p>
                      <a:r>
                        <a:rPr lang="en-US" sz="1600" dirty="0" smtClean="0"/>
                        <a:t>time</a:t>
                      </a:r>
                      <a:endParaRPr lang="nl-NL" sz="1600" dirty="0"/>
                    </a:p>
                  </a:txBody>
                  <a:tcPr>
                    <a:solidFill>
                      <a:srgbClr val="0B1D2B"/>
                    </a:solidFill>
                  </a:tcPr>
                </a:tc>
                <a:tc>
                  <a:txBody>
                    <a:bodyPr/>
                    <a:lstStyle/>
                    <a:p>
                      <a:r>
                        <a:rPr lang="en-US" sz="1600" dirty="0" smtClean="0"/>
                        <a:t>act</a:t>
                      </a:r>
                      <a:endParaRPr lang="nl-NL" sz="1600" dirty="0"/>
                    </a:p>
                  </a:txBody>
                  <a:tcPr>
                    <a:solidFill>
                      <a:srgbClr val="0B1D2B"/>
                    </a:solidFill>
                  </a:tcPr>
                </a:tc>
                <a:tc>
                  <a:txBody>
                    <a:bodyPr/>
                    <a:lstStyle/>
                    <a:p>
                      <a:r>
                        <a:rPr lang="nl-NL" sz="1600" dirty="0" smtClean="0"/>
                        <a:t>name</a:t>
                      </a:r>
                      <a:endParaRPr lang="nl-NL" sz="1600" dirty="0"/>
                    </a:p>
                  </a:txBody>
                  <a:tcPr>
                    <a:solidFill>
                      <a:srgbClr val="0B1D2B"/>
                    </a:solidFill>
                  </a:tcPr>
                </a:tc>
              </a:tr>
              <a:tr h="370840">
                <a:tc>
                  <a:txBody>
                    <a:bodyPr/>
                    <a:lstStyle/>
                    <a:p>
                      <a:r>
                        <a:rPr lang="en-US" sz="1600" dirty="0" smtClean="0"/>
                        <a:t>1</a:t>
                      </a:r>
                    </a:p>
                    <a:p>
                      <a:r>
                        <a:rPr lang="en-US" sz="1600" dirty="0" smtClean="0"/>
                        <a:t>1</a:t>
                      </a:r>
                    </a:p>
                    <a:p>
                      <a:r>
                        <a:rPr lang="en-US" sz="1600" dirty="0" smtClean="0"/>
                        <a:t>1</a:t>
                      </a:r>
                      <a:endParaRPr lang="nl-NL" sz="1600" dirty="0"/>
                    </a:p>
                  </a:txBody>
                  <a:tcPr/>
                </a:tc>
                <a:tc>
                  <a:txBody>
                    <a:bodyPr/>
                    <a:lstStyle/>
                    <a:p>
                      <a:r>
                        <a:rPr lang="en-US" sz="1600" dirty="0" smtClean="0"/>
                        <a:t>35654423</a:t>
                      </a:r>
                    </a:p>
                    <a:p>
                      <a:r>
                        <a:rPr lang="en-US" sz="1600" dirty="0" smtClean="0"/>
                        <a:t>35654424</a:t>
                      </a:r>
                    </a:p>
                    <a:p>
                      <a:r>
                        <a:rPr lang="en-US" sz="1600" dirty="0" smtClean="0"/>
                        <a:t>35654425</a:t>
                      </a:r>
                      <a:endParaRPr lang="nl-NL" sz="1600" dirty="0"/>
                    </a:p>
                  </a:txBody>
                  <a:tcPr/>
                </a:tc>
                <a:tc>
                  <a:txBody>
                    <a:bodyPr/>
                    <a:lstStyle/>
                    <a:p>
                      <a:r>
                        <a:rPr lang="en-US" sz="1600" dirty="0" smtClean="0"/>
                        <a:t>30-01-2012:11:02</a:t>
                      </a:r>
                    </a:p>
                    <a:p>
                      <a:r>
                        <a:rPr lang="en-US" sz="1600" dirty="0" smtClean="0"/>
                        <a:t>31-01-2012:15:03</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02-02-2012:09:00</a:t>
                      </a:r>
                    </a:p>
                  </a:txBody>
                  <a:tcPr/>
                </a:tc>
                <a:tc>
                  <a:txBody>
                    <a:bodyPr/>
                    <a:lstStyle/>
                    <a:p>
                      <a:r>
                        <a:rPr lang="en-US" sz="1600" dirty="0" smtClean="0"/>
                        <a:t>Purchase</a:t>
                      </a:r>
                    </a:p>
                    <a:p>
                      <a:r>
                        <a:rPr lang="en-US" sz="1600" dirty="0" smtClean="0"/>
                        <a:t>Production</a:t>
                      </a:r>
                    </a:p>
                    <a:p>
                      <a:r>
                        <a:rPr lang="en-US" sz="1600" dirty="0" smtClean="0"/>
                        <a:t>Sale</a:t>
                      </a:r>
                      <a:endParaRPr lang="nl-NL" sz="1600" dirty="0"/>
                    </a:p>
                  </a:txBody>
                  <a:tcPr/>
                </a:tc>
                <a:tc>
                  <a:txBody>
                    <a:bodyPr/>
                    <a:lstStyle/>
                    <a:p>
                      <a:r>
                        <a:rPr lang="en-US" sz="1600" dirty="0" smtClean="0"/>
                        <a:t>Pete</a:t>
                      </a:r>
                    </a:p>
                    <a:p>
                      <a:r>
                        <a:rPr lang="en-US" sz="1600" dirty="0" smtClean="0"/>
                        <a:t>Sue</a:t>
                      </a:r>
                    </a:p>
                    <a:p>
                      <a:r>
                        <a:rPr lang="en-US" sz="1600" dirty="0" smtClean="0"/>
                        <a:t>Mike</a:t>
                      </a:r>
                      <a:endParaRPr lang="nl-NL" sz="1600" dirty="0"/>
                    </a:p>
                  </a:txBody>
                  <a:tcPr/>
                </a:tc>
              </a:tr>
              <a:tr h="370840">
                <a:tc>
                  <a:txBody>
                    <a:bodyPr/>
                    <a:lstStyle/>
                    <a:p>
                      <a:r>
                        <a:rPr lang="en-US" sz="1600" dirty="0" smtClean="0"/>
                        <a:t>2</a:t>
                      </a:r>
                    </a:p>
                    <a:p>
                      <a:r>
                        <a:rPr lang="en-US" sz="1600" dirty="0" smtClean="0"/>
                        <a:t>2</a:t>
                      </a:r>
                    </a:p>
                    <a:p>
                      <a:r>
                        <a:rPr lang="en-US" sz="1600" dirty="0" smtClean="0"/>
                        <a:t>2</a:t>
                      </a:r>
                    </a:p>
                  </a:txBody>
                  <a:tcPr/>
                </a:tc>
                <a:tc>
                  <a:txBody>
                    <a:bodyPr/>
                    <a:lstStyle/>
                    <a:p>
                      <a:r>
                        <a:rPr lang="en-US" sz="1600" dirty="0" smtClean="0"/>
                        <a:t>35654483</a:t>
                      </a:r>
                    </a:p>
                    <a:p>
                      <a:r>
                        <a:rPr lang="en-US" sz="1600" dirty="0" smtClean="0"/>
                        <a:t>35654484</a:t>
                      </a:r>
                    </a:p>
                    <a:p>
                      <a:r>
                        <a:rPr lang="en-US" sz="1600" dirty="0" smtClean="0"/>
                        <a:t>35654485</a:t>
                      </a:r>
                      <a:endParaRPr lang="nl-NL" sz="1600" dirty="0"/>
                    </a:p>
                  </a:txBody>
                  <a:tcPr/>
                </a:tc>
                <a:tc>
                  <a:txBody>
                    <a:bodyPr/>
                    <a:lstStyle/>
                    <a:p>
                      <a:r>
                        <a:rPr lang="en-US" sz="1600" dirty="0" smtClean="0"/>
                        <a:t>30-01-2012:11:02</a:t>
                      </a:r>
                    </a:p>
                    <a:p>
                      <a:r>
                        <a:rPr lang="en-US" sz="1600" dirty="0" smtClean="0"/>
                        <a:t>05-02-2012:17:03</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06-02-2012:09:35</a:t>
                      </a:r>
                    </a:p>
                  </a:txBody>
                  <a:tcPr/>
                </a:tc>
                <a:tc>
                  <a:txBody>
                    <a:bodyPr/>
                    <a:lstStyle/>
                    <a:p>
                      <a:r>
                        <a:rPr lang="en-US" sz="1600" dirty="0" smtClean="0"/>
                        <a:t>Purchase</a:t>
                      </a:r>
                    </a:p>
                    <a:p>
                      <a:r>
                        <a:rPr lang="en-US" sz="1600" dirty="0" smtClean="0"/>
                        <a:t>Production</a:t>
                      </a:r>
                    </a:p>
                    <a:p>
                      <a:r>
                        <a:rPr lang="en-US" sz="1600" dirty="0" smtClean="0"/>
                        <a:t>Sale</a:t>
                      </a:r>
                      <a:endParaRPr lang="nl-NL" sz="1600" dirty="0"/>
                    </a:p>
                  </a:txBody>
                  <a:tcPr/>
                </a:tc>
                <a:tc>
                  <a:txBody>
                    <a:bodyPr/>
                    <a:lstStyle/>
                    <a:p>
                      <a:r>
                        <a:rPr lang="en-US" sz="1600" dirty="0" smtClean="0"/>
                        <a:t>Pete</a:t>
                      </a:r>
                    </a:p>
                    <a:p>
                      <a:r>
                        <a:rPr lang="en-US" sz="1600" dirty="0" smtClean="0"/>
                        <a:t>John</a:t>
                      </a:r>
                    </a:p>
                    <a:p>
                      <a:r>
                        <a:rPr lang="en-US" sz="1600" dirty="0" smtClean="0"/>
                        <a:t>Mike</a:t>
                      </a:r>
                      <a:endParaRPr lang="nl-NL" sz="1600" dirty="0"/>
                    </a:p>
                  </a:txBody>
                  <a:tcPr/>
                </a:tc>
              </a:tr>
            </a:tbl>
          </a:graphicData>
        </a:graphic>
      </p:graphicFrame>
      <p:pic>
        <p:nvPicPr>
          <p:cNvPr id="15" name="Picture 2" descr="http://www.clipartbest.com/cliparts/LcK/59E/LcK59Ekca.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1208" y="1149827"/>
            <a:ext cx="38100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p:cNvSpPr>
            <a:spLocks noGrp="1"/>
          </p:cNvSpPr>
          <p:nvPr>
            <p:ph type="ftr" sz="quarter" idx="11"/>
          </p:nvPr>
        </p:nvSpPr>
        <p:spPr/>
        <p:txBody>
          <a:bodyPr/>
          <a:lstStyle/>
          <a:p>
            <a:pPr>
              <a:defRPr/>
            </a:pPr>
            <a:r>
              <a:rPr lang="en-US" altLang="ja-JP" smtClean="0"/>
              <a:t>XES Standard Proposal</a:t>
            </a:r>
            <a:endParaRPr lang="en-US" altLang="ja-JP"/>
          </a:p>
        </p:txBody>
      </p:sp>
      <p:sp>
        <p:nvSpPr>
          <p:cNvPr id="7" name="Slide Number Placeholder 6"/>
          <p:cNvSpPr>
            <a:spLocks noGrp="1"/>
          </p:cNvSpPr>
          <p:nvPr>
            <p:ph type="sldNum" sz="quarter" idx="12"/>
          </p:nvPr>
        </p:nvSpPr>
        <p:spPr/>
        <p:txBody>
          <a:bodyPr/>
          <a:lstStyle/>
          <a:p>
            <a:pPr>
              <a:defRPr/>
            </a:pPr>
            <a:r>
              <a:rPr lang="en-US" altLang="ja-JP" smtClean="0"/>
              <a:t>Slide </a:t>
            </a:r>
            <a:fld id="{AEBB1476-9AA4-46E1-AFF0-E2BE763996BB}" type="slidenum">
              <a:rPr lang="en-US" altLang="ja-JP" smtClean="0"/>
              <a:pPr>
                <a:defRPr/>
              </a:pPr>
              <a:t>16</a:t>
            </a:fld>
            <a:r>
              <a:rPr lang="en-US" altLang="ja-JP" smtClean="0"/>
              <a:t> of 22</a:t>
            </a:r>
            <a:endParaRPr lang="en-US" altLang="ja-JP" dirty="0"/>
          </a:p>
        </p:txBody>
      </p:sp>
      <p:pic>
        <p:nvPicPr>
          <p:cNvPr id="13" name="Picture 2" descr="http://blogs.msdn.com/blogfiles/nickmalik/WindowsLiveWriter/BlametheComputerABusinessProcessModeling_F4AC/Automated%20Process%20Example1_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8654" y="4333599"/>
            <a:ext cx="3448424" cy="18581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bpmforreal.files.wordpress.com/2013/01/enterprise-social-network.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60999" y="4335598"/>
            <a:ext cx="3098541" cy="1856174"/>
          </a:xfrm>
          <a:prstGeom prst="rect">
            <a:avLst/>
          </a:prstGeom>
          <a:noFill/>
          <a:extLst>
            <a:ext uri="{909E8E84-426E-40DD-AFC4-6F175D3DCCD1}">
              <a14:hiddenFill xmlns:a14="http://schemas.microsoft.com/office/drawing/2010/main">
                <a:solidFill>
                  <a:srgbClr val="FFFFFF"/>
                </a:solidFill>
              </a14:hiddenFill>
            </a:ext>
          </a:extLst>
        </p:spPr>
      </p:pic>
      <p:pic>
        <p:nvPicPr>
          <p:cNvPr id="37" name="Audio 3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565564247"/>
      </p:ext>
    </p:extLst>
  </p:cSld>
  <p:clrMapOvr>
    <a:masterClrMapping/>
  </p:clrMapOvr>
  <mc:AlternateContent xmlns:mc="http://schemas.openxmlformats.org/markup-compatibility/2006" xmlns:p14="http://schemas.microsoft.com/office/powerpoint/2010/main">
    <mc:Choice Requires="p14">
      <p:transition spd="slow" p14:dur="2000" advTm="73749"/>
    </mc:Choice>
    <mc:Fallback xmlns="">
      <p:transition spd="slow" advTm="73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0-#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3.95833E-6 -3.7037E-6 L 0.10222 0.00116 " pathEditMode="relative" rAng="0" ptsTypes="AA">
                                      <p:cBhvr>
                                        <p:cTn id="32" dur="2000" fill="hold"/>
                                        <p:tgtEl>
                                          <p:spTgt spid="15"/>
                                        </p:tgtEl>
                                        <p:attrNameLst>
                                          <p:attrName>ppt_x</p:attrName>
                                          <p:attrName>ppt_y</p:attrName>
                                        </p:attrNameLst>
                                      </p:cBhvr>
                                      <p:rCtr x="5104" y="46"/>
                                    </p:animMotion>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xit" presetSubtype="2" fill="hold" nodeType="clickEffect">
                                  <p:stCondLst>
                                    <p:cond delay="0"/>
                                  </p:stCondLst>
                                  <p:childTnLst>
                                    <p:anim calcmode="lin" valueType="num">
                                      <p:cBhvr additive="base">
                                        <p:cTn id="41" dur="500"/>
                                        <p:tgtEl>
                                          <p:spTgt spid="15"/>
                                        </p:tgtEl>
                                        <p:attrNameLst>
                                          <p:attrName>ppt_x</p:attrName>
                                        </p:attrNameLst>
                                      </p:cBhvr>
                                      <p:tavLst>
                                        <p:tav tm="0">
                                          <p:val>
                                            <p:strVal val="ppt_x"/>
                                          </p:val>
                                        </p:tav>
                                        <p:tav tm="100000">
                                          <p:val>
                                            <p:strVal val="1+ppt_w/2"/>
                                          </p:val>
                                        </p:tav>
                                      </p:tavLst>
                                    </p:anim>
                                    <p:anim calcmode="lin" valueType="num">
                                      <p:cBhvr additive="base">
                                        <p:cTn id="42" dur="500"/>
                                        <p:tgtEl>
                                          <p:spTgt spid="15"/>
                                        </p:tgtEl>
                                        <p:attrNameLst>
                                          <p:attrName>ppt_y</p:attrName>
                                        </p:attrNameLst>
                                      </p:cBhvr>
                                      <p:tavLst>
                                        <p:tav tm="0">
                                          <p:val>
                                            <p:strVal val="ppt_y"/>
                                          </p:val>
                                        </p:tav>
                                        <p:tav tm="100000">
                                          <p:val>
                                            <p:strVal val="ppt_y"/>
                                          </p:val>
                                        </p:tav>
                                      </p:tavLst>
                                    </p:anim>
                                    <p:set>
                                      <p:cBhvr>
                                        <p:cTn id="43" dur="1" fill="hold">
                                          <p:stCondLst>
                                            <p:cond delay="499"/>
                                          </p:stCondLst>
                                        </p:cTn>
                                        <p:tgtEl>
                                          <p:spTgt spid="1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2.91667E-6 -2.59259E-6 L -0.44167 0.00047 " pathEditMode="relative" rAng="0" ptsTypes="AA">
                                      <p:cBhvr>
                                        <p:cTn id="53" dur="2000" fill="hold"/>
                                        <p:tgtEl>
                                          <p:spTgt spid="8"/>
                                        </p:tgtEl>
                                        <p:attrNameLst>
                                          <p:attrName>ppt_x</p:attrName>
                                          <p:attrName>ppt_y</p:attrName>
                                        </p:attrNameLst>
                                      </p:cBhvr>
                                      <p:rCtr x="-22083" y="23"/>
                                    </p:animMotion>
                                  </p:childTnLst>
                                </p:cTn>
                              </p:par>
                              <p:par>
                                <p:cTn id="54" presetID="10"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par>
                                <p:cTn id="57" presetID="42" presetClass="path" presetSubtype="0" accel="50000" decel="50000" fill="hold" nodeType="withEffect">
                                  <p:stCondLst>
                                    <p:cond delay="0"/>
                                  </p:stCondLst>
                                  <p:childTnLst>
                                    <p:animMotion origin="layout" path="M 0.10222 0.00116 L 3.33333E-6 -3.33333E-6 " pathEditMode="relative" rAng="0" ptsTypes="AA">
                                      <p:cBhvr>
                                        <p:cTn id="58" dur="2000" fill="hold"/>
                                        <p:tgtEl>
                                          <p:spTgt spid="15"/>
                                        </p:tgtEl>
                                        <p:attrNameLst>
                                          <p:attrName>ppt_x</p:attrName>
                                          <p:attrName>ppt_y</p:attrName>
                                        </p:attrNameLst>
                                      </p:cBhvr>
                                      <p:rCtr x="-5339" y="-139"/>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0.44167 0.00047 L -0.76354 0.00602 " pathEditMode="relative" rAng="0" ptsTypes="AA">
                                      <p:cBhvr>
                                        <p:cTn id="62" dur="2000" fill="hold"/>
                                        <p:tgtEl>
                                          <p:spTgt spid="8"/>
                                        </p:tgtEl>
                                        <p:attrNameLst>
                                          <p:attrName>ppt_x</p:attrName>
                                          <p:attrName>ppt_y</p:attrName>
                                        </p:attrNameLst>
                                      </p:cBhvr>
                                      <p:rCtr x="-16094" y="278"/>
                                    </p:animMotion>
                                  </p:childTnLst>
                                </p:cTn>
                              </p:par>
                              <p:par>
                                <p:cTn id="63" presetID="42" presetClass="path" presetSubtype="0" accel="50000" decel="50000" fill="hold" nodeType="withEffect">
                                  <p:stCondLst>
                                    <p:cond delay="0"/>
                                  </p:stCondLst>
                                  <p:childTnLst>
                                    <p:animMotion origin="layout" path="M -3.95833E-6 -3.7037E-6 L -0.34518 0.00209 " pathEditMode="relative" rAng="0" ptsTypes="AA">
                                      <p:cBhvr>
                                        <p:cTn id="64" dur="2000" fill="hold"/>
                                        <p:tgtEl>
                                          <p:spTgt spid="15"/>
                                        </p:tgtEl>
                                        <p:attrNameLst>
                                          <p:attrName>ppt_x</p:attrName>
                                          <p:attrName>ppt_y</p:attrName>
                                        </p:attrNameLst>
                                      </p:cBhvr>
                                      <p:rCtr x="-17266" y="93"/>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3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p:txBody>
      </p:sp>
      <p:sp>
        <p:nvSpPr>
          <p:cNvPr id="2" name="Title 1"/>
          <p:cNvSpPr>
            <a:spLocks noGrp="1"/>
          </p:cNvSpPr>
          <p:nvPr>
            <p:ph type="title"/>
          </p:nvPr>
        </p:nvSpPr>
        <p:spPr/>
        <p:txBody>
          <a:bodyPr/>
          <a:lstStyle/>
          <a:p>
            <a:r>
              <a:rPr lang="en-US" dirty="0"/>
              <a:t>XES </a:t>
            </a:r>
            <a:r>
              <a:rPr lang="en-US" dirty="0" smtClean="0"/>
              <a:t>Goal 3: Extensible</a:t>
            </a:r>
            <a:endParaRPr lang="en-US" dirty="0"/>
          </a:p>
        </p:txBody>
      </p:sp>
      <p:pic>
        <p:nvPicPr>
          <p:cNvPr id="10" name="Picture 2" descr="http://www.lawyer-coach.com/wp-content/uploads/goal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5051" y="1730852"/>
            <a:ext cx="2438400" cy="21050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3"/>
          <p:cNvGraphicFramePr>
            <a:graphicFrameLocks noGrp="1"/>
          </p:cNvGraphicFramePr>
          <p:nvPr>
            <p:extLst>
              <p:ext uri="{D42A27DB-BD31-4B8C-83A1-F6EECF244321}">
                <p14:modId xmlns:p14="http://schemas.microsoft.com/office/powerpoint/2010/main" val="812754248"/>
              </p:ext>
            </p:extLst>
          </p:nvPr>
        </p:nvGraphicFramePr>
        <p:xfrm>
          <a:off x="508000" y="1450106"/>
          <a:ext cx="6210544" cy="2016760"/>
        </p:xfrm>
        <a:graphic>
          <a:graphicData uri="http://schemas.openxmlformats.org/drawingml/2006/table">
            <a:tbl>
              <a:tblPr firstRow="1" bandRow="1">
                <a:tableStyleId>{5C22544A-7EE6-4342-B048-85BDC9FD1C3A}</a:tableStyleId>
              </a:tblPr>
              <a:tblGrid>
                <a:gridCol w="874247"/>
                <a:gridCol w="1155529"/>
                <a:gridCol w="1830182"/>
                <a:gridCol w="1253645"/>
                <a:gridCol w="1096941"/>
              </a:tblGrid>
              <a:tr h="370840">
                <a:tc>
                  <a:txBody>
                    <a:bodyPr/>
                    <a:lstStyle/>
                    <a:p>
                      <a:r>
                        <a:rPr lang="nl-NL" sz="1600" dirty="0" smtClean="0"/>
                        <a:t>id</a:t>
                      </a:r>
                      <a:endParaRPr lang="nl-NL" sz="1600" dirty="0"/>
                    </a:p>
                  </a:txBody>
                  <a:tcPr>
                    <a:solidFill>
                      <a:srgbClr val="0B1D2B"/>
                    </a:solidFill>
                  </a:tcPr>
                </a:tc>
                <a:tc>
                  <a:txBody>
                    <a:bodyPr/>
                    <a:lstStyle/>
                    <a:p>
                      <a:r>
                        <a:rPr lang="en-US" sz="1600" dirty="0" err="1" smtClean="0"/>
                        <a:t>eid</a:t>
                      </a:r>
                      <a:endParaRPr lang="nl-NL" sz="1600" dirty="0"/>
                    </a:p>
                  </a:txBody>
                  <a:tcPr>
                    <a:solidFill>
                      <a:srgbClr val="0B1D2B"/>
                    </a:solidFill>
                  </a:tcPr>
                </a:tc>
                <a:tc>
                  <a:txBody>
                    <a:bodyPr/>
                    <a:lstStyle/>
                    <a:p>
                      <a:r>
                        <a:rPr lang="en-US" sz="1600" dirty="0" smtClean="0"/>
                        <a:t>time</a:t>
                      </a:r>
                      <a:endParaRPr lang="nl-NL" sz="1600" dirty="0"/>
                    </a:p>
                  </a:txBody>
                  <a:tcPr>
                    <a:solidFill>
                      <a:srgbClr val="0B1D2B"/>
                    </a:solidFill>
                  </a:tcPr>
                </a:tc>
                <a:tc>
                  <a:txBody>
                    <a:bodyPr/>
                    <a:lstStyle/>
                    <a:p>
                      <a:r>
                        <a:rPr lang="en-US" sz="1600" dirty="0" smtClean="0"/>
                        <a:t>act</a:t>
                      </a:r>
                      <a:endParaRPr lang="nl-NL" sz="1600" dirty="0"/>
                    </a:p>
                  </a:txBody>
                  <a:tcPr>
                    <a:solidFill>
                      <a:srgbClr val="0B1D2B"/>
                    </a:solidFill>
                  </a:tcPr>
                </a:tc>
                <a:tc>
                  <a:txBody>
                    <a:bodyPr/>
                    <a:lstStyle/>
                    <a:p>
                      <a:r>
                        <a:rPr lang="en-US" sz="1600" dirty="0" smtClean="0"/>
                        <a:t>name</a:t>
                      </a:r>
                      <a:endParaRPr lang="nl-NL" sz="1600" dirty="0"/>
                    </a:p>
                  </a:txBody>
                  <a:tcPr>
                    <a:solidFill>
                      <a:srgbClr val="0B1D2B"/>
                    </a:solidFill>
                  </a:tcPr>
                </a:tc>
              </a:tr>
              <a:tr h="370840">
                <a:tc>
                  <a:txBody>
                    <a:bodyPr/>
                    <a:lstStyle/>
                    <a:p>
                      <a:r>
                        <a:rPr lang="en-US" sz="1600" dirty="0" smtClean="0"/>
                        <a:t>1</a:t>
                      </a:r>
                    </a:p>
                    <a:p>
                      <a:r>
                        <a:rPr lang="en-US" sz="1600" dirty="0" smtClean="0"/>
                        <a:t>1</a:t>
                      </a:r>
                    </a:p>
                    <a:p>
                      <a:r>
                        <a:rPr lang="en-US" sz="1600" dirty="0" smtClean="0"/>
                        <a:t>1</a:t>
                      </a:r>
                      <a:endParaRPr lang="nl-NL" sz="1600" dirty="0"/>
                    </a:p>
                  </a:txBody>
                  <a:tcPr/>
                </a:tc>
                <a:tc>
                  <a:txBody>
                    <a:bodyPr/>
                    <a:lstStyle/>
                    <a:p>
                      <a:r>
                        <a:rPr lang="en-US" sz="1600" dirty="0" smtClean="0"/>
                        <a:t>35654423</a:t>
                      </a:r>
                    </a:p>
                    <a:p>
                      <a:r>
                        <a:rPr lang="en-US" sz="1600" dirty="0" smtClean="0"/>
                        <a:t>35654424</a:t>
                      </a:r>
                    </a:p>
                    <a:p>
                      <a:r>
                        <a:rPr lang="en-US" sz="1600" dirty="0" smtClean="0"/>
                        <a:t>35654425</a:t>
                      </a:r>
                      <a:endParaRPr lang="nl-NL" sz="1600" dirty="0"/>
                    </a:p>
                  </a:txBody>
                  <a:tcPr/>
                </a:tc>
                <a:tc>
                  <a:txBody>
                    <a:bodyPr/>
                    <a:lstStyle/>
                    <a:p>
                      <a:r>
                        <a:rPr lang="en-US" sz="1600" dirty="0" smtClean="0"/>
                        <a:t>30-01-2012:11:02</a:t>
                      </a:r>
                    </a:p>
                    <a:p>
                      <a:r>
                        <a:rPr lang="en-US" sz="1600" dirty="0" smtClean="0"/>
                        <a:t>31-01-2012:15:03</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02-02-2012:09:00</a:t>
                      </a:r>
                    </a:p>
                  </a:txBody>
                  <a:tcPr/>
                </a:tc>
                <a:tc>
                  <a:txBody>
                    <a:bodyPr/>
                    <a:lstStyle/>
                    <a:p>
                      <a:r>
                        <a:rPr lang="en-US" sz="1600" dirty="0" smtClean="0"/>
                        <a:t>Purchase</a:t>
                      </a:r>
                    </a:p>
                    <a:p>
                      <a:r>
                        <a:rPr lang="en-US" sz="1600" dirty="0" smtClean="0"/>
                        <a:t>Production</a:t>
                      </a:r>
                    </a:p>
                    <a:p>
                      <a:r>
                        <a:rPr lang="en-US" sz="1600" dirty="0" smtClean="0"/>
                        <a:t>Sale</a:t>
                      </a:r>
                      <a:endParaRPr lang="nl-NL" sz="1600" dirty="0"/>
                    </a:p>
                  </a:txBody>
                  <a:tcPr/>
                </a:tc>
                <a:tc>
                  <a:txBody>
                    <a:bodyPr/>
                    <a:lstStyle/>
                    <a:p>
                      <a:r>
                        <a:rPr lang="en-US" sz="1600" dirty="0" smtClean="0"/>
                        <a:t>Pete</a:t>
                      </a:r>
                    </a:p>
                    <a:p>
                      <a:r>
                        <a:rPr lang="en-US" sz="1600" dirty="0" smtClean="0"/>
                        <a:t>Sue</a:t>
                      </a:r>
                    </a:p>
                    <a:p>
                      <a:r>
                        <a:rPr lang="en-US" sz="1600" dirty="0" smtClean="0"/>
                        <a:t>Mike</a:t>
                      </a:r>
                      <a:endParaRPr lang="nl-NL" sz="1600" dirty="0"/>
                    </a:p>
                  </a:txBody>
                  <a:tcPr/>
                </a:tc>
              </a:tr>
              <a:tr h="370840">
                <a:tc>
                  <a:txBody>
                    <a:bodyPr/>
                    <a:lstStyle/>
                    <a:p>
                      <a:r>
                        <a:rPr lang="en-US" sz="1600" dirty="0" smtClean="0"/>
                        <a:t>2</a:t>
                      </a:r>
                    </a:p>
                    <a:p>
                      <a:r>
                        <a:rPr lang="en-US" sz="1600" dirty="0" smtClean="0"/>
                        <a:t>2</a:t>
                      </a:r>
                    </a:p>
                    <a:p>
                      <a:r>
                        <a:rPr lang="en-US" sz="1600" dirty="0" smtClean="0"/>
                        <a:t>2</a:t>
                      </a:r>
                      <a:endParaRPr lang="nl-NL" sz="1600" dirty="0"/>
                    </a:p>
                  </a:txBody>
                  <a:tcPr/>
                </a:tc>
                <a:tc>
                  <a:txBody>
                    <a:bodyPr/>
                    <a:lstStyle/>
                    <a:p>
                      <a:r>
                        <a:rPr lang="en-US" sz="1600" dirty="0" smtClean="0"/>
                        <a:t>35654483</a:t>
                      </a:r>
                    </a:p>
                    <a:p>
                      <a:r>
                        <a:rPr lang="en-US" sz="1600" dirty="0" smtClean="0"/>
                        <a:t>35654484</a:t>
                      </a:r>
                    </a:p>
                    <a:p>
                      <a:r>
                        <a:rPr lang="en-US" sz="1600" dirty="0" smtClean="0"/>
                        <a:t>35654485</a:t>
                      </a:r>
                      <a:endParaRPr lang="nl-NL" sz="1600" dirty="0"/>
                    </a:p>
                  </a:txBody>
                  <a:tcPr/>
                </a:tc>
                <a:tc>
                  <a:txBody>
                    <a:bodyPr/>
                    <a:lstStyle/>
                    <a:p>
                      <a:r>
                        <a:rPr lang="en-US" sz="1600" dirty="0" smtClean="0"/>
                        <a:t>30-01-2012:11:02</a:t>
                      </a:r>
                    </a:p>
                    <a:p>
                      <a:r>
                        <a:rPr lang="en-US" sz="1600" dirty="0" smtClean="0"/>
                        <a:t>05-02-2012:17:03</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06-02-2012:09:35</a:t>
                      </a:r>
                    </a:p>
                  </a:txBody>
                  <a:tcPr/>
                </a:tc>
                <a:tc>
                  <a:txBody>
                    <a:bodyPr/>
                    <a:lstStyle/>
                    <a:p>
                      <a:r>
                        <a:rPr lang="en-US" sz="1600" dirty="0" smtClean="0"/>
                        <a:t>Purchase</a:t>
                      </a:r>
                    </a:p>
                    <a:p>
                      <a:r>
                        <a:rPr lang="en-US" sz="1600" dirty="0" smtClean="0"/>
                        <a:t>Production</a:t>
                      </a:r>
                    </a:p>
                    <a:p>
                      <a:r>
                        <a:rPr lang="en-US" sz="1600" dirty="0" smtClean="0"/>
                        <a:t>Sale</a:t>
                      </a:r>
                      <a:endParaRPr lang="nl-NL" sz="1600" dirty="0"/>
                    </a:p>
                  </a:txBody>
                  <a:tcPr/>
                </a:tc>
                <a:tc>
                  <a:txBody>
                    <a:bodyPr/>
                    <a:lstStyle/>
                    <a:p>
                      <a:r>
                        <a:rPr lang="en-US" sz="1600" dirty="0" smtClean="0"/>
                        <a:t>Pete</a:t>
                      </a:r>
                    </a:p>
                    <a:p>
                      <a:r>
                        <a:rPr lang="en-US" sz="1600" dirty="0" smtClean="0"/>
                        <a:t>John</a:t>
                      </a:r>
                    </a:p>
                    <a:p>
                      <a:r>
                        <a:rPr lang="en-US" sz="1600" dirty="0" smtClean="0"/>
                        <a:t>Mike</a:t>
                      </a:r>
                      <a:endParaRPr lang="nl-NL" sz="1600" dirty="0"/>
                    </a:p>
                  </a:txBody>
                  <a:tcPr/>
                </a:tc>
              </a:tr>
            </a:tbl>
          </a:graphicData>
        </a:graphic>
      </p:graphicFrame>
      <p:pic>
        <p:nvPicPr>
          <p:cNvPr id="9" name="Picture 2" descr="http://static.guim.co.uk/sys-images/Guardian/Pix/pictures/2013/10/8/1381245997913/Designer-glasses-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71485" y="3636973"/>
            <a:ext cx="2141966" cy="2763827"/>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7029222" y="1601867"/>
            <a:ext cx="72000" cy="72000"/>
          </a:xfrm>
          <a:prstGeom prst="ellipse">
            <a:avLst/>
          </a:prstGeom>
          <a:solidFill>
            <a:schemeClr val="tx2">
              <a:lumMod val="60000"/>
              <a:lumOff val="40000"/>
            </a:schemeClr>
          </a:solidFill>
          <a:ln w="28575">
            <a:solidFill>
              <a:srgbClr val="0A1B2B"/>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2" name="Oval 11"/>
          <p:cNvSpPr/>
          <p:nvPr/>
        </p:nvSpPr>
        <p:spPr>
          <a:xfrm>
            <a:off x="7285516" y="1599742"/>
            <a:ext cx="72000" cy="72000"/>
          </a:xfrm>
          <a:prstGeom prst="ellipse">
            <a:avLst/>
          </a:prstGeom>
          <a:solidFill>
            <a:schemeClr val="tx2">
              <a:lumMod val="60000"/>
              <a:lumOff val="40000"/>
            </a:schemeClr>
          </a:solidFill>
          <a:ln w="28575">
            <a:solidFill>
              <a:srgbClr val="0A1B2B"/>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3" name="Oval 12"/>
          <p:cNvSpPr/>
          <p:nvPr/>
        </p:nvSpPr>
        <p:spPr>
          <a:xfrm>
            <a:off x="7564022" y="1603935"/>
            <a:ext cx="72000" cy="72000"/>
          </a:xfrm>
          <a:prstGeom prst="ellipse">
            <a:avLst/>
          </a:prstGeom>
          <a:solidFill>
            <a:schemeClr val="tx2">
              <a:lumMod val="60000"/>
              <a:lumOff val="40000"/>
            </a:schemeClr>
          </a:solidFill>
          <a:ln w="28575">
            <a:solidFill>
              <a:srgbClr val="0A1B2B"/>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6" name="Left Brace 15"/>
          <p:cNvSpPr/>
          <p:nvPr/>
        </p:nvSpPr>
        <p:spPr>
          <a:xfrm rot="5400000">
            <a:off x="4466556" y="-2059901"/>
            <a:ext cx="410522" cy="6568160"/>
          </a:xfrm>
          <a:prstGeom prst="leftBrace">
            <a:avLst>
              <a:gd name="adj1" fmla="val 8333"/>
              <a:gd name="adj2" fmla="val 18578"/>
            </a:avLst>
          </a:prstGeom>
          <a:ln w="28575">
            <a:solidFill>
              <a:srgbClr val="0A1B2B"/>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4" name="Rectangle 3"/>
          <p:cNvSpPr/>
          <p:nvPr/>
        </p:nvSpPr>
        <p:spPr bwMode="auto">
          <a:xfrm>
            <a:off x="4367605" y="1807285"/>
            <a:ext cx="1247887" cy="1645920"/>
          </a:xfrm>
          <a:prstGeom prst="rect">
            <a:avLst/>
          </a:prstGeom>
          <a:solidFill>
            <a:schemeClr val="accent1">
              <a:alpha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solidFill>
                <a:schemeClr val="tx1"/>
              </a:solidFill>
              <a:effectLst/>
              <a:latin typeface="Arial" charset="0"/>
            </a:endParaRPr>
          </a:p>
        </p:txBody>
      </p:sp>
      <p:sp>
        <p:nvSpPr>
          <p:cNvPr id="18" name="Rectangle 17"/>
          <p:cNvSpPr/>
          <p:nvPr/>
        </p:nvSpPr>
        <p:spPr bwMode="auto">
          <a:xfrm>
            <a:off x="5615493" y="1807285"/>
            <a:ext cx="1086522" cy="1645920"/>
          </a:xfrm>
          <a:prstGeom prst="rect">
            <a:avLst/>
          </a:prstGeom>
          <a:solidFill>
            <a:schemeClr val="accent1">
              <a:alpha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solidFill>
                <a:schemeClr val="tx1"/>
              </a:solidFill>
              <a:effectLst/>
              <a:latin typeface="Arial" charset="0"/>
            </a:endParaRPr>
          </a:p>
        </p:txBody>
      </p:sp>
      <p:sp>
        <p:nvSpPr>
          <p:cNvPr id="19" name="Rectangle 18"/>
          <p:cNvSpPr/>
          <p:nvPr/>
        </p:nvSpPr>
        <p:spPr bwMode="auto">
          <a:xfrm>
            <a:off x="2553561" y="1807285"/>
            <a:ext cx="1828799" cy="1645920"/>
          </a:xfrm>
          <a:prstGeom prst="rect">
            <a:avLst/>
          </a:prstGeom>
          <a:solidFill>
            <a:schemeClr val="accent1">
              <a:alpha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solidFill>
                <a:schemeClr val="tx1"/>
              </a:solidFill>
              <a:effectLst/>
              <a:latin typeface="Arial" charset="0"/>
            </a:endParaRPr>
          </a:p>
        </p:txBody>
      </p:sp>
      <p:sp>
        <p:nvSpPr>
          <p:cNvPr id="20" name="Rectangle 19"/>
          <p:cNvSpPr/>
          <p:nvPr/>
        </p:nvSpPr>
        <p:spPr bwMode="auto">
          <a:xfrm>
            <a:off x="1402493" y="1807285"/>
            <a:ext cx="1151067" cy="1645920"/>
          </a:xfrm>
          <a:prstGeom prst="rect">
            <a:avLst/>
          </a:prstGeom>
          <a:solidFill>
            <a:schemeClr val="accent1">
              <a:alpha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solidFill>
                <a:schemeClr val="tx1"/>
              </a:solidFill>
              <a:effectLst/>
              <a:latin typeface="Arial" charset="0"/>
            </a:endParaRPr>
          </a:p>
        </p:txBody>
      </p:sp>
      <p:sp>
        <p:nvSpPr>
          <p:cNvPr id="21" name="Rectangle 20"/>
          <p:cNvSpPr/>
          <p:nvPr/>
        </p:nvSpPr>
        <p:spPr bwMode="auto">
          <a:xfrm>
            <a:off x="508000" y="1807285"/>
            <a:ext cx="894493" cy="1645920"/>
          </a:xfrm>
          <a:prstGeom prst="rect">
            <a:avLst/>
          </a:prstGeom>
          <a:solidFill>
            <a:schemeClr val="accent1">
              <a:alpha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solidFill>
                <a:schemeClr val="tx1"/>
              </a:solidFill>
              <a:effectLst/>
              <a:latin typeface="Arial" charset="0"/>
            </a:endParaRPr>
          </a:p>
        </p:txBody>
      </p:sp>
      <p:pic>
        <p:nvPicPr>
          <p:cNvPr id="6146" name="Picture 2" descr="http://1.bp.blogspot.com/-4tjMcy5bOJA/ULdfpnYoxJI/AAAAAAAAMZw/9o5yHji1LtE/s1600/middle-2-7UMGAFG9GW.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68844" y="3960449"/>
            <a:ext cx="1246648" cy="62332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polette.com/media/catalog/product/cache/1/image/1200x900/9df78eab33525d08d6e5fb8d27136e95/r/o/round_glasses_vintage_.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15491" y="3727895"/>
            <a:ext cx="1086523" cy="81452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bespecd.com.au/media/catalog/product/cache/1/image/1200x550/c96a280f94e22e3ee3823dd0a1a87606/b/e/bespecd-optical-glasses-treviso-burnt-glasses-front.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87737" y="3819216"/>
            <a:ext cx="1153110" cy="52850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lghttp.24228.nexcesscdn.net/80ADF5/images/media/catalog/product/cache/1/image/9df78eab33525d08d6e5fb8d27136e95/g/e/gel_reading_glasses_738.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38805" y="3577286"/>
            <a:ext cx="1828800" cy="1034473"/>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www.safetyglassesdepot.com/wp-content/uploads/2011/09/bifocal-glasses-safety-glasses.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3244" y="3817473"/>
            <a:ext cx="893254" cy="595502"/>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bwMode="auto">
          <a:xfrm>
            <a:off x="384464" y="1236518"/>
            <a:ext cx="7710054" cy="737755"/>
          </a:xfrm>
          <a:prstGeom prst="ellipse">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7" name="Footer Placeholder 6"/>
          <p:cNvSpPr>
            <a:spLocks noGrp="1"/>
          </p:cNvSpPr>
          <p:nvPr>
            <p:ph type="ftr" sz="quarter" idx="11"/>
          </p:nvPr>
        </p:nvSpPr>
        <p:spPr/>
        <p:txBody>
          <a:bodyPr/>
          <a:lstStyle/>
          <a:p>
            <a:pPr>
              <a:defRPr/>
            </a:pPr>
            <a:r>
              <a:rPr lang="en-US" altLang="ja-JP" smtClean="0"/>
              <a:t>XES Standard Proposal</a:t>
            </a:r>
            <a:endParaRPr lang="en-US" altLang="ja-JP"/>
          </a:p>
        </p:txBody>
      </p:sp>
      <p:sp>
        <p:nvSpPr>
          <p:cNvPr id="8" name="Slide Number Placeholder 7"/>
          <p:cNvSpPr>
            <a:spLocks noGrp="1"/>
          </p:cNvSpPr>
          <p:nvPr>
            <p:ph type="sldNum" sz="quarter" idx="12"/>
          </p:nvPr>
        </p:nvSpPr>
        <p:spPr/>
        <p:txBody>
          <a:bodyPr/>
          <a:lstStyle/>
          <a:p>
            <a:pPr>
              <a:defRPr/>
            </a:pPr>
            <a:r>
              <a:rPr lang="en-US" altLang="ja-JP" smtClean="0"/>
              <a:t>Slide </a:t>
            </a:r>
            <a:fld id="{AEBB1476-9AA4-46E1-AFF0-E2BE763996BB}" type="slidenum">
              <a:rPr lang="en-US" altLang="ja-JP" smtClean="0"/>
              <a:pPr>
                <a:defRPr/>
              </a:pPr>
              <a:t>17</a:t>
            </a:fld>
            <a:r>
              <a:rPr lang="en-US" altLang="ja-JP" smtClean="0"/>
              <a:t> of 22</a:t>
            </a:r>
            <a:endParaRPr lang="en-US" altLang="ja-JP" dirty="0"/>
          </a:p>
        </p:txBody>
      </p:sp>
      <p:sp>
        <p:nvSpPr>
          <p:cNvPr id="26" name="Rectangle 25"/>
          <p:cNvSpPr/>
          <p:nvPr/>
        </p:nvSpPr>
        <p:spPr>
          <a:xfrm>
            <a:off x="3839090" y="4700928"/>
            <a:ext cx="2223686" cy="14465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00B0F0"/>
            </a:contourClr>
          </a:sp3d>
        </p:spPr>
        <p:txBody>
          <a:bodyPr wrap="none" lIns="91440" tIns="45720" rIns="91440" bIns="45720">
            <a:spAutoFit/>
          </a:bodyPr>
          <a:lstStyle/>
          <a:p>
            <a:pPr algn="ctr"/>
            <a:r>
              <a:rPr lang="en-US"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Activity</a:t>
            </a:r>
          </a:p>
          <a:p>
            <a:pPr algn="ctr"/>
            <a:r>
              <a:rPr lang="en-US"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Name!</a:t>
            </a:r>
            <a:endPar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7" name="Rectangle 26"/>
          <p:cNvSpPr/>
          <p:nvPr/>
        </p:nvSpPr>
        <p:spPr>
          <a:xfrm>
            <a:off x="4777622" y="4703350"/>
            <a:ext cx="2757486" cy="14465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00B0F0"/>
            </a:contourClr>
          </a:sp3d>
        </p:spPr>
        <p:txBody>
          <a:bodyPr wrap="none" lIns="91440" tIns="45720" rIns="91440" bIns="45720">
            <a:spAutoFit/>
          </a:bodyPr>
          <a:lstStyle/>
          <a:p>
            <a:pPr algn="ctr"/>
            <a:r>
              <a:rPr lang="en-US"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Resource</a:t>
            </a:r>
          </a:p>
          <a:p>
            <a:pPr algn="ctr"/>
            <a:r>
              <a:rPr lang="en-US"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Name!</a:t>
            </a:r>
            <a:endPar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25" name="Audio 2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790733753"/>
      </p:ext>
    </p:extLst>
  </p:cSld>
  <p:clrMapOvr>
    <a:masterClrMapping/>
  </p:clrMapOvr>
  <mc:AlternateContent xmlns:mc="http://schemas.openxmlformats.org/markup-compatibility/2006" xmlns:p14="http://schemas.microsoft.com/office/powerpoint/2010/main">
    <mc:Choice Requires="p14">
      <p:transition spd="slow" p14:dur="2000" advTm="88467"/>
    </mc:Choice>
    <mc:Fallback xmlns="">
      <p:transition spd="slow" advTm="88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xit" presetSubtype="2" fill="hold" grpId="1" nodeType="with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1+ppt_w/2"/>
                                          </p:val>
                                        </p:tav>
                                      </p:tavLst>
                                    </p:anim>
                                    <p:anim calcmode="lin" valueType="num">
                                      <p:cBhvr additive="base">
                                        <p:cTn id="37" dur="500"/>
                                        <p:tgtEl>
                                          <p:spTgt spid="5"/>
                                        </p:tgtEl>
                                        <p:attrNameLst>
                                          <p:attrName>ppt_y</p:attrName>
                                        </p:attrNameLst>
                                      </p:cBhvr>
                                      <p:tavLst>
                                        <p:tav tm="0">
                                          <p:val>
                                            <p:strVal val="ppt_y"/>
                                          </p:val>
                                        </p:tav>
                                        <p:tav tm="100000">
                                          <p:val>
                                            <p:strVal val="ppt_y"/>
                                          </p:val>
                                        </p:tav>
                                      </p:tavLst>
                                    </p:anim>
                                    <p:set>
                                      <p:cBhvr>
                                        <p:cTn id="38" dur="1" fill="hold">
                                          <p:stCondLst>
                                            <p:cond delay="499"/>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6146"/>
                                        </p:tgtEl>
                                        <p:attrNameLst>
                                          <p:attrName>style.visibility</p:attrName>
                                        </p:attrNameLst>
                                      </p:cBhvr>
                                      <p:to>
                                        <p:strVal val="visible"/>
                                      </p:to>
                                    </p:set>
                                    <p:anim calcmode="lin" valueType="num">
                                      <p:cBhvr additive="base">
                                        <p:cTn id="49" dur="500" fill="hold"/>
                                        <p:tgtEl>
                                          <p:spTgt spid="6146"/>
                                        </p:tgtEl>
                                        <p:attrNameLst>
                                          <p:attrName>ppt_x</p:attrName>
                                        </p:attrNameLst>
                                      </p:cBhvr>
                                      <p:tavLst>
                                        <p:tav tm="0">
                                          <p:val>
                                            <p:strVal val="#ppt_x"/>
                                          </p:val>
                                        </p:tav>
                                        <p:tav tm="100000">
                                          <p:val>
                                            <p:strVal val="#ppt_x"/>
                                          </p:val>
                                        </p:tav>
                                      </p:tavLst>
                                    </p:anim>
                                    <p:anim calcmode="lin" valueType="num">
                                      <p:cBhvr additive="base">
                                        <p:cTn id="50" dur="500" fill="hold"/>
                                        <p:tgtEl>
                                          <p:spTgt spid="6146"/>
                                        </p:tgtEl>
                                        <p:attrNameLst>
                                          <p:attrName>ppt_y</p:attrName>
                                        </p:attrNameLst>
                                      </p:cBhvr>
                                      <p:tavLst>
                                        <p:tav tm="0">
                                          <p:val>
                                            <p:strVal val="0-#ppt_h/2"/>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0-#ppt_w/2"/>
                                          </p:val>
                                        </p:tav>
                                        <p:tav tm="100000">
                                          <p:val>
                                            <p:strVal val="#ppt_x"/>
                                          </p:val>
                                        </p:tav>
                                      </p:tavLst>
                                    </p:anim>
                                    <p:anim calcmode="lin" valueType="num">
                                      <p:cBhvr additive="base">
                                        <p:cTn id="5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4"/>
                                        </p:tgtEl>
                                      </p:cBhvr>
                                    </p:animEffect>
                                    <p:set>
                                      <p:cBhvr>
                                        <p:cTn id="59" dur="1" fill="hold">
                                          <p:stCondLst>
                                            <p:cond delay="499"/>
                                          </p:stCondLst>
                                        </p:cTn>
                                        <p:tgtEl>
                                          <p:spTgt spid="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1" fill="hold" nodeType="clickEffect">
                                  <p:stCondLst>
                                    <p:cond delay="0"/>
                                  </p:stCondLst>
                                  <p:childTnLst>
                                    <p:set>
                                      <p:cBhvr>
                                        <p:cTn id="63" dur="1" fill="hold">
                                          <p:stCondLst>
                                            <p:cond delay="0"/>
                                          </p:stCondLst>
                                        </p:cTn>
                                        <p:tgtEl>
                                          <p:spTgt spid="6148"/>
                                        </p:tgtEl>
                                        <p:attrNameLst>
                                          <p:attrName>style.visibility</p:attrName>
                                        </p:attrNameLst>
                                      </p:cBhvr>
                                      <p:to>
                                        <p:strVal val="visible"/>
                                      </p:to>
                                    </p:set>
                                    <p:anim calcmode="lin" valueType="num">
                                      <p:cBhvr additive="base">
                                        <p:cTn id="64" dur="500" fill="hold"/>
                                        <p:tgtEl>
                                          <p:spTgt spid="6148"/>
                                        </p:tgtEl>
                                        <p:attrNameLst>
                                          <p:attrName>ppt_x</p:attrName>
                                        </p:attrNameLst>
                                      </p:cBhvr>
                                      <p:tavLst>
                                        <p:tav tm="0">
                                          <p:val>
                                            <p:strVal val="#ppt_x"/>
                                          </p:val>
                                        </p:tav>
                                        <p:tav tm="100000">
                                          <p:val>
                                            <p:strVal val="#ppt_x"/>
                                          </p:val>
                                        </p:tav>
                                      </p:tavLst>
                                    </p:anim>
                                    <p:anim calcmode="lin" valueType="num">
                                      <p:cBhvr additive="base">
                                        <p:cTn id="65" dur="500" fill="hold"/>
                                        <p:tgtEl>
                                          <p:spTgt spid="6148"/>
                                        </p:tgtEl>
                                        <p:attrNameLst>
                                          <p:attrName>ppt_y</p:attrName>
                                        </p:attrNameLst>
                                      </p:cBhvr>
                                      <p:tavLst>
                                        <p:tav tm="0">
                                          <p:val>
                                            <p:strVal val="0-#ppt_h/2"/>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additive="base">
                                        <p:cTn id="68" dur="500" fill="hold"/>
                                        <p:tgtEl>
                                          <p:spTgt spid="27"/>
                                        </p:tgtEl>
                                        <p:attrNameLst>
                                          <p:attrName>ppt_x</p:attrName>
                                        </p:attrNameLst>
                                      </p:cBhvr>
                                      <p:tavLst>
                                        <p:tav tm="0">
                                          <p:val>
                                            <p:strVal val="0-#ppt_w/2"/>
                                          </p:val>
                                        </p:tav>
                                        <p:tav tm="100000">
                                          <p:val>
                                            <p:strVal val="#ppt_x"/>
                                          </p:val>
                                        </p:tav>
                                      </p:tavLst>
                                    </p:anim>
                                    <p:anim calcmode="lin" valueType="num">
                                      <p:cBhvr additive="base">
                                        <p:cTn id="69" dur="500" fill="hold"/>
                                        <p:tgtEl>
                                          <p:spTgt spid="27"/>
                                        </p:tgtEl>
                                        <p:attrNameLst>
                                          <p:attrName>ppt_y</p:attrName>
                                        </p:attrNameLst>
                                      </p:cBhvr>
                                      <p:tavLst>
                                        <p:tav tm="0">
                                          <p:val>
                                            <p:strVal val="#ppt_y"/>
                                          </p:val>
                                        </p:tav>
                                        <p:tav tm="100000">
                                          <p:val>
                                            <p:strVal val="#ppt_y"/>
                                          </p:val>
                                        </p:tav>
                                      </p:tavLst>
                                    </p:anim>
                                  </p:childTnLst>
                                </p:cTn>
                              </p:par>
                              <p:par>
                                <p:cTn id="70" presetID="2" presetClass="exit" presetSubtype="4" fill="hold" grpId="1" nodeType="withEffect">
                                  <p:stCondLst>
                                    <p:cond delay="0"/>
                                  </p:stCondLst>
                                  <p:childTnLst>
                                    <p:anim calcmode="lin" valueType="num">
                                      <p:cBhvr additive="base">
                                        <p:cTn id="71" dur="500"/>
                                        <p:tgtEl>
                                          <p:spTgt spid="26"/>
                                        </p:tgtEl>
                                        <p:attrNameLst>
                                          <p:attrName>ppt_x</p:attrName>
                                        </p:attrNameLst>
                                      </p:cBhvr>
                                      <p:tavLst>
                                        <p:tav tm="0">
                                          <p:val>
                                            <p:strVal val="ppt_x"/>
                                          </p:val>
                                        </p:tav>
                                        <p:tav tm="100000">
                                          <p:val>
                                            <p:strVal val="ppt_x"/>
                                          </p:val>
                                        </p:tav>
                                      </p:tavLst>
                                    </p:anim>
                                    <p:anim calcmode="lin" valueType="num">
                                      <p:cBhvr additive="base">
                                        <p:cTn id="72" dur="500"/>
                                        <p:tgtEl>
                                          <p:spTgt spid="26"/>
                                        </p:tgtEl>
                                        <p:attrNameLst>
                                          <p:attrName>ppt_y</p:attrName>
                                        </p:attrNameLst>
                                      </p:cBhvr>
                                      <p:tavLst>
                                        <p:tav tm="0">
                                          <p:val>
                                            <p:strVal val="ppt_y"/>
                                          </p:val>
                                        </p:tav>
                                        <p:tav tm="100000">
                                          <p:val>
                                            <p:strVal val="1+ppt_h/2"/>
                                          </p:val>
                                        </p:tav>
                                      </p:tavLst>
                                    </p:anim>
                                    <p:set>
                                      <p:cBhvr>
                                        <p:cTn id="73" dur="1" fill="hold">
                                          <p:stCondLst>
                                            <p:cond delay="499"/>
                                          </p:stCondLst>
                                        </p:cTn>
                                        <p:tgtEl>
                                          <p:spTgt spid="26"/>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18"/>
                                        </p:tgtEl>
                                      </p:cBhvr>
                                    </p:animEffect>
                                    <p:set>
                                      <p:cBhvr>
                                        <p:cTn id="78" dur="1" fill="hold">
                                          <p:stCondLst>
                                            <p:cond delay="499"/>
                                          </p:stCondLst>
                                        </p:cTn>
                                        <p:tgtEl>
                                          <p:spTgt spid="1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1" fill="hold" nodeType="clickEffect">
                                  <p:stCondLst>
                                    <p:cond delay="0"/>
                                  </p:stCondLst>
                                  <p:childTnLst>
                                    <p:set>
                                      <p:cBhvr>
                                        <p:cTn id="82" dur="1" fill="hold">
                                          <p:stCondLst>
                                            <p:cond delay="0"/>
                                          </p:stCondLst>
                                        </p:cTn>
                                        <p:tgtEl>
                                          <p:spTgt spid="6154"/>
                                        </p:tgtEl>
                                        <p:attrNameLst>
                                          <p:attrName>style.visibility</p:attrName>
                                        </p:attrNameLst>
                                      </p:cBhvr>
                                      <p:to>
                                        <p:strVal val="visible"/>
                                      </p:to>
                                    </p:set>
                                    <p:anim calcmode="lin" valueType="num">
                                      <p:cBhvr additive="base">
                                        <p:cTn id="83" dur="500" fill="hold"/>
                                        <p:tgtEl>
                                          <p:spTgt spid="6154"/>
                                        </p:tgtEl>
                                        <p:attrNameLst>
                                          <p:attrName>ppt_x</p:attrName>
                                        </p:attrNameLst>
                                      </p:cBhvr>
                                      <p:tavLst>
                                        <p:tav tm="0">
                                          <p:val>
                                            <p:strVal val="#ppt_x"/>
                                          </p:val>
                                        </p:tav>
                                        <p:tav tm="100000">
                                          <p:val>
                                            <p:strVal val="#ppt_x"/>
                                          </p:val>
                                        </p:tav>
                                      </p:tavLst>
                                    </p:anim>
                                    <p:anim calcmode="lin" valueType="num">
                                      <p:cBhvr additive="base">
                                        <p:cTn id="84" dur="500" fill="hold"/>
                                        <p:tgtEl>
                                          <p:spTgt spid="6154"/>
                                        </p:tgtEl>
                                        <p:attrNameLst>
                                          <p:attrName>ppt_y</p:attrName>
                                        </p:attrNameLst>
                                      </p:cBhvr>
                                      <p:tavLst>
                                        <p:tav tm="0">
                                          <p:val>
                                            <p:strVal val="0-#ppt_h/2"/>
                                          </p:val>
                                        </p:tav>
                                        <p:tav tm="100000">
                                          <p:val>
                                            <p:strVal val="#ppt_y"/>
                                          </p:val>
                                        </p:tav>
                                      </p:tavLst>
                                    </p:anim>
                                  </p:childTnLst>
                                </p:cTn>
                              </p:par>
                              <p:par>
                                <p:cTn id="85" presetID="2" presetClass="entr" presetSubtype="1" fill="hold" nodeType="withEffect">
                                  <p:stCondLst>
                                    <p:cond delay="0"/>
                                  </p:stCondLst>
                                  <p:childTnLst>
                                    <p:set>
                                      <p:cBhvr>
                                        <p:cTn id="86" dur="1" fill="hold">
                                          <p:stCondLst>
                                            <p:cond delay="0"/>
                                          </p:stCondLst>
                                        </p:cTn>
                                        <p:tgtEl>
                                          <p:spTgt spid="6150"/>
                                        </p:tgtEl>
                                        <p:attrNameLst>
                                          <p:attrName>style.visibility</p:attrName>
                                        </p:attrNameLst>
                                      </p:cBhvr>
                                      <p:to>
                                        <p:strVal val="visible"/>
                                      </p:to>
                                    </p:set>
                                    <p:anim calcmode="lin" valueType="num">
                                      <p:cBhvr additive="base">
                                        <p:cTn id="87" dur="500" fill="hold"/>
                                        <p:tgtEl>
                                          <p:spTgt spid="6150"/>
                                        </p:tgtEl>
                                        <p:attrNameLst>
                                          <p:attrName>ppt_x</p:attrName>
                                        </p:attrNameLst>
                                      </p:cBhvr>
                                      <p:tavLst>
                                        <p:tav tm="0">
                                          <p:val>
                                            <p:strVal val="#ppt_x"/>
                                          </p:val>
                                        </p:tav>
                                        <p:tav tm="100000">
                                          <p:val>
                                            <p:strVal val="#ppt_x"/>
                                          </p:val>
                                        </p:tav>
                                      </p:tavLst>
                                    </p:anim>
                                    <p:anim calcmode="lin" valueType="num">
                                      <p:cBhvr additive="base">
                                        <p:cTn id="88" dur="500" fill="hold"/>
                                        <p:tgtEl>
                                          <p:spTgt spid="6150"/>
                                        </p:tgtEl>
                                        <p:attrNameLst>
                                          <p:attrName>ppt_y</p:attrName>
                                        </p:attrNameLst>
                                      </p:cBhvr>
                                      <p:tavLst>
                                        <p:tav tm="0">
                                          <p:val>
                                            <p:strVal val="0-#ppt_h/2"/>
                                          </p:val>
                                        </p:tav>
                                        <p:tav tm="100000">
                                          <p:val>
                                            <p:strVal val="#ppt_y"/>
                                          </p:val>
                                        </p:tav>
                                      </p:tavLst>
                                    </p:anim>
                                  </p:childTnLst>
                                </p:cTn>
                              </p:par>
                              <p:par>
                                <p:cTn id="89" presetID="2" presetClass="entr" presetSubtype="1" fill="hold" nodeType="withEffect">
                                  <p:stCondLst>
                                    <p:cond delay="0"/>
                                  </p:stCondLst>
                                  <p:childTnLst>
                                    <p:set>
                                      <p:cBhvr>
                                        <p:cTn id="90" dur="1" fill="hold">
                                          <p:stCondLst>
                                            <p:cond delay="0"/>
                                          </p:stCondLst>
                                        </p:cTn>
                                        <p:tgtEl>
                                          <p:spTgt spid="6152"/>
                                        </p:tgtEl>
                                        <p:attrNameLst>
                                          <p:attrName>style.visibility</p:attrName>
                                        </p:attrNameLst>
                                      </p:cBhvr>
                                      <p:to>
                                        <p:strVal val="visible"/>
                                      </p:to>
                                    </p:set>
                                    <p:anim calcmode="lin" valueType="num">
                                      <p:cBhvr additive="base">
                                        <p:cTn id="91" dur="500" fill="hold"/>
                                        <p:tgtEl>
                                          <p:spTgt spid="6152"/>
                                        </p:tgtEl>
                                        <p:attrNameLst>
                                          <p:attrName>ppt_x</p:attrName>
                                        </p:attrNameLst>
                                      </p:cBhvr>
                                      <p:tavLst>
                                        <p:tav tm="0">
                                          <p:val>
                                            <p:strVal val="#ppt_x"/>
                                          </p:val>
                                        </p:tav>
                                        <p:tav tm="100000">
                                          <p:val>
                                            <p:strVal val="#ppt_x"/>
                                          </p:val>
                                        </p:tav>
                                      </p:tavLst>
                                    </p:anim>
                                    <p:anim calcmode="lin" valueType="num">
                                      <p:cBhvr additive="base">
                                        <p:cTn id="92" dur="500" fill="hold"/>
                                        <p:tgtEl>
                                          <p:spTgt spid="6152"/>
                                        </p:tgtEl>
                                        <p:attrNameLst>
                                          <p:attrName>ppt_y</p:attrName>
                                        </p:attrNameLst>
                                      </p:cBhvr>
                                      <p:tavLst>
                                        <p:tav tm="0">
                                          <p:val>
                                            <p:strVal val="0-#ppt_h/2"/>
                                          </p:val>
                                        </p:tav>
                                        <p:tav tm="100000">
                                          <p:val>
                                            <p:strVal val="#ppt_y"/>
                                          </p:val>
                                        </p:tav>
                                      </p:tavLst>
                                    </p:anim>
                                  </p:childTnLst>
                                </p:cTn>
                              </p:par>
                              <p:par>
                                <p:cTn id="93" presetID="2" presetClass="exit" presetSubtype="4" fill="hold" grpId="1" nodeType="withEffect">
                                  <p:stCondLst>
                                    <p:cond delay="0"/>
                                  </p:stCondLst>
                                  <p:childTnLst>
                                    <p:anim calcmode="lin" valueType="num">
                                      <p:cBhvr additive="base">
                                        <p:cTn id="94" dur="500"/>
                                        <p:tgtEl>
                                          <p:spTgt spid="27"/>
                                        </p:tgtEl>
                                        <p:attrNameLst>
                                          <p:attrName>ppt_x</p:attrName>
                                        </p:attrNameLst>
                                      </p:cBhvr>
                                      <p:tavLst>
                                        <p:tav tm="0">
                                          <p:val>
                                            <p:strVal val="ppt_x"/>
                                          </p:val>
                                        </p:tav>
                                        <p:tav tm="100000">
                                          <p:val>
                                            <p:strVal val="ppt_x"/>
                                          </p:val>
                                        </p:tav>
                                      </p:tavLst>
                                    </p:anim>
                                    <p:anim calcmode="lin" valueType="num">
                                      <p:cBhvr additive="base">
                                        <p:cTn id="95" dur="500"/>
                                        <p:tgtEl>
                                          <p:spTgt spid="27"/>
                                        </p:tgtEl>
                                        <p:attrNameLst>
                                          <p:attrName>ppt_y</p:attrName>
                                        </p:attrNameLst>
                                      </p:cBhvr>
                                      <p:tavLst>
                                        <p:tav tm="0">
                                          <p:val>
                                            <p:strVal val="ppt_y"/>
                                          </p:val>
                                        </p:tav>
                                        <p:tav tm="100000">
                                          <p:val>
                                            <p:strVal val="1+ppt_h/2"/>
                                          </p:val>
                                        </p:tav>
                                      </p:tavLst>
                                    </p:anim>
                                    <p:set>
                                      <p:cBhvr>
                                        <p:cTn id="96" dur="1" fill="hold">
                                          <p:stCondLst>
                                            <p:cond delay="499"/>
                                          </p:stCondLst>
                                        </p:cTn>
                                        <p:tgtEl>
                                          <p:spTgt spid="2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1" nodeType="clickEffect">
                                  <p:stCondLst>
                                    <p:cond delay="0"/>
                                  </p:stCondLst>
                                  <p:childTnLst>
                                    <p:animEffect transition="out" filter="fade">
                                      <p:cBhvr>
                                        <p:cTn id="100" dur="500"/>
                                        <p:tgtEl>
                                          <p:spTgt spid="21"/>
                                        </p:tgtEl>
                                      </p:cBhvr>
                                    </p:animEffect>
                                    <p:set>
                                      <p:cBhvr>
                                        <p:cTn id="101" dur="1" fill="hold">
                                          <p:stCondLst>
                                            <p:cond delay="499"/>
                                          </p:stCondLst>
                                        </p:cTn>
                                        <p:tgtEl>
                                          <p:spTgt spid="2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9"/>
                                        </p:tgtEl>
                                      </p:cBhvr>
                                    </p:animEffect>
                                    <p:set>
                                      <p:cBhvr>
                                        <p:cTn id="10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8" fill="hold" display="0">
                  <p:stCondLst>
                    <p:cond delay="indefinite"/>
                  </p:stCondLst>
                  <p:endCondLst>
                    <p:cond evt="onStopAudio" delay="0">
                      <p:tgtEl>
                        <p:sldTgt/>
                      </p:tgtEl>
                    </p:cond>
                  </p:endCondLst>
                </p:cTn>
                <p:tgtEl>
                  <p:spTgt spid="25"/>
                </p:tgtEl>
              </p:cMediaNode>
            </p:audio>
          </p:childTnLst>
        </p:cTn>
      </p:par>
    </p:tnLst>
    <p:bldLst>
      <p:bldP spid="4" grpId="0" animBg="1"/>
      <p:bldP spid="4" grpId="1" animBg="1"/>
      <p:bldP spid="18" grpId="0" animBg="1"/>
      <p:bldP spid="18" grpId="1" animBg="1"/>
      <p:bldP spid="19" grpId="0" animBg="1"/>
      <p:bldP spid="19" grpId="1" animBg="1"/>
      <p:bldP spid="20" grpId="0" animBg="1"/>
      <p:bldP spid="20" grpId="1" animBg="1"/>
      <p:bldP spid="21" grpId="0" animBg="1"/>
      <p:bldP spid="21" grpId="1" animBg="1"/>
      <p:bldP spid="5" grpId="0" animBg="1"/>
      <p:bldP spid="5" grpId="1" animBg="1"/>
      <p:bldP spid="26" grpId="0"/>
      <p:bldP spid="26" grpId="1"/>
      <p:bldP spid="27" grpId="0"/>
      <p:bldP spid="2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p:txBody>
      </p:sp>
      <p:sp>
        <p:nvSpPr>
          <p:cNvPr id="2" name="Title 1"/>
          <p:cNvSpPr>
            <a:spLocks noGrp="1"/>
          </p:cNvSpPr>
          <p:nvPr>
            <p:ph type="title"/>
          </p:nvPr>
        </p:nvSpPr>
        <p:spPr/>
        <p:txBody>
          <a:bodyPr/>
          <a:lstStyle/>
          <a:p>
            <a:r>
              <a:rPr lang="en-US" dirty="0"/>
              <a:t>XES </a:t>
            </a:r>
            <a:r>
              <a:rPr lang="en-US" dirty="0" smtClean="0"/>
              <a:t>Goal 3: Extensible</a:t>
            </a:r>
            <a:endParaRPr lang="en-US" dirty="0"/>
          </a:p>
        </p:txBody>
      </p:sp>
      <p:pic>
        <p:nvPicPr>
          <p:cNvPr id="10" name="Picture 2" descr="http://www.lawyer-coach.com/wp-content/uploads/goal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5051" y="1730852"/>
            <a:ext cx="2438400" cy="21050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3"/>
          <p:cNvGraphicFramePr>
            <a:graphicFrameLocks noGrp="1"/>
          </p:cNvGraphicFramePr>
          <p:nvPr>
            <p:extLst>
              <p:ext uri="{D42A27DB-BD31-4B8C-83A1-F6EECF244321}">
                <p14:modId xmlns:p14="http://schemas.microsoft.com/office/powerpoint/2010/main" val="479817034"/>
              </p:ext>
            </p:extLst>
          </p:nvPr>
        </p:nvGraphicFramePr>
        <p:xfrm>
          <a:off x="508000" y="1450106"/>
          <a:ext cx="6210544" cy="2016760"/>
        </p:xfrm>
        <a:graphic>
          <a:graphicData uri="http://schemas.openxmlformats.org/drawingml/2006/table">
            <a:tbl>
              <a:tblPr firstRow="1" bandRow="1">
                <a:tableStyleId>{5C22544A-7EE6-4342-B048-85BDC9FD1C3A}</a:tableStyleId>
              </a:tblPr>
              <a:tblGrid>
                <a:gridCol w="874247"/>
                <a:gridCol w="1155529"/>
                <a:gridCol w="1830182"/>
                <a:gridCol w="1253645"/>
                <a:gridCol w="1096941"/>
              </a:tblGrid>
              <a:tr h="370840">
                <a:tc>
                  <a:txBody>
                    <a:bodyPr/>
                    <a:lstStyle/>
                    <a:p>
                      <a:r>
                        <a:rPr lang="nl-NL" sz="1600" dirty="0" smtClean="0"/>
                        <a:t>id</a:t>
                      </a:r>
                      <a:endParaRPr lang="nl-NL" sz="1600" dirty="0"/>
                    </a:p>
                  </a:txBody>
                  <a:tcPr>
                    <a:solidFill>
                      <a:srgbClr val="0B1D2B"/>
                    </a:solidFill>
                  </a:tcPr>
                </a:tc>
                <a:tc>
                  <a:txBody>
                    <a:bodyPr/>
                    <a:lstStyle/>
                    <a:p>
                      <a:r>
                        <a:rPr lang="en-US" sz="1600" dirty="0" err="1" smtClean="0"/>
                        <a:t>eid</a:t>
                      </a:r>
                      <a:endParaRPr lang="nl-NL" sz="1600" dirty="0"/>
                    </a:p>
                  </a:txBody>
                  <a:tcPr>
                    <a:solidFill>
                      <a:srgbClr val="0B1D2B"/>
                    </a:solidFill>
                  </a:tcPr>
                </a:tc>
                <a:tc>
                  <a:txBody>
                    <a:bodyPr/>
                    <a:lstStyle/>
                    <a:p>
                      <a:r>
                        <a:rPr lang="en-US" sz="1600" dirty="0" smtClean="0"/>
                        <a:t>time</a:t>
                      </a:r>
                      <a:endParaRPr lang="nl-NL" sz="1600" dirty="0"/>
                    </a:p>
                  </a:txBody>
                  <a:tcPr>
                    <a:solidFill>
                      <a:srgbClr val="0B1D2B"/>
                    </a:solidFill>
                  </a:tcPr>
                </a:tc>
                <a:tc>
                  <a:txBody>
                    <a:bodyPr/>
                    <a:lstStyle/>
                    <a:p>
                      <a:r>
                        <a:rPr lang="en-US" sz="1600" dirty="0" smtClean="0"/>
                        <a:t>act</a:t>
                      </a:r>
                      <a:endParaRPr lang="nl-NL" sz="1600" dirty="0"/>
                    </a:p>
                  </a:txBody>
                  <a:tcPr>
                    <a:solidFill>
                      <a:srgbClr val="0B1D2B"/>
                    </a:solidFill>
                  </a:tcPr>
                </a:tc>
                <a:tc>
                  <a:txBody>
                    <a:bodyPr/>
                    <a:lstStyle/>
                    <a:p>
                      <a:r>
                        <a:rPr lang="en-US" sz="1600" dirty="0" smtClean="0"/>
                        <a:t>name</a:t>
                      </a:r>
                      <a:endParaRPr lang="nl-NL" sz="1600" dirty="0"/>
                    </a:p>
                  </a:txBody>
                  <a:tcPr>
                    <a:solidFill>
                      <a:srgbClr val="0B1D2B"/>
                    </a:solidFill>
                  </a:tcPr>
                </a:tc>
              </a:tr>
              <a:tr h="370840">
                <a:tc>
                  <a:txBody>
                    <a:bodyPr/>
                    <a:lstStyle/>
                    <a:p>
                      <a:r>
                        <a:rPr lang="en-US" sz="1600" dirty="0" smtClean="0"/>
                        <a:t>1</a:t>
                      </a:r>
                    </a:p>
                    <a:p>
                      <a:r>
                        <a:rPr lang="en-US" sz="1600" dirty="0" smtClean="0"/>
                        <a:t>1</a:t>
                      </a:r>
                    </a:p>
                    <a:p>
                      <a:r>
                        <a:rPr lang="en-US" sz="1600" dirty="0" smtClean="0"/>
                        <a:t>1</a:t>
                      </a:r>
                      <a:endParaRPr lang="nl-NL" sz="1600" dirty="0"/>
                    </a:p>
                  </a:txBody>
                  <a:tcPr/>
                </a:tc>
                <a:tc>
                  <a:txBody>
                    <a:bodyPr/>
                    <a:lstStyle/>
                    <a:p>
                      <a:r>
                        <a:rPr lang="en-US" sz="1600" dirty="0" smtClean="0"/>
                        <a:t>35654423</a:t>
                      </a:r>
                    </a:p>
                    <a:p>
                      <a:r>
                        <a:rPr lang="en-US" sz="1600" dirty="0" smtClean="0"/>
                        <a:t>35654424</a:t>
                      </a:r>
                    </a:p>
                    <a:p>
                      <a:r>
                        <a:rPr lang="en-US" sz="1600" dirty="0" smtClean="0"/>
                        <a:t>35654425</a:t>
                      </a:r>
                      <a:endParaRPr lang="nl-NL" sz="1600" dirty="0"/>
                    </a:p>
                  </a:txBody>
                  <a:tcPr/>
                </a:tc>
                <a:tc>
                  <a:txBody>
                    <a:bodyPr/>
                    <a:lstStyle/>
                    <a:p>
                      <a:r>
                        <a:rPr lang="en-US" sz="1600" dirty="0" smtClean="0"/>
                        <a:t>30-01-2012:11:02</a:t>
                      </a:r>
                    </a:p>
                    <a:p>
                      <a:r>
                        <a:rPr lang="en-US" sz="1600" dirty="0" smtClean="0"/>
                        <a:t>31-01-2012:15:03</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02-02-2012:09:00</a:t>
                      </a:r>
                    </a:p>
                  </a:txBody>
                  <a:tcPr/>
                </a:tc>
                <a:tc>
                  <a:txBody>
                    <a:bodyPr/>
                    <a:lstStyle/>
                    <a:p>
                      <a:r>
                        <a:rPr lang="en-US" sz="1600" dirty="0" smtClean="0"/>
                        <a:t>Purchase</a:t>
                      </a:r>
                    </a:p>
                    <a:p>
                      <a:r>
                        <a:rPr lang="en-US" sz="1600" dirty="0" smtClean="0"/>
                        <a:t>Production</a:t>
                      </a:r>
                    </a:p>
                    <a:p>
                      <a:r>
                        <a:rPr lang="en-US" sz="1600" dirty="0" smtClean="0"/>
                        <a:t>Sale</a:t>
                      </a:r>
                      <a:endParaRPr lang="nl-NL" sz="1600" dirty="0"/>
                    </a:p>
                  </a:txBody>
                  <a:tcPr/>
                </a:tc>
                <a:tc>
                  <a:txBody>
                    <a:bodyPr/>
                    <a:lstStyle/>
                    <a:p>
                      <a:r>
                        <a:rPr lang="en-US" sz="1600" dirty="0" smtClean="0"/>
                        <a:t>Pete</a:t>
                      </a:r>
                    </a:p>
                    <a:p>
                      <a:r>
                        <a:rPr lang="en-US" sz="1600" dirty="0" smtClean="0"/>
                        <a:t>Sue</a:t>
                      </a:r>
                    </a:p>
                    <a:p>
                      <a:r>
                        <a:rPr lang="en-US" sz="1600" dirty="0" smtClean="0"/>
                        <a:t>Mike</a:t>
                      </a:r>
                      <a:endParaRPr lang="nl-NL" sz="1600" dirty="0"/>
                    </a:p>
                  </a:txBody>
                  <a:tcPr/>
                </a:tc>
              </a:tr>
              <a:tr h="370840">
                <a:tc>
                  <a:txBody>
                    <a:bodyPr/>
                    <a:lstStyle/>
                    <a:p>
                      <a:r>
                        <a:rPr lang="en-US" sz="1600" dirty="0" smtClean="0"/>
                        <a:t>2</a:t>
                      </a:r>
                    </a:p>
                    <a:p>
                      <a:r>
                        <a:rPr lang="en-US" sz="1600" dirty="0" smtClean="0"/>
                        <a:t>2</a:t>
                      </a:r>
                    </a:p>
                    <a:p>
                      <a:r>
                        <a:rPr lang="en-US" sz="1600" dirty="0" smtClean="0"/>
                        <a:t>2</a:t>
                      </a:r>
                      <a:endParaRPr lang="nl-NL" sz="1600" dirty="0"/>
                    </a:p>
                  </a:txBody>
                  <a:tcPr/>
                </a:tc>
                <a:tc>
                  <a:txBody>
                    <a:bodyPr/>
                    <a:lstStyle/>
                    <a:p>
                      <a:r>
                        <a:rPr lang="en-US" sz="1600" dirty="0" smtClean="0"/>
                        <a:t>35654483</a:t>
                      </a:r>
                    </a:p>
                    <a:p>
                      <a:r>
                        <a:rPr lang="en-US" sz="1600" dirty="0" smtClean="0"/>
                        <a:t>35654484</a:t>
                      </a:r>
                    </a:p>
                    <a:p>
                      <a:r>
                        <a:rPr lang="en-US" sz="1600" dirty="0" smtClean="0"/>
                        <a:t>35654485</a:t>
                      </a:r>
                      <a:endParaRPr lang="nl-NL" sz="1600" dirty="0"/>
                    </a:p>
                  </a:txBody>
                  <a:tcPr/>
                </a:tc>
                <a:tc>
                  <a:txBody>
                    <a:bodyPr/>
                    <a:lstStyle/>
                    <a:p>
                      <a:r>
                        <a:rPr lang="en-US" sz="1600" dirty="0" smtClean="0"/>
                        <a:t>30-01-2012:11:02</a:t>
                      </a:r>
                    </a:p>
                    <a:p>
                      <a:r>
                        <a:rPr lang="en-US" sz="1600" dirty="0" smtClean="0"/>
                        <a:t>05-02-2012:17:03</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06-02-2012:09:35</a:t>
                      </a:r>
                    </a:p>
                  </a:txBody>
                  <a:tcPr/>
                </a:tc>
                <a:tc>
                  <a:txBody>
                    <a:bodyPr/>
                    <a:lstStyle/>
                    <a:p>
                      <a:r>
                        <a:rPr lang="en-US" sz="1600" dirty="0" smtClean="0"/>
                        <a:t>Purchase</a:t>
                      </a:r>
                    </a:p>
                    <a:p>
                      <a:r>
                        <a:rPr lang="en-US" sz="1600" dirty="0" smtClean="0"/>
                        <a:t>Production</a:t>
                      </a:r>
                    </a:p>
                    <a:p>
                      <a:r>
                        <a:rPr lang="en-US" sz="1600" dirty="0" smtClean="0"/>
                        <a:t>Sale</a:t>
                      </a:r>
                      <a:endParaRPr lang="nl-NL" sz="1600" dirty="0"/>
                    </a:p>
                  </a:txBody>
                  <a:tcPr/>
                </a:tc>
                <a:tc>
                  <a:txBody>
                    <a:bodyPr/>
                    <a:lstStyle/>
                    <a:p>
                      <a:r>
                        <a:rPr lang="en-US" sz="1600" dirty="0" smtClean="0"/>
                        <a:t>Pete</a:t>
                      </a:r>
                    </a:p>
                    <a:p>
                      <a:r>
                        <a:rPr lang="en-US" sz="1600" dirty="0" smtClean="0"/>
                        <a:t>John</a:t>
                      </a:r>
                    </a:p>
                    <a:p>
                      <a:r>
                        <a:rPr lang="en-US" sz="1600" dirty="0" smtClean="0"/>
                        <a:t>Mike</a:t>
                      </a:r>
                      <a:endParaRPr lang="nl-NL" sz="1600" dirty="0"/>
                    </a:p>
                  </a:txBody>
                  <a:tcPr/>
                </a:tc>
              </a:tr>
            </a:tbl>
          </a:graphicData>
        </a:graphic>
      </p:graphicFrame>
      <p:pic>
        <p:nvPicPr>
          <p:cNvPr id="9" name="Picture 2" descr="http://static.guim.co.uk/sys-images/Guardian/Pix/pictures/2013/10/8/1381245997913/Designer-glasses-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71485" y="3636973"/>
            <a:ext cx="2141966" cy="2763827"/>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7029222" y="1601867"/>
            <a:ext cx="72000" cy="72000"/>
          </a:xfrm>
          <a:prstGeom prst="ellipse">
            <a:avLst/>
          </a:prstGeom>
          <a:solidFill>
            <a:schemeClr val="tx2">
              <a:lumMod val="60000"/>
              <a:lumOff val="40000"/>
            </a:schemeClr>
          </a:solidFill>
          <a:ln w="28575">
            <a:solidFill>
              <a:srgbClr val="0A1B2B"/>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2" name="Oval 11"/>
          <p:cNvSpPr/>
          <p:nvPr/>
        </p:nvSpPr>
        <p:spPr>
          <a:xfrm>
            <a:off x="7285516" y="1599742"/>
            <a:ext cx="72000" cy="72000"/>
          </a:xfrm>
          <a:prstGeom prst="ellipse">
            <a:avLst/>
          </a:prstGeom>
          <a:solidFill>
            <a:schemeClr val="tx2">
              <a:lumMod val="60000"/>
              <a:lumOff val="40000"/>
            </a:schemeClr>
          </a:solidFill>
          <a:ln w="28575">
            <a:solidFill>
              <a:srgbClr val="0A1B2B"/>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3" name="Oval 12"/>
          <p:cNvSpPr/>
          <p:nvPr/>
        </p:nvSpPr>
        <p:spPr>
          <a:xfrm>
            <a:off x="7564022" y="1603935"/>
            <a:ext cx="72000" cy="72000"/>
          </a:xfrm>
          <a:prstGeom prst="ellipse">
            <a:avLst/>
          </a:prstGeom>
          <a:solidFill>
            <a:schemeClr val="tx2">
              <a:lumMod val="60000"/>
              <a:lumOff val="40000"/>
            </a:schemeClr>
          </a:solidFill>
          <a:ln w="28575">
            <a:solidFill>
              <a:srgbClr val="0A1B2B"/>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6" name="Left Brace 15"/>
          <p:cNvSpPr/>
          <p:nvPr/>
        </p:nvSpPr>
        <p:spPr>
          <a:xfrm rot="5400000">
            <a:off x="4466556" y="-2059901"/>
            <a:ext cx="410522" cy="6568160"/>
          </a:xfrm>
          <a:prstGeom prst="leftBrace">
            <a:avLst>
              <a:gd name="adj1" fmla="val 8333"/>
              <a:gd name="adj2" fmla="val 18578"/>
            </a:avLst>
          </a:prstGeom>
          <a:ln w="28575">
            <a:solidFill>
              <a:srgbClr val="0A1B2B"/>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4" name="Rectangle 3"/>
          <p:cNvSpPr/>
          <p:nvPr/>
        </p:nvSpPr>
        <p:spPr bwMode="auto">
          <a:xfrm>
            <a:off x="4367605" y="1807285"/>
            <a:ext cx="1247887" cy="1645920"/>
          </a:xfrm>
          <a:prstGeom prst="rect">
            <a:avLst/>
          </a:prstGeom>
          <a:solidFill>
            <a:schemeClr val="accent1">
              <a:alpha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solidFill>
                <a:schemeClr val="tx1"/>
              </a:solidFill>
              <a:effectLst/>
              <a:latin typeface="Arial" charset="0"/>
            </a:endParaRPr>
          </a:p>
        </p:txBody>
      </p:sp>
      <p:sp>
        <p:nvSpPr>
          <p:cNvPr id="18" name="Rectangle 17"/>
          <p:cNvSpPr/>
          <p:nvPr/>
        </p:nvSpPr>
        <p:spPr bwMode="auto">
          <a:xfrm>
            <a:off x="5615493" y="1807285"/>
            <a:ext cx="1086522" cy="1645920"/>
          </a:xfrm>
          <a:prstGeom prst="rect">
            <a:avLst/>
          </a:prstGeom>
          <a:solidFill>
            <a:schemeClr val="accent1">
              <a:alpha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solidFill>
                <a:schemeClr val="tx1"/>
              </a:solidFill>
              <a:effectLst/>
              <a:latin typeface="Arial" charset="0"/>
            </a:endParaRPr>
          </a:p>
        </p:txBody>
      </p:sp>
      <p:sp>
        <p:nvSpPr>
          <p:cNvPr id="19" name="Rectangle 18"/>
          <p:cNvSpPr/>
          <p:nvPr/>
        </p:nvSpPr>
        <p:spPr bwMode="auto">
          <a:xfrm>
            <a:off x="2553561" y="1807285"/>
            <a:ext cx="1828799" cy="1645920"/>
          </a:xfrm>
          <a:prstGeom prst="rect">
            <a:avLst/>
          </a:prstGeom>
          <a:solidFill>
            <a:schemeClr val="accent1">
              <a:alpha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solidFill>
                <a:schemeClr val="tx1"/>
              </a:solidFill>
              <a:effectLst/>
              <a:latin typeface="Arial" charset="0"/>
            </a:endParaRPr>
          </a:p>
        </p:txBody>
      </p:sp>
      <p:sp>
        <p:nvSpPr>
          <p:cNvPr id="20" name="Rectangle 19"/>
          <p:cNvSpPr/>
          <p:nvPr/>
        </p:nvSpPr>
        <p:spPr bwMode="auto">
          <a:xfrm>
            <a:off x="1402493" y="1807285"/>
            <a:ext cx="1151067" cy="1645920"/>
          </a:xfrm>
          <a:prstGeom prst="rect">
            <a:avLst/>
          </a:prstGeom>
          <a:solidFill>
            <a:schemeClr val="accent1">
              <a:alpha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solidFill>
                <a:schemeClr val="tx1"/>
              </a:solidFill>
              <a:effectLst/>
              <a:latin typeface="Arial" charset="0"/>
            </a:endParaRPr>
          </a:p>
        </p:txBody>
      </p:sp>
      <p:sp>
        <p:nvSpPr>
          <p:cNvPr id="21" name="Rectangle 20"/>
          <p:cNvSpPr/>
          <p:nvPr/>
        </p:nvSpPr>
        <p:spPr bwMode="auto">
          <a:xfrm>
            <a:off x="508000" y="1807285"/>
            <a:ext cx="894493" cy="1645920"/>
          </a:xfrm>
          <a:prstGeom prst="rect">
            <a:avLst/>
          </a:prstGeom>
          <a:solidFill>
            <a:schemeClr val="accent1">
              <a:alpha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solidFill>
                <a:schemeClr val="tx1"/>
              </a:solidFill>
              <a:effectLst/>
              <a:latin typeface="Arial" charset="0"/>
            </a:endParaRPr>
          </a:p>
        </p:txBody>
      </p:sp>
      <p:pic>
        <p:nvPicPr>
          <p:cNvPr id="6146" name="Picture 2" descr="http://1.bp.blogspot.com/-4tjMcy5bOJA/ULdfpnYoxJI/AAAAAAAAMZw/9o5yHji1LtE/s1600/middle-2-7UMGAFG9GW.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68844" y="3960449"/>
            <a:ext cx="1246648" cy="62332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polette.com/media/catalog/product/cache/1/image/1200x900/9df78eab33525d08d6e5fb8d27136e95/r/o/round_glasses_vintage_.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15491" y="3727895"/>
            <a:ext cx="1086523" cy="81452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www.sp-media3.com/preferredproducts/product_images/uploaded_images/glasses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7999" y="3636973"/>
            <a:ext cx="3421081" cy="2778021"/>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p:cNvSpPr>
            <a:spLocks noGrp="1"/>
          </p:cNvSpPr>
          <p:nvPr>
            <p:ph type="ftr" sz="quarter" idx="11"/>
          </p:nvPr>
        </p:nvSpPr>
        <p:spPr/>
        <p:txBody>
          <a:bodyPr/>
          <a:lstStyle/>
          <a:p>
            <a:pPr>
              <a:defRPr/>
            </a:pPr>
            <a:r>
              <a:rPr lang="en-US" altLang="ja-JP" smtClean="0"/>
              <a:t>XES Standard Proposal</a:t>
            </a:r>
            <a:endParaRPr lang="en-US" altLang="ja-JP"/>
          </a:p>
        </p:txBody>
      </p:sp>
      <p:sp>
        <p:nvSpPr>
          <p:cNvPr id="8" name="Slide Number Placeholder 7"/>
          <p:cNvSpPr>
            <a:spLocks noGrp="1"/>
          </p:cNvSpPr>
          <p:nvPr>
            <p:ph type="sldNum" sz="quarter" idx="12"/>
          </p:nvPr>
        </p:nvSpPr>
        <p:spPr/>
        <p:txBody>
          <a:bodyPr/>
          <a:lstStyle/>
          <a:p>
            <a:pPr>
              <a:defRPr/>
            </a:pPr>
            <a:r>
              <a:rPr lang="en-US" altLang="ja-JP" smtClean="0"/>
              <a:t>Slide </a:t>
            </a:r>
            <a:fld id="{AEBB1476-9AA4-46E1-AFF0-E2BE763996BB}" type="slidenum">
              <a:rPr lang="en-US" altLang="ja-JP" smtClean="0"/>
              <a:pPr>
                <a:defRPr/>
              </a:pPr>
              <a:t>18</a:t>
            </a:fld>
            <a:r>
              <a:rPr lang="en-US" altLang="ja-JP" smtClean="0"/>
              <a:t> of 22</a:t>
            </a:r>
            <a:endParaRPr lang="en-US" altLang="ja-JP" dirty="0"/>
          </a:p>
        </p:txBody>
      </p:sp>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21862687"/>
      </p:ext>
    </p:extLst>
  </p:cSld>
  <p:clrMapOvr>
    <a:masterClrMapping/>
  </p:clrMapOvr>
  <mc:AlternateContent xmlns:mc="http://schemas.openxmlformats.org/markup-compatibility/2006" xmlns:p14="http://schemas.microsoft.com/office/powerpoint/2010/main">
    <mc:Choice Requires="p14">
      <p:transition spd="slow" p14:dur="2000" advTm="59085"/>
    </mc:Choice>
    <mc:Fallback xmlns="">
      <p:transition spd="slow" advTm="59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fade">
                                      <p:cBhvr>
                                        <p:cTn id="11" dur="500"/>
                                        <p:tgtEl>
                                          <p:spTgt spid="6146"/>
                                        </p:tgtEl>
                                      </p:cBhvr>
                                    </p:animEffect>
                                  </p:childTnLst>
                                </p:cTn>
                              </p:par>
                              <p:par>
                                <p:cTn id="12" presetID="10" presetClass="exit" presetSubtype="0" fill="hold" grpId="0" nodeType="with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animEffect transition="in" filter="fade">
                                      <p:cBhvr>
                                        <p:cTn id="19" dur="500"/>
                                        <p:tgtEl>
                                          <p:spTgt spid="6148"/>
                                        </p:tgtEl>
                                      </p:cBhvr>
                                    </p:animEffect>
                                  </p:childTnLst>
                                </p:cTn>
                              </p:par>
                              <p:par>
                                <p:cTn id="20" presetID="10" presetClass="exit" presetSubtype="0" fill="hold" grpId="0" nodeType="with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8194"/>
                                        </p:tgtEl>
                                        <p:attrNameLst>
                                          <p:attrName>style.visibility</p:attrName>
                                        </p:attrNameLst>
                                      </p:cBhvr>
                                      <p:to>
                                        <p:strVal val="visible"/>
                                      </p:to>
                                    </p:set>
                                    <p:anim calcmode="lin" valueType="num">
                                      <p:cBhvr additive="base">
                                        <p:cTn id="27" dur="500" fill="hold"/>
                                        <p:tgtEl>
                                          <p:spTgt spid="8194"/>
                                        </p:tgtEl>
                                        <p:attrNameLst>
                                          <p:attrName>ppt_x</p:attrName>
                                        </p:attrNameLst>
                                      </p:cBhvr>
                                      <p:tavLst>
                                        <p:tav tm="0">
                                          <p:val>
                                            <p:strVal val="0-#ppt_w/2"/>
                                          </p:val>
                                        </p:tav>
                                        <p:tav tm="100000">
                                          <p:val>
                                            <p:strVal val="#ppt_x"/>
                                          </p:val>
                                        </p:tav>
                                      </p:tavLst>
                                    </p:anim>
                                    <p:anim calcmode="lin" valueType="num">
                                      <p:cBhvr additive="base">
                                        <p:cTn id="28" dur="500" fill="hold"/>
                                        <p:tgtEl>
                                          <p:spTgt spid="81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7"/>
                </p:tgtEl>
              </p:cMediaNode>
            </p:audio>
          </p:childTnLst>
        </p:cTn>
      </p:par>
    </p:tnLst>
    <p:bldLst>
      <p:bldP spid="4"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p:txBody>
      </p:sp>
      <p:sp>
        <p:nvSpPr>
          <p:cNvPr id="2" name="Title 1"/>
          <p:cNvSpPr>
            <a:spLocks noGrp="1"/>
          </p:cNvSpPr>
          <p:nvPr>
            <p:ph type="title"/>
          </p:nvPr>
        </p:nvSpPr>
        <p:spPr/>
        <p:txBody>
          <a:bodyPr/>
          <a:lstStyle/>
          <a:p>
            <a:r>
              <a:rPr lang="en-US" dirty="0"/>
              <a:t>XES </a:t>
            </a:r>
            <a:r>
              <a:rPr lang="en-US" dirty="0" smtClean="0"/>
              <a:t>Goal 4: Expressive</a:t>
            </a:r>
            <a:endParaRPr lang="en-US" dirty="0"/>
          </a:p>
        </p:txBody>
      </p:sp>
      <p:pic>
        <p:nvPicPr>
          <p:cNvPr id="10" name="Picture 2" descr="http://www.lawyer-coach.com/wp-content/uploads/goal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5051" y="1730852"/>
            <a:ext cx="2438400" cy="21050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3" name="Table 22"/>
          <p:cNvGraphicFramePr>
            <a:graphicFrameLocks noGrp="1"/>
          </p:cNvGraphicFramePr>
          <p:nvPr>
            <p:extLst>
              <p:ext uri="{D42A27DB-BD31-4B8C-83A1-F6EECF244321}">
                <p14:modId xmlns:p14="http://schemas.microsoft.com/office/powerpoint/2010/main" val="244127183"/>
              </p:ext>
            </p:extLst>
          </p:nvPr>
        </p:nvGraphicFramePr>
        <p:xfrm>
          <a:off x="508000" y="1450106"/>
          <a:ext cx="6210544" cy="2016760"/>
        </p:xfrm>
        <a:graphic>
          <a:graphicData uri="http://schemas.openxmlformats.org/drawingml/2006/table">
            <a:tbl>
              <a:tblPr firstRow="1" bandRow="1">
                <a:tableStyleId>{5C22544A-7EE6-4342-B048-85BDC9FD1C3A}</a:tableStyleId>
              </a:tblPr>
              <a:tblGrid>
                <a:gridCol w="874247"/>
                <a:gridCol w="1155529"/>
                <a:gridCol w="1830182"/>
                <a:gridCol w="1253645"/>
                <a:gridCol w="1096941"/>
              </a:tblGrid>
              <a:tr h="370840">
                <a:tc>
                  <a:txBody>
                    <a:bodyPr/>
                    <a:lstStyle/>
                    <a:p>
                      <a:endParaRPr lang="nl-NL" sz="1600" dirty="0"/>
                    </a:p>
                  </a:txBody>
                  <a:tcPr>
                    <a:solidFill>
                      <a:srgbClr val="0B1D2B"/>
                    </a:solidFill>
                  </a:tcPr>
                </a:tc>
                <a:tc>
                  <a:txBody>
                    <a:bodyPr/>
                    <a:lstStyle/>
                    <a:p>
                      <a:r>
                        <a:rPr lang="en-US" sz="1600" dirty="0" smtClean="0"/>
                        <a:t>Event id</a:t>
                      </a:r>
                      <a:endParaRPr lang="nl-NL" sz="1600" dirty="0"/>
                    </a:p>
                  </a:txBody>
                  <a:tcPr>
                    <a:solidFill>
                      <a:srgbClr val="0B1D2B"/>
                    </a:solidFill>
                  </a:tcPr>
                </a:tc>
                <a:tc>
                  <a:txBody>
                    <a:bodyPr/>
                    <a:lstStyle/>
                    <a:p>
                      <a:r>
                        <a:rPr lang="en-US" sz="1600" dirty="0" smtClean="0"/>
                        <a:t>timestamp</a:t>
                      </a:r>
                      <a:endParaRPr lang="nl-NL" sz="1600" dirty="0"/>
                    </a:p>
                  </a:txBody>
                  <a:tcPr>
                    <a:solidFill>
                      <a:srgbClr val="0B1D2B"/>
                    </a:solidFill>
                  </a:tcPr>
                </a:tc>
                <a:tc>
                  <a:txBody>
                    <a:bodyPr/>
                    <a:lstStyle/>
                    <a:p>
                      <a:r>
                        <a:rPr lang="en-US" sz="1600" dirty="0" smtClean="0"/>
                        <a:t>activity</a:t>
                      </a:r>
                      <a:endParaRPr lang="nl-NL" sz="1600" dirty="0"/>
                    </a:p>
                  </a:txBody>
                  <a:tcPr>
                    <a:solidFill>
                      <a:srgbClr val="0B1D2B"/>
                    </a:solidFill>
                  </a:tcPr>
                </a:tc>
                <a:tc>
                  <a:txBody>
                    <a:bodyPr/>
                    <a:lstStyle/>
                    <a:p>
                      <a:r>
                        <a:rPr lang="en-US" sz="1600" dirty="0" smtClean="0"/>
                        <a:t>resource</a:t>
                      </a:r>
                      <a:endParaRPr lang="nl-NL" sz="1600" dirty="0"/>
                    </a:p>
                  </a:txBody>
                  <a:tcPr>
                    <a:solidFill>
                      <a:srgbClr val="0B1D2B"/>
                    </a:solidFill>
                  </a:tcPr>
                </a:tc>
              </a:tr>
              <a:tr h="370840">
                <a:tc>
                  <a:txBody>
                    <a:bodyPr/>
                    <a:lstStyle/>
                    <a:p>
                      <a:r>
                        <a:rPr lang="en-US" sz="1600" dirty="0" smtClean="0"/>
                        <a:t>1</a:t>
                      </a:r>
                      <a:endParaRPr lang="nl-NL" sz="1600" dirty="0"/>
                    </a:p>
                  </a:txBody>
                  <a:tcPr/>
                </a:tc>
                <a:tc>
                  <a:txBody>
                    <a:bodyPr/>
                    <a:lstStyle/>
                    <a:p>
                      <a:r>
                        <a:rPr lang="en-US" sz="1600" dirty="0" smtClean="0"/>
                        <a:t>35654423</a:t>
                      </a:r>
                    </a:p>
                    <a:p>
                      <a:r>
                        <a:rPr lang="en-US" sz="1600" dirty="0" smtClean="0"/>
                        <a:t>35654424</a:t>
                      </a:r>
                    </a:p>
                    <a:p>
                      <a:r>
                        <a:rPr lang="en-US" sz="1600" dirty="0" smtClean="0"/>
                        <a:t>35654425</a:t>
                      </a:r>
                      <a:endParaRPr lang="nl-NL" sz="1600" dirty="0"/>
                    </a:p>
                  </a:txBody>
                  <a:tcPr/>
                </a:tc>
                <a:tc>
                  <a:txBody>
                    <a:bodyPr/>
                    <a:lstStyle/>
                    <a:p>
                      <a:r>
                        <a:rPr lang="en-US" sz="1600" dirty="0" smtClean="0"/>
                        <a:t>30-01-2012:11:02</a:t>
                      </a:r>
                    </a:p>
                    <a:p>
                      <a:r>
                        <a:rPr lang="en-US" sz="1600" dirty="0" smtClean="0"/>
                        <a:t>31-01-2012:15:03</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02-02-2012:09:00</a:t>
                      </a:r>
                    </a:p>
                  </a:txBody>
                  <a:tcPr/>
                </a:tc>
                <a:tc>
                  <a:txBody>
                    <a:bodyPr/>
                    <a:lstStyle/>
                    <a:p>
                      <a:r>
                        <a:rPr lang="en-US" sz="1600" dirty="0" smtClean="0"/>
                        <a:t>Purchase</a:t>
                      </a:r>
                    </a:p>
                    <a:p>
                      <a:r>
                        <a:rPr lang="en-US" sz="1600" dirty="0" smtClean="0"/>
                        <a:t>Production</a:t>
                      </a:r>
                    </a:p>
                    <a:p>
                      <a:r>
                        <a:rPr lang="en-US" sz="1600" dirty="0" smtClean="0"/>
                        <a:t>Sale</a:t>
                      </a:r>
                      <a:endParaRPr lang="nl-NL" sz="1600" dirty="0"/>
                    </a:p>
                  </a:txBody>
                  <a:tcPr/>
                </a:tc>
                <a:tc>
                  <a:txBody>
                    <a:bodyPr/>
                    <a:lstStyle/>
                    <a:p>
                      <a:r>
                        <a:rPr lang="en-US" sz="1600" dirty="0" smtClean="0"/>
                        <a:t>Pete</a:t>
                      </a:r>
                    </a:p>
                    <a:p>
                      <a:r>
                        <a:rPr lang="en-US" sz="1600" dirty="0" smtClean="0"/>
                        <a:t>Sue</a:t>
                      </a:r>
                    </a:p>
                    <a:p>
                      <a:r>
                        <a:rPr lang="en-US" sz="1600" dirty="0" smtClean="0"/>
                        <a:t>Mike</a:t>
                      </a:r>
                      <a:endParaRPr lang="nl-NL" sz="1600" dirty="0"/>
                    </a:p>
                  </a:txBody>
                  <a:tcPr/>
                </a:tc>
              </a:tr>
              <a:tr h="370840">
                <a:tc>
                  <a:txBody>
                    <a:bodyPr/>
                    <a:lstStyle/>
                    <a:p>
                      <a:r>
                        <a:rPr lang="en-US" sz="1600" dirty="0" smtClean="0"/>
                        <a:t>2</a:t>
                      </a:r>
                      <a:endParaRPr lang="nl-NL" sz="1600" dirty="0"/>
                    </a:p>
                  </a:txBody>
                  <a:tcPr/>
                </a:tc>
                <a:tc>
                  <a:txBody>
                    <a:bodyPr/>
                    <a:lstStyle/>
                    <a:p>
                      <a:r>
                        <a:rPr lang="en-US" sz="1600" dirty="0" smtClean="0"/>
                        <a:t>35654483</a:t>
                      </a:r>
                    </a:p>
                    <a:p>
                      <a:r>
                        <a:rPr lang="en-US" sz="1600" dirty="0" smtClean="0"/>
                        <a:t>35654484</a:t>
                      </a:r>
                    </a:p>
                    <a:p>
                      <a:r>
                        <a:rPr lang="en-US" sz="1600" dirty="0" smtClean="0"/>
                        <a:t>35654485</a:t>
                      </a:r>
                      <a:endParaRPr lang="nl-NL" sz="1600" dirty="0"/>
                    </a:p>
                  </a:txBody>
                  <a:tcPr/>
                </a:tc>
                <a:tc>
                  <a:txBody>
                    <a:bodyPr/>
                    <a:lstStyle/>
                    <a:p>
                      <a:r>
                        <a:rPr lang="en-US" sz="1600" dirty="0" smtClean="0"/>
                        <a:t>30-01-2012:11:02</a:t>
                      </a:r>
                    </a:p>
                    <a:p>
                      <a:r>
                        <a:rPr lang="en-US" sz="1600" dirty="0" smtClean="0"/>
                        <a:t>05-02-2012:17:03</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06-02-2012:09:35</a:t>
                      </a:r>
                    </a:p>
                  </a:txBody>
                  <a:tcPr/>
                </a:tc>
                <a:tc>
                  <a:txBody>
                    <a:bodyPr/>
                    <a:lstStyle/>
                    <a:p>
                      <a:r>
                        <a:rPr lang="en-US" sz="1600" dirty="0" smtClean="0"/>
                        <a:t>Purchase</a:t>
                      </a:r>
                    </a:p>
                    <a:p>
                      <a:r>
                        <a:rPr lang="en-US" sz="1600" dirty="0" smtClean="0"/>
                        <a:t>Production</a:t>
                      </a:r>
                    </a:p>
                    <a:p>
                      <a:r>
                        <a:rPr lang="en-US" sz="1600" dirty="0" smtClean="0"/>
                        <a:t>Sale</a:t>
                      </a:r>
                      <a:endParaRPr lang="nl-NL" sz="1600" dirty="0"/>
                    </a:p>
                  </a:txBody>
                  <a:tcPr/>
                </a:tc>
                <a:tc>
                  <a:txBody>
                    <a:bodyPr/>
                    <a:lstStyle/>
                    <a:p>
                      <a:r>
                        <a:rPr lang="en-US" sz="1600" dirty="0" smtClean="0"/>
                        <a:t>Pete</a:t>
                      </a:r>
                    </a:p>
                    <a:p>
                      <a:r>
                        <a:rPr lang="en-US" sz="1600" dirty="0" smtClean="0"/>
                        <a:t>John</a:t>
                      </a:r>
                    </a:p>
                    <a:p>
                      <a:r>
                        <a:rPr lang="en-US" sz="1600" dirty="0" smtClean="0"/>
                        <a:t>Mike</a:t>
                      </a:r>
                      <a:endParaRPr lang="nl-NL" sz="1600" dirty="0"/>
                    </a:p>
                  </a:txBody>
                  <a:tcPr/>
                </a:tc>
              </a:tr>
            </a:tbl>
          </a:graphicData>
        </a:graphic>
      </p:graphicFrame>
      <p:pic>
        <p:nvPicPr>
          <p:cNvPr id="24" name="Picture 2" descr="http://www.clipartbest.com/cliparts/LcK/59E/LcK59Ekca.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1208" y="1149827"/>
            <a:ext cx="38100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http://nerdywithchildren.com/wp-content/uploads/2013/05/3t5jki.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000" y="1143000"/>
            <a:ext cx="7076462" cy="52578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pPr>
              <a:defRPr/>
            </a:pPr>
            <a:r>
              <a:rPr lang="en-US" altLang="ja-JP" smtClean="0"/>
              <a:t>XES Standard Proposal</a:t>
            </a:r>
            <a:endParaRPr lang="en-US" altLang="ja-JP"/>
          </a:p>
        </p:txBody>
      </p:sp>
      <p:sp>
        <p:nvSpPr>
          <p:cNvPr id="6" name="Slide Number Placeholder 5"/>
          <p:cNvSpPr>
            <a:spLocks noGrp="1"/>
          </p:cNvSpPr>
          <p:nvPr>
            <p:ph type="sldNum" sz="quarter" idx="12"/>
          </p:nvPr>
        </p:nvSpPr>
        <p:spPr/>
        <p:txBody>
          <a:bodyPr/>
          <a:lstStyle/>
          <a:p>
            <a:pPr>
              <a:defRPr/>
            </a:pPr>
            <a:r>
              <a:rPr lang="en-US" altLang="ja-JP" smtClean="0"/>
              <a:t>Slide </a:t>
            </a:r>
            <a:fld id="{AEBB1476-9AA4-46E1-AFF0-E2BE763996BB}" type="slidenum">
              <a:rPr lang="en-US" altLang="ja-JP" smtClean="0"/>
              <a:pPr>
                <a:defRPr/>
              </a:pPr>
              <a:t>19</a:t>
            </a:fld>
            <a:r>
              <a:rPr lang="en-US" altLang="ja-JP" smtClean="0"/>
              <a:t> of 22</a:t>
            </a:r>
            <a:endParaRPr lang="en-US" altLang="ja-JP"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21914173"/>
      </p:ext>
    </p:extLst>
  </p:cSld>
  <p:clrMapOvr>
    <a:masterClrMapping/>
  </p:clrMapOvr>
  <mc:AlternateContent xmlns:mc="http://schemas.openxmlformats.org/markup-compatibility/2006" xmlns:p14="http://schemas.microsoft.com/office/powerpoint/2010/main">
    <mc:Choice Requires="p14">
      <p:transition spd="slow" p14:dur="2000" advTm="39270"/>
    </mc:Choice>
    <mc:Fallback xmlns="">
      <p:transition spd="slow" advTm="39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95833E-6 -3.7037E-6 L -0.1319 -3.7037E-6 " pathEditMode="relative" rAng="0" ptsTypes="AA">
                                      <p:cBhvr>
                                        <p:cTn id="16" dur="2000" fill="hold"/>
                                        <p:tgtEl>
                                          <p:spTgt spid="24"/>
                                        </p:tgtEl>
                                        <p:attrNameLst>
                                          <p:attrName>ppt_x</p:attrName>
                                          <p:attrName>ppt_y</p:attrName>
                                        </p:attrNameLst>
                                      </p:cBhvr>
                                      <p:rCtr x="-6602" y="0"/>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0.1319 -3.7037E-6 L -0.2414 -0.00208 " pathEditMode="relative" rAng="0" ptsTypes="AA">
                                      <p:cBhvr>
                                        <p:cTn id="20" dur="2000" fill="hold"/>
                                        <p:tgtEl>
                                          <p:spTgt spid="24"/>
                                        </p:tgtEl>
                                        <p:attrNameLst>
                                          <p:attrName>ppt_x</p:attrName>
                                          <p:attrName>ppt_y</p:attrName>
                                        </p:attrNameLst>
                                      </p:cBhvr>
                                      <p:rCtr x="-5482" y="-116"/>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Data is omnipresent…</a:t>
            </a:r>
            <a:endParaRPr lang="en-US" dirty="0"/>
          </a:p>
        </p:txBody>
      </p:sp>
      <p:sp>
        <p:nvSpPr>
          <p:cNvPr id="5" name="Content Placeholder 4"/>
          <p:cNvSpPr>
            <a:spLocks noGrp="1"/>
          </p:cNvSpPr>
          <p:nvPr>
            <p:ph idx="1"/>
          </p:nvPr>
        </p:nvSpPr>
        <p:spPr/>
        <p:txBody>
          <a:bodyPr/>
          <a:lstStyle/>
          <a:p>
            <a:endParaRPr lang="en-US" dirty="0"/>
          </a:p>
        </p:txBody>
      </p:sp>
      <p:pic>
        <p:nvPicPr>
          <p:cNvPr id="7" name="Picture 2" descr="http://cdn3.ctovision.com/wp-content/uploads/Big-Data3.jpg"/>
          <p:cNvPicPr>
            <a:picLocks noChangeAspect="1" noChangeArrowheads="1"/>
          </p:cNvPicPr>
          <p:nvPr/>
        </p:nvPicPr>
        <p:blipFill rotWithShape="1">
          <a:blip r:embed="rId6">
            <a:extLst>
              <a:ext uri="{28A0092B-C50C-407E-A947-70E740481C1C}">
                <a14:useLocalDpi xmlns:a14="http://schemas.microsoft.com/office/drawing/2010/main" val="0"/>
              </a:ext>
            </a:extLst>
          </a:blip>
          <a:srcRect b="10302"/>
          <a:stretch/>
        </p:blipFill>
        <p:spPr bwMode="auto">
          <a:xfrm>
            <a:off x="506207" y="1143000"/>
            <a:ext cx="8382000" cy="52768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8875059" y="1143000"/>
            <a:ext cx="2808941" cy="5276088"/>
          </a:xfrm>
          <a:prstGeom prst="rect">
            <a:avLst/>
          </a:prstGeom>
          <a:solidFill>
            <a:srgbClr val="0A16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3" name="TextBox 2"/>
          <p:cNvSpPr txBox="1"/>
          <p:nvPr/>
        </p:nvSpPr>
        <p:spPr>
          <a:xfrm>
            <a:off x="7736540" y="1143000"/>
            <a:ext cx="3001143" cy="400110"/>
          </a:xfrm>
          <a:prstGeom prst="rect">
            <a:avLst/>
          </a:prstGeom>
          <a:noFill/>
          <a:ln>
            <a:noFill/>
          </a:ln>
          <a:effectLst>
            <a:outerShdw blurRad="127000" dist="38100" dir="2700000" algn="ctr">
              <a:srgbClr val="000000">
                <a:alpha val="45000"/>
              </a:srgbClr>
            </a:outerShdw>
          </a:effectLst>
          <a:scene3d>
            <a:camera prst="perspectiveAbove"/>
            <a:lightRig rig="soft" dir="t">
              <a:rot lat="0" lon="0" rev="0"/>
            </a:lightRig>
          </a:scene3d>
          <a:sp3d prstMaterial="translucentPowder">
            <a:bevelT w="203200" h="50800" prst="softRound"/>
          </a:sp3d>
        </p:spPr>
        <p:txBody>
          <a:bodyPr wrap="none" rtlCol="0">
            <a:spAutoFit/>
          </a:bodyPr>
          <a:lstStyle/>
          <a:p>
            <a:pPr algn="r"/>
            <a:r>
              <a:rPr lang="en-US" sz="2000" b="1" dirty="0">
                <a:solidFill>
                  <a:srgbClr val="FFFF00"/>
                </a:solidFill>
              </a:rPr>
              <a:t>30 billion pieces of text</a:t>
            </a:r>
          </a:p>
        </p:txBody>
      </p:sp>
      <p:sp>
        <p:nvSpPr>
          <p:cNvPr id="9" name="TextBox 8"/>
          <p:cNvSpPr txBox="1"/>
          <p:nvPr/>
        </p:nvSpPr>
        <p:spPr>
          <a:xfrm>
            <a:off x="7736540" y="1527048"/>
            <a:ext cx="2733441" cy="400110"/>
          </a:xfrm>
          <a:prstGeom prst="rect">
            <a:avLst/>
          </a:prstGeom>
          <a:noFill/>
          <a:ln>
            <a:noFill/>
          </a:ln>
          <a:effectLst>
            <a:outerShdw blurRad="127000" dist="38100" dir="2700000" algn="ctr">
              <a:srgbClr val="000000">
                <a:alpha val="45000"/>
              </a:srgbClr>
            </a:outerShdw>
          </a:effectLst>
          <a:scene3d>
            <a:camera prst="perspectiveAbove"/>
            <a:lightRig rig="soft" dir="t">
              <a:rot lat="0" lon="0" rev="0"/>
            </a:lightRig>
          </a:scene3d>
          <a:sp3d prstMaterial="translucentPowder">
            <a:bevelT w="203200" h="50800" prst="softRound"/>
          </a:sp3d>
        </p:spPr>
        <p:txBody>
          <a:bodyPr wrap="none" rtlCol="0">
            <a:spAutoFit/>
          </a:bodyPr>
          <a:lstStyle/>
          <a:p>
            <a:pPr algn="r"/>
            <a:r>
              <a:rPr lang="en-US" sz="2000" b="1" dirty="0">
                <a:solidFill>
                  <a:srgbClr val="FFFF00"/>
                </a:solidFill>
              </a:rPr>
              <a:t>235 terabytes of data</a:t>
            </a:r>
          </a:p>
        </p:txBody>
      </p:sp>
      <p:sp>
        <p:nvSpPr>
          <p:cNvPr id="10" name="TextBox 9"/>
          <p:cNvSpPr txBox="1"/>
          <p:nvPr/>
        </p:nvSpPr>
        <p:spPr>
          <a:xfrm>
            <a:off x="7736539" y="1911096"/>
            <a:ext cx="2590774" cy="400110"/>
          </a:xfrm>
          <a:prstGeom prst="rect">
            <a:avLst/>
          </a:prstGeom>
          <a:noFill/>
          <a:ln>
            <a:noFill/>
          </a:ln>
          <a:effectLst>
            <a:outerShdw blurRad="127000" dist="38100" dir="2700000" algn="ctr">
              <a:srgbClr val="000000">
                <a:alpha val="45000"/>
              </a:srgbClr>
            </a:outerShdw>
          </a:effectLst>
          <a:scene3d>
            <a:camera prst="perspectiveAbove"/>
            <a:lightRig rig="soft" dir="t">
              <a:rot lat="0" lon="0" rev="0"/>
            </a:lightRig>
          </a:scene3d>
          <a:sp3d prstMaterial="translucentPowder">
            <a:bevelT w="203200" h="50800" prst="softRound"/>
          </a:sp3d>
        </p:spPr>
        <p:txBody>
          <a:bodyPr wrap="none" rtlCol="0">
            <a:spAutoFit/>
          </a:bodyPr>
          <a:lstStyle/>
          <a:p>
            <a:pPr algn="r"/>
            <a:r>
              <a:rPr lang="en-US" sz="2000" b="1" dirty="0">
                <a:solidFill>
                  <a:srgbClr val="FFFF00"/>
                </a:solidFill>
              </a:rPr>
              <a:t>15 out of 17 sectors</a:t>
            </a:r>
          </a:p>
        </p:txBody>
      </p:sp>
      <p:sp>
        <p:nvSpPr>
          <p:cNvPr id="11" name="TextBox 10"/>
          <p:cNvSpPr txBox="1"/>
          <p:nvPr/>
        </p:nvSpPr>
        <p:spPr>
          <a:xfrm>
            <a:off x="7736540" y="2295144"/>
            <a:ext cx="2717411" cy="400110"/>
          </a:xfrm>
          <a:prstGeom prst="rect">
            <a:avLst/>
          </a:prstGeom>
          <a:noFill/>
          <a:ln>
            <a:noFill/>
          </a:ln>
          <a:effectLst>
            <a:outerShdw blurRad="127000" dist="38100" dir="2700000" algn="ctr">
              <a:srgbClr val="000000">
                <a:alpha val="45000"/>
              </a:srgbClr>
            </a:outerShdw>
          </a:effectLst>
          <a:scene3d>
            <a:camera prst="perspectiveAbove"/>
            <a:lightRig rig="soft" dir="t">
              <a:rot lat="0" lon="0" rev="0"/>
            </a:lightRig>
          </a:scene3d>
          <a:sp3d prstMaterial="translucentPowder">
            <a:bevelT w="203200" h="50800" prst="softRound"/>
          </a:sp3d>
        </p:spPr>
        <p:txBody>
          <a:bodyPr wrap="none" rtlCol="0">
            <a:spAutoFit/>
          </a:bodyPr>
          <a:lstStyle/>
          <a:p>
            <a:pPr algn="r"/>
            <a:r>
              <a:rPr lang="en-US" sz="2000" b="1" dirty="0">
                <a:solidFill>
                  <a:srgbClr val="FFFF00"/>
                </a:solidFill>
              </a:rPr>
              <a:t>1.5 million managers</a:t>
            </a:r>
          </a:p>
        </p:txBody>
      </p:sp>
      <p:sp>
        <p:nvSpPr>
          <p:cNvPr id="12" name="TextBox 11"/>
          <p:cNvSpPr txBox="1"/>
          <p:nvPr/>
        </p:nvSpPr>
        <p:spPr>
          <a:xfrm>
            <a:off x="7736539" y="2679192"/>
            <a:ext cx="2531462" cy="400110"/>
          </a:xfrm>
          <a:prstGeom prst="rect">
            <a:avLst/>
          </a:prstGeom>
          <a:noFill/>
          <a:ln>
            <a:noFill/>
          </a:ln>
          <a:effectLst>
            <a:outerShdw blurRad="127000" dist="38100" dir="2700000" algn="ctr">
              <a:srgbClr val="000000">
                <a:alpha val="45000"/>
              </a:srgbClr>
            </a:outerShdw>
          </a:effectLst>
          <a:scene3d>
            <a:camera prst="perspectiveAbove"/>
            <a:lightRig rig="soft" dir="t">
              <a:rot lat="0" lon="0" rev="0"/>
            </a:lightRig>
          </a:scene3d>
          <a:sp3d prstMaterial="translucentPowder">
            <a:bevelT w="203200" h="50800" prst="softRound"/>
          </a:sp3d>
        </p:spPr>
        <p:txBody>
          <a:bodyPr wrap="none" rtlCol="0">
            <a:spAutoFit/>
          </a:bodyPr>
          <a:lstStyle/>
          <a:p>
            <a:pPr algn="r"/>
            <a:r>
              <a:rPr lang="en-US" sz="2000" b="1" dirty="0">
                <a:solidFill>
                  <a:srgbClr val="FFFF00"/>
                </a:solidFill>
              </a:rPr>
              <a:t>4.4 million analysts</a:t>
            </a:r>
          </a:p>
        </p:txBody>
      </p:sp>
      <p:sp>
        <p:nvSpPr>
          <p:cNvPr id="13" name="TextBox 12"/>
          <p:cNvSpPr txBox="1"/>
          <p:nvPr/>
        </p:nvSpPr>
        <p:spPr>
          <a:xfrm>
            <a:off x="7736539" y="3063240"/>
            <a:ext cx="2374368" cy="400110"/>
          </a:xfrm>
          <a:prstGeom prst="rect">
            <a:avLst/>
          </a:prstGeom>
          <a:noFill/>
          <a:ln>
            <a:noFill/>
          </a:ln>
          <a:effectLst>
            <a:outerShdw blurRad="127000" dist="38100" dir="2700000" algn="ctr">
              <a:srgbClr val="000000">
                <a:alpha val="45000"/>
              </a:srgbClr>
            </a:outerShdw>
          </a:effectLst>
          <a:scene3d>
            <a:camera prst="perspectiveAbove"/>
            <a:lightRig rig="soft" dir="t">
              <a:rot lat="0" lon="0" rev="0"/>
            </a:lightRig>
          </a:scene3d>
          <a:sp3d prstMaterial="translucentPowder">
            <a:bevelT w="203200" h="50800" prst="softRound"/>
          </a:sp3d>
        </p:spPr>
        <p:txBody>
          <a:bodyPr wrap="none" rtlCol="0">
            <a:spAutoFit/>
          </a:bodyPr>
          <a:lstStyle/>
          <a:p>
            <a:pPr algn="r"/>
            <a:r>
              <a:rPr lang="en-US" sz="2000" b="1" dirty="0">
                <a:solidFill>
                  <a:srgbClr val="FFFF00"/>
                </a:solidFill>
              </a:rPr>
              <a:t>400 million tweets</a:t>
            </a:r>
          </a:p>
        </p:txBody>
      </p:sp>
      <p:sp>
        <p:nvSpPr>
          <p:cNvPr id="14" name="TextBox 13"/>
          <p:cNvSpPr txBox="1"/>
          <p:nvPr/>
        </p:nvSpPr>
        <p:spPr>
          <a:xfrm>
            <a:off x="7736539" y="3447288"/>
            <a:ext cx="1790876" cy="400110"/>
          </a:xfrm>
          <a:prstGeom prst="rect">
            <a:avLst/>
          </a:prstGeom>
          <a:noFill/>
          <a:ln>
            <a:noFill/>
          </a:ln>
          <a:effectLst>
            <a:outerShdw blurRad="127000" dist="38100" dir="2700000" algn="ctr">
              <a:srgbClr val="000000">
                <a:alpha val="45000"/>
              </a:srgbClr>
            </a:outerShdw>
          </a:effectLst>
          <a:scene3d>
            <a:camera prst="perspectiveAbove"/>
            <a:lightRig rig="soft" dir="t">
              <a:rot lat="0" lon="0" rev="0"/>
            </a:lightRig>
          </a:scene3d>
          <a:sp3d prstMaterial="translucentPowder">
            <a:bevelT w="203200" h="50800" prst="softRound"/>
          </a:sp3d>
        </p:spPr>
        <p:txBody>
          <a:bodyPr wrap="none" rtlCol="0">
            <a:spAutoFit/>
          </a:bodyPr>
          <a:lstStyle/>
          <a:p>
            <a:pPr algn="r"/>
            <a:r>
              <a:rPr lang="en-US" sz="2000" b="1" dirty="0">
                <a:solidFill>
                  <a:srgbClr val="FFFF00"/>
                </a:solidFill>
              </a:rPr>
              <a:t>3 billion likes</a:t>
            </a:r>
          </a:p>
        </p:txBody>
      </p:sp>
      <p:sp>
        <p:nvSpPr>
          <p:cNvPr id="15" name="TextBox 14"/>
          <p:cNvSpPr txBox="1"/>
          <p:nvPr/>
        </p:nvSpPr>
        <p:spPr>
          <a:xfrm>
            <a:off x="7736539" y="3831336"/>
            <a:ext cx="2574744" cy="400110"/>
          </a:xfrm>
          <a:prstGeom prst="rect">
            <a:avLst/>
          </a:prstGeom>
          <a:noFill/>
          <a:ln>
            <a:noFill/>
          </a:ln>
          <a:effectLst>
            <a:outerShdw blurRad="127000" dist="38100" dir="2700000" algn="ctr">
              <a:srgbClr val="000000">
                <a:alpha val="45000"/>
              </a:srgbClr>
            </a:outerShdw>
          </a:effectLst>
          <a:scene3d>
            <a:camera prst="perspectiveAbove"/>
            <a:lightRig rig="soft" dir="t">
              <a:rot lat="0" lon="0" rev="0"/>
            </a:lightRig>
          </a:scene3d>
          <a:sp3d prstMaterial="translucentPowder">
            <a:bevelT w="203200" h="50800" prst="softRound"/>
          </a:sp3d>
        </p:spPr>
        <p:txBody>
          <a:bodyPr wrap="none" rtlCol="0">
            <a:spAutoFit/>
          </a:bodyPr>
          <a:lstStyle/>
          <a:p>
            <a:pPr algn="r"/>
            <a:r>
              <a:rPr lang="en-US" sz="2000" b="1" dirty="0">
                <a:solidFill>
                  <a:srgbClr val="FFFF00"/>
                </a:solidFill>
              </a:rPr>
              <a:t>300 million pictures</a:t>
            </a:r>
          </a:p>
        </p:txBody>
      </p:sp>
      <p:sp>
        <p:nvSpPr>
          <p:cNvPr id="16" name="TextBox 15"/>
          <p:cNvSpPr txBox="1"/>
          <p:nvPr/>
        </p:nvSpPr>
        <p:spPr>
          <a:xfrm>
            <a:off x="7736540" y="4215384"/>
            <a:ext cx="3018775" cy="400110"/>
          </a:xfrm>
          <a:prstGeom prst="rect">
            <a:avLst/>
          </a:prstGeom>
          <a:noFill/>
          <a:ln>
            <a:noFill/>
          </a:ln>
          <a:effectLst>
            <a:outerShdw blurRad="127000" dist="38100" dir="2700000" algn="ctr">
              <a:srgbClr val="000000">
                <a:alpha val="45000"/>
              </a:srgbClr>
            </a:outerShdw>
          </a:effectLst>
          <a:scene3d>
            <a:camera prst="perspectiveAbove"/>
            <a:lightRig rig="soft" dir="t">
              <a:rot lat="0" lon="0" rev="0"/>
            </a:lightRig>
          </a:scene3d>
          <a:sp3d prstMaterial="translucentPowder">
            <a:bevelT w="203200" h="50800" prst="softRound"/>
          </a:sp3d>
        </p:spPr>
        <p:txBody>
          <a:bodyPr wrap="none" rtlCol="0">
            <a:spAutoFit/>
          </a:bodyPr>
          <a:lstStyle/>
          <a:p>
            <a:pPr algn="r"/>
            <a:r>
              <a:rPr lang="en-US" sz="2000" b="1" dirty="0">
                <a:solidFill>
                  <a:srgbClr val="FFFF00"/>
                </a:solidFill>
              </a:rPr>
              <a:t>10 years of spoken text</a:t>
            </a:r>
          </a:p>
        </p:txBody>
      </p:sp>
      <p:sp>
        <p:nvSpPr>
          <p:cNvPr id="17" name="TextBox 16"/>
          <p:cNvSpPr txBox="1"/>
          <p:nvPr/>
        </p:nvSpPr>
        <p:spPr>
          <a:xfrm>
            <a:off x="7736540" y="4599432"/>
            <a:ext cx="3884397" cy="400110"/>
          </a:xfrm>
          <a:prstGeom prst="rect">
            <a:avLst/>
          </a:prstGeom>
          <a:noFill/>
          <a:ln>
            <a:noFill/>
          </a:ln>
          <a:effectLst>
            <a:outerShdw blurRad="127000" dist="38100" dir="2700000" algn="ctr">
              <a:srgbClr val="000000">
                <a:alpha val="45000"/>
              </a:srgbClr>
            </a:outerShdw>
          </a:effectLst>
          <a:scene3d>
            <a:camera prst="perspectiveAbove"/>
            <a:lightRig rig="soft" dir="t">
              <a:rot lat="0" lon="0" rev="0"/>
            </a:lightRig>
          </a:scene3d>
          <a:sp3d prstMaterial="translucentPowder">
            <a:bevelT w="203200" h="50800" prst="softRound"/>
          </a:sp3d>
        </p:spPr>
        <p:txBody>
          <a:bodyPr wrap="none" rtlCol="0">
            <a:spAutoFit/>
          </a:bodyPr>
          <a:lstStyle/>
          <a:p>
            <a:pPr algn="r"/>
            <a:r>
              <a:rPr lang="en-US" sz="2000" b="1" dirty="0">
                <a:solidFill>
                  <a:srgbClr val="FFFF00"/>
                </a:solidFill>
              </a:rPr>
              <a:t>2 million surveillance cameras</a:t>
            </a:r>
          </a:p>
        </p:txBody>
      </p:sp>
      <p:sp>
        <p:nvSpPr>
          <p:cNvPr id="18" name="TextBox 17"/>
          <p:cNvSpPr txBox="1"/>
          <p:nvPr/>
        </p:nvSpPr>
        <p:spPr>
          <a:xfrm>
            <a:off x="7736539" y="4983480"/>
            <a:ext cx="1906292" cy="400110"/>
          </a:xfrm>
          <a:prstGeom prst="rect">
            <a:avLst/>
          </a:prstGeom>
          <a:noFill/>
          <a:ln>
            <a:noFill/>
          </a:ln>
          <a:effectLst>
            <a:outerShdw blurRad="127000" dist="38100" dir="2700000" algn="ctr">
              <a:srgbClr val="000000">
                <a:alpha val="45000"/>
              </a:srgbClr>
            </a:outerShdw>
          </a:effectLst>
          <a:scene3d>
            <a:camera prst="perspectiveAbove"/>
            <a:lightRig rig="soft" dir="t">
              <a:rot lat="0" lon="0" rev="0"/>
            </a:lightRig>
          </a:scene3d>
          <a:sp3d prstMaterial="translucentPowder">
            <a:bevelT w="203200" h="50800" prst="softRound"/>
          </a:sp3d>
        </p:spPr>
        <p:txBody>
          <a:bodyPr wrap="none" rtlCol="0">
            <a:spAutoFit/>
          </a:bodyPr>
          <a:lstStyle/>
          <a:p>
            <a:pPr algn="r"/>
            <a:r>
              <a:rPr lang="en-US" sz="2000" b="1" dirty="0">
                <a:solidFill>
                  <a:srgbClr val="FFFF00"/>
                </a:solidFill>
              </a:rPr>
              <a:t>1 billion users</a:t>
            </a:r>
          </a:p>
        </p:txBody>
      </p:sp>
      <p:sp>
        <p:nvSpPr>
          <p:cNvPr id="19" name="TextBox 18"/>
          <p:cNvSpPr txBox="1"/>
          <p:nvPr/>
        </p:nvSpPr>
        <p:spPr>
          <a:xfrm>
            <a:off x="7736540" y="5367528"/>
            <a:ext cx="2105063" cy="400110"/>
          </a:xfrm>
          <a:prstGeom prst="rect">
            <a:avLst/>
          </a:prstGeom>
          <a:noFill/>
          <a:ln>
            <a:noFill/>
          </a:ln>
          <a:effectLst>
            <a:outerShdw blurRad="127000" dist="38100" dir="2700000" algn="ctr">
              <a:srgbClr val="000000">
                <a:alpha val="45000"/>
              </a:srgbClr>
            </a:outerShdw>
          </a:effectLst>
          <a:scene3d>
            <a:camera prst="perspectiveAbove"/>
            <a:lightRig rig="soft" dir="t">
              <a:rot lat="0" lon="0" rev="0"/>
            </a:lightRig>
          </a:scene3d>
          <a:sp3d prstMaterial="translucentPowder">
            <a:bevelT w="203200" h="50800" prst="softRound"/>
          </a:sp3d>
        </p:spPr>
        <p:txBody>
          <a:bodyPr wrap="none" rtlCol="0">
            <a:spAutoFit/>
          </a:bodyPr>
          <a:lstStyle/>
          <a:p>
            <a:pPr algn="r"/>
            <a:r>
              <a:rPr lang="en-US" sz="2000" b="1" dirty="0">
                <a:solidFill>
                  <a:srgbClr val="FFFF00"/>
                </a:solidFill>
              </a:rPr>
              <a:t>4 billion movies</a:t>
            </a:r>
          </a:p>
        </p:txBody>
      </p:sp>
      <p:sp>
        <p:nvSpPr>
          <p:cNvPr id="20" name="TextBox 19"/>
          <p:cNvSpPr txBox="1"/>
          <p:nvPr/>
        </p:nvSpPr>
        <p:spPr>
          <a:xfrm>
            <a:off x="7736540" y="5751576"/>
            <a:ext cx="2305439" cy="400110"/>
          </a:xfrm>
          <a:prstGeom prst="rect">
            <a:avLst/>
          </a:prstGeom>
          <a:noFill/>
          <a:ln>
            <a:noFill/>
          </a:ln>
          <a:effectLst>
            <a:outerShdw blurRad="127000" dist="38100" dir="2700000" algn="ctr">
              <a:srgbClr val="000000">
                <a:alpha val="45000"/>
              </a:srgbClr>
            </a:outerShdw>
          </a:effectLst>
          <a:scene3d>
            <a:camera prst="perspectiveAbove"/>
            <a:lightRig rig="soft" dir="t">
              <a:rot lat="0" lon="0" rev="0"/>
            </a:lightRig>
          </a:scene3d>
          <a:sp3d prstMaterial="translucentPowder">
            <a:bevelT w="203200" h="50800" prst="softRound"/>
          </a:sp3d>
        </p:spPr>
        <p:txBody>
          <a:bodyPr wrap="none" rtlCol="0">
            <a:spAutoFit/>
          </a:bodyPr>
          <a:lstStyle/>
          <a:p>
            <a:pPr algn="r"/>
            <a:r>
              <a:rPr lang="en-US" sz="2000" b="1" dirty="0">
                <a:solidFill>
                  <a:srgbClr val="FFFF00"/>
                </a:solidFill>
              </a:rPr>
              <a:t>24 billion devices</a:t>
            </a:r>
          </a:p>
        </p:txBody>
      </p:sp>
      <p:sp>
        <p:nvSpPr>
          <p:cNvPr id="8" name="Footer Placeholder 7"/>
          <p:cNvSpPr>
            <a:spLocks noGrp="1"/>
          </p:cNvSpPr>
          <p:nvPr>
            <p:ph type="ftr" sz="quarter" idx="11"/>
          </p:nvPr>
        </p:nvSpPr>
        <p:spPr/>
        <p:txBody>
          <a:bodyPr/>
          <a:lstStyle/>
          <a:p>
            <a:pPr>
              <a:defRPr/>
            </a:pPr>
            <a:r>
              <a:rPr lang="en-US" altLang="ja-JP" smtClean="0"/>
              <a:t>XES Standard Proposal</a:t>
            </a:r>
            <a:endParaRPr lang="en-US" altLang="ja-JP"/>
          </a:p>
        </p:txBody>
      </p:sp>
      <p:sp>
        <p:nvSpPr>
          <p:cNvPr id="21" name="Slide Number Placeholder 20"/>
          <p:cNvSpPr>
            <a:spLocks noGrp="1"/>
          </p:cNvSpPr>
          <p:nvPr>
            <p:ph type="sldNum" sz="quarter" idx="12"/>
          </p:nvPr>
        </p:nvSpPr>
        <p:spPr/>
        <p:txBody>
          <a:bodyPr/>
          <a:lstStyle/>
          <a:p>
            <a:pPr>
              <a:defRPr/>
            </a:pPr>
            <a:r>
              <a:rPr lang="en-US" altLang="ja-JP" smtClean="0"/>
              <a:t>Slide </a:t>
            </a:r>
            <a:fld id="{AEBB1476-9AA4-46E1-AFF0-E2BE763996BB}" type="slidenum">
              <a:rPr lang="en-US" altLang="ja-JP" smtClean="0"/>
              <a:pPr>
                <a:defRPr/>
              </a:pPr>
              <a:t>2</a:t>
            </a:fld>
            <a:r>
              <a:rPr lang="en-US" altLang="ja-JP" smtClean="0"/>
              <a:t> of 22</a:t>
            </a:r>
            <a:endParaRPr lang="en-US" altLang="ja-JP" dirty="0"/>
          </a:p>
        </p:txBody>
      </p:sp>
      <p:pic>
        <p:nvPicPr>
          <p:cNvPr id="24" name="Audio 2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56060577"/>
      </p:ext>
    </p:extLst>
  </p:cSld>
  <p:clrMapOvr>
    <a:masterClrMapping/>
  </p:clrMapOvr>
  <mc:AlternateContent xmlns:mc="http://schemas.openxmlformats.org/markup-compatibility/2006" xmlns:p14="http://schemas.microsoft.com/office/powerpoint/2010/main">
    <mc:Choice Requires="p14">
      <p:transition spd="slow" p14:dur="2000" advTm="89994"/>
    </mc:Choice>
    <mc:Fallback xmlns="">
      <p:transition spd="slow" advTm="89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additive="base">
                                        <p:cTn id="83" dur="500" fill="hold"/>
                                        <p:tgtEl>
                                          <p:spTgt spid="20"/>
                                        </p:tgtEl>
                                        <p:attrNameLst>
                                          <p:attrName>ppt_x</p:attrName>
                                        </p:attrNameLst>
                                      </p:cBhvr>
                                      <p:tavLst>
                                        <p:tav tm="0">
                                          <p:val>
                                            <p:strVal val="#ppt_x"/>
                                          </p:val>
                                        </p:tav>
                                        <p:tav tm="100000">
                                          <p:val>
                                            <p:strVal val="#ppt_x"/>
                                          </p:val>
                                        </p:tav>
                                      </p:tavLst>
                                    </p:anim>
                                    <p:anim calcmode="lin" valueType="num">
                                      <p:cBhvr additive="base">
                                        <p:cTn id="8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5" fill="hold" display="0">
                  <p:stCondLst>
                    <p:cond delay="indefinite"/>
                  </p:stCondLst>
                  <p:endCondLst>
                    <p:cond evt="onStopAudio" delay="0">
                      <p:tgtEl>
                        <p:sldTgt/>
                      </p:tgtEl>
                    </p:cond>
                  </p:endCondLst>
                </p:cTn>
                <p:tgtEl>
                  <p:spTgt spid="24"/>
                </p:tgtEl>
              </p:cMediaNode>
            </p:audio>
          </p:childTnLst>
        </p:cTn>
      </p:par>
    </p:tnLst>
    <p:bldLst>
      <p:bldP spid="3"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Force on Process Mining</a:t>
            </a:r>
          </a:p>
        </p:txBody>
      </p:sp>
      <p:pic>
        <p:nvPicPr>
          <p:cNvPr id="4" name="Content Placeholder 3"/>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2809875" y="1143000"/>
            <a:ext cx="6572250" cy="5257800"/>
          </a:xfrm>
        </p:spPr>
      </p:pic>
      <p:pic>
        <p:nvPicPr>
          <p:cNvPr id="5" name="Picture 6" descr="Process Min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3999346"/>
            <a:ext cx="8405088" cy="240145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www.ntu.edu.sg/home/epnsugan/index_files/SSCI2013/IEEE-CIS_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3250" y="1294823"/>
            <a:ext cx="59055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nfib.com/Portals/0/PDF/AllUsers/BusinessResources/data_minin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5968" y="3847523"/>
            <a:ext cx="3540064" cy="2435565"/>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11"/>
          </p:nvPr>
        </p:nvSpPr>
        <p:spPr/>
        <p:txBody>
          <a:bodyPr/>
          <a:lstStyle/>
          <a:p>
            <a:pPr>
              <a:defRPr/>
            </a:pPr>
            <a:r>
              <a:rPr lang="en-US" altLang="ja-JP" smtClean="0"/>
              <a:t>XES Standard Proposal</a:t>
            </a:r>
            <a:endParaRPr lang="en-US" altLang="ja-JP"/>
          </a:p>
        </p:txBody>
      </p:sp>
      <p:sp>
        <p:nvSpPr>
          <p:cNvPr id="7" name="Slide Number Placeholder 6"/>
          <p:cNvSpPr>
            <a:spLocks noGrp="1"/>
          </p:cNvSpPr>
          <p:nvPr>
            <p:ph type="sldNum" sz="quarter" idx="12"/>
          </p:nvPr>
        </p:nvSpPr>
        <p:spPr/>
        <p:txBody>
          <a:bodyPr/>
          <a:lstStyle/>
          <a:p>
            <a:pPr>
              <a:defRPr/>
            </a:pPr>
            <a:r>
              <a:rPr lang="en-US" altLang="ja-JP" smtClean="0"/>
              <a:t>Slide </a:t>
            </a:r>
            <a:fld id="{AEBB1476-9AA4-46E1-AFF0-E2BE763996BB}" type="slidenum">
              <a:rPr lang="en-US" altLang="ja-JP" smtClean="0"/>
              <a:pPr>
                <a:defRPr/>
              </a:pPr>
              <a:t>20</a:t>
            </a:fld>
            <a:r>
              <a:rPr lang="en-US" altLang="ja-JP" smtClean="0"/>
              <a:t> of 22</a:t>
            </a:r>
            <a:endParaRPr lang="en-US" altLang="ja-JP"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433561997"/>
      </p:ext>
    </p:extLst>
  </p:cSld>
  <p:clrMapOvr>
    <a:masterClrMapping/>
  </p:clrMapOvr>
  <mc:AlternateContent xmlns:mc="http://schemas.openxmlformats.org/markup-compatibility/2006" xmlns:p14="http://schemas.microsoft.com/office/powerpoint/2010/main">
    <mc:Choice Requires="p14">
      <p:transition spd="slow" p14:dur="2000" advTm="55511"/>
    </mc:Choice>
    <mc:Fallback xmlns="">
      <p:transition spd="slow" advTm="55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220"/>
                                        </p:tgtEl>
                                        <p:attrNameLst>
                                          <p:attrName>style.visibility</p:attrName>
                                        </p:attrNameLst>
                                      </p:cBhvr>
                                      <p:to>
                                        <p:strVal val="visible"/>
                                      </p:to>
                                    </p:set>
                                    <p:animEffect transition="in" filter="fade">
                                      <p:cBhvr>
                                        <p:cTn id="16" dur="500"/>
                                        <p:tgtEl>
                                          <p:spTgt spid="9220"/>
                                        </p:tgtEl>
                                      </p:cBhvr>
                                    </p:animEffect>
                                  </p:childTnLst>
                                </p:cTn>
                              </p:par>
                              <p:par>
                                <p:cTn id="17" presetID="10" presetClass="exit" presetSubtype="0" fill="hold" nodeType="with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218"/>
                                        </p:tgtEl>
                                        <p:attrNameLst>
                                          <p:attrName>style.visibility</p:attrName>
                                        </p:attrNameLst>
                                      </p:cBhvr>
                                      <p:to>
                                        <p:strVal val="visible"/>
                                      </p:to>
                                    </p:set>
                                    <p:animEffect transition="in" filter="fade">
                                      <p:cBhvr>
                                        <p:cTn id="24"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Force on Process Mining</a:t>
            </a:r>
          </a:p>
        </p:txBody>
      </p:sp>
      <p:pic>
        <p:nvPicPr>
          <p:cNvPr id="4"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2809875" y="1143000"/>
            <a:ext cx="65722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http://fontainemarketing.com/blog/wp-content/uploads/2011/09/promoti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025" y="2570489"/>
            <a:ext cx="2301875" cy="229524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www.sunrisesigns.com/Portals/84214/images/branding-awarenes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867" y="1142999"/>
            <a:ext cx="2419818" cy="151238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s://encrypted-tbn2.gstatic.com/images?q=tbn:ANd9GcT7-qnnXliZxYYZ_5cd2A89CSZsxOTkHFoGQnYuDQ3ro0TDFJ_8rw"/>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bwMode="auto">
          <a:xfrm>
            <a:off x="327026" y="4748576"/>
            <a:ext cx="2482850" cy="1652224"/>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hri2008.org/Committee.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82125" y="1142999"/>
            <a:ext cx="2685490" cy="1782899"/>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www.re-define.org/sites/default/files/sites/default/files/images/books%20stack.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82125" y="3314700"/>
            <a:ext cx="2671762" cy="3086099"/>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58082" y="3551281"/>
            <a:ext cx="1933575" cy="26289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pPr>
              <a:defRPr/>
            </a:pPr>
            <a:r>
              <a:rPr lang="en-US" altLang="ja-JP" smtClean="0"/>
              <a:t>XES Standard Proposal</a:t>
            </a:r>
            <a:endParaRPr lang="en-US" altLang="ja-JP"/>
          </a:p>
        </p:txBody>
      </p:sp>
      <p:sp>
        <p:nvSpPr>
          <p:cNvPr id="6" name="Slide Number Placeholder 5"/>
          <p:cNvSpPr>
            <a:spLocks noGrp="1"/>
          </p:cNvSpPr>
          <p:nvPr>
            <p:ph type="sldNum" sz="quarter" idx="12"/>
          </p:nvPr>
        </p:nvSpPr>
        <p:spPr/>
        <p:txBody>
          <a:bodyPr/>
          <a:lstStyle/>
          <a:p>
            <a:pPr>
              <a:defRPr/>
            </a:pPr>
            <a:r>
              <a:rPr lang="en-US" altLang="ja-JP" smtClean="0"/>
              <a:t>Slide </a:t>
            </a:r>
            <a:fld id="{AEBB1476-9AA4-46E1-AFF0-E2BE763996BB}" type="slidenum">
              <a:rPr lang="en-US" altLang="ja-JP" smtClean="0"/>
              <a:pPr>
                <a:defRPr/>
              </a:pPr>
              <a:t>21</a:t>
            </a:fld>
            <a:r>
              <a:rPr lang="en-US" altLang="ja-JP" smtClean="0"/>
              <a:t> of 22</a:t>
            </a:r>
            <a:endParaRPr lang="en-US" altLang="ja-JP"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172752897"/>
      </p:ext>
    </p:extLst>
  </p:cSld>
  <p:clrMapOvr>
    <a:masterClrMapping/>
  </p:clrMapOvr>
  <mc:AlternateContent xmlns:mc="http://schemas.openxmlformats.org/markup-compatibility/2006" xmlns:p14="http://schemas.microsoft.com/office/powerpoint/2010/main">
    <mc:Choice Requires="p14">
      <p:transition spd="slow" p14:dur="2000" advTm="46368"/>
    </mc:Choice>
    <mc:Fallback xmlns="">
      <p:transition spd="slow" advTm="46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1266"/>
                                        </p:tgtEl>
                                        <p:attrNameLst>
                                          <p:attrName>style.visibility</p:attrName>
                                        </p:attrNameLst>
                                      </p:cBhvr>
                                      <p:to>
                                        <p:strVal val="visible"/>
                                      </p:to>
                                    </p:set>
                                    <p:anim calcmode="lin" valueType="num">
                                      <p:cBhvr additive="base">
                                        <p:cTn id="11" dur="500" fill="hold"/>
                                        <p:tgtEl>
                                          <p:spTgt spid="11266"/>
                                        </p:tgtEl>
                                        <p:attrNameLst>
                                          <p:attrName>ppt_x</p:attrName>
                                        </p:attrNameLst>
                                      </p:cBhvr>
                                      <p:tavLst>
                                        <p:tav tm="0">
                                          <p:val>
                                            <p:strVal val="0-#ppt_w/2"/>
                                          </p:val>
                                        </p:tav>
                                        <p:tav tm="100000">
                                          <p:val>
                                            <p:strVal val="#ppt_x"/>
                                          </p:val>
                                        </p:tav>
                                      </p:tavLst>
                                    </p:anim>
                                    <p:anim calcmode="lin" valueType="num">
                                      <p:cBhvr additive="base">
                                        <p:cTn id="12" dur="500" fill="hold"/>
                                        <p:tgtEl>
                                          <p:spTgt spid="1126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 calcmode="lin" valueType="num">
                                      <p:cBhvr additive="base">
                                        <p:cTn id="17" dur="500" fill="hold"/>
                                        <p:tgtEl>
                                          <p:spTgt spid="11268"/>
                                        </p:tgtEl>
                                        <p:attrNameLst>
                                          <p:attrName>ppt_x</p:attrName>
                                        </p:attrNameLst>
                                      </p:cBhvr>
                                      <p:tavLst>
                                        <p:tav tm="0">
                                          <p:val>
                                            <p:strVal val="0-#ppt_w/2"/>
                                          </p:val>
                                        </p:tav>
                                        <p:tav tm="100000">
                                          <p:val>
                                            <p:strVal val="#ppt_x"/>
                                          </p:val>
                                        </p:tav>
                                      </p:tavLst>
                                    </p:anim>
                                    <p:anim calcmode="lin" valueType="num">
                                      <p:cBhvr additive="base">
                                        <p:cTn id="18" dur="500" fill="hold"/>
                                        <p:tgtEl>
                                          <p:spTgt spid="1126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1270"/>
                                        </p:tgtEl>
                                        <p:attrNameLst>
                                          <p:attrName>style.visibility</p:attrName>
                                        </p:attrNameLst>
                                      </p:cBhvr>
                                      <p:to>
                                        <p:strVal val="visible"/>
                                      </p:to>
                                    </p:set>
                                    <p:anim calcmode="lin" valueType="num">
                                      <p:cBhvr additive="base">
                                        <p:cTn id="23" dur="500" fill="hold"/>
                                        <p:tgtEl>
                                          <p:spTgt spid="11270"/>
                                        </p:tgtEl>
                                        <p:attrNameLst>
                                          <p:attrName>ppt_x</p:attrName>
                                        </p:attrNameLst>
                                      </p:cBhvr>
                                      <p:tavLst>
                                        <p:tav tm="0">
                                          <p:val>
                                            <p:strVal val="0-#ppt_w/2"/>
                                          </p:val>
                                        </p:tav>
                                        <p:tav tm="100000">
                                          <p:val>
                                            <p:strVal val="#ppt_x"/>
                                          </p:val>
                                        </p:tav>
                                      </p:tavLst>
                                    </p:anim>
                                    <p:anim calcmode="lin" valueType="num">
                                      <p:cBhvr additive="base">
                                        <p:cTn id="24" dur="500" fill="hold"/>
                                        <p:tgtEl>
                                          <p:spTgt spid="1127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1272"/>
                                        </p:tgtEl>
                                        <p:attrNameLst>
                                          <p:attrName>style.visibility</p:attrName>
                                        </p:attrNameLst>
                                      </p:cBhvr>
                                      <p:to>
                                        <p:strVal val="visible"/>
                                      </p:to>
                                    </p:set>
                                    <p:anim calcmode="lin" valueType="num">
                                      <p:cBhvr additive="base">
                                        <p:cTn id="29" dur="500" fill="hold"/>
                                        <p:tgtEl>
                                          <p:spTgt spid="11272"/>
                                        </p:tgtEl>
                                        <p:attrNameLst>
                                          <p:attrName>ppt_x</p:attrName>
                                        </p:attrNameLst>
                                      </p:cBhvr>
                                      <p:tavLst>
                                        <p:tav tm="0">
                                          <p:val>
                                            <p:strVal val="1+#ppt_w/2"/>
                                          </p:val>
                                        </p:tav>
                                        <p:tav tm="100000">
                                          <p:val>
                                            <p:strVal val="#ppt_x"/>
                                          </p:val>
                                        </p:tav>
                                      </p:tavLst>
                                    </p:anim>
                                    <p:anim calcmode="lin" valueType="num">
                                      <p:cBhvr additive="base">
                                        <p:cTn id="30" dur="500" fill="hold"/>
                                        <p:tgtEl>
                                          <p:spTgt spid="1127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1274"/>
                                        </p:tgtEl>
                                        <p:attrNameLst>
                                          <p:attrName>style.visibility</p:attrName>
                                        </p:attrNameLst>
                                      </p:cBhvr>
                                      <p:to>
                                        <p:strVal val="visible"/>
                                      </p:to>
                                    </p:set>
                                    <p:anim calcmode="lin" valueType="num">
                                      <p:cBhvr additive="base">
                                        <p:cTn id="35" dur="500" fill="hold"/>
                                        <p:tgtEl>
                                          <p:spTgt spid="11274"/>
                                        </p:tgtEl>
                                        <p:attrNameLst>
                                          <p:attrName>ppt_x</p:attrName>
                                        </p:attrNameLst>
                                      </p:cBhvr>
                                      <p:tavLst>
                                        <p:tav tm="0">
                                          <p:val>
                                            <p:strVal val="1+#ppt_w/2"/>
                                          </p:val>
                                        </p:tav>
                                        <p:tav tm="100000">
                                          <p:val>
                                            <p:strVal val="#ppt_x"/>
                                          </p:val>
                                        </p:tav>
                                      </p:tavLst>
                                    </p:anim>
                                    <p:anim calcmode="lin" valueType="num">
                                      <p:cBhvr additive="base">
                                        <p:cTn id="36" dur="500" fill="hold"/>
                                        <p:tgtEl>
                                          <p:spTgt spid="1127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276"/>
                                        </p:tgtEl>
                                        <p:attrNameLst>
                                          <p:attrName>style.visibility</p:attrName>
                                        </p:attrNameLst>
                                      </p:cBhvr>
                                      <p:to>
                                        <p:strVal val="visible"/>
                                      </p:to>
                                    </p:set>
                                    <p:anim calcmode="lin" valueType="num">
                                      <p:cBhvr additive="base">
                                        <p:cTn id="41" dur="500" fill="hold"/>
                                        <p:tgtEl>
                                          <p:spTgt spid="11276"/>
                                        </p:tgtEl>
                                        <p:attrNameLst>
                                          <p:attrName>ppt_x</p:attrName>
                                        </p:attrNameLst>
                                      </p:cBhvr>
                                      <p:tavLst>
                                        <p:tav tm="0">
                                          <p:val>
                                            <p:strVal val="#ppt_x"/>
                                          </p:val>
                                        </p:tav>
                                        <p:tav tm="100000">
                                          <p:val>
                                            <p:strVal val="#ppt_x"/>
                                          </p:val>
                                        </p:tav>
                                      </p:tavLst>
                                    </p:anim>
                                    <p:anim calcmode="lin" valueType="num">
                                      <p:cBhvr additive="base">
                                        <p:cTn id="42" dur="500" fill="hold"/>
                                        <p:tgtEl>
                                          <p:spTgt spid="112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Force on Process Mining</a:t>
            </a:r>
          </a:p>
        </p:txBody>
      </p:sp>
      <p:pic>
        <p:nvPicPr>
          <p:cNvPr id="4"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2809875" y="1143000"/>
            <a:ext cx="65722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6207" y="1259320"/>
            <a:ext cx="3544785" cy="5016064"/>
          </a:xfrm>
          <a:prstGeom prst="rect">
            <a:avLst/>
          </a:prstGeom>
        </p:spPr>
      </p:pic>
      <p:pic>
        <p:nvPicPr>
          <p:cNvPr id="12290" name="Picture 2" descr="http://upload.wikimedia.org/wikipedia/commons/thumb/f/fa/Flag_of_the_People%27s_Republic_of_China.svg/1500px-Flag_of_the_People%27s_Republic_of_China.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61525" y="1259320"/>
            <a:ext cx="838922" cy="559282"/>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File:Flag of France.sv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61524" y="3025858"/>
            <a:ext cx="838921" cy="558931"/>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http://upload.wikimedia.org/wikipedia/en/thumb/9/9a/Flag_of_Spain.svg/750px-Flag_of_Spain.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37813" y="4807143"/>
            <a:ext cx="838921" cy="559281"/>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http://upload.wikimedia.org/wikipedia/commons/thumb/0/09/Flag_of_South_Korea.svg/900px-Flag_of_South_Korea.sv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27853" y="2117233"/>
            <a:ext cx="838921" cy="559281"/>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descr="http://upload.wikimedia.org/wikipedia/commons/thumb/b/b4/Flag_of_Turkey.svg/1200px-Flag_of_Turkey.svg.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27055" y="5716427"/>
            <a:ext cx="838921" cy="559281"/>
          </a:xfrm>
          <a:prstGeom prst="rect">
            <a:avLst/>
          </a:prstGeom>
          <a:noFill/>
          <a:extLst>
            <a:ext uri="{909E8E84-426E-40DD-AFC4-6F175D3DCCD1}">
              <a14:hiddenFill xmlns:a14="http://schemas.microsoft.com/office/drawing/2010/main">
                <a:solidFill>
                  <a:srgbClr val="FFFFFF"/>
                </a:solidFill>
              </a14:hiddenFill>
            </a:ext>
          </a:extLst>
        </p:spPr>
      </p:pic>
      <p:pic>
        <p:nvPicPr>
          <p:cNvPr id="12310" name="Picture 22" descr="File:Flag of the Netherlands.sv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61524" y="2117233"/>
            <a:ext cx="838922" cy="558932"/>
          </a:xfrm>
          <a:prstGeom prst="rect">
            <a:avLst/>
          </a:prstGeom>
          <a:noFill/>
          <a:extLst>
            <a:ext uri="{909E8E84-426E-40DD-AFC4-6F175D3DCCD1}">
              <a14:hiddenFill xmlns:a14="http://schemas.microsoft.com/office/drawing/2010/main">
                <a:solidFill>
                  <a:srgbClr val="FFFFFF"/>
                </a:solidFill>
              </a14:hiddenFill>
            </a:ext>
          </a:extLst>
        </p:spPr>
      </p:pic>
      <p:pic>
        <p:nvPicPr>
          <p:cNvPr id="12312" name="Picture 24" descr="File:Flag of Portugal.sv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27055" y="3926942"/>
            <a:ext cx="839718" cy="559812"/>
          </a:xfrm>
          <a:prstGeom prst="rect">
            <a:avLst/>
          </a:prstGeom>
          <a:noFill/>
          <a:extLst>
            <a:ext uri="{909E8E84-426E-40DD-AFC4-6F175D3DCCD1}">
              <a14:hiddenFill xmlns:a14="http://schemas.microsoft.com/office/drawing/2010/main">
                <a:solidFill>
                  <a:srgbClr val="FFFFFF"/>
                </a:solidFill>
              </a14:hiddenFill>
            </a:ext>
          </a:extLst>
        </p:spPr>
      </p:pic>
      <p:pic>
        <p:nvPicPr>
          <p:cNvPr id="12314" name="Picture 26" descr="File:Flag of Poland.sv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27852" y="3039565"/>
            <a:ext cx="838921" cy="524326"/>
          </a:xfrm>
          <a:prstGeom prst="rect">
            <a:avLst/>
          </a:prstGeom>
          <a:noFill/>
          <a:extLst>
            <a:ext uri="{909E8E84-426E-40DD-AFC4-6F175D3DCCD1}">
              <a14:hiddenFill xmlns:a14="http://schemas.microsoft.com/office/drawing/2010/main">
                <a:solidFill>
                  <a:srgbClr val="FFFFFF"/>
                </a:solidFill>
              </a14:hiddenFill>
            </a:ext>
          </a:extLst>
        </p:spPr>
      </p:pic>
      <p:pic>
        <p:nvPicPr>
          <p:cNvPr id="12316" name="Picture 28" descr="File:Flag of Japan.sv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233731" y="1259671"/>
            <a:ext cx="838921" cy="558931"/>
          </a:xfrm>
          <a:prstGeom prst="rect">
            <a:avLst/>
          </a:prstGeom>
          <a:noFill/>
          <a:extLst>
            <a:ext uri="{909E8E84-426E-40DD-AFC4-6F175D3DCCD1}">
              <a14:hiddenFill xmlns:a14="http://schemas.microsoft.com/office/drawing/2010/main">
                <a:solidFill>
                  <a:srgbClr val="FFFFFF"/>
                </a:solidFill>
              </a14:hiddenFill>
            </a:ext>
          </a:extLst>
        </p:spPr>
      </p:pic>
      <p:pic>
        <p:nvPicPr>
          <p:cNvPr id="12318" name="Picture 30" descr="File:Flag of Italy.sv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161525" y="5691187"/>
            <a:ext cx="838921" cy="558931"/>
          </a:xfrm>
          <a:prstGeom prst="rect">
            <a:avLst/>
          </a:prstGeom>
          <a:noFill/>
          <a:extLst>
            <a:ext uri="{909E8E84-426E-40DD-AFC4-6F175D3DCCD1}">
              <a14:hiddenFill xmlns:a14="http://schemas.microsoft.com/office/drawing/2010/main">
                <a:solidFill>
                  <a:srgbClr val="FFFFFF"/>
                </a:solidFill>
              </a14:hiddenFill>
            </a:ext>
          </a:extLst>
        </p:spPr>
      </p:pic>
      <p:pic>
        <p:nvPicPr>
          <p:cNvPr id="12320" name="Picture 32" descr="File:Flag of Greece.sv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161524" y="4801551"/>
            <a:ext cx="838921" cy="559281"/>
          </a:xfrm>
          <a:prstGeom prst="rect">
            <a:avLst/>
          </a:prstGeom>
          <a:noFill/>
          <a:extLst>
            <a:ext uri="{909E8E84-426E-40DD-AFC4-6F175D3DCCD1}">
              <a14:hiddenFill xmlns:a14="http://schemas.microsoft.com/office/drawing/2010/main">
                <a:solidFill>
                  <a:srgbClr val="FFFFFF"/>
                </a:solidFill>
              </a14:hiddenFill>
            </a:ext>
          </a:extLst>
        </p:spPr>
      </p:pic>
      <p:pic>
        <p:nvPicPr>
          <p:cNvPr id="12322" name="Picture 34" descr="File:Flag of Germany.sv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61524" y="3948505"/>
            <a:ext cx="838921" cy="5033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52094" y="1257125"/>
            <a:ext cx="3546157" cy="5018259"/>
          </a:xfrm>
          <a:prstGeom prst="rect">
            <a:avLst/>
          </a:prstGeom>
        </p:spPr>
      </p:pic>
      <p:pic>
        <p:nvPicPr>
          <p:cNvPr id="17" name="Picture 1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352094" y="1309363"/>
            <a:ext cx="3553555" cy="5028729"/>
          </a:xfrm>
          <a:prstGeom prst="rect">
            <a:avLst/>
          </a:prstGeom>
        </p:spPr>
      </p:pic>
      <p:pic>
        <p:nvPicPr>
          <p:cNvPr id="12324" name="Picture 36" descr="https://encrypted-tbn1.gstatic.com/images?q=tbn:ANd9GcRIgoQKMfc_GSEbKkpDPZhr2rHiUVsxXBIsciuulW9O7ngWnvuJ"/>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7692" y="1205447"/>
            <a:ext cx="2019609" cy="1470717"/>
          </a:xfrm>
          <a:prstGeom prst="rect">
            <a:avLst/>
          </a:prstGeom>
          <a:noFill/>
          <a:extLst>
            <a:ext uri="{909E8E84-426E-40DD-AFC4-6F175D3DCCD1}">
              <a14:hiddenFill xmlns:a14="http://schemas.microsoft.com/office/drawing/2010/main">
                <a:solidFill>
                  <a:srgbClr val="FFFFFF"/>
                </a:solidFill>
              </a14:hiddenFill>
            </a:ext>
          </a:extLst>
        </p:spPr>
      </p:pic>
      <p:pic>
        <p:nvPicPr>
          <p:cNvPr id="12326" name="Picture 38" descr="http://www.meldrenachapin.com/blog/wordpress/wp-content/uploads/2012/04/hat1.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20032" y="2931670"/>
            <a:ext cx="2285314" cy="1520188"/>
          </a:xfrm>
          <a:prstGeom prst="rect">
            <a:avLst/>
          </a:prstGeom>
          <a:noFill/>
          <a:extLst>
            <a:ext uri="{909E8E84-426E-40DD-AFC4-6F175D3DCCD1}">
              <a14:hiddenFill xmlns:a14="http://schemas.microsoft.com/office/drawing/2010/main">
                <a:solidFill>
                  <a:srgbClr val="FFFFFF"/>
                </a:solidFill>
              </a14:hiddenFill>
            </a:ext>
          </a:extLst>
        </p:spPr>
      </p:pic>
      <p:pic>
        <p:nvPicPr>
          <p:cNvPr id="12330" name="Picture 42" descr="http://images.wikia.com/funkyhats/images/b/bf/Top_hat.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633030" y="4150084"/>
            <a:ext cx="2139611" cy="188285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bwMode="auto">
          <a:xfrm>
            <a:off x="4426607" y="1336269"/>
            <a:ext cx="3439452" cy="4913849"/>
          </a:xfrm>
          <a:prstGeom prst="rect">
            <a:avLst/>
          </a:prstGeom>
          <a:solidFill>
            <a:schemeClr val="bg1">
              <a:alpha val="87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pic>
        <p:nvPicPr>
          <p:cNvPr id="44" name="Picture 4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541401" y="4778551"/>
            <a:ext cx="3194396" cy="1315339"/>
          </a:xfrm>
          <a:prstGeom prst="rect">
            <a:avLst/>
          </a:prstGeom>
        </p:spPr>
      </p:pic>
      <p:pic>
        <p:nvPicPr>
          <p:cNvPr id="12334" name="Picture 46" descr="http://www.thatwayhat.com/system/0000/0259/painter_french_cap_large.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80395" y="4486755"/>
            <a:ext cx="2383453" cy="1788630"/>
          </a:xfrm>
          <a:prstGeom prst="rect">
            <a:avLst/>
          </a:prstGeom>
          <a:noFill/>
          <a:extLst>
            <a:ext uri="{909E8E84-426E-40DD-AFC4-6F175D3DCCD1}">
              <a14:hiddenFill xmlns:a14="http://schemas.microsoft.com/office/drawing/2010/main">
                <a:solidFill>
                  <a:srgbClr val="FFFFFF"/>
                </a:solidFill>
              </a14:hiddenFill>
            </a:ext>
          </a:extLst>
        </p:spPr>
      </p:pic>
      <p:pic>
        <p:nvPicPr>
          <p:cNvPr id="12336" name="Picture 48" descr="http://clatl.com/images/blogimages/2010/10/26/1288114740-wizardz_hat_pic.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818171" y="1205448"/>
            <a:ext cx="1865829" cy="218651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idx="1"/>
          </p:nvPr>
        </p:nvSpPr>
        <p:spPr/>
        <p:txBody>
          <a:bodyPr/>
          <a:lstStyle/>
          <a:p>
            <a:endParaRPr lang="en-US"/>
          </a:p>
        </p:txBody>
      </p:sp>
      <p:sp>
        <p:nvSpPr>
          <p:cNvPr id="5" name="Footer Placeholder 4"/>
          <p:cNvSpPr>
            <a:spLocks noGrp="1"/>
          </p:cNvSpPr>
          <p:nvPr>
            <p:ph type="ftr" sz="quarter" idx="11"/>
          </p:nvPr>
        </p:nvSpPr>
        <p:spPr/>
        <p:txBody>
          <a:bodyPr/>
          <a:lstStyle/>
          <a:p>
            <a:pPr>
              <a:defRPr/>
            </a:pPr>
            <a:r>
              <a:rPr lang="en-US" altLang="ja-JP" smtClean="0"/>
              <a:t>XES Standard Proposal</a:t>
            </a:r>
            <a:endParaRPr lang="en-US" altLang="ja-JP"/>
          </a:p>
        </p:txBody>
      </p:sp>
      <p:sp>
        <p:nvSpPr>
          <p:cNvPr id="6" name="Slide Number Placeholder 5"/>
          <p:cNvSpPr>
            <a:spLocks noGrp="1"/>
          </p:cNvSpPr>
          <p:nvPr>
            <p:ph type="sldNum" sz="quarter" idx="12"/>
          </p:nvPr>
        </p:nvSpPr>
        <p:spPr/>
        <p:txBody>
          <a:bodyPr/>
          <a:lstStyle/>
          <a:p>
            <a:pPr>
              <a:defRPr/>
            </a:pPr>
            <a:r>
              <a:rPr lang="en-US" altLang="ja-JP" smtClean="0"/>
              <a:t>Slide </a:t>
            </a:r>
            <a:fld id="{AEBB1476-9AA4-46E1-AFF0-E2BE763996BB}" type="slidenum">
              <a:rPr lang="en-US" altLang="ja-JP" smtClean="0"/>
              <a:pPr>
                <a:defRPr/>
              </a:pPr>
              <a:t>22</a:t>
            </a:fld>
            <a:r>
              <a:rPr lang="en-US" altLang="ja-JP" smtClean="0"/>
              <a:t> of 22</a:t>
            </a:r>
            <a:endParaRPr lang="en-US" altLang="ja-JP" dirty="0"/>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54826175"/>
      </p:ext>
    </p:extLst>
  </p:cSld>
  <p:clrMapOvr>
    <a:masterClrMapping/>
  </p:clrMapOvr>
  <mc:AlternateContent xmlns:mc="http://schemas.openxmlformats.org/markup-compatibility/2006" xmlns:p14="http://schemas.microsoft.com/office/powerpoint/2010/main">
    <mc:Choice Requires="p14">
      <p:transition spd="slow" p14:dur="2000" advTm="54967"/>
    </mc:Choice>
    <mc:Fallback xmlns="">
      <p:transition spd="slow" advTm="54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2290"/>
                                        </p:tgtEl>
                                        <p:attrNameLst>
                                          <p:attrName>style.visibility</p:attrName>
                                        </p:attrNameLst>
                                      </p:cBhvr>
                                      <p:to>
                                        <p:strVal val="visible"/>
                                      </p:to>
                                    </p:set>
                                    <p:anim calcmode="lin" valueType="num">
                                      <p:cBhvr additive="base">
                                        <p:cTn id="11" dur="500" fill="hold"/>
                                        <p:tgtEl>
                                          <p:spTgt spid="12290"/>
                                        </p:tgtEl>
                                        <p:attrNameLst>
                                          <p:attrName>ppt_x</p:attrName>
                                        </p:attrNameLst>
                                      </p:cBhvr>
                                      <p:tavLst>
                                        <p:tav tm="0">
                                          <p:val>
                                            <p:strVal val="0-#ppt_w/2"/>
                                          </p:val>
                                        </p:tav>
                                        <p:tav tm="100000">
                                          <p:val>
                                            <p:strVal val="#ppt_x"/>
                                          </p:val>
                                        </p:tav>
                                      </p:tavLst>
                                    </p:anim>
                                    <p:anim calcmode="lin" valueType="num">
                                      <p:cBhvr additive="base">
                                        <p:cTn id="12" dur="500" fill="hold"/>
                                        <p:tgtEl>
                                          <p:spTgt spid="1229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310"/>
                                        </p:tgtEl>
                                        <p:attrNameLst>
                                          <p:attrName>style.visibility</p:attrName>
                                        </p:attrNameLst>
                                      </p:cBhvr>
                                      <p:to>
                                        <p:strVal val="visible"/>
                                      </p:to>
                                    </p:set>
                                    <p:anim calcmode="lin" valueType="num">
                                      <p:cBhvr additive="base">
                                        <p:cTn id="15" dur="500" fill="hold"/>
                                        <p:tgtEl>
                                          <p:spTgt spid="12310"/>
                                        </p:tgtEl>
                                        <p:attrNameLst>
                                          <p:attrName>ppt_x</p:attrName>
                                        </p:attrNameLst>
                                      </p:cBhvr>
                                      <p:tavLst>
                                        <p:tav tm="0">
                                          <p:val>
                                            <p:strVal val="0-#ppt_w/2"/>
                                          </p:val>
                                        </p:tav>
                                        <p:tav tm="100000">
                                          <p:val>
                                            <p:strVal val="#ppt_x"/>
                                          </p:val>
                                        </p:tav>
                                      </p:tavLst>
                                    </p:anim>
                                    <p:anim calcmode="lin" valueType="num">
                                      <p:cBhvr additive="base">
                                        <p:cTn id="16" dur="500" fill="hold"/>
                                        <p:tgtEl>
                                          <p:spTgt spid="1231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2298"/>
                                        </p:tgtEl>
                                        <p:attrNameLst>
                                          <p:attrName>style.visibility</p:attrName>
                                        </p:attrNameLst>
                                      </p:cBhvr>
                                      <p:to>
                                        <p:strVal val="visible"/>
                                      </p:to>
                                    </p:set>
                                    <p:anim calcmode="lin" valueType="num">
                                      <p:cBhvr additive="base">
                                        <p:cTn id="19" dur="500" fill="hold"/>
                                        <p:tgtEl>
                                          <p:spTgt spid="12298"/>
                                        </p:tgtEl>
                                        <p:attrNameLst>
                                          <p:attrName>ppt_x</p:attrName>
                                        </p:attrNameLst>
                                      </p:cBhvr>
                                      <p:tavLst>
                                        <p:tav tm="0">
                                          <p:val>
                                            <p:strVal val="0-#ppt_w/2"/>
                                          </p:val>
                                        </p:tav>
                                        <p:tav tm="100000">
                                          <p:val>
                                            <p:strVal val="#ppt_x"/>
                                          </p:val>
                                        </p:tav>
                                      </p:tavLst>
                                    </p:anim>
                                    <p:anim calcmode="lin" valueType="num">
                                      <p:cBhvr additive="base">
                                        <p:cTn id="20" dur="500" fill="hold"/>
                                        <p:tgtEl>
                                          <p:spTgt spid="12298"/>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2322"/>
                                        </p:tgtEl>
                                        <p:attrNameLst>
                                          <p:attrName>style.visibility</p:attrName>
                                        </p:attrNameLst>
                                      </p:cBhvr>
                                      <p:to>
                                        <p:strVal val="visible"/>
                                      </p:to>
                                    </p:set>
                                    <p:anim calcmode="lin" valueType="num">
                                      <p:cBhvr additive="base">
                                        <p:cTn id="23" dur="500" fill="hold"/>
                                        <p:tgtEl>
                                          <p:spTgt spid="12322"/>
                                        </p:tgtEl>
                                        <p:attrNameLst>
                                          <p:attrName>ppt_x</p:attrName>
                                        </p:attrNameLst>
                                      </p:cBhvr>
                                      <p:tavLst>
                                        <p:tav tm="0">
                                          <p:val>
                                            <p:strVal val="0-#ppt_w/2"/>
                                          </p:val>
                                        </p:tav>
                                        <p:tav tm="100000">
                                          <p:val>
                                            <p:strVal val="#ppt_x"/>
                                          </p:val>
                                        </p:tav>
                                      </p:tavLst>
                                    </p:anim>
                                    <p:anim calcmode="lin" valueType="num">
                                      <p:cBhvr additive="base">
                                        <p:cTn id="24" dur="500" fill="hold"/>
                                        <p:tgtEl>
                                          <p:spTgt spid="12322"/>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2320"/>
                                        </p:tgtEl>
                                        <p:attrNameLst>
                                          <p:attrName>style.visibility</p:attrName>
                                        </p:attrNameLst>
                                      </p:cBhvr>
                                      <p:to>
                                        <p:strVal val="visible"/>
                                      </p:to>
                                    </p:set>
                                    <p:anim calcmode="lin" valueType="num">
                                      <p:cBhvr additive="base">
                                        <p:cTn id="27" dur="500" fill="hold"/>
                                        <p:tgtEl>
                                          <p:spTgt spid="12320"/>
                                        </p:tgtEl>
                                        <p:attrNameLst>
                                          <p:attrName>ppt_x</p:attrName>
                                        </p:attrNameLst>
                                      </p:cBhvr>
                                      <p:tavLst>
                                        <p:tav tm="0">
                                          <p:val>
                                            <p:strVal val="0-#ppt_w/2"/>
                                          </p:val>
                                        </p:tav>
                                        <p:tav tm="100000">
                                          <p:val>
                                            <p:strVal val="#ppt_x"/>
                                          </p:val>
                                        </p:tav>
                                      </p:tavLst>
                                    </p:anim>
                                    <p:anim calcmode="lin" valueType="num">
                                      <p:cBhvr additive="base">
                                        <p:cTn id="28" dur="500" fill="hold"/>
                                        <p:tgtEl>
                                          <p:spTgt spid="12320"/>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2318"/>
                                        </p:tgtEl>
                                        <p:attrNameLst>
                                          <p:attrName>style.visibility</p:attrName>
                                        </p:attrNameLst>
                                      </p:cBhvr>
                                      <p:to>
                                        <p:strVal val="visible"/>
                                      </p:to>
                                    </p:set>
                                    <p:anim calcmode="lin" valueType="num">
                                      <p:cBhvr additive="base">
                                        <p:cTn id="31" dur="500" fill="hold"/>
                                        <p:tgtEl>
                                          <p:spTgt spid="12318"/>
                                        </p:tgtEl>
                                        <p:attrNameLst>
                                          <p:attrName>ppt_x</p:attrName>
                                        </p:attrNameLst>
                                      </p:cBhvr>
                                      <p:tavLst>
                                        <p:tav tm="0">
                                          <p:val>
                                            <p:strVal val="0-#ppt_w/2"/>
                                          </p:val>
                                        </p:tav>
                                        <p:tav tm="100000">
                                          <p:val>
                                            <p:strVal val="#ppt_x"/>
                                          </p:val>
                                        </p:tav>
                                      </p:tavLst>
                                    </p:anim>
                                    <p:anim calcmode="lin" valueType="num">
                                      <p:cBhvr additive="base">
                                        <p:cTn id="32" dur="500" fill="hold"/>
                                        <p:tgtEl>
                                          <p:spTgt spid="1231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2316"/>
                                        </p:tgtEl>
                                        <p:attrNameLst>
                                          <p:attrName>style.visibility</p:attrName>
                                        </p:attrNameLst>
                                      </p:cBhvr>
                                      <p:to>
                                        <p:strVal val="visible"/>
                                      </p:to>
                                    </p:set>
                                    <p:anim calcmode="lin" valueType="num">
                                      <p:cBhvr additive="base">
                                        <p:cTn id="37" dur="500" fill="hold"/>
                                        <p:tgtEl>
                                          <p:spTgt spid="12316"/>
                                        </p:tgtEl>
                                        <p:attrNameLst>
                                          <p:attrName>ppt_x</p:attrName>
                                        </p:attrNameLst>
                                      </p:cBhvr>
                                      <p:tavLst>
                                        <p:tav tm="0">
                                          <p:val>
                                            <p:strVal val="1+#ppt_w/2"/>
                                          </p:val>
                                        </p:tav>
                                        <p:tav tm="100000">
                                          <p:val>
                                            <p:strVal val="#ppt_x"/>
                                          </p:val>
                                        </p:tav>
                                      </p:tavLst>
                                    </p:anim>
                                    <p:anim calcmode="lin" valueType="num">
                                      <p:cBhvr additive="base">
                                        <p:cTn id="38" dur="500" fill="hold"/>
                                        <p:tgtEl>
                                          <p:spTgt spid="12316"/>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2302"/>
                                        </p:tgtEl>
                                        <p:attrNameLst>
                                          <p:attrName>style.visibility</p:attrName>
                                        </p:attrNameLst>
                                      </p:cBhvr>
                                      <p:to>
                                        <p:strVal val="visible"/>
                                      </p:to>
                                    </p:set>
                                    <p:anim calcmode="lin" valueType="num">
                                      <p:cBhvr additive="base">
                                        <p:cTn id="41" dur="500" fill="hold"/>
                                        <p:tgtEl>
                                          <p:spTgt spid="12302"/>
                                        </p:tgtEl>
                                        <p:attrNameLst>
                                          <p:attrName>ppt_x</p:attrName>
                                        </p:attrNameLst>
                                      </p:cBhvr>
                                      <p:tavLst>
                                        <p:tav tm="0">
                                          <p:val>
                                            <p:strVal val="1+#ppt_w/2"/>
                                          </p:val>
                                        </p:tav>
                                        <p:tav tm="100000">
                                          <p:val>
                                            <p:strVal val="#ppt_x"/>
                                          </p:val>
                                        </p:tav>
                                      </p:tavLst>
                                    </p:anim>
                                    <p:anim calcmode="lin" valueType="num">
                                      <p:cBhvr additive="base">
                                        <p:cTn id="42" dur="500" fill="hold"/>
                                        <p:tgtEl>
                                          <p:spTgt spid="12302"/>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12314"/>
                                        </p:tgtEl>
                                        <p:attrNameLst>
                                          <p:attrName>style.visibility</p:attrName>
                                        </p:attrNameLst>
                                      </p:cBhvr>
                                      <p:to>
                                        <p:strVal val="visible"/>
                                      </p:to>
                                    </p:set>
                                    <p:anim calcmode="lin" valueType="num">
                                      <p:cBhvr additive="base">
                                        <p:cTn id="45" dur="500" fill="hold"/>
                                        <p:tgtEl>
                                          <p:spTgt spid="12314"/>
                                        </p:tgtEl>
                                        <p:attrNameLst>
                                          <p:attrName>ppt_x</p:attrName>
                                        </p:attrNameLst>
                                      </p:cBhvr>
                                      <p:tavLst>
                                        <p:tav tm="0">
                                          <p:val>
                                            <p:strVal val="1+#ppt_w/2"/>
                                          </p:val>
                                        </p:tav>
                                        <p:tav tm="100000">
                                          <p:val>
                                            <p:strVal val="#ppt_x"/>
                                          </p:val>
                                        </p:tav>
                                      </p:tavLst>
                                    </p:anim>
                                    <p:anim calcmode="lin" valueType="num">
                                      <p:cBhvr additive="base">
                                        <p:cTn id="46" dur="500" fill="hold"/>
                                        <p:tgtEl>
                                          <p:spTgt spid="12314"/>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12312"/>
                                        </p:tgtEl>
                                        <p:attrNameLst>
                                          <p:attrName>style.visibility</p:attrName>
                                        </p:attrNameLst>
                                      </p:cBhvr>
                                      <p:to>
                                        <p:strVal val="visible"/>
                                      </p:to>
                                    </p:set>
                                    <p:anim calcmode="lin" valueType="num">
                                      <p:cBhvr additive="base">
                                        <p:cTn id="49" dur="500" fill="hold"/>
                                        <p:tgtEl>
                                          <p:spTgt spid="12312"/>
                                        </p:tgtEl>
                                        <p:attrNameLst>
                                          <p:attrName>ppt_x</p:attrName>
                                        </p:attrNameLst>
                                      </p:cBhvr>
                                      <p:tavLst>
                                        <p:tav tm="0">
                                          <p:val>
                                            <p:strVal val="1+#ppt_w/2"/>
                                          </p:val>
                                        </p:tav>
                                        <p:tav tm="100000">
                                          <p:val>
                                            <p:strVal val="#ppt_x"/>
                                          </p:val>
                                        </p:tav>
                                      </p:tavLst>
                                    </p:anim>
                                    <p:anim calcmode="lin" valueType="num">
                                      <p:cBhvr additive="base">
                                        <p:cTn id="50" dur="500" fill="hold"/>
                                        <p:tgtEl>
                                          <p:spTgt spid="12312"/>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12300"/>
                                        </p:tgtEl>
                                        <p:attrNameLst>
                                          <p:attrName>style.visibility</p:attrName>
                                        </p:attrNameLst>
                                      </p:cBhvr>
                                      <p:to>
                                        <p:strVal val="visible"/>
                                      </p:to>
                                    </p:set>
                                    <p:anim calcmode="lin" valueType="num">
                                      <p:cBhvr additive="base">
                                        <p:cTn id="53" dur="500" fill="hold"/>
                                        <p:tgtEl>
                                          <p:spTgt spid="12300"/>
                                        </p:tgtEl>
                                        <p:attrNameLst>
                                          <p:attrName>ppt_x</p:attrName>
                                        </p:attrNameLst>
                                      </p:cBhvr>
                                      <p:tavLst>
                                        <p:tav tm="0">
                                          <p:val>
                                            <p:strVal val="1+#ppt_w/2"/>
                                          </p:val>
                                        </p:tav>
                                        <p:tav tm="100000">
                                          <p:val>
                                            <p:strVal val="#ppt_x"/>
                                          </p:val>
                                        </p:tav>
                                      </p:tavLst>
                                    </p:anim>
                                    <p:anim calcmode="lin" valueType="num">
                                      <p:cBhvr additive="base">
                                        <p:cTn id="54" dur="500" fill="hold"/>
                                        <p:tgtEl>
                                          <p:spTgt spid="12300"/>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2304"/>
                                        </p:tgtEl>
                                        <p:attrNameLst>
                                          <p:attrName>style.visibility</p:attrName>
                                        </p:attrNameLst>
                                      </p:cBhvr>
                                      <p:to>
                                        <p:strVal val="visible"/>
                                      </p:to>
                                    </p:set>
                                    <p:anim calcmode="lin" valueType="num">
                                      <p:cBhvr additive="base">
                                        <p:cTn id="57" dur="500" fill="hold"/>
                                        <p:tgtEl>
                                          <p:spTgt spid="12304"/>
                                        </p:tgtEl>
                                        <p:attrNameLst>
                                          <p:attrName>ppt_x</p:attrName>
                                        </p:attrNameLst>
                                      </p:cBhvr>
                                      <p:tavLst>
                                        <p:tav tm="0">
                                          <p:val>
                                            <p:strVal val="1+#ppt_w/2"/>
                                          </p:val>
                                        </p:tav>
                                        <p:tav tm="100000">
                                          <p:val>
                                            <p:strVal val="#ppt_x"/>
                                          </p:val>
                                        </p:tav>
                                      </p:tavLst>
                                    </p:anim>
                                    <p:anim calcmode="lin" valueType="num">
                                      <p:cBhvr additive="base">
                                        <p:cTn id="58" dur="500" fill="hold"/>
                                        <p:tgtEl>
                                          <p:spTgt spid="12304"/>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ppt_x"/>
                                          </p:val>
                                        </p:tav>
                                        <p:tav tm="100000">
                                          <p:val>
                                            <p:strVal val="#ppt_x"/>
                                          </p:val>
                                        </p:tav>
                                      </p:tavLst>
                                    </p:anim>
                                    <p:anim calcmode="lin" valueType="num">
                                      <p:cBhvr additive="base">
                                        <p:cTn id="6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nodeType="clickEffect">
                                  <p:stCondLst>
                                    <p:cond delay="0"/>
                                  </p:stCondLst>
                                  <p:childTnLst>
                                    <p:set>
                                      <p:cBhvr>
                                        <p:cTn id="74" dur="1" fill="hold">
                                          <p:stCondLst>
                                            <p:cond delay="0"/>
                                          </p:stCondLst>
                                        </p:cTn>
                                        <p:tgtEl>
                                          <p:spTgt spid="12324"/>
                                        </p:tgtEl>
                                        <p:attrNameLst>
                                          <p:attrName>style.visibility</p:attrName>
                                        </p:attrNameLst>
                                      </p:cBhvr>
                                      <p:to>
                                        <p:strVal val="visible"/>
                                      </p:to>
                                    </p:set>
                                    <p:anim calcmode="lin" valueType="num">
                                      <p:cBhvr additive="base">
                                        <p:cTn id="75" dur="500" fill="hold"/>
                                        <p:tgtEl>
                                          <p:spTgt spid="12324"/>
                                        </p:tgtEl>
                                        <p:attrNameLst>
                                          <p:attrName>ppt_x</p:attrName>
                                        </p:attrNameLst>
                                      </p:cBhvr>
                                      <p:tavLst>
                                        <p:tav tm="0">
                                          <p:val>
                                            <p:strVal val="0-#ppt_w/2"/>
                                          </p:val>
                                        </p:tav>
                                        <p:tav tm="100000">
                                          <p:val>
                                            <p:strVal val="#ppt_x"/>
                                          </p:val>
                                        </p:tav>
                                      </p:tavLst>
                                    </p:anim>
                                    <p:anim calcmode="lin" valueType="num">
                                      <p:cBhvr additive="base">
                                        <p:cTn id="76" dur="500" fill="hold"/>
                                        <p:tgtEl>
                                          <p:spTgt spid="12324"/>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nodeType="clickEffect">
                                  <p:stCondLst>
                                    <p:cond delay="0"/>
                                  </p:stCondLst>
                                  <p:childTnLst>
                                    <p:set>
                                      <p:cBhvr>
                                        <p:cTn id="80" dur="1" fill="hold">
                                          <p:stCondLst>
                                            <p:cond delay="0"/>
                                          </p:stCondLst>
                                        </p:cTn>
                                        <p:tgtEl>
                                          <p:spTgt spid="12326"/>
                                        </p:tgtEl>
                                        <p:attrNameLst>
                                          <p:attrName>style.visibility</p:attrName>
                                        </p:attrNameLst>
                                      </p:cBhvr>
                                      <p:to>
                                        <p:strVal val="visible"/>
                                      </p:to>
                                    </p:set>
                                    <p:anim calcmode="lin" valueType="num">
                                      <p:cBhvr additive="base">
                                        <p:cTn id="81" dur="500" fill="hold"/>
                                        <p:tgtEl>
                                          <p:spTgt spid="12326"/>
                                        </p:tgtEl>
                                        <p:attrNameLst>
                                          <p:attrName>ppt_x</p:attrName>
                                        </p:attrNameLst>
                                      </p:cBhvr>
                                      <p:tavLst>
                                        <p:tav tm="0">
                                          <p:val>
                                            <p:strVal val="0-#ppt_w/2"/>
                                          </p:val>
                                        </p:tav>
                                        <p:tav tm="100000">
                                          <p:val>
                                            <p:strVal val="#ppt_x"/>
                                          </p:val>
                                        </p:tav>
                                      </p:tavLst>
                                    </p:anim>
                                    <p:anim calcmode="lin" valueType="num">
                                      <p:cBhvr additive="base">
                                        <p:cTn id="82" dur="500" fill="hold"/>
                                        <p:tgtEl>
                                          <p:spTgt spid="12326"/>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nodeType="clickEffect">
                                  <p:stCondLst>
                                    <p:cond delay="0"/>
                                  </p:stCondLst>
                                  <p:childTnLst>
                                    <p:set>
                                      <p:cBhvr>
                                        <p:cTn id="86" dur="1" fill="hold">
                                          <p:stCondLst>
                                            <p:cond delay="0"/>
                                          </p:stCondLst>
                                        </p:cTn>
                                        <p:tgtEl>
                                          <p:spTgt spid="12336"/>
                                        </p:tgtEl>
                                        <p:attrNameLst>
                                          <p:attrName>style.visibility</p:attrName>
                                        </p:attrNameLst>
                                      </p:cBhvr>
                                      <p:to>
                                        <p:strVal val="visible"/>
                                      </p:to>
                                    </p:set>
                                    <p:anim calcmode="lin" valueType="num">
                                      <p:cBhvr additive="base">
                                        <p:cTn id="87" dur="500" fill="hold"/>
                                        <p:tgtEl>
                                          <p:spTgt spid="12336"/>
                                        </p:tgtEl>
                                        <p:attrNameLst>
                                          <p:attrName>ppt_x</p:attrName>
                                        </p:attrNameLst>
                                      </p:cBhvr>
                                      <p:tavLst>
                                        <p:tav tm="0">
                                          <p:val>
                                            <p:strVal val="1+#ppt_w/2"/>
                                          </p:val>
                                        </p:tav>
                                        <p:tav tm="100000">
                                          <p:val>
                                            <p:strVal val="#ppt_x"/>
                                          </p:val>
                                        </p:tav>
                                      </p:tavLst>
                                    </p:anim>
                                    <p:anim calcmode="lin" valueType="num">
                                      <p:cBhvr additive="base">
                                        <p:cTn id="88" dur="500" fill="hold"/>
                                        <p:tgtEl>
                                          <p:spTgt spid="12336"/>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2" fill="hold" nodeType="clickEffect">
                                  <p:stCondLst>
                                    <p:cond delay="0"/>
                                  </p:stCondLst>
                                  <p:childTnLst>
                                    <p:set>
                                      <p:cBhvr>
                                        <p:cTn id="92" dur="1" fill="hold">
                                          <p:stCondLst>
                                            <p:cond delay="0"/>
                                          </p:stCondLst>
                                        </p:cTn>
                                        <p:tgtEl>
                                          <p:spTgt spid="12330"/>
                                        </p:tgtEl>
                                        <p:attrNameLst>
                                          <p:attrName>style.visibility</p:attrName>
                                        </p:attrNameLst>
                                      </p:cBhvr>
                                      <p:to>
                                        <p:strVal val="visible"/>
                                      </p:to>
                                    </p:set>
                                    <p:anim calcmode="lin" valueType="num">
                                      <p:cBhvr additive="base">
                                        <p:cTn id="93" dur="500" fill="hold"/>
                                        <p:tgtEl>
                                          <p:spTgt spid="12330"/>
                                        </p:tgtEl>
                                        <p:attrNameLst>
                                          <p:attrName>ppt_x</p:attrName>
                                        </p:attrNameLst>
                                      </p:cBhvr>
                                      <p:tavLst>
                                        <p:tav tm="0">
                                          <p:val>
                                            <p:strVal val="1+#ppt_w/2"/>
                                          </p:val>
                                        </p:tav>
                                        <p:tav tm="100000">
                                          <p:val>
                                            <p:strVal val="#ppt_x"/>
                                          </p:val>
                                        </p:tav>
                                      </p:tavLst>
                                    </p:anim>
                                    <p:anim calcmode="lin" valueType="num">
                                      <p:cBhvr additive="base">
                                        <p:cTn id="94" dur="500" fill="hold"/>
                                        <p:tgtEl>
                                          <p:spTgt spid="12330"/>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8" fill="hold" nodeType="clickEffect">
                                  <p:stCondLst>
                                    <p:cond delay="0"/>
                                  </p:stCondLst>
                                  <p:childTnLst>
                                    <p:set>
                                      <p:cBhvr>
                                        <p:cTn id="98" dur="1" fill="hold">
                                          <p:stCondLst>
                                            <p:cond delay="0"/>
                                          </p:stCondLst>
                                        </p:cTn>
                                        <p:tgtEl>
                                          <p:spTgt spid="12334"/>
                                        </p:tgtEl>
                                        <p:attrNameLst>
                                          <p:attrName>style.visibility</p:attrName>
                                        </p:attrNameLst>
                                      </p:cBhvr>
                                      <p:to>
                                        <p:strVal val="visible"/>
                                      </p:to>
                                    </p:set>
                                    <p:anim calcmode="lin" valueType="num">
                                      <p:cBhvr additive="base">
                                        <p:cTn id="99" dur="500" fill="hold"/>
                                        <p:tgtEl>
                                          <p:spTgt spid="12334"/>
                                        </p:tgtEl>
                                        <p:attrNameLst>
                                          <p:attrName>ppt_x</p:attrName>
                                        </p:attrNameLst>
                                      </p:cBhvr>
                                      <p:tavLst>
                                        <p:tav tm="0">
                                          <p:val>
                                            <p:strVal val="0-#ppt_w/2"/>
                                          </p:val>
                                        </p:tav>
                                        <p:tav tm="100000">
                                          <p:val>
                                            <p:strVal val="#ppt_x"/>
                                          </p:val>
                                        </p:tav>
                                      </p:tavLst>
                                    </p:anim>
                                    <p:anim calcmode="lin" valueType="num">
                                      <p:cBhvr additive="base">
                                        <p:cTn id="100" dur="500" fill="hold"/>
                                        <p:tgtEl>
                                          <p:spTgt spid="12334"/>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44"/>
                                        </p:tgtEl>
                                        <p:attrNameLst>
                                          <p:attrName>style.visibility</p:attrName>
                                        </p:attrNameLst>
                                      </p:cBhvr>
                                      <p:to>
                                        <p:strVal val="visible"/>
                                      </p:to>
                                    </p:set>
                                    <p:anim calcmode="lin" valueType="num">
                                      <p:cBhvr additive="base">
                                        <p:cTn id="105" dur="500" fill="hold"/>
                                        <p:tgtEl>
                                          <p:spTgt spid="44"/>
                                        </p:tgtEl>
                                        <p:attrNameLst>
                                          <p:attrName>ppt_x</p:attrName>
                                        </p:attrNameLst>
                                      </p:cBhvr>
                                      <p:tavLst>
                                        <p:tav tm="0">
                                          <p:val>
                                            <p:strVal val="#ppt_x"/>
                                          </p:val>
                                        </p:tav>
                                        <p:tav tm="100000">
                                          <p:val>
                                            <p:strVal val="#ppt_x"/>
                                          </p:val>
                                        </p:tav>
                                      </p:tavLst>
                                    </p:anim>
                                    <p:anim calcmode="lin" valueType="num">
                                      <p:cBhvr additive="base">
                                        <p:cTn id="106" dur="500" fill="hold"/>
                                        <p:tgtEl>
                                          <p:spTgt spid="44"/>
                                        </p:tgtEl>
                                        <p:attrNameLst>
                                          <p:attrName>ppt_y</p:attrName>
                                        </p:attrNameLst>
                                      </p:cBhvr>
                                      <p:tavLst>
                                        <p:tav tm="0">
                                          <p:val>
                                            <p:strVal val="1+#ppt_h/2"/>
                                          </p:val>
                                        </p:tav>
                                        <p:tav tm="100000">
                                          <p:val>
                                            <p:strVal val="#ppt_y"/>
                                          </p:val>
                                        </p:tav>
                                      </p:tavLst>
                                    </p:anim>
                                  </p:childTnLst>
                                </p:cTn>
                              </p:par>
                              <p:par>
                                <p:cTn id="107" presetID="10" presetClass="entr" presetSubtype="0" fill="hold" grpId="0" nodeType="with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fade">
                                      <p:cBhvr>
                                        <p:cTn id="10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0" fill="hold" display="0">
                  <p:stCondLst>
                    <p:cond delay="indefinite"/>
                  </p:stCondLst>
                  <p:endCondLst>
                    <p:cond evt="onStopAudio" delay="0">
                      <p:tgtEl>
                        <p:sldTgt/>
                      </p:tgtEl>
                    </p:cond>
                  </p:endCondLst>
                </p:cTn>
                <p:tgtEl>
                  <p:spTgt spid="10"/>
                </p:tgtEl>
              </p:cMediaNode>
            </p:audio>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6053400" y="3711900"/>
            <a:ext cx="85200" cy="120000"/>
          </a:xfrm>
        </p:spPr>
      </p:pic>
      <p:sp>
        <p:nvSpPr>
          <p:cNvPr id="2" name="Title 1"/>
          <p:cNvSpPr>
            <a:spLocks noGrp="1"/>
          </p:cNvSpPr>
          <p:nvPr>
            <p:ph type="title"/>
          </p:nvPr>
        </p:nvSpPr>
        <p:spPr/>
        <p:txBody>
          <a:bodyPr/>
          <a:lstStyle/>
          <a:p>
            <a:r>
              <a:rPr lang="en-US" dirty="0" smtClean="0"/>
              <a:t>Conclusion</a:t>
            </a:r>
            <a:endParaRPr lang="en-US" dirty="0"/>
          </a:p>
        </p:txBody>
      </p:sp>
      <p:pic>
        <p:nvPicPr>
          <p:cNvPr id="4"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2809875" y="1143000"/>
            <a:ext cx="65722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66207" y="1259320"/>
            <a:ext cx="3544785" cy="5016064"/>
          </a:xfrm>
          <a:prstGeom prst="rect">
            <a:avLst/>
          </a:prstGeom>
        </p:spPr>
      </p:pic>
      <p:pic>
        <p:nvPicPr>
          <p:cNvPr id="12292" name="Picture 4" descr="http://upload.wikimedia.org/wikipedia/commons/e/e0/Us_flag_large_51_stars.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19138" y="1521301"/>
            <a:ext cx="838922" cy="4412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2094" y="1257125"/>
            <a:ext cx="3546157" cy="5018259"/>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52094" y="1309363"/>
            <a:ext cx="3553555" cy="5028729"/>
          </a:xfrm>
          <a:prstGeom prst="rect">
            <a:avLst/>
          </a:prstGeom>
        </p:spPr>
      </p:pic>
      <p:sp>
        <p:nvSpPr>
          <p:cNvPr id="18" name="Rectangle 17"/>
          <p:cNvSpPr/>
          <p:nvPr/>
        </p:nvSpPr>
        <p:spPr bwMode="auto">
          <a:xfrm>
            <a:off x="4426607" y="1336269"/>
            <a:ext cx="3439452" cy="4913849"/>
          </a:xfrm>
          <a:prstGeom prst="rect">
            <a:avLst/>
          </a:prstGeom>
          <a:solidFill>
            <a:schemeClr val="bg1">
              <a:alpha val="87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41401" y="4778551"/>
            <a:ext cx="3194396" cy="1315339"/>
          </a:xfrm>
          <a:prstGeom prst="rect">
            <a:avLst/>
          </a:prstGeom>
        </p:spPr>
      </p:pic>
      <p:pic>
        <p:nvPicPr>
          <p:cNvPr id="28" name="Picture 16" descr="http://www.win.tue.nl/ieeetfpm/lib/exe/fetch.php?w=200&amp;media=shared:org:fujitsu.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4001" y="1143000"/>
            <a:ext cx="152400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1" descr="http://www.win.tue.nl/ieeetfpm/lib/exe/fetch.php?w=200&amp;media=shared:org:hplabs.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4001" y="2750409"/>
            <a:ext cx="15240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2" descr="http://www.win.tue.nl/ieeetfpm/lib/exe/fetch.php?w=200&amp;media=shared:org:ibmresearch.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4001" y="4253936"/>
            <a:ext cx="15240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3" descr="http://www.win.tue.nl/ieeetfpm/lib/exe/fetch.php?w=200&amp;media=shared:org:idsscheer.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4001" y="5792900"/>
            <a:ext cx="15240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5" descr="http://www.win.tue.nl/ieeetfpm/lib/exe/fetch.php?w=200&amp;media=shared:org:perceptive.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869364" y="1143000"/>
            <a:ext cx="15240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http://www.win.tue.nl/ieeetfpm/lib/exe/fetch.php?w=200&amp;media=shared:org:deloitte.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869364" y="2178066"/>
            <a:ext cx="1524000" cy="2819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869365" y="3077756"/>
            <a:ext cx="1523999" cy="470870"/>
          </a:xfrm>
          <a:prstGeom prst="rect">
            <a:avLst/>
          </a:prstGeom>
        </p:spPr>
      </p:pic>
      <p:pic>
        <p:nvPicPr>
          <p:cNvPr id="6" name="Picture 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869366" y="4081812"/>
            <a:ext cx="1523999" cy="1177902"/>
          </a:xfrm>
          <a:prstGeom prst="rect">
            <a:avLst/>
          </a:prstGeom>
        </p:spPr>
      </p:pic>
      <p:pic>
        <p:nvPicPr>
          <p:cNvPr id="36" name="Picture 44" descr="http://www.win.tue.nl/ieeetfpm/lib/exe/fetch.php?w=200&amp;media=shared:org:softwareag.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869365" y="5792900"/>
            <a:ext cx="1524000" cy="60198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www.nfib.com/Portals/0/PDF/AllUsers/BusinessResources/data_mining.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58187" y="1691452"/>
            <a:ext cx="3540064" cy="243556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Uncle Sam - WE WANT yOU to sponsor XES"/>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42190" y="1842064"/>
            <a:ext cx="3560933" cy="4203739"/>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7"/>
          <p:cNvSpPr>
            <a:spLocks noGrp="1"/>
          </p:cNvSpPr>
          <p:nvPr>
            <p:ph type="ftr" sz="quarter" idx="11"/>
          </p:nvPr>
        </p:nvSpPr>
        <p:spPr/>
        <p:txBody>
          <a:bodyPr/>
          <a:lstStyle/>
          <a:p>
            <a:pPr>
              <a:defRPr/>
            </a:pPr>
            <a:r>
              <a:rPr lang="en-US" altLang="ja-JP" smtClean="0"/>
              <a:t>XES Standard Proposal</a:t>
            </a:r>
            <a:endParaRPr lang="en-US" altLang="ja-JP"/>
          </a:p>
        </p:txBody>
      </p:sp>
      <p:sp>
        <p:nvSpPr>
          <p:cNvPr id="10" name="Slide Number Placeholder 9"/>
          <p:cNvSpPr>
            <a:spLocks noGrp="1"/>
          </p:cNvSpPr>
          <p:nvPr>
            <p:ph type="sldNum" sz="quarter" idx="12"/>
          </p:nvPr>
        </p:nvSpPr>
        <p:spPr/>
        <p:txBody>
          <a:bodyPr/>
          <a:lstStyle/>
          <a:p>
            <a:pPr>
              <a:defRPr/>
            </a:pPr>
            <a:r>
              <a:rPr lang="en-US" altLang="ja-JP" smtClean="0"/>
              <a:t>Slide </a:t>
            </a:r>
            <a:fld id="{AEBB1476-9AA4-46E1-AFF0-E2BE763996BB}" type="slidenum">
              <a:rPr lang="en-US" altLang="ja-JP" smtClean="0"/>
              <a:pPr>
                <a:defRPr/>
              </a:pPr>
              <a:t>23</a:t>
            </a:fld>
            <a:r>
              <a:rPr lang="en-US" altLang="ja-JP" smtClean="0"/>
              <a:t> of 22</a:t>
            </a:r>
            <a:endParaRPr lang="en-US" altLang="ja-JP" dirty="0"/>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4"/>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721328050"/>
      </p:ext>
    </p:extLst>
  </p:cSld>
  <p:clrMapOvr>
    <a:masterClrMapping/>
  </p:clrMapOvr>
  <mc:AlternateContent xmlns:mc="http://schemas.openxmlformats.org/markup-compatibility/2006" xmlns:p14="http://schemas.microsoft.com/office/powerpoint/2010/main">
    <mc:Choice Requires="p14">
      <p:transition spd="slow" p14:dur="2000" advTm="61103"/>
    </mc:Choice>
    <mc:Fallback xmlns="">
      <p:transition spd="slow" advTm="61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0-#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0-#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0-#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0-#ppt_w/2"/>
                                          </p:val>
                                        </p:tav>
                                        <p:tav tm="100000">
                                          <p:val>
                                            <p:strVal val="#ppt_x"/>
                                          </p:val>
                                        </p:tav>
                                      </p:tavLst>
                                    </p:anim>
                                    <p:anim calcmode="lin" valueType="num">
                                      <p:cBhvr additive="base">
                                        <p:cTn id="30"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1+#ppt_w/2"/>
                                          </p:val>
                                        </p:tav>
                                        <p:tav tm="100000">
                                          <p:val>
                                            <p:strVal val="#ppt_x"/>
                                          </p:val>
                                        </p:tav>
                                      </p:tavLst>
                                    </p:anim>
                                    <p:anim calcmode="lin" valueType="num">
                                      <p:cBhvr additive="base">
                                        <p:cTn id="3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500" fill="hold"/>
                                        <p:tgtEl>
                                          <p:spTgt spid="33"/>
                                        </p:tgtEl>
                                        <p:attrNameLst>
                                          <p:attrName>ppt_x</p:attrName>
                                        </p:attrNameLst>
                                      </p:cBhvr>
                                      <p:tavLst>
                                        <p:tav tm="0">
                                          <p:val>
                                            <p:strVal val="1+#ppt_w/2"/>
                                          </p:val>
                                        </p:tav>
                                        <p:tav tm="100000">
                                          <p:val>
                                            <p:strVal val="#ppt_x"/>
                                          </p:val>
                                        </p:tav>
                                      </p:tavLst>
                                    </p:anim>
                                    <p:anim calcmode="lin" valueType="num">
                                      <p:cBhvr additive="base">
                                        <p:cTn id="4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1+#ppt_w/2"/>
                                          </p:val>
                                        </p:tav>
                                        <p:tav tm="100000">
                                          <p:val>
                                            <p:strVal val="#ppt_x"/>
                                          </p:val>
                                        </p:tav>
                                      </p:tavLst>
                                    </p:anim>
                                    <p:anim calcmode="lin" valueType="num">
                                      <p:cBhvr additive="base">
                                        <p:cTn id="4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1+#ppt_w/2"/>
                                          </p:val>
                                        </p:tav>
                                        <p:tav tm="100000">
                                          <p:val>
                                            <p:strVal val="#ppt_x"/>
                                          </p:val>
                                        </p:tav>
                                      </p:tavLst>
                                    </p:anim>
                                    <p:anim calcmode="lin" valueType="num">
                                      <p:cBhvr additive="base">
                                        <p:cTn id="5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500" fill="hold"/>
                                        <p:tgtEl>
                                          <p:spTgt spid="36"/>
                                        </p:tgtEl>
                                        <p:attrNameLst>
                                          <p:attrName>ppt_x</p:attrName>
                                        </p:attrNameLst>
                                      </p:cBhvr>
                                      <p:tavLst>
                                        <p:tav tm="0">
                                          <p:val>
                                            <p:strVal val="1+#ppt_w/2"/>
                                          </p:val>
                                        </p:tav>
                                        <p:tav tm="100000">
                                          <p:val>
                                            <p:strVal val="#ppt_x"/>
                                          </p:val>
                                        </p:tav>
                                      </p:tavLst>
                                    </p:anim>
                                    <p:anim calcmode="lin" valueType="num">
                                      <p:cBhvr additive="base">
                                        <p:cTn id="60"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13316"/>
                                        </p:tgtEl>
                                        <p:attrNameLst>
                                          <p:attrName>style.visibility</p:attrName>
                                        </p:attrNameLst>
                                      </p:cBhvr>
                                      <p:to>
                                        <p:strVal val="visible"/>
                                      </p:to>
                                    </p:set>
                                    <p:anim calcmode="lin" valueType="num">
                                      <p:cBhvr additive="base">
                                        <p:cTn id="70" dur="500" fill="hold"/>
                                        <p:tgtEl>
                                          <p:spTgt spid="13316"/>
                                        </p:tgtEl>
                                        <p:attrNameLst>
                                          <p:attrName>ppt_x</p:attrName>
                                        </p:attrNameLst>
                                      </p:cBhvr>
                                      <p:tavLst>
                                        <p:tav tm="0">
                                          <p:val>
                                            <p:strVal val="#ppt_x"/>
                                          </p:val>
                                        </p:tav>
                                        <p:tav tm="100000">
                                          <p:val>
                                            <p:strVal val="#ppt_x"/>
                                          </p:val>
                                        </p:tav>
                                      </p:tavLst>
                                    </p:anim>
                                    <p:anim calcmode="lin" valueType="num">
                                      <p:cBhvr additive="base">
                                        <p:cTn id="71" dur="500" fill="hold"/>
                                        <p:tgtEl>
                                          <p:spTgt spid="133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we can analyze…</a:t>
            </a:r>
            <a:endParaRPr lang="en-US" dirty="0"/>
          </a:p>
        </p:txBody>
      </p:sp>
      <p:pic>
        <p:nvPicPr>
          <p:cNvPr id="1026" name="Picture 2" descr="http://www.greenbookblog.org/wp-content/uploads/2014/02/analysis.jpg"/>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4673600" y="1143000"/>
            <a:ext cx="701040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les of a Data Scientis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1055" y="1303354"/>
            <a:ext cx="3113741" cy="31552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stretch>
            <a:fillRect/>
          </a:stretch>
        </p:blipFill>
        <p:spPr>
          <a:xfrm>
            <a:off x="462251" y="4763413"/>
            <a:ext cx="11221749" cy="1637387"/>
          </a:xfrm>
          <a:prstGeom prst="rect">
            <a:avLst/>
          </a:prstGeom>
        </p:spPr>
      </p:pic>
      <p:pic>
        <p:nvPicPr>
          <p:cNvPr id="6" name="Picture 5"/>
          <p:cNvPicPr>
            <a:picLocks noChangeAspect="1"/>
          </p:cNvPicPr>
          <p:nvPr/>
        </p:nvPicPr>
        <p:blipFill rotWithShape="1">
          <a:blip r:embed="rId9"/>
          <a:srcRect l="28217" t="32139" r="28279" b="33935"/>
          <a:stretch/>
        </p:blipFill>
        <p:spPr>
          <a:xfrm>
            <a:off x="2095485" y="1014373"/>
            <a:ext cx="7955280" cy="3749040"/>
          </a:xfrm>
          <a:prstGeom prst="rect">
            <a:avLst/>
          </a:prstGeom>
        </p:spPr>
      </p:pic>
      <p:pic>
        <p:nvPicPr>
          <p:cNvPr id="5122" name="Picture 2" descr="http://ocw.mit.edu/courses/brain-and-cognitive-sciences/9-67-object-and-face-recognition-spring-2001/9-67s0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49125" y="1410612"/>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vprojectmanagement.com/wp-content/uploads/Taming_Email_Decision_Tre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91862" y="1120140"/>
            <a:ext cx="4962525" cy="34671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tech-med.co.uk/images/stats_generic.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72874" y="1745892"/>
            <a:ext cx="4000500" cy="2286001"/>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p:cNvSpPr>
            <a:spLocks noGrp="1"/>
          </p:cNvSpPr>
          <p:nvPr>
            <p:ph type="ftr" sz="quarter" idx="11"/>
          </p:nvPr>
        </p:nvSpPr>
        <p:spPr/>
        <p:txBody>
          <a:bodyPr/>
          <a:lstStyle/>
          <a:p>
            <a:pPr>
              <a:defRPr/>
            </a:pPr>
            <a:r>
              <a:rPr lang="en-US" altLang="ja-JP" smtClean="0"/>
              <a:t>XES Standard Proposal</a:t>
            </a:r>
            <a:endParaRPr lang="en-US" altLang="ja-JP"/>
          </a:p>
        </p:txBody>
      </p:sp>
      <p:sp>
        <p:nvSpPr>
          <p:cNvPr id="9" name="Slide Number Placeholder 8"/>
          <p:cNvSpPr>
            <a:spLocks noGrp="1"/>
          </p:cNvSpPr>
          <p:nvPr>
            <p:ph type="sldNum" sz="quarter" idx="12"/>
          </p:nvPr>
        </p:nvSpPr>
        <p:spPr/>
        <p:txBody>
          <a:bodyPr/>
          <a:lstStyle/>
          <a:p>
            <a:pPr>
              <a:defRPr/>
            </a:pPr>
            <a:r>
              <a:rPr lang="en-US" altLang="ja-JP" smtClean="0"/>
              <a:t>Slide </a:t>
            </a:r>
            <a:fld id="{AEBB1476-9AA4-46E1-AFF0-E2BE763996BB}" type="slidenum">
              <a:rPr lang="en-US" altLang="ja-JP" smtClean="0"/>
              <a:pPr>
                <a:defRPr/>
              </a:pPr>
              <a:t>3</a:t>
            </a:fld>
            <a:r>
              <a:rPr lang="en-US" altLang="ja-JP" smtClean="0"/>
              <a:t> of 22</a:t>
            </a:r>
            <a:endParaRPr lang="en-US" altLang="ja-JP" dirty="0"/>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8195547"/>
      </p:ext>
    </p:extLst>
  </p:cSld>
  <p:clrMapOvr>
    <a:masterClrMapping/>
  </p:clrMapOvr>
  <mc:AlternateContent xmlns:mc="http://schemas.openxmlformats.org/markup-compatibility/2006" xmlns:p14="http://schemas.microsoft.com/office/powerpoint/2010/main">
    <mc:Choice Requires="p14">
      <p:transition spd="slow" p14:dur="2000" advTm="46887"/>
    </mc:Choice>
    <mc:Fallback xmlns="">
      <p:transition spd="slow" advTm="46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2" fill="hold" nodeType="clickEffect">
                                  <p:stCondLst>
                                    <p:cond delay="0"/>
                                  </p:stCondLst>
                                  <p:childTnLst>
                                    <p:anim calcmode="lin" valueType="num">
                                      <p:cBhvr additive="base">
                                        <p:cTn id="26" dur="500"/>
                                        <p:tgtEl>
                                          <p:spTgt spid="6"/>
                                        </p:tgtEl>
                                        <p:attrNameLst>
                                          <p:attrName>ppt_x</p:attrName>
                                        </p:attrNameLst>
                                      </p:cBhvr>
                                      <p:tavLst>
                                        <p:tav tm="0">
                                          <p:val>
                                            <p:strVal val="ppt_x"/>
                                          </p:val>
                                        </p:tav>
                                        <p:tav tm="100000">
                                          <p:val>
                                            <p:strVal val="1+ppt_w/2"/>
                                          </p:val>
                                        </p:tav>
                                      </p:tavLst>
                                    </p:anim>
                                    <p:anim calcmode="lin" valueType="num">
                                      <p:cBhvr additive="base">
                                        <p:cTn id="27" dur="500"/>
                                        <p:tgtEl>
                                          <p:spTgt spid="6"/>
                                        </p:tgtEl>
                                        <p:attrNameLst>
                                          <p:attrName>ppt_y</p:attrName>
                                        </p:attrNameLst>
                                      </p:cBhvr>
                                      <p:tavLst>
                                        <p:tav tm="0">
                                          <p:val>
                                            <p:strVal val="ppt_y"/>
                                          </p:val>
                                        </p:tav>
                                        <p:tav tm="100000">
                                          <p:val>
                                            <p:strVal val="ppt_y"/>
                                          </p:val>
                                        </p:tav>
                                      </p:tavLst>
                                    </p:anim>
                                    <p:set>
                                      <p:cBhvr>
                                        <p:cTn id="28" dur="1" fill="hold">
                                          <p:stCondLst>
                                            <p:cond delay="499"/>
                                          </p:stCondLst>
                                        </p:cTn>
                                        <p:tgtEl>
                                          <p:spTgt spid="6"/>
                                        </p:tgtEl>
                                        <p:attrNameLst>
                                          <p:attrName>style.visibility</p:attrName>
                                        </p:attrNameLst>
                                      </p:cBhvr>
                                      <p:to>
                                        <p:strVal val="hidden"/>
                                      </p:to>
                                    </p:set>
                                  </p:childTnLst>
                                </p:cTn>
                              </p:par>
                              <p:par>
                                <p:cTn id="29" presetID="2" presetClass="entr" presetSubtype="8" fill="hold" nodeType="withEffect">
                                  <p:stCondLst>
                                    <p:cond delay="0"/>
                                  </p:stCondLst>
                                  <p:childTnLst>
                                    <p:set>
                                      <p:cBhvr>
                                        <p:cTn id="30" dur="1" fill="hold">
                                          <p:stCondLst>
                                            <p:cond delay="0"/>
                                          </p:stCondLst>
                                        </p:cTn>
                                        <p:tgtEl>
                                          <p:spTgt spid="5122"/>
                                        </p:tgtEl>
                                        <p:attrNameLst>
                                          <p:attrName>style.visibility</p:attrName>
                                        </p:attrNameLst>
                                      </p:cBhvr>
                                      <p:to>
                                        <p:strVal val="visible"/>
                                      </p:to>
                                    </p:set>
                                    <p:anim calcmode="lin" valueType="num">
                                      <p:cBhvr additive="base">
                                        <p:cTn id="31" dur="500" fill="hold"/>
                                        <p:tgtEl>
                                          <p:spTgt spid="5122"/>
                                        </p:tgtEl>
                                        <p:attrNameLst>
                                          <p:attrName>ppt_x</p:attrName>
                                        </p:attrNameLst>
                                      </p:cBhvr>
                                      <p:tavLst>
                                        <p:tav tm="0">
                                          <p:val>
                                            <p:strVal val="0-#ppt_w/2"/>
                                          </p:val>
                                        </p:tav>
                                        <p:tav tm="100000">
                                          <p:val>
                                            <p:strVal val="#ppt_x"/>
                                          </p:val>
                                        </p:tav>
                                      </p:tavLst>
                                    </p:anim>
                                    <p:anim calcmode="lin" valueType="num">
                                      <p:cBhvr additive="base">
                                        <p:cTn id="32"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2" fill="hold" nodeType="clickEffect">
                                  <p:stCondLst>
                                    <p:cond delay="0"/>
                                  </p:stCondLst>
                                  <p:childTnLst>
                                    <p:anim calcmode="lin" valueType="num">
                                      <p:cBhvr additive="base">
                                        <p:cTn id="36" dur="500"/>
                                        <p:tgtEl>
                                          <p:spTgt spid="5122"/>
                                        </p:tgtEl>
                                        <p:attrNameLst>
                                          <p:attrName>ppt_x</p:attrName>
                                        </p:attrNameLst>
                                      </p:cBhvr>
                                      <p:tavLst>
                                        <p:tav tm="0">
                                          <p:val>
                                            <p:strVal val="ppt_x"/>
                                          </p:val>
                                        </p:tav>
                                        <p:tav tm="100000">
                                          <p:val>
                                            <p:strVal val="1+ppt_w/2"/>
                                          </p:val>
                                        </p:tav>
                                      </p:tavLst>
                                    </p:anim>
                                    <p:anim calcmode="lin" valueType="num">
                                      <p:cBhvr additive="base">
                                        <p:cTn id="37" dur="500"/>
                                        <p:tgtEl>
                                          <p:spTgt spid="5122"/>
                                        </p:tgtEl>
                                        <p:attrNameLst>
                                          <p:attrName>ppt_y</p:attrName>
                                        </p:attrNameLst>
                                      </p:cBhvr>
                                      <p:tavLst>
                                        <p:tav tm="0">
                                          <p:val>
                                            <p:strVal val="ppt_y"/>
                                          </p:val>
                                        </p:tav>
                                        <p:tav tm="100000">
                                          <p:val>
                                            <p:strVal val="ppt_y"/>
                                          </p:val>
                                        </p:tav>
                                      </p:tavLst>
                                    </p:anim>
                                    <p:set>
                                      <p:cBhvr>
                                        <p:cTn id="38" dur="1" fill="hold">
                                          <p:stCondLst>
                                            <p:cond delay="499"/>
                                          </p:stCondLst>
                                        </p:cTn>
                                        <p:tgtEl>
                                          <p:spTgt spid="5122"/>
                                        </p:tgtEl>
                                        <p:attrNameLst>
                                          <p:attrName>style.visibility</p:attrName>
                                        </p:attrNameLst>
                                      </p:cBhvr>
                                      <p:to>
                                        <p:strVal val="hidden"/>
                                      </p:to>
                                    </p:set>
                                  </p:childTnLst>
                                </p:cTn>
                              </p:par>
                              <p:par>
                                <p:cTn id="39" presetID="2" presetClass="entr" presetSubtype="8" fill="hold" nodeType="withEffect">
                                  <p:stCondLst>
                                    <p:cond delay="0"/>
                                  </p:stCondLst>
                                  <p:childTnLst>
                                    <p:set>
                                      <p:cBhvr>
                                        <p:cTn id="40" dur="1" fill="hold">
                                          <p:stCondLst>
                                            <p:cond delay="0"/>
                                          </p:stCondLst>
                                        </p:cTn>
                                        <p:tgtEl>
                                          <p:spTgt spid="5124"/>
                                        </p:tgtEl>
                                        <p:attrNameLst>
                                          <p:attrName>style.visibility</p:attrName>
                                        </p:attrNameLst>
                                      </p:cBhvr>
                                      <p:to>
                                        <p:strVal val="visible"/>
                                      </p:to>
                                    </p:set>
                                    <p:anim calcmode="lin" valueType="num">
                                      <p:cBhvr additive="base">
                                        <p:cTn id="41" dur="500" fill="hold"/>
                                        <p:tgtEl>
                                          <p:spTgt spid="5124"/>
                                        </p:tgtEl>
                                        <p:attrNameLst>
                                          <p:attrName>ppt_x</p:attrName>
                                        </p:attrNameLst>
                                      </p:cBhvr>
                                      <p:tavLst>
                                        <p:tav tm="0">
                                          <p:val>
                                            <p:strVal val="0-#ppt_w/2"/>
                                          </p:val>
                                        </p:tav>
                                        <p:tav tm="100000">
                                          <p:val>
                                            <p:strVal val="#ppt_x"/>
                                          </p:val>
                                        </p:tav>
                                      </p:tavLst>
                                    </p:anim>
                                    <p:anim calcmode="lin" valueType="num">
                                      <p:cBhvr additive="base">
                                        <p:cTn id="42" dur="500" fill="hold"/>
                                        <p:tgtEl>
                                          <p:spTgt spid="512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xit" presetSubtype="2" fill="hold" nodeType="clickEffect">
                                  <p:stCondLst>
                                    <p:cond delay="0"/>
                                  </p:stCondLst>
                                  <p:childTnLst>
                                    <p:anim calcmode="lin" valueType="num">
                                      <p:cBhvr additive="base">
                                        <p:cTn id="46" dur="500"/>
                                        <p:tgtEl>
                                          <p:spTgt spid="5124"/>
                                        </p:tgtEl>
                                        <p:attrNameLst>
                                          <p:attrName>ppt_x</p:attrName>
                                        </p:attrNameLst>
                                      </p:cBhvr>
                                      <p:tavLst>
                                        <p:tav tm="0">
                                          <p:val>
                                            <p:strVal val="ppt_x"/>
                                          </p:val>
                                        </p:tav>
                                        <p:tav tm="100000">
                                          <p:val>
                                            <p:strVal val="1+ppt_w/2"/>
                                          </p:val>
                                        </p:tav>
                                      </p:tavLst>
                                    </p:anim>
                                    <p:anim calcmode="lin" valueType="num">
                                      <p:cBhvr additive="base">
                                        <p:cTn id="47" dur="500"/>
                                        <p:tgtEl>
                                          <p:spTgt spid="5124"/>
                                        </p:tgtEl>
                                        <p:attrNameLst>
                                          <p:attrName>ppt_y</p:attrName>
                                        </p:attrNameLst>
                                      </p:cBhvr>
                                      <p:tavLst>
                                        <p:tav tm="0">
                                          <p:val>
                                            <p:strVal val="ppt_y"/>
                                          </p:val>
                                        </p:tav>
                                        <p:tav tm="100000">
                                          <p:val>
                                            <p:strVal val="ppt_y"/>
                                          </p:val>
                                        </p:tav>
                                      </p:tavLst>
                                    </p:anim>
                                    <p:set>
                                      <p:cBhvr>
                                        <p:cTn id="48" dur="1" fill="hold">
                                          <p:stCondLst>
                                            <p:cond delay="499"/>
                                          </p:stCondLst>
                                        </p:cTn>
                                        <p:tgtEl>
                                          <p:spTgt spid="5124"/>
                                        </p:tgtEl>
                                        <p:attrNameLst>
                                          <p:attrName>style.visibility</p:attrName>
                                        </p:attrNameLst>
                                      </p:cBhvr>
                                      <p:to>
                                        <p:strVal val="hidden"/>
                                      </p:to>
                                    </p:set>
                                  </p:childTnLst>
                                </p:cTn>
                              </p:par>
                              <p:par>
                                <p:cTn id="49" presetID="2" presetClass="entr" presetSubtype="8" fill="hold" nodeType="withEffect">
                                  <p:stCondLst>
                                    <p:cond delay="0"/>
                                  </p:stCondLst>
                                  <p:childTnLst>
                                    <p:set>
                                      <p:cBhvr>
                                        <p:cTn id="50" dur="1" fill="hold">
                                          <p:stCondLst>
                                            <p:cond delay="0"/>
                                          </p:stCondLst>
                                        </p:cTn>
                                        <p:tgtEl>
                                          <p:spTgt spid="5126"/>
                                        </p:tgtEl>
                                        <p:attrNameLst>
                                          <p:attrName>style.visibility</p:attrName>
                                        </p:attrNameLst>
                                      </p:cBhvr>
                                      <p:to>
                                        <p:strVal val="visible"/>
                                      </p:to>
                                    </p:set>
                                    <p:anim calcmode="lin" valueType="num">
                                      <p:cBhvr additive="base">
                                        <p:cTn id="51" dur="500" fill="hold"/>
                                        <p:tgtEl>
                                          <p:spTgt spid="5126"/>
                                        </p:tgtEl>
                                        <p:attrNameLst>
                                          <p:attrName>ppt_x</p:attrName>
                                        </p:attrNameLst>
                                      </p:cBhvr>
                                      <p:tavLst>
                                        <p:tav tm="0">
                                          <p:val>
                                            <p:strVal val="0-#ppt_w/2"/>
                                          </p:val>
                                        </p:tav>
                                        <p:tav tm="100000">
                                          <p:val>
                                            <p:strVal val="#ppt_x"/>
                                          </p:val>
                                        </p:tav>
                                      </p:tavLst>
                                    </p:anim>
                                    <p:anim calcmode="lin" valueType="num">
                                      <p:cBhvr additive="base">
                                        <p:cTn id="52" dur="500" fill="hold"/>
                                        <p:tgtEl>
                                          <p:spTgt spid="5126"/>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xit" presetSubtype="2" fill="hold" nodeType="clickEffect">
                                  <p:stCondLst>
                                    <p:cond delay="0"/>
                                  </p:stCondLst>
                                  <p:childTnLst>
                                    <p:anim calcmode="lin" valueType="num">
                                      <p:cBhvr additive="base">
                                        <p:cTn id="56" dur="500"/>
                                        <p:tgtEl>
                                          <p:spTgt spid="5126"/>
                                        </p:tgtEl>
                                        <p:attrNameLst>
                                          <p:attrName>ppt_x</p:attrName>
                                        </p:attrNameLst>
                                      </p:cBhvr>
                                      <p:tavLst>
                                        <p:tav tm="0">
                                          <p:val>
                                            <p:strVal val="ppt_x"/>
                                          </p:val>
                                        </p:tav>
                                        <p:tav tm="100000">
                                          <p:val>
                                            <p:strVal val="1+ppt_w/2"/>
                                          </p:val>
                                        </p:tav>
                                      </p:tavLst>
                                    </p:anim>
                                    <p:anim calcmode="lin" valueType="num">
                                      <p:cBhvr additive="base">
                                        <p:cTn id="57" dur="500"/>
                                        <p:tgtEl>
                                          <p:spTgt spid="5126"/>
                                        </p:tgtEl>
                                        <p:attrNameLst>
                                          <p:attrName>ppt_y</p:attrName>
                                        </p:attrNameLst>
                                      </p:cBhvr>
                                      <p:tavLst>
                                        <p:tav tm="0">
                                          <p:val>
                                            <p:strVal val="ppt_y"/>
                                          </p:val>
                                        </p:tav>
                                        <p:tav tm="100000">
                                          <p:val>
                                            <p:strVal val="ppt_y"/>
                                          </p:val>
                                        </p:tav>
                                      </p:tavLst>
                                    </p:anim>
                                    <p:set>
                                      <p:cBhvr>
                                        <p:cTn id="58" dur="1" fill="hold">
                                          <p:stCondLst>
                                            <p:cond delay="499"/>
                                          </p:stCondLst>
                                        </p:cTn>
                                        <p:tgtEl>
                                          <p:spTgt spid="5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trickland-inc.com/storage/Whiteboard%20point%20a%20to%20b%20feathered.jpg?__SQUARESPACE_CACHEVERSION=1263596790630"/>
          <p:cNvPicPr>
            <a:picLocks noChangeAspect="1" noChangeArrowheads="1"/>
          </p:cNvPicPr>
          <p:nvPr/>
        </p:nvPicPr>
        <p:blipFill rotWithShape="1">
          <a:blip r:embed="rId6">
            <a:extLst>
              <a:ext uri="{28A0092B-C50C-407E-A947-70E740481C1C}">
                <a14:useLocalDpi xmlns:a14="http://schemas.microsoft.com/office/drawing/2010/main" val="0"/>
              </a:ext>
            </a:extLst>
          </a:blip>
          <a:srcRect t="1" r="36329" b="29973"/>
          <a:stretch/>
        </p:blipFill>
        <p:spPr bwMode="auto">
          <a:xfrm>
            <a:off x="4506569" y="2600323"/>
            <a:ext cx="3383280" cy="24688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…if we can get it.</a:t>
            </a:r>
            <a:endParaRPr lang="en-US" dirty="0"/>
          </a:p>
        </p:txBody>
      </p:sp>
      <p:pic>
        <p:nvPicPr>
          <p:cNvPr id="2054" name="Picture 6" descr="http://www.clker.com/cliparts/9/1/4/0/11954322131712176739question_mark_naught101_02.svg.me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1785" y="1795461"/>
            <a:ext cx="166687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stretch>
            <a:fillRect/>
          </a:stretch>
        </p:blipFill>
        <p:spPr>
          <a:xfrm>
            <a:off x="1021532" y="2738699"/>
            <a:ext cx="3484595" cy="2192127"/>
          </a:xfrm>
          <a:prstGeom prst="rect">
            <a:avLst/>
          </a:prstGeom>
        </p:spPr>
      </p:pic>
      <p:pic>
        <p:nvPicPr>
          <p:cNvPr id="9" name="Picture 8" descr="Roles of a Data Scienti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43874" y="2203104"/>
            <a:ext cx="3065592" cy="31064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omeone made a map full of syntax pun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4820" y="1212352"/>
            <a:ext cx="6781180" cy="52448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moocnewsandreviews.com/wp-content/uploads/2014/01/General-Semantics-MOOC.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80357" y="1304591"/>
            <a:ext cx="6870106" cy="51525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ttp://www.hotel-in-londen.nl/files/66_raw_londen-metro-map.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97540" y="1304591"/>
            <a:ext cx="7591278" cy="5152580"/>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p:cNvSpPr>
            <a:spLocks noGrp="1"/>
          </p:cNvSpPr>
          <p:nvPr>
            <p:ph type="ftr" sz="quarter" idx="11"/>
          </p:nvPr>
        </p:nvSpPr>
        <p:spPr/>
        <p:txBody>
          <a:bodyPr/>
          <a:lstStyle/>
          <a:p>
            <a:pPr>
              <a:defRPr/>
            </a:pPr>
            <a:r>
              <a:rPr lang="en-US" altLang="ja-JP" smtClean="0"/>
              <a:t>XES Standard Proposal</a:t>
            </a:r>
            <a:endParaRPr lang="en-US" altLang="ja-JP"/>
          </a:p>
        </p:txBody>
      </p:sp>
      <p:sp>
        <p:nvSpPr>
          <p:cNvPr id="8" name="Slide Number Placeholder 7"/>
          <p:cNvSpPr>
            <a:spLocks noGrp="1"/>
          </p:cNvSpPr>
          <p:nvPr>
            <p:ph type="sldNum" sz="quarter" idx="12"/>
          </p:nvPr>
        </p:nvSpPr>
        <p:spPr/>
        <p:txBody>
          <a:bodyPr/>
          <a:lstStyle/>
          <a:p>
            <a:pPr>
              <a:defRPr/>
            </a:pPr>
            <a:r>
              <a:rPr lang="en-US" altLang="ja-JP" smtClean="0"/>
              <a:t>Slide </a:t>
            </a:r>
            <a:fld id="{AEBB1476-9AA4-46E1-AFF0-E2BE763996BB}" type="slidenum">
              <a:rPr lang="en-US" altLang="ja-JP" smtClean="0"/>
              <a:pPr>
                <a:defRPr/>
              </a:pPr>
              <a:t>4</a:t>
            </a:fld>
            <a:r>
              <a:rPr lang="en-US" altLang="ja-JP" smtClean="0"/>
              <a:t> of 22</a:t>
            </a:r>
            <a:endParaRPr lang="en-US" altLang="ja-JP" dirty="0"/>
          </a:p>
        </p:txBody>
      </p:sp>
      <p:sp>
        <p:nvSpPr>
          <p:cNvPr id="10" name="Rectangle 9"/>
          <p:cNvSpPr/>
          <p:nvPr/>
        </p:nvSpPr>
        <p:spPr>
          <a:xfrm>
            <a:off x="4302987" y="2967335"/>
            <a:ext cx="4221027" cy="156966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00B0F0"/>
            </a:contourClr>
          </a:sp3d>
        </p:spPr>
        <p:txBody>
          <a:bodyPr wrap="none" lIns="91440" tIns="45720" rIns="91440" bIns="45720">
            <a:spAutoFit/>
          </a:bodyPr>
          <a:lstStyle/>
          <a:p>
            <a:pPr algn="ctr"/>
            <a:r>
              <a:rPr lang="en-US" sz="9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Syntax</a:t>
            </a:r>
            <a:endParaRPr lang="en-US" sz="9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5" name="Rectangle 14"/>
          <p:cNvSpPr/>
          <p:nvPr/>
        </p:nvSpPr>
        <p:spPr>
          <a:xfrm>
            <a:off x="3236624" y="2958512"/>
            <a:ext cx="6341801" cy="156966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00B0F0"/>
            </a:contourClr>
          </a:sp3d>
        </p:spPr>
        <p:txBody>
          <a:bodyPr wrap="none" lIns="91440" tIns="45720" rIns="91440" bIns="45720">
            <a:spAutoFit/>
          </a:bodyPr>
          <a:lstStyle/>
          <a:p>
            <a:pPr algn="ctr"/>
            <a:r>
              <a:rPr lang="en-US" sz="9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Semantics</a:t>
            </a:r>
            <a:endParaRPr lang="en-US" sz="9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6" name="Rectangle 15"/>
          <p:cNvSpPr/>
          <p:nvPr/>
        </p:nvSpPr>
        <p:spPr>
          <a:xfrm>
            <a:off x="3243405" y="2955392"/>
            <a:ext cx="6340197" cy="156966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00B0F0"/>
            </a:contourClr>
          </a:sp3d>
        </p:spPr>
        <p:txBody>
          <a:bodyPr wrap="none" lIns="91440" tIns="45720" rIns="91440" bIns="45720">
            <a:spAutoFit/>
          </a:bodyPr>
          <a:lstStyle/>
          <a:p>
            <a:pPr algn="ctr"/>
            <a:r>
              <a:rPr lang="en-US" sz="9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Extensible</a:t>
            </a:r>
            <a:endParaRPr lang="en-US" sz="9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83847155"/>
      </p:ext>
    </p:extLst>
  </p:cSld>
  <p:clrMapOvr>
    <a:masterClrMapping/>
  </p:clrMapOvr>
  <mc:AlternateContent xmlns:mc="http://schemas.openxmlformats.org/markup-compatibility/2006" xmlns:p14="http://schemas.microsoft.com/office/powerpoint/2010/main">
    <mc:Choice Requires="p14">
      <p:transition spd="slow" p14:dur="2000" advTm="55994"/>
    </mc:Choice>
    <mc:Fallback xmlns="">
      <p:transition spd="slow" advTm="55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0-#ppt_w/2"/>
                                          </p:val>
                                        </p:tav>
                                        <p:tav tm="100000">
                                          <p:val>
                                            <p:strVal val="#ppt_x"/>
                                          </p:val>
                                        </p:tav>
                                      </p:tavLst>
                                    </p:anim>
                                    <p:anim calcmode="lin" valueType="num">
                                      <p:cBhvr additive="base">
                                        <p:cTn id="12" dur="500" fill="hold"/>
                                        <p:tgtEl>
                                          <p:spTgt spid="205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2" fill="hold" nodeType="clickEffect">
                                  <p:stCondLst>
                                    <p:cond delay="0"/>
                                  </p:stCondLst>
                                  <p:childTnLst>
                                    <p:anim calcmode="lin" valueType="num">
                                      <p:cBhvr additive="base">
                                        <p:cTn id="20" dur="500"/>
                                        <p:tgtEl>
                                          <p:spTgt spid="2050"/>
                                        </p:tgtEl>
                                        <p:attrNameLst>
                                          <p:attrName>ppt_x</p:attrName>
                                        </p:attrNameLst>
                                      </p:cBhvr>
                                      <p:tavLst>
                                        <p:tav tm="0">
                                          <p:val>
                                            <p:strVal val="ppt_x"/>
                                          </p:val>
                                        </p:tav>
                                        <p:tav tm="100000">
                                          <p:val>
                                            <p:strVal val="1+ppt_w/2"/>
                                          </p:val>
                                        </p:tav>
                                      </p:tavLst>
                                    </p:anim>
                                    <p:anim calcmode="lin" valueType="num">
                                      <p:cBhvr additive="base">
                                        <p:cTn id="21" dur="500"/>
                                        <p:tgtEl>
                                          <p:spTgt spid="2050"/>
                                        </p:tgtEl>
                                        <p:attrNameLst>
                                          <p:attrName>ppt_y</p:attrName>
                                        </p:attrNameLst>
                                      </p:cBhvr>
                                      <p:tavLst>
                                        <p:tav tm="0">
                                          <p:val>
                                            <p:strVal val="ppt_y"/>
                                          </p:val>
                                        </p:tav>
                                        <p:tav tm="100000">
                                          <p:val>
                                            <p:strVal val="ppt_y"/>
                                          </p:val>
                                        </p:tav>
                                      </p:tavLst>
                                    </p:anim>
                                    <p:set>
                                      <p:cBhvr>
                                        <p:cTn id="22" dur="1" fill="hold">
                                          <p:stCondLst>
                                            <p:cond delay="499"/>
                                          </p:stCondLst>
                                        </p:cTn>
                                        <p:tgtEl>
                                          <p:spTgt spid="2050"/>
                                        </p:tgtEl>
                                        <p:attrNameLst>
                                          <p:attrName>style.visibility</p:attrName>
                                        </p:attrNameLst>
                                      </p:cBhvr>
                                      <p:to>
                                        <p:strVal val="hidden"/>
                                      </p:to>
                                    </p:set>
                                  </p:childTnLst>
                                </p:cTn>
                              </p:par>
                              <p:par>
                                <p:cTn id="23" presetID="2" presetClass="exit" presetSubtype="8" fill="hold" grpId="1" nodeType="with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0-ppt_w/2"/>
                                          </p:val>
                                        </p:tav>
                                      </p:tavLst>
                                    </p:anim>
                                    <p:anim calcmode="lin" valueType="num">
                                      <p:cBhvr additive="base">
                                        <p:cTn id="25" dur="500"/>
                                        <p:tgtEl>
                                          <p:spTgt spid="10"/>
                                        </p:tgtEl>
                                        <p:attrNameLst>
                                          <p:attrName>ppt_y</p:attrName>
                                        </p:attrNameLst>
                                      </p:cBhvr>
                                      <p:tavLst>
                                        <p:tav tm="0">
                                          <p:val>
                                            <p:strVal val="ppt_y"/>
                                          </p:val>
                                        </p:tav>
                                        <p:tav tm="100000">
                                          <p:val>
                                            <p:strVal val="ppt_y"/>
                                          </p:val>
                                        </p:tav>
                                      </p:tavLst>
                                    </p:anim>
                                    <p:set>
                                      <p:cBhvr>
                                        <p:cTn id="26" dur="1" fill="hold">
                                          <p:stCondLst>
                                            <p:cond delay="499"/>
                                          </p:stCondLst>
                                        </p:cTn>
                                        <p:tgtEl>
                                          <p:spTgt spid="10"/>
                                        </p:tgtEl>
                                        <p:attrNameLst>
                                          <p:attrName>style.visibility</p:attrName>
                                        </p:attrNameLst>
                                      </p:cBhvr>
                                      <p:to>
                                        <p:strVal val="hidden"/>
                                      </p:to>
                                    </p:set>
                                  </p:childTnLst>
                                </p:cTn>
                              </p:par>
                              <p:par>
                                <p:cTn id="27" presetID="2" presetClass="entr" presetSubtype="8" fill="hold" nodeType="withEffect">
                                  <p:stCondLst>
                                    <p:cond delay="0"/>
                                  </p:stCondLst>
                                  <p:childTnLst>
                                    <p:set>
                                      <p:cBhvr>
                                        <p:cTn id="28" dur="1" fill="hold">
                                          <p:stCondLst>
                                            <p:cond delay="0"/>
                                          </p:stCondLst>
                                        </p:cTn>
                                        <p:tgtEl>
                                          <p:spTgt spid="2052"/>
                                        </p:tgtEl>
                                        <p:attrNameLst>
                                          <p:attrName>style.visibility</p:attrName>
                                        </p:attrNameLst>
                                      </p:cBhvr>
                                      <p:to>
                                        <p:strVal val="visible"/>
                                      </p:to>
                                    </p:set>
                                    <p:anim calcmode="lin" valueType="num">
                                      <p:cBhvr additive="base">
                                        <p:cTn id="29" dur="500" fill="hold"/>
                                        <p:tgtEl>
                                          <p:spTgt spid="2052"/>
                                        </p:tgtEl>
                                        <p:attrNameLst>
                                          <p:attrName>ppt_x</p:attrName>
                                        </p:attrNameLst>
                                      </p:cBhvr>
                                      <p:tavLst>
                                        <p:tav tm="0">
                                          <p:val>
                                            <p:strVal val="0-#ppt_w/2"/>
                                          </p:val>
                                        </p:tav>
                                        <p:tav tm="100000">
                                          <p:val>
                                            <p:strVal val="#ppt_x"/>
                                          </p:val>
                                        </p:tav>
                                      </p:tavLst>
                                    </p:anim>
                                    <p:anim calcmode="lin" valueType="num">
                                      <p:cBhvr additive="base">
                                        <p:cTn id="30" dur="500" fill="hold"/>
                                        <p:tgtEl>
                                          <p:spTgt spid="2052"/>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1+#ppt_w/2"/>
                                          </p:val>
                                        </p:tav>
                                        <p:tav tm="100000">
                                          <p:val>
                                            <p:strVal val="#ppt_x"/>
                                          </p:val>
                                        </p:tav>
                                      </p:tavLst>
                                    </p:anim>
                                    <p:anim calcmode="lin" valueType="num">
                                      <p:cBhvr additive="base">
                                        <p:cTn id="3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2" fill="hold" nodeType="clickEffect">
                                  <p:stCondLst>
                                    <p:cond delay="0"/>
                                  </p:stCondLst>
                                  <p:childTnLst>
                                    <p:anim calcmode="lin" valueType="num">
                                      <p:cBhvr additive="base">
                                        <p:cTn id="38" dur="500"/>
                                        <p:tgtEl>
                                          <p:spTgt spid="2052"/>
                                        </p:tgtEl>
                                        <p:attrNameLst>
                                          <p:attrName>ppt_x</p:attrName>
                                        </p:attrNameLst>
                                      </p:cBhvr>
                                      <p:tavLst>
                                        <p:tav tm="0">
                                          <p:val>
                                            <p:strVal val="ppt_x"/>
                                          </p:val>
                                        </p:tav>
                                        <p:tav tm="100000">
                                          <p:val>
                                            <p:strVal val="1+ppt_w/2"/>
                                          </p:val>
                                        </p:tav>
                                      </p:tavLst>
                                    </p:anim>
                                    <p:anim calcmode="lin" valueType="num">
                                      <p:cBhvr additive="base">
                                        <p:cTn id="39" dur="500"/>
                                        <p:tgtEl>
                                          <p:spTgt spid="2052"/>
                                        </p:tgtEl>
                                        <p:attrNameLst>
                                          <p:attrName>ppt_y</p:attrName>
                                        </p:attrNameLst>
                                      </p:cBhvr>
                                      <p:tavLst>
                                        <p:tav tm="0">
                                          <p:val>
                                            <p:strVal val="ppt_y"/>
                                          </p:val>
                                        </p:tav>
                                        <p:tav tm="100000">
                                          <p:val>
                                            <p:strVal val="ppt_y"/>
                                          </p:val>
                                        </p:tav>
                                      </p:tavLst>
                                    </p:anim>
                                    <p:set>
                                      <p:cBhvr>
                                        <p:cTn id="40" dur="1" fill="hold">
                                          <p:stCondLst>
                                            <p:cond delay="499"/>
                                          </p:stCondLst>
                                        </p:cTn>
                                        <p:tgtEl>
                                          <p:spTgt spid="2052"/>
                                        </p:tgtEl>
                                        <p:attrNameLst>
                                          <p:attrName>style.visibility</p:attrName>
                                        </p:attrNameLst>
                                      </p:cBhvr>
                                      <p:to>
                                        <p:strVal val="hidden"/>
                                      </p:to>
                                    </p:set>
                                  </p:childTnLst>
                                </p:cTn>
                              </p:par>
                              <p:par>
                                <p:cTn id="41" presetID="2" presetClass="exit" presetSubtype="8" fill="hold" grpId="1" nodeType="withEffect">
                                  <p:stCondLst>
                                    <p:cond delay="0"/>
                                  </p:stCondLst>
                                  <p:childTnLst>
                                    <p:anim calcmode="lin" valueType="num">
                                      <p:cBhvr additive="base">
                                        <p:cTn id="42" dur="500"/>
                                        <p:tgtEl>
                                          <p:spTgt spid="15"/>
                                        </p:tgtEl>
                                        <p:attrNameLst>
                                          <p:attrName>ppt_x</p:attrName>
                                        </p:attrNameLst>
                                      </p:cBhvr>
                                      <p:tavLst>
                                        <p:tav tm="0">
                                          <p:val>
                                            <p:strVal val="ppt_x"/>
                                          </p:val>
                                        </p:tav>
                                        <p:tav tm="100000">
                                          <p:val>
                                            <p:strVal val="0-ppt_w/2"/>
                                          </p:val>
                                        </p:tav>
                                      </p:tavLst>
                                    </p:anim>
                                    <p:anim calcmode="lin" valueType="num">
                                      <p:cBhvr additive="base">
                                        <p:cTn id="43" dur="500"/>
                                        <p:tgtEl>
                                          <p:spTgt spid="15"/>
                                        </p:tgtEl>
                                        <p:attrNameLst>
                                          <p:attrName>ppt_y</p:attrName>
                                        </p:attrNameLst>
                                      </p:cBhvr>
                                      <p:tavLst>
                                        <p:tav tm="0">
                                          <p:val>
                                            <p:strVal val="ppt_y"/>
                                          </p:val>
                                        </p:tav>
                                        <p:tav tm="100000">
                                          <p:val>
                                            <p:strVal val="ppt_y"/>
                                          </p:val>
                                        </p:tav>
                                      </p:tavLst>
                                    </p:anim>
                                    <p:set>
                                      <p:cBhvr>
                                        <p:cTn id="44" dur="1" fill="hold">
                                          <p:stCondLst>
                                            <p:cond delay="499"/>
                                          </p:stCondLst>
                                        </p:cTn>
                                        <p:tgtEl>
                                          <p:spTgt spid="15"/>
                                        </p:tgtEl>
                                        <p:attrNameLst>
                                          <p:attrName>style.visibility</p:attrName>
                                        </p:attrNameLst>
                                      </p:cBhvr>
                                      <p:to>
                                        <p:strVal val="hidden"/>
                                      </p:to>
                                    </p:set>
                                  </p:childTnLst>
                                </p:cTn>
                              </p:par>
                              <p:par>
                                <p:cTn id="45" presetID="2" presetClass="entr" presetSubtype="8"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0-#ppt_w/2"/>
                                          </p:val>
                                        </p:tav>
                                        <p:tav tm="100000">
                                          <p:val>
                                            <p:strVal val="#ppt_x"/>
                                          </p:val>
                                        </p:tav>
                                      </p:tavLst>
                                    </p:anim>
                                    <p:anim calcmode="lin" valueType="num">
                                      <p:cBhvr additive="base">
                                        <p:cTn id="48" dur="500" fill="hold"/>
                                        <p:tgtEl>
                                          <p:spTgt spid="3"/>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1+#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17"/>
                </p:tgtEl>
              </p:cMediaNode>
            </p:audio>
          </p:childTnLst>
        </p:cTn>
      </p:par>
    </p:tnLst>
    <p:bldLst>
      <p:bldP spid="10" grpId="0"/>
      <p:bldP spid="10" grpId="1"/>
      <p:bldP spid="15" grpId="0"/>
      <p:bldP spid="15" grpId="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Solution</a:t>
            </a:r>
            <a:endParaRPr lang="en-US" dirty="0"/>
          </a:p>
        </p:txBody>
      </p:sp>
      <p:sp>
        <p:nvSpPr>
          <p:cNvPr id="3" name="Content Placeholder 2"/>
          <p:cNvSpPr>
            <a:spLocks noGrp="1"/>
          </p:cNvSpPr>
          <p:nvPr>
            <p:ph idx="1"/>
          </p:nvPr>
        </p:nvSpPr>
        <p:spPr/>
        <p:txBody>
          <a:bodyPr/>
          <a:lstStyle/>
          <a:p>
            <a:endParaRPr lang="en-US" dirty="0"/>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8948" y="1272297"/>
            <a:ext cx="4694104" cy="1932866"/>
          </a:xfrm>
          <a:prstGeom prst="rect">
            <a:avLst/>
          </a:prstGeom>
        </p:spPr>
      </p:pic>
      <p:pic>
        <p:nvPicPr>
          <p:cNvPr id="3074" name="Picture 2" descr="http://www.thesearchagents.com/wp-content/uploads/2013/06/online-offlin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1789" y="3334460"/>
            <a:ext cx="476250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agodman.com/blog/wp-content/uploads/2011/11/a-flowing-river-300x22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4289" y="3461742"/>
            <a:ext cx="3576638" cy="26824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fonthillspringwater.co.uk/wp-content/uploads/2009/04/fonthill-19-litre-bottle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7729" y="2114962"/>
            <a:ext cx="2461490" cy="3981038"/>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bwMode="auto">
          <a:xfrm>
            <a:off x="6390042" y="4105481"/>
            <a:ext cx="1086523" cy="488034"/>
          </a:xfrm>
          <a:prstGeom prst="right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10" name="Right Arrow 9"/>
          <p:cNvSpPr/>
          <p:nvPr/>
        </p:nvSpPr>
        <p:spPr bwMode="auto">
          <a:xfrm rot="12183819">
            <a:off x="3205685" y="4180645"/>
            <a:ext cx="1086523" cy="488034"/>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sp>
        <p:nvSpPr>
          <p:cNvPr id="8" name="Footer Placeholder 7"/>
          <p:cNvSpPr>
            <a:spLocks noGrp="1"/>
          </p:cNvSpPr>
          <p:nvPr>
            <p:ph type="ftr" sz="quarter" idx="11"/>
          </p:nvPr>
        </p:nvSpPr>
        <p:spPr/>
        <p:txBody>
          <a:bodyPr/>
          <a:lstStyle/>
          <a:p>
            <a:pPr>
              <a:defRPr/>
            </a:pPr>
            <a:r>
              <a:rPr lang="en-US" altLang="ja-JP" smtClean="0"/>
              <a:t>XES Standard Proposal</a:t>
            </a:r>
            <a:endParaRPr lang="en-US" altLang="ja-JP"/>
          </a:p>
        </p:txBody>
      </p:sp>
      <p:sp>
        <p:nvSpPr>
          <p:cNvPr id="9" name="Slide Number Placeholder 8"/>
          <p:cNvSpPr>
            <a:spLocks noGrp="1"/>
          </p:cNvSpPr>
          <p:nvPr>
            <p:ph type="sldNum" sz="quarter" idx="12"/>
          </p:nvPr>
        </p:nvSpPr>
        <p:spPr/>
        <p:txBody>
          <a:bodyPr/>
          <a:lstStyle/>
          <a:p>
            <a:pPr>
              <a:defRPr/>
            </a:pPr>
            <a:r>
              <a:rPr lang="en-US" altLang="ja-JP" smtClean="0"/>
              <a:t>Slide </a:t>
            </a:r>
            <a:fld id="{AEBB1476-9AA4-46E1-AFF0-E2BE763996BB}" type="slidenum">
              <a:rPr lang="en-US" altLang="ja-JP" smtClean="0"/>
              <a:pPr>
                <a:defRPr/>
              </a:pPr>
              <a:t>5</a:t>
            </a:fld>
            <a:r>
              <a:rPr lang="en-US" altLang="ja-JP" smtClean="0"/>
              <a:t> of 22</a:t>
            </a:r>
            <a:endParaRPr lang="en-US" altLang="ja-JP" dirty="0"/>
          </a:p>
        </p:txBody>
      </p:sp>
      <p:sp>
        <p:nvSpPr>
          <p:cNvPr id="14" name="Rectangle 13"/>
          <p:cNvSpPr/>
          <p:nvPr/>
        </p:nvSpPr>
        <p:spPr>
          <a:xfrm>
            <a:off x="737396" y="2914857"/>
            <a:ext cx="2698175" cy="230832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00B0F0"/>
            </a:contourClr>
          </a:sp3d>
        </p:spPr>
        <p:txBody>
          <a:bodyPr wrap="none" lIns="91440" tIns="45720" rIns="91440" bIns="45720">
            <a:spAutoFit/>
          </a:bodyPr>
          <a:lstStyle/>
          <a:p>
            <a:pPr algn="ctr"/>
            <a:r>
              <a:rPr lang="en-US" sz="7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Event</a:t>
            </a:r>
            <a:br>
              <a:rPr lang="en-US" sz="7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7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log</a:t>
            </a:r>
            <a:endPar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5" name="Rectangle 14"/>
          <p:cNvSpPr/>
          <p:nvPr/>
        </p:nvSpPr>
        <p:spPr>
          <a:xfrm>
            <a:off x="7866127" y="3648819"/>
            <a:ext cx="3211135" cy="230832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00B0F0"/>
            </a:contourClr>
          </a:sp3d>
        </p:spPr>
        <p:txBody>
          <a:bodyPr wrap="none" lIns="91440" tIns="45720" rIns="91440" bIns="45720">
            <a:spAutoFit/>
          </a:bodyPr>
          <a:lstStyle/>
          <a:p>
            <a:pPr algn="ctr"/>
            <a:r>
              <a:rPr lang="en-US" sz="7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Event</a:t>
            </a:r>
            <a:br>
              <a:rPr lang="en-US" sz="7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7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stream</a:t>
            </a:r>
            <a:endPar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329098839"/>
      </p:ext>
    </p:extLst>
  </p:cSld>
  <p:clrMapOvr>
    <a:masterClrMapping/>
  </p:clrMapOvr>
  <mc:AlternateContent xmlns:mc="http://schemas.openxmlformats.org/markup-compatibility/2006" xmlns:p14="http://schemas.microsoft.com/office/powerpoint/2010/main">
    <mc:Choice Requires="p14">
      <p:transition spd="slow" p14:dur="2000" advTm="70709"/>
    </mc:Choice>
    <mc:Fallback xmlns="">
      <p:transition spd="slow" advTm="70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fade">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76"/>
                                        </p:tgtEl>
                                        <p:attrNameLst>
                                          <p:attrName>style.visibility</p:attrName>
                                        </p:attrNameLst>
                                      </p:cBhvr>
                                      <p:to>
                                        <p:strVal val="visible"/>
                                      </p:to>
                                    </p:set>
                                    <p:animEffect transition="in" filter="fade">
                                      <p:cBhvr>
                                        <p:cTn id="34" dur="500"/>
                                        <p:tgtEl>
                                          <p:spTgt spid="307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2"/>
                </p:tgtEl>
              </p:cMediaNode>
            </p:audio>
          </p:childTnLst>
        </p:cTn>
      </p:par>
    </p:tnLst>
    <p:bldLst>
      <p:bldP spid="7" grpId="0" animBg="1"/>
      <p:bldP spid="10" grpId="0" animBg="1"/>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Mining</a:t>
            </a:r>
            <a:endParaRPr lang="en-US" dirty="0"/>
          </a:p>
        </p:txBody>
      </p:sp>
      <p:pic>
        <p:nvPicPr>
          <p:cNvPr id="7" name="Content Placeholder 6"/>
          <p:cNvPicPr>
            <a:picLocks noGrp="1" noChangeAspect="1"/>
          </p:cNvPicPr>
          <p:nvPr>
            <p:ph idx="1"/>
          </p:nvPr>
        </p:nvPicPr>
        <p:blipFill>
          <a:blip r:embed="rId6" cstate="print">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2809875" y="1143000"/>
            <a:ext cx="6572250" cy="5257800"/>
          </a:xfr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48948" y="1272297"/>
            <a:ext cx="4694104" cy="1932866"/>
          </a:xfrm>
          <a:prstGeom prst="rect">
            <a:avLst/>
          </a:prstGeom>
        </p:spPr>
      </p:pic>
      <p:pic>
        <p:nvPicPr>
          <p:cNvPr id="8" name="Picture 6" descr="Process Mini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5000" y="3999346"/>
            <a:ext cx="8405088" cy="2401454"/>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11"/>
          </p:nvPr>
        </p:nvSpPr>
        <p:spPr/>
        <p:txBody>
          <a:bodyPr/>
          <a:lstStyle/>
          <a:p>
            <a:pPr>
              <a:defRPr/>
            </a:pPr>
            <a:r>
              <a:rPr lang="en-US" altLang="ja-JP" smtClean="0"/>
              <a:t>XES Standard Proposal</a:t>
            </a:r>
            <a:endParaRPr lang="en-US" altLang="ja-JP"/>
          </a:p>
        </p:txBody>
      </p:sp>
      <p:sp>
        <p:nvSpPr>
          <p:cNvPr id="9" name="Slide Number Placeholder 8"/>
          <p:cNvSpPr>
            <a:spLocks noGrp="1"/>
          </p:cNvSpPr>
          <p:nvPr>
            <p:ph type="sldNum" sz="quarter" idx="12"/>
          </p:nvPr>
        </p:nvSpPr>
        <p:spPr/>
        <p:txBody>
          <a:bodyPr/>
          <a:lstStyle/>
          <a:p>
            <a:pPr>
              <a:defRPr/>
            </a:pPr>
            <a:r>
              <a:rPr lang="en-US" altLang="ja-JP" smtClean="0"/>
              <a:t>Slide </a:t>
            </a:r>
            <a:fld id="{AEBB1476-9AA4-46E1-AFF0-E2BE763996BB}" type="slidenum">
              <a:rPr lang="en-US" altLang="ja-JP" smtClean="0"/>
              <a:pPr>
                <a:defRPr/>
              </a:pPr>
              <a:t>6</a:t>
            </a:fld>
            <a:r>
              <a:rPr lang="en-US" altLang="ja-JP" smtClean="0"/>
              <a:t> of 22</a:t>
            </a:r>
            <a:endParaRPr lang="en-US" altLang="ja-JP" dirty="0"/>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42346538"/>
      </p:ext>
    </p:extLst>
  </p:cSld>
  <p:clrMapOvr>
    <a:masterClrMapping/>
  </p:clrMapOvr>
  <mc:AlternateContent xmlns:mc="http://schemas.openxmlformats.org/markup-compatibility/2006" xmlns:p14="http://schemas.microsoft.com/office/powerpoint/2010/main">
    <mc:Choice Requires="p14">
      <p:transition spd="slow" p14:dur="2000" advTm="39776"/>
    </mc:Choice>
    <mc:Fallback xmlns="">
      <p:transition spd="slow" advTm="39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Mining</a:t>
            </a:r>
            <a:endParaRPr lang="en-US" dirty="0"/>
          </a:p>
        </p:txBody>
      </p:sp>
      <p:sp>
        <p:nvSpPr>
          <p:cNvPr id="3" name="Content Placeholder 2"/>
          <p:cNvSpPr>
            <a:spLocks noGrp="1"/>
          </p:cNvSpPr>
          <p:nvPr>
            <p:ph idx="1"/>
          </p:nvPr>
        </p:nvSpPr>
        <p:spPr/>
        <p:txBody>
          <a:bodyPr/>
          <a:lstStyle/>
          <a:p>
            <a:endParaRPr lang="en-US" dirty="0"/>
          </a:p>
        </p:txBody>
      </p:sp>
      <p:pic>
        <p:nvPicPr>
          <p:cNvPr id="4" name="Picture 6" descr="Process Mi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3999346"/>
            <a:ext cx="8405088" cy="24014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oles of a Data Scientis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4437" y="1675245"/>
            <a:ext cx="2143125" cy="21717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www.fonthillspringwater.co.uk/wp-content/uploads/2009/04/fonthill-19-litre-bottl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572" y="1188599"/>
            <a:ext cx="1737895" cy="28107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agodman.com/blog/wp-content/uploads/2011/11/a-flowing-river-300x22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8983" y="1784977"/>
            <a:ext cx="2602980" cy="1952235"/>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2"/>
          <p:cNvSpPr>
            <a:spLocks noGrp="1"/>
          </p:cNvSpPr>
          <p:nvPr>
            <p:ph type="ftr" sz="quarter" idx="11"/>
          </p:nvPr>
        </p:nvSpPr>
        <p:spPr/>
        <p:txBody>
          <a:bodyPr/>
          <a:lstStyle/>
          <a:p>
            <a:pPr>
              <a:defRPr/>
            </a:pPr>
            <a:r>
              <a:rPr lang="en-US" altLang="ja-JP" smtClean="0"/>
              <a:t>XES Standard Proposal</a:t>
            </a:r>
            <a:endParaRPr lang="en-US" altLang="ja-JP"/>
          </a:p>
        </p:txBody>
      </p:sp>
      <p:sp>
        <p:nvSpPr>
          <p:cNvPr id="14" name="Slide Number Placeholder 13"/>
          <p:cNvSpPr>
            <a:spLocks noGrp="1"/>
          </p:cNvSpPr>
          <p:nvPr>
            <p:ph type="sldNum" sz="quarter" idx="12"/>
          </p:nvPr>
        </p:nvSpPr>
        <p:spPr/>
        <p:txBody>
          <a:bodyPr/>
          <a:lstStyle/>
          <a:p>
            <a:pPr>
              <a:defRPr/>
            </a:pPr>
            <a:r>
              <a:rPr lang="en-US" altLang="ja-JP" smtClean="0"/>
              <a:t>Slide </a:t>
            </a:r>
            <a:fld id="{AEBB1476-9AA4-46E1-AFF0-E2BE763996BB}" type="slidenum">
              <a:rPr lang="en-US" altLang="ja-JP" smtClean="0"/>
              <a:pPr>
                <a:defRPr/>
              </a:pPr>
              <a:t>7</a:t>
            </a:fld>
            <a:r>
              <a:rPr lang="en-US" altLang="ja-JP" smtClean="0"/>
              <a:t> of 22</a:t>
            </a:r>
            <a:endParaRPr lang="en-US" altLang="ja-JP" dirty="0"/>
          </a:p>
        </p:txBody>
      </p:sp>
      <p:pic>
        <p:nvPicPr>
          <p:cNvPr id="26" name="Picture 2" descr="http://blogs.msdn.com/blogfiles/nickmalik/WindowsLiveWriter/BlametheComputerABusinessProcessModeling_F4AC/Automated%20Process%20Example1_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23765" y="1518779"/>
            <a:ext cx="4360235" cy="234950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468936" y="1753321"/>
            <a:ext cx="1721945" cy="14465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00B0F0"/>
            </a:contourClr>
          </a:sp3d>
        </p:spPr>
        <p:txBody>
          <a:bodyPr wrap="none" lIns="91440" tIns="45720" rIns="91440" bIns="45720">
            <a:spAutoFit/>
          </a:bodyPr>
          <a:lstStyle/>
          <a:p>
            <a:pPr algn="ctr"/>
            <a:r>
              <a:rPr lang="en-US"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Event</a:t>
            </a:r>
            <a:br>
              <a:rPr lang="en-US"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log</a:t>
            </a:r>
            <a:endPar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2" name="Rectangle 41"/>
          <p:cNvSpPr/>
          <p:nvPr/>
        </p:nvSpPr>
        <p:spPr>
          <a:xfrm>
            <a:off x="2552405" y="1970254"/>
            <a:ext cx="2036135" cy="14465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00B0F0"/>
            </a:contourClr>
          </a:sp3d>
        </p:spPr>
        <p:txBody>
          <a:bodyPr wrap="none" lIns="91440" tIns="45720" rIns="91440" bIns="45720">
            <a:spAutoFit/>
          </a:bodyPr>
          <a:lstStyle/>
          <a:p>
            <a:pPr algn="ctr"/>
            <a:r>
              <a:rPr lang="en-US"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Event</a:t>
            </a:r>
            <a:br>
              <a:rPr lang="en-US"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stream</a:t>
            </a:r>
            <a:endPar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49" name="Audio 4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637131020"/>
      </p:ext>
    </p:extLst>
  </p:cSld>
  <p:clrMapOvr>
    <a:masterClrMapping/>
  </p:clrMapOvr>
  <mc:AlternateContent xmlns:mc="http://schemas.openxmlformats.org/markup-compatibility/2006" xmlns:p14="http://schemas.microsoft.com/office/powerpoint/2010/main">
    <mc:Choice Requires="p14">
      <p:transition spd="slow" p14:dur="2000" advTm="32170"/>
    </mc:Choice>
    <mc:Fallback xmlns="">
      <p:transition spd="slow" advTm="32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0-#ppt_w/2"/>
                                          </p:val>
                                        </p:tav>
                                        <p:tav tm="100000">
                                          <p:val>
                                            <p:strVal val="#ppt_x"/>
                                          </p:val>
                                        </p:tav>
                                      </p:tavLst>
                                    </p:anim>
                                    <p:anim calcmode="lin" valueType="num">
                                      <p:cBhvr additive="base">
                                        <p:cTn id="22" dur="500" fill="hold"/>
                                        <p:tgtEl>
                                          <p:spTgt spid="41"/>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500" fill="hold"/>
                                        <p:tgtEl>
                                          <p:spTgt spid="42"/>
                                        </p:tgtEl>
                                        <p:attrNameLst>
                                          <p:attrName>ppt_x</p:attrName>
                                        </p:attrNameLst>
                                      </p:cBhvr>
                                      <p:tavLst>
                                        <p:tav tm="0">
                                          <p:val>
                                            <p:strVal val="0-#ppt_w/2"/>
                                          </p:val>
                                        </p:tav>
                                        <p:tav tm="100000">
                                          <p:val>
                                            <p:strVal val="#ppt_x"/>
                                          </p:val>
                                        </p:tav>
                                      </p:tavLst>
                                    </p:anim>
                                    <p:anim calcmode="lin" valueType="num">
                                      <p:cBhvr additive="base">
                                        <p:cTn id="30"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1+#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9"/>
                </p:tgtEl>
              </p:cMediaNode>
            </p:audio>
          </p:childTnLst>
        </p:cTn>
      </p:par>
    </p:tnLst>
    <p:bldLst>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endParaRPr lang="en-US" dirty="0"/>
          </a:p>
        </p:txBody>
      </p:sp>
      <p:grpSp>
        <p:nvGrpSpPr>
          <p:cNvPr id="4" name="Group 3"/>
          <p:cNvGrpSpPr/>
          <p:nvPr/>
        </p:nvGrpSpPr>
        <p:grpSpPr>
          <a:xfrm>
            <a:off x="2289077" y="1235218"/>
            <a:ext cx="3726693" cy="504000"/>
            <a:chOff x="2051720" y="3921122"/>
            <a:chExt cx="3726693" cy="504000"/>
          </a:xfrm>
        </p:grpSpPr>
        <p:grpSp>
          <p:nvGrpSpPr>
            <p:cNvPr id="5" name="Group 4"/>
            <p:cNvGrpSpPr/>
            <p:nvPr/>
          </p:nvGrpSpPr>
          <p:grpSpPr>
            <a:xfrm>
              <a:off x="2051720" y="3921122"/>
              <a:ext cx="1368000" cy="504000"/>
              <a:chOff x="2051720" y="3921122"/>
              <a:chExt cx="1368000" cy="504000"/>
            </a:xfrm>
          </p:grpSpPr>
          <p:sp>
            <p:nvSpPr>
              <p:cNvPr id="12" name="Chevron 11"/>
              <p:cNvSpPr/>
              <p:nvPr/>
            </p:nvSpPr>
            <p:spPr>
              <a:xfrm>
                <a:off x="2051720" y="3921122"/>
                <a:ext cx="1368000" cy="504000"/>
              </a:xfrm>
              <a:prstGeom prst="chevron">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TextBox 12"/>
              <p:cNvSpPr txBox="1"/>
              <p:nvPr/>
            </p:nvSpPr>
            <p:spPr>
              <a:xfrm>
                <a:off x="2343944" y="4007506"/>
                <a:ext cx="920445" cy="307777"/>
              </a:xfrm>
              <a:prstGeom prst="rect">
                <a:avLst/>
              </a:prstGeom>
              <a:noFill/>
            </p:spPr>
            <p:txBody>
              <a:bodyPr wrap="none" rtlCol="0">
                <a:spAutoFit/>
              </a:bodyPr>
              <a:lstStyle/>
              <a:p>
                <a:r>
                  <a:rPr lang="en-US" dirty="0">
                    <a:solidFill>
                      <a:schemeClr val="tx2">
                        <a:lumMod val="50000"/>
                      </a:schemeClr>
                    </a:solidFill>
                  </a:rPr>
                  <a:t>purchase</a:t>
                </a:r>
                <a:endParaRPr lang="nl-NL" dirty="0">
                  <a:solidFill>
                    <a:schemeClr val="tx2">
                      <a:lumMod val="50000"/>
                    </a:schemeClr>
                  </a:solidFill>
                </a:endParaRPr>
              </a:p>
            </p:txBody>
          </p:sp>
        </p:grpSp>
        <p:grpSp>
          <p:nvGrpSpPr>
            <p:cNvPr id="6" name="Group 5"/>
            <p:cNvGrpSpPr/>
            <p:nvPr/>
          </p:nvGrpSpPr>
          <p:grpSpPr>
            <a:xfrm>
              <a:off x="3233776" y="3921122"/>
              <a:ext cx="1368000" cy="504000"/>
              <a:chOff x="4453469" y="4941168"/>
              <a:chExt cx="1368000" cy="504000"/>
            </a:xfrm>
          </p:grpSpPr>
          <p:sp>
            <p:nvSpPr>
              <p:cNvPr id="10" name="Chevron 9"/>
              <p:cNvSpPr/>
              <p:nvPr/>
            </p:nvSpPr>
            <p:spPr>
              <a:xfrm>
                <a:off x="4453469" y="4941168"/>
                <a:ext cx="1368000" cy="504000"/>
              </a:xfrm>
              <a:prstGeom prst="chevron">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TextBox 10"/>
              <p:cNvSpPr txBox="1"/>
              <p:nvPr/>
            </p:nvSpPr>
            <p:spPr>
              <a:xfrm>
                <a:off x="4706179" y="5028969"/>
                <a:ext cx="1019831" cy="307777"/>
              </a:xfrm>
              <a:prstGeom prst="rect">
                <a:avLst/>
              </a:prstGeom>
              <a:noFill/>
            </p:spPr>
            <p:txBody>
              <a:bodyPr wrap="none" rtlCol="0">
                <a:spAutoFit/>
              </a:bodyPr>
              <a:lstStyle/>
              <a:p>
                <a:r>
                  <a:rPr lang="en-US" dirty="0">
                    <a:solidFill>
                      <a:schemeClr val="tx2">
                        <a:lumMod val="50000"/>
                      </a:schemeClr>
                    </a:solidFill>
                  </a:rPr>
                  <a:t>production</a:t>
                </a:r>
                <a:endParaRPr lang="nl-NL" dirty="0">
                  <a:solidFill>
                    <a:schemeClr val="tx2">
                      <a:lumMod val="50000"/>
                    </a:schemeClr>
                  </a:solidFill>
                </a:endParaRPr>
              </a:p>
            </p:txBody>
          </p:sp>
        </p:grpSp>
        <p:grpSp>
          <p:nvGrpSpPr>
            <p:cNvPr id="7" name="Group 6"/>
            <p:cNvGrpSpPr/>
            <p:nvPr/>
          </p:nvGrpSpPr>
          <p:grpSpPr>
            <a:xfrm>
              <a:off x="4410413" y="3921122"/>
              <a:ext cx="1368000" cy="504000"/>
              <a:chOff x="5724128" y="4477922"/>
              <a:chExt cx="1368000" cy="504000"/>
            </a:xfrm>
          </p:grpSpPr>
          <p:sp>
            <p:nvSpPr>
              <p:cNvPr id="8" name="Chevron 7"/>
              <p:cNvSpPr/>
              <p:nvPr/>
            </p:nvSpPr>
            <p:spPr>
              <a:xfrm>
                <a:off x="5724128" y="4477922"/>
                <a:ext cx="1368000" cy="504000"/>
              </a:xfrm>
              <a:prstGeom prst="chevron">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TextBox 8"/>
              <p:cNvSpPr txBox="1"/>
              <p:nvPr/>
            </p:nvSpPr>
            <p:spPr>
              <a:xfrm>
                <a:off x="6143715" y="4565889"/>
                <a:ext cx="603050" cy="307777"/>
              </a:xfrm>
              <a:prstGeom prst="rect">
                <a:avLst/>
              </a:prstGeom>
              <a:noFill/>
            </p:spPr>
            <p:txBody>
              <a:bodyPr wrap="none" rtlCol="0">
                <a:spAutoFit/>
              </a:bodyPr>
              <a:lstStyle/>
              <a:p>
                <a:r>
                  <a:rPr lang="en-US" dirty="0">
                    <a:solidFill>
                      <a:schemeClr val="tx2">
                        <a:lumMod val="50000"/>
                      </a:schemeClr>
                    </a:solidFill>
                  </a:rPr>
                  <a:t>sales</a:t>
                </a:r>
                <a:endParaRPr lang="nl-NL" dirty="0">
                  <a:solidFill>
                    <a:schemeClr val="tx2">
                      <a:lumMod val="50000"/>
                    </a:schemeClr>
                  </a:solidFill>
                </a:endParaRPr>
              </a:p>
            </p:txBody>
          </p:sp>
        </p:grpSp>
      </p:grpSp>
      <p:grpSp>
        <p:nvGrpSpPr>
          <p:cNvPr id="14" name="Group 13"/>
          <p:cNvGrpSpPr/>
          <p:nvPr/>
        </p:nvGrpSpPr>
        <p:grpSpPr>
          <a:xfrm>
            <a:off x="2091923" y="1848245"/>
            <a:ext cx="1530204" cy="1497780"/>
            <a:chOff x="1115616" y="3021307"/>
            <a:chExt cx="1530204" cy="1497780"/>
          </a:xfrm>
        </p:grpSpPr>
        <p:pic>
          <p:nvPicPr>
            <p:cNvPr id="15" name="Picture 2" descr="D:\Media\cliparts\server.simple.png"/>
            <p:cNvPicPr>
              <a:picLocks noChangeAspect="1" noChangeArrowheads="1"/>
            </p:cNvPicPr>
            <p:nvPr/>
          </p:nvPicPr>
          <p:blipFill>
            <a:blip r:embed="rId6" cstate="print"/>
            <a:srcRect/>
            <a:stretch>
              <a:fillRect/>
            </a:stretch>
          </p:blipFill>
          <p:spPr bwMode="auto">
            <a:xfrm>
              <a:off x="1574301" y="3021307"/>
              <a:ext cx="774052" cy="974560"/>
            </a:xfrm>
            <a:prstGeom prst="rect">
              <a:avLst/>
            </a:prstGeom>
            <a:noFill/>
          </p:spPr>
        </p:pic>
        <p:sp>
          <p:nvSpPr>
            <p:cNvPr id="16" name="TextBox 15"/>
            <p:cNvSpPr txBox="1"/>
            <p:nvPr/>
          </p:nvSpPr>
          <p:spPr>
            <a:xfrm>
              <a:off x="1115616" y="3995867"/>
              <a:ext cx="1530204" cy="523220"/>
            </a:xfrm>
            <a:prstGeom prst="rect">
              <a:avLst/>
            </a:prstGeom>
            <a:noFill/>
          </p:spPr>
          <p:txBody>
            <a:bodyPr wrap="square" rtlCol="0">
              <a:spAutoFit/>
            </a:bodyPr>
            <a:lstStyle/>
            <a:p>
              <a:pPr algn="ctr"/>
              <a:r>
                <a:rPr lang="en-US" dirty="0">
                  <a:solidFill>
                    <a:schemeClr val="tx2">
                      <a:lumMod val="50000"/>
                    </a:schemeClr>
                  </a:solidFill>
                </a:rPr>
                <a:t>purchase</a:t>
              </a:r>
              <a:br>
                <a:rPr lang="en-US" dirty="0">
                  <a:solidFill>
                    <a:schemeClr val="tx2">
                      <a:lumMod val="50000"/>
                    </a:schemeClr>
                  </a:solidFill>
                </a:rPr>
              </a:br>
              <a:r>
                <a:rPr lang="en-US" dirty="0">
                  <a:solidFill>
                    <a:schemeClr val="tx2">
                      <a:lumMod val="50000"/>
                    </a:schemeClr>
                  </a:solidFill>
                </a:rPr>
                <a:t>system</a:t>
              </a:r>
              <a:endParaRPr lang="de-DE" dirty="0">
                <a:solidFill>
                  <a:schemeClr val="tx2">
                    <a:lumMod val="50000"/>
                  </a:schemeClr>
                </a:solidFill>
              </a:endParaRPr>
            </a:p>
          </p:txBody>
        </p:sp>
      </p:grpSp>
      <p:grpSp>
        <p:nvGrpSpPr>
          <p:cNvPr id="17" name="Group 16"/>
          <p:cNvGrpSpPr/>
          <p:nvPr/>
        </p:nvGrpSpPr>
        <p:grpSpPr>
          <a:xfrm>
            <a:off x="4485565" y="1848245"/>
            <a:ext cx="1530204" cy="1497780"/>
            <a:chOff x="4975705" y="2860704"/>
            <a:chExt cx="1530204" cy="1497780"/>
          </a:xfrm>
        </p:grpSpPr>
        <p:pic>
          <p:nvPicPr>
            <p:cNvPr id="18" name="Picture 2" descr="D:\Media\cliparts\server.simple.png"/>
            <p:cNvPicPr>
              <a:picLocks noChangeAspect="1" noChangeArrowheads="1"/>
            </p:cNvPicPr>
            <p:nvPr/>
          </p:nvPicPr>
          <p:blipFill>
            <a:blip r:embed="rId6" cstate="print"/>
            <a:srcRect/>
            <a:stretch>
              <a:fillRect/>
            </a:stretch>
          </p:blipFill>
          <p:spPr bwMode="auto">
            <a:xfrm>
              <a:off x="5434390" y="2860704"/>
              <a:ext cx="774052" cy="974560"/>
            </a:xfrm>
            <a:prstGeom prst="rect">
              <a:avLst/>
            </a:prstGeom>
            <a:noFill/>
          </p:spPr>
        </p:pic>
        <p:sp>
          <p:nvSpPr>
            <p:cNvPr id="19" name="TextBox 18"/>
            <p:cNvSpPr txBox="1"/>
            <p:nvPr/>
          </p:nvSpPr>
          <p:spPr>
            <a:xfrm>
              <a:off x="4975705" y="3835264"/>
              <a:ext cx="1530204" cy="523220"/>
            </a:xfrm>
            <a:prstGeom prst="rect">
              <a:avLst/>
            </a:prstGeom>
            <a:noFill/>
          </p:spPr>
          <p:txBody>
            <a:bodyPr wrap="square" rtlCol="0">
              <a:spAutoFit/>
            </a:bodyPr>
            <a:lstStyle/>
            <a:p>
              <a:pPr algn="ctr"/>
              <a:r>
                <a:rPr lang="en-US" dirty="0">
                  <a:solidFill>
                    <a:schemeClr val="tx2">
                      <a:lumMod val="50000"/>
                    </a:schemeClr>
                  </a:solidFill>
                </a:rPr>
                <a:t>sales</a:t>
              </a:r>
              <a:br>
                <a:rPr lang="en-US" dirty="0">
                  <a:solidFill>
                    <a:schemeClr val="tx2">
                      <a:lumMod val="50000"/>
                    </a:schemeClr>
                  </a:solidFill>
                </a:rPr>
              </a:br>
              <a:r>
                <a:rPr lang="en-US" dirty="0">
                  <a:solidFill>
                    <a:schemeClr val="tx2">
                      <a:lumMod val="50000"/>
                    </a:schemeClr>
                  </a:solidFill>
                </a:rPr>
                <a:t>system</a:t>
              </a:r>
              <a:endParaRPr lang="de-DE" dirty="0">
                <a:solidFill>
                  <a:schemeClr val="tx2">
                    <a:lumMod val="50000"/>
                  </a:schemeClr>
                </a:solidFill>
              </a:endParaRPr>
            </a:p>
          </p:txBody>
        </p:sp>
      </p:grpSp>
      <p:grpSp>
        <p:nvGrpSpPr>
          <p:cNvPr id="20" name="Group 19"/>
          <p:cNvGrpSpPr/>
          <p:nvPr/>
        </p:nvGrpSpPr>
        <p:grpSpPr>
          <a:xfrm>
            <a:off x="3289878" y="1848245"/>
            <a:ext cx="1530204" cy="1497780"/>
            <a:chOff x="3491880" y="2888412"/>
            <a:chExt cx="1530204" cy="1497780"/>
          </a:xfrm>
        </p:grpSpPr>
        <p:pic>
          <p:nvPicPr>
            <p:cNvPr id="21" name="Picture 2" descr="D:\Media\cliparts\server.simple.png"/>
            <p:cNvPicPr>
              <a:picLocks noChangeAspect="1" noChangeArrowheads="1"/>
            </p:cNvPicPr>
            <p:nvPr/>
          </p:nvPicPr>
          <p:blipFill>
            <a:blip r:embed="rId6" cstate="print"/>
            <a:srcRect/>
            <a:stretch>
              <a:fillRect/>
            </a:stretch>
          </p:blipFill>
          <p:spPr bwMode="auto">
            <a:xfrm>
              <a:off x="3950565" y="2888412"/>
              <a:ext cx="774052" cy="974560"/>
            </a:xfrm>
            <a:prstGeom prst="rect">
              <a:avLst/>
            </a:prstGeom>
            <a:noFill/>
          </p:spPr>
        </p:pic>
        <p:sp>
          <p:nvSpPr>
            <p:cNvPr id="22" name="TextBox 21"/>
            <p:cNvSpPr txBox="1"/>
            <p:nvPr/>
          </p:nvSpPr>
          <p:spPr>
            <a:xfrm>
              <a:off x="3491880" y="3862972"/>
              <a:ext cx="1530204" cy="523220"/>
            </a:xfrm>
            <a:prstGeom prst="rect">
              <a:avLst/>
            </a:prstGeom>
            <a:noFill/>
          </p:spPr>
          <p:txBody>
            <a:bodyPr wrap="square" rtlCol="0">
              <a:spAutoFit/>
            </a:bodyPr>
            <a:lstStyle/>
            <a:p>
              <a:pPr algn="ctr"/>
              <a:r>
                <a:rPr lang="en-US" dirty="0">
                  <a:solidFill>
                    <a:schemeClr val="tx2">
                      <a:lumMod val="50000"/>
                    </a:schemeClr>
                  </a:solidFill>
                </a:rPr>
                <a:t>production</a:t>
              </a:r>
              <a:br>
                <a:rPr lang="en-US" dirty="0">
                  <a:solidFill>
                    <a:schemeClr val="tx2">
                      <a:lumMod val="50000"/>
                    </a:schemeClr>
                  </a:solidFill>
                </a:rPr>
              </a:br>
              <a:r>
                <a:rPr lang="en-US" dirty="0">
                  <a:solidFill>
                    <a:schemeClr val="tx2">
                      <a:lumMod val="50000"/>
                    </a:schemeClr>
                  </a:solidFill>
                </a:rPr>
                <a:t>system</a:t>
              </a:r>
              <a:endParaRPr lang="de-DE" dirty="0">
                <a:solidFill>
                  <a:schemeClr val="tx2">
                    <a:lumMod val="50000"/>
                  </a:schemeClr>
                </a:solidFill>
              </a:endParaRPr>
            </a:p>
          </p:txBody>
        </p:sp>
      </p:grpSp>
      <p:sp>
        <p:nvSpPr>
          <p:cNvPr id="23" name="Flowchart: Magnetic Disk 22"/>
          <p:cNvSpPr/>
          <p:nvPr/>
        </p:nvSpPr>
        <p:spPr>
          <a:xfrm>
            <a:off x="2480434" y="4108039"/>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Flowchart: Magnetic Disk 23"/>
          <p:cNvSpPr/>
          <p:nvPr/>
        </p:nvSpPr>
        <p:spPr>
          <a:xfrm>
            <a:off x="3676037" y="4108039"/>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Flowchart: Magnetic Disk 24"/>
          <p:cNvSpPr/>
          <p:nvPr/>
        </p:nvSpPr>
        <p:spPr>
          <a:xfrm>
            <a:off x="4871641" y="4108039"/>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7" name="Straight Arrow Connector 26"/>
          <p:cNvCxnSpPr>
            <a:stCxn id="15" idx="2"/>
            <a:endCxn id="23" idx="1"/>
          </p:cNvCxnSpPr>
          <p:nvPr/>
        </p:nvCxnSpPr>
        <p:spPr bwMode="auto">
          <a:xfrm>
            <a:off x="2937634" y="2822805"/>
            <a:ext cx="0" cy="1285234"/>
          </a:xfrm>
          <a:prstGeom prst="straightConnector1">
            <a:avLst/>
          </a:prstGeom>
          <a:solidFill>
            <a:schemeClr val="accent1"/>
          </a:solidFill>
          <a:ln w="38100" cap="flat" cmpd="sng" algn="ctr">
            <a:solidFill>
              <a:srgbClr val="7030A0"/>
            </a:solidFill>
            <a:prstDash val="solid"/>
            <a:round/>
            <a:headEnd type="none" w="med" len="med"/>
            <a:tailEnd type="triangle"/>
          </a:ln>
          <a:effectLst/>
        </p:spPr>
      </p:cxnSp>
      <p:cxnSp>
        <p:nvCxnSpPr>
          <p:cNvPr id="31" name="Straight Arrow Connector 30"/>
          <p:cNvCxnSpPr>
            <a:stCxn id="21" idx="2"/>
            <a:endCxn id="24" idx="1"/>
          </p:cNvCxnSpPr>
          <p:nvPr/>
        </p:nvCxnSpPr>
        <p:spPr bwMode="auto">
          <a:xfrm flipH="1">
            <a:off x="4133237" y="2822805"/>
            <a:ext cx="2352" cy="1285234"/>
          </a:xfrm>
          <a:prstGeom prst="straightConnector1">
            <a:avLst/>
          </a:prstGeom>
          <a:solidFill>
            <a:schemeClr val="accent1"/>
          </a:solidFill>
          <a:ln w="38100" cap="flat" cmpd="sng" algn="ctr">
            <a:solidFill>
              <a:srgbClr val="7030A0"/>
            </a:solidFill>
            <a:prstDash val="solid"/>
            <a:round/>
            <a:headEnd type="none" w="med" len="med"/>
            <a:tailEnd type="triangle"/>
          </a:ln>
          <a:effectLst/>
        </p:spPr>
      </p:cxnSp>
      <p:cxnSp>
        <p:nvCxnSpPr>
          <p:cNvPr id="34" name="Straight Arrow Connector 33"/>
          <p:cNvCxnSpPr>
            <a:stCxn id="18" idx="2"/>
            <a:endCxn id="25" idx="1"/>
          </p:cNvCxnSpPr>
          <p:nvPr/>
        </p:nvCxnSpPr>
        <p:spPr bwMode="auto">
          <a:xfrm flipH="1">
            <a:off x="5328841" y="2822805"/>
            <a:ext cx="2435" cy="1285234"/>
          </a:xfrm>
          <a:prstGeom prst="straightConnector1">
            <a:avLst/>
          </a:prstGeom>
          <a:solidFill>
            <a:schemeClr val="accent1"/>
          </a:solidFill>
          <a:ln w="38100" cap="flat" cmpd="sng" algn="ctr">
            <a:solidFill>
              <a:srgbClr val="7030A0"/>
            </a:solidFill>
            <a:prstDash val="solid"/>
            <a:round/>
            <a:headEnd type="none" w="med" len="med"/>
            <a:tailEnd type="triangle"/>
          </a:ln>
          <a:effectLst/>
        </p:spPr>
      </p:cxnSp>
      <p:pic>
        <p:nvPicPr>
          <p:cNvPr id="37" name="Picture 36" descr="Roles of a Data Scientis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53755" y="2031430"/>
            <a:ext cx="2830246" cy="286798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http://www.fonthillspringwater.co.uk/wp-content/uploads/2009/04/fonthill-19-litre-bottle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18544" y="4670272"/>
            <a:ext cx="1069992" cy="1730528"/>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Curved Connector 39"/>
          <p:cNvCxnSpPr>
            <a:stCxn id="25" idx="3"/>
            <a:endCxn id="38" idx="1"/>
          </p:cNvCxnSpPr>
          <p:nvPr/>
        </p:nvCxnSpPr>
        <p:spPr bwMode="auto">
          <a:xfrm rot="16200000" flipH="1">
            <a:off x="5616268" y="4433259"/>
            <a:ext cx="814849" cy="1389703"/>
          </a:xfrm>
          <a:prstGeom prst="curvedConnector2">
            <a:avLst/>
          </a:prstGeom>
          <a:solidFill>
            <a:schemeClr val="accent1"/>
          </a:solidFill>
          <a:ln w="38100" cap="flat" cmpd="sng" algn="ctr">
            <a:solidFill>
              <a:srgbClr val="0000FF"/>
            </a:solidFill>
            <a:prstDash val="solid"/>
            <a:round/>
            <a:headEnd type="none" w="med" len="med"/>
            <a:tailEnd type="triangle"/>
          </a:ln>
          <a:effectLst/>
        </p:spPr>
      </p:cxnSp>
      <p:cxnSp>
        <p:nvCxnSpPr>
          <p:cNvPr id="42" name="Curved Connector 41"/>
          <p:cNvCxnSpPr>
            <a:stCxn id="24" idx="3"/>
            <a:endCxn id="38" idx="1"/>
          </p:cNvCxnSpPr>
          <p:nvPr/>
        </p:nvCxnSpPr>
        <p:spPr bwMode="auto">
          <a:xfrm rot="16200000" flipH="1">
            <a:off x="5018466" y="3835457"/>
            <a:ext cx="814849" cy="2585307"/>
          </a:xfrm>
          <a:prstGeom prst="curvedConnector2">
            <a:avLst/>
          </a:prstGeom>
          <a:solidFill>
            <a:schemeClr val="accent1"/>
          </a:solidFill>
          <a:ln w="38100" cap="flat" cmpd="sng" algn="ctr">
            <a:solidFill>
              <a:srgbClr val="0000FF"/>
            </a:solidFill>
            <a:prstDash val="solid"/>
            <a:round/>
            <a:headEnd type="none" w="med" len="med"/>
            <a:tailEnd type="triangle"/>
          </a:ln>
          <a:effectLst/>
        </p:spPr>
      </p:cxnSp>
      <p:cxnSp>
        <p:nvCxnSpPr>
          <p:cNvPr id="45" name="Curved Connector 44"/>
          <p:cNvCxnSpPr>
            <a:stCxn id="23" idx="3"/>
            <a:endCxn id="38" idx="1"/>
          </p:cNvCxnSpPr>
          <p:nvPr/>
        </p:nvCxnSpPr>
        <p:spPr bwMode="auto">
          <a:xfrm rot="16200000" flipH="1">
            <a:off x="4420665" y="3237656"/>
            <a:ext cx="814849" cy="3780910"/>
          </a:xfrm>
          <a:prstGeom prst="curvedConnector2">
            <a:avLst/>
          </a:prstGeom>
          <a:solidFill>
            <a:schemeClr val="accent1"/>
          </a:solidFill>
          <a:ln w="38100" cap="flat" cmpd="sng" algn="ctr">
            <a:solidFill>
              <a:srgbClr val="0000FF"/>
            </a:solidFill>
            <a:prstDash val="solid"/>
            <a:round/>
            <a:headEnd type="none" w="med" len="med"/>
            <a:tailEnd type="triangle"/>
          </a:ln>
          <a:effectLst/>
        </p:spPr>
      </p:cxnSp>
      <p:cxnSp>
        <p:nvCxnSpPr>
          <p:cNvPr id="48" name="Curved Connector 47"/>
          <p:cNvCxnSpPr>
            <a:stCxn id="38" idx="3"/>
            <a:endCxn id="37" idx="2"/>
          </p:cNvCxnSpPr>
          <p:nvPr/>
        </p:nvCxnSpPr>
        <p:spPr bwMode="auto">
          <a:xfrm flipV="1">
            <a:off x="7788536" y="4899414"/>
            <a:ext cx="2480342" cy="636122"/>
          </a:xfrm>
          <a:prstGeom prst="curvedConnector2">
            <a:avLst/>
          </a:prstGeom>
          <a:solidFill>
            <a:schemeClr val="accent1"/>
          </a:solidFill>
          <a:ln w="38100" cap="flat" cmpd="sng" algn="ctr">
            <a:solidFill>
              <a:srgbClr val="0000FF"/>
            </a:solidFill>
            <a:prstDash val="solid"/>
            <a:round/>
            <a:headEnd type="none" w="med" len="med"/>
            <a:tailEnd type="triangle"/>
          </a:ln>
          <a:effectLst/>
        </p:spPr>
      </p:cxnSp>
      <p:pic>
        <p:nvPicPr>
          <p:cNvPr id="51" name="Picture 4" descr="http://www.agodman.com/blog/wp-content/uploads/2011/11/a-flowing-river-300x22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72968" y="2723330"/>
            <a:ext cx="1572125" cy="1179094"/>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Curved Connector 52"/>
          <p:cNvCxnSpPr>
            <a:stCxn id="25" idx="1"/>
            <a:endCxn id="37" idx="1"/>
          </p:cNvCxnSpPr>
          <p:nvPr/>
        </p:nvCxnSpPr>
        <p:spPr bwMode="auto">
          <a:xfrm rot="5400000" flipH="1" flipV="1">
            <a:off x="6769990" y="2024274"/>
            <a:ext cx="642617" cy="3524914"/>
          </a:xfrm>
          <a:prstGeom prst="curvedConnector2">
            <a:avLst/>
          </a:prstGeom>
          <a:solidFill>
            <a:schemeClr val="accent1"/>
          </a:solidFill>
          <a:ln w="38100" cap="flat" cmpd="sng" algn="ctr">
            <a:solidFill>
              <a:srgbClr val="FF0000"/>
            </a:solidFill>
            <a:prstDash val="solid"/>
            <a:round/>
            <a:headEnd type="none" w="med" len="med"/>
            <a:tailEnd type="triangle"/>
          </a:ln>
          <a:effectLst/>
        </p:spPr>
      </p:cxnSp>
      <p:cxnSp>
        <p:nvCxnSpPr>
          <p:cNvPr id="56" name="Curved Connector 55"/>
          <p:cNvCxnSpPr>
            <a:stCxn id="24" idx="1"/>
            <a:endCxn id="37" idx="1"/>
          </p:cNvCxnSpPr>
          <p:nvPr/>
        </p:nvCxnSpPr>
        <p:spPr bwMode="auto">
          <a:xfrm rot="5400000" flipH="1" flipV="1">
            <a:off x="6172188" y="1426472"/>
            <a:ext cx="642617" cy="4720518"/>
          </a:xfrm>
          <a:prstGeom prst="curvedConnector2">
            <a:avLst/>
          </a:prstGeom>
          <a:solidFill>
            <a:schemeClr val="accent1"/>
          </a:solidFill>
          <a:ln w="38100" cap="flat" cmpd="sng" algn="ctr">
            <a:solidFill>
              <a:srgbClr val="FF0000"/>
            </a:solidFill>
            <a:prstDash val="solid"/>
            <a:round/>
            <a:headEnd type="none" w="med" len="med"/>
            <a:tailEnd type="triangle"/>
          </a:ln>
          <a:effectLst/>
        </p:spPr>
      </p:cxnSp>
      <p:cxnSp>
        <p:nvCxnSpPr>
          <p:cNvPr id="59" name="Curved Connector 58"/>
          <p:cNvCxnSpPr>
            <a:stCxn id="23" idx="1"/>
            <a:endCxn id="37" idx="1"/>
          </p:cNvCxnSpPr>
          <p:nvPr/>
        </p:nvCxnSpPr>
        <p:spPr bwMode="auto">
          <a:xfrm rot="5400000" flipH="1" flipV="1">
            <a:off x="5574386" y="828671"/>
            <a:ext cx="642617" cy="5916121"/>
          </a:xfrm>
          <a:prstGeom prst="curvedConnector2">
            <a:avLst/>
          </a:prstGeom>
          <a:solidFill>
            <a:schemeClr val="accent1"/>
          </a:solidFill>
          <a:ln w="38100" cap="flat" cmpd="sng" algn="ctr">
            <a:solidFill>
              <a:srgbClr val="FF0000"/>
            </a:solidFill>
            <a:prstDash val="solid"/>
            <a:round/>
            <a:headEnd type="none" w="med" len="med"/>
            <a:tailEnd type="triangle"/>
          </a:ln>
          <a:effectLst/>
        </p:spPr>
      </p:cxnSp>
      <p:graphicFrame>
        <p:nvGraphicFramePr>
          <p:cNvPr id="88" name="Table 87"/>
          <p:cNvGraphicFramePr>
            <a:graphicFrameLocks noGrp="1"/>
          </p:cNvGraphicFramePr>
          <p:nvPr>
            <p:extLst>
              <p:ext uri="{D42A27DB-BD31-4B8C-83A1-F6EECF244321}">
                <p14:modId xmlns:p14="http://schemas.microsoft.com/office/powerpoint/2010/main" val="236583983"/>
              </p:ext>
            </p:extLst>
          </p:nvPr>
        </p:nvGraphicFramePr>
        <p:xfrm>
          <a:off x="508000" y="2031131"/>
          <a:ext cx="6210544" cy="2016760"/>
        </p:xfrm>
        <a:graphic>
          <a:graphicData uri="http://schemas.openxmlformats.org/drawingml/2006/table">
            <a:tbl>
              <a:tblPr firstRow="1" bandRow="1">
                <a:tableStyleId>{5C22544A-7EE6-4342-B048-85BDC9FD1C3A}</a:tableStyleId>
              </a:tblPr>
              <a:tblGrid>
                <a:gridCol w="874247"/>
                <a:gridCol w="1155529"/>
                <a:gridCol w="1830182"/>
                <a:gridCol w="1253645"/>
                <a:gridCol w="1096941"/>
              </a:tblGrid>
              <a:tr h="370840">
                <a:tc>
                  <a:txBody>
                    <a:bodyPr/>
                    <a:lstStyle/>
                    <a:p>
                      <a:r>
                        <a:rPr lang="nl-NL" sz="1600" dirty="0" smtClean="0"/>
                        <a:t>id</a:t>
                      </a:r>
                      <a:endParaRPr lang="nl-NL" sz="1600" dirty="0"/>
                    </a:p>
                  </a:txBody>
                  <a:tcPr>
                    <a:solidFill>
                      <a:srgbClr val="0B1D2B"/>
                    </a:solidFill>
                  </a:tcPr>
                </a:tc>
                <a:tc>
                  <a:txBody>
                    <a:bodyPr/>
                    <a:lstStyle/>
                    <a:p>
                      <a:r>
                        <a:rPr lang="en-US" sz="1600" dirty="0" err="1" smtClean="0"/>
                        <a:t>eid</a:t>
                      </a:r>
                      <a:endParaRPr lang="nl-NL" sz="1600" dirty="0"/>
                    </a:p>
                  </a:txBody>
                  <a:tcPr>
                    <a:solidFill>
                      <a:srgbClr val="0B1D2B"/>
                    </a:solidFill>
                  </a:tcPr>
                </a:tc>
                <a:tc>
                  <a:txBody>
                    <a:bodyPr/>
                    <a:lstStyle/>
                    <a:p>
                      <a:r>
                        <a:rPr lang="en-US" sz="1600" dirty="0" smtClean="0"/>
                        <a:t>time</a:t>
                      </a:r>
                      <a:endParaRPr lang="nl-NL" sz="1600" dirty="0"/>
                    </a:p>
                  </a:txBody>
                  <a:tcPr>
                    <a:solidFill>
                      <a:srgbClr val="0B1D2B"/>
                    </a:solidFill>
                  </a:tcPr>
                </a:tc>
                <a:tc>
                  <a:txBody>
                    <a:bodyPr/>
                    <a:lstStyle/>
                    <a:p>
                      <a:r>
                        <a:rPr lang="en-US" sz="1600" dirty="0" smtClean="0"/>
                        <a:t>act</a:t>
                      </a:r>
                      <a:endParaRPr lang="nl-NL" sz="1600" dirty="0"/>
                    </a:p>
                  </a:txBody>
                  <a:tcPr>
                    <a:solidFill>
                      <a:srgbClr val="0B1D2B"/>
                    </a:solidFill>
                  </a:tcPr>
                </a:tc>
                <a:tc>
                  <a:txBody>
                    <a:bodyPr/>
                    <a:lstStyle/>
                    <a:p>
                      <a:r>
                        <a:rPr lang="en-US" sz="1600" dirty="0" smtClean="0"/>
                        <a:t>name</a:t>
                      </a:r>
                      <a:endParaRPr lang="nl-NL" sz="1600" dirty="0"/>
                    </a:p>
                  </a:txBody>
                  <a:tcPr>
                    <a:solidFill>
                      <a:srgbClr val="0B1D2B"/>
                    </a:solidFill>
                  </a:tcPr>
                </a:tc>
              </a:tr>
              <a:tr h="370840">
                <a:tc>
                  <a:txBody>
                    <a:bodyPr/>
                    <a:lstStyle/>
                    <a:p>
                      <a:r>
                        <a:rPr lang="en-US" sz="1600" dirty="0" smtClean="0"/>
                        <a:t>1</a:t>
                      </a:r>
                    </a:p>
                    <a:p>
                      <a:r>
                        <a:rPr lang="en-US" sz="1600" dirty="0" smtClean="0"/>
                        <a:t>1</a:t>
                      </a:r>
                    </a:p>
                    <a:p>
                      <a:r>
                        <a:rPr lang="en-US" sz="1600" dirty="0" smtClean="0"/>
                        <a:t>1</a:t>
                      </a:r>
                      <a:endParaRPr lang="nl-NL" sz="1600" dirty="0"/>
                    </a:p>
                  </a:txBody>
                  <a:tcPr/>
                </a:tc>
                <a:tc>
                  <a:txBody>
                    <a:bodyPr/>
                    <a:lstStyle/>
                    <a:p>
                      <a:r>
                        <a:rPr lang="en-US" sz="1600" dirty="0" smtClean="0"/>
                        <a:t>35654423</a:t>
                      </a:r>
                    </a:p>
                    <a:p>
                      <a:r>
                        <a:rPr lang="en-US" sz="1600" dirty="0" smtClean="0"/>
                        <a:t>35654424</a:t>
                      </a:r>
                    </a:p>
                    <a:p>
                      <a:r>
                        <a:rPr lang="en-US" sz="1600" dirty="0" smtClean="0"/>
                        <a:t>35654425</a:t>
                      </a:r>
                      <a:endParaRPr lang="nl-NL" sz="1600" dirty="0"/>
                    </a:p>
                  </a:txBody>
                  <a:tcPr/>
                </a:tc>
                <a:tc>
                  <a:txBody>
                    <a:bodyPr/>
                    <a:lstStyle/>
                    <a:p>
                      <a:r>
                        <a:rPr lang="en-US" sz="1600" dirty="0" smtClean="0"/>
                        <a:t>30-01-2012:11:02</a:t>
                      </a:r>
                    </a:p>
                    <a:p>
                      <a:r>
                        <a:rPr lang="en-US" sz="1600" dirty="0" smtClean="0"/>
                        <a:t>31-01-2012:15:03</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02-02-2012:09:00</a:t>
                      </a:r>
                    </a:p>
                  </a:txBody>
                  <a:tcPr/>
                </a:tc>
                <a:tc>
                  <a:txBody>
                    <a:bodyPr/>
                    <a:lstStyle/>
                    <a:p>
                      <a:r>
                        <a:rPr lang="en-US" sz="1600" dirty="0" smtClean="0"/>
                        <a:t>Purchase</a:t>
                      </a:r>
                    </a:p>
                    <a:p>
                      <a:r>
                        <a:rPr lang="en-US" sz="1600" dirty="0" smtClean="0"/>
                        <a:t>Production</a:t>
                      </a:r>
                    </a:p>
                    <a:p>
                      <a:r>
                        <a:rPr lang="en-US" sz="1600" dirty="0" smtClean="0"/>
                        <a:t>Sale</a:t>
                      </a:r>
                      <a:endParaRPr lang="nl-NL" sz="1600" dirty="0"/>
                    </a:p>
                  </a:txBody>
                  <a:tcPr/>
                </a:tc>
                <a:tc>
                  <a:txBody>
                    <a:bodyPr/>
                    <a:lstStyle/>
                    <a:p>
                      <a:r>
                        <a:rPr lang="en-US" sz="1600" dirty="0" smtClean="0"/>
                        <a:t>Pete</a:t>
                      </a:r>
                    </a:p>
                    <a:p>
                      <a:r>
                        <a:rPr lang="en-US" sz="1600" dirty="0" smtClean="0"/>
                        <a:t>Sue</a:t>
                      </a:r>
                    </a:p>
                    <a:p>
                      <a:r>
                        <a:rPr lang="en-US" sz="1600" dirty="0" smtClean="0"/>
                        <a:t>Mike</a:t>
                      </a:r>
                      <a:endParaRPr lang="nl-NL" sz="1600" dirty="0"/>
                    </a:p>
                  </a:txBody>
                  <a:tcPr/>
                </a:tc>
              </a:tr>
              <a:tr h="370840">
                <a:tc>
                  <a:txBody>
                    <a:bodyPr/>
                    <a:lstStyle/>
                    <a:p>
                      <a:r>
                        <a:rPr lang="en-US" sz="1600" dirty="0" smtClean="0"/>
                        <a:t>2</a:t>
                      </a:r>
                    </a:p>
                    <a:p>
                      <a:r>
                        <a:rPr lang="en-US" sz="1600" dirty="0" smtClean="0"/>
                        <a:t>2</a:t>
                      </a:r>
                    </a:p>
                    <a:p>
                      <a:r>
                        <a:rPr lang="en-US" sz="1600" dirty="0" smtClean="0"/>
                        <a:t>2</a:t>
                      </a:r>
                      <a:endParaRPr lang="nl-NL" sz="1600" dirty="0"/>
                    </a:p>
                  </a:txBody>
                  <a:tcPr/>
                </a:tc>
                <a:tc>
                  <a:txBody>
                    <a:bodyPr/>
                    <a:lstStyle/>
                    <a:p>
                      <a:r>
                        <a:rPr lang="en-US" sz="1600" dirty="0" smtClean="0"/>
                        <a:t>35654483</a:t>
                      </a:r>
                    </a:p>
                    <a:p>
                      <a:r>
                        <a:rPr lang="en-US" sz="1600" dirty="0" smtClean="0"/>
                        <a:t>35654484</a:t>
                      </a:r>
                    </a:p>
                    <a:p>
                      <a:r>
                        <a:rPr lang="en-US" sz="1600" dirty="0" smtClean="0"/>
                        <a:t>35654485</a:t>
                      </a:r>
                      <a:endParaRPr lang="nl-NL" sz="1600" dirty="0"/>
                    </a:p>
                  </a:txBody>
                  <a:tcPr/>
                </a:tc>
                <a:tc>
                  <a:txBody>
                    <a:bodyPr/>
                    <a:lstStyle/>
                    <a:p>
                      <a:r>
                        <a:rPr lang="en-US" sz="1600" dirty="0" smtClean="0"/>
                        <a:t>30-01-2012:11:02</a:t>
                      </a:r>
                    </a:p>
                    <a:p>
                      <a:r>
                        <a:rPr lang="en-US" sz="1600" dirty="0" smtClean="0"/>
                        <a:t>05-02-2012:17:03</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06-02-2012:09:35</a:t>
                      </a:r>
                    </a:p>
                  </a:txBody>
                  <a:tcPr/>
                </a:tc>
                <a:tc>
                  <a:txBody>
                    <a:bodyPr/>
                    <a:lstStyle/>
                    <a:p>
                      <a:r>
                        <a:rPr lang="en-US" sz="1600" dirty="0" smtClean="0"/>
                        <a:t>Purchase</a:t>
                      </a:r>
                    </a:p>
                    <a:p>
                      <a:r>
                        <a:rPr lang="en-US" sz="1600" dirty="0" smtClean="0"/>
                        <a:t>Production</a:t>
                      </a:r>
                    </a:p>
                    <a:p>
                      <a:r>
                        <a:rPr lang="en-US" sz="1600" dirty="0" smtClean="0"/>
                        <a:t>Sale</a:t>
                      </a:r>
                      <a:endParaRPr lang="nl-NL" sz="1600" dirty="0"/>
                    </a:p>
                  </a:txBody>
                  <a:tcPr/>
                </a:tc>
                <a:tc>
                  <a:txBody>
                    <a:bodyPr/>
                    <a:lstStyle/>
                    <a:p>
                      <a:r>
                        <a:rPr lang="en-US" sz="1600" dirty="0" smtClean="0"/>
                        <a:t>Pete</a:t>
                      </a:r>
                    </a:p>
                    <a:p>
                      <a:r>
                        <a:rPr lang="en-US" sz="1600" dirty="0" smtClean="0"/>
                        <a:t>John</a:t>
                      </a:r>
                    </a:p>
                    <a:p>
                      <a:r>
                        <a:rPr lang="en-US" sz="1600" dirty="0" smtClean="0"/>
                        <a:t>Mike</a:t>
                      </a:r>
                      <a:endParaRPr lang="nl-NL" sz="1600" dirty="0"/>
                    </a:p>
                  </a:txBody>
                  <a:tcPr/>
                </a:tc>
              </a:tr>
            </a:tbl>
          </a:graphicData>
        </a:graphic>
      </p:graphicFrame>
      <p:sp>
        <p:nvSpPr>
          <p:cNvPr id="94" name="Oval 93"/>
          <p:cNvSpPr/>
          <p:nvPr/>
        </p:nvSpPr>
        <p:spPr>
          <a:xfrm>
            <a:off x="7050737" y="2178725"/>
            <a:ext cx="72000" cy="72000"/>
          </a:xfrm>
          <a:prstGeom prst="ellipse">
            <a:avLst/>
          </a:prstGeom>
          <a:solidFill>
            <a:schemeClr val="tx2">
              <a:lumMod val="60000"/>
              <a:lumOff val="40000"/>
            </a:schemeClr>
          </a:solidFill>
          <a:ln w="28575">
            <a:solidFill>
              <a:srgbClr val="0A1B2B"/>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5" name="Oval 94"/>
          <p:cNvSpPr/>
          <p:nvPr/>
        </p:nvSpPr>
        <p:spPr>
          <a:xfrm>
            <a:off x="7307031" y="2176600"/>
            <a:ext cx="72000" cy="72000"/>
          </a:xfrm>
          <a:prstGeom prst="ellipse">
            <a:avLst/>
          </a:prstGeom>
          <a:solidFill>
            <a:schemeClr val="tx2">
              <a:lumMod val="60000"/>
              <a:lumOff val="40000"/>
            </a:schemeClr>
          </a:solidFill>
          <a:ln w="28575">
            <a:solidFill>
              <a:srgbClr val="0A1B2B"/>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6" name="Oval 95"/>
          <p:cNvSpPr/>
          <p:nvPr/>
        </p:nvSpPr>
        <p:spPr>
          <a:xfrm>
            <a:off x="7585537" y="2180793"/>
            <a:ext cx="72000" cy="72000"/>
          </a:xfrm>
          <a:prstGeom prst="ellipse">
            <a:avLst/>
          </a:prstGeom>
          <a:solidFill>
            <a:schemeClr val="tx2">
              <a:lumMod val="60000"/>
              <a:lumOff val="40000"/>
            </a:schemeClr>
          </a:solidFill>
          <a:ln w="28575">
            <a:solidFill>
              <a:srgbClr val="0A1B2B"/>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7" name="Left Brace 96"/>
          <p:cNvSpPr/>
          <p:nvPr/>
        </p:nvSpPr>
        <p:spPr>
          <a:xfrm rot="5400000">
            <a:off x="4488071" y="-1483043"/>
            <a:ext cx="410522" cy="6568160"/>
          </a:xfrm>
          <a:prstGeom prst="leftBrace">
            <a:avLst>
              <a:gd name="adj1" fmla="val 8333"/>
              <a:gd name="adj2" fmla="val 18578"/>
            </a:avLst>
          </a:prstGeom>
          <a:ln w="28575">
            <a:solidFill>
              <a:srgbClr val="0A1B2B"/>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8" name="TextBox 97"/>
          <p:cNvSpPr txBox="1"/>
          <p:nvPr/>
        </p:nvSpPr>
        <p:spPr>
          <a:xfrm>
            <a:off x="6200668" y="1196823"/>
            <a:ext cx="1730923" cy="369332"/>
          </a:xfrm>
          <a:prstGeom prst="rect">
            <a:avLst/>
          </a:prstGeom>
          <a:noFill/>
        </p:spPr>
        <p:txBody>
          <a:bodyPr wrap="none" rtlCol="0">
            <a:spAutoFit/>
          </a:bodyPr>
          <a:lstStyle/>
          <a:p>
            <a:r>
              <a:rPr lang="en-US" dirty="0" smtClean="0">
                <a:solidFill>
                  <a:schemeClr val="tx2">
                    <a:lumMod val="50000"/>
                  </a:schemeClr>
                </a:solidFill>
              </a:rPr>
              <a:t>Event properties</a:t>
            </a:r>
            <a:endParaRPr lang="nl-NL" dirty="0">
              <a:solidFill>
                <a:schemeClr val="tx2">
                  <a:lumMod val="50000"/>
                </a:schemeClr>
              </a:solidFill>
            </a:endParaRPr>
          </a:p>
        </p:txBody>
      </p:sp>
      <p:pic>
        <p:nvPicPr>
          <p:cNvPr id="46" name="Picture 2" descr="http://www.clipartbest.com/cliparts/LcK/59E/LcK59Ekca.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3600" y="1688947"/>
            <a:ext cx="38100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ooter Placeholder 27"/>
          <p:cNvSpPr>
            <a:spLocks noGrp="1"/>
          </p:cNvSpPr>
          <p:nvPr>
            <p:ph type="ftr" sz="quarter" idx="11"/>
          </p:nvPr>
        </p:nvSpPr>
        <p:spPr/>
        <p:txBody>
          <a:bodyPr/>
          <a:lstStyle/>
          <a:p>
            <a:pPr>
              <a:defRPr/>
            </a:pPr>
            <a:r>
              <a:rPr lang="en-US" altLang="ja-JP" smtClean="0"/>
              <a:t>XES Standard Proposal</a:t>
            </a:r>
            <a:endParaRPr lang="en-US" altLang="ja-JP"/>
          </a:p>
        </p:txBody>
      </p:sp>
      <p:sp>
        <p:nvSpPr>
          <p:cNvPr id="29" name="Slide Number Placeholder 28"/>
          <p:cNvSpPr>
            <a:spLocks noGrp="1"/>
          </p:cNvSpPr>
          <p:nvPr>
            <p:ph type="sldNum" sz="quarter" idx="12"/>
          </p:nvPr>
        </p:nvSpPr>
        <p:spPr/>
        <p:txBody>
          <a:bodyPr/>
          <a:lstStyle/>
          <a:p>
            <a:pPr>
              <a:defRPr/>
            </a:pPr>
            <a:r>
              <a:rPr lang="en-US" altLang="ja-JP" smtClean="0"/>
              <a:t>Slide </a:t>
            </a:r>
            <a:fld id="{AEBB1476-9AA4-46E1-AFF0-E2BE763996BB}" type="slidenum">
              <a:rPr lang="en-US" altLang="ja-JP" smtClean="0"/>
              <a:pPr>
                <a:defRPr/>
              </a:pPr>
              <a:t>8</a:t>
            </a:fld>
            <a:r>
              <a:rPr lang="en-US" altLang="ja-JP" smtClean="0"/>
              <a:t> of 22</a:t>
            </a:r>
            <a:endParaRPr lang="en-US" altLang="ja-JP" dirty="0"/>
          </a:p>
        </p:txBody>
      </p:sp>
      <p:pic>
        <p:nvPicPr>
          <p:cNvPr id="35" name="Audio 3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912371839"/>
      </p:ext>
    </p:extLst>
  </p:cSld>
  <p:clrMapOvr>
    <a:masterClrMapping/>
  </p:clrMapOvr>
  <mc:AlternateContent xmlns:mc="http://schemas.openxmlformats.org/markup-compatibility/2006" xmlns:p14="http://schemas.microsoft.com/office/powerpoint/2010/main">
    <mc:Choice Requires="p14">
      <p:transition spd="slow" p14:dur="2000" advTm="57522"/>
    </mc:Choice>
    <mc:Fallback xmlns="">
      <p:transition spd="slow" advTm="57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10"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par>
                                <p:cTn id="53" presetID="10" presetClass="entr" presetSubtype="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par>
                                <p:cTn id="56" presetID="10" presetClass="entr" presetSubtype="0" fill="hold"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par>
                                <p:cTn id="59" presetID="10"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500"/>
                                        <p:tgtEl>
                                          <p:spTgt spid="42"/>
                                        </p:tgtEl>
                                      </p:cBhvr>
                                    </p:animEffect>
                                  </p:childTnLst>
                                </p:cTn>
                              </p:par>
                              <p:par>
                                <p:cTn id="62" presetID="10" presetClass="entr" presetSubtype="0" fill="hold" nodeType="with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fade">
                                      <p:cBhvr>
                                        <p:cTn id="64" dur="500"/>
                                        <p:tgtEl>
                                          <p:spTgt spid="4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fade">
                                      <p:cBhvr>
                                        <p:cTn id="69" dur="500"/>
                                        <p:tgtEl>
                                          <p:spTgt spid="51"/>
                                        </p:tgtEl>
                                      </p:cBhvr>
                                    </p:animEffect>
                                  </p:childTnLst>
                                </p:cTn>
                              </p:par>
                              <p:par>
                                <p:cTn id="70" presetID="10" presetClass="entr" presetSubtype="0" fill="hold" nodeType="with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fade">
                                      <p:cBhvr>
                                        <p:cTn id="72" dur="500"/>
                                        <p:tgtEl>
                                          <p:spTgt spid="59"/>
                                        </p:tgtEl>
                                      </p:cBhvr>
                                    </p:animEffect>
                                  </p:childTnLst>
                                </p:cTn>
                              </p:par>
                              <p:par>
                                <p:cTn id="73" presetID="10" presetClass="entr" presetSubtype="0" fill="hold" nodeType="with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fade">
                                      <p:cBhvr>
                                        <p:cTn id="75" dur="500"/>
                                        <p:tgtEl>
                                          <p:spTgt spid="56"/>
                                        </p:tgtEl>
                                      </p:cBhvr>
                                    </p:animEffect>
                                  </p:childTnLst>
                                </p:cTn>
                              </p:par>
                              <p:par>
                                <p:cTn id="76" presetID="10" presetClass="entr" presetSubtype="0" fill="hold" nodeType="with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88"/>
                                        </p:tgtEl>
                                        <p:attrNameLst>
                                          <p:attrName>style.visibility</p:attrName>
                                        </p:attrNameLst>
                                      </p:cBhvr>
                                      <p:to>
                                        <p:strVal val="visible"/>
                                      </p:to>
                                    </p:set>
                                    <p:animEffect transition="in" filter="fade">
                                      <p:cBhvr>
                                        <p:cTn id="83" dur="500"/>
                                        <p:tgtEl>
                                          <p:spTgt spid="8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94"/>
                                        </p:tgtEl>
                                        <p:attrNameLst>
                                          <p:attrName>style.visibility</p:attrName>
                                        </p:attrNameLst>
                                      </p:cBhvr>
                                      <p:to>
                                        <p:strVal val="visible"/>
                                      </p:to>
                                    </p:set>
                                    <p:animEffect transition="in" filter="fade">
                                      <p:cBhvr>
                                        <p:cTn id="86" dur="500"/>
                                        <p:tgtEl>
                                          <p:spTgt spid="9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97"/>
                                        </p:tgtEl>
                                        <p:attrNameLst>
                                          <p:attrName>style.visibility</p:attrName>
                                        </p:attrNameLst>
                                      </p:cBhvr>
                                      <p:to>
                                        <p:strVal val="visible"/>
                                      </p:to>
                                    </p:set>
                                    <p:animEffect transition="in" filter="fade">
                                      <p:cBhvr>
                                        <p:cTn id="89" dur="500"/>
                                        <p:tgtEl>
                                          <p:spTgt spid="9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98"/>
                                        </p:tgtEl>
                                        <p:attrNameLst>
                                          <p:attrName>style.visibility</p:attrName>
                                        </p:attrNameLst>
                                      </p:cBhvr>
                                      <p:to>
                                        <p:strVal val="visible"/>
                                      </p:to>
                                    </p:set>
                                    <p:animEffect transition="in" filter="fade">
                                      <p:cBhvr>
                                        <p:cTn id="92" dur="500"/>
                                        <p:tgtEl>
                                          <p:spTgt spid="9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96"/>
                                        </p:tgtEl>
                                        <p:attrNameLst>
                                          <p:attrName>style.visibility</p:attrName>
                                        </p:attrNameLst>
                                      </p:cBhvr>
                                      <p:to>
                                        <p:strVal val="visible"/>
                                      </p:to>
                                    </p:set>
                                    <p:animEffect transition="in" filter="fade">
                                      <p:cBhvr>
                                        <p:cTn id="95" dur="500"/>
                                        <p:tgtEl>
                                          <p:spTgt spid="96"/>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95"/>
                                        </p:tgtEl>
                                        <p:attrNameLst>
                                          <p:attrName>style.visibility</p:attrName>
                                        </p:attrNameLst>
                                      </p:cBhvr>
                                      <p:to>
                                        <p:strVal val="visible"/>
                                      </p:to>
                                    </p:set>
                                    <p:animEffect transition="in" filter="fade">
                                      <p:cBhvr>
                                        <p:cTn id="98" dur="500"/>
                                        <p:tgtEl>
                                          <p:spTgt spid="95"/>
                                        </p:tgtEl>
                                      </p:cBhvr>
                                    </p:animEffect>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nodeType="clickEffect">
                                  <p:stCondLst>
                                    <p:cond delay="0"/>
                                  </p:stCondLst>
                                  <p:childTnLst>
                                    <p:set>
                                      <p:cBhvr>
                                        <p:cTn id="102" dur="1" fill="hold">
                                          <p:stCondLst>
                                            <p:cond delay="0"/>
                                          </p:stCondLst>
                                        </p:cTn>
                                        <p:tgtEl>
                                          <p:spTgt spid="46"/>
                                        </p:tgtEl>
                                        <p:attrNameLst>
                                          <p:attrName>style.visibility</p:attrName>
                                        </p:attrNameLst>
                                      </p:cBhvr>
                                      <p:to>
                                        <p:strVal val="visible"/>
                                      </p:to>
                                    </p:set>
                                    <p:anim calcmode="lin" valueType="num">
                                      <p:cBhvr additive="base">
                                        <p:cTn id="103" dur="500" fill="hold"/>
                                        <p:tgtEl>
                                          <p:spTgt spid="46"/>
                                        </p:tgtEl>
                                        <p:attrNameLst>
                                          <p:attrName>ppt_x</p:attrName>
                                        </p:attrNameLst>
                                      </p:cBhvr>
                                      <p:tavLst>
                                        <p:tav tm="0">
                                          <p:val>
                                            <p:strVal val="0-#ppt_w/2"/>
                                          </p:val>
                                        </p:tav>
                                        <p:tav tm="100000">
                                          <p:val>
                                            <p:strVal val="#ppt_x"/>
                                          </p:val>
                                        </p:tav>
                                      </p:tavLst>
                                    </p:anim>
                                    <p:anim calcmode="lin" valueType="num">
                                      <p:cBhvr additive="base">
                                        <p:cTn id="104"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path" presetSubtype="0" accel="50000" decel="50000" fill="hold" nodeType="clickEffect">
                                  <p:stCondLst>
                                    <p:cond delay="0"/>
                                  </p:stCondLst>
                                  <p:childTnLst>
                                    <p:animMotion origin="layout" path="M 3.33333E-6 2.59259E-6 L 0.10013 0.00231 " pathEditMode="relative" rAng="0" ptsTypes="AA">
                                      <p:cBhvr>
                                        <p:cTn id="108" dur="2000" fill="hold"/>
                                        <p:tgtEl>
                                          <p:spTgt spid="46"/>
                                        </p:tgtEl>
                                        <p:attrNameLst>
                                          <p:attrName>ppt_x</p:attrName>
                                          <p:attrName>ppt_y</p:attrName>
                                        </p:attrNameLst>
                                      </p:cBhvr>
                                      <p:rCtr x="5000" y="116"/>
                                    </p:animMotion>
                                  </p:childTnLst>
                                </p:cTn>
                              </p:par>
                            </p:childTnLst>
                          </p:cTn>
                        </p:par>
                      </p:childTnLst>
                    </p:cTn>
                  </p:par>
                  <p:par>
                    <p:cTn id="109" fill="hold">
                      <p:stCondLst>
                        <p:cond delay="indefinite"/>
                      </p:stCondLst>
                      <p:childTnLst>
                        <p:par>
                          <p:cTn id="110" fill="hold">
                            <p:stCondLst>
                              <p:cond delay="0"/>
                            </p:stCondLst>
                            <p:childTnLst>
                              <p:par>
                                <p:cTn id="111" presetID="42" presetClass="path" presetSubtype="0" accel="50000" decel="50000" fill="hold" nodeType="clickEffect">
                                  <p:stCondLst>
                                    <p:cond delay="0"/>
                                  </p:stCondLst>
                                  <p:childTnLst>
                                    <p:animMotion origin="layout" path="M 0.10013 0.00231 L 0.2306 -0.00278 " pathEditMode="relative" rAng="0" ptsTypes="AA">
                                      <p:cBhvr>
                                        <p:cTn id="112" dur="2000" fill="hold"/>
                                        <p:tgtEl>
                                          <p:spTgt spid="46"/>
                                        </p:tgtEl>
                                        <p:attrNameLst>
                                          <p:attrName>ppt_x</p:attrName>
                                          <p:attrName>ppt_y</p:attrName>
                                        </p:attrNameLst>
                                      </p:cBhvr>
                                      <p:rCtr x="6523" y="-255"/>
                                    </p:animMotion>
                                  </p:childTnLst>
                                </p:cTn>
                              </p:par>
                            </p:childTnLst>
                          </p:cTn>
                        </p:par>
                      </p:childTnLst>
                    </p:cTn>
                  </p:par>
                  <p:par>
                    <p:cTn id="113" fill="hold">
                      <p:stCondLst>
                        <p:cond delay="indefinite"/>
                      </p:stCondLst>
                      <p:childTnLst>
                        <p:par>
                          <p:cTn id="114" fill="hold">
                            <p:stCondLst>
                              <p:cond delay="0"/>
                            </p:stCondLst>
                            <p:childTnLst>
                              <p:par>
                                <p:cTn id="115" presetID="42" presetClass="path" presetSubtype="0" accel="50000" decel="50000" fill="hold" nodeType="clickEffect">
                                  <p:stCondLst>
                                    <p:cond delay="0"/>
                                  </p:stCondLst>
                                  <p:childTnLst>
                                    <p:animMotion origin="layout" path="M 0.2306 -0.00278 L 0.36054 -0.00093 " pathEditMode="relative" rAng="0" ptsTypes="AA">
                                      <p:cBhvr>
                                        <p:cTn id="116" dur="2000" fill="hold"/>
                                        <p:tgtEl>
                                          <p:spTgt spid="46"/>
                                        </p:tgtEl>
                                        <p:attrNameLst>
                                          <p:attrName>ppt_x</p:attrName>
                                          <p:attrName>ppt_y</p:attrName>
                                        </p:attrNameLst>
                                      </p:cBhvr>
                                      <p:rCtr x="6497" y="93"/>
                                    </p:animMotion>
                                  </p:childTnLst>
                                </p:cTn>
                              </p:par>
                            </p:childTnLst>
                          </p:cTn>
                        </p:par>
                      </p:childTnLst>
                    </p:cTn>
                  </p:par>
                  <p:par>
                    <p:cTn id="117" fill="hold">
                      <p:stCondLst>
                        <p:cond delay="indefinite"/>
                      </p:stCondLst>
                      <p:childTnLst>
                        <p:par>
                          <p:cTn id="118" fill="hold">
                            <p:stCondLst>
                              <p:cond delay="0"/>
                            </p:stCondLst>
                            <p:childTnLst>
                              <p:par>
                                <p:cTn id="119" presetID="42" presetClass="path" presetSubtype="0" accel="50000" decel="50000" fill="hold" nodeType="clickEffect">
                                  <p:stCondLst>
                                    <p:cond delay="0"/>
                                  </p:stCondLst>
                                  <p:childTnLst>
                                    <p:animMotion origin="layout" path="M 0.36054 -0.00093 L 0.447 -0.00093 " pathEditMode="relative" rAng="0" ptsTypes="AA">
                                      <p:cBhvr>
                                        <p:cTn id="120" dur="2000" fill="hold"/>
                                        <p:tgtEl>
                                          <p:spTgt spid="46"/>
                                        </p:tgtEl>
                                        <p:attrNameLst>
                                          <p:attrName>ppt_x</p:attrName>
                                          <p:attrName>ppt_y</p:attrName>
                                        </p:attrNameLst>
                                      </p:cBhvr>
                                      <p:rCtr x="4323" y="0"/>
                                    </p:animMotion>
                                  </p:childTnLst>
                                </p:cTn>
                              </p:par>
                            </p:childTnLst>
                          </p:cTn>
                        </p:par>
                      </p:childTnLst>
                    </p:cTn>
                  </p:par>
                  <p:par>
                    <p:cTn id="121" fill="hold">
                      <p:stCondLst>
                        <p:cond delay="indefinite"/>
                      </p:stCondLst>
                      <p:childTnLst>
                        <p:par>
                          <p:cTn id="122" fill="hold">
                            <p:stCondLst>
                              <p:cond delay="0"/>
                            </p:stCondLst>
                            <p:childTnLst>
                              <p:par>
                                <p:cTn id="123" presetID="42" presetClass="path" presetSubtype="0" accel="50000" decel="50000" fill="hold" nodeType="clickEffect">
                                  <p:stCondLst>
                                    <p:cond delay="0"/>
                                  </p:stCondLst>
                                  <p:childTnLst>
                                    <p:animMotion origin="layout" path="M 0.447 -0.00093 L 0.54648 -0.00278 " pathEditMode="relative" rAng="0" ptsTypes="AA">
                                      <p:cBhvr>
                                        <p:cTn id="124" dur="2000" fill="hold"/>
                                        <p:tgtEl>
                                          <p:spTgt spid="46"/>
                                        </p:tgtEl>
                                        <p:attrNameLst>
                                          <p:attrName>ppt_x</p:attrName>
                                          <p:attrName>ppt_y</p:attrName>
                                        </p:attrNameLst>
                                      </p:cBhvr>
                                      <p:rCtr x="4974" y="-93"/>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5" fill="hold" display="0">
                  <p:stCondLst>
                    <p:cond delay="indefinite"/>
                  </p:stCondLst>
                  <p:endCondLst>
                    <p:cond evt="onStopAudio" delay="0">
                      <p:tgtEl>
                        <p:sldTgt/>
                      </p:tgtEl>
                    </p:cond>
                  </p:endCondLst>
                </p:cTn>
                <p:tgtEl>
                  <p:spTgt spid="35"/>
                </p:tgtEl>
              </p:cMediaNode>
            </p:audio>
          </p:childTnLst>
        </p:cTn>
      </p:par>
    </p:tnLst>
    <p:bldLst>
      <p:bldP spid="23" grpId="0" animBg="1"/>
      <p:bldP spid="24" grpId="0" animBg="1"/>
      <p:bldP spid="25" grpId="0" animBg="1"/>
      <p:bldP spid="94" grpId="0" animBg="1"/>
      <p:bldP spid="95" grpId="0" animBg="1"/>
      <p:bldP spid="96" grpId="0" animBg="1"/>
      <p:bldP spid="97" grpId="0" animBg="1"/>
      <p:bldP spid="9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endParaRPr lang="en-US" dirty="0"/>
          </a:p>
        </p:txBody>
      </p:sp>
      <p:pic>
        <p:nvPicPr>
          <p:cNvPr id="4" name="Picture 3" descr="Roles of a Data Scientis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53755" y="2139554"/>
            <a:ext cx="2830246" cy="286798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urved Connector 6"/>
          <p:cNvCxnSpPr/>
          <p:nvPr/>
        </p:nvCxnSpPr>
        <p:spPr bwMode="auto">
          <a:xfrm flipV="1">
            <a:off x="3338245" y="2179081"/>
            <a:ext cx="1656904" cy="1362191"/>
          </a:xfrm>
          <a:prstGeom prst="curvedConnector3">
            <a:avLst/>
          </a:prstGeom>
          <a:solidFill>
            <a:schemeClr val="accent1"/>
          </a:solidFill>
          <a:ln w="38100" cap="flat" cmpd="sng" algn="ctr">
            <a:solidFill>
              <a:schemeClr val="tx1"/>
            </a:solidFill>
            <a:prstDash val="solid"/>
            <a:round/>
            <a:headEnd type="none" w="med" len="med"/>
            <a:tailEnd type="triangle"/>
          </a:ln>
          <a:effectLst/>
        </p:spPr>
      </p:cxnSp>
      <p:sp>
        <p:nvSpPr>
          <p:cNvPr id="11" name="TextBox 10"/>
          <p:cNvSpPr txBox="1"/>
          <p:nvPr/>
        </p:nvSpPr>
        <p:spPr>
          <a:xfrm>
            <a:off x="3273805" y="1600868"/>
            <a:ext cx="1708004" cy="707886"/>
          </a:xfrm>
          <a:prstGeom prst="rect">
            <a:avLst/>
          </a:prstGeom>
          <a:noFill/>
        </p:spPr>
        <p:txBody>
          <a:bodyPr wrap="square" rtlCol="0">
            <a:spAutoFit/>
          </a:bodyPr>
          <a:lstStyle/>
          <a:p>
            <a:r>
              <a:rPr lang="en-US" sz="2000" dirty="0" smtClean="0"/>
              <a:t>Model Discovery</a:t>
            </a:r>
            <a:endParaRPr lang="en-US" sz="2000" dirty="0"/>
          </a:p>
        </p:txBody>
      </p:sp>
      <p:pic>
        <p:nvPicPr>
          <p:cNvPr id="4098" name="Picture 2" descr="http://blogs.msdn.com/blogfiles/nickmalik/WindowsLiveWriter/BlametheComputerABusinessProcessModeling_F4AC/Automated%20Process%20Example1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18627" y="1954811"/>
            <a:ext cx="6661002" cy="358926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bpmforreal.files.wordpress.com/2013/01/enterprise-social-network.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19447" y="1836145"/>
            <a:ext cx="6686040" cy="40052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Object 13"/>
          <p:cNvGraphicFramePr>
            <a:graphicFrameLocks noChangeAspect="1"/>
          </p:cNvGraphicFramePr>
          <p:nvPr>
            <p:extLst>
              <p:ext uri="{D42A27DB-BD31-4B8C-83A1-F6EECF244321}">
                <p14:modId xmlns:p14="http://schemas.microsoft.com/office/powerpoint/2010/main" val="1635097945"/>
              </p:ext>
            </p:extLst>
          </p:nvPr>
        </p:nvGraphicFramePr>
        <p:xfrm>
          <a:off x="4977439" y="1647808"/>
          <a:ext cx="6702190" cy="4381930"/>
        </p:xfrm>
        <a:graphic>
          <a:graphicData uri="http://schemas.openxmlformats.org/presentationml/2006/ole">
            <mc:AlternateContent xmlns:mc="http://schemas.openxmlformats.org/markup-compatibility/2006">
              <mc:Choice xmlns:v="urn:schemas-microsoft-com:vml" Requires="v">
                <p:oleObj spid="_x0000_s4233" name="Visio" r:id="rId10" imgW="34336868" imgH="22433064" progId="Visio.Drawing.11">
                  <p:embed/>
                </p:oleObj>
              </mc:Choice>
              <mc:Fallback>
                <p:oleObj name="Visio" r:id="rId10" imgW="34336868" imgH="22433064"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77439" y="1647808"/>
                        <a:ext cx="6702190" cy="4381930"/>
                      </a:xfrm>
                      <a:prstGeom prst="rect">
                        <a:avLst/>
                      </a:prstGeom>
                      <a:solidFill>
                        <a:schemeClr val="tx2"/>
                      </a:solidFill>
                      <a:ln>
                        <a:noFill/>
                      </a:ln>
                    </p:spPr>
                  </p:pic>
                </p:oleObj>
              </mc:Fallback>
            </mc:AlternateContent>
          </a:graphicData>
        </a:graphic>
      </p:graphicFrame>
      <p:cxnSp>
        <p:nvCxnSpPr>
          <p:cNvPr id="23" name="Curved Connector 22"/>
          <p:cNvCxnSpPr/>
          <p:nvPr/>
        </p:nvCxnSpPr>
        <p:spPr bwMode="auto">
          <a:xfrm flipV="1">
            <a:off x="3338245" y="3173506"/>
            <a:ext cx="1658894" cy="367766"/>
          </a:xfrm>
          <a:prstGeom prst="curvedConnector3">
            <a:avLst/>
          </a:prstGeom>
          <a:solidFill>
            <a:schemeClr val="accent1"/>
          </a:solidFill>
          <a:ln w="38100" cap="flat" cmpd="sng" algn="ctr">
            <a:solidFill>
              <a:schemeClr val="tx1"/>
            </a:solidFill>
            <a:prstDash val="solid"/>
            <a:round/>
            <a:headEnd type="none" w="med" len="med"/>
            <a:tailEnd type="triangle"/>
          </a:ln>
          <a:effectLst/>
        </p:spPr>
      </p:cxnSp>
      <p:sp>
        <p:nvSpPr>
          <p:cNvPr id="28" name="TextBox 27"/>
          <p:cNvSpPr txBox="1"/>
          <p:nvPr/>
        </p:nvSpPr>
        <p:spPr>
          <a:xfrm>
            <a:off x="3273804" y="2461223"/>
            <a:ext cx="1708005" cy="707886"/>
          </a:xfrm>
          <a:prstGeom prst="rect">
            <a:avLst/>
          </a:prstGeom>
          <a:noFill/>
        </p:spPr>
        <p:txBody>
          <a:bodyPr wrap="square" rtlCol="0">
            <a:spAutoFit/>
          </a:bodyPr>
          <a:lstStyle/>
          <a:p>
            <a:r>
              <a:rPr lang="en-US" sz="2000" dirty="0" smtClean="0"/>
              <a:t>Performance Analysis</a:t>
            </a:r>
            <a:endParaRPr lang="en-US" sz="2000" dirty="0"/>
          </a:p>
        </p:txBody>
      </p:sp>
      <p:grpSp>
        <p:nvGrpSpPr>
          <p:cNvPr id="29" name="Group 28"/>
          <p:cNvGrpSpPr/>
          <p:nvPr/>
        </p:nvGrpSpPr>
        <p:grpSpPr>
          <a:xfrm>
            <a:off x="4981809" y="1458985"/>
            <a:ext cx="5206390" cy="4941815"/>
            <a:chOff x="1093802" y="1628760"/>
            <a:chExt cx="5206390" cy="4941815"/>
          </a:xfrm>
        </p:grpSpPr>
        <p:pic>
          <p:nvPicPr>
            <p:cNvPr id="30" name="Picture 2"/>
            <p:cNvPicPr>
              <a:picLocks noChangeAspect="1" noChangeArrowheads="1"/>
            </p:cNvPicPr>
            <p:nvPr/>
          </p:nvPicPr>
          <p:blipFill rotWithShape="1">
            <a:blip r:embed="rId12" cstate="print"/>
            <a:srcRect l="32833" t="6716"/>
            <a:stretch/>
          </p:blipFill>
          <p:spPr bwMode="auto">
            <a:xfrm>
              <a:off x="1093802" y="1708727"/>
              <a:ext cx="5206390" cy="4861848"/>
            </a:xfrm>
            <a:prstGeom prst="rect">
              <a:avLst/>
            </a:prstGeom>
            <a:noFill/>
            <a:ln w="9525">
              <a:noFill/>
              <a:miter lim="800000"/>
              <a:headEnd/>
              <a:tailEnd/>
            </a:ln>
          </p:spPr>
        </p:pic>
        <p:sp>
          <p:nvSpPr>
            <p:cNvPr id="31" name="TextBox 30"/>
            <p:cNvSpPr txBox="1"/>
            <p:nvPr/>
          </p:nvSpPr>
          <p:spPr>
            <a:xfrm>
              <a:off x="1339161" y="2069536"/>
              <a:ext cx="2710999" cy="369332"/>
            </a:xfrm>
            <a:prstGeom prst="rect">
              <a:avLst/>
            </a:prstGeom>
            <a:noFill/>
          </p:spPr>
          <p:txBody>
            <a:bodyPr wrap="none" rtlCol="0">
              <a:spAutoFit/>
            </a:bodyPr>
            <a:lstStyle/>
            <a:p>
              <a:r>
                <a:rPr lang="en-US" b="0" dirty="0" smtClean="0">
                  <a:solidFill>
                    <a:srgbClr val="000000"/>
                  </a:solidFill>
                </a:rPr>
                <a:t>frequent execution paths</a:t>
              </a:r>
              <a:endParaRPr lang="de-DE" b="0" dirty="0" smtClean="0">
                <a:solidFill>
                  <a:srgbClr val="000000"/>
                </a:solidFill>
              </a:endParaRPr>
            </a:p>
          </p:txBody>
        </p:sp>
        <p:cxnSp>
          <p:nvCxnSpPr>
            <p:cNvPr id="32" name="Straight Arrow Connector 31"/>
            <p:cNvCxnSpPr/>
            <p:nvPr/>
          </p:nvCxnSpPr>
          <p:spPr bwMode="auto">
            <a:xfrm>
              <a:off x="2419305" y="2348856"/>
              <a:ext cx="360048" cy="720096"/>
            </a:xfrm>
            <a:prstGeom prst="straightConnector1">
              <a:avLst/>
            </a:prstGeom>
            <a:solidFill>
              <a:schemeClr val="accent1"/>
            </a:solidFill>
            <a:ln w="9525" cap="flat" cmpd="sng" algn="ctr">
              <a:solidFill>
                <a:srgbClr val="000000"/>
              </a:solidFill>
              <a:prstDash val="solid"/>
              <a:round/>
              <a:headEnd type="none" w="med" len="med"/>
              <a:tailEnd type="arrow"/>
            </a:ln>
            <a:effectLst/>
          </p:spPr>
        </p:cxnSp>
        <p:sp>
          <p:nvSpPr>
            <p:cNvPr id="33" name="TextBox 32"/>
            <p:cNvSpPr txBox="1"/>
            <p:nvPr/>
          </p:nvSpPr>
          <p:spPr>
            <a:xfrm>
              <a:off x="1249149" y="4149096"/>
              <a:ext cx="1530203" cy="646331"/>
            </a:xfrm>
            <a:prstGeom prst="rect">
              <a:avLst/>
            </a:prstGeom>
            <a:noFill/>
          </p:spPr>
          <p:txBody>
            <a:bodyPr wrap="square" rtlCol="0">
              <a:spAutoFit/>
            </a:bodyPr>
            <a:lstStyle/>
            <a:p>
              <a:r>
                <a:rPr lang="en-US" b="0" dirty="0" smtClean="0">
                  <a:solidFill>
                    <a:srgbClr val="000000"/>
                  </a:solidFill>
                </a:rPr>
                <a:t>execution &amp; waiting times</a:t>
              </a:r>
              <a:endParaRPr lang="de-DE" b="0" dirty="0" smtClean="0">
                <a:solidFill>
                  <a:srgbClr val="000000"/>
                </a:solidFill>
              </a:endParaRPr>
            </a:p>
          </p:txBody>
        </p:sp>
        <p:cxnSp>
          <p:nvCxnSpPr>
            <p:cNvPr id="34" name="Straight Arrow Connector 33"/>
            <p:cNvCxnSpPr>
              <a:stCxn id="33" idx="0"/>
            </p:cNvCxnSpPr>
            <p:nvPr/>
          </p:nvCxnSpPr>
          <p:spPr bwMode="auto">
            <a:xfrm flipH="1" flipV="1">
              <a:off x="1969245" y="3699036"/>
              <a:ext cx="45006" cy="450060"/>
            </a:xfrm>
            <a:prstGeom prst="straightConnector1">
              <a:avLst/>
            </a:prstGeom>
            <a:solidFill>
              <a:schemeClr val="accent1"/>
            </a:solidFill>
            <a:ln w="9525" cap="flat" cmpd="sng" algn="ctr">
              <a:solidFill>
                <a:srgbClr val="000000"/>
              </a:solidFill>
              <a:prstDash val="solid"/>
              <a:round/>
              <a:headEnd type="none" w="med" len="med"/>
              <a:tailEnd type="arrow"/>
            </a:ln>
            <a:effectLst/>
          </p:spPr>
        </p:cxnSp>
        <p:sp>
          <p:nvSpPr>
            <p:cNvPr id="35" name="TextBox 34"/>
            <p:cNvSpPr txBox="1"/>
            <p:nvPr/>
          </p:nvSpPr>
          <p:spPr>
            <a:xfrm>
              <a:off x="1519185" y="5229240"/>
              <a:ext cx="1530203" cy="646331"/>
            </a:xfrm>
            <a:prstGeom prst="rect">
              <a:avLst/>
            </a:prstGeom>
            <a:noFill/>
          </p:spPr>
          <p:txBody>
            <a:bodyPr wrap="square" rtlCol="0">
              <a:spAutoFit/>
            </a:bodyPr>
            <a:lstStyle/>
            <a:p>
              <a:r>
                <a:rPr lang="en-US" b="0" dirty="0" smtClean="0">
                  <a:solidFill>
                    <a:srgbClr val="000000"/>
                  </a:solidFill>
                </a:rPr>
                <a:t>people collaborating</a:t>
              </a:r>
              <a:endParaRPr lang="de-DE" b="0" dirty="0" smtClean="0">
                <a:solidFill>
                  <a:srgbClr val="000000"/>
                </a:solidFill>
              </a:endParaRPr>
            </a:p>
          </p:txBody>
        </p:sp>
        <p:cxnSp>
          <p:nvCxnSpPr>
            <p:cNvPr id="36" name="Straight Arrow Connector 35"/>
            <p:cNvCxnSpPr/>
            <p:nvPr/>
          </p:nvCxnSpPr>
          <p:spPr bwMode="auto">
            <a:xfrm flipV="1">
              <a:off x="2419305" y="5139228"/>
              <a:ext cx="1440192" cy="270036"/>
            </a:xfrm>
            <a:prstGeom prst="straightConnector1">
              <a:avLst/>
            </a:prstGeom>
            <a:solidFill>
              <a:schemeClr val="accent1"/>
            </a:solidFill>
            <a:ln w="9525" cap="flat" cmpd="sng" algn="ctr">
              <a:solidFill>
                <a:srgbClr val="000000"/>
              </a:solidFill>
              <a:prstDash val="solid"/>
              <a:round/>
              <a:headEnd type="none" w="med" len="med"/>
              <a:tailEnd type="arrow"/>
            </a:ln>
            <a:effectLst/>
          </p:spPr>
        </p:cxnSp>
        <p:sp>
          <p:nvSpPr>
            <p:cNvPr id="37" name="TextBox 36"/>
            <p:cNvSpPr txBox="1"/>
            <p:nvPr/>
          </p:nvSpPr>
          <p:spPr>
            <a:xfrm>
              <a:off x="4211959" y="1628760"/>
              <a:ext cx="1872209" cy="646331"/>
            </a:xfrm>
            <a:prstGeom prst="rect">
              <a:avLst/>
            </a:prstGeom>
            <a:noFill/>
          </p:spPr>
          <p:txBody>
            <a:bodyPr wrap="square" rtlCol="0">
              <a:spAutoFit/>
            </a:bodyPr>
            <a:lstStyle/>
            <a:p>
              <a:r>
                <a:rPr lang="en-US" b="0" dirty="0" smtClean="0">
                  <a:solidFill>
                    <a:srgbClr val="000000"/>
                  </a:solidFill>
                </a:rPr>
                <a:t>where models deviate from log</a:t>
              </a:r>
              <a:endParaRPr lang="de-DE" b="0" dirty="0" smtClean="0">
                <a:solidFill>
                  <a:srgbClr val="000000"/>
                </a:solidFill>
              </a:endParaRPr>
            </a:p>
          </p:txBody>
        </p:sp>
      </p:grpSp>
      <p:cxnSp>
        <p:nvCxnSpPr>
          <p:cNvPr id="38" name="Curved Connector 37"/>
          <p:cNvCxnSpPr/>
          <p:nvPr/>
        </p:nvCxnSpPr>
        <p:spPr bwMode="auto">
          <a:xfrm>
            <a:off x="3338245" y="3541272"/>
            <a:ext cx="1639194" cy="438049"/>
          </a:xfrm>
          <a:prstGeom prst="curvedConnector3">
            <a:avLst/>
          </a:prstGeom>
          <a:solidFill>
            <a:schemeClr val="accent1"/>
          </a:solidFill>
          <a:ln w="38100" cap="flat" cmpd="sng" algn="ctr">
            <a:solidFill>
              <a:schemeClr val="tx1"/>
            </a:solidFill>
            <a:prstDash val="solid"/>
            <a:round/>
            <a:headEnd type="none" w="med" len="med"/>
            <a:tailEnd type="triangle"/>
          </a:ln>
          <a:effectLst/>
        </p:spPr>
      </p:cxnSp>
      <p:sp>
        <p:nvSpPr>
          <p:cNvPr id="41" name="TextBox 40"/>
          <p:cNvSpPr txBox="1"/>
          <p:nvPr/>
        </p:nvSpPr>
        <p:spPr>
          <a:xfrm>
            <a:off x="3273803" y="3765542"/>
            <a:ext cx="1768075" cy="707886"/>
          </a:xfrm>
          <a:prstGeom prst="rect">
            <a:avLst/>
          </a:prstGeom>
          <a:noFill/>
        </p:spPr>
        <p:txBody>
          <a:bodyPr wrap="square" rtlCol="0">
            <a:spAutoFit/>
          </a:bodyPr>
          <a:lstStyle/>
          <a:p>
            <a:r>
              <a:rPr lang="en-US" sz="2000" dirty="0" smtClean="0"/>
              <a:t>Model Enhancement</a:t>
            </a:r>
            <a:endParaRPr lang="en-US" sz="2000" dirty="0"/>
          </a:p>
        </p:txBody>
      </p:sp>
      <p:grpSp>
        <p:nvGrpSpPr>
          <p:cNvPr id="42" name="Group 41"/>
          <p:cNvGrpSpPr/>
          <p:nvPr/>
        </p:nvGrpSpPr>
        <p:grpSpPr>
          <a:xfrm>
            <a:off x="5005098" y="1804453"/>
            <a:ext cx="6914394" cy="3681661"/>
            <a:chOff x="453637" y="158624"/>
            <a:chExt cx="8440981" cy="4494512"/>
          </a:xfrm>
        </p:grpSpPr>
        <p:pic>
          <p:nvPicPr>
            <p:cNvPr id="43" name="Picture 2" descr="D:\publications\books\process-mining-book2010\sources-final-Process-Mining-book\chapter11\figures\f-woz-confcheck.bmp"/>
            <p:cNvPicPr>
              <a:picLocks noChangeAspect="1" noChangeArrowheads="1"/>
            </p:cNvPicPr>
            <p:nvPr/>
          </p:nvPicPr>
          <p:blipFill rotWithShape="1">
            <a:blip r:embed="rId13">
              <a:extLst>
                <a:ext uri="{28A0092B-C50C-407E-A947-70E740481C1C}">
                  <a14:useLocalDpi xmlns:a14="http://schemas.microsoft.com/office/drawing/2010/main" val="0"/>
                </a:ext>
              </a:extLst>
            </a:blip>
            <a:srcRect t="5161" r="1058"/>
            <a:stretch/>
          </p:blipFill>
          <p:spPr bwMode="auto">
            <a:xfrm>
              <a:off x="453637" y="240145"/>
              <a:ext cx="8440981" cy="441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ular Callout 43"/>
            <p:cNvSpPr/>
            <p:nvPr/>
          </p:nvSpPr>
          <p:spPr>
            <a:xfrm>
              <a:off x="5104926" y="158624"/>
              <a:ext cx="3061411" cy="831177"/>
            </a:xfrm>
            <a:prstGeom prst="wedgeRectCallout">
              <a:avLst>
                <a:gd name="adj1" fmla="val -39139"/>
                <a:gd name="adj2" fmla="val 94362"/>
              </a:avLst>
            </a:prstGeom>
            <a:noFill/>
            <a:ln w="3175">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4">
                      <a:lumMod val="75000"/>
                    </a:schemeClr>
                  </a:solidFill>
                </a:rPr>
                <a:t>activities </a:t>
              </a:r>
              <a:r>
                <a:rPr lang="en-US" dirty="0">
                  <a:solidFill>
                    <a:schemeClr val="accent4">
                      <a:lumMod val="75000"/>
                    </a:schemeClr>
                  </a:solidFill>
                </a:rPr>
                <a:t>which were not supposed to be </a:t>
              </a:r>
              <a:r>
                <a:rPr lang="en-US" dirty="0" smtClean="0">
                  <a:solidFill>
                    <a:schemeClr val="accent4">
                      <a:lumMod val="75000"/>
                    </a:schemeClr>
                  </a:solidFill>
                </a:rPr>
                <a:t>executed</a:t>
              </a:r>
              <a:endParaRPr lang="nl-NL" dirty="0">
                <a:solidFill>
                  <a:schemeClr val="accent4">
                    <a:lumMod val="75000"/>
                  </a:schemeClr>
                </a:solidFill>
              </a:endParaRPr>
            </a:p>
          </p:txBody>
        </p:sp>
      </p:grpSp>
      <p:cxnSp>
        <p:nvCxnSpPr>
          <p:cNvPr id="45" name="Curved Connector 44"/>
          <p:cNvCxnSpPr/>
          <p:nvPr/>
        </p:nvCxnSpPr>
        <p:spPr bwMode="auto">
          <a:xfrm>
            <a:off x="3338245" y="3545669"/>
            <a:ext cx="1639194" cy="1446338"/>
          </a:xfrm>
          <a:prstGeom prst="curvedConnector3">
            <a:avLst/>
          </a:prstGeom>
          <a:solidFill>
            <a:schemeClr val="accent1"/>
          </a:solidFill>
          <a:ln w="38100" cap="flat" cmpd="sng" algn="ctr">
            <a:solidFill>
              <a:schemeClr val="tx1"/>
            </a:solidFill>
            <a:prstDash val="solid"/>
            <a:round/>
            <a:headEnd type="none" w="med" len="med"/>
            <a:tailEnd type="triangle"/>
          </a:ln>
          <a:effectLst/>
        </p:spPr>
      </p:cxnSp>
      <p:sp>
        <p:nvSpPr>
          <p:cNvPr id="46" name="TextBox 45"/>
          <p:cNvSpPr txBox="1"/>
          <p:nvPr/>
        </p:nvSpPr>
        <p:spPr>
          <a:xfrm>
            <a:off x="3273803" y="4778228"/>
            <a:ext cx="1768075" cy="707886"/>
          </a:xfrm>
          <a:prstGeom prst="rect">
            <a:avLst/>
          </a:prstGeom>
          <a:noFill/>
        </p:spPr>
        <p:txBody>
          <a:bodyPr wrap="square" rtlCol="0">
            <a:spAutoFit/>
          </a:bodyPr>
          <a:lstStyle/>
          <a:p>
            <a:r>
              <a:rPr lang="en-US" sz="2000" dirty="0" smtClean="0"/>
              <a:t>Prediction Diagnostics</a:t>
            </a:r>
            <a:endParaRPr lang="en-US" sz="2000" dirty="0"/>
          </a:p>
        </p:txBody>
      </p:sp>
      <p:sp>
        <p:nvSpPr>
          <p:cNvPr id="6" name="Footer Placeholder 5"/>
          <p:cNvSpPr>
            <a:spLocks noGrp="1"/>
          </p:cNvSpPr>
          <p:nvPr>
            <p:ph type="ftr" sz="quarter" idx="11"/>
          </p:nvPr>
        </p:nvSpPr>
        <p:spPr/>
        <p:txBody>
          <a:bodyPr/>
          <a:lstStyle/>
          <a:p>
            <a:pPr>
              <a:defRPr/>
            </a:pPr>
            <a:r>
              <a:rPr lang="en-US" altLang="ja-JP" smtClean="0"/>
              <a:t>XES Standard Proposal</a:t>
            </a:r>
            <a:endParaRPr lang="en-US" altLang="ja-JP"/>
          </a:p>
        </p:txBody>
      </p:sp>
      <p:sp>
        <p:nvSpPr>
          <p:cNvPr id="8" name="Slide Number Placeholder 7"/>
          <p:cNvSpPr>
            <a:spLocks noGrp="1"/>
          </p:cNvSpPr>
          <p:nvPr>
            <p:ph type="sldNum" sz="quarter" idx="12"/>
          </p:nvPr>
        </p:nvSpPr>
        <p:spPr/>
        <p:txBody>
          <a:bodyPr/>
          <a:lstStyle/>
          <a:p>
            <a:pPr>
              <a:defRPr/>
            </a:pPr>
            <a:r>
              <a:rPr lang="en-US" altLang="ja-JP" smtClean="0"/>
              <a:t>Slide </a:t>
            </a:r>
            <a:fld id="{AEBB1476-9AA4-46E1-AFF0-E2BE763996BB}" type="slidenum">
              <a:rPr lang="en-US" altLang="ja-JP" smtClean="0"/>
              <a:pPr>
                <a:defRPr/>
              </a:pPr>
              <a:t>9</a:t>
            </a:fld>
            <a:r>
              <a:rPr lang="en-US" altLang="ja-JP" smtClean="0"/>
              <a:t> of 22</a:t>
            </a:r>
            <a:endParaRPr lang="en-US" altLang="ja-JP" dirty="0"/>
          </a:p>
        </p:txBody>
      </p:sp>
      <p:pic>
        <p:nvPicPr>
          <p:cNvPr id="15" name="Audio 1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430000" y="6096000"/>
            <a:ext cx="609600" cy="609600"/>
          </a:xfrm>
          <a:prstGeom prst="rect">
            <a:avLst/>
          </a:prstGeom>
        </p:spPr>
      </p:pic>
    </p:spTree>
    <p:custDataLst>
      <p:tags r:id="rId2"/>
    </p:custDataLst>
    <p:extLst>
      <p:ext uri="{BB962C8B-B14F-4D97-AF65-F5344CB8AC3E}">
        <p14:creationId xmlns:p14="http://schemas.microsoft.com/office/powerpoint/2010/main" val="642322504"/>
      </p:ext>
    </p:extLst>
  </p:cSld>
  <p:clrMapOvr>
    <a:masterClrMapping/>
  </p:clrMapOvr>
  <mc:AlternateContent xmlns:mc="http://schemas.openxmlformats.org/markup-compatibility/2006" xmlns:p14="http://schemas.microsoft.com/office/powerpoint/2010/main">
    <mc:Choice Requires="p14">
      <p:transition spd="slow" p14:dur="2000" advTm="93060"/>
    </mc:Choice>
    <mc:Fallback xmlns="">
      <p:transition spd="slow" advTm="93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5E-6 -4.81481E-6 L -0.68516 -0.00347 " pathEditMode="relative" rAng="0" ptsTypes="AA">
                                      <p:cBhvr>
                                        <p:cTn id="10" dur="2000" fill="hold"/>
                                        <p:tgtEl>
                                          <p:spTgt spid="4"/>
                                        </p:tgtEl>
                                        <p:attrNameLst>
                                          <p:attrName>ppt_x</p:attrName>
                                          <p:attrName>ppt_y</p:attrName>
                                        </p:attrNameLst>
                                      </p:cBhvr>
                                      <p:rCtr x="-34258" y="-185"/>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fade">
                                      <p:cBhvr>
                                        <p:cTn id="23" dur="500"/>
                                        <p:tgtEl>
                                          <p:spTgt spid="409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100"/>
                                        </p:tgtEl>
                                        <p:attrNameLst>
                                          <p:attrName>style.visibility</p:attrName>
                                        </p:attrNameLst>
                                      </p:cBhvr>
                                      <p:to>
                                        <p:strVal val="visible"/>
                                      </p:to>
                                    </p:set>
                                    <p:animEffect transition="in" filter="fade">
                                      <p:cBhvr>
                                        <p:cTn id="28" dur="500"/>
                                        <p:tgtEl>
                                          <p:spTgt spid="4100"/>
                                        </p:tgtEl>
                                      </p:cBhvr>
                                    </p:animEffect>
                                  </p:childTnLst>
                                </p:cTn>
                              </p:par>
                              <p:par>
                                <p:cTn id="29" presetID="10" presetClass="exit" presetSubtype="0" fill="hold" nodeType="withEffect">
                                  <p:stCondLst>
                                    <p:cond delay="0"/>
                                  </p:stCondLst>
                                  <p:childTnLst>
                                    <p:animEffect transition="out" filter="fade">
                                      <p:cBhvr>
                                        <p:cTn id="30" dur="500"/>
                                        <p:tgtEl>
                                          <p:spTgt spid="4098"/>
                                        </p:tgtEl>
                                      </p:cBhvr>
                                    </p:animEffect>
                                    <p:set>
                                      <p:cBhvr>
                                        <p:cTn id="31" dur="1" fill="hold">
                                          <p:stCondLst>
                                            <p:cond delay="499"/>
                                          </p:stCondLst>
                                        </p:cTn>
                                        <p:tgtEl>
                                          <p:spTgt spid="409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4100"/>
                                        </p:tgtEl>
                                      </p:cBhvr>
                                    </p:animEffect>
                                    <p:set>
                                      <p:cBhvr>
                                        <p:cTn id="39" dur="1" fill="hold">
                                          <p:stCondLst>
                                            <p:cond delay="499"/>
                                          </p:stCondLst>
                                        </p:cTn>
                                        <p:tgtEl>
                                          <p:spTgt spid="410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500"/>
                                        <p:tgtEl>
                                          <p:spTgt spid="28"/>
                                        </p:tgtEl>
                                      </p:cBhvr>
                                    </p:animEffect>
                                  </p:childTnLst>
                                </p:cTn>
                              </p:par>
                              <p:par>
                                <p:cTn id="45" presetID="22" presetClass="entr" presetSubtype="8"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ipe(left)">
                                      <p:cBhvr>
                                        <p:cTn id="65" dur="500"/>
                                        <p:tgtEl>
                                          <p:spTgt spid="41"/>
                                        </p:tgtEl>
                                      </p:cBhvr>
                                    </p:animEffect>
                                  </p:childTnLst>
                                </p:cTn>
                              </p:par>
                              <p:par>
                                <p:cTn id="66" presetID="22" presetClass="entr" presetSubtype="8" fill="hold"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wipe(left)">
                                      <p:cBhvr>
                                        <p:cTn id="68" dur="500"/>
                                        <p:tgtEl>
                                          <p:spTgt spid="3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38"/>
                                        </p:tgtEl>
                                      </p:cBhvr>
                                    </p:animEffect>
                                    <p:set>
                                      <p:cBhvr>
                                        <p:cTn id="78" dur="1" fill="hold">
                                          <p:stCondLst>
                                            <p:cond delay="499"/>
                                          </p:stCondLst>
                                        </p:cTn>
                                        <p:tgtEl>
                                          <p:spTgt spid="38"/>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9"/>
                                        </p:tgtEl>
                                      </p:cBhvr>
                                    </p:animEffect>
                                    <p:set>
                                      <p:cBhvr>
                                        <p:cTn id="81" dur="1" fill="hold">
                                          <p:stCondLst>
                                            <p:cond delay="499"/>
                                          </p:stCondLst>
                                        </p:cTn>
                                        <p:tgtEl>
                                          <p:spTgt spid="29"/>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wipe(left)">
                                      <p:cBhvr>
                                        <p:cTn id="86" dur="500"/>
                                        <p:tgtEl>
                                          <p:spTgt spid="46"/>
                                        </p:tgtEl>
                                      </p:cBhvr>
                                    </p:animEffect>
                                  </p:childTnLst>
                                </p:cTn>
                              </p:par>
                              <p:par>
                                <p:cTn id="87" presetID="22" presetClass="entr" presetSubtype="8" fill="hold" nodeType="with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wipe(left)">
                                      <p:cBhvr>
                                        <p:cTn id="89" dur="500"/>
                                        <p:tgtEl>
                                          <p:spTgt spid="45"/>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fade">
                                      <p:cBhvr>
                                        <p:cTn id="94" dur="500"/>
                                        <p:tgtEl>
                                          <p:spTgt spid="42"/>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nodeType="clickEffect">
                                  <p:stCondLst>
                                    <p:cond delay="0"/>
                                  </p:stCondLst>
                                  <p:childTnLst>
                                    <p:animEffect transition="out" filter="fade">
                                      <p:cBhvr>
                                        <p:cTn id="98" dur="500"/>
                                        <p:tgtEl>
                                          <p:spTgt spid="45"/>
                                        </p:tgtEl>
                                      </p:cBhvr>
                                    </p:animEffect>
                                    <p:set>
                                      <p:cBhvr>
                                        <p:cTn id="99" dur="1" fill="hold">
                                          <p:stCondLst>
                                            <p:cond delay="499"/>
                                          </p:stCondLst>
                                        </p:cTn>
                                        <p:tgtEl>
                                          <p:spTgt spid="45"/>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42"/>
                                        </p:tgtEl>
                                      </p:cBhvr>
                                    </p:animEffect>
                                    <p:set>
                                      <p:cBhvr>
                                        <p:cTn id="102"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3" fill="hold" display="0">
                  <p:stCondLst>
                    <p:cond delay="indefinite"/>
                  </p:stCondLst>
                  <p:endCondLst>
                    <p:cond evt="onStopAudio" delay="0">
                      <p:tgtEl>
                        <p:sldTgt/>
                      </p:tgtEl>
                    </p:cond>
                  </p:endCondLst>
                </p:cTn>
                <p:tgtEl>
                  <p:spTgt spid="15"/>
                </p:tgtEl>
              </p:cMediaNode>
            </p:audio>
          </p:childTnLst>
        </p:cTn>
      </p:par>
    </p:tnLst>
    <p:bldLst>
      <p:bldP spid="11" grpId="0"/>
      <p:bldP spid="28" grpId="0"/>
      <p:bldP spid="41" grpId="0"/>
      <p:bldP spid="4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9|3.9"/>
</p:tagLst>
</file>

<file path=ppt/tags/tag10.xml><?xml version="1.0" encoding="utf-8"?>
<p:tagLst xmlns:a="http://schemas.openxmlformats.org/drawingml/2006/main" xmlns:r="http://schemas.openxmlformats.org/officeDocument/2006/relationships" xmlns:p="http://schemas.openxmlformats.org/presentationml/2006/main">
  <p:tag name="TIMING" val="|10.8|2.9|3.3"/>
</p:tagLst>
</file>

<file path=ppt/tags/tag11.xml><?xml version="1.0" encoding="utf-8"?>
<p:tagLst xmlns:a="http://schemas.openxmlformats.org/drawingml/2006/main" xmlns:r="http://schemas.openxmlformats.org/officeDocument/2006/relationships" xmlns:p="http://schemas.openxmlformats.org/presentationml/2006/main">
  <p:tag name="TIMING" val="|28.2|2.7|2.2|2.3|2|11.6"/>
</p:tagLst>
</file>

<file path=ppt/tags/tag12.xml><?xml version="1.0" encoding="utf-8"?>
<p:tagLst xmlns:a="http://schemas.openxmlformats.org/drawingml/2006/main" xmlns:r="http://schemas.openxmlformats.org/officeDocument/2006/relationships" xmlns:p="http://schemas.openxmlformats.org/presentationml/2006/main">
  <p:tag name="TIMING" val="|5.8|18.6|10.2"/>
</p:tagLst>
</file>

<file path=ppt/tags/tag13.xml><?xml version="1.0" encoding="utf-8"?>
<p:tagLst xmlns:a="http://schemas.openxmlformats.org/drawingml/2006/main" xmlns:r="http://schemas.openxmlformats.org/officeDocument/2006/relationships" xmlns:p="http://schemas.openxmlformats.org/presentationml/2006/main">
  <p:tag name="TIMING" val="|7.5|1.6|1.4|1.7"/>
</p:tagLst>
</file>

<file path=ppt/tags/tag14.xml><?xml version="1.0" encoding="utf-8"?>
<p:tagLst xmlns:a="http://schemas.openxmlformats.org/drawingml/2006/main" xmlns:r="http://schemas.openxmlformats.org/officeDocument/2006/relationships" xmlns:p="http://schemas.openxmlformats.org/presentationml/2006/main">
  <p:tag name="TIMING" val="|5.5"/>
</p:tagLst>
</file>

<file path=ppt/tags/tag15.xml><?xml version="1.0" encoding="utf-8"?>
<p:tagLst xmlns:a="http://schemas.openxmlformats.org/drawingml/2006/main" xmlns:r="http://schemas.openxmlformats.org/officeDocument/2006/relationships" xmlns:p="http://schemas.openxmlformats.org/presentationml/2006/main">
  <p:tag name="TIMING" val="|19.2|12.6|6.6|8.2|6.1|3.6|2.5|2.8|5.2"/>
</p:tagLst>
</file>

<file path=ppt/tags/tag16.xml><?xml version="1.0" encoding="utf-8"?>
<p:tagLst xmlns:a="http://schemas.openxmlformats.org/drawingml/2006/main" xmlns:r="http://schemas.openxmlformats.org/officeDocument/2006/relationships" xmlns:p="http://schemas.openxmlformats.org/presentationml/2006/main">
  <p:tag name="TIMING" val="|5.5|33.8|11.1|9.2|1.5|5.5|2.7|3.2|1.9"/>
</p:tagLst>
</file>

<file path=ppt/tags/tag17.xml><?xml version="1.0" encoding="utf-8"?>
<p:tagLst xmlns:a="http://schemas.openxmlformats.org/drawingml/2006/main" xmlns:r="http://schemas.openxmlformats.org/officeDocument/2006/relationships" xmlns:p="http://schemas.openxmlformats.org/presentationml/2006/main">
  <p:tag name="TIMING" val="|29.3|5.2|12.7"/>
</p:tagLst>
</file>

<file path=ppt/tags/tag18.xml><?xml version="1.0" encoding="utf-8"?>
<p:tagLst xmlns:a="http://schemas.openxmlformats.org/drawingml/2006/main" xmlns:r="http://schemas.openxmlformats.org/officeDocument/2006/relationships" xmlns:p="http://schemas.openxmlformats.org/presentationml/2006/main">
  <p:tag name="TIMING" val="|11.1|7.5|4.8|7.7"/>
</p:tagLst>
</file>

<file path=ppt/tags/tag19.xml><?xml version="1.0" encoding="utf-8"?>
<p:tagLst xmlns:a="http://schemas.openxmlformats.org/drawingml/2006/main" xmlns:r="http://schemas.openxmlformats.org/officeDocument/2006/relationships" xmlns:p="http://schemas.openxmlformats.org/presentationml/2006/main">
  <p:tag name="TIMING" val="|25.2|13.8|2.3"/>
</p:tagLst>
</file>

<file path=ppt/tags/tag2.xml><?xml version="1.0" encoding="utf-8"?>
<p:tagLst xmlns:a="http://schemas.openxmlformats.org/drawingml/2006/main" xmlns:r="http://schemas.openxmlformats.org/officeDocument/2006/relationships" xmlns:p="http://schemas.openxmlformats.org/presentationml/2006/main">
  <p:tag name="TIMING" val="|15.6|4.3|7.5|7|12.9|12.7|2.2|2.2|4.8|3|3.2|1.6|5.5"/>
</p:tagLst>
</file>

<file path=ppt/tags/tag20.xml><?xml version="1.0" encoding="utf-8"?>
<p:tagLst xmlns:a="http://schemas.openxmlformats.org/drawingml/2006/main" xmlns:r="http://schemas.openxmlformats.org/officeDocument/2006/relationships" xmlns:p="http://schemas.openxmlformats.org/presentationml/2006/main">
  <p:tag name="TIMING" val="|3.9|7.9|6.2|4.3|12|6.2"/>
</p:tagLst>
</file>

<file path=ppt/tags/tag21.xml><?xml version="1.0" encoding="utf-8"?>
<p:tagLst xmlns:a="http://schemas.openxmlformats.org/drawingml/2006/main" xmlns:r="http://schemas.openxmlformats.org/officeDocument/2006/relationships" xmlns:p="http://schemas.openxmlformats.org/presentationml/2006/main">
  <p:tag name="TIMING" val="|13.1|0.9|4.2|2|5.1|1.4|1.3|1.4|1.3|10"/>
</p:tagLst>
</file>

<file path=ppt/tags/tag22.xml><?xml version="1.0" encoding="utf-8"?>
<p:tagLst xmlns:a="http://schemas.openxmlformats.org/drawingml/2006/main" xmlns:r="http://schemas.openxmlformats.org/officeDocument/2006/relationships" xmlns:p="http://schemas.openxmlformats.org/presentationml/2006/main">
  <p:tag name="TIMING" val="|27.6|1.1|1.2|1.4|1.4|1.3|1.2|1.3|1.5|10|6.3"/>
</p:tagLst>
</file>

<file path=ppt/tags/tag3.xml><?xml version="1.0" encoding="utf-8"?>
<p:tagLst xmlns:a="http://schemas.openxmlformats.org/drawingml/2006/main" xmlns:r="http://schemas.openxmlformats.org/officeDocument/2006/relationships" xmlns:p="http://schemas.openxmlformats.org/presentationml/2006/main">
  <p:tag name="TIMING" val="|7.2|3.4|18.9|1.3|1.4|1.5|9.3"/>
</p:tagLst>
</file>

<file path=ppt/tags/tag4.xml><?xml version="1.0" encoding="utf-8"?>
<p:tagLst xmlns:a="http://schemas.openxmlformats.org/drawingml/2006/main" xmlns:r="http://schemas.openxmlformats.org/officeDocument/2006/relationships" xmlns:p="http://schemas.openxmlformats.org/presentationml/2006/main">
  <p:tag name="TIMING" val="|31.7|3.5|4.5"/>
</p:tagLst>
</file>

<file path=ppt/tags/tag5.xml><?xml version="1.0" encoding="utf-8"?>
<p:tagLst xmlns:a="http://schemas.openxmlformats.org/drawingml/2006/main" xmlns:r="http://schemas.openxmlformats.org/officeDocument/2006/relationships" xmlns:p="http://schemas.openxmlformats.org/presentationml/2006/main">
  <p:tag name="TIMING" val="|7.5|8.3|4.2|22.2|3.4|20"/>
</p:tagLst>
</file>

<file path=ppt/tags/tag6.xml><?xml version="1.0" encoding="utf-8"?>
<p:tagLst xmlns:a="http://schemas.openxmlformats.org/drawingml/2006/main" xmlns:r="http://schemas.openxmlformats.org/officeDocument/2006/relationships" xmlns:p="http://schemas.openxmlformats.org/presentationml/2006/main">
  <p:tag name="TIMING" val="|13|4.7"/>
</p:tagLst>
</file>

<file path=ppt/tags/tag7.xml><?xml version="1.0" encoding="utf-8"?>
<p:tagLst xmlns:a="http://schemas.openxmlformats.org/drawingml/2006/main" xmlns:r="http://schemas.openxmlformats.org/officeDocument/2006/relationships" xmlns:p="http://schemas.openxmlformats.org/presentationml/2006/main">
  <p:tag name="TIMING" val="|3.7|2.4|3"/>
</p:tagLst>
</file>

<file path=ppt/tags/tag8.xml><?xml version="1.0" encoding="utf-8"?>
<p:tagLst xmlns:a="http://schemas.openxmlformats.org/drawingml/2006/main" xmlns:r="http://schemas.openxmlformats.org/officeDocument/2006/relationships" xmlns:p="http://schemas.openxmlformats.org/presentationml/2006/main">
  <p:tag name="TIMING" val="|3.5|4.9|4.4|8.2|4.6|3.5|5.3|3.1|1.8|2.3|2.7|2.7|3.2"/>
</p:tagLst>
</file>

<file path=ppt/tags/tag9.xml><?xml version="1.0" encoding="utf-8"?>
<p:tagLst xmlns:a="http://schemas.openxmlformats.org/drawingml/2006/main" xmlns:r="http://schemas.openxmlformats.org/officeDocument/2006/relationships" xmlns:p="http://schemas.openxmlformats.org/presentationml/2006/main">
  <p:tag name="TIMING" val="|2.1|8.9|0.8|13.4|4.4|5.9|3.6|9.9|2.8|4.5|17.3|3.8|5.4|6.3"/>
</p:tagLst>
</file>

<file path=ppt/theme/theme1.xml><?xml version="1.0" encoding="utf-8"?>
<a:theme xmlns:a="http://schemas.openxmlformats.org/drawingml/2006/main" name="CIS">
  <a:themeElements>
    <a:clrScheme name="CI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CI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I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I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I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I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I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I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I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I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I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7368</TotalTime>
  <Words>3924</Words>
  <Application>Microsoft Office PowerPoint</Application>
  <PresentationFormat>Widescreen</PresentationFormat>
  <Paragraphs>534</Paragraphs>
  <Slides>23</Slides>
  <Notes>23</Notes>
  <HiddenSlides>0</HiddenSlides>
  <MMClips>22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9" baseType="lpstr">
      <vt:lpstr>ＭＳ Ｐゴシック</vt:lpstr>
      <vt:lpstr>ＭＳ Ｐゴシック</vt:lpstr>
      <vt:lpstr>Arial</vt:lpstr>
      <vt:lpstr>Calibri</vt:lpstr>
      <vt:lpstr>CIS</vt:lpstr>
      <vt:lpstr>Visio</vt:lpstr>
      <vt:lpstr>The XES Language (Extensible Event Stream)</vt:lpstr>
      <vt:lpstr>Data is omnipresent…</vt:lpstr>
      <vt:lpstr>…which we can analyze…</vt:lpstr>
      <vt:lpstr>…if we can get it.</vt:lpstr>
      <vt:lpstr>Proposed Solution</vt:lpstr>
      <vt:lpstr>Process Mining</vt:lpstr>
      <vt:lpstr>Process Mining</vt:lpstr>
      <vt:lpstr>Example</vt:lpstr>
      <vt:lpstr>Example</vt:lpstr>
      <vt:lpstr>Example</vt:lpstr>
      <vt:lpstr>XES and Process Mining</vt:lpstr>
      <vt:lpstr>XES and Process Mining</vt:lpstr>
      <vt:lpstr>XES and Process Mining</vt:lpstr>
      <vt:lpstr>XES Goals</vt:lpstr>
      <vt:lpstr>XES Goal 1: Simple</vt:lpstr>
      <vt:lpstr>XES Goal 2: Flexible</vt:lpstr>
      <vt:lpstr>XES Goal 3: Extensible</vt:lpstr>
      <vt:lpstr>XES Goal 3: Extensible</vt:lpstr>
      <vt:lpstr>XES Goal 4: Expressive</vt:lpstr>
      <vt:lpstr>Task Force on Process Mining</vt:lpstr>
      <vt:lpstr>Task Force on Process Mining</vt:lpstr>
      <vt:lpstr>Task Force on Process Mining</vt:lpstr>
      <vt:lpstr>Conclusion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IEEE  and  IEEE Computational Intelligence Society  Vincenzo Piuri IEEE CIS President (2006-07)</dc:title>
  <dc:creator>UNIMI</dc:creator>
  <cp:lastModifiedBy>Verbeek, H.M.W.</cp:lastModifiedBy>
  <cp:revision>478</cp:revision>
  <cp:lastPrinted>2014-05-28T06:41:09Z</cp:lastPrinted>
  <dcterms:created xsi:type="dcterms:W3CDTF">2006-03-04T14:15:49Z</dcterms:created>
  <dcterms:modified xsi:type="dcterms:W3CDTF">2014-06-20T06:21:49Z</dcterms:modified>
</cp:coreProperties>
</file>