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75" r:id="rId2"/>
    <p:sldId id="384" r:id="rId3"/>
    <p:sldId id="439" r:id="rId4"/>
    <p:sldId id="443" r:id="rId5"/>
    <p:sldId id="451" r:id="rId6"/>
    <p:sldId id="396" r:id="rId7"/>
    <p:sldId id="400" r:id="rId8"/>
    <p:sldId id="402" r:id="rId9"/>
    <p:sldId id="422" r:id="rId10"/>
    <p:sldId id="403" r:id="rId11"/>
    <p:sldId id="423" r:id="rId12"/>
    <p:sldId id="405" r:id="rId13"/>
    <p:sldId id="401" r:id="rId14"/>
    <p:sldId id="408" r:id="rId15"/>
    <p:sldId id="407" r:id="rId16"/>
    <p:sldId id="409" r:id="rId17"/>
    <p:sldId id="411" r:id="rId18"/>
    <p:sldId id="452" r:id="rId19"/>
    <p:sldId id="453" r:id="rId20"/>
    <p:sldId id="454" r:id="rId21"/>
    <p:sldId id="455" r:id="rId22"/>
    <p:sldId id="456" r:id="rId23"/>
    <p:sldId id="457" r:id="rId24"/>
    <p:sldId id="458" r:id="rId25"/>
    <p:sldId id="410" r:id="rId26"/>
    <p:sldId id="412" r:id="rId27"/>
    <p:sldId id="424" r:id="rId28"/>
    <p:sldId id="425" r:id="rId29"/>
    <p:sldId id="421" r:id="rId30"/>
    <p:sldId id="426" r:id="rId31"/>
    <p:sldId id="427" r:id="rId32"/>
    <p:sldId id="428" r:id="rId33"/>
    <p:sldId id="429" r:id="rId34"/>
    <p:sldId id="440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4F7"/>
    <a:srgbClr val="FFFF99"/>
    <a:srgbClr val="FFF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9" autoAdjust="0"/>
    <p:restoredTop sz="94751" autoAdjust="0"/>
  </p:normalViewPr>
  <p:slideViewPr>
    <p:cSldViewPr>
      <p:cViewPr varScale="1">
        <p:scale>
          <a:sx n="127" d="100"/>
          <a:sy n="127" d="100"/>
        </p:scale>
        <p:origin x="-33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13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8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21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93D2A-165C-4A37-AE97-B00575F5D55D}" type="datetimeFigureOut">
              <a:rPr lang="en-US" smtClean="0"/>
              <a:pPr/>
              <a:t>6/5/2014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1BD47-099A-4AE4-A6FF-3F55BF1082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43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335207-FBD7-4D0C-BC3B-22FA716A87E9}" type="datetimeFigureOut">
              <a:rPr lang="en-US"/>
              <a:pPr>
                <a:defRPr/>
              </a:pPr>
              <a:t>6/5/2014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4A03326-6439-44C1-8899-B570EBF120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776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28</a:t>
            </a:fld>
            <a:endParaRPr lang="en-GB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29</a:t>
            </a:fld>
            <a:endParaRPr lang="en-GB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30</a:t>
            </a:fld>
            <a:endParaRPr lang="en-GB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33</a:t>
            </a:fld>
            <a:endParaRPr lang="en-GB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A39071-A927-4D53-B8BB-48FAB4B04242}" type="slidenum">
              <a:rPr lang="en-GB" smtClean="0"/>
              <a:pPr/>
              <a:t>34</a:t>
            </a:fld>
            <a:endParaRPr lang="en-GB" dirty="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03326-6439-44C1-8899-B570EBF120C9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HLRTR2_CO"/>
          <p:cNvPicPr>
            <a:picLocks noChangeArrowheads="1"/>
          </p:cNvPicPr>
          <p:nvPr>
            <p:custDataLst>
              <p:tags r:id="rId1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2800" y="812800"/>
            <a:ext cx="5721350" cy="159861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</p:pic>
      <p:sp>
        <p:nvSpPr>
          <p:cNvPr id="180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0100" y="3690938"/>
            <a:ext cx="7543800" cy="1866900"/>
          </a:xfrm>
        </p:spPr>
        <p:txBody>
          <a:bodyPr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0227" name="Rectangle 3" hidden="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0100" y="4762500"/>
            <a:ext cx="7543800" cy="304800"/>
          </a:xfrm>
        </p:spPr>
        <p:txBody>
          <a:bodyPr/>
          <a:lstStyle>
            <a:lvl1pPr marL="0" indent="0">
              <a:defRPr sz="1900" noProof="1">
                <a:solidFill>
                  <a:srgbClr val="FFFFFF"/>
                </a:solidFill>
              </a:defRPr>
            </a:lvl1pPr>
          </a:lstStyle>
          <a:p>
            <a:r>
              <a:rPr lang="en-US" noProof="1" smtClean="0"/>
              <a:t>Click to edit Master subtitle style</a:t>
            </a:r>
            <a:endParaRPr lang="nl-NL" noProof="1"/>
          </a:p>
        </p:txBody>
      </p:sp>
      <p:sp>
        <p:nvSpPr>
          <p:cNvPr id="5" name="Footer Placeholder 4" hidden="1"/>
          <p:cNvSpPr>
            <a:spLocks noGrp="1" noChangeArrowheads="1"/>
          </p:cNvSpPr>
          <p:nvPr>
            <p:ph type="ftr" sz="quarter" idx="10"/>
            <p:custDataLst>
              <p:tags r:id="rId2"/>
            </p:custDataLst>
          </p:nvPr>
        </p:nvSpPr>
        <p:spPr bwMode="auto">
          <a:xfrm>
            <a:off x="2032000" y="6578600"/>
            <a:ext cx="5080000" cy="152400"/>
          </a:xfrm>
          <a:prstGeom prst="rect">
            <a:avLst/>
          </a:prstGeom>
          <a:ln w="0"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noProof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 smtClean="0"/>
              <a:t>Stan Baggen</a:t>
            </a:r>
            <a:endParaRPr lang="en-GB" dirty="0"/>
          </a:p>
        </p:txBody>
      </p:sp>
      <p:sp>
        <p:nvSpPr>
          <p:cNvPr id="6" name="Rectangle 5" hidden="1"/>
          <p:cNvSpPr>
            <a:spLocks noGrp="1" noChangeArrowheads="1"/>
          </p:cNvSpPr>
          <p:nvPr>
            <p:ph type="dt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409BC-4274-4BC3-9194-D8B22D4CB122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  <p:sp>
        <p:nvSpPr>
          <p:cNvPr id="7" name="Rectangle 7" hidden="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C41517-BABB-440B-8D85-794FA18BA40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5F039-3881-49E5-9A36-794E1F7872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9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7196D-F47D-40C1-9041-D514F3958322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565150"/>
            <a:ext cx="2089150" cy="5530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2113" y="565150"/>
            <a:ext cx="6118225" cy="5530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8D74E-29AE-4F7B-8328-28312BAD077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9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FA391-890A-4C0B-97EF-E5AB0B6B4E4B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D0510-B24F-4FA7-B212-2EEDDD8DD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06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52041-6796-412F-B707-F778BC19C0F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9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AC92E-A295-4507-B266-D3E9AD08CDEF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09F2B-ACE5-42ED-8A4B-643394D070D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9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F134-5A3F-4B13-8AEE-460C4543457F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2113" y="1714500"/>
            <a:ext cx="4103687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4103688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37BE0-0B86-4E20-A55F-B95DC02B548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9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3D77F-14C1-4022-9011-E36B385EE9E2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5502A-8B86-4498-B724-31E92FD861F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9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765B2-CE81-49BF-963C-381AE7E9B80F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A2E0E-BD47-42A5-B55B-D8C7F955862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Rectangle 9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75BDE-3200-419F-B5EA-DDD4FE32C68C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7B399-B503-420C-A784-13BD6566A39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Rectangle 9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75C65-5A62-45C5-920A-8927E0B78346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59EFC-B4CD-4277-B3EC-308A1AD478A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9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1A223-9CF2-46D7-BF0A-9F34B1C4E652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89C42-5CD8-4044-891B-8ACAC47604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9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900C1-603B-4569-A950-4033F6815B49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20" Type="http://schemas.openxmlformats.org/officeDocument/2006/relationships/tags" Target="../tags/tag7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LBG2C_CO"/>
          <p:cNvPicPr>
            <a:picLocks noChangeArrowheads="1"/>
          </p:cNvPicPr>
          <p:nvPr>
            <p:custDataLst>
              <p:tags r:id="rId14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</p:pic>
      <p:pic>
        <p:nvPicPr>
          <p:cNvPr id="1027" name="Picture 3" descr="PHSMTR2_CO"/>
          <p:cNvPicPr>
            <a:picLocks noChangeArrowheads="1"/>
          </p:cNvPicPr>
          <p:nvPr>
            <p:custDataLst>
              <p:tags r:id="rId15"/>
            </p:custDataLst>
          </p:nvPr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247650" y="130175"/>
            <a:ext cx="990600" cy="1968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  <p:custDataLst>
              <p:tags r:id="rId16"/>
            </p:custDataLst>
          </p:nvPr>
        </p:nvSpPr>
        <p:spPr bwMode="auto">
          <a:xfrm>
            <a:off x="392113" y="565150"/>
            <a:ext cx="8359775" cy="914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sldNum" sz="quarter" idx="4"/>
            <p:custDataLst>
              <p:tags r:id="rId17"/>
            </p:custDataLst>
          </p:nvPr>
        </p:nvSpPr>
        <p:spPr bwMode="auto">
          <a:xfrm>
            <a:off x="8578850" y="6578600"/>
            <a:ext cx="317500" cy="152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noProof="1">
                <a:latin typeface="+mn-lt"/>
              </a:defRPr>
            </a:lvl1pPr>
          </a:lstStyle>
          <a:p>
            <a:pPr>
              <a:defRPr/>
            </a:pPr>
            <a:fld id="{8E8C7A48-F629-4EC8-9CBF-D6BE65DA7D6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79206" name="Text Box 6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47650" y="6578600"/>
            <a:ext cx="1841500" cy="152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000" noProof="1" smtClean="0">
                <a:latin typeface="+mn-lt"/>
              </a:rPr>
              <a:t>Philips</a:t>
            </a:r>
            <a:r>
              <a:rPr lang="nl-NL" sz="1000" baseline="0" noProof="1" smtClean="0">
                <a:latin typeface="+mn-lt"/>
              </a:rPr>
              <a:t> Research</a:t>
            </a:r>
            <a:r>
              <a:rPr lang="nl-NL" sz="1000" noProof="1">
                <a:latin typeface="+mn-lt"/>
              </a:rPr>
              <a:t>	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  <p:custDataLst>
              <p:tags r:id="rId19"/>
            </p:custDataLst>
          </p:nvPr>
        </p:nvSpPr>
        <p:spPr bwMode="auto">
          <a:xfrm>
            <a:off x="392113" y="1714500"/>
            <a:ext cx="8359775" cy="43815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9209" name="Rectangle 9" hidden="1"/>
          <p:cNvSpPr>
            <a:spLocks noGrp="1" noChangeArrowheads="1"/>
          </p:cNvSpPr>
          <p:nvPr>
            <p:ph type="dt" sz="half" idx="2"/>
            <p:custDataLst>
              <p:tags r:id="rId20"/>
            </p:custDataLst>
          </p:nvPr>
        </p:nvSpPr>
        <p:spPr bwMode="auto">
          <a:xfrm>
            <a:off x="800100" y="5715000"/>
            <a:ext cx="7543800" cy="304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900" noProof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F4148AE-AB56-471B-BD63-0740D2D085BC}" type="datetime1">
              <a:rPr lang="en-US" smtClean="0"/>
              <a:pPr>
                <a:defRPr/>
              </a:pPr>
              <a:t>6/5/2014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075461" y="6551766"/>
            <a:ext cx="9188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baseline="0" dirty="0" smtClean="0"/>
              <a:t>Stan Baggen</a:t>
            </a:r>
            <a:endParaRPr lang="en-US" sz="1000" b="0" baseline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</a:defRPr>
      </a:lvl9pPr>
    </p:titleStyle>
    <p:bodyStyle>
      <a:lvl1pPr marL="2540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</a:defRPr>
      </a:lvl2pPr>
      <a:lvl3pPr marL="11684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•"/>
        <a:defRPr>
          <a:solidFill>
            <a:srgbClr val="000000"/>
          </a:solidFill>
          <a:latin typeface="+mn-lt"/>
        </a:defRPr>
      </a:lvl3pPr>
      <a:lvl4pPr marL="16256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4pPr>
      <a:lvl5pPr marL="20828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5pPr>
      <a:lvl6pPr marL="2540000" indent="-2540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6pPr>
      <a:lvl7pPr marL="2997200" indent="-2540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7pPr>
      <a:lvl8pPr marL="3454400" indent="-2540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8pPr>
      <a:lvl9pPr marL="3911600" indent="-25400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3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3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20.e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23.emf"/><Relationship Id="rId9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8.wmf"/><Relationship Id="rId18" Type="http://schemas.openxmlformats.org/officeDocument/2006/relationships/oleObject" Target="../embeddings/oleObject26.bin"/><Relationship Id="rId26" Type="http://schemas.openxmlformats.org/officeDocument/2006/relationships/oleObject" Target="../embeddings/oleObject30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32.wmf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30.wmf"/><Relationship Id="rId25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29" Type="http://schemas.openxmlformats.org/officeDocument/2006/relationships/image" Target="../media/image36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7.wmf"/><Relationship Id="rId24" Type="http://schemas.openxmlformats.org/officeDocument/2006/relationships/oleObject" Target="../embeddings/oleObject29.bin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23" Type="http://schemas.openxmlformats.org/officeDocument/2006/relationships/image" Target="../media/image33.wmf"/><Relationship Id="rId28" Type="http://schemas.openxmlformats.org/officeDocument/2006/relationships/oleObject" Target="../embeddings/oleObject31.bin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31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4.bin"/><Relationship Id="rId22" Type="http://schemas.openxmlformats.org/officeDocument/2006/relationships/oleObject" Target="../embeddings/oleObject28.bin"/><Relationship Id="rId27" Type="http://schemas.openxmlformats.org/officeDocument/2006/relationships/image" Target="../media/image3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4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4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59.wmf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56.wmf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6.bin"/><Relationship Id="rId9" Type="http://schemas.openxmlformats.org/officeDocument/2006/relationships/image" Target="../media/image5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image" Target="../media/image4.jpeg"/><Relationship Id="rId4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oleObject" Target="../embeddings/oleObject55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63.wmf"/><Relationship Id="rId12" Type="http://schemas.openxmlformats.org/officeDocument/2006/relationships/image" Target="../media/image6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2.bin"/><Relationship Id="rId11" Type="http://schemas.openxmlformats.org/officeDocument/2006/relationships/oleObject" Target="../embeddings/oleObject54.bin"/><Relationship Id="rId5" Type="http://schemas.openxmlformats.org/officeDocument/2006/relationships/image" Target="../media/image62.wmf"/><Relationship Id="rId10" Type="http://schemas.openxmlformats.org/officeDocument/2006/relationships/image" Target="../media/image67.e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64.wmf"/><Relationship Id="rId14" Type="http://schemas.openxmlformats.org/officeDocument/2006/relationships/image" Target="../media/image66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68.wmf"/><Relationship Id="rId12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70.wmf"/><Relationship Id="rId5" Type="http://schemas.openxmlformats.org/officeDocument/2006/relationships/image" Target="../media/image72.emf"/><Relationship Id="rId10" Type="http://schemas.openxmlformats.org/officeDocument/2006/relationships/oleObject" Target="../embeddings/oleObject58.bin"/><Relationship Id="rId4" Type="http://schemas.openxmlformats.org/officeDocument/2006/relationships/image" Target="../media/image71.emf"/><Relationship Id="rId9" Type="http://schemas.openxmlformats.org/officeDocument/2006/relationships/image" Target="../media/image69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75.wmf"/><Relationship Id="rId5" Type="http://schemas.openxmlformats.org/officeDocument/2006/relationships/image" Target="../media/image77.emf"/><Relationship Id="rId10" Type="http://schemas.openxmlformats.org/officeDocument/2006/relationships/oleObject" Target="../embeddings/oleObject62.bin"/><Relationship Id="rId4" Type="http://schemas.openxmlformats.org/officeDocument/2006/relationships/image" Target="../media/image76.emf"/><Relationship Id="rId9" Type="http://schemas.openxmlformats.org/officeDocument/2006/relationships/image" Target="../media/image74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notesSlide" Target="../notesSlides/notesSlide31.xml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8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80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81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2.xml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3212976"/>
            <a:ext cx="7543800" cy="1512168"/>
          </a:xfrm>
        </p:spPr>
        <p:txBody>
          <a:bodyPr/>
          <a:lstStyle/>
          <a:p>
            <a:r>
              <a:rPr lang="en-GB" sz="3200" b="1" dirty="0" smtClean="0"/>
              <a:t>On a Generalization of the GCD for Intervals in </a:t>
            </a:r>
            <a:r>
              <a:rPr lang="en-GB" sz="3200" b="1" i="1" dirty="0" smtClean="0"/>
              <a:t>R</a:t>
            </a:r>
            <a:r>
              <a:rPr lang="en-GB" sz="3200" b="1" i="1" baseline="30000" dirty="0" smtClean="0"/>
              <a:t>+</a:t>
            </a:r>
            <a:r>
              <a:rPr lang="en-GB" sz="3200" b="1" i="1" dirty="0" smtClean="0"/>
              <a:t> </a:t>
            </a:r>
            <a:br>
              <a:rPr lang="en-GB" sz="3200" b="1" i="1" dirty="0" smtClean="0"/>
            </a:b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800100" y="5661248"/>
            <a:ext cx="7543800" cy="768148"/>
          </a:xfrm>
        </p:spPr>
        <p:txBody>
          <a:bodyPr numCol="2"/>
          <a:lstStyle/>
          <a:p>
            <a:pPr lvl="0" eaLnBrk="1" hangingPunct="1">
              <a:lnSpc>
                <a:spcPct val="100000"/>
              </a:lnSpc>
              <a:buSzTx/>
              <a:buNone/>
            </a:pPr>
            <a:r>
              <a:rPr lang="nl-NL" dirty="0" smtClean="0">
                <a:solidFill>
                  <a:schemeClr val="tx1"/>
                </a:solidFill>
              </a:rPr>
              <a:t>Stan Baggen</a:t>
            </a:r>
          </a:p>
          <a:p>
            <a:pPr lvl="0" eaLnBrk="1" hangingPunct="1">
              <a:lnSpc>
                <a:spcPct val="100000"/>
              </a:lnSpc>
              <a:buSzTx/>
              <a:buNone/>
            </a:pPr>
            <a:endParaRPr lang="nl-NL" dirty="0" smtClean="0">
              <a:solidFill>
                <a:schemeClr val="tx1"/>
              </a:solidFill>
            </a:endParaRPr>
          </a:p>
          <a:p>
            <a:pPr lvl="0" eaLnBrk="1" hangingPunct="1">
              <a:lnSpc>
                <a:spcPct val="100000"/>
              </a:lnSpc>
              <a:buSzTx/>
              <a:buNone/>
            </a:pPr>
            <a:endParaRPr lang="nl-NL" dirty="0" smtClean="0">
              <a:solidFill>
                <a:schemeClr val="tx1"/>
              </a:solidFill>
            </a:endParaRPr>
          </a:p>
          <a:p>
            <a:pPr lvl="0" algn="r" eaLnBrk="1" hangingPunct="1">
              <a:lnSpc>
                <a:spcPct val="100000"/>
              </a:lnSpc>
              <a:buSzTx/>
              <a:buNone/>
            </a:pPr>
            <a:r>
              <a:rPr lang="nl-NL" dirty="0" smtClean="0">
                <a:solidFill>
                  <a:schemeClr val="tx1"/>
                </a:solidFill>
              </a:rPr>
              <a:t>June 4, 2014</a:t>
            </a:r>
          </a:p>
          <a:p>
            <a:pPr lvl="0" algn="r" eaLnBrk="1" hangingPunct="1">
              <a:lnSpc>
                <a:spcPct val="100000"/>
              </a:lnSpc>
              <a:buSzTx/>
              <a:buNone/>
            </a:pPr>
            <a:endParaRPr lang="nl-NL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8883" y="4149080"/>
            <a:ext cx="7915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or</a:t>
            </a:r>
          </a:p>
          <a:p>
            <a:pPr algn="ctr"/>
            <a:r>
              <a:rPr lang="en-US" sz="2400" b="1" dirty="0" smtClean="0"/>
              <a:t>how can a camera see at least 1 tone for </a:t>
            </a:r>
            <a:r>
              <a:rPr lang="en-US" sz="2400" b="1" dirty="0" err="1" smtClean="0"/>
              <a:t>unkown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</a:t>
            </a:r>
            <a:r>
              <a:rPr lang="en-US" sz="2400" b="1" baseline="-25000" dirty="0" err="1" smtClean="0"/>
              <a:t>exp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GCD for intervals in </a:t>
            </a:r>
            <a:r>
              <a:rPr lang="en-US" b="1" i="1" dirty="0" smtClean="0"/>
              <a:t>R</a:t>
            </a:r>
            <a:r>
              <a:rPr lang="en-US" b="1" baseline="30000" dirty="0" smtClean="0"/>
              <a:t>+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r>
              <a:rPr lang="en-US" dirty="0" smtClean="0"/>
              <a:t>Consider 2 half-open intervals </a:t>
            </a:r>
            <a:r>
              <a:rPr lang="en-US" i="1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 in </a:t>
            </a:r>
            <a:r>
              <a:rPr lang="en-US" i="1" dirty="0" smtClean="0"/>
              <a:t>R</a:t>
            </a:r>
            <a:r>
              <a:rPr lang="en-US" baseline="30000" dirty="0" smtClean="0"/>
              <a:t>+</a:t>
            </a:r>
          </a:p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pPr>
              <a:buNone/>
            </a:pPr>
            <a:endParaRPr lang="en-US" baseline="30000" dirty="0" smtClean="0"/>
          </a:p>
          <a:p>
            <a:r>
              <a:rPr lang="en-US" dirty="0" smtClean="0"/>
              <a:t>Definition:</a:t>
            </a:r>
          </a:p>
          <a:p>
            <a:endParaRPr lang="en-US" dirty="0" smtClean="0"/>
          </a:p>
          <a:p>
            <a:r>
              <a:rPr lang="en-US" dirty="0" smtClean="0"/>
              <a:t>Note that the concept </a:t>
            </a:r>
            <a:r>
              <a:rPr lang="en-US" i="1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:</a:t>
            </a:r>
            <a:r>
              <a:rPr lang="en-US" baseline="-25000" dirty="0" smtClean="0"/>
              <a:t> </a:t>
            </a:r>
            <a:r>
              <a:rPr lang="en-US" dirty="0" smtClean="0"/>
              <a:t>GCD(</a:t>
            </a:r>
            <a:r>
              <a:rPr lang="en-US" i="1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) &lt; 30  solves our original problem: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 can be no real </a:t>
            </a:r>
            <a:r>
              <a:rPr lang="en-US" i="1" dirty="0" smtClean="0"/>
              <a:t>f</a:t>
            </a:r>
            <a:r>
              <a:rPr lang="en-US" i="1" baseline="-25000" dirty="0" smtClean="0"/>
              <a:t>exp</a:t>
            </a:r>
            <a:r>
              <a:rPr lang="en-US" dirty="0" smtClean="0"/>
              <a:t>≥30 such that integer multiples are simultaneously close to 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F</a:t>
            </a:r>
            <a:r>
              <a:rPr lang="en-US" baseline="-25000" dirty="0" smtClean="0"/>
              <a:t>2</a:t>
            </a:r>
          </a:p>
          <a:p>
            <a:pPr>
              <a:buNone/>
            </a:pPr>
            <a:endParaRPr lang="en-US" baseline="30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979712" y="2909061"/>
          <a:ext cx="39084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" name="Equation" r:id="rId4" imgW="3263760" imgH="241200" progId="Equation.3">
                  <p:embed/>
                </p:oleObj>
              </mc:Choice>
              <mc:Fallback>
                <p:oleObj name="Equation" r:id="rId4" imgW="32637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909061"/>
                        <a:ext cx="39084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971600" y="2348880"/>
            <a:ext cx="7200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971600" y="2276872"/>
            <a:ext cx="0" cy="144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60418" y="239069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0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283968" y="213285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     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45477" y="213285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     ]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1988840"/>
            <a:ext cx="285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I</a:t>
            </a:r>
            <a:r>
              <a:rPr lang="en-US" sz="1200" b="1" baseline="-25000" dirty="0" smtClean="0"/>
              <a:t>1</a:t>
            </a:r>
            <a:endParaRPr lang="en-US" sz="12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5508104" y="1988840"/>
            <a:ext cx="285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I</a:t>
            </a:r>
            <a:r>
              <a:rPr lang="en-US" sz="1200" b="1" baseline="-25000" dirty="0" smtClean="0"/>
              <a:t>2</a:t>
            </a:r>
            <a:endParaRPr lang="en-US" sz="1200" b="1" baseline="-250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4406212" y="2348880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364088" y="2348880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971600" y="4797152"/>
            <a:ext cx="7200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971600" y="4725144"/>
            <a:ext cx="0" cy="144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60418" y="480818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0</a:t>
            </a:r>
            <a:endParaRPr lang="en-US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283968" y="459611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     ]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45477" y="459611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     ]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406212" y="4797152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364088" y="4797152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708521" y="4365104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30" name="Object 17"/>
          <p:cNvGraphicFramePr>
            <a:graphicFrameLocks noChangeAspect="1"/>
          </p:cNvGraphicFramePr>
          <p:nvPr/>
        </p:nvGraphicFramePr>
        <p:xfrm>
          <a:off x="4609033" y="4149080"/>
          <a:ext cx="198437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9033" y="4149080"/>
                        <a:ext cx="198437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 bwMode="auto">
          <a:xfrm flipV="1">
            <a:off x="5666941" y="4365104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32" name="Object 17_"/>
          <p:cNvGraphicFramePr>
            <a:graphicFrameLocks noChangeAspect="1"/>
          </p:cNvGraphicFramePr>
          <p:nvPr/>
        </p:nvGraphicFramePr>
        <p:xfrm>
          <a:off x="5559339" y="4149080"/>
          <a:ext cx="21431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Equation" r:id="rId8" imgW="177480" imgH="215640" progId="Equation.3">
                  <p:embed/>
                </p:oleObj>
              </mc:Choice>
              <mc:Fallback>
                <p:oleObj name="Equation" r:id="rId8" imgW="1774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339" y="4149080"/>
                        <a:ext cx="214312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/>
          <p:cNvCxnSpPr/>
          <p:nvPr/>
        </p:nvCxnSpPr>
        <p:spPr bwMode="auto">
          <a:xfrm>
            <a:off x="1677252" y="4725144"/>
            <a:ext cx="0" cy="144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513131" y="479715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30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GCD for intervals in </a:t>
            </a:r>
            <a:r>
              <a:rPr lang="en-US" b="1" i="1" dirty="0" smtClean="0"/>
              <a:t>R</a:t>
            </a:r>
            <a:r>
              <a:rPr lang="en-US" b="1" baseline="30000" dirty="0" smtClean="0"/>
              <a:t>+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pPr>
              <a:buNone/>
            </a:pPr>
            <a:endParaRPr lang="en-US" baseline="30000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to find GCD(</a:t>
            </a:r>
            <a:r>
              <a:rPr lang="en-US" i="1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)?</a:t>
            </a:r>
          </a:p>
          <a:p>
            <a:endParaRPr lang="en-US" dirty="0" smtClean="0"/>
          </a:p>
          <a:p>
            <a:r>
              <a:rPr lang="en-US" dirty="0" smtClean="0"/>
              <a:t>Define divisor sets </a:t>
            </a:r>
            <a:r>
              <a:rPr lang="en-US" i="1" dirty="0" smtClean="0"/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D</a:t>
            </a:r>
            <a:r>
              <a:rPr lang="en-US" baseline="-25000" dirty="0" smtClean="0"/>
              <a:t>2</a:t>
            </a:r>
            <a:r>
              <a:rPr lang="en-US" dirty="0" smtClean="0"/>
              <a:t> in </a:t>
            </a:r>
            <a:r>
              <a:rPr lang="en-US" i="1" dirty="0" smtClean="0"/>
              <a:t>R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Theorem 1:</a:t>
            </a:r>
          </a:p>
          <a:p>
            <a:endParaRPr lang="en-US" dirty="0" smtClean="0"/>
          </a:p>
          <a:p>
            <a:r>
              <a:rPr lang="en-US" dirty="0" smtClean="0"/>
              <a:t>Proof:</a:t>
            </a:r>
            <a:br>
              <a:rPr lang="en-US" dirty="0" smtClean="0"/>
            </a:br>
            <a:r>
              <a:rPr lang="en-US" dirty="0" smtClean="0"/>
              <a:t>							 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411760" y="2708920"/>
          <a:ext cx="39084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06" name="Equation" r:id="rId4" imgW="3263760" imgH="241200" progId="Equation.3">
                  <p:embed/>
                </p:oleObj>
              </mc:Choice>
              <mc:Fallback>
                <p:oleObj name="Equation" r:id="rId4" imgW="32637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708920"/>
                        <a:ext cx="39084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971600" y="2102078"/>
            <a:ext cx="7200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971600" y="2030070"/>
            <a:ext cx="0" cy="144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60418" y="214388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0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283968" y="188605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     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45477" y="188605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     ]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1742038"/>
            <a:ext cx="285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I</a:t>
            </a:r>
            <a:r>
              <a:rPr lang="en-US" sz="1200" b="1" baseline="-25000" dirty="0" smtClean="0"/>
              <a:t>1</a:t>
            </a:r>
            <a:endParaRPr lang="en-US" sz="12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5508104" y="1742038"/>
            <a:ext cx="285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I</a:t>
            </a:r>
            <a:r>
              <a:rPr lang="en-US" sz="1200" b="1" baseline="-25000" dirty="0" smtClean="0"/>
              <a:t>2</a:t>
            </a:r>
            <a:endParaRPr lang="en-US" sz="1200" b="1" baseline="-25000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195736" y="4725144"/>
          <a:ext cx="2189162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07" name="Equation" r:id="rId6" imgW="1828800" imgH="215640" progId="Equation.3">
                  <p:embed/>
                </p:oleObj>
              </mc:Choice>
              <mc:Fallback>
                <p:oleObj name="Equation" r:id="rId6" imgW="182880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725144"/>
                        <a:ext cx="2189162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4469482" y="3933056"/>
          <a:ext cx="21907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08" name="Equation" r:id="rId8" imgW="1828800" imgH="457200" progId="Equation.3">
                  <p:embed/>
                </p:oleObj>
              </mc:Choice>
              <mc:Fallback>
                <p:oleObj name="Equation" r:id="rId8" imgW="182880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9482" y="3933056"/>
                        <a:ext cx="219075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 bwMode="auto">
          <a:xfrm>
            <a:off x="4406212" y="2102078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364088" y="2102078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547664" y="5373216"/>
          <a:ext cx="4398963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09" name="Equation" r:id="rId10" imgW="3670200" imgH="457200" progId="Equation.3">
                  <p:embed/>
                </p:oleObj>
              </mc:Choice>
              <mc:Fallback>
                <p:oleObj name="Equation" r:id="rId10" imgW="367020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373216"/>
                        <a:ext cx="4398963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134" y="1533103"/>
            <a:ext cx="69532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5559425" y="3501008"/>
          <a:ext cx="13985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6" name="Equation" r:id="rId5" imgW="1168200" imgH="215640" progId="Equation.3">
                  <p:embed/>
                </p:oleObj>
              </mc:Choice>
              <mc:Fallback>
                <p:oleObj name="Equation" r:id="rId5" imgW="116820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425" y="3501008"/>
                        <a:ext cx="1398588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5761038" y="4149080"/>
          <a:ext cx="1428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" name="Equation" r:id="rId7" imgW="1193760" imgH="215640" progId="Equation.3">
                  <p:embed/>
                </p:oleObj>
              </mc:Choice>
              <mc:Fallback>
                <p:oleObj name="Equation" r:id="rId7" imgW="119376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1038" y="4149080"/>
                        <a:ext cx="1428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1979712" y="4869160"/>
          <a:ext cx="608012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8" name="Equation" r:id="rId9" imgW="507960" imgH="215640" progId="Equation.3">
                  <p:embed/>
                </p:oleObj>
              </mc:Choice>
              <mc:Fallback>
                <p:oleObj name="Equation" r:id="rId9" imgW="507960" imgH="215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869160"/>
                        <a:ext cx="608012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2147020" y="5445224"/>
          <a:ext cx="91281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9" name="Equation" r:id="rId11" imgW="761760" imgH="215640" progId="Equation.3">
                  <p:embed/>
                </p:oleObj>
              </mc:Choice>
              <mc:Fallback>
                <p:oleObj name="Equation" r:id="rId11" imgW="761760" imgH="2156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020" y="5445224"/>
                        <a:ext cx="912812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 bwMode="auto">
          <a:xfrm flipH="1" flipV="1">
            <a:off x="2507060" y="5229200"/>
            <a:ext cx="72008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2039689" y="3501008"/>
          <a:ext cx="210026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0" name="Equation" r:id="rId13" imgW="1752480" imgH="228600" progId="Equation.3">
                  <p:embed/>
                </p:oleObj>
              </mc:Choice>
              <mc:Fallback>
                <p:oleObj name="Equation" r:id="rId13" imgW="1752480" imgH="2286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689" y="3501008"/>
                        <a:ext cx="2100263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2051720" y="4149080"/>
          <a:ext cx="21907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1" name="Equation" r:id="rId15" imgW="1828800" imgH="228600" progId="Equation.3">
                  <p:embed/>
                </p:oleObj>
              </mc:Choice>
              <mc:Fallback>
                <p:oleObj name="Equation" r:id="rId15" imgW="1828800" imgH="228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149080"/>
                        <a:ext cx="219075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5375" y="1317079"/>
            <a:ext cx="695325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92113" y="565150"/>
            <a:ext cx="8359775" cy="9144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Enlargement of Example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843808" y="2348880"/>
          <a:ext cx="227013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Equation" r:id="rId5" imgW="190440" imgH="215640" progId="Equation.3">
                  <p:embed/>
                </p:oleObj>
              </mc:Choice>
              <mc:Fallback>
                <p:oleObj name="Equation" r:id="rId5" imgW="1904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348880"/>
                        <a:ext cx="227013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2699792" y="4898430"/>
          <a:ext cx="60801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5" name="Equation" r:id="rId7" imgW="507960" imgH="215640" progId="Equation.3">
                  <p:embed/>
                </p:oleObj>
              </mc:Choice>
              <mc:Fallback>
                <p:oleObj name="Equation" r:id="rId7" imgW="5079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898430"/>
                        <a:ext cx="608012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6228184" y="4653136"/>
          <a:ext cx="912813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Equation" r:id="rId9" imgW="761760" imgH="215640" progId="Equation.3">
                  <p:embed/>
                </p:oleObj>
              </mc:Choice>
              <mc:Fallback>
                <p:oleObj name="Equation" r:id="rId9" imgW="76176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4653136"/>
                        <a:ext cx="912813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2835275" y="3673475"/>
          <a:ext cx="2428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7" name="Equation" r:id="rId11" imgW="203040" imgH="215640" progId="Equation.3">
                  <p:embed/>
                </p:oleObj>
              </mc:Choice>
              <mc:Fallback>
                <p:oleObj name="Equation" r:id="rId11" imgW="20304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3673475"/>
                        <a:ext cx="242888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 flipH="1">
            <a:off x="6228184" y="4941168"/>
            <a:ext cx="288032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Overlap of Intervals in Divisor Sets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340768"/>
            <a:ext cx="8359775" cy="4968552"/>
          </a:xfrm>
        </p:spPr>
        <p:txBody>
          <a:bodyPr/>
          <a:lstStyle/>
          <a:p>
            <a:r>
              <a:rPr lang="en-US" dirty="0" smtClean="0"/>
              <a:t>Consider divisor set </a:t>
            </a:r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pPr>
              <a:buNone/>
            </a:pPr>
            <a:endParaRPr lang="en-US" baseline="30000" dirty="0" smtClean="0"/>
          </a:p>
          <a:p>
            <a:r>
              <a:rPr lang="en-US" dirty="0" smtClean="0"/>
              <a:t>Let                where</a:t>
            </a:r>
          </a:p>
          <a:p>
            <a:endParaRPr lang="en-US" dirty="0" smtClean="0"/>
          </a:p>
          <a:p>
            <a:r>
              <a:rPr lang="en-US" dirty="0" smtClean="0"/>
              <a:t>Theorem 2: for </a:t>
            </a:r>
            <a:r>
              <a:rPr lang="en-US" i="1" dirty="0" smtClean="0"/>
              <a:t>w</a:t>
            </a:r>
            <a:r>
              <a:rPr lang="en-US" dirty="0" smtClean="0"/>
              <a:t>&gt;0, </a:t>
            </a:r>
            <a:r>
              <a:rPr lang="en-US" i="1" dirty="0" smtClean="0"/>
              <a:t>D</a:t>
            </a:r>
            <a:r>
              <a:rPr lang="en-US" dirty="0" smtClean="0"/>
              <a:t> consists of a finite number </a:t>
            </a:r>
            <a:r>
              <a:rPr lang="en-US" i="1" dirty="0" smtClean="0"/>
              <a:t>n</a:t>
            </a:r>
            <a:r>
              <a:rPr lang="en-US" baseline="-25000" dirty="0" smtClean="0"/>
              <a:t>0</a:t>
            </a:r>
            <a:r>
              <a:rPr lang="en-US" dirty="0" smtClean="0"/>
              <a:t> of </a:t>
            </a:r>
            <a:r>
              <a:rPr lang="en-US" dirty="0" err="1" smtClean="0"/>
              <a:t>disjunct</a:t>
            </a:r>
            <a:r>
              <a:rPr lang="en-US" dirty="0" smtClean="0"/>
              <a:t> intervals, where </a:t>
            </a:r>
          </a:p>
          <a:p>
            <a:endParaRPr lang="en-US" dirty="0" smtClean="0"/>
          </a:p>
          <a:p>
            <a:r>
              <a:rPr lang="en-US" dirty="0" smtClean="0"/>
              <a:t>Proof: overlap of consecutive intervals happens if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Corollary: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971600" y="2421161"/>
            <a:ext cx="720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971600" y="2349153"/>
            <a:ext cx="0" cy="144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60418" y="246297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0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45477" y="2205137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     ]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08104" y="206112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I</a:t>
            </a:r>
            <a:endParaRPr lang="en-US" sz="1200" b="1" baseline="-250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971600" y="2421161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364088" y="2421161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275856" y="2421161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339752" y="2421161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1907704" y="2421161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195638" y="1373426"/>
          <a:ext cx="3392487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1" name="Equation" r:id="rId4" imgW="2831760" imgH="228600" progId="Equation.3">
                  <p:embed/>
                </p:oleObj>
              </mc:Choice>
              <mc:Fallback>
                <p:oleObj name="Equation" r:id="rId4" imgW="28317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5638" y="1373426"/>
                        <a:ext cx="3392487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3203848" y="2133129"/>
          <a:ext cx="427038" cy="21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2" name="Equation" r:id="rId6" imgW="355320" imgH="177480" progId="Equation.3">
                  <p:embed/>
                </p:oleObj>
              </mc:Choice>
              <mc:Fallback>
                <p:oleObj name="Equation" r:id="rId6" imgW="3553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133129"/>
                        <a:ext cx="427038" cy="214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2203450" y="2132732"/>
          <a:ext cx="41116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" name="Equation" r:id="rId8" imgW="342720" imgH="177480" progId="Equation.3">
                  <p:embed/>
                </p:oleObj>
              </mc:Choice>
              <mc:Fallback>
                <p:oleObj name="Equation" r:id="rId8" imgW="342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450" y="2132732"/>
                        <a:ext cx="411163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6189638" y="1917105"/>
          <a:ext cx="182562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4" name="Equation" r:id="rId10" imgW="152280" imgH="203040" progId="Equation.3">
                  <p:embed/>
                </p:oleObj>
              </mc:Choice>
              <mc:Fallback>
                <p:oleObj name="Equation" r:id="rId10" imgW="1522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9638" y="1917105"/>
                        <a:ext cx="182562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Arrow Connector 38"/>
          <p:cNvCxnSpPr/>
          <p:nvPr/>
        </p:nvCxnSpPr>
        <p:spPr bwMode="auto">
          <a:xfrm>
            <a:off x="5148064" y="2133129"/>
            <a:ext cx="216024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4714875" y="1916832"/>
          <a:ext cx="47148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5" name="Equation" r:id="rId12" imgW="393480" imgH="203040" progId="Equation.3">
                  <p:embed/>
                </p:oleObj>
              </mc:Choice>
              <mc:Fallback>
                <p:oleObj name="Equation" r:id="rId12" imgW="3934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1916832"/>
                        <a:ext cx="47148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Arrow Connector 45"/>
          <p:cNvCxnSpPr/>
          <p:nvPr/>
        </p:nvCxnSpPr>
        <p:spPr bwMode="auto">
          <a:xfrm flipH="1">
            <a:off x="5940152" y="2133129"/>
            <a:ext cx="216024" cy="2796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3014265" y="3179763"/>
          <a:ext cx="2709863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6" name="Equation" r:id="rId14" imgW="2260440" imgH="228600" progId="Equation.3">
                  <p:embed/>
                </p:oleObj>
              </mc:Choice>
              <mc:Fallback>
                <p:oleObj name="Equation" r:id="rId14" imgW="226044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265" y="3179763"/>
                        <a:ext cx="2709863" cy="274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5500688" y="2501032"/>
          <a:ext cx="242887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7" name="Equation" r:id="rId16" imgW="203040" imgH="190440" progId="Equation.3">
                  <p:embed/>
                </p:oleObj>
              </mc:Choice>
              <mc:Fallback>
                <p:oleObj name="Equation" r:id="rId16" imgW="203040" imgH="1904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2501032"/>
                        <a:ext cx="242887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3016250" y="2500313"/>
          <a:ext cx="868363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8" name="Equation" r:id="rId18" imgW="723600" imgH="203040" progId="Equation.3">
                  <p:embed/>
                </p:oleObj>
              </mc:Choice>
              <mc:Fallback>
                <p:oleObj name="Equation" r:id="rId18" imgW="72360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0" y="2500313"/>
                        <a:ext cx="868363" cy="24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2" name="Object 14"/>
          <p:cNvGraphicFramePr>
            <a:graphicFrameLocks noChangeAspect="1"/>
          </p:cNvGraphicFramePr>
          <p:nvPr/>
        </p:nvGraphicFramePr>
        <p:xfrm>
          <a:off x="1137388" y="3180318"/>
          <a:ext cx="8080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9" name="Equation" r:id="rId20" imgW="672840" imgH="342720" progId="Equation.3">
                  <p:embed/>
                </p:oleObj>
              </mc:Choice>
              <mc:Fallback>
                <p:oleObj name="Equation" r:id="rId20" imgW="672840" imgH="34272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7388" y="3180318"/>
                        <a:ext cx="808038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3" name="Object 15_"/>
          <p:cNvGraphicFramePr>
            <a:graphicFrameLocks noChangeAspect="1"/>
          </p:cNvGraphicFramePr>
          <p:nvPr/>
        </p:nvGraphicFramePr>
        <p:xfrm>
          <a:off x="3491880" y="4149080"/>
          <a:ext cx="7159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0" name="Equation" r:id="rId22" imgW="596880" imgH="431640" progId="Equation.3">
                  <p:embed/>
                </p:oleObj>
              </mc:Choice>
              <mc:Fallback>
                <p:oleObj name="Equation" r:id="rId22" imgW="596880" imgH="4316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149080"/>
                        <a:ext cx="715963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4" name="Object 16_"/>
          <p:cNvGraphicFramePr>
            <a:graphicFrameLocks noChangeAspect="1"/>
          </p:cNvGraphicFramePr>
          <p:nvPr/>
        </p:nvGraphicFramePr>
        <p:xfrm>
          <a:off x="2843808" y="5301208"/>
          <a:ext cx="28622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1" name="Equation" r:id="rId24" imgW="2387520" imgH="431640" progId="Equation.3">
                  <p:embed/>
                </p:oleObj>
              </mc:Choice>
              <mc:Fallback>
                <p:oleObj name="Equation" r:id="rId24" imgW="2387520" imgH="4316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301208"/>
                        <a:ext cx="2862263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5" name="Object 17_"/>
          <p:cNvGraphicFramePr>
            <a:graphicFrameLocks noChangeAspect="1"/>
          </p:cNvGraphicFramePr>
          <p:nvPr/>
        </p:nvGraphicFramePr>
        <p:xfrm>
          <a:off x="1979712" y="5911661"/>
          <a:ext cx="24669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2" name="Equation" r:id="rId26" imgW="2057400" imgH="482400" progId="Equation.3">
                  <p:embed/>
                </p:oleObj>
              </mc:Choice>
              <mc:Fallback>
                <p:oleObj name="Equation" r:id="rId26" imgW="2057400" imgH="4824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911661"/>
                        <a:ext cx="246697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6" name="Object 18"/>
          <p:cNvGraphicFramePr>
            <a:graphicFrameLocks noChangeAspect="1"/>
          </p:cNvGraphicFramePr>
          <p:nvPr/>
        </p:nvGraphicFramePr>
        <p:xfrm>
          <a:off x="1979712" y="2492375"/>
          <a:ext cx="85407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3" name="Equation" r:id="rId28" imgW="711000" imgH="203040" progId="Equation.3">
                  <p:embed/>
                </p:oleObj>
              </mc:Choice>
              <mc:Fallback>
                <p:oleObj name="Equation" r:id="rId28" imgW="711000" imgH="2030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492375"/>
                        <a:ext cx="854075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Another Theorem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r>
              <a:rPr lang="en-US" dirty="0" smtClean="0"/>
              <a:t>Suppose that we have 2 intervals </a:t>
            </a:r>
            <a:r>
              <a:rPr lang="en-US" i="1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=(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-</a:t>
            </a:r>
            <a:r>
              <a:rPr lang="en-US" i="1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] and </a:t>
            </a:r>
            <a:r>
              <a:rPr lang="en-US" i="1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=(</a:t>
            </a:r>
            <a:r>
              <a:rPr lang="en-US" i="1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-</a:t>
            </a:r>
            <a:r>
              <a:rPr lang="en-US" i="1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en-US" i="1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] </a:t>
            </a:r>
          </a:p>
          <a:p>
            <a:endParaRPr lang="en-US" dirty="0" smtClean="0"/>
          </a:p>
          <a:p>
            <a:r>
              <a:rPr lang="en-US" dirty="0" smtClean="0"/>
              <a:t>Theorem 3: </a:t>
            </a:r>
            <a:br>
              <a:rPr lang="en-US" dirty="0" smtClean="0"/>
            </a:br>
            <a:r>
              <a:rPr lang="en-US" dirty="0" smtClean="0"/>
              <a:t>For  </a:t>
            </a:r>
            <a:r>
              <a:rPr lang="en-US" i="1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&gt; 0, </a:t>
            </a:r>
            <a:r>
              <a:rPr lang="en-US" baseline="-25000" dirty="0" smtClean="0"/>
              <a:t> </a:t>
            </a:r>
            <a:r>
              <a:rPr lang="en-US" dirty="0" smtClean="0"/>
              <a:t>GCD(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f</a:t>
            </a:r>
            <a:r>
              <a:rPr lang="en-US" baseline="-25000" dirty="0" smtClean="0"/>
              <a:t>2 </a:t>
            </a:r>
            <a:r>
              <a:rPr lang="en-US" dirty="0" smtClean="0"/>
              <a:t>; </a:t>
            </a:r>
            <a:r>
              <a:rPr lang="en-US" i="1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) equals an integer sub-multiple of </a:t>
            </a:r>
            <a:br>
              <a:rPr lang="en-US" dirty="0" smtClean="0"/>
            </a:br>
            <a:r>
              <a:rPr lang="en-US" dirty="0" smtClean="0"/>
              <a:t>either 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f</a:t>
            </a:r>
            <a:r>
              <a:rPr lang="en-US" baseline="-25000" dirty="0" smtClean="0"/>
              <a:t>2 </a:t>
            </a:r>
            <a:r>
              <a:rPr lang="en-US" dirty="0" smtClean="0"/>
              <a:t> or both</a:t>
            </a:r>
            <a:endParaRPr lang="en-US" baseline="-25000" dirty="0" smtClean="0"/>
          </a:p>
          <a:p>
            <a:endParaRPr lang="en-US" baseline="-25000" dirty="0" smtClean="0"/>
          </a:p>
          <a:p>
            <a:endParaRPr lang="en-US" baseline="-25000" dirty="0" smtClean="0"/>
          </a:p>
          <a:p>
            <a:r>
              <a:rPr lang="en-US" dirty="0" smtClean="0"/>
              <a:t>Proof: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equals a right limit point of             for some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and</a:t>
            </a:r>
            <a:r>
              <a:rPr lang="en-US" i="1" dirty="0" smtClean="0"/>
              <a:t> j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Each             is the intersection of 2 half-open intervals (...], where the right limit point of each half-open interval is an integer sub-multiple of either 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or </a:t>
            </a:r>
            <a:r>
              <a:rPr lang="en-US" i="1" dirty="0" smtClean="0"/>
              <a:t>f</a:t>
            </a:r>
            <a:r>
              <a:rPr lang="en-US" baseline="-25000" dirty="0" smtClean="0"/>
              <a:t>2  </a:t>
            </a:r>
            <a:r>
              <a:rPr lang="en-US" dirty="0" smtClean="0"/>
              <a:t>or both.</a:t>
            </a:r>
            <a:br>
              <a:rPr lang="en-US" dirty="0" smtClean="0"/>
            </a:br>
            <a:r>
              <a:rPr lang="en-US" dirty="0" smtClean="0"/>
              <a:t> 								□</a:t>
            </a:r>
          </a:p>
          <a:p>
            <a:r>
              <a:rPr lang="en-US" b="1" dirty="0" smtClean="0"/>
              <a:t>Note</a:t>
            </a:r>
            <a:r>
              <a:rPr lang="en-US" dirty="0" smtClean="0"/>
              <a:t>: 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f</a:t>
            </a:r>
            <a:r>
              <a:rPr lang="en-US" baseline="-25000" dirty="0" smtClean="0"/>
              <a:t>2 </a:t>
            </a:r>
            <a:r>
              <a:rPr lang="en-US" dirty="0" smtClean="0"/>
              <a:t>are real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2225154" y="3356992"/>
          <a:ext cx="3282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9" name="Equation" r:id="rId4" imgW="2743200" imgH="507960" progId="Equation.3">
                  <p:embed/>
                </p:oleObj>
              </mc:Choice>
              <mc:Fallback>
                <p:oleObj name="Equation" r:id="rId4" imgW="2743200" imgH="5079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154" y="3356992"/>
                        <a:ext cx="32829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611560" y="4186555"/>
          <a:ext cx="115570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50" name="Equation" r:id="rId6" imgW="965160" imgH="215640" progId="Equation.3">
                  <p:embed/>
                </p:oleObj>
              </mc:Choice>
              <mc:Fallback>
                <p:oleObj name="Equation" r:id="rId6" imgW="96516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186555"/>
                        <a:ext cx="115570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4954525" y="4179060"/>
          <a:ext cx="638175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51" name="Equation" r:id="rId8" imgW="533160" imgH="228600" progId="Equation.3">
                  <p:embed/>
                </p:oleObj>
              </mc:Choice>
              <mc:Fallback>
                <p:oleObj name="Equation" r:id="rId8" imgW="5331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4525" y="4179060"/>
                        <a:ext cx="638175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331640" y="4812142"/>
          <a:ext cx="638175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52" name="Equation" r:id="rId10" imgW="533160" imgH="228600" progId="Equation.3">
                  <p:embed/>
                </p:oleObj>
              </mc:Choice>
              <mc:Fallback>
                <p:oleObj name="Equation" r:id="rId10" imgW="5331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812142"/>
                        <a:ext cx="638175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Some Interesting Examples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Numbers in </a:t>
            </a:r>
            <a:r>
              <a:rPr lang="en-US" i="1" dirty="0" smtClean="0"/>
              <a:t>N</a:t>
            </a:r>
            <a:r>
              <a:rPr lang="en-US" baseline="30000" dirty="0" smtClean="0"/>
              <a:t>+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w</a:t>
            </a:r>
            <a:r>
              <a:rPr lang="en-US" dirty="0" smtClean="0"/>
              <a:t> sufficiently small, we find the classical solutions for 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f</a:t>
            </a:r>
            <a:r>
              <a:rPr lang="en-US" baseline="-25000" dirty="0" smtClean="0"/>
              <a:t>2 </a:t>
            </a:r>
            <a:r>
              <a:rPr lang="en-US" dirty="0" smtClean="0"/>
              <a:t>in </a:t>
            </a:r>
            <a:r>
              <a:rPr lang="en-US" i="1" dirty="0" smtClean="0"/>
              <a:t>N</a:t>
            </a:r>
            <a:r>
              <a:rPr lang="en-US" baseline="30000" dirty="0" smtClean="0"/>
              <a:t>+</a:t>
            </a:r>
            <a:endParaRPr lang="en-US" dirty="0" smtClean="0"/>
          </a:p>
          <a:p>
            <a:pPr lvl="1"/>
            <a:r>
              <a:rPr lang="en-US" dirty="0" smtClean="0"/>
              <a:t>GCD(15,21; w≤1) = 3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GCD(15,21; w=1.1) = 7    </a:t>
            </a:r>
          </a:p>
          <a:p>
            <a:pPr lvl="2"/>
            <a:r>
              <a:rPr lang="en-US" dirty="0" smtClean="0"/>
              <a:t>w too large for finding the classical solution</a:t>
            </a:r>
          </a:p>
          <a:p>
            <a:endParaRPr lang="en-US" dirty="0" smtClean="0"/>
          </a:p>
          <a:p>
            <a:r>
              <a:rPr lang="en-US" dirty="0" smtClean="0"/>
              <a:t>Numbers in </a:t>
            </a:r>
            <a:r>
              <a:rPr lang="en-US" i="1" dirty="0" smtClean="0"/>
              <a:t>Q</a:t>
            </a:r>
            <a:r>
              <a:rPr lang="en-US" baseline="30000" dirty="0" smtClean="0"/>
              <a:t>+</a:t>
            </a:r>
          </a:p>
          <a:p>
            <a:pPr lvl="1"/>
            <a:r>
              <a:rPr lang="en-US" dirty="0" smtClean="0"/>
              <a:t>GCD(0.9,1.2; w=0.1) = 0.3</a:t>
            </a:r>
          </a:p>
          <a:p>
            <a:endParaRPr lang="en-US" dirty="0" smtClean="0"/>
          </a:p>
          <a:p>
            <a:r>
              <a:rPr lang="en-US" dirty="0" smtClean="0"/>
              <a:t>Numbers in </a:t>
            </a:r>
            <a:r>
              <a:rPr lang="en-US" i="1" dirty="0" smtClean="0"/>
              <a:t>R</a:t>
            </a:r>
            <a:r>
              <a:rPr lang="en-US" baseline="30000" dirty="0" smtClean="0"/>
              <a:t>+</a:t>
            </a:r>
            <a:r>
              <a:rPr lang="en-US" dirty="0" smtClean="0"/>
              <a:t>   (computed with finite precision)</a:t>
            </a:r>
          </a:p>
          <a:p>
            <a:pPr lvl="1"/>
            <a:r>
              <a:rPr lang="en-US" dirty="0" smtClean="0"/>
              <a:t>GCD(7</a:t>
            </a:r>
            <a:r>
              <a:rPr lang="el-GR" dirty="0" smtClean="0"/>
              <a:t>π</a:t>
            </a:r>
            <a:r>
              <a:rPr lang="en-US" dirty="0" smtClean="0"/>
              <a:t>,8</a:t>
            </a:r>
            <a:r>
              <a:rPr lang="el-GR" dirty="0" smtClean="0"/>
              <a:t>π</a:t>
            </a:r>
            <a:r>
              <a:rPr lang="en-US" dirty="0" smtClean="0"/>
              <a:t>; w=0.1) = 3.1416</a:t>
            </a:r>
          </a:p>
          <a:p>
            <a:pPr lvl="1"/>
            <a:r>
              <a:rPr lang="en-US" dirty="0" smtClean="0"/>
              <a:t>GCD(6</a:t>
            </a:r>
            <a:r>
              <a:rPr lang="el-GR" dirty="0" smtClean="0"/>
              <a:t>π</a:t>
            </a:r>
            <a:r>
              <a:rPr lang="en-US" dirty="0" smtClean="0"/>
              <a:t>,8</a:t>
            </a:r>
            <a:r>
              <a:rPr lang="el-GR" dirty="0" smtClean="0"/>
              <a:t>π</a:t>
            </a:r>
            <a:r>
              <a:rPr lang="en-US" dirty="0" smtClean="0"/>
              <a:t>; w=0.1) = 6.2832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 to the Original 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340768"/>
            <a:ext cx="8359775" cy="4968552"/>
          </a:xfrm>
        </p:spPr>
        <p:txBody>
          <a:bodyPr/>
          <a:lstStyle/>
          <a:p>
            <a:r>
              <a:rPr lang="en-US" dirty="0" smtClean="0"/>
              <a:t>Suppose that we find that for a certain (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 f</a:t>
            </a:r>
            <a:r>
              <a:rPr lang="en-US" baseline="-25000" dirty="0" smtClean="0"/>
              <a:t>2</a:t>
            </a:r>
            <a:r>
              <a:rPr lang="en-US" dirty="0" smtClean="0"/>
              <a:t>; </a:t>
            </a:r>
            <a:r>
              <a:rPr lang="en-US" i="1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) :</a:t>
            </a:r>
            <a:br>
              <a:rPr lang="en-US" dirty="0" smtClean="0"/>
            </a:br>
            <a:r>
              <a:rPr lang="en-US" dirty="0" smtClean="0"/>
              <a:t>	GCD (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 f</a:t>
            </a:r>
            <a:r>
              <a:rPr lang="en-US" baseline="-25000" dirty="0" smtClean="0"/>
              <a:t>2</a:t>
            </a:r>
            <a:r>
              <a:rPr lang="en-US" dirty="0" smtClean="0"/>
              <a:t>; </a:t>
            </a:r>
            <a:r>
              <a:rPr lang="en-US" i="1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)  &lt;  30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Then there exists no real number </a:t>
            </a:r>
            <a:r>
              <a:rPr lang="en-US" i="1" dirty="0" smtClean="0"/>
              <a:t>f</a:t>
            </a:r>
            <a:r>
              <a:rPr lang="en-US" i="1" baseline="-25000" dirty="0" smtClean="0"/>
              <a:t>exp</a:t>
            </a:r>
            <a:r>
              <a:rPr lang="en-US" dirty="0" smtClean="0"/>
              <a:t>≥30  such that integer multiples of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exp</a:t>
            </a:r>
            <a:r>
              <a:rPr lang="en-US" i="1" baseline="-25000" dirty="0" smtClean="0"/>
              <a:t> </a:t>
            </a:r>
            <a:r>
              <a:rPr lang="en-US" dirty="0" smtClean="0"/>
              <a:t> fall simultaneously in (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-</a:t>
            </a:r>
            <a:r>
              <a:rPr lang="en-US" i="1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 f</a:t>
            </a:r>
            <a:r>
              <a:rPr lang="en-US" baseline="-25000" dirty="0" smtClean="0"/>
              <a:t>1</a:t>
            </a:r>
            <a:r>
              <a:rPr lang="en-US" dirty="0" smtClean="0"/>
              <a:t>] and (</a:t>
            </a:r>
            <a:r>
              <a:rPr lang="en-US" i="1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-</a:t>
            </a:r>
            <a:r>
              <a:rPr lang="en-US" i="1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en-US" i="1" dirty="0" smtClean="0"/>
              <a:t> f</a:t>
            </a:r>
            <a:r>
              <a:rPr lang="en-US" baseline="-25000" dirty="0" smtClean="0"/>
              <a:t>2</a:t>
            </a:r>
            <a:r>
              <a:rPr lang="en-US" dirty="0" smtClean="0"/>
              <a:t>] </a:t>
            </a:r>
          </a:p>
          <a:p>
            <a:endParaRPr lang="en-US" dirty="0" smtClean="0"/>
          </a:p>
          <a:p>
            <a:r>
              <a:rPr lang="en-US" dirty="0" smtClean="0"/>
              <a:t>By picking 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en-US" i="1" dirty="0" smtClean="0"/>
              <a:t> f</a:t>
            </a:r>
            <a:r>
              <a:rPr lang="en-US" baseline="-25000" dirty="0" smtClean="0"/>
              <a:t>1</a:t>
            </a:r>
            <a:r>
              <a:rPr lang="en-US" dirty="0" smtClean="0"/>
              <a:t>-</a:t>
            </a:r>
            <a:r>
              <a:rPr lang="en-US" i="1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/2 and </a:t>
            </a:r>
            <a:r>
              <a:rPr lang="en-US" i="1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=</a:t>
            </a:r>
            <a:r>
              <a:rPr lang="en-US" i="1" dirty="0" smtClean="0"/>
              <a:t> f</a:t>
            </a:r>
            <a:r>
              <a:rPr lang="en-US" baseline="-25000" dirty="0" smtClean="0"/>
              <a:t>2</a:t>
            </a:r>
            <a:r>
              <a:rPr lang="en-US" dirty="0" smtClean="0"/>
              <a:t>-</a:t>
            </a:r>
            <a:r>
              <a:rPr lang="en-US" i="1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/2, we can insure that if one multiple of </a:t>
            </a:r>
            <a:r>
              <a:rPr lang="en-US" i="1" dirty="0" smtClean="0"/>
              <a:t>f</a:t>
            </a:r>
            <a:r>
              <a:rPr lang="en-US" i="1" baseline="-25000" dirty="0" smtClean="0"/>
              <a:t>exp</a:t>
            </a:r>
            <a:r>
              <a:rPr lang="en-US" dirty="0" smtClean="0"/>
              <a:t>≥30 falls within a range of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i</a:t>
            </a:r>
            <a:r>
              <a:rPr lang="en-US" dirty="0" smtClean="0"/>
              <a:t>/2 of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/>
              <a:t> for some </a:t>
            </a:r>
            <a:r>
              <a:rPr lang="en-US" i="1" dirty="0" err="1" smtClean="0"/>
              <a:t>i</a:t>
            </a:r>
            <a:r>
              <a:rPr lang="en-US" dirty="0" smtClean="0"/>
              <a:t>, then the other interval is free from any multiple of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exp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7254875" y="2198688"/>
          <a:ext cx="2127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03" name="Equation" r:id="rId4" imgW="177480" imgH="215640" progId="Equation.3">
                  <p:embed/>
                </p:oleObj>
              </mc:Choice>
              <mc:Fallback>
                <p:oleObj name="Equation" r:id="rId4" imgW="1774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75" y="2198688"/>
                        <a:ext cx="2127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Arrow Connector 38"/>
          <p:cNvCxnSpPr/>
          <p:nvPr/>
        </p:nvCxnSpPr>
        <p:spPr bwMode="auto">
          <a:xfrm>
            <a:off x="6228184" y="2420888"/>
            <a:ext cx="216024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5952654" y="2204864"/>
          <a:ext cx="56356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04" name="Equation" r:id="rId6" imgW="469800" imgH="215640" progId="Equation.3">
                  <p:embed/>
                </p:oleObj>
              </mc:Choice>
              <mc:Fallback>
                <p:oleObj name="Equation" r:id="rId6" imgW="46980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2654" y="2204864"/>
                        <a:ext cx="563562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Arrow Connector 45"/>
          <p:cNvCxnSpPr/>
          <p:nvPr/>
        </p:nvCxnSpPr>
        <p:spPr bwMode="auto">
          <a:xfrm flipH="1">
            <a:off x="7020272" y="2420888"/>
            <a:ext cx="216024" cy="2796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971600" y="2708920"/>
            <a:ext cx="7200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971600" y="2636912"/>
            <a:ext cx="0" cy="144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860418" y="275073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0</a:t>
            </a:r>
            <a:endParaRPr lang="en-US" sz="1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283968" y="249289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     ]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325597" y="249289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     ]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523140" y="27389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30</a:t>
            </a:r>
            <a:endParaRPr lang="en-US" sz="1200" b="1" baseline="-25000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4406212" y="2708920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444208" y="2708920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1691680" y="2636912"/>
            <a:ext cx="0" cy="144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7092280" y="2996952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452320" y="2852936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f</a:t>
            </a:r>
            <a:endParaRPr lang="en-US" sz="1200" b="1" i="1" baseline="-25000" dirty="0"/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4199458" y="2420888"/>
            <a:ext cx="216024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47" name="Object 10_"/>
          <p:cNvGraphicFramePr>
            <a:graphicFrameLocks noChangeAspect="1"/>
          </p:cNvGraphicFramePr>
          <p:nvPr/>
        </p:nvGraphicFramePr>
        <p:xfrm>
          <a:off x="3946525" y="2205038"/>
          <a:ext cx="5175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05" name="Equation" r:id="rId8" imgW="431640" imgH="215640" progId="Equation.3">
                  <p:embed/>
                </p:oleObj>
              </mc:Choice>
              <mc:Fallback>
                <p:oleObj name="Equation" r:id="rId8" imgW="431640" imgH="2156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6525" y="2205038"/>
                        <a:ext cx="5175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9_"/>
          <p:cNvGraphicFramePr>
            <a:graphicFrameLocks noChangeAspect="1"/>
          </p:cNvGraphicFramePr>
          <p:nvPr/>
        </p:nvGraphicFramePr>
        <p:xfrm>
          <a:off x="5233988" y="2205038"/>
          <a:ext cx="18256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06" name="Equation" r:id="rId10" imgW="152280" imgH="215640" progId="Equation.3">
                  <p:embed/>
                </p:oleObj>
              </mc:Choice>
              <mc:Fallback>
                <p:oleObj name="Equation" r:id="rId10" imgW="152280" imgH="2156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988" y="2205038"/>
                        <a:ext cx="182562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Straight Arrow Connector 48"/>
          <p:cNvCxnSpPr/>
          <p:nvPr/>
        </p:nvCxnSpPr>
        <p:spPr bwMode="auto">
          <a:xfrm flipH="1">
            <a:off x="4985469" y="2427064"/>
            <a:ext cx="216024" cy="2796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V="1">
            <a:off x="4708521" y="2276872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45073" name="Object 17"/>
          <p:cNvGraphicFramePr>
            <a:graphicFrameLocks noChangeAspect="1"/>
          </p:cNvGraphicFramePr>
          <p:nvPr/>
        </p:nvGraphicFramePr>
        <p:xfrm>
          <a:off x="4609033" y="1989138"/>
          <a:ext cx="198437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07" name="Equation" r:id="rId12" imgW="164880" imgH="215640" progId="Equation.3">
                  <p:embed/>
                </p:oleObj>
              </mc:Choice>
              <mc:Fallback>
                <p:oleObj name="Equation" r:id="rId12" imgW="164880" imgH="2156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9033" y="1989138"/>
                        <a:ext cx="198437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Arrow Connector 51"/>
          <p:cNvCxnSpPr/>
          <p:nvPr/>
        </p:nvCxnSpPr>
        <p:spPr bwMode="auto">
          <a:xfrm flipV="1">
            <a:off x="6732240" y="2276872"/>
            <a:ext cx="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53" name="Object 17_"/>
          <p:cNvGraphicFramePr>
            <a:graphicFrameLocks noChangeAspect="1"/>
          </p:cNvGraphicFramePr>
          <p:nvPr/>
        </p:nvGraphicFramePr>
        <p:xfrm>
          <a:off x="6624638" y="1989138"/>
          <a:ext cx="214312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08" name="Equation" r:id="rId14" imgW="177480" imgH="215640" progId="Equation.3">
                  <p:embed/>
                </p:oleObj>
              </mc:Choice>
              <mc:Fallback>
                <p:oleObj name="Equation" r:id="rId14" imgW="177480" imgH="2156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638" y="1989138"/>
                        <a:ext cx="214312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2113" y="565150"/>
            <a:ext cx="8359775" cy="9144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Numerical Examples (1)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68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276872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372200" y="6525344"/>
            <a:ext cx="21050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acceptable_frequencies_2012_10_20_1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0226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372200" y="6525344"/>
            <a:ext cx="21050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acceptable_frequencies_2012_10_20_1</a:t>
            </a:r>
            <a:endParaRPr lang="en-US" sz="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5805264"/>
            <a:ext cx="3102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typical solutions: (f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,f</a:t>
            </a:r>
            <a:r>
              <a:rPr lang="en-US" sz="1400" b="1" baseline="-25000" dirty="0" smtClean="0"/>
              <a:t>2</a:t>
            </a:r>
            <a:r>
              <a:rPr lang="en-US" sz="1400" b="1" dirty="0" smtClean="0"/>
              <a:t>) = (f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f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+15)</a:t>
            </a:r>
            <a:endParaRPr lang="en-US" sz="14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92113" y="565150"/>
            <a:ext cx="8359775" cy="9144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Numerical Examples (1) detail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0196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</a:p>
          <a:p>
            <a:endParaRPr lang="en-US" dirty="0" smtClean="0"/>
          </a:p>
          <a:p>
            <a:r>
              <a:rPr lang="en-US" dirty="0" smtClean="0"/>
              <a:t>Cameras, exposure times and problem definition</a:t>
            </a:r>
          </a:p>
          <a:p>
            <a:endParaRPr lang="en-US" dirty="0" smtClean="0"/>
          </a:p>
          <a:p>
            <a:r>
              <a:rPr lang="en-US" dirty="0" smtClean="0"/>
              <a:t>Introduction to Solution using GCD for Integer Frequencies</a:t>
            </a:r>
          </a:p>
          <a:p>
            <a:endParaRPr lang="en-US" dirty="0" smtClean="0"/>
          </a:p>
          <a:p>
            <a:r>
              <a:rPr lang="en-US" dirty="0" smtClean="0"/>
              <a:t>Extension of GCD to intervals over </a:t>
            </a:r>
            <a:r>
              <a:rPr lang="en-US" i="1" dirty="0" smtClean="0"/>
              <a:t>R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Application to the Original Problem</a:t>
            </a:r>
          </a:p>
          <a:p>
            <a:endParaRPr lang="en-US" dirty="0" smtClean="0"/>
          </a:p>
          <a:p>
            <a:r>
              <a:rPr lang="en-US" dirty="0" smtClean="0"/>
              <a:t>Discussion</a:t>
            </a:r>
          </a:p>
          <a:p>
            <a:endParaRPr lang="en-US" dirty="0"/>
          </a:p>
          <a:p>
            <a:r>
              <a:rPr lang="en-US" dirty="0" smtClean="0"/>
              <a:t>Yet another generalization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92113" y="565150"/>
            <a:ext cx="8359775" cy="9144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Numerical Examples (2)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4208" y="6309320"/>
            <a:ext cx="21050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acceptable_frequencies_2012_10_18_2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2821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92113" y="565150"/>
            <a:ext cx="8359775" cy="9144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Numerical Examples (2) detail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6309320"/>
            <a:ext cx="21050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acceptable_frequencies_2012_10_18_2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58976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92113" y="565150"/>
            <a:ext cx="8359775" cy="9144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Numerical Examples (3)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2200" y="6237312"/>
            <a:ext cx="21050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acceptable_frequencies_2012_10_18_3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35565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92113" y="565150"/>
            <a:ext cx="8359775" cy="9144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Numerical Examples (4)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6216" y="6237312"/>
            <a:ext cx="21050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acceptable_frequencies_2012_10_18_4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04671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92113" y="565150"/>
            <a:ext cx="8359775" cy="9144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Numerical Examples (4) detail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6216" y="6237312"/>
            <a:ext cx="21050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acceptable_frequencies_2012_10_18_4</a:t>
            </a:r>
            <a:endParaRPr lang="en-US" sz="800" b="1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699792" y="4581128"/>
            <a:ext cx="36724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683568" y="5805264"/>
            <a:ext cx="5216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typical solutions: (f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,f</a:t>
            </a:r>
            <a:r>
              <a:rPr lang="en-US" sz="1400" b="1" baseline="-25000" dirty="0" smtClean="0"/>
              <a:t>2</a:t>
            </a:r>
            <a:r>
              <a:rPr lang="en-US" sz="1400" b="1" dirty="0" smtClean="0"/>
              <a:t>) = (f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f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+15), (f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2f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-20), ), (f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, 2f</a:t>
            </a:r>
            <a:r>
              <a:rPr lang="en-US" sz="1400" b="1" baseline="-25000" dirty="0" smtClean="0"/>
              <a:t>1</a:t>
            </a:r>
            <a:r>
              <a:rPr lang="en-US" sz="1400" b="1" dirty="0" smtClean="0"/>
              <a:t>+15)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19884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 (1)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r>
              <a:rPr lang="en-US" dirty="0" smtClean="0"/>
              <a:t>It is convenient to use half open intervals (…] and have the right limit point as a characterizing number, since then</a:t>
            </a:r>
          </a:p>
          <a:p>
            <a:pPr lvl="1"/>
            <a:r>
              <a:rPr lang="en-US" dirty="0" smtClean="0"/>
              <a:t>We can reproduce the familiar results from number theory</a:t>
            </a:r>
          </a:p>
          <a:p>
            <a:pPr lvl="1"/>
            <a:r>
              <a:rPr lang="en-US" dirty="0" smtClean="0"/>
              <a:t>The maximum in the definition of GCD exists</a:t>
            </a:r>
          </a:p>
          <a:p>
            <a:pPr lvl="1"/>
            <a:r>
              <a:rPr lang="en-US" dirty="0" smtClean="0"/>
              <a:t>We do not obtain subsets in          having measure 0</a:t>
            </a:r>
          </a:p>
          <a:p>
            <a:endParaRPr lang="en-US" dirty="0" smtClean="0"/>
          </a:p>
          <a:p>
            <a:r>
              <a:rPr lang="en-US" dirty="0" smtClean="0"/>
              <a:t>The concept of GCD can be generalized to an arbitrary number of K intervals over </a:t>
            </a:r>
            <a:r>
              <a:rPr lang="en-US" i="1" dirty="0" smtClean="0"/>
              <a:t>R</a:t>
            </a:r>
            <a:r>
              <a:rPr lang="en-US" baseline="30000" dirty="0" smtClean="0"/>
              <a:t>+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Theorem 2 shows that the complexity of the computation of a GCD is reasonable</a:t>
            </a:r>
          </a:p>
          <a:p>
            <a:endParaRPr lang="en-US" dirty="0" smtClean="0"/>
          </a:p>
          <a:p>
            <a:r>
              <a:rPr lang="en-US" dirty="0" smtClean="0"/>
              <a:t>Can we have an efficient algorithm like Euclid’s algorithm for computing the GCD of real intervals?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4252020" y="2810197"/>
          <a:ext cx="608012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3" name="Equation" r:id="rId4" imgW="507960" imgH="215640" progId="Equation.3">
                  <p:embed/>
                </p:oleObj>
              </mc:Choice>
              <mc:Fallback>
                <p:oleObj name="Equation" r:id="rId4" imgW="50796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020" y="2810197"/>
                        <a:ext cx="608012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3131840" y="3861048"/>
          <a:ext cx="20828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4" name="Equation" r:id="rId6" imgW="1739880" imgH="431640" progId="Equation.3">
                  <p:embed/>
                </p:oleObj>
              </mc:Choice>
              <mc:Fallback>
                <p:oleObj name="Equation" r:id="rId6" imgW="17398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861048"/>
                        <a:ext cx="20828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 (2)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r>
              <a:rPr lang="en-US" dirty="0" smtClean="0"/>
              <a:t>It can be shown that GCD(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 f</a:t>
            </a:r>
            <a:r>
              <a:rPr lang="en-US" baseline="-25000" dirty="0" smtClean="0"/>
              <a:t>2</a:t>
            </a:r>
            <a:r>
              <a:rPr lang="en-US" dirty="0" smtClean="0"/>
              <a:t>;</a:t>
            </a:r>
            <a:r>
              <a:rPr lang="en-US" i="1" dirty="0" smtClean="0"/>
              <a:t>w</a:t>
            </a:r>
            <a:r>
              <a:rPr lang="en-US" dirty="0" smtClean="0"/>
              <a:t>) is non-decreasing as </a:t>
            </a:r>
            <a:r>
              <a:rPr lang="en-US" i="1" dirty="0" smtClean="0"/>
              <a:t>w</a:t>
            </a:r>
            <a:r>
              <a:rPr lang="en-US" dirty="0" smtClean="0"/>
              <a:t> increases</a:t>
            </a:r>
          </a:p>
          <a:p>
            <a:endParaRPr lang="en-US" dirty="0" smtClean="0"/>
          </a:p>
          <a:p>
            <a:r>
              <a:rPr lang="en-US" dirty="0" smtClean="0"/>
              <a:t>For rational numbers a/b and p/q, where </a:t>
            </a:r>
            <a:r>
              <a:rPr lang="en-US" dirty="0" err="1" smtClean="0"/>
              <a:t>a,b,p,q</a:t>
            </a:r>
            <a:r>
              <a:rPr lang="en-US" dirty="0" smtClean="0"/>
              <a:t> are in </a:t>
            </a:r>
            <a:r>
              <a:rPr lang="en-US" i="1" dirty="0" smtClean="0"/>
              <a:t>N</a:t>
            </a:r>
            <a:r>
              <a:rPr lang="en-US" baseline="30000" dirty="0" smtClean="0"/>
              <a:t>+</a:t>
            </a:r>
            <a:r>
              <a:rPr lang="en-US" dirty="0" smtClean="0"/>
              <a:t>, we find for sufficiently small </a:t>
            </a:r>
            <a:r>
              <a:rPr lang="en-US" i="1" dirty="0" smtClean="0"/>
              <a:t>w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LCM(.) is the Least Common Multiple.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small must </a:t>
            </a:r>
            <a:r>
              <a:rPr lang="en-US" i="1" dirty="0" smtClean="0"/>
              <a:t>w</a:t>
            </a:r>
            <a:r>
              <a:rPr lang="en-US" dirty="0" smtClean="0"/>
              <a:t> be as a function of </a:t>
            </a:r>
            <a:r>
              <a:rPr lang="en-US" dirty="0" err="1" smtClean="0"/>
              <a:t>a,b,p</a:t>
            </a:r>
            <a:r>
              <a:rPr lang="en-US" dirty="0" smtClean="0"/>
              <a:t> and q to find this solution?</a:t>
            </a:r>
          </a:p>
          <a:p>
            <a:endParaRPr lang="en-US" dirty="0" smtClean="0"/>
          </a:p>
          <a:p>
            <a:r>
              <a:rPr lang="en-US" dirty="0" smtClean="0"/>
              <a:t>Conjecture: for incommensurable numbers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</a:p>
          <a:p>
            <a:endParaRPr lang="en-US" i="1" dirty="0" smtClean="0"/>
          </a:p>
          <a:p>
            <a:r>
              <a:rPr lang="en-US" dirty="0" smtClean="0"/>
              <a:t>Effects of finite precision computations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220913" y="2792413"/>
          <a:ext cx="427355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62" name="Equation" r:id="rId4" imgW="3568680" imgH="711000" progId="Equation.3">
                  <p:embed/>
                </p:oleObj>
              </mc:Choice>
              <mc:Fallback>
                <p:oleObj name="Equation" r:id="rId4" imgW="356868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2792413"/>
                        <a:ext cx="4273550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629134"/>
              </p:ext>
            </p:extLst>
          </p:nvPr>
        </p:nvGraphicFramePr>
        <p:xfrm>
          <a:off x="6693421" y="5343236"/>
          <a:ext cx="1550987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63" name="Equation" r:id="rId6" imgW="1295280" imgH="279360" progId="Equation.3">
                  <p:embed/>
                </p:oleObj>
              </mc:Choice>
              <mc:Fallback>
                <p:oleObj name="Equation" r:id="rId6" imgW="1295280" imgH="2793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3421" y="5343236"/>
                        <a:ext cx="1550987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Yet Another Generalization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GCD(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;</a:t>
            </a:r>
            <a:r>
              <a:rPr lang="en-US" i="1" dirty="0" smtClean="0"/>
              <a:t>w</a:t>
            </a:r>
            <a:r>
              <a:rPr lang="en-US" dirty="0" smtClean="0"/>
              <a:t>) on intervals still makes hard decisions on frequencies being in or out of intervals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 we make some sensible reasoning that leads to “smooth” decisions concerning acceptable frequency pairs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have to use a more friendly measure on the intervals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start by re-phrasing the previous approach in a different manner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052736"/>
            <a:ext cx="8359775" cy="5256584"/>
          </a:xfrm>
        </p:spPr>
        <p:txBody>
          <a:bodyPr/>
          <a:lstStyle/>
          <a:p>
            <a:r>
              <a:rPr lang="en-US" dirty="0" smtClean="0"/>
              <a:t>GCD(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;</a:t>
            </a:r>
            <a:r>
              <a:rPr lang="en-US" i="1" dirty="0" smtClean="0"/>
              <a:t>w</a:t>
            </a:r>
            <a:r>
              <a:rPr lang="en-US" dirty="0" smtClean="0"/>
              <a:t>) on intervals as discussed previously, effectively uses indicator functions as a measure of membership: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Divisor Measure </a:t>
            </a:r>
            <a:r>
              <a:rPr lang="en-US" i="1" dirty="0" smtClean="0"/>
              <a:t>DM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DM</a:t>
            </a:r>
            <a:r>
              <a:rPr lang="en-US" baseline="-25000" dirty="0" smtClean="0"/>
              <a:t>2</a:t>
            </a:r>
            <a:r>
              <a:rPr lang="en-US" dirty="0" smtClean="0"/>
              <a:t> in </a:t>
            </a:r>
            <a:r>
              <a:rPr lang="en-US" b="1" i="1" dirty="0" smtClean="0"/>
              <a:t>R</a:t>
            </a:r>
            <a:r>
              <a:rPr lang="en-US" baseline="30000" dirty="0" smtClean="0"/>
              <a:t>+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28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971600" y="2708920"/>
            <a:ext cx="7200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971600" y="2636912"/>
            <a:ext cx="0" cy="144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860418" y="279196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0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12540" y="2510316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      ]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45477" y="2510316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        ]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2791961"/>
            <a:ext cx="285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I</a:t>
            </a:r>
            <a:r>
              <a:rPr lang="en-US" sz="1200" b="1" baseline="-25000" dirty="0" smtClean="0"/>
              <a:t>1</a:t>
            </a:r>
            <a:endParaRPr lang="en-US" sz="1200" b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5508104" y="2791961"/>
            <a:ext cx="285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I</a:t>
            </a:r>
            <a:r>
              <a:rPr lang="en-US" sz="1200" b="1" baseline="-25000" dirty="0" smtClean="0"/>
              <a:t>2</a:t>
            </a:r>
            <a:endParaRPr lang="en-US" sz="1200" b="1" baseline="-25000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4427984" y="2420888"/>
            <a:ext cx="64807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5364088" y="2420888"/>
            <a:ext cx="5760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971600" y="2708920"/>
            <a:ext cx="34563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5076056" y="27089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940152" y="2708920"/>
            <a:ext cx="22322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4427984" y="242088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5076056" y="242088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5364088" y="242088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5940152" y="2420888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971600" y="2420888"/>
            <a:ext cx="720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55576" y="227687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</a:t>
            </a:r>
            <a:endParaRPr lang="en-US" sz="1200" b="1" dirty="0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2633663" y="5367338"/>
          <a:ext cx="3084512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18" name="Equation" r:id="rId4" imgW="2577960" imgH="304560" progId="Equation.3">
                  <p:embed/>
                </p:oleObj>
              </mc:Choice>
              <mc:Fallback>
                <p:oleObj name="Equation" r:id="rId4" imgW="2577960" imgH="304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5367338"/>
                        <a:ext cx="3084512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4689475" y="4252913"/>
          <a:ext cx="32575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19" name="Equation" r:id="rId6" imgW="2717640" imgH="291960" progId="Equation.3">
                  <p:embed/>
                </p:oleObj>
              </mc:Choice>
              <mc:Fallback>
                <p:oleObj name="Equation" r:id="rId6" imgW="2717640" imgH="291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475" y="4252913"/>
                        <a:ext cx="325755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4614863" y="2133600"/>
          <a:ext cx="319087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20" name="Equation" r:id="rId8" imgW="266400" imgH="241200" progId="Equation.3">
                  <p:embed/>
                </p:oleObj>
              </mc:Choice>
              <mc:Fallback>
                <p:oleObj name="Equation" r:id="rId8" imgW="2664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863" y="2133600"/>
                        <a:ext cx="319087" cy="29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5503863" y="2133600"/>
          <a:ext cx="334962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21" name="Equation" r:id="rId10" imgW="279360" imgH="241200" progId="Equation.3">
                  <p:embed/>
                </p:oleObj>
              </mc:Choice>
              <mc:Fallback>
                <p:oleObj name="Equation" r:id="rId10" imgW="27936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3863" y="2133600"/>
                        <a:ext cx="334962" cy="29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3294930" y="3212976"/>
          <a:ext cx="278923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22" name="Equation" r:id="rId12" imgW="2323800" imgH="253800" progId="Equation.3">
                  <p:embed/>
                </p:oleObj>
              </mc:Choice>
              <mc:Fallback>
                <p:oleObj name="Equation" r:id="rId12" imgW="232380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4930" y="3212976"/>
                        <a:ext cx="278923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7812360" y="270892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f</a:t>
            </a:r>
            <a:endParaRPr lang="en-US" sz="1200" b="1" i="1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7524328" y="2852936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29</a:t>
            </a:fld>
            <a:endParaRPr lang="en-GB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4624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92113" y="565150"/>
            <a:ext cx="8359775" cy="9144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 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4745" y="2023680"/>
            <a:ext cx="18870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= 9; f</a:t>
            </a:r>
            <a:r>
              <a:rPr lang="en-US" baseline="-25000" dirty="0" smtClean="0"/>
              <a:t>2</a:t>
            </a:r>
            <a:r>
              <a:rPr lang="en-US" dirty="0" smtClean="0"/>
              <a:t> = 12</a:t>
            </a:r>
          </a:p>
          <a:p>
            <a:endParaRPr lang="en-US" dirty="0" smtClean="0"/>
          </a:p>
          <a:p>
            <a:r>
              <a:rPr lang="en-US" dirty="0" smtClean="0"/>
              <a:t>w = 0.5</a:t>
            </a:r>
          </a:p>
          <a:p>
            <a:endParaRPr lang="en-US" dirty="0" smtClean="0"/>
          </a:p>
          <a:p>
            <a:r>
              <a:rPr lang="en-US" dirty="0" smtClean="0"/>
              <a:t>GCD(f</a:t>
            </a:r>
            <a:r>
              <a:rPr lang="en-US" baseline="-25000" dirty="0" smtClean="0"/>
              <a:t>1</a:t>
            </a:r>
            <a:r>
              <a:rPr lang="en-US" dirty="0" smtClean="0"/>
              <a:t>,f</a:t>
            </a:r>
            <a:r>
              <a:rPr lang="en-US" baseline="-25000" dirty="0" smtClean="0"/>
              <a:t>1</a:t>
            </a:r>
            <a:r>
              <a:rPr lang="en-US" dirty="0" smtClean="0"/>
              <a:t>;w) = 3</a:t>
            </a:r>
            <a:endParaRPr lang="en-US" dirty="0"/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3789040"/>
            <a:ext cx="4039200" cy="30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164288" y="90872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9</a:t>
            </a:r>
            <a:endParaRPr lang="en-US" sz="1200" b="1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7067566" y="1124744"/>
            <a:ext cx="144016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7956376" y="2060848"/>
            <a:ext cx="144016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8028384" y="184482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12</a:t>
            </a:r>
            <a:endParaRPr lang="en-US" sz="1200" b="1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5306369" y="2953522"/>
            <a:ext cx="144016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382494" y="279196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3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92113" y="565150"/>
            <a:ext cx="8359775" cy="914400"/>
          </a:xfrm>
          <a:ln w="0"/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 anchor="t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92113" y="1916832"/>
            <a:ext cx="8500367" cy="4392488"/>
          </a:xfrm>
          <a:ln w="0"/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 smtClean="0"/>
              <a:t>Transmit digital information from a luminaire to a  smartphone or tablet using Visible Light Communication (VLC)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 smtClean="0"/>
              <a:t>Bits are encoded in small intensity variations of the emitted light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 smtClean="0"/>
              <a:t>Detect bits using the camera of a smartphone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 smtClean="0"/>
              <a:t>We consider an FSK-based system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 smtClean="0"/>
              <a:t>Symbols correspond to frequencies (tones)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dirty="0" smtClean="0"/>
              <a:t>Emitted light variations are sinusoidal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 smtClean="0"/>
              <a:t>Problem: camera may be “blind” for certain frequencies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D0510-B24F-4FA7-B212-2EEDDD8DD87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60648"/>
            <a:ext cx="1408430" cy="1574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593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Using a Different Measure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r>
              <a:rPr lang="en-US" dirty="0" smtClean="0"/>
              <a:t>Suppose that we change the definition of the measure of membership for the fundamental interval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Divisor Measure: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Common Divisor Measure: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30</a:t>
            </a:fld>
            <a:endParaRPr lang="en-GB" dirty="0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708025" y="5229225"/>
          <a:ext cx="4087813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67" name="Equation" r:id="rId4" imgW="3416040" imgH="215640" progId="Equation.3">
                  <p:embed/>
                </p:oleObj>
              </mc:Choice>
              <mc:Fallback>
                <p:oleObj name="Equation" r:id="rId4" imgW="34160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5229225"/>
                        <a:ext cx="4087813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627063" y="4005263"/>
          <a:ext cx="397192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68" name="Equation" r:id="rId6" imgW="3314520" imgH="291960" progId="Equation.3">
                  <p:embed/>
                </p:oleObj>
              </mc:Choice>
              <mc:Fallback>
                <p:oleObj name="Equation" r:id="rId6" imgW="3314520" imgH="291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4005263"/>
                        <a:ext cx="3971925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2576513" y="2276475"/>
          <a:ext cx="373221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69" name="Equation" r:id="rId8" imgW="3111480" imgH="507960" progId="Equation.3">
                  <p:embed/>
                </p:oleObj>
              </mc:Choice>
              <mc:Fallback>
                <p:oleObj name="Equation" r:id="rId8" imgW="3111480" imgH="5079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513" y="2276475"/>
                        <a:ext cx="3732212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25288" y="3422136"/>
            <a:ext cx="4039200" cy="30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7_"/>
          <p:cNvGraphicFramePr>
            <a:graphicFrameLocks noChangeAspect="1"/>
          </p:cNvGraphicFramePr>
          <p:nvPr/>
        </p:nvGraphicFramePr>
        <p:xfrm>
          <a:off x="6164263" y="4076700"/>
          <a:ext cx="113982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70" name="Equation" r:id="rId11" imgW="952200" imgH="203040" progId="Equation.3">
                  <p:embed/>
                </p:oleObj>
              </mc:Choice>
              <mc:Fallback>
                <p:oleObj name="Equation" r:id="rId11" imgW="9522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4263" y="4076700"/>
                        <a:ext cx="1139825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5842000" y="5661025"/>
          <a:ext cx="106362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71" name="Equation" r:id="rId13" imgW="888840" imgH="203040" progId="Equation.3">
                  <p:embed/>
                </p:oleObj>
              </mc:Choice>
              <mc:Fallback>
                <p:oleObj name="Equation" r:id="rId13" imgW="88884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0" y="5661025"/>
                        <a:ext cx="1063625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956376" y="3068960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example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4504" y="44624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782176"/>
            <a:ext cx="4039200" cy="30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5981700" y="3213100"/>
          <a:ext cx="1944688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8" name="Equation" r:id="rId6" imgW="1625400" imgH="203040" progId="Equation.3">
                  <p:embed/>
                </p:oleObj>
              </mc:Choice>
              <mc:Fallback>
                <p:oleObj name="Equation" r:id="rId6" imgW="16254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3213100"/>
                        <a:ext cx="1944688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3" name="Object 3"/>
          <p:cNvGraphicFramePr>
            <a:graphicFrameLocks noChangeAspect="1"/>
          </p:cNvGraphicFramePr>
          <p:nvPr/>
        </p:nvGraphicFramePr>
        <p:xfrm>
          <a:off x="7392988" y="1412875"/>
          <a:ext cx="1200150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9" name="Equation" r:id="rId8" imgW="1002960" imgH="203040" progId="Equation.3">
                  <p:embed/>
                </p:oleObj>
              </mc:Choice>
              <mc:Fallback>
                <p:oleObj name="Equation" r:id="rId8" imgW="10029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2988" y="1412875"/>
                        <a:ext cx="1200150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6489700" y="2276475"/>
          <a:ext cx="1277938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0" name="Equation" r:id="rId10" imgW="1066680" imgH="203040" progId="Equation.3">
                  <p:embed/>
                </p:oleObj>
              </mc:Choice>
              <mc:Fallback>
                <p:oleObj name="Equation" r:id="rId10" imgW="10666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700" y="2276475"/>
                        <a:ext cx="1277938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7544" y="620688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Example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4077072"/>
            <a:ext cx="460895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Multiples of frequencies in the neighborhood of 3</a:t>
            </a:r>
            <a:br>
              <a:rPr lang="en-US" sz="1600" dirty="0" smtClean="0"/>
            </a:br>
            <a:r>
              <a:rPr lang="en-US" sz="1600" dirty="0" smtClean="0"/>
              <a:t>(and 3/n) also end up both near 9 and 12</a:t>
            </a:r>
          </a:p>
          <a:p>
            <a:endParaRPr lang="en-US" sz="1600" dirty="0" smtClean="0"/>
          </a:p>
          <a:p>
            <a:r>
              <a:rPr lang="en-US" sz="1600" dirty="0" smtClean="0"/>
              <a:t>For frequencies f&gt;3.2, no multiples end up both </a:t>
            </a:r>
            <a:br>
              <a:rPr lang="en-US" sz="1600" dirty="0" smtClean="0"/>
            </a:br>
            <a:r>
              <a:rPr lang="en-US" sz="1600" dirty="0" smtClean="0"/>
              <a:t>near 9 and 12 according to the measure</a:t>
            </a:r>
          </a:p>
          <a:p>
            <a:endParaRPr lang="en-US" sz="1600" dirty="0" smtClean="0"/>
          </a:p>
          <a:p>
            <a:r>
              <a:rPr lang="en-US" sz="1600" dirty="0" smtClean="0"/>
              <a:t>Multiples of 1.1, 1.3 and 1.7 come somewhat </a:t>
            </a:r>
            <a:br>
              <a:rPr lang="en-US" sz="1600" dirty="0" smtClean="0"/>
            </a:br>
            <a:r>
              <a:rPr lang="en-US" sz="1600" dirty="0" smtClean="0"/>
              <a:t>close to both 9 and 12   (c.f. other measure)</a:t>
            </a:r>
            <a:endParaRPr lang="en-US" sz="1600" dirty="0"/>
          </a:p>
        </p:txBody>
      </p:sp>
      <p:graphicFrame>
        <p:nvGraphicFramePr>
          <p:cNvPr id="92165" name="Object 5"/>
          <p:cNvGraphicFramePr>
            <a:graphicFrameLocks noChangeAspect="1"/>
          </p:cNvGraphicFramePr>
          <p:nvPr/>
        </p:nvGraphicFramePr>
        <p:xfrm>
          <a:off x="5723656" y="4149080"/>
          <a:ext cx="1944688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1" name="Equation" r:id="rId12" imgW="1625400" imgH="203040" progId="Equation.3">
                  <p:embed/>
                </p:oleObj>
              </mc:Choice>
              <mc:Fallback>
                <p:oleObj name="Equation" r:id="rId12" imgW="16254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3656" y="4149080"/>
                        <a:ext cx="1944688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44624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3782176"/>
            <a:ext cx="4039200" cy="30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6072188" y="3213100"/>
          <a:ext cx="176371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03" name="Equation" r:id="rId6" imgW="1473120" imgH="203040" progId="Equation.3">
                  <p:embed/>
                </p:oleObj>
              </mc:Choice>
              <mc:Fallback>
                <p:oleObj name="Equation" r:id="rId6" imgW="14731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8" y="3213100"/>
                        <a:ext cx="1763712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7437438" y="1412875"/>
          <a:ext cx="110966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04" name="Equation" r:id="rId8" imgW="927000" imgH="203040" progId="Equation.3">
                  <p:embed/>
                </p:oleObj>
              </mc:Choice>
              <mc:Fallback>
                <p:oleObj name="Equation" r:id="rId8" imgW="9270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7438" y="1412875"/>
                        <a:ext cx="1109662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8" name="Object 4"/>
          <p:cNvGraphicFramePr>
            <a:graphicFrameLocks noChangeAspect="1"/>
          </p:cNvGraphicFramePr>
          <p:nvPr/>
        </p:nvGraphicFramePr>
        <p:xfrm>
          <a:off x="6534150" y="2276475"/>
          <a:ext cx="1187450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05" name="Equation" r:id="rId10" imgW="990360" imgH="203040" progId="Equation.3">
                  <p:embed/>
                </p:oleObj>
              </mc:Choice>
              <mc:Fallback>
                <p:oleObj name="Equation" r:id="rId10" imgW="9903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2276475"/>
                        <a:ext cx="1187450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7544" y="620688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Example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4077072"/>
            <a:ext cx="483658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If we increase </a:t>
            </a:r>
            <a:r>
              <a:rPr lang="el-GR" sz="1600" dirty="0" smtClean="0"/>
              <a:t>σ</a:t>
            </a:r>
            <a:r>
              <a:rPr lang="en-US" sz="1600" dirty="0" smtClean="0"/>
              <a:t>, it becomes more difficult to</a:t>
            </a:r>
          </a:p>
          <a:p>
            <a:r>
              <a:rPr lang="en-US" sz="1600" dirty="0" smtClean="0"/>
              <a:t>“avoid” the intervals around 9 and 12 for integer </a:t>
            </a:r>
            <a:br>
              <a:rPr lang="en-US" sz="1600" dirty="0" smtClean="0"/>
            </a:br>
            <a:r>
              <a:rPr lang="en-US" sz="1600" dirty="0" smtClean="0"/>
              <a:t>multiples of f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For </a:t>
            </a:r>
            <a:r>
              <a:rPr lang="el-GR" sz="1600" dirty="0" smtClean="0"/>
              <a:t>σ</a:t>
            </a:r>
            <a:r>
              <a:rPr lang="en-US" sz="1600" dirty="0" smtClean="0"/>
              <a:t>=0.5, some multiples of 4.16 also come close </a:t>
            </a:r>
          </a:p>
          <a:p>
            <a:r>
              <a:rPr lang="en-US" sz="1600" dirty="0" smtClean="0"/>
              <a:t>to both 9 and 12 according to the measure</a:t>
            </a:r>
            <a:endParaRPr lang="en-US" sz="16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5630348" y="692696"/>
            <a:ext cx="0" cy="28803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33</a:t>
            </a:fld>
            <a:endParaRPr lang="en-GB" dirty="0"/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2496" y="26064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915816" y="1268760"/>
            <a:ext cx="110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f</a:t>
            </a:r>
            <a:r>
              <a:rPr lang="en-US" sz="1200" b="1" baseline="-25000" dirty="0" smtClean="0"/>
              <a:t>1</a:t>
            </a:r>
            <a:r>
              <a:rPr lang="en-US" sz="1200" b="1" dirty="0" smtClean="0"/>
              <a:t> = 9; f</a:t>
            </a:r>
            <a:r>
              <a:rPr lang="en-US" sz="1200" b="1" baseline="-25000" dirty="0" smtClean="0"/>
              <a:t>2</a:t>
            </a:r>
            <a:r>
              <a:rPr lang="en-US" sz="1200" b="1" dirty="0" smtClean="0"/>
              <a:t> = 12</a:t>
            </a:r>
          </a:p>
          <a:p>
            <a:r>
              <a:rPr lang="el-GR" sz="1200" b="1" dirty="0" smtClean="0"/>
              <a:t>σ</a:t>
            </a:r>
            <a:r>
              <a:rPr lang="en-US" sz="1200" b="1" dirty="0" smtClean="0"/>
              <a:t> = 0.5</a:t>
            </a:r>
          </a:p>
          <a:p>
            <a:r>
              <a:rPr lang="en-US" sz="1200" b="1" dirty="0" err="1" smtClean="0"/>
              <a:t>f</a:t>
            </a:r>
            <a:r>
              <a:rPr lang="en-US" sz="1200" b="1" baseline="-25000" dirty="0" err="1" smtClean="0"/>
              <a:t>exp</a:t>
            </a:r>
            <a:r>
              <a:rPr lang="en-US" sz="1200" b="1" dirty="0" smtClean="0"/>
              <a:t> =  4.16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620688"/>
            <a:ext cx="1451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Example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4614227"/>
            <a:ext cx="8209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samples taken at integer multiples of 4.16</a:t>
            </a:r>
          </a:p>
          <a:p>
            <a:endParaRPr lang="en-US" sz="1600" dirty="0" smtClean="0"/>
          </a:p>
          <a:p>
            <a:r>
              <a:rPr lang="en-US" sz="1600" dirty="0" smtClean="0"/>
              <a:t>CDM(4.16;.) equals product of largest “red” sample (n=3) and largest “blue” sample (n=2)</a:t>
            </a:r>
            <a:endParaRPr lang="en-US" sz="1600" dirty="0"/>
          </a:p>
        </p:txBody>
      </p:sp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5605463" y="1052513"/>
          <a:ext cx="1049337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88" name="Equation" r:id="rId5" imgW="876240" imgH="203040" progId="Equation.3">
                  <p:embed/>
                </p:oleObj>
              </mc:Choice>
              <mc:Fallback>
                <p:oleObj name="Equation" r:id="rId5" imgW="8762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5463" y="1052513"/>
                        <a:ext cx="1049337" cy="24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5175250" y="3141663"/>
          <a:ext cx="971550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89" name="Equation" r:id="rId7" imgW="812520" imgH="203040" progId="Equation.3">
                  <p:embed/>
                </p:oleObj>
              </mc:Choice>
              <mc:Fallback>
                <p:oleObj name="Equation" r:id="rId7" imgW="8125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0" y="3141663"/>
                        <a:ext cx="971550" cy="24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SHLBG2C_CO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</p:pic>
      <p:pic>
        <p:nvPicPr>
          <p:cNvPr id="31747" name="Picture 3" descr="SHLRTR2_CO"/>
          <p:cNvPicPr>
            <a:picLocks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36950" y="2025650"/>
            <a:ext cx="2073275" cy="27971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17B399-B503-420C-A784-13BD6566A39B}" type="slidenum">
              <a:rPr lang="en-GB" smtClean="0"/>
              <a:pPr>
                <a:defRPr/>
              </a:pPr>
              <a:t>34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368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92113" y="565150"/>
            <a:ext cx="8359775" cy="914400"/>
          </a:xfrm>
          <a:ln w="0"/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wrap="square" lIns="0" tIns="0" rIns="0" bIns="0" anchor="t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/>
              <a:t>Camera Image divided into lines and pixels</a:t>
            </a:r>
            <a:endParaRPr lang="en-US" sz="2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D0510-B24F-4FA7-B212-2EEDDD8DD87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3656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2743200" y="3101341"/>
            <a:ext cx="3810000" cy="381000"/>
            <a:chOff x="2743200" y="3101341"/>
            <a:chExt cx="3810000" cy="3810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743200" y="32537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743200" y="33299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743200" y="34061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743200" y="34823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743200" y="31013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743200" y="31775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743200" y="1775460"/>
            <a:ext cx="3816550" cy="3611881"/>
            <a:chOff x="2743200" y="1775460"/>
            <a:chExt cx="3816550" cy="3611881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749750" y="29489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743200" y="35585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743200" y="36347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743200" y="30251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749750" y="47015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743200" y="50063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743200" y="50825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743200" y="51587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743200" y="52349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743200" y="53111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743200" y="53873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743200" y="47777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743200" y="48539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743200" y="4930141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749750" y="1775460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743200" y="1851660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743200" y="1927860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743200" y="2004060"/>
              <a:ext cx="38100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ight Brace 32"/>
          <p:cNvSpPr/>
          <p:nvPr/>
        </p:nvSpPr>
        <p:spPr>
          <a:xfrm>
            <a:off x="6705600" y="3078481"/>
            <a:ext cx="114300" cy="426719"/>
          </a:xfrm>
          <a:prstGeom prst="rightBrace">
            <a:avLst>
              <a:gd name="adj1" fmla="val 8333"/>
              <a:gd name="adj2" fmla="val 517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781800" y="3182779"/>
            <a:ext cx="15392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lines covering source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Left Brace 34"/>
          <p:cNvSpPr/>
          <p:nvPr/>
        </p:nvSpPr>
        <p:spPr>
          <a:xfrm>
            <a:off x="1371600" y="1752600"/>
            <a:ext cx="152400" cy="36844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81000" y="3464908"/>
            <a:ext cx="11352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lines per frame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ight Brace 36"/>
          <p:cNvSpPr/>
          <p:nvPr/>
        </p:nvSpPr>
        <p:spPr>
          <a:xfrm>
            <a:off x="6705600" y="4983481"/>
            <a:ext cx="114300" cy="426719"/>
          </a:xfrm>
          <a:prstGeom prst="rightBrace">
            <a:avLst>
              <a:gd name="adj1" fmla="val 8333"/>
              <a:gd name="adj2" fmla="val 517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781800" y="5087779"/>
            <a:ext cx="9300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hidden lines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Left Brace 38"/>
          <p:cNvSpPr/>
          <p:nvPr/>
        </p:nvSpPr>
        <p:spPr>
          <a:xfrm>
            <a:off x="2286000" y="1752600"/>
            <a:ext cx="152400" cy="32344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491449" y="3253740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active lines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7014" y="5805264"/>
            <a:ext cx="4115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line consists of a row of pixels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544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r>
              <a:rPr lang="en-US" dirty="0" smtClean="0"/>
              <a:t>A camera can set its exposure time T</a:t>
            </a:r>
            <a:r>
              <a:rPr lang="en-US" baseline="-25000" dirty="0" smtClean="0"/>
              <a:t>exp</a:t>
            </a:r>
            <a:r>
              <a:rPr lang="en-US" dirty="0" smtClean="0"/>
              <a:t>  </a:t>
            </a:r>
          </a:p>
          <a:p>
            <a:pPr marL="711200" lvl="2"/>
            <a:r>
              <a:rPr lang="en-US" dirty="0"/>
              <a:t>typically, T</a:t>
            </a:r>
            <a:r>
              <a:rPr lang="en-US" baseline="-25000" dirty="0"/>
              <a:t>exp</a:t>
            </a:r>
            <a:r>
              <a:rPr lang="en-US" dirty="0"/>
              <a:t> ranges from 1/30 to 1/2500  [s</a:t>
            </a:r>
            <a:r>
              <a:rPr lang="en-US" dirty="0" smtClean="0"/>
              <a:t>]</a:t>
            </a:r>
          </a:p>
          <a:p>
            <a:pPr marL="711200" lvl="2"/>
            <a:endParaRPr lang="en-US" dirty="0"/>
          </a:p>
          <a:p>
            <a:r>
              <a:rPr lang="en-US" dirty="0" smtClean="0"/>
              <a:t>Each pixel “sees” the average light </a:t>
            </a:r>
            <a:r>
              <a:rPr lang="en-US" dirty="0"/>
              <a:t>during T</a:t>
            </a:r>
            <a:r>
              <a:rPr lang="en-US" baseline="-25000" dirty="0"/>
              <a:t>exp</a:t>
            </a:r>
            <a:r>
              <a:rPr lang="en-US" dirty="0" smtClean="0"/>
              <a:t> seconds before read-out</a:t>
            </a:r>
          </a:p>
          <a:p>
            <a:pPr lvl="1"/>
            <a:r>
              <a:rPr lang="en-US" dirty="0">
                <a:sym typeface="Wingdings" pitchFamily="2" charset="2"/>
              </a:rPr>
              <a:t>smearing of </a:t>
            </a:r>
            <a:r>
              <a:rPr lang="en-US" dirty="0" smtClean="0">
                <a:sym typeface="Wingdings" pitchFamily="2" charset="2"/>
              </a:rPr>
              <a:t>intensity variations of received light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an integer number of periods of a sinusoid fit </a:t>
            </a:r>
            <a:r>
              <a:rPr lang="en-US" dirty="0"/>
              <a:t>into T</a:t>
            </a:r>
            <a:r>
              <a:rPr lang="en-US" baseline="-25000" dirty="0"/>
              <a:t>exp</a:t>
            </a:r>
            <a:r>
              <a:rPr lang="en-US" dirty="0" smtClean="0"/>
              <a:t>, the camera cannot detect such a sinusoid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Exposure Time</a:t>
            </a:r>
            <a:endParaRPr lang="en-US" b="1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1835696" y="5574775"/>
            <a:ext cx="14401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555776" y="5214735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2195736" y="5358751"/>
            <a:ext cx="0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2915816" y="5358751"/>
            <a:ext cx="0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195736" y="5358751"/>
            <a:ext cx="7200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123728" y="5544578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time </a:t>
            </a:r>
            <a:endParaRPr lang="en-US" sz="1000" b="1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2627784" y="5684258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195736" y="5142727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339752" y="489650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/>
              <a:t>T</a:t>
            </a:r>
            <a:r>
              <a:rPr lang="en-US" sz="1000" b="1" baseline="-25000" dirty="0" err="1" smtClean="0"/>
              <a:t>exp</a:t>
            </a:r>
            <a:endParaRPr lang="en-US" sz="1000" b="1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1619672" y="4581128"/>
            <a:ext cx="2084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ISI filter (moving average)</a:t>
            </a:r>
            <a:endParaRPr lang="en-US" sz="1200" b="1" baseline="-25000" dirty="0"/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97296" y="3782176"/>
            <a:ext cx="4039200" cy="30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4" name="Straight Arrow Connector 33"/>
          <p:cNvCxnSpPr/>
          <p:nvPr/>
        </p:nvCxnSpPr>
        <p:spPr bwMode="auto">
          <a:xfrm>
            <a:off x="6876256" y="5688286"/>
            <a:ext cx="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7380312" y="5688286"/>
            <a:ext cx="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752250" y="5445224"/>
            <a:ext cx="2680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</a:t>
            </a:r>
            <a:r>
              <a:rPr lang="en-US" sz="1000" baseline="-25000" dirty="0" smtClean="0"/>
              <a:t>1</a:t>
            </a:r>
            <a:endParaRPr lang="en-US" sz="1000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7256306" y="5445224"/>
            <a:ext cx="2680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</a:t>
            </a:r>
            <a:r>
              <a:rPr lang="en-US" sz="1000" baseline="-25000" dirty="0" smtClean="0"/>
              <a:t>2</a:t>
            </a:r>
            <a:endParaRPr lang="en-US" sz="1000" baseline="-25000" dirty="0"/>
          </a:p>
        </p:txBody>
      </p:sp>
    </p:spTree>
    <p:extLst>
      <p:ext uri="{BB962C8B-B14F-4D97-AF65-F5344CB8AC3E}">
        <p14:creationId xmlns:p14="http://schemas.microsoft.com/office/powerpoint/2010/main" val="347639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r>
              <a:rPr lang="en-US" dirty="0" smtClean="0"/>
              <a:t>Due to the exposure time T</a:t>
            </a:r>
            <a:r>
              <a:rPr lang="en-US" baseline="-25000" dirty="0" smtClean="0"/>
              <a:t>exp</a:t>
            </a:r>
            <a:r>
              <a:rPr lang="en-US" dirty="0" smtClean="0"/>
              <a:t> of a camera, certain frequencies cannot be detected by it (multiples of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exp</a:t>
            </a:r>
            <a:r>
              <a:rPr lang="en-US" dirty="0" smtClean="0"/>
              <a:t> = 1/</a:t>
            </a:r>
            <a:r>
              <a:rPr lang="en-US" dirty="0" err="1" smtClean="0"/>
              <a:t>T</a:t>
            </a:r>
            <a:r>
              <a:rPr lang="en-US" baseline="-25000" dirty="0" err="1" smtClean="0"/>
              <a:t>exp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b="1" dirty="0" smtClean="0"/>
              <a:t>Can we have sets of 2 frequencies each, such that not both can be blocked for any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exp</a:t>
            </a:r>
            <a:r>
              <a:rPr lang="en-US" b="1" dirty="0" smtClean="0"/>
              <a:t> ≥ 30 Hz</a:t>
            </a:r>
          </a:p>
          <a:p>
            <a:endParaRPr lang="en-US" dirty="0" smtClean="0"/>
          </a:p>
          <a:p>
            <a:r>
              <a:rPr lang="en-US" dirty="0" smtClean="0"/>
              <a:t>Each set then forms an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exp</a:t>
            </a:r>
            <a:r>
              <a:rPr lang="en-US" dirty="0" smtClean="0"/>
              <a:t>-independent</a:t>
            </a:r>
            <a:br>
              <a:rPr lang="en-US" dirty="0" smtClean="0"/>
            </a:br>
            <a:r>
              <a:rPr lang="en-US" dirty="0" smtClean="0"/>
              <a:t>detection set for a light source that emits</a:t>
            </a:r>
            <a:br>
              <a:rPr lang="en-US" dirty="0" smtClean="0"/>
            </a:br>
            <a:r>
              <a:rPr lang="en-US" dirty="0" smtClean="0"/>
              <a:t>both frequencies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97296" y="3350128"/>
            <a:ext cx="4039200" cy="30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Exposure Time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6876256" y="5256238"/>
            <a:ext cx="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7380312" y="5256238"/>
            <a:ext cx="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752250" y="5013176"/>
            <a:ext cx="2680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</a:t>
            </a:r>
            <a:r>
              <a:rPr lang="en-US" sz="1000" baseline="-25000" dirty="0" smtClean="0"/>
              <a:t>1</a:t>
            </a:r>
            <a:endParaRPr lang="en-US" sz="1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7256306" y="5013176"/>
            <a:ext cx="2680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</a:t>
            </a:r>
            <a:r>
              <a:rPr lang="en-US" sz="1000" baseline="-25000" dirty="0" smtClean="0"/>
              <a:t>2</a:t>
            </a:r>
            <a:endParaRPr lang="en-US" sz="1000" baseline="-250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835696" y="5574775"/>
            <a:ext cx="14401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2555776" y="5214735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195736" y="5358751"/>
            <a:ext cx="0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2915816" y="5358751"/>
            <a:ext cx="0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2195736" y="5358751"/>
            <a:ext cx="7200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123728" y="5544578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time </a:t>
            </a:r>
            <a:endParaRPr lang="en-US" sz="1000" b="1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627784" y="5684258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195736" y="5142727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339752" y="489650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/>
              <a:t>T</a:t>
            </a:r>
            <a:r>
              <a:rPr lang="en-US" sz="1000" b="1" baseline="-25000" dirty="0" err="1" smtClean="0"/>
              <a:t>exp</a:t>
            </a:r>
            <a:endParaRPr lang="en-US" sz="1000" b="1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2199112" y="465313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ISI filter</a:t>
            </a:r>
            <a:endParaRPr lang="en-US" sz="12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Discrete Solution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r>
              <a:rPr lang="en-US" dirty="0" smtClean="0"/>
              <a:t>If the involved frequencies can only take on integer values, we can find solutions using the GCD (Greatest Common Divisor) </a:t>
            </a:r>
            <a:br>
              <a:rPr lang="en-US" dirty="0" smtClean="0"/>
            </a:br>
            <a:r>
              <a:rPr lang="en-US" dirty="0" smtClean="0"/>
              <a:t>from number theory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would like to have 2 frequencies f</a:t>
            </a:r>
            <a:r>
              <a:rPr lang="en-US" baseline="-25000" dirty="0" smtClean="0"/>
              <a:t>1</a:t>
            </a:r>
            <a:r>
              <a:rPr lang="en-US" dirty="0" smtClean="0"/>
              <a:t> and f</a:t>
            </a:r>
            <a:r>
              <a:rPr lang="en-US" baseline="-25000" dirty="0" smtClean="0"/>
              <a:t>2</a:t>
            </a:r>
            <a:r>
              <a:rPr lang="en-US" dirty="0" smtClean="0"/>
              <a:t>, such that not both can be integer multiples of any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exp</a:t>
            </a:r>
            <a:r>
              <a:rPr lang="en-US" dirty="0" smtClean="0"/>
              <a:t> ≥ 30</a:t>
            </a:r>
          </a:p>
          <a:p>
            <a:endParaRPr lang="en-US" dirty="0" smtClean="0"/>
          </a:p>
          <a:p>
            <a:r>
              <a:rPr lang="en-US" dirty="0" smtClean="0"/>
              <a:t>Suppose that both f</a:t>
            </a:r>
            <a:r>
              <a:rPr lang="en-US" baseline="-25000" dirty="0" smtClean="0"/>
              <a:t>1</a:t>
            </a:r>
            <a:r>
              <a:rPr lang="en-US" dirty="0" smtClean="0"/>
              <a:t> and f</a:t>
            </a:r>
            <a:r>
              <a:rPr lang="en-US" baseline="-25000" dirty="0" smtClean="0"/>
              <a:t>2  </a:t>
            </a:r>
            <a:r>
              <a:rPr lang="en-US" dirty="0" smtClean="0"/>
              <a:t>are integer multiples of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exp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 GCD(f</a:t>
            </a:r>
            <a:r>
              <a:rPr lang="en-US" baseline="-25000" dirty="0" smtClean="0"/>
              <a:t>1</a:t>
            </a:r>
            <a:r>
              <a:rPr lang="en-US" dirty="0" smtClean="0"/>
              <a:t>,f</a:t>
            </a:r>
            <a:r>
              <a:rPr lang="en-US" baseline="-25000" dirty="0" smtClean="0"/>
              <a:t>2</a:t>
            </a:r>
            <a:r>
              <a:rPr lang="en-US" dirty="0" smtClean="0"/>
              <a:t>) &lt; 30 </a:t>
            </a:r>
            <a:r>
              <a:rPr lang="en-US" dirty="0" smtClean="0">
                <a:sym typeface="Wingdings" pitchFamily="2" charset="2"/>
              </a:rPr>
              <a:t> no solution possible for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exp</a:t>
            </a:r>
            <a:r>
              <a:rPr lang="en-US" dirty="0" smtClean="0"/>
              <a:t> ≥ 30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pair (f</a:t>
            </a:r>
            <a:r>
              <a:rPr lang="en-US" baseline="-25000" dirty="0" smtClean="0"/>
              <a:t>1</a:t>
            </a:r>
            <a:r>
              <a:rPr lang="en-US" dirty="0" smtClean="0"/>
              <a:t>,f</a:t>
            </a:r>
            <a:r>
              <a:rPr lang="en-US" baseline="-25000" dirty="0" smtClean="0"/>
              <a:t>2</a:t>
            </a:r>
            <a:r>
              <a:rPr lang="en-US" dirty="0" smtClean="0"/>
              <a:t>) is a good choice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194050" y="4292600"/>
          <a:ext cx="2128838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4" imgW="1777680" imgH="507960" progId="Equation.3">
                  <p:embed/>
                </p:oleObj>
              </mc:Choice>
              <mc:Fallback>
                <p:oleObj name="Equation" r:id="rId4" imgW="177768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4292600"/>
                        <a:ext cx="2128838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Discrete Solution: Example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= 290;   f</a:t>
            </a:r>
            <a:r>
              <a:rPr lang="en-US" baseline="-25000" dirty="0" smtClean="0"/>
              <a:t>2</a:t>
            </a:r>
            <a:r>
              <a:rPr lang="en-US" dirty="0" smtClean="0"/>
              <a:t> = 319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Largest integer that divides both f</a:t>
            </a:r>
            <a:r>
              <a:rPr lang="en-US" baseline="-25000" dirty="0" smtClean="0"/>
              <a:t>1</a:t>
            </a:r>
            <a:r>
              <a:rPr lang="en-US" dirty="0" smtClean="0"/>
              <a:t> and f</a:t>
            </a:r>
            <a:r>
              <a:rPr lang="en-US" baseline="-25000" dirty="0" smtClean="0"/>
              <a:t>2</a:t>
            </a:r>
            <a:r>
              <a:rPr lang="en-US" dirty="0" smtClean="0"/>
              <a:t>  equals GCD(f</a:t>
            </a:r>
            <a:r>
              <a:rPr lang="en-US" baseline="-25000" dirty="0" smtClean="0"/>
              <a:t>1</a:t>
            </a:r>
            <a:r>
              <a:rPr lang="en-US" dirty="0" smtClean="0"/>
              <a:t>,f</a:t>
            </a:r>
            <a:r>
              <a:rPr lang="en-US" baseline="-25000" dirty="0" smtClean="0"/>
              <a:t>2</a:t>
            </a:r>
            <a:r>
              <a:rPr lang="en-US" dirty="0" smtClean="0"/>
              <a:t>) = 29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ym typeface="Wingdings" pitchFamily="2" charset="2"/>
              </a:rPr>
              <a:t>N</a:t>
            </a:r>
            <a:r>
              <a:rPr lang="en-US" dirty="0" smtClean="0"/>
              <a:t>o integer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exp</a:t>
            </a:r>
            <a:r>
              <a:rPr lang="en-US" dirty="0" smtClean="0"/>
              <a:t> ≥ 30 exists for which multiples are simultaneously equal to f</a:t>
            </a:r>
            <a:r>
              <a:rPr lang="en-US" baseline="-25000" dirty="0" smtClean="0"/>
              <a:t>1 </a:t>
            </a:r>
            <a:r>
              <a:rPr lang="en-US" dirty="0" smtClean="0"/>
              <a:t>and</a:t>
            </a:r>
            <a:r>
              <a:rPr lang="en-US" baseline="-25000" dirty="0" smtClean="0"/>
              <a:t> 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 with Discrete Solution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484784"/>
            <a:ext cx="8359775" cy="482453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GCD(300,301) = 1;	 GCD(300,300) = 300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Physically: due to the nature of the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exp</a:t>
            </a:r>
            <a:r>
              <a:rPr lang="en-US" dirty="0" smtClean="0"/>
              <a:t>-filter and detection algorithms, </a:t>
            </a:r>
            <a:br>
              <a:rPr lang="en-US" dirty="0" smtClean="0"/>
            </a:br>
            <a:r>
              <a:rPr lang="en-US" dirty="0" smtClean="0"/>
              <a:t>if a pair of frequencies (f</a:t>
            </a:r>
            <a:r>
              <a:rPr lang="en-US" baseline="-25000" dirty="0" smtClean="0"/>
              <a:t>1</a:t>
            </a:r>
            <a:r>
              <a:rPr lang="en-US" dirty="0" smtClean="0"/>
              <a:t>,f</a:t>
            </a:r>
            <a:r>
              <a:rPr lang="en-US" baseline="-25000" dirty="0" smtClean="0"/>
              <a:t>2</a:t>
            </a:r>
            <a:r>
              <a:rPr lang="en-US" dirty="0" smtClean="0"/>
              <a:t>) is bad for detection, then a real interval (f</a:t>
            </a:r>
            <a:r>
              <a:rPr lang="en-US" baseline="-25000" dirty="0" smtClean="0"/>
              <a:t>1</a:t>
            </a:r>
            <a:r>
              <a:rPr lang="en-US" dirty="0" smtClean="0"/>
              <a:t>±</a:t>
            </a:r>
            <a:r>
              <a:rPr lang="el-GR" dirty="0" smtClean="0"/>
              <a:t>ε</a:t>
            </a:r>
            <a:r>
              <a:rPr lang="en-US" dirty="0" smtClean="0"/>
              <a:t>,f</a:t>
            </a:r>
            <a:r>
              <a:rPr lang="en-US" baseline="-25000" dirty="0" smtClean="0"/>
              <a:t>2</a:t>
            </a:r>
            <a:r>
              <a:rPr lang="en-US" dirty="0" smtClean="0"/>
              <a:t> ±</a:t>
            </a:r>
            <a:r>
              <a:rPr lang="el-GR" dirty="0" smtClean="0"/>
              <a:t>ε</a:t>
            </a:r>
            <a:r>
              <a:rPr lang="en-US" dirty="0" smtClean="0"/>
              <a:t>) is also bad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need a method that allows us </a:t>
            </a:r>
            <a:br>
              <a:rPr lang="en-US" dirty="0" smtClean="0"/>
            </a:br>
            <a:r>
              <a:rPr lang="en-US" dirty="0" smtClean="0"/>
              <a:t>to eliminate bad intervals over </a:t>
            </a:r>
            <a:r>
              <a:rPr lang="en-US" b="1" i="1" dirty="0" smtClean="0"/>
              <a:t>R</a:t>
            </a:r>
            <a:r>
              <a:rPr lang="en-US" baseline="30000" dirty="0" smtClean="0"/>
              <a:t>+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552041-6796-412F-B707-F778BC19C0F4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9304" y="3710168"/>
            <a:ext cx="4039200" cy="30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Arrow Connector 6"/>
          <p:cNvCxnSpPr/>
          <p:nvPr/>
        </p:nvCxnSpPr>
        <p:spPr bwMode="auto">
          <a:xfrm>
            <a:off x="6948264" y="5616278"/>
            <a:ext cx="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7452320" y="5616278"/>
            <a:ext cx="0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824258" y="5373216"/>
            <a:ext cx="2680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</a:t>
            </a:r>
            <a:r>
              <a:rPr lang="en-US" sz="1000" baseline="-25000" dirty="0" smtClean="0"/>
              <a:t>1</a:t>
            </a:r>
            <a:endParaRPr lang="en-US" sz="10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7328314" y="5373216"/>
            <a:ext cx="2680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</a:t>
            </a:r>
            <a:r>
              <a:rPr lang="en-US" sz="1000" baseline="-25000" dirty="0" smtClean="0"/>
              <a:t>2</a:t>
            </a:r>
            <a:endParaRPr lang="en-US" sz="10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Topliner"/>
  <p:tag name="SHAPECLASSFILE" val="SHLBG2C$C.gif"/>
  <p:tag name="SHAPECLASSPROTECTIONTYPE" val="3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Title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TitleSlide"/>
  <p:tag name="COLORSETGROUPCLASSNAME" val="ColorSetGroupLight"/>
  <p:tag name="FONTSETGROUPCLASSNAME" val="FontSetGroup2"/>
  <p:tag name="SHAPECLASSNAME" val="HiddenPageNumber"/>
  <p:tag name="SHAPECLASSPROTECTIONTYPE" val="3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ETCLASSNAME" val="ColorSet1"/>
  <p:tag name="MLI" val="1"/>
  <p:tag name="SHAPESETGROUPCLASSNAME" val="ShapeSetGroup2"/>
  <p:tag name="COLORSETGROUPCLASSNAME" val="ColorSetGroupLight"/>
  <p:tag name="FONTSETGROUPCLASSNAME" val="FontSetGroup2"/>
  <p:tag name="SHAPECLASSPROTECTIONTYPE" val="31"/>
  <p:tag name="SHAPESETCLASSNAME" val="Slide"/>
  <p:tag name="SHAPECLASSNAME" val="PageNumber"/>
  <p:tag name="COLORS" val="-2;-2;-2;-2;SlideFooterFontColor;-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ETCLASSNAME" val="ColorSet1"/>
  <p:tag name="MLI" val="1"/>
  <p:tag name="SHAPESETGROUPCLASSNAME" val="ShapeSetGroup2"/>
  <p:tag name="COLORSETGROUPCLASSNAME" val="ColorSetGroupLight"/>
  <p:tag name="FONTSETGROUPCLASSNAME" val="FontSetGroup2"/>
  <p:tag name="SHAPECLASSPROTECTIONTYPE" val="31"/>
  <p:tag name="SHAPESETCLASSNAME" val="Slide"/>
  <p:tag name="SHAPECLASSNAME" val="PageNumber"/>
  <p:tag name="COLORS" val="-2;-2;-2;-2;SlideFooterFontColor;-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ETCLASSNAME" val="ColorSet1"/>
  <p:tag name="MLI" val="1"/>
  <p:tag name="SHAPESETGROUPCLASSNAME" val="ShapeSetGroup2"/>
  <p:tag name="COLORSETGROUPCLASSNAME" val="ColorSetGroupLight"/>
  <p:tag name="FONTSETGROUPCLASSNAME" val="FontSetGroup2"/>
  <p:tag name="SHAPECLASSPROTECTIONTYPE" val="31"/>
  <p:tag name="SHAPESETCLASSNAME" val="Slide"/>
  <p:tag name="SHAPECLASSNAME" val="PageNumber"/>
  <p:tag name="COLORS" val="-2;-2;-2;-2;SlideFooterFontColor;-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ETCLASSNAME" val="ColorSet1"/>
  <p:tag name="MLI" val="1"/>
  <p:tag name="SHAPESETGROUPCLASSNAME" val="ShapeSetGroup2"/>
  <p:tag name="COLORSETGROUPCLASSNAME" val="ColorSetGroupLight"/>
  <p:tag name="FONTSETGROUPCLASSNAME" val="FontSetGroup2"/>
  <p:tag name="SHAPECLASSPROTECTIONTYPE" val="31"/>
  <p:tag name="SHAPESETCLASSNAME" val="Slide"/>
  <p:tag name="SHAPECLASSNAME" val="PageNumber"/>
  <p:tag name="COLORS" val="-2;-2;-2;-2;SlideFooterFontColor;-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PhilipsLogo"/>
  <p:tag name="SHAPECLASSFILE" val="PHSMTR2$C.gif"/>
  <p:tag name="SHAPECLASSPROTECTIONTYPE" val="3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ETCLASSNAME" val="ColorSet1"/>
  <p:tag name="MLI" val="1"/>
  <p:tag name="SHAPESETGROUPCLASSNAME" val="ShapeSetGroup2"/>
  <p:tag name="COLORSETGROUPCLASSNAME" val="ColorSetGroupLight"/>
  <p:tag name="FONTSETGROUPCLASSNAME" val="FontSetGroup2"/>
  <p:tag name="SHAPECLASSPROTECTIONTYPE" val="31"/>
  <p:tag name="SHAPESETCLASSNAME" val="Slide"/>
  <p:tag name="SHAPECLASSNAME" val="PageNumber"/>
  <p:tag name="COLORS" val="-2;-2;-2;-2;SlideFooterFontColor;-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ETCLASSNAME" val="ColorSet1"/>
  <p:tag name="MLI" val="1"/>
  <p:tag name="SHAPESETGROUPCLASSNAME" val="ShapeSetGroup2"/>
  <p:tag name="COLORSETGROUPCLASSNAME" val="ColorSetGroupLight"/>
  <p:tag name="FONTSETGROUPCLASSNAME" val="FontSetGroup2"/>
  <p:tag name="SHAPECLASSPROTECTIONTYPE" val="31"/>
  <p:tag name="SHAPESETCLASSNAME" val="Slide"/>
  <p:tag name="SHAPECLASSNAME" val="PageNumber"/>
  <p:tag name="COLORS" val="-2;-2;-2;-2;SlideFooterFontColor;-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ETCLASSNAME" val="ColorSet1"/>
  <p:tag name="MLI" val="1"/>
  <p:tag name="SHAPESETGROUPCLASSNAME" val="ShapeSetGroup2"/>
  <p:tag name="COLORSETGROUPCLASSNAME" val="ColorSetGroupLight"/>
  <p:tag name="FONTSETGROUPCLASSNAME" val="FontSetGroup2"/>
  <p:tag name="SHAPECLASSPROTECTIONTYPE" val="31"/>
  <p:tag name="SHAPESETCLASSNAME" val="Slide"/>
  <p:tag name="SHAPECLASSNAME" val="PageNumber"/>
  <p:tag name="COLORS" val="-2;-2;-2;-2;SlideFooterFontColor;-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ETCLASSNAME" val="ColorSet1"/>
  <p:tag name="MLI" val="1"/>
  <p:tag name="SHAPESETGROUPCLASSNAME" val="ShapeSetGroup2"/>
  <p:tag name="COLORSETGROUPCLASSNAME" val="ColorSetGroupLight"/>
  <p:tag name="FONTSETGROUPCLASSNAME" val="FontSetGroup2"/>
  <p:tag name="SHAPECLASSPROTECTIONTYPE" val="31"/>
  <p:tag name="SHAPESETCLASSNAME" val="Slide"/>
  <p:tag name="SHAPECLASSNAME" val="PageNumber"/>
  <p:tag name="COLORS" val="-2;-2;-2;-2;SlideFooterFontColor;-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ETCLASSNAME" val="ColorSet1"/>
  <p:tag name="MLI" val="1"/>
  <p:tag name="SHAPESETGROUPCLASSNAME" val="ShapeSetGroup2"/>
  <p:tag name="COLORSETGROUPCLASSNAME" val="ColorSetGroupLight"/>
  <p:tag name="FONTSETGROUPCLASSNAME" val="FontSetGroup2"/>
  <p:tag name="SHAPECLASSPROTECTIONTYPE" val="31"/>
  <p:tag name="SHAPESETCLASSNAME" val="Slide"/>
  <p:tag name="SHAPECLASSNAME" val="PageNumber"/>
  <p:tag name="COLORS" val="-2;-2;-2;-2;SlideFooterFontColor;-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TitleFont"/>
  <p:tag name="FONTSETCLASSNAME" val="FontSet1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TitleOnSlide"/>
  <p:tag name="SHAPECLASSPROTECTIONTYPE" val="0"/>
  <p:tag name="COLORS" val="-2;-2;-2;-2;SlideTitleFontColor;-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ETCLASSNAME" val="ColorSet1"/>
  <p:tag name="MLI" val="1"/>
  <p:tag name="SHAPESETGROUPCLASSNAME" val="ShapeSetGroup2"/>
  <p:tag name="COLORSETGROUPCLASSNAME" val="ColorSetGroupLight"/>
  <p:tag name="FONTSETGROUPCLASSNAME" val="FontSetGroup2"/>
  <p:tag name="SHAPECLASSPROTECTIONTYPE" val="31"/>
  <p:tag name="SHAPESETCLASSNAME" val="Slide"/>
  <p:tag name="SHAPECLASSNAME" val="PageNumber"/>
  <p:tag name="COLORS" val="-2;-2;-2;-2;SlideFooterFontColor;-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Phi"/>
  <p:tag name="FIELDS.INITIALIZED" val="1"/>
  <p:tag name="SHAPESETGROUPCLASSNAME" val="ShapeSetGroup2"/>
  <p:tag name="SHAPESETCLASSNAME" val="TITLETEXT"/>
  <p:tag name="COLORSETGROUPCLASSNAME" val="ColorSetGroupLight"/>
  <p:tag name="COLORSETCLASSNAME" val="ColorSet1"/>
  <p:tag name="FONTSETGROUPCLASSNAME" val="FontSetGroup2"/>
  <p:tag name="STYLESETGROUPCLASSNAME" val="StyleSetGroup1"/>
  <p:tag name="MAPNAME" val="Map1"/>
  <p:tag name="CFG.LAYOUT" val="Default"/>
  <p:tag name="MLI" val="1"/>
  <p:tag name="TEXT PLACEHOLDER 2_SHAPECLASSPROTECTIONTYPE" val="0"/>
  <p:tag name="TITLE 1_SHAPECLASSPROTECTIONTYPE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W" val="-1"/>
  <p:tag name="FONT" val="SlideTitleFont"/>
  <p:tag name="FONTSETCLASSNAME" val="FontSet1"/>
  <p:tag name="COLORSETCLASSNAME" val="ColorSet1"/>
  <p:tag name="MLI" val="1"/>
  <p:tag name="SHAPESETGROUPCLASSNAME" val="ShapeSetGroup2"/>
  <p:tag name="SHAPESETCLASSNAME" val="TITLETEXT"/>
  <p:tag name="COLORSETGROUPCLASSNAME" val="ColorSetGroupLight"/>
  <p:tag name="FONTSETGROUPCLASSNAME" val="FontSetGroup2"/>
  <p:tag name="SHAPECLASSNAME" val="TitleOnSlide"/>
  <p:tag name="SHAPECLASSPROTECTIONTYPE" val="0"/>
  <p:tag name="COLORS" val="-2;-2;-2;-2;SlideTextFontColor;-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W" val="-1"/>
  <p:tag name="COLORS" val="-2;-2;-2;-2;SlideTextFontColor;-2"/>
  <p:tag name="COLORSETCLASSNAME" val="ColorSet1"/>
  <p:tag name="MLI" val="1"/>
  <p:tag name="SHAPESETGROUPCLASSNAME" val="ShapeSetGroup2"/>
  <p:tag name="SHAPESETCLASSNAME" val="TITLETEXT"/>
  <p:tag name="COLORSETGROUPCLASSNAME" val="ColorSetGroupLight"/>
  <p:tag name="FONTSETGROUPCLASSNAME" val="FontSetGroup2"/>
  <p:tag name="SHAPECLASSNAME" val="LargeTextBox"/>
  <p:tag name="SHAPECLASSPROTECTIONTYPE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Phi"/>
  <p:tag name="FIELDS.INITIALIZED" val="1"/>
  <p:tag name="SHAPESETGROUPCLASSNAME" val="ShapeSetGroup2"/>
  <p:tag name="SHAPESETCLASSNAME" val="TITLETEXT"/>
  <p:tag name="COLORSETGROUPCLASSNAME" val="ColorSetGroupLight"/>
  <p:tag name="COLORSETCLASSNAME" val="ColorSet1"/>
  <p:tag name="FONTSETGROUPCLASSNAME" val="FontSetGroup2"/>
  <p:tag name="STYLESETGROUPCLASSNAME" val="StyleSetGroup1"/>
  <p:tag name="MAPNAME" val="Map1"/>
  <p:tag name="CFG.LAYOUT" val="Default"/>
  <p:tag name="MLI" val="1"/>
  <p:tag name="TEXT PLACEHOLDER 2_SHAPECLASSPROTECTIONTYPE" val="0"/>
  <p:tag name="TITLE 1_SHAPECLASSPROTECTIONTYPE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W" val="-1"/>
  <p:tag name="FONT" val="SlideTitleFont"/>
  <p:tag name="FONTSETCLASSNAME" val="FontSet1"/>
  <p:tag name="COLORSETCLASSNAME" val="ColorSet1"/>
  <p:tag name="MLI" val="1"/>
  <p:tag name="SHAPESETGROUPCLASSNAME" val="ShapeSetGroup2"/>
  <p:tag name="SHAPESETCLASSNAME" val="TITLETEXT"/>
  <p:tag name="COLORSETGROUPCLASSNAME" val="ColorSetGroupLight"/>
  <p:tag name="FONTSETGROUPCLASSNAME" val="FontSetGroup2"/>
  <p:tag name="SHAPECLASSNAME" val="TitleOnSlide"/>
  <p:tag name="SHAPECLASSPROTECTIONTYPE" val="0"/>
  <p:tag name="COLORS" val="-2;-2;-2;-2;SlideTextFontColor;-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PHI"/>
  <p:tag name="SHAPESETGROUPCLASSNAME" val="ShapeSetGroup2"/>
  <p:tag name="SHAPESETCLASSNAME" val="ENDSLIDE"/>
  <p:tag name="COLORSETGROUPCLASSNAME" val="ColorSetGroupLight"/>
  <p:tag name="COLORSETCLASSNAME" val="ColorSet1"/>
  <p:tag name="FONTSETGROUPCLASSNAME" val="FontSetGroup2"/>
  <p:tag name="STYLESETGROUPCLASSNAME" val="StyleSetGroup1"/>
  <p:tag name="MAPNAME" val="Map1"/>
  <p:tag name="CFG.LAYOUT" val="Default"/>
  <p:tag name="MLI" val="1"/>
  <p:tag name="PICTURE 2_SHAPECLASSPROTECTIONTYPE" val="31"/>
  <p:tag name="PICTURE 3_SHAPECLASSPROTECTIONTYPE" val="3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ENDSLIDE"/>
  <p:tag name="COLORSETGROUPCLASSNAME" val="ColorSetGroupLight"/>
  <p:tag name="FONTSETGROUPCLASSNAME" val="FontSetGroup2"/>
  <p:tag name="SHAPECLASSNAME" val="EndSlideBackground"/>
  <p:tag name="SHAPECLASSFILE" val="SHLBG2C$C.gif"/>
  <p:tag name="SHAPECLASSPROTECTIONTYPE" val="3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ENDSLIDE"/>
  <p:tag name="COLORSETGROUPCLASSNAME" val="ColorSetGroupLight"/>
  <p:tag name="FONTSETGROUPCLASSNAME" val="FontSetGroup2"/>
  <p:tag name="SHAPECLASSNAME" val="Shield"/>
  <p:tag name="SHAPECLASSFILE" val="SHLRTR2$C.gif"/>
  <p:tag name="SHAPECLASSPROTECTIONTYPE" val="3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PageNumberFont"/>
  <p:tag name="FONTSETCLASSNAME" val="FontSet1"/>
  <p:tag name="COLORSETCLASSNAME" val="ColorSet1"/>
  <p:tag name="MLI" val="1"/>
  <p:tag name="SHAPESETGROUPCLASSNAME" val="ShapeSetGroup2"/>
  <p:tag name="COLORSETGROUPCLASSNAME" val="ColorSetGroupLight"/>
  <p:tag name="FONTSETGROUPCLASSNAME" val="FontSetGroup2"/>
  <p:tag name="SHAPECLASSPROTECTIONTYPE" val="31"/>
  <p:tag name="SHAPESETCLASSNAME" val="Slide"/>
  <p:tag name="SHAPECLASSNAME" val="PageNumber"/>
  <p:tag name="COLORS" val="-2;-2;-2;-2;SlideFooterFontColor;-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AddInfoFont"/>
  <p:tag name="FONTSETCLASSNAME" val="FontSet1"/>
  <p:tag name="COLORS" val="-2;-2;-2;-2;SlideFooterFontColor;-2"/>
  <p:tag name="COLORSETCLASSNAME" val="ColorSet1"/>
  <p:tag name="SCRIPT" val="1"/>
  <p:tag name="FIELDS" val="ADDINFO;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AdditonalInformations"/>
  <p:tag name="SHAPECLASSPROTECTIONTYPE" val="4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LargeTextBox"/>
  <p:tag name="SHAPECLASSPROTECTIONTYPE" val="0"/>
  <p:tag name="COLORS" val="-2;-2;-2;-2;SlideTextFontColor;-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TitleSlide"/>
  <p:tag name="COLORSETGROUPCLASSNAME" val="ColorSetGroupLight"/>
  <p:tag name="FONTSETGROUPCLASSNAME" val="FontSetGroup2"/>
  <p:tag name="SHAPECLASSNAME" val="PhilipsLogoLarge"/>
  <p:tag name="SHAPECLASSFILE" val="PHLRTR2$C.gif"/>
  <p:tag name="SHAPECLASSPROTECTIONTYPE" val="3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;-2"/>
  <p:tag name="COLORSETCLASSNAME" val="ColorSet1"/>
  <p:tag name="MLI" val="1"/>
  <p:tag name="SHAPESETGROUPCLASSNAME" val="ShapeSetGroup2"/>
  <p:tag name="SHAPESETCLASSNAME" val="TitleSlide"/>
  <p:tag name="COLORSETGROUPCLASSNAME" val="ColorSetGroupLight"/>
  <p:tag name="FONTSETGROUPCLASSNAME" val="FontSetGroup2"/>
  <p:tag name="SHAPECLASSNAME" val="HiddenFooter"/>
  <p:tag name="SHAPECLASSPROTECTIONTYPE" val="31"/>
</p:tagLst>
</file>

<file path=ppt/theme/theme1.xml><?xml version="1.0" encoding="utf-8"?>
<a:theme xmlns:a="http://schemas.openxmlformats.org/drawingml/2006/main" name="1_Philips">
  <a:themeElements>
    <a:clrScheme name="1_Philips 1">
      <a:dk1>
        <a:srgbClr val="000000"/>
      </a:dk1>
      <a:lt1>
        <a:srgbClr val="FFFFFF"/>
      </a:lt1>
      <a:dk2>
        <a:srgbClr val="000000"/>
      </a:dk2>
      <a:lt2>
        <a:srgbClr val="9EA1B2"/>
      </a:lt2>
      <a:accent1>
        <a:srgbClr val="C1E3EB"/>
      </a:accent1>
      <a:accent2>
        <a:srgbClr val="69C3DA"/>
      </a:accent2>
      <a:accent3>
        <a:srgbClr val="FFFFFF"/>
      </a:accent3>
      <a:accent4>
        <a:srgbClr val="000000"/>
      </a:accent4>
      <a:accent5>
        <a:srgbClr val="DDEFF3"/>
      </a:accent5>
      <a:accent6>
        <a:srgbClr val="5EB0C5"/>
      </a:accent6>
      <a:hlink>
        <a:srgbClr val="FFBB57"/>
      </a:hlink>
      <a:folHlink>
        <a:srgbClr val="0B5ED7"/>
      </a:folHlink>
    </a:clrScheme>
    <a:fontScheme name="1_Philip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hilips 1">
        <a:dk1>
          <a:srgbClr val="000000"/>
        </a:dk1>
        <a:lt1>
          <a:srgbClr val="FFFFFF"/>
        </a:lt1>
        <a:dk2>
          <a:srgbClr val="000000"/>
        </a:dk2>
        <a:lt2>
          <a:srgbClr val="9EA1B2"/>
        </a:lt2>
        <a:accent1>
          <a:srgbClr val="C1E3EB"/>
        </a:accent1>
        <a:accent2>
          <a:srgbClr val="69C3DA"/>
        </a:accent2>
        <a:accent3>
          <a:srgbClr val="FFFFFF"/>
        </a:accent3>
        <a:accent4>
          <a:srgbClr val="000000"/>
        </a:accent4>
        <a:accent5>
          <a:srgbClr val="DDEFF3"/>
        </a:accent5>
        <a:accent6>
          <a:srgbClr val="5EB0C5"/>
        </a:accent6>
        <a:hlink>
          <a:srgbClr val="FFBB57"/>
        </a:hlink>
        <a:folHlink>
          <a:srgbClr val="0B5ED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philips-ppt-template-0803</Template>
  <TotalTime>31520</TotalTime>
  <Words>1128</Words>
  <Application>Microsoft Office PowerPoint</Application>
  <PresentationFormat>On-screen Show (4:3)</PresentationFormat>
  <Paragraphs>381</Paragraphs>
  <Slides>34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1_Philips</vt:lpstr>
      <vt:lpstr>Equation</vt:lpstr>
      <vt:lpstr>On a Generalization of the GCD for Intervals in R+  </vt:lpstr>
      <vt:lpstr>Contents </vt:lpstr>
      <vt:lpstr>Introduction</vt:lpstr>
      <vt:lpstr>Camera Image divided into lines and pixels</vt:lpstr>
      <vt:lpstr>Exposure Time</vt:lpstr>
      <vt:lpstr>Exposure Time</vt:lpstr>
      <vt:lpstr>Discrete Solution</vt:lpstr>
      <vt:lpstr>Discrete Solution: Example</vt:lpstr>
      <vt:lpstr>Problem with Discrete Solution</vt:lpstr>
      <vt:lpstr>GCD for intervals in R+ </vt:lpstr>
      <vt:lpstr>GCD for intervals in R+</vt:lpstr>
      <vt:lpstr>Example</vt:lpstr>
      <vt:lpstr>PowerPoint Presentation</vt:lpstr>
      <vt:lpstr>Overlap of Intervals in Divisor Sets</vt:lpstr>
      <vt:lpstr>Another Theorem</vt:lpstr>
      <vt:lpstr>Some Interesting Examples</vt:lpstr>
      <vt:lpstr>Application to the Original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 (1) </vt:lpstr>
      <vt:lpstr>Discussion (2) </vt:lpstr>
      <vt:lpstr>Yet Another Generalization</vt:lpstr>
      <vt:lpstr>PowerPoint Presentation</vt:lpstr>
      <vt:lpstr>PowerPoint Presentation</vt:lpstr>
      <vt:lpstr>Using a Different Measure</vt:lpstr>
      <vt:lpstr>PowerPoint Presentation</vt:lpstr>
      <vt:lpstr>PowerPoint Presentation</vt:lpstr>
      <vt:lpstr>PowerPoint Presentation</vt:lpstr>
      <vt:lpstr>PowerPoint Presentation</vt:lpstr>
    </vt:vector>
  </TitlesOfParts>
  <Company>Philips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IT Delivery Manager for HTC-R&amp;D</dc:title>
  <dc:creator>Driel,  RCA van</dc:creator>
  <cp:lastModifiedBy>Stan Baggen</cp:lastModifiedBy>
  <cp:revision>452</cp:revision>
  <dcterms:created xsi:type="dcterms:W3CDTF">2009-09-24T15:33:27Z</dcterms:created>
  <dcterms:modified xsi:type="dcterms:W3CDTF">2014-06-05T08:18:02Z</dcterms:modified>
</cp:coreProperties>
</file>