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56" r:id="rId4"/>
    <p:sldId id="560" r:id="rId5"/>
    <p:sldId id="522" r:id="rId6"/>
    <p:sldId id="576" r:id="rId7"/>
    <p:sldId id="491" r:id="rId8"/>
    <p:sldId id="492" r:id="rId9"/>
    <p:sldId id="553" r:id="rId10"/>
    <p:sldId id="575" r:id="rId11"/>
    <p:sldId id="577" r:id="rId12"/>
    <p:sldId id="578" r:id="rId13"/>
    <p:sldId id="581" r:id="rId14"/>
    <p:sldId id="574" r:id="rId15"/>
    <p:sldId id="564" r:id="rId16"/>
    <p:sldId id="299" r:id="rId17"/>
    <p:sldId id="293" r:id="rId18"/>
    <p:sldId id="582" r:id="rId19"/>
    <p:sldId id="579" r:id="rId20"/>
    <p:sldId id="588" r:id="rId21"/>
    <p:sldId id="589" r:id="rId22"/>
    <p:sldId id="562" r:id="rId23"/>
    <p:sldId id="585" r:id="rId24"/>
    <p:sldId id="590" r:id="rId25"/>
    <p:sldId id="531" r:id="rId26"/>
    <p:sldId id="537" r:id="rId27"/>
    <p:sldId id="566" r:id="rId2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5" autoAdjust="0"/>
  </p:normalViewPr>
  <p:slideViewPr>
    <p:cSldViewPr snapToGrid="0">
      <p:cViewPr>
        <p:scale>
          <a:sx n="87" d="100"/>
          <a:sy n="87" d="100"/>
        </p:scale>
        <p:origin x="686" y="-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BC8EA8-796E-40B9-ABCC-1D98959C0EB3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D29646-8696-4012-B315-42301C3446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0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5153-BB37-403F-B484-42F6E60302DA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EEFA-F0F3-4A8A-AE78-49A097D88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F9FA-CACC-7846-AA8B-DC1405BF45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“Just a year ago, Forbes listed Ross’ net worth at $2.9 billion and included him in the Forbes 400 list of the richest Americans by net worth.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new report says Ross had just under $700 million in assets. It cited financial-disclosure forms filed by Ross after being nominated for his Commerce secretary.”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F9FA-CACC-7846-AA8B-DC1405BF45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9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F9FA-CACC-7846-AA8B-DC1405BF45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343C-59A8-4414-A049-D76BDA26BF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37C9-288F-4403-9A75-8DFE1C04806F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112-ADBD-4A10-8B52-DFFB26B082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3907-C816-480E-A371-914B718CF2BD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4BA54AC-649D-4C0D-8FDE-7DFF60DB0B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CD8E5B-42BA-4B90-8470-B7441E1C21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3F2437-1512-41EC-B254-AAFA746F4A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D5371-A7B4-B249-AD09-EF0841079C20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A7F-8912-C845-AD62-1BCD273633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Billede 10" descr="Partisia-logo-cmyk-FLAT-m-tek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19" y="6225472"/>
            <a:ext cx="1440160" cy="336037"/>
          </a:xfrm>
          <a:prstGeom prst="rect">
            <a:avLst/>
          </a:prstGeom>
        </p:spPr>
      </p:pic>
      <p:pic>
        <p:nvPicPr>
          <p:cNvPr id="7" name="Billede 18" descr="Banner_blomst_blad1.png"/>
          <p:cNvPicPr>
            <a:picLocks noChangeAspect="1"/>
          </p:cNvPicPr>
          <p:nvPr userDrawn="1"/>
        </p:nvPicPr>
        <p:blipFill rotWithShape="1">
          <a:blip r:embed="rId3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8" t="46969" r="16200"/>
          <a:stretch/>
        </p:blipFill>
        <p:spPr>
          <a:xfrm>
            <a:off x="7062557" y="5812919"/>
            <a:ext cx="1690924" cy="1325951"/>
          </a:xfrm>
          <a:prstGeom prst="rect">
            <a:avLst/>
          </a:prstGeom>
        </p:spPr>
      </p:pic>
      <p:sp>
        <p:nvSpPr>
          <p:cNvPr id="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182" y="620688"/>
            <a:ext cx="8311299" cy="707886"/>
          </a:xfrm>
        </p:spPr>
        <p:txBody>
          <a:bodyPr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</a:lstStyle>
          <a:p>
            <a:r>
              <a:rPr lang="da-DK" dirty="0">
                <a:solidFill>
                  <a:srgbClr val="3A3A46"/>
                </a:solidFill>
              </a:rPr>
              <a:t>CLICK TO EDIT TITLE</a:t>
            </a:r>
            <a:endParaRPr lang="en-US" dirty="0">
              <a:solidFill>
                <a:srgbClr val="3A3A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3654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to cya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268413"/>
            <a:ext cx="3484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00dpi cyaantranspa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Crypto 2.0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783D00E-83A5-4700-A64E-69C41554F9B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CC99E87-6CE4-4452-8934-5221AED793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29375" y="5715000"/>
            <a:ext cx="2714625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992D6A1-BF71-4C22-B3AF-A5C6622A27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30C834B-52EF-4CD2-B9C2-F1F2A522B0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FDE1DCC-F14A-4ED9-ADAA-D9BCA1AD14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BD71DC7-52B9-4A16-B665-7E5FAC142AA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D3C52BD-0E59-4AF2-BEA4-57D76C045C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90486A5-0338-4D79-8A53-F197C38DD7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C137589-C013-4397-A19A-91763AB781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CFB1214-FDD5-4C1D-971C-69FCB98519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6A7CFC3-C0DD-4A99-BC08-1AB64DD23D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7A3E-414D-4C47-B58F-F3CE0AB9A3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74D6-3DB3-4BBE-AA84-6FBA3E4FFE95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E089D97-AAE0-4978-94E8-0A8BF76263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4A83868-4991-4861-AC59-46AD179A10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08B1695-E2B4-4035-9D66-8C285E1C7E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C11894A-048E-4C28-99C1-E16DBF3D2C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35816F4-7323-4461-958A-790A68B5F74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4DF6CD1-AAEB-475F-8C4F-BE54917C29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CB4DECB-AC30-4198-9BC4-BCD69FF203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DB0726F-AD0C-4970-A706-7E60442674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E9CA-49AD-4D20-A8E3-68E968EB3C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47DB-B580-48A6-B01C-E5C6BE363ADE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7DDC-BE22-4396-9586-A1E5FBF085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9048-D4E4-4F64-A62F-75C8A5D8BC83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ACFA-F60F-49C7-8846-90BB4344F1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507E-5758-4F6C-BAC3-09DAB8F4897D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6" name="Rectangle 5"/>
          <p:cNvSpPr/>
          <p:nvPr userDrawn="1"/>
        </p:nvSpPr>
        <p:spPr>
          <a:xfrm>
            <a:off x="6429375" y="5715000"/>
            <a:ext cx="2714625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4955-6244-4775-AB55-D6801A8C5B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4E37-B8D6-49AA-8D28-2B970880E988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5" name="Rectangle 4"/>
          <p:cNvSpPr/>
          <p:nvPr userDrawn="1"/>
        </p:nvSpPr>
        <p:spPr>
          <a:xfrm>
            <a:off x="6429375" y="5715000"/>
            <a:ext cx="2714625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9E50-4A12-433A-8DB1-B988DE65C8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520D-1394-4E44-A79D-3187DA9AAEFB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1B8A-1B56-4B9D-93FB-428FD0F2D2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E397-2065-48CE-965F-6AA8571706E0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yan ba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38C7B-B55B-4CE7-B465-7A558CEA5B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E4866-64B4-439D-942D-0795388B6729}" type="datetimeFigureOut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61" r:id="rId12"/>
    <p:sldLayoutId id="2147483965" r:id="rId13"/>
    <p:sldLayoutId id="2147483966" r:id="rId14"/>
    <p:sldLayoutId id="21474839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at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cyan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FC81A7A2-F0A4-4786-B9BA-35A92A5760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5F072E-94CE-4975-BA77-F5C78CB7C227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yan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17D21128-0B13-46DC-9FED-9E84764868E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52ADA9-0196-46D7-81BB-F5D809D0E4DA}" type="datetime1">
              <a:rPr lang="nl-NL"/>
              <a:pPr>
                <a:defRPr/>
              </a:pPr>
              <a:t>29-10-2019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billionaires/#7c43a0f8251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billionaires/#7c43a0f8251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lschoe/mpyc/blob/master/images/MPyC_Logo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lschoe/mpyc/blob/master/images/MPyC_Logo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iviledge-project.eu/" TargetMode="External"/><Relationship Id="rId4" Type="http://schemas.openxmlformats.org/officeDocument/2006/relationships/hyperlink" Target="http://www.soda-project.e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demonstrations.wolfram.com/ZeroKnowledgeMatchmake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lschoe/mpyc/blob/master/images/MPyC_Logo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11188" y="1619250"/>
            <a:ext cx="5742111" cy="1470025"/>
          </a:xfrm>
        </p:spPr>
        <p:txBody>
          <a:bodyPr/>
          <a:lstStyle/>
          <a:p>
            <a:pPr eaLnBrk="1" hangingPunct="1"/>
            <a:r>
              <a:rPr lang="en-US" sz="1600" dirty="0" err="1"/>
              <a:t>ZKProof</a:t>
            </a:r>
            <a:r>
              <a:rPr lang="en-US" sz="1600" dirty="0"/>
              <a:t> Community Event	               October </a:t>
            </a:r>
            <a:r>
              <a:rPr lang="en-US" sz="1600" dirty="0" smtClean="0"/>
              <a:t>29, </a:t>
            </a:r>
            <a:r>
              <a:rPr lang="en-US" sz="1600" dirty="0"/>
              <a:t>2019</a:t>
            </a:r>
            <a:br>
              <a:rPr lang="en-US" sz="1600" dirty="0"/>
            </a:br>
            <a:r>
              <a:rPr lang="en-US" sz="1600" dirty="0"/>
              <a:t>The Edge, Deloitte, Amsterdam</a:t>
            </a:r>
            <a:endParaRPr lang="en-US" sz="1800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87438" y="4378531"/>
            <a:ext cx="5113337" cy="550863"/>
          </a:xfrm>
        </p:spPr>
        <p:txBody>
          <a:bodyPr/>
          <a:lstStyle/>
          <a:p>
            <a:pPr eaLnBrk="1" hangingPunct="1"/>
            <a:r>
              <a:rPr lang="nl-NL" dirty="0"/>
              <a:t>Berry Schoenmakers</a:t>
            </a:r>
          </a:p>
          <a:p>
            <a:pPr eaLnBrk="1" hangingPunct="1"/>
            <a:r>
              <a:rPr lang="nl-NL" sz="1400" dirty="0"/>
              <a:t>Coding &amp; Crypto group</a:t>
            </a:r>
            <a:endParaRPr lang="nl-NL" dirty="0"/>
          </a:p>
          <a:p>
            <a:pPr eaLnBrk="1" hangingPunct="1"/>
            <a:r>
              <a:rPr lang="nl-NL" sz="1200" dirty="0"/>
              <a:t>Dept of Mathematics &amp; Computer Science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87438" y="2810081"/>
            <a:ext cx="5616575" cy="12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Verifiable MPC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72" y="5873133"/>
            <a:ext cx="1770380" cy="77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22248" y="5710991"/>
            <a:ext cx="1292931" cy="93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9188" y="215900"/>
            <a:ext cx="8024812" cy="922338"/>
          </a:xfrm>
        </p:spPr>
        <p:txBody>
          <a:bodyPr/>
          <a:lstStyle/>
          <a:p>
            <a:r>
              <a:rPr lang="en-US" sz="8800" dirty="0"/>
              <a:t>Part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" y="2651760"/>
            <a:ext cx="8519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Verifiable MPC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EC5AB-F50A-4347-B442-4ED82354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MPC?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908AD-FE67-4F1F-A68E-7077F546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trust the outcome of an MPC protocol?</a:t>
            </a:r>
          </a:p>
          <a:p>
            <a:endParaRPr lang="en-US" dirty="0"/>
          </a:p>
          <a:p>
            <a:r>
              <a:rPr lang="en-US" dirty="0"/>
              <a:t>Yes, </a:t>
            </a:r>
            <a:r>
              <a:rPr lang="en-US" dirty="0" smtClean="0"/>
              <a:t>possibly: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if you take part in a 2-party protocol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</a:t>
            </a:r>
            <a:r>
              <a:rPr lang="en-US" dirty="0" smtClean="0"/>
              <a:t>r</a:t>
            </a:r>
            <a:r>
              <a:rPr lang="en-US" dirty="0"/>
              <a:t>, if you take part in a m-party protocol tolerating m-1 corruptions (everyone else </a:t>
            </a:r>
            <a:r>
              <a:rPr lang="en-US" dirty="0" smtClean="0"/>
              <a:t>potentially corrupt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No, if you do not take part!</a:t>
            </a:r>
          </a:p>
          <a:p>
            <a:pPr lvl="1"/>
            <a:r>
              <a:rPr lang="en-US" dirty="0"/>
              <a:t>MPC gives no security if all parties are corrupt!!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611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to situation for ZKPs?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884420"/>
          </a:xfrm>
        </p:spPr>
        <p:txBody>
          <a:bodyPr/>
          <a:lstStyle/>
          <a:p>
            <a:r>
              <a:rPr lang="en-US" dirty="0"/>
              <a:t>Suppose you observe ZKP run between P and V:</a:t>
            </a:r>
          </a:p>
          <a:p>
            <a:pPr lvl="1"/>
            <a:r>
              <a:rPr lang="en-US" dirty="0"/>
              <a:t>P sends </a:t>
            </a:r>
            <a:r>
              <a:rPr lang="en-US" dirty="0">
                <a:solidFill>
                  <a:srgbClr val="FF0000"/>
                </a:solidFill>
              </a:rPr>
              <a:t>announcement a</a:t>
            </a:r>
            <a:r>
              <a:rPr lang="en-US" dirty="0"/>
              <a:t> to V</a:t>
            </a:r>
          </a:p>
          <a:p>
            <a:pPr lvl="1"/>
            <a:r>
              <a:rPr lang="en-US" dirty="0"/>
              <a:t>V sends </a:t>
            </a:r>
            <a:r>
              <a:rPr lang="en-US" dirty="0">
                <a:solidFill>
                  <a:srgbClr val="FF0000"/>
                </a:solidFill>
              </a:rPr>
              <a:t>challenge c </a:t>
            </a:r>
            <a:r>
              <a:rPr lang="en-US" dirty="0"/>
              <a:t>to P</a:t>
            </a:r>
          </a:p>
          <a:p>
            <a:pPr lvl="1"/>
            <a:r>
              <a:rPr lang="en-US" dirty="0"/>
              <a:t>P sends </a:t>
            </a:r>
            <a:r>
              <a:rPr lang="en-US" dirty="0">
                <a:solidFill>
                  <a:srgbClr val="FF0000"/>
                </a:solidFill>
              </a:rPr>
              <a:t>response r</a:t>
            </a:r>
            <a:r>
              <a:rPr lang="en-US" dirty="0"/>
              <a:t> to V </a:t>
            </a:r>
          </a:p>
          <a:p>
            <a:pPr lvl="1"/>
            <a:endParaRPr lang="en-US" dirty="0"/>
          </a:p>
          <a:p>
            <a:r>
              <a:rPr lang="en-US" dirty="0"/>
              <a:t>Q: How convincing is this proof?</a:t>
            </a:r>
          </a:p>
          <a:p>
            <a:endParaRPr lang="en-US" dirty="0"/>
          </a:p>
          <a:p>
            <a:r>
              <a:rPr lang="en-US" dirty="0"/>
              <a:t>A: Depends on who needs convincing!</a:t>
            </a:r>
          </a:p>
          <a:p>
            <a:pPr lvl="1"/>
            <a:r>
              <a:rPr lang="en-US" dirty="0"/>
              <a:t>V should be convinced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as </a:t>
            </a:r>
            <a:r>
              <a:rPr lang="en-US" dirty="0"/>
              <a:t>an observer </a:t>
            </a:r>
            <a:r>
              <a:rPr lang="en-US" dirty="0" smtClean="0"/>
              <a:t>you shouldn’t</a:t>
            </a:r>
            <a:endParaRPr lang="en-US" dirty="0"/>
          </a:p>
          <a:p>
            <a:pPr lvl="2"/>
            <a:r>
              <a:rPr lang="en-US" dirty="0"/>
              <a:t>You may as well been watching </a:t>
            </a:r>
            <a:r>
              <a:rPr lang="en-US" dirty="0" smtClean="0"/>
              <a:t>a simulated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a;c;r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r>
              <a:rPr lang="en-US" dirty="0"/>
              <a:t>Make ZKP non-interactive to convince anyone.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A72FCA-5E93-4054-A3F7-5E039A6FC816}"/>
              </a:ext>
            </a:extLst>
          </p:cNvPr>
          <p:cNvSpPr/>
          <p:nvPr/>
        </p:nvSpPr>
        <p:spPr>
          <a:xfrm>
            <a:off x="4868726" y="2338797"/>
            <a:ext cx="4202607" cy="1209801"/>
          </a:xfrm>
          <a:prstGeom prst="wedgeEllipseCallout">
            <a:avLst>
              <a:gd name="adj1" fmla="val -58667"/>
              <a:gd name="adj2" fmla="val -493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commitment to a nonce</a:t>
            </a:r>
            <a:endParaRPr lang="aa-E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Limited Scope of MPC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9" y="1570055"/>
            <a:ext cx="8698610" cy="4978383"/>
          </a:xfrm>
        </p:spPr>
        <p:txBody>
          <a:bodyPr>
            <a:normAutofit/>
          </a:bodyPr>
          <a:lstStyle/>
          <a:p>
            <a:r>
              <a:rPr lang="en-US" dirty="0"/>
              <a:t>MPC </a:t>
            </a:r>
            <a:r>
              <a:rPr lang="en-US" dirty="0">
                <a:sym typeface="Wingdings" panose="05000000000000000000" pitchFamily="2" charset="2"/>
              </a:rPr>
              <a:t> s</a:t>
            </a:r>
            <a:r>
              <a:rPr lang="en-US" dirty="0"/>
              <a:t>ecure function evaluation y = f(x) </a:t>
            </a:r>
            <a:r>
              <a:rPr lang="en-US" b="1" dirty="0">
                <a:solidFill>
                  <a:srgbClr val="00B050"/>
                </a:solidFill>
              </a:rPr>
              <a:t>hiding input x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What MPC does not achieve:</a:t>
            </a:r>
          </a:p>
          <a:p>
            <a:pPr lvl="1"/>
            <a:r>
              <a:rPr lang="en-US" dirty="0"/>
              <a:t>MPC does not stop parties from entering </a:t>
            </a:r>
            <a:r>
              <a:rPr lang="en-US" b="1" dirty="0">
                <a:solidFill>
                  <a:srgbClr val="FF0000"/>
                </a:solidFill>
              </a:rPr>
              <a:t>bogus inputs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/>
              <a:t>Yao’s millionaires (1982) can </a:t>
            </a:r>
            <a:r>
              <a:rPr lang="en-US" b="1" dirty="0"/>
              <a:t>lie about their riches</a:t>
            </a:r>
          </a:p>
          <a:p>
            <a:pPr lvl="2"/>
            <a:endParaRPr lang="en-US" b="1" dirty="0"/>
          </a:p>
          <a:p>
            <a:pPr lvl="1"/>
            <a:r>
              <a:rPr lang="en-US" dirty="0"/>
              <a:t>MPC in outsourcing scenario:</a:t>
            </a:r>
          </a:p>
          <a:p>
            <a:pPr lvl="2"/>
            <a:r>
              <a:rPr lang="en-US" dirty="0"/>
              <a:t>Parties performing MPC could </a:t>
            </a:r>
            <a:r>
              <a:rPr lang="en-US" sz="2250" dirty="0">
                <a:solidFill>
                  <a:srgbClr val="FF0000"/>
                </a:solidFill>
              </a:rPr>
              <a:t>ALL</a:t>
            </a:r>
            <a:r>
              <a:rPr lang="en-US" b="1" dirty="0">
                <a:solidFill>
                  <a:srgbClr val="FF0000"/>
                </a:solidFill>
              </a:rPr>
              <a:t> be corrupt</a:t>
            </a:r>
            <a:r>
              <a:rPr lang="en-US" dirty="0"/>
              <a:t>.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Wrong result y* </a:t>
            </a:r>
            <a:r>
              <a:rPr lang="en-US" dirty="0">
                <a:solidFill>
                  <a:srgbClr val="FF0000"/>
                </a:solidFill>
              </a:rPr>
              <a:t>≠</a:t>
            </a:r>
            <a:r>
              <a:rPr lang="en-US" b="1" dirty="0">
                <a:solidFill>
                  <a:srgbClr val="FF0000"/>
                </a:solidFill>
              </a:rPr>
              <a:t> f(x) </a:t>
            </a:r>
            <a:r>
              <a:rPr lang="en-US" dirty="0"/>
              <a:t>cannot be detected. </a:t>
            </a:r>
          </a:p>
          <a:p>
            <a:pPr lvl="3"/>
            <a:r>
              <a:rPr lang="en-US" dirty="0"/>
              <a:t>Simulation-based security: indistinguishable views !</a:t>
            </a:r>
          </a:p>
          <a:p>
            <a:pPr lvl="3"/>
            <a:r>
              <a:rPr lang="en-US" dirty="0"/>
              <a:t>Active security does not help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6300" y="6548438"/>
            <a:ext cx="647700" cy="187325"/>
          </a:xfrm>
        </p:spPr>
        <p:txBody>
          <a:bodyPr/>
          <a:lstStyle/>
          <a:p>
            <a:fld id="{F8D2A652-EE1C-2044-A733-0E4BEA858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World’s Billionaires </a:t>
            </a:r>
            <a:r>
              <a:rPr lang="en-US" sz="2800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57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Upgrade </a:t>
            </a:r>
            <a:r>
              <a:rPr lang="en-US" sz="1800" dirty="0" smtClean="0"/>
              <a:t>of Yao’s </a:t>
            </a:r>
            <a:r>
              <a:rPr lang="en-US" sz="1800" i="1" dirty="0"/>
              <a:t>Millionaires’ problem: </a:t>
            </a:r>
          </a:p>
          <a:p>
            <a:pPr marL="0" indent="0">
              <a:buNone/>
            </a:pPr>
            <a:r>
              <a:rPr lang="en-US" sz="1800" dirty="0"/>
              <a:t>Privacy of inputs, verifiable inputs and outputs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Verifiably correct input</a:t>
            </a:r>
            <a:r>
              <a:rPr lang="en-US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Committed/encrypted tax returns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Signed by the tax authority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Posted on a </a:t>
            </a:r>
            <a:r>
              <a:rPr lang="en-US" sz="1800" dirty="0" err="1"/>
              <a:t>blockchain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Verifiably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correct output</a:t>
            </a:r>
            <a:r>
              <a:rPr lang="en-US" sz="1800" dirty="0"/>
              <a:t>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Top 400 billionaires world-wide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Privacy</a:t>
            </a:r>
            <a:r>
              <a:rPr lang="en-US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Privacy for all outside top 400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7442" y="6434043"/>
            <a:ext cx="1625172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/>
              <a:t>Source: Forbes.com, </a:t>
            </a:r>
            <a:br>
              <a:rPr lang="en-US" sz="700" dirty="0"/>
            </a:br>
            <a:r>
              <a:rPr lang="en-US" sz="700" dirty="0"/>
              <a:t>Published March 5, 2019 (</a:t>
            </a:r>
            <a:r>
              <a:rPr lang="en-US" sz="700" dirty="0">
                <a:hlinkClick r:id="rId3"/>
              </a:rPr>
              <a:t>link</a:t>
            </a:r>
            <a:r>
              <a:rPr lang="en-US" sz="700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74" y="2374979"/>
            <a:ext cx="3930940" cy="3420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6783" y="5657058"/>
            <a:ext cx="2663245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" dirty="0">
                <a:solidFill>
                  <a:srgbClr val="181716"/>
                </a:solidFill>
                <a:latin typeface="&amp;quot"/>
              </a:rPr>
              <a:t>© 2019 Forbes Media LLC. All Rights Reserved.</a:t>
            </a:r>
            <a:endParaRPr lang="en-US" sz="300" dirty="0">
              <a:solidFill>
                <a:srgbClr val="00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244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>
            <a:normAutofit/>
          </a:bodyPr>
          <a:lstStyle/>
          <a:p>
            <a:r>
              <a:rPr lang="en-US" dirty="0"/>
              <a:t>Wannabe billionaires …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13" y="1560150"/>
            <a:ext cx="851515" cy="447045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2429107"/>
            <a:ext cx="3959225" cy="4275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959" y="1560150"/>
            <a:ext cx="3634082" cy="15250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68850" y="4838015"/>
            <a:ext cx="1428750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>
                <a:latin typeface="Proxima Nova"/>
              </a:rPr>
              <a:t>© 2019 CNBC LLC. All Rights Reserved. A Division of </a:t>
            </a:r>
            <a:r>
              <a:rPr lang="en-US" sz="300" dirty="0" err="1">
                <a:latin typeface="Proxima Nova"/>
              </a:rPr>
              <a:t>NBCUniversal</a:t>
            </a:r>
            <a:endParaRPr lang="en-US" sz="300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684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World’s Billionaires </a:t>
            </a:r>
            <a:r>
              <a:rPr lang="en-US" sz="2800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57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Upgrade </a:t>
            </a:r>
            <a:r>
              <a:rPr lang="en-US" sz="1800" dirty="0" smtClean="0"/>
              <a:t>of Yao’s </a:t>
            </a:r>
            <a:r>
              <a:rPr lang="en-US" sz="1800" i="1" dirty="0"/>
              <a:t>Millionaires’ problem: </a:t>
            </a:r>
          </a:p>
          <a:p>
            <a:pPr marL="0" indent="0">
              <a:buNone/>
            </a:pPr>
            <a:r>
              <a:rPr lang="en-US" sz="1800" dirty="0"/>
              <a:t>Privacy of inputs, verifiable inputs and outputs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Verifiably correct input: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Committed/encrypted tax returns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Signed by the tax authority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Posted on a </a:t>
            </a:r>
            <a:r>
              <a:rPr lang="en-US" sz="1800" dirty="0" err="1"/>
              <a:t>blockchain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Verifiably correct output: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Top 400 billionaires world-wide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Privacy: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Privacy for all outside top 400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7442" y="6434043"/>
            <a:ext cx="1625172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/>
              <a:t>Source: Forbes.com, </a:t>
            </a:r>
            <a:br>
              <a:rPr lang="en-US" sz="700" dirty="0"/>
            </a:br>
            <a:r>
              <a:rPr lang="en-US" sz="700" dirty="0"/>
              <a:t>Published March 5, 2019 (</a:t>
            </a:r>
            <a:r>
              <a:rPr lang="en-US" sz="700" dirty="0">
                <a:hlinkClick r:id="rId3"/>
              </a:rPr>
              <a:t>link</a:t>
            </a:r>
            <a:r>
              <a:rPr lang="en-US" sz="700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74" y="2374979"/>
            <a:ext cx="3930940" cy="3420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6783" y="5657058"/>
            <a:ext cx="2663245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" dirty="0">
                <a:solidFill>
                  <a:srgbClr val="181716"/>
                </a:solidFill>
                <a:latin typeface="&amp;quot"/>
              </a:rPr>
              <a:t>© 2019 Forbes Media LLC. All Rights Reserved.</a:t>
            </a:r>
            <a:endParaRPr lang="en-US" sz="300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2C4E09-8D04-4EFD-81EE-97EB4E9BCF80}"/>
              </a:ext>
            </a:extLst>
          </p:cNvPr>
          <p:cNvSpPr/>
          <p:nvPr/>
        </p:nvSpPr>
        <p:spPr>
          <a:xfrm>
            <a:off x="2044978" y="5795557"/>
            <a:ext cx="4733694" cy="11070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World’s Billionaires ≈ sealed bid auction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(replace tax returns by sealed bids)</a:t>
            </a:r>
          </a:p>
        </p:txBody>
      </p:sp>
    </p:spTree>
    <p:extLst>
      <p:ext uri="{BB962C8B-B14F-4D97-AF65-F5344CB8AC3E}">
        <p14:creationId xmlns:p14="http://schemas.microsoft.com/office/powerpoint/2010/main" val="16755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9188" y="215900"/>
            <a:ext cx="8024812" cy="922338"/>
          </a:xfrm>
        </p:spPr>
        <p:txBody>
          <a:bodyPr/>
          <a:lstStyle/>
          <a:p>
            <a:r>
              <a:rPr lang="en-US" sz="8800" dirty="0"/>
              <a:t>Part III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" y="2651760"/>
            <a:ext cx="8519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Verifiable </a:t>
            </a:r>
            <a:r>
              <a:rPr lang="en-US" sz="8000" dirty="0" err="1"/>
              <a:t>MPyC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5FE26-FB07-401A-BE94-CD3EEF85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ingredients for verifiable MPC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0FF45-1179-418F-8DCE-6289BB88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0200"/>
            <a:ext cx="8448675" cy="39592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Verifiable input 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Committed or </a:t>
            </a:r>
            <a:r>
              <a:rPr lang="en-US" dirty="0">
                <a:solidFill>
                  <a:srgbClr val="00B451"/>
                </a:solidFill>
              </a:rPr>
              <a:t>encrypted</a:t>
            </a:r>
            <a:r>
              <a:rPr lang="en-US" dirty="0"/>
              <a:t> input values</a:t>
            </a:r>
          </a:p>
          <a:p>
            <a:pPr lvl="2"/>
            <a:r>
              <a:rPr lang="en-US" dirty="0"/>
              <a:t>Public input values also possible</a:t>
            </a:r>
          </a:p>
          <a:p>
            <a:pPr lvl="1"/>
            <a:r>
              <a:rPr lang="en-US" dirty="0"/>
              <a:t>Digitally signed</a:t>
            </a:r>
          </a:p>
          <a:p>
            <a:pPr lvl="1"/>
            <a:r>
              <a:rPr lang="en-US" dirty="0"/>
              <a:t>Optionally, posted on blockchain (timestamp, uniqueness)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Verifiable output y = f(x)</a:t>
            </a:r>
            <a:r>
              <a:rPr lang="en-US" dirty="0"/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Committed or </a:t>
            </a:r>
            <a:r>
              <a:rPr lang="en-US" dirty="0">
                <a:solidFill>
                  <a:srgbClr val="00B451"/>
                </a:solidFill>
              </a:rPr>
              <a:t>encrypted</a:t>
            </a:r>
            <a:r>
              <a:rPr lang="en-US" dirty="0"/>
              <a:t> output values</a:t>
            </a:r>
          </a:p>
          <a:p>
            <a:pPr lvl="2"/>
            <a:r>
              <a:rPr lang="en-US" dirty="0"/>
              <a:t>Public output values also possible</a:t>
            </a:r>
          </a:p>
          <a:p>
            <a:pPr lvl="1"/>
            <a:r>
              <a:rPr lang="en-US" dirty="0"/>
              <a:t>Threshold signed</a:t>
            </a:r>
          </a:p>
          <a:p>
            <a:pPr lvl="1"/>
            <a:r>
              <a:rPr lang="en-US" dirty="0"/>
              <a:t>Optionally, posted on blockchain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Noninteractive </a:t>
            </a:r>
            <a:r>
              <a:rPr lang="en-US" dirty="0">
                <a:solidFill>
                  <a:srgbClr val="00B050"/>
                </a:solidFill>
              </a:rPr>
              <a:t>ZKP </a:t>
            </a:r>
            <a:r>
              <a:rPr lang="en-US" dirty="0"/>
              <a:t>that y= f(x) holds.</a:t>
            </a:r>
          </a:p>
          <a:p>
            <a:pPr lvl="1"/>
            <a:endParaRPr lang="en-US" dirty="0"/>
          </a:p>
          <a:p>
            <a:pPr lvl="1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08D3F9E-3151-408A-80C6-823899D5D439}"/>
                  </a:ext>
                </a:extLst>
              </p:cNvPr>
              <p:cNvSpPr txBox="1"/>
              <p:nvPr/>
            </p:nvSpPr>
            <p:spPr>
              <a:xfrm>
                <a:off x="6848475" y="1566594"/>
                <a:ext cx="19145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ElGamal encrypted inputs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8D3F9E-3151-408A-80C6-823899D5D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5" y="1566594"/>
                <a:ext cx="1914525" cy="1200329"/>
              </a:xfrm>
              <a:prstGeom prst="rect">
                <a:avLst/>
              </a:prstGeom>
              <a:blipFill>
                <a:blip r:embed="rId2"/>
                <a:stretch>
                  <a:fillRect l="-4762" t="-3553" r="-2222" b="-111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1C745FD-7366-4F64-A267-C2AE5B0EC53A}"/>
                  </a:ext>
                </a:extLst>
              </p:cNvPr>
              <p:cNvSpPr txBox="1"/>
              <p:nvPr/>
            </p:nvSpPr>
            <p:spPr>
              <a:xfrm>
                <a:off x="6975475" y="4219397"/>
                <a:ext cx="21685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ElGamal encrypted output E(y)</a:t>
                </a:r>
                <a:r>
                  <a:rPr lang="en-US" sz="2400" dirty="0"/>
                  <a:t> 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with y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+ ZKP that</a:t>
                </a: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this holds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C745FD-7366-4F64-A267-C2AE5B0E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475" y="4219397"/>
                <a:ext cx="2168525" cy="2308324"/>
              </a:xfrm>
              <a:prstGeom prst="rect">
                <a:avLst/>
              </a:prstGeom>
              <a:blipFill>
                <a:blip r:embed="rId3"/>
                <a:stretch>
                  <a:fillRect l="-4213" t="-1847" r="-26404" b="-686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9508B-53EF-408B-882B-8668DC4E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vs </a:t>
            </a:r>
            <a:r>
              <a:rPr lang="en-US" dirty="0" smtClean="0"/>
              <a:t>proofs (verification)</a:t>
            </a:r>
            <a:endParaRPr lang="aa-E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85B44FD-CD8B-47AD-92F4-536645868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187" y="1600200"/>
                <a:ext cx="8180387" cy="3959225"/>
              </a:xfrm>
            </p:spPr>
            <p:txBody>
              <a:bodyPr/>
              <a:lstStyle/>
              <a:p>
                <a:r>
                  <a:rPr lang="en-US" dirty="0" smtClean="0"/>
                  <a:t>For y = f(x):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Compute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 from </a:t>
                </a:r>
                <a:r>
                  <a:rPr lang="en-US" dirty="0"/>
                  <a:t>x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Compute </a:t>
                </a:r>
                <a:r>
                  <a:rPr lang="en-US" dirty="0">
                    <a:solidFill>
                      <a:srgbClr val="00B050"/>
                    </a:solidFill>
                  </a:rPr>
                  <a:t>proof </a:t>
                </a:r>
                <a:r>
                  <a:rPr lang="en-US" dirty="0" smtClean="0"/>
                  <a:t>for y = f(x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V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erification</a:t>
                </a:r>
                <a:r>
                  <a:rPr lang="en-US" dirty="0" smtClean="0"/>
                  <a:t> </a:t>
                </a:r>
                <a:r>
                  <a:rPr lang="en-US" dirty="0"/>
                  <a:t>can be much easier than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computation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pPr lvl="1"/>
                <a:r>
                  <a:rPr lang="en-US" dirty="0"/>
                  <a:t>NP-complete problems:</a:t>
                </a:r>
              </a:p>
              <a:p>
                <a:pPr lvl="2"/>
                <a:r>
                  <a:rPr lang="en-US" dirty="0"/>
                  <a:t>computation -&gt; exponential </a:t>
                </a:r>
                <a:r>
                  <a:rPr lang="en-US" dirty="0" smtClean="0"/>
                  <a:t>time?</a:t>
                </a:r>
                <a:endParaRPr lang="en-US" dirty="0"/>
              </a:p>
              <a:p>
                <a:pPr lvl="2"/>
                <a:r>
                  <a:rPr lang="en-US" dirty="0"/>
                  <a:t>verification -&gt; polynomial </a:t>
                </a:r>
                <a:r>
                  <a:rPr lang="en-US" dirty="0" smtClean="0"/>
                  <a:t>time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y = 1/x </a:t>
                </a:r>
                <a:r>
                  <a:rPr lang="en-US" dirty="0" smtClean="0"/>
                  <a:t>harder to compute than verifying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x * y = 1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dirty="0"/>
                  <a:t> harder </a:t>
                </a:r>
                <a:r>
                  <a:rPr lang="en-US" dirty="0" smtClean="0"/>
                  <a:t>to compute than verifying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y * y = x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…</a:t>
                </a:r>
                <a:endParaRPr lang="en-US" dirty="0"/>
              </a:p>
              <a:p>
                <a:endParaRPr lang="aa-ET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85B44FD-CD8B-47AD-92F4-536645868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187" y="1600200"/>
                <a:ext cx="8180387" cy="3959225"/>
              </a:xfrm>
              <a:blipFill rotWithShape="0">
                <a:blip r:embed="rId2"/>
                <a:stretch>
                  <a:fillRect l="-2086" t="-2311" b="-1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5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Secure </a:t>
            </a:r>
            <a:r>
              <a:rPr lang="en-US" dirty="0"/>
              <a:t>Multiparty Computation (MPC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MP</a:t>
            </a:r>
            <a:r>
              <a:rPr lang="en-US" sz="2200" dirty="0" err="1">
                <a:solidFill>
                  <a:srgbClr val="FF0000"/>
                </a:solidFill>
              </a:rPr>
              <a:t>y</a:t>
            </a:r>
            <a:r>
              <a:rPr lang="en-US" dirty="0" err="1"/>
              <a:t>C</a:t>
            </a:r>
            <a:r>
              <a:rPr lang="en-US" dirty="0"/>
              <a:t> @ TUE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Verifiable MPC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Verifiable </a:t>
            </a:r>
            <a:r>
              <a:rPr lang="en-US" dirty="0" err="1"/>
              <a:t>MPyC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98" y="215900"/>
            <a:ext cx="8007701" cy="883624"/>
          </a:xfrm>
        </p:spPr>
        <p:txBody>
          <a:bodyPr/>
          <a:lstStyle/>
          <a:p>
            <a:r>
              <a:rPr lang="en-US" dirty="0"/>
              <a:t>Extend </a:t>
            </a:r>
            <a:r>
              <a:rPr lang="en-US" dirty="0" err="1"/>
              <a:t>MPyC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of secure computation protocols </a:t>
            </a:r>
            <a:r>
              <a:rPr lang="en-US" dirty="0" smtClean="0"/>
              <a:t>transparent in </a:t>
            </a:r>
            <a:r>
              <a:rPr lang="en-US" dirty="0" err="1" smtClean="0"/>
              <a:t>MPyC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400" dirty="0">
                <a:ea typeface="+mn-ea"/>
                <a:cs typeface="+mn-cs"/>
              </a:rPr>
              <a:t>sophisticated operator overloading combined with asynchronous evaluation of </a:t>
            </a:r>
            <a:r>
              <a:rPr lang="en-US" sz="2400" dirty="0" smtClean="0">
                <a:ea typeface="+mn-ea"/>
                <a:cs typeface="+mn-cs"/>
              </a:rPr>
              <a:t>associated </a:t>
            </a:r>
            <a:r>
              <a:rPr lang="en-US" sz="2400" dirty="0">
                <a:ea typeface="+mn-ea"/>
                <a:cs typeface="+mn-cs"/>
              </a:rPr>
              <a:t>protocols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</a:t>
            </a:r>
            <a:r>
              <a:rPr lang="en-US" dirty="0" smtClean="0">
                <a:solidFill>
                  <a:schemeClr val="accent1"/>
                </a:solidFill>
              </a:rPr>
              <a:t>e </a:t>
            </a:r>
            <a:r>
              <a:rPr lang="en-US" dirty="0">
                <a:solidFill>
                  <a:schemeClr val="accent1"/>
                </a:solidFill>
              </a:rPr>
              <a:t>like to retain this for verifiable </a:t>
            </a:r>
            <a:r>
              <a:rPr lang="en-US" dirty="0" err="1">
                <a:solidFill>
                  <a:schemeClr val="accent1"/>
                </a:solidFill>
              </a:rPr>
              <a:t>MPyC</a:t>
            </a:r>
            <a:endParaRPr lang="en-US" dirty="0">
              <a:solidFill>
                <a:schemeClr val="accent1"/>
              </a:solidFill>
            </a:endParaRPr>
          </a:p>
          <a:p>
            <a:endParaRPr lang="en-US" b="0" dirty="0" smtClean="0"/>
          </a:p>
          <a:p>
            <a:r>
              <a:rPr lang="en-US" dirty="0"/>
              <a:t>Secure </a:t>
            </a:r>
            <a:r>
              <a:rPr lang="en-US" dirty="0"/>
              <a:t>m-party computation tolerating dishonest minority of t passively corrupt parties, 1 ≤ 2t+1 ≤ 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Case</a:t>
            </a:r>
            <a:r>
              <a:rPr lang="en-US" i="1" dirty="0">
                <a:solidFill>
                  <a:srgbClr val="FF0000"/>
                </a:solidFill>
              </a:rPr>
              <a:t> m</a:t>
            </a:r>
            <a:r>
              <a:rPr lang="en-US" dirty="0">
                <a:solidFill>
                  <a:srgbClr val="FF0000"/>
                </a:solidFill>
              </a:rPr>
              <a:t> = 1 included: verifiable MPC with 1 party corresponds to ordinary ZK proofs for statements of the form y = f(x)</a:t>
            </a:r>
          </a:p>
          <a:p>
            <a:endParaRPr lang="en-US" b="0" dirty="0"/>
          </a:p>
        </p:txBody>
      </p:sp>
      <p:pic>
        <p:nvPicPr>
          <p:cNvPr id="1026" name="Picture 2" descr="https://github.com/lschoe/mpyc/raw/master/images/MPyC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9" y="472370"/>
            <a:ext cx="380188" cy="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ABDD8-1A38-41D9-925A-1D1B509C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ZK Proofs for MPC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B3831-E206-45B7-9D55-8CE483AD8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Pinocchio-based: multiparty computation of proof</a:t>
            </a:r>
            <a:endParaRPr lang="en-US" dirty="0"/>
          </a:p>
          <a:p>
            <a:pPr lvl="1"/>
            <a:r>
              <a:rPr lang="en-US" dirty="0" smtClean="0"/>
              <a:t>Prototype for simple arithmetic</a:t>
            </a:r>
          </a:p>
          <a:p>
            <a:pPr lvl="2"/>
            <a:r>
              <a:rPr lang="en-US" dirty="0" smtClean="0"/>
              <a:t>Building </a:t>
            </a:r>
            <a:r>
              <a:rPr lang="en-US" dirty="0"/>
              <a:t>on work by Meilof </a:t>
            </a:r>
            <a:r>
              <a:rPr lang="en-US" dirty="0" smtClean="0"/>
              <a:t>Veeningen (on GitHub)</a:t>
            </a:r>
            <a:endParaRPr lang="en-US" dirty="0"/>
          </a:p>
          <a:p>
            <a:pPr lvl="3"/>
            <a:r>
              <a:rPr lang="en-US" dirty="0" err="1" smtClean="0"/>
              <a:t>Trinocchio</a:t>
            </a:r>
            <a:r>
              <a:rPr lang="en-US" dirty="0"/>
              <a:t>/</a:t>
            </a:r>
            <a:r>
              <a:rPr lang="en-US" dirty="0" err="1" smtClean="0"/>
              <a:t>Geppetri</a:t>
            </a:r>
            <a:r>
              <a:rPr lang="en-US" dirty="0" smtClean="0"/>
              <a:t> </a:t>
            </a:r>
            <a:r>
              <a:rPr lang="en-US" dirty="0"/>
              <a:t>protocols</a:t>
            </a:r>
          </a:p>
          <a:p>
            <a:pPr lvl="3"/>
            <a:r>
              <a:rPr lang="en-US" dirty="0" err="1"/>
              <a:t>pysnark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Sigma-proofs can be used for simple </a:t>
            </a:r>
            <a:r>
              <a:rPr lang="en-US" dirty="0" smtClean="0"/>
              <a:t>cases:</a:t>
            </a:r>
          </a:p>
          <a:p>
            <a:pPr lvl="1"/>
            <a:r>
              <a:rPr lang="en-US" dirty="0" smtClean="0"/>
              <a:t>E.g., threshold </a:t>
            </a:r>
            <a:r>
              <a:rPr lang="en-US" dirty="0" err="1"/>
              <a:t>Schnorr</a:t>
            </a:r>
            <a:r>
              <a:rPr lang="en-US" dirty="0"/>
              <a:t> signatures </a:t>
            </a:r>
            <a:r>
              <a:rPr lang="en-US" dirty="0" smtClean="0"/>
              <a:t>are obtained for function f(</a:t>
            </a:r>
            <a:r>
              <a:rPr lang="en-US" dirty="0" err="1" smtClean="0"/>
              <a:t>sk</a:t>
            </a:r>
            <a:r>
              <a:rPr lang="en-US" dirty="0"/>
              <a:t>;</a:t>
            </a:r>
            <a:r>
              <a:rPr lang="en-US" dirty="0" smtClean="0"/>
              <a:t> m) = (c; r) where c = H(</a:t>
            </a:r>
            <a:r>
              <a:rPr lang="en-US" dirty="0" err="1" smtClean="0"/>
              <a:t>g^r</a:t>
            </a:r>
            <a:r>
              <a:rPr lang="en-US" dirty="0" smtClean="0"/>
              <a:t>/</a:t>
            </a:r>
            <a:r>
              <a:rPr lang="en-US" dirty="0" err="1" smtClean="0"/>
              <a:t>pk^c</a:t>
            </a:r>
            <a:r>
              <a:rPr lang="en-US" dirty="0"/>
              <a:t>;</a:t>
            </a:r>
            <a:r>
              <a:rPr lang="en-US" dirty="0" smtClean="0"/>
              <a:t> m)</a:t>
            </a:r>
            <a:endParaRPr lang="en-US" dirty="0"/>
          </a:p>
          <a:p>
            <a:r>
              <a:rPr lang="en-US" dirty="0" smtClean="0"/>
              <a:t>Bullet-proofs: nice middle ground</a:t>
            </a:r>
            <a:endParaRPr lang="en-US" dirty="0"/>
          </a:p>
          <a:p>
            <a:pPr lvl="1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823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98" y="215900"/>
            <a:ext cx="8007701" cy="883624"/>
          </a:xfrm>
        </p:spPr>
        <p:txBody>
          <a:bodyPr/>
          <a:lstStyle/>
          <a:p>
            <a:r>
              <a:rPr lang="en-US" dirty="0"/>
              <a:t>Extend </a:t>
            </a:r>
            <a:r>
              <a:rPr lang="en-US" dirty="0" err="1"/>
              <a:t>MPyC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MPyC</a:t>
            </a:r>
            <a:r>
              <a:rPr lang="en-US" dirty="0" smtClean="0"/>
              <a:t> protocols </a:t>
            </a:r>
            <a:r>
              <a:rPr lang="en-US" dirty="0"/>
              <a:t>based on threshold secret sharing:</a:t>
            </a:r>
          </a:p>
          <a:p>
            <a:pPr lvl="1"/>
            <a:r>
              <a:rPr lang="en-US" dirty="0"/>
              <a:t>Shamir threshold scheme</a:t>
            </a:r>
          </a:p>
          <a:p>
            <a:pPr lvl="1"/>
            <a:r>
              <a:rPr lang="en-US" dirty="0"/>
              <a:t>PRSS (pseudorandom secret sharing)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conversion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00B050"/>
                </a:solidFill>
              </a:rPr>
              <a:t>encrypted</a:t>
            </a:r>
            <a:r>
              <a:rPr lang="en-US" dirty="0" smtClean="0"/>
              <a:t> inputs/outputs and </a:t>
            </a:r>
            <a:r>
              <a:rPr lang="en-US" dirty="0" smtClean="0">
                <a:solidFill>
                  <a:srgbClr val="00B050"/>
                </a:solidFill>
              </a:rPr>
              <a:t>secret-shared</a:t>
            </a:r>
            <a:r>
              <a:rPr lang="en-US" dirty="0" smtClean="0"/>
              <a:t> representation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nvolves threshold (multiparty) decryption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rototype for </a:t>
            </a:r>
            <a:r>
              <a:rPr lang="en-US" dirty="0" err="1" smtClean="0"/>
              <a:t>ElGamal</a:t>
            </a:r>
            <a:r>
              <a:rPr lang="en-US" dirty="0" smtClean="0"/>
              <a:t> encryption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  <p:pic>
        <p:nvPicPr>
          <p:cNvPr id="1026" name="Picture 2" descr="https://github.com/lschoe/mpyc/raw/master/images/MPyC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9" y="472370"/>
            <a:ext cx="380188" cy="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5297993"/>
          </a:xfrm>
        </p:spPr>
        <p:txBody>
          <a:bodyPr/>
          <a:lstStyle/>
          <a:p>
            <a:r>
              <a:rPr lang="en-US" dirty="0" err="1"/>
              <a:t>MPyC</a:t>
            </a:r>
            <a:r>
              <a:rPr lang="en-US" dirty="0"/>
              <a:t>: </a:t>
            </a:r>
            <a:r>
              <a:rPr lang="en-US" dirty="0" smtClean="0"/>
              <a:t>pure</a:t>
            </a:r>
            <a:r>
              <a:rPr lang="en-US" dirty="0" smtClean="0"/>
              <a:t> </a:t>
            </a:r>
            <a:r>
              <a:rPr lang="en-US" dirty="0"/>
              <a:t>Python (runs on </a:t>
            </a:r>
            <a:r>
              <a:rPr lang="en-US" dirty="0" err="1"/>
              <a:t>Cpython</a:t>
            </a:r>
            <a:r>
              <a:rPr lang="en-US" dirty="0"/>
              <a:t> and </a:t>
            </a:r>
            <a:r>
              <a:rPr lang="en-US" dirty="0" err="1" smtClean="0"/>
              <a:t>PyPy</a:t>
            </a:r>
            <a:r>
              <a:rPr lang="en-US" dirty="0" smtClean="0"/>
              <a:t>)</a:t>
            </a:r>
            <a:r>
              <a:rPr lang="en-US" dirty="0" smtClean="0"/>
              <a:t>, small </a:t>
            </a:r>
            <a:r>
              <a:rPr lang="en-US" dirty="0"/>
              <a:t>footprint (</a:t>
            </a:r>
            <a:r>
              <a:rPr lang="en-US" dirty="0" smtClean="0"/>
              <a:t>5000 lines), code on GitHub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sufficient number of parties can be trusted:</a:t>
            </a:r>
          </a:p>
          <a:p>
            <a:pPr lvl="1"/>
            <a:r>
              <a:rPr lang="en-US" dirty="0" smtClean="0"/>
              <a:t>ordinary </a:t>
            </a:r>
            <a:r>
              <a:rPr lang="en-US" dirty="0"/>
              <a:t>MPC for privacy and correctness,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potentially all parties are corrupt:</a:t>
            </a:r>
          </a:p>
          <a:p>
            <a:pPr lvl="1"/>
            <a:r>
              <a:rPr lang="en-US" dirty="0" smtClean="0"/>
              <a:t>verifiable MPC ensures no false results are accepted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ase m=1 party corresponds to ZKP</a:t>
            </a:r>
            <a:endParaRPr lang="en-US" dirty="0"/>
          </a:p>
          <a:p>
            <a:pPr lvl="2"/>
            <a:r>
              <a:rPr lang="en-US" dirty="0" smtClean="0"/>
              <a:t>Much </a:t>
            </a:r>
            <a:r>
              <a:rPr lang="en-US" dirty="0"/>
              <a:t>harder to do then ordinary MPC</a:t>
            </a:r>
          </a:p>
          <a:p>
            <a:pPr lvl="2"/>
            <a:r>
              <a:rPr lang="en-US" dirty="0"/>
              <a:t>But verification is easier than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H2020 EU-projects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4769704" cy="26100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45" y="1863314"/>
            <a:ext cx="39052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82494" y="1819142"/>
            <a:ext cx="2423553" cy="1760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0402" y="384092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soda-project.eu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016891"/>
            <a:ext cx="80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is part of projects that have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780477 (PRIVILEDGE) and No 731583 (SODA)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3191" y="384092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priviledge-project.eu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MPyC</a:t>
            </a:r>
            <a:r>
              <a:rPr lang="en-US" dirty="0"/>
              <a:t>: core modules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64"/>
              </p:ext>
            </p:extLst>
          </p:nvPr>
        </p:nvGraphicFramePr>
        <p:xfrm>
          <a:off x="3108494" y="2707486"/>
          <a:ext cx="1373800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Packager Shell Object" showAsIcon="1" r:id="rId3" imgW="572040" imgH="452160" progId="Package">
                  <p:embed/>
                </p:oleObj>
              </mc:Choice>
              <mc:Fallback>
                <p:oleObj name="Packager Shell Object" showAsIcon="1" r:id="rId3" imgW="57204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494" y="2707486"/>
                        <a:ext cx="1373800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10445"/>
              </p:ext>
            </p:extLst>
          </p:nvPr>
        </p:nvGraphicFramePr>
        <p:xfrm>
          <a:off x="4482294" y="4349909"/>
          <a:ext cx="1598950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Packager Shell Object" showAsIcon="1" r:id="rId5" imgW="664920" imgH="452160" progId="Package">
                  <p:embed/>
                </p:oleObj>
              </mc:Choice>
              <mc:Fallback>
                <p:oleObj name="Packager Shell Object" showAsIcon="1" r:id="rId5" imgW="66492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2294" y="4349909"/>
                        <a:ext cx="1598950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39298"/>
              </p:ext>
            </p:extLst>
          </p:nvPr>
        </p:nvGraphicFramePr>
        <p:xfrm>
          <a:off x="1950628" y="2258070"/>
          <a:ext cx="1431042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Packager Shell Object" showAsIcon="1" r:id="rId7" imgW="595440" imgH="452160" progId="Package">
                  <p:embed/>
                </p:oleObj>
              </mc:Choice>
              <mc:Fallback>
                <p:oleObj name="Packager Shell Object" showAsIcon="1" r:id="rId7" imgW="59544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0628" y="2258070"/>
                        <a:ext cx="1431042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99530"/>
              </p:ext>
            </p:extLst>
          </p:nvPr>
        </p:nvGraphicFramePr>
        <p:xfrm>
          <a:off x="1224105" y="2985453"/>
          <a:ext cx="992188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Packager Shell Object" showAsIcon="1" r:id="rId9" imgW="413280" imgH="452160" progId="Package">
                  <p:embed/>
                </p:oleObj>
              </mc:Choice>
              <mc:Fallback>
                <p:oleObj name="Packager Shell Object" showAsIcon="1" r:id="rId9" imgW="41328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4105" y="2985453"/>
                        <a:ext cx="992188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77749"/>
              </p:ext>
            </p:extLst>
          </p:nvPr>
        </p:nvGraphicFramePr>
        <p:xfrm>
          <a:off x="838208" y="1804122"/>
          <a:ext cx="1167730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Packager Shell Object" showAsIcon="1" r:id="rId11" imgW="486360" imgH="452160" progId="Package">
                  <p:embed/>
                </p:oleObj>
              </mc:Choice>
              <mc:Fallback>
                <p:oleObj name="Packager Shell Object" showAsIcon="1" r:id="rId11" imgW="48636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8" y="1804122"/>
                        <a:ext cx="1167730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67510"/>
              </p:ext>
            </p:extLst>
          </p:nvPr>
        </p:nvGraphicFramePr>
        <p:xfrm>
          <a:off x="6531409" y="4710119"/>
          <a:ext cx="1438674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Packager Shell Object" showAsIcon="1" r:id="rId13" imgW="598680" imgH="452160" progId="Package">
                  <p:embed/>
                </p:oleObj>
              </mc:Choice>
              <mc:Fallback>
                <p:oleObj name="Packager Shell Object" showAsIcon="1" r:id="rId13" imgW="59868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31409" y="4710119"/>
                        <a:ext cx="1438674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731375"/>
              </p:ext>
            </p:extLst>
          </p:nvPr>
        </p:nvGraphicFramePr>
        <p:xfrm>
          <a:off x="5777041" y="3495679"/>
          <a:ext cx="1431042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Packager Shell Object" showAsIcon="1" r:id="rId15" imgW="595440" imgH="452160" progId="Package">
                  <p:embed/>
                </p:oleObj>
              </mc:Choice>
              <mc:Fallback>
                <p:oleObj name="Packager Shell Object" showAsIcon="1" r:id="rId15" imgW="59544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77041" y="3495679"/>
                        <a:ext cx="1431042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09507"/>
              </p:ext>
            </p:extLst>
          </p:nvPr>
        </p:nvGraphicFramePr>
        <p:xfrm>
          <a:off x="4108193" y="3156902"/>
          <a:ext cx="1549340" cy="108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Packager Shell Object" showAsIcon="1" r:id="rId17" imgW="645120" imgH="452160" progId="Package">
                  <p:embed/>
                </p:oleObj>
              </mc:Choice>
              <mc:Fallback>
                <p:oleObj name="Packager Shell Object" showAsIcon="1" r:id="rId17" imgW="64512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08193" y="3156902"/>
                        <a:ext cx="1549340" cy="108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851410D8-A25B-4406-A02D-58A1F33FE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68228"/>
              </p:ext>
            </p:extLst>
          </p:nvPr>
        </p:nvGraphicFramePr>
        <p:xfrm>
          <a:off x="6883500" y="5797711"/>
          <a:ext cx="1438674" cy="93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Packager Shell Object" showAsIcon="1" r:id="rId19" imgW="663120" imgH="429480" progId="Package">
                  <p:embed/>
                </p:oleObj>
              </mc:Choice>
              <mc:Fallback>
                <p:oleObj name="Packager Shell Object" showAsIcon="1" r:id="rId19" imgW="663120" imgH="429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83500" y="5797711"/>
                        <a:ext cx="1438674" cy="93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6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9188" y="215900"/>
            <a:ext cx="8024812" cy="922338"/>
          </a:xfrm>
        </p:spPr>
        <p:txBody>
          <a:bodyPr/>
          <a:lstStyle/>
          <a:p>
            <a:r>
              <a:rPr lang="en-US" sz="8800" dirty="0"/>
              <a:t>Part I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" y="2651760"/>
            <a:ext cx="8519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/>
              <a:t>MP</a:t>
            </a:r>
            <a:r>
              <a:rPr lang="en-US" sz="8000" dirty="0" err="1">
                <a:solidFill>
                  <a:srgbClr val="FF0000"/>
                </a:solidFill>
              </a:rPr>
              <a:t>y</a:t>
            </a:r>
            <a:r>
              <a:rPr lang="en-US" sz="8000" dirty="0" err="1"/>
              <a:t>C</a:t>
            </a:r>
            <a:r>
              <a:rPr lang="en-US" sz="8000" dirty="0"/>
              <a:t> @ </a:t>
            </a:r>
            <a:r>
              <a:rPr lang="en-US" sz="8000" dirty="0" smtClean="0"/>
              <a:t>TUE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B16FE-EEE8-4FD1-AD85-63C70F14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come a long way …</a:t>
            </a:r>
            <a:endParaRPr lang="aa-ET" dirty="0"/>
          </a:p>
        </p:txBody>
      </p:sp>
      <p:pic>
        <p:nvPicPr>
          <p:cNvPr id="4" name="Picture 9" descr="cb-1">
            <a:extLst>
              <a:ext uri="{FF2B5EF4-FFF2-40B4-BE49-F238E27FC236}">
                <a16:creationId xmlns:a16="http://schemas.microsoft.com/office/drawing/2014/main" xmlns="" id="{8BBA72EC-A723-49A2-A301-6E8C9B263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1" y="1374993"/>
            <a:ext cx="3690757" cy="458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DD98E-3AEC-489D-89EF-72A89CF8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85" y="1374993"/>
            <a:ext cx="4443339" cy="4229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2E716A-E0B9-4ADA-AF25-573038ADABA8}"/>
              </a:ext>
            </a:extLst>
          </p:cNvPr>
          <p:cNvSpPr/>
          <p:nvPr/>
        </p:nvSpPr>
        <p:spPr>
          <a:xfrm>
            <a:off x="4203044" y="5663859"/>
            <a:ext cx="4822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demonstrations.wolfram.com/</a:t>
            </a:r>
            <a:r>
              <a:rPr lang="en-US" sz="1400" dirty="0" err="1">
                <a:hlinkClick r:id="rId4"/>
              </a:rPr>
              <a:t>ZeroKnowledgeMatchmaker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FE925F-F97D-4AA8-9B29-69227E0C47D3}"/>
              </a:ext>
            </a:extLst>
          </p:cNvPr>
          <p:cNvSpPr txBox="1"/>
          <p:nvPr/>
        </p:nvSpPr>
        <p:spPr>
          <a:xfrm>
            <a:off x="1054050" y="612495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Julius Caesar’s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Crypto 1.0 </a:t>
            </a:r>
            <a:r>
              <a:rPr lang="en-US" b="1" dirty="0"/>
              <a:t>gadget</a:t>
            </a:r>
            <a:endParaRPr lang="aa-ET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2164A7-DA0E-4E04-AA76-9DE3211B4FC5}"/>
              </a:ext>
            </a:extLst>
          </p:cNvPr>
          <p:cNvSpPr txBox="1"/>
          <p:nvPr/>
        </p:nvSpPr>
        <p:spPr>
          <a:xfrm>
            <a:off x="5486595" y="6124957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Tom </a:t>
            </a:r>
            <a:r>
              <a:rPr lang="en-US" b="1" dirty="0" err="1"/>
              <a:t>Verhoeff’s</a:t>
            </a:r>
            <a:r>
              <a:rPr lang="en-US" b="1" dirty="0"/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Crypto 2.0 </a:t>
            </a:r>
            <a:r>
              <a:rPr lang="en-US" b="1" dirty="0"/>
              <a:t>gadget</a:t>
            </a:r>
            <a:endParaRPr lang="aa-ET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1D9049-8C46-457B-B095-6C37F961D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14306" r="10421" b="13688"/>
          <a:stretch/>
        </p:blipFill>
        <p:spPr>
          <a:xfrm rot="5400000">
            <a:off x="4307617" y="1980500"/>
            <a:ext cx="4587818" cy="3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Mathematica3" pitchFamily="2" charset="2"/>
              </a:rPr>
              <a:t>Crypto 1.0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85449" y="3288579"/>
            <a:ext cx="4459379" cy="3316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Crypto 1.0 primitives: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Keyless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Cryptographic hash functions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Hash chains, </a:t>
            </a:r>
            <a:r>
              <a:rPr lang="en-US" altLang="en-US" sz="2000" b="0" dirty="0" err="1"/>
              <a:t>Merkle</a:t>
            </a:r>
            <a:r>
              <a:rPr lang="en-US" altLang="en-US" sz="2000" b="0" dirty="0"/>
              <a:t> trees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Symmetric (secret key)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Stream/block ciphers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Message authentication codes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Asymmetric (public key)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Public-key encryption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Digital signatures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b="0" dirty="0"/>
              <a:t>Key-exchange protocols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3989"/>
            <a:ext cx="8001000" cy="137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Crypto 1.0 concerns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	- encryption and authentication of data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	- during communication and storage/retrieval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protecting against </a:t>
            </a:r>
            <a:r>
              <a:rPr lang="en-US" sz="2200" b="1" kern="0" dirty="0">
                <a:solidFill>
                  <a:srgbClr val="FF0000"/>
                </a:solidFill>
                <a:latin typeface="Arial"/>
                <a:cs typeface="Arial" charset="0"/>
              </a:rPr>
              <a:t>malicious</a:t>
            </a: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 </a:t>
            </a:r>
            <a:r>
              <a:rPr lang="en-US" sz="2200" b="1" kern="0" dirty="0">
                <a:solidFill>
                  <a:srgbClr val="FF0000"/>
                </a:solidFill>
                <a:latin typeface="Arial"/>
                <a:cs typeface="Arial" charset="0"/>
              </a:rPr>
              <a:t>outsiders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7360" y="4243857"/>
            <a:ext cx="34401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Modern Research </a:t>
            </a:r>
          </a:p>
          <a:p>
            <a:r>
              <a:rPr lang="en-US" sz="2400" b="1" dirty="0"/>
              <a:t>into Crypto 1.0:</a:t>
            </a:r>
            <a:endParaRPr lang="en-US" sz="2400" b="1" dirty="0">
              <a:latin typeface="+mn-lt"/>
              <a:cs typeface="+mn-cs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channel resistant crypto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Post Quantum crypto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Lightweight crypto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crypto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2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Crypto 2.0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8117" y="3390520"/>
            <a:ext cx="9189661" cy="33989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Crypto 2.0 primitives: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homomorphic encryption                                   </a:t>
            </a:r>
            <a:r>
              <a:rPr lang="en-US" altLang="en-US" sz="1400" b="0" dirty="0" err="1"/>
              <a:t>Rivest</a:t>
            </a:r>
            <a:r>
              <a:rPr lang="en-US" altLang="en-US" sz="1400" b="0" dirty="0"/>
              <a:t>/</a:t>
            </a:r>
            <a:r>
              <a:rPr lang="en-US" altLang="en-US" sz="1400" b="0" dirty="0" err="1"/>
              <a:t>Adleman</a:t>
            </a:r>
            <a:r>
              <a:rPr lang="en-US" altLang="en-US" sz="1400" b="0" dirty="0"/>
              <a:t>/</a:t>
            </a:r>
            <a:r>
              <a:rPr lang="en-US" altLang="en-US" sz="1400" b="0" dirty="0" err="1"/>
              <a:t>Dertouzos</a:t>
            </a:r>
            <a:r>
              <a:rPr lang="en-US" altLang="en-US" sz="1400" b="0" dirty="0"/>
              <a:t> ’78</a:t>
            </a:r>
            <a:endParaRPr lang="en-US" altLang="en-US" sz="2000" b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secret sharing                                                              </a:t>
            </a:r>
            <a:r>
              <a:rPr lang="en-US" altLang="en-US" sz="1400" b="0" dirty="0"/>
              <a:t>Blakley ’79, Shamir ’79</a:t>
            </a:r>
            <a:endParaRPr lang="en-US" altLang="en-US" sz="2000" b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blind signatures                                                                        </a:t>
            </a:r>
            <a:r>
              <a:rPr lang="en-US" altLang="en-US" sz="1400" b="0" dirty="0" err="1"/>
              <a:t>Chaum</a:t>
            </a:r>
            <a:r>
              <a:rPr lang="en-US" altLang="en-US" sz="1400" b="0" dirty="0"/>
              <a:t> ’82</a:t>
            </a:r>
            <a:endParaRPr lang="en-US" altLang="en-US" sz="2000" b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oblivious transfer                                                         </a:t>
            </a:r>
            <a:r>
              <a:rPr lang="en-US" altLang="en-US" sz="1400" b="0" dirty="0"/>
              <a:t>M. Rabin. ’81, EGL ’85</a:t>
            </a:r>
            <a:endParaRPr lang="en-US" altLang="en-US" sz="2000" b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</a:rPr>
              <a:t>zero-knowledge proofs                           </a:t>
            </a:r>
            <a:r>
              <a:rPr lang="en-US" altLang="en-US" sz="1400" b="0" dirty="0">
                <a:solidFill>
                  <a:schemeClr val="accent1"/>
                </a:solidFill>
              </a:rPr>
              <a:t>Goldwasser/</a:t>
            </a:r>
            <a:r>
              <a:rPr lang="en-US" altLang="en-US" sz="1400" b="0" dirty="0" err="1">
                <a:solidFill>
                  <a:schemeClr val="accent1"/>
                </a:solidFill>
              </a:rPr>
              <a:t>Micali</a:t>
            </a:r>
            <a:r>
              <a:rPr lang="en-US" altLang="en-US" sz="1400" b="0" dirty="0">
                <a:solidFill>
                  <a:schemeClr val="accent1"/>
                </a:solidFill>
              </a:rPr>
              <a:t>/</a:t>
            </a:r>
            <a:r>
              <a:rPr lang="en-US" altLang="en-US" sz="1400" b="0" dirty="0" err="1">
                <a:solidFill>
                  <a:schemeClr val="accent1"/>
                </a:solidFill>
              </a:rPr>
              <a:t>Rackoff</a:t>
            </a:r>
            <a:r>
              <a:rPr lang="en-US" altLang="en-US" sz="1400" b="0" dirty="0">
                <a:solidFill>
                  <a:schemeClr val="accent1"/>
                </a:solidFill>
              </a:rPr>
              <a:t> ’85, GMW’ 86 </a:t>
            </a:r>
            <a:endParaRPr lang="en-US" altLang="en-US" sz="2000" b="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B050"/>
                </a:solidFill>
              </a:rPr>
              <a:t>secure two/multiparty computation         </a:t>
            </a:r>
            <a:r>
              <a:rPr lang="en-US" altLang="en-US" sz="1400" b="0" dirty="0">
                <a:solidFill>
                  <a:srgbClr val="00B050"/>
                </a:solidFill>
              </a:rPr>
              <a:t>Yao ’82-86, GMW’87,BGW’88,CCD’88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secure time-stamping                                         </a:t>
            </a:r>
            <a:r>
              <a:rPr lang="en-US" altLang="en-US" sz="1400" b="0" dirty="0"/>
              <a:t>Haber/</a:t>
            </a:r>
            <a:r>
              <a:rPr lang="en-US" altLang="en-US" sz="1400" b="0" dirty="0" err="1"/>
              <a:t>Stornetta</a:t>
            </a:r>
            <a:r>
              <a:rPr lang="en-US" altLang="en-US" sz="1400" b="0" dirty="0"/>
              <a:t> ’90, BLLV’ 98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functional encryption	     </a:t>
            </a:r>
            <a:r>
              <a:rPr lang="en-US" sz="1400" b="0" dirty="0" err="1"/>
              <a:t>Sahai</a:t>
            </a:r>
            <a:r>
              <a:rPr lang="en-US" sz="1400" b="0" dirty="0"/>
              <a:t>/Waters </a:t>
            </a:r>
            <a:r>
              <a:rPr lang="en-US" altLang="en-US" sz="1400" b="0" dirty="0"/>
              <a:t>’</a:t>
            </a:r>
            <a:r>
              <a:rPr lang="en-US" sz="1400" b="0" dirty="0"/>
              <a:t>05, </a:t>
            </a:r>
            <a:r>
              <a:rPr lang="en-US" sz="1400" b="0" dirty="0" err="1"/>
              <a:t>Boneh</a:t>
            </a:r>
            <a:r>
              <a:rPr lang="en-US" sz="1400" b="0" dirty="0"/>
              <a:t>/</a:t>
            </a:r>
            <a:r>
              <a:rPr lang="en-US" sz="1400" b="0" dirty="0" err="1"/>
              <a:t>Sahai</a:t>
            </a:r>
            <a:r>
              <a:rPr lang="en-US" sz="1400" b="0" dirty="0"/>
              <a:t>/Waters </a:t>
            </a:r>
            <a:r>
              <a:rPr lang="en-US" altLang="en-US" sz="1400" b="0" dirty="0"/>
              <a:t>’</a:t>
            </a:r>
            <a:r>
              <a:rPr lang="en-US" sz="1400" b="0" dirty="0"/>
              <a:t>11, GKPVZ </a:t>
            </a:r>
            <a:r>
              <a:rPr lang="en-US" altLang="en-US" sz="1400" b="0" dirty="0"/>
              <a:t>’</a:t>
            </a:r>
            <a:r>
              <a:rPr lang="en-US" sz="1400" b="0" dirty="0"/>
              <a:t>13</a:t>
            </a:r>
            <a:endParaRPr lang="en-US" altLang="en-US" sz="1400" b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fully homomorphic encryption                                                </a:t>
            </a:r>
            <a:r>
              <a:rPr lang="en-US" altLang="en-US" sz="1400" b="0" dirty="0"/>
              <a:t>Gentry ’09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indistinguishability obfuscation     </a:t>
            </a:r>
            <a:r>
              <a:rPr lang="en-US" sz="1400" b="0" dirty="0"/>
              <a:t>Garg/Gentry/Halevi/</a:t>
            </a:r>
            <a:r>
              <a:rPr lang="en-US" sz="1400" b="0" dirty="0" err="1"/>
              <a:t>Raykova</a:t>
            </a:r>
            <a:r>
              <a:rPr lang="en-US" sz="1400" b="0" dirty="0"/>
              <a:t>/</a:t>
            </a:r>
            <a:r>
              <a:rPr lang="en-US" sz="1400" b="0" dirty="0" err="1"/>
              <a:t>Sahai</a:t>
            </a:r>
            <a:r>
              <a:rPr lang="en-US" sz="1400" b="0" dirty="0"/>
              <a:t>/Waters </a:t>
            </a:r>
            <a:r>
              <a:rPr lang="en-US" altLang="en-US" sz="1400" b="0" dirty="0"/>
              <a:t>’</a:t>
            </a:r>
            <a:r>
              <a:rPr lang="en-US" sz="1400" b="0" dirty="0"/>
              <a:t>13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8854"/>
            <a:ext cx="879604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Crypto 2.0 additionally concerns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</a:rPr>
              <a:t>	- hiding identity of data owners or any link with them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  <a:cs typeface="Arial" charset="0"/>
              </a:rPr>
              <a:t>	- </a:t>
            </a:r>
            <a:r>
              <a:rPr lang="en-US" sz="2200" b="1" kern="0" dirty="0">
                <a:solidFill>
                  <a:schemeClr val="accent1"/>
                </a:solidFill>
                <a:latin typeface="Arial"/>
                <a:cs typeface="Arial" charset="0"/>
              </a:rPr>
              <a:t>partial information release of data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</a:rPr>
              <a:t>	- </a:t>
            </a:r>
            <a:r>
              <a:rPr lang="en-US" sz="2200" b="1" kern="0" dirty="0">
                <a:solidFill>
                  <a:srgbClr val="00B050"/>
                </a:solidFill>
                <a:latin typeface="Arial"/>
              </a:rPr>
              <a:t>computing with encrypted data</a:t>
            </a:r>
          </a:p>
          <a:p>
            <a:pPr marL="536575" lvl="1" indent="-266700">
              <a:lnSpc>
                <a:spcPct val="80000"/>
              </a:lnSpc>
              <a:spcBef>
                <a:spcPct val="20000"/>
              </a:spcBef>
              <a:buClr>
                <a:srgbClr val="101073"/>
              </a:buClr>
              <a:defRPr/>
            </a:pPr>
            <a:r>
              <a:rPr lang="en-US" sz="2200" b="1" kern="0" dirty="0">
                <a:solidFill>
                  <a:srgbClr val="101073"/>
                </a:solidFill>
                <a:latin typeface="Arial"/>
              </a:rPr>
              <a:t>protecting against </a:t>
            </a:r>
            <a:r>
              <a:rPr lang="en-US" sz="2200" b="1" kern="0" dirty="0">
                <a:solidFill>
                  <a:srgbClr val="FF0000"/>
                </a:solidFill>
                <a:latin typeface="Arial"/>
              </a:rPr>
              <a:t>malicious</a:t>
            </a:r>
            <a:r>
              <a:rPr lang="en-US" sz="2200" b="1" kern="0" dirty="0">
                <a:solidFill>
                  <a:srgbClr val="101073"/>
                </a:solidFill>
                <a:latin typeface="Arial"/>
              </a:rPr>
              <a:t> </a:t>
            </a:r>
            <a:r>
              <a:rPr lang="en-US" sz="2200" b="1" kern="0" dirty="0">
                <a:solidFill>
                  <a:srgbClr val="FF0000"/>
                </a:solidFill>
                <a:latin typeface="Arial"/>
              </a:rPr>
              <a:t>insiders (</a:t>
            </a:r>
            <a:r>
              <a:rPr lang="en-US" sz="2200" b="1" kern="0" dirty="0">
                <a:latin typeface="Arial"/>
              </a:rPr>
              <a:t>your</a:t>
            </a:r>
            <a:r>
              <a:rPr lang="en-US" sz="2200" b="1" kern="0" dirty="0">
                <a:solidFill>
                  <a:srgbClr val="FF0000"/>
                </a:solidFill>
                <a:latin typeface="Arial"/>
              </a:rPr>
              <a:t> protocol partners)</a:t>
            </a:r>
          </a:p>
        </p:txBody>
      </p:sp>
    </p:spTree>
    <p:extLst>
      <p:ext uri="{BB962C8B-B14F-4D97-AF65-F5344CB8AC3E}">
        <p14:creationId xmlns:p14="http://schemas.microsoft.com/office/powerpoint/2010/main" val="23728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@ TU Eindhoven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24" y="1600200"/>
            <a:ext cx="8268514" cy="3959225"/>
          </a:xfrm>
        </p:spPr>
        <p:txBody>
          <a:bodyPr/>
          <a:lstStyle/>
          <a:p>
            <a:r>
              <a:rPr lang="en-US" dirty="0"/>
              <a:t>PhD students: </a:t>
            </a:r>
          </a:p>
          <a:p>
            <a:pPr lvl="1"/>
            <a:r>
              <a:rPr lang="en-US" dirty="0"/>
              <a:t>Andrey Sidorenko, Mehmet </a:t>
            </a:r>
            <a:r>
              <a:rPr lang="en-US" dirty="0" err="1"/>
              <a:t>Kiraz</a:t>
            </a:r>
            <a:r>
              <a:rPr lang="en-US" dirty="0"/>
              <a:t>, José Villegas, </a:t>
            </a:r>
            <a:r>
              <a:rPr lang="en-US" dirty="0" err="1">
                <a:solidFill>
                  <a:srgbClr val="00B451"/>
                </a:solidFill>
              </a:rPr>
              <a:t>Sebastiaan</a:t>
            </a:r>
            <a:r>
              <a:rPr lang="en-US" dirty="0">
                <a:solidFill>
                  <a:srgbClr val="00B451"/>
                </a:solidFill>
              </a:rPr>
              <a:t> de </a:t>
            </a:r>
            <a:r>
              <a:rPr lang="en-US" dirty="0" err="1">
                <a:solidFill>
                  <a:srgbClr val="00B451"/>
                </a:solidFill>
              </a:rPr>
              <a:t>Hoogh</a:t>
            </a:r>
            <a:endParaRPr lang="en-US" dirty="0">
              <a:solidFill>
                <a:srgbClr val="00B451"/>
              </a:solidFill>
            </a:endParaRPr>
          </a:p>
          <a:p>
            <a:pPr lvl="1"/>
            <a:r>
              <a:rPr lang="en-US" dirty="0"/>
              <a:t>Current: </a:t>
            </a:r>
            <a:r>
              <a:rPr lang="en-US" dirty="0">
                <a:solidFill>
                  <a:schemeClr val="accent1"/>
                </a:solidFill>
              </a:rPr>
              <a:t>Niels de </a:t>
            </a:r>
            <a:r>
              <a:rPr lang="en-US" dirty="0" err="1">
                <a:solidFill>
                  <a:schemeClr val="accent1"/>
                </a:solidFill>
              </a:rPr>
              <a:t>Vreede</a:t>
            </a:r>
            <a:r>
              <a:rPr lang="en-US" dirty="0">
                <a:solidFill>
                  <a:schemeClr val="accent1"/>
                </a:solidFill>
              </a:rPr>
              <a:t>, Frank </a:t>
            </a:r>
            <a:r>
              <a:rPr lang="en-US" dirty="0" err="1">
                <a:solidFill>
                  <a:schemeClr val="accent1"/>
                </a:solidFill>
              </a:rPr>
              <a:t>Blom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Toon Segers</a:t>
            </a:r>
          </a:p>
          <a:p>
            <a:r>
              <a:rPr lang="en-US" dirty="0"/>
              <a:t>Postdocs: </a:t>
            </a:r>
          </a:p>
          <a:p>
            <a:pPr lvl="1"/>
            <a:r>
              <a:rPr lang="en-US" dirty="0"/>
              <a:t>Tomas </a:t>
            </a:r>
            <a:r>
              <a:rPr lang="en-US" dirty="0" err="1"/>
              <a:t>Toft</a:t>
            </a:r>
            <a:r>
              <a:rPr lang="en-US" dirty="0"/>
              <a:t>, Mikkel </a:t>
            </a:r>
            <a:r>
              <a:rPr lang="en-US" dirty="0" err="1"/>
              <a:t>Krøigård</a:t>
            </a:r>
            <a:r>
              <a:rPr lang="en-US" dirty="0"/>
              <a:t>, </a:t>
            </a:r>
            <a:r>
              <a:rPr lang="en-US" dirty="0">
                <a:solidFill>
                  <a:srgbClr val="00B451"/>
                </a:solidFill>
              </a:rPr>
              <a:t>Meilof Veeningen</a:t>
            </a:r>
          </a:p>
          <a:p>
            <a:pPr lvl="1"/>
            <a:r>
              <a:rPr lang="en-US" dirty="0"/>
              <a:t>Current: </a:t>
            </a:r>
            <a:r>
              <a:rPr lang="en-US" dirty="0">
                <a:solidFill>
                  <a:schemeClr val="accent1"/>
                </a:solidFill>
              </a:rPr>
              <a:t>Niek Bouman, Stan Korzilius</a:t>
            </a:r>
            <a:endParaRPr lang="en-US" dirty="0"/>
          </a:p>
          <a:p>
            <a:r>
              <a:rPr lang="en-US" dirty="0"/>
              <a:t>Research projects:</a:t>
            </a:r>
          </a:p>
          <a:p>
            <a:pPr lvl="1"/>
            <a:r>
              <a:rPr lang="en-US" dirty="0" err="1"/>
              <a:t>Cybervote</a:t>
            </a:r>
            <a:r>
              <a:rPr lang="en-US" dirty="0"/>
              <a:t>, PASC, </a:t>
            </a:r>
            <a:r>
              <a:rPr lang="en-US" dirty="0" err="1"/>
              <a:t>SecureSCM</a:t>
            </a:r>
            <a:r>
              <a:rPr lang="en-US" dirty="0"/>
              <a:t>, CACE, PRACTICE, </a:t>
            </a:r>
            <a:r>
              <a:rPr lang="en-US" dirty="0" err="1"/>
              <a:t>THeCS</a:t>
            </a:r>
            <a:endParaRPr lang="en-US" dirty="0"/>
          </a:p>
          <a:p>
            <a:pPr lvl="1"/>
            <a:r>
              <a:rPr lang="en-US" dirty="0"/>
              <a:t>Current: SODA, </a:t>
            </a:r>
            <a:r>
              <a:rPr lang="en-US" dirty="0">
                <a:solidFill>
                  <a:srgbClr val="FF0000"/>
                </a:solidFill>
              </a:rPr>
              <a:t>PRIVILEDGE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Verifiable MPC = MPC + ZKP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56B41-EDB2-49AF-B5F9-9923821D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MPyC</a:t>
            </a:r>
            <a:r>
              <a:rPr lang="en-US" dirty="0"/>
              <a:t>      </a:t>
            </a:r>
            <a:r>
              <a:rPr lang="en-US" sz="2400" dirty="0"/>
              <a:t> Secure Multiparty Computation in Python </a:t>
            </a:r>
            <a:endParaRPr lang="aa-ET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33E92-000D-4BB3-BBBC-973EE06D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3" y="1600200"/>
            <a:ext cx="8875057" cy="3959225"/>
          </a:xfrm>
        </p:spPr>
        <p:txBody>
          <a:bodyPr/>
          <a:lstStyle/>
          <a:p>
            <a:r>
              <a:rPr lang="en-US" sz="2000" dirty="0"/>
              <a:t>VIFF (2007) --&gt; </a:t>
            </a:r>
            <a:r>
              <a:rPr lang="en-US" sz="2000" dirty="0" err="1"/>
              <a:t>TUeVIFF</a:t>
            </a:r>
            <a:r>
              <a:rPr lang="en-US" sz="2000" dirty="0"/>
              <a:t> (2012) --&gt; </a:t>
            </a:r>
            <a:r>
              <a:rPr lang="en-US" sz="2000" dirty="0" err="1">
                <a:solidFill>
                  <a:srgbClr val="FF0000"/>
                </a:solidFill>
              </a:rPr>
              <a:t>MPyC</a:t>
            </a:r>
            <a:r>
              <a:rPr lang="en-US" sz="2000" dirty="0">
                <a:solidFill>
                  <a:srgbClr val="FF0000"/>
                </a:solidFill>
              </a:rPr>
              <a:t> (2018)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Secure lottery in </a:t>
            </a:r>
            <a:r>
              <a:rPr lang="en-US" sz="2000" dirty="0" err="1"/>
              <a:t>MPyC</a:t>
            </a:r>
            <a:r>
              <a:rPr lang="en-US" sz="2000" dirty="0"/>
              <a:t>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4" name="Picture 2" descr="https://github.com/lschoe/mpyc/raw/master/images/MPyC_Logo.png">
            <a:hlinkClick r:id="rId2"/>
            <a:extLst>
              <a:ext uri="{FF2B5EF4-FFF2-40B4-BE49-F238E27FC236}">
                <a16:creationId xmlns:a16="http://schemas.microsoft.com/office/drawing/2014/main" xmlns="" id="{F576850F-F5F9-4A10-A039-028531B9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04" y="376467"/>
            <a:ext cx="614774" cy="5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81BAE6-AEB7-4A5D-8CAA-739031BC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0" y="2868940"/>
            <a:ext cx="8648379" cy="37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EEE90-A2F7-454F-AC36-9FB3D6E0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Machine Learning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E9086-58CC-4C9C-8641-0ACAE7A4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00200"/>
            <a:ext cx="8233135" cy="1012371"/>
          </a:xfrm>
        </p:spPr>
        <p:txBody>
          <a:bodyPr/>
          <a:lstStyle/>
          <a:p>
            <a:r>
              <a:rPr lang="en-US" sz="2000" dirty="0" err="1"/>
              <a:t>MPyC</a:t>
            </a:r>
            <a:r>
              <a:rPr lang="en-US" sz="2000" dirty="0"/>
              <a:t> demos: </a:t>
            </a:r>
            <a:r>
              <a:rPr lang="en-US" sz="2000" dirty="0">
                <a:solidFill>
                  <a:schemeClr val="accent1"/>
                </a:solidFill>
              </a:rPr>
              <a:t>ID3 decision trees</a:t>
            </a:r>
            <a:r>
              <a:rPr lang="en-US" sz="2000" dirty="0"/>
              <a:t>, linear/ridge regression,         neural networks (CNN and binarized MLP), Kaplan-Meier survival analysis, …</a:t>
            </a:r>
            <a:endParaRPr lang="aa-E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D36A0-2CE3-47A6-8430-8D9EF912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8" y="2841383"/>
            <a:ext cx="8844323" cy="3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an transparant">
  <a:themeElements>
    <a:clrScheme name="Cya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yan photo">
  <a:themeElements>
    <a:clrScheme name="Cya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yan bullets">
  <a:themeElements>
    <a:clrScheme name="Cya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cyan</Template>
  <TotalTime>23773</TotalTime>
  <Words>1177</Words>
  <Application>Microsoft Office PowerPoint</Application>
  <PresentationFormat>On-screen Show (4:3)</PresentationFormat>
  <Paragraphs>247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&amp;quot</vt:lpstr>
      <vt:lpstr>Arial</vt:lpstr>
      <vt:lpstr>Calibri</vt:lpstr>
      <vt:lpstr>Cambria Math</vt:lpstr>
      <vt:lpstr>Courier New</vt:lpstr>
      <vt:lpstr>inherit</vt:lpstr>
      <vt:lpstr>Mathematica3</vt:lpstr>
      <vt:lpstr>Proxima Nova</vt:lpstr>
      <vt:lpstr>Wingdings</vt:lpstr>
      <vt:lpstr>Cyan transparant</vt:lpstr>
      <vt:lpstr>Cyan photo</vt:lpstr>
      <vt:lpstr>Cyan bullets</vt:lpstr>
      <vt:lpstr>Packager Shell Object</vt:lpstr>
      <vt:lpstr>ZKProof Community Event                October 29, 2019 The Edge, Deloitte, Amsterdam</vt:lpstr>
      <vt:lpstr>Outline</vt:lpstr>
      <vt:lpstr>Part I</vt:lpstr>
      <vt:lpstr>We’ve come a long way …</vt:lpstr>
      <vt:lpstr>Crypto 1.0</vt:lpstr>
      <vt:lpstr>Crypto 2.0</vt:lpstr>
      <vt:lpstr>MPC @ TU Eindhoven</vt:lpstr>
      <vt:lpstr>MPyC       Secure Multiparty Computation in Python </vt:lpstr>
      <vt:lpstr>Privacy-Preserving Machine Learning</vt:lpstr>
      <vt:lpstr>Part II</vt:lpstr>
      <vt:lpstr>Trust in MPC?</vt:lpstr>
      <vt:lpstr>Similar to situation for ZKPs?</vt:lpstr>
      <vt:lpstr> Limited Scope of MPC</vt:lpstr>
      <vt:lpstr>The World’s Billionaires Problem</vt:lpstr>
      <vt:lpstr>Wannabe billionaires …</vt:lpstr>
      <vt:lpstr>The World’s Billionaires Problem</vt:lpstr>
      <vt:lpstr>Part III</vt:lpstr>
      <vt:lpstr>Key ingredients for verifiable MPC</vt:lpstr>
      <vt:lpstr>Computation vs proofs (verification)</vt:lpstr>
      <vt:lpstr>Extend MPyC</vt:lpstr>
      <vt:lpstr>Candidate ZK Proofs for MPC</vt:lpstr>
      <vt:lpstr>Extend MPyC</vt:lpstr>
      <vt:lpstr>Conclusion</vt:lpstr>
      <vt:lpstr>H2020 EU-projects</vt:lpstr>
      <vt:lpstr>MPyC: core modules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Berry Schoenmakers</dc:creator>
  <cp:lastModifiedBy>Berry</cp:lastModifiedBy>
  <cp:revision>969</cp:revision>
  <cp:lastPrinted>2018-05-25T15:54:09Z</cp:lastPrinted>
  <dcterms:created xsi:type="dcterms:W3CDTF">2010-01-20T12:50:06Z</dcterms:created>
  <dcterms:modified xsi:type="dcterms:W3CDTF">2019-10-29T12:59:56Z</dcterms:modified>
</cp:coreProperties>
</file>