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2" r:id="rId2"/>
    <p:sldId id="942" r:id="rId3"/>
    <p:sldId id="638" r:id="rId4"/>
    <p:sldId id="962" r:id="rId5"/>
    <p:sldId id="963" r:id="rId6"/>
    <p:sldId id="870" r:id="rId7"/>
    <p:sldId id="960" r:id="rId8"/>
    <p:sldId id="948" r:id="rId9"/>
    <p:sldId id="961" r:id="rId10"/>
    <p:sldId id="984" r:id="rId11"/>
    <p:sldId id="985" r:id="rId12"/>
    <p:sldId id="983" r:id="rId13"/>
    <p:sldId id="971" r:id="rId14"/>
    <p:sldId id="974" r:id="rId15"/>
    <p:sldId id="972" r:id="rId16"/>
    <p:sldId id="973" r:id="rId17"/>
    <p:sldId id="968" r:id="rId18"/>
    <p:sldId id="975" r:id="rId19"/>
    <p:sldId id="982" r:id="rId20"/>
    <p:sldId id="978" r:id="rId21"/>
    <p:sldId id="979" r:id="rId22"/>
    <p:sldId id="988" r:id="rId23"/>
    <p:sldId id="990" r:id="rId24"/>
    <p:sldId id="987" r:id="rId25"/>
    <p:sldId id="991" r:id="rId26"/>
    <p:sldId id="992" r:id="rId27"/>
    <p:sldId id="986" r:id="rId28"/>
    <p:sldId id="981" r:id="rId29"/>
    <p:sldId id="958" r:id="rId30"/>
  </p:sldIdLst>
  <p:sldSz cx="12192000" cy="6858000"/>
  <p:notesSz cx="6797675" cy="9926638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1E9ED"/>
    <a:srgbClr val="CC3300"/>
    <a:srgbClr val="0066FF"/>
    <a:srgbClr val="00FFFF"/>
    <a:srgbClr val="D3EBFA"/>
    <a:srgbClr val="038CC0"/>
    <a:srgbClr val="008000"/>
    <a:srgbClr val="0F94C4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71164" autoAdjust="0"/>
  </p:normalViewPr>
  <p:slideViewPr>
    <p:cSldViewPr>
      <p:cViewPr varScale="1">
        <p:scale>
          <a:sx n="79" d="100"/>
          <a:sy n="79" d="100"/>
        </p:scale>
        <p:origin x="84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avajo_Bridge_over_Marble_Canyon,_AZ_9-15_(21791439235)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File:Navajo Bridge over Marble Canyon, AZ 9-15 (21791439235).jpg edited from </a:t>
            </a:r>
            <a:r>
              <a:rPr lang="en-US" dirty="0">
                <a:hlinkClick r:id="rId3"/>
              </a:rPr>
              <a:t>https://commons.wikimedia.org/wiki/File:Navajo_Bridge_over_Marble_Canyon,_AZ_9-15_(21791439235).jpg</a:t>
            </a:r>
            <a:r>
              <a:rPr lang="en-US" dirty="0"/>
              <a:t> 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cc-by-sa-2.0.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Goal of the talk: introduce the graph-parameter bridge-depth and explain how it concludes a line of research into parameterized preprocessing for vertex cover.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bridge-depth correctly separates the hard from the easy family of graphs. It was already known that you cannot go ‘far’ from bounded tree-depth for feasible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: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consists of outerplanar graphs of treewidth 2, no polynomial kernel exists.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bridge-depth correctly separates the hard from the easy family of graphs. It was already known that you cannot go ‘far’ from bounded tree-depth for feasible classes </a:t>
                </a:r>
                <a:r>
                  <a:rPr lang="en-US" b="0" i="0">
                    <a:latin typeface="Cambria Math" panose="02040503050406030204" pitchFamily="18" charset="0"/>
                  </a:rPr>
                  <a:t>ℱ</a:t>
                </a:r>
                <a:r>
                  <a:rPr lang="en-US" dirty="0"/>
                  <a:t>: when </a:t>
                </a:r>
                <a:r>
                  <a:rPr lang="en-US" b="0" i="0">
                    <a:latin typeface="Cambria Math" panose="02040503050406030204" pitchFamily="18" charset="0"/>
                  </a:rPr>
                  <a:t>ℱ</a:t>
                </a:r>
                <a:r>
                  <a:rPr lang="en-US" dirty="0"/>
                  <a:t> consists of outerplanar graphs of treewidth 2, no polynomial kernel exists.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34705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is based on graph-theoretic insights about bridge-depth and minor closed families. So before looking at kernelization algorithms, we consider the following implications.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19295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a blocking set S, all max independent sets use at least one vertex of S; so equivalently, no minimum vertex cover contains all vertices of 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3056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a blocking set S, all max independent sets use at least one vertex of S; so equivalently, no minimum vertex cover contains all vertices of 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62124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a blocking set S, all max independent sets use at least one vertex of S; so equivalently, no minimum vertex cover contains all vertices of 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78351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Follow-up: So if a minor-closed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contains a graph with a necklace model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 so</a:t>
                </a:r>
                <a:r>
                  <a:rPr lang="en-US" baseline="0" dirty="0"/>
                  <a:t> some graph in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has a minimal blocking set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Follow-up: So if a minor-closed </a:t>
                </a:r>
                <a:r>
                  <a:rPr lang="en-US" b="0" i="0" dirty="0">
                    <a:latin typeface="Cambria Math" panose="02040503050406030204" pitchFamily="18" charset="0"/>
                  </a:rPr>
                  <a:t>ℱ</a:t>
                </a:r>
                <a:r>
                  <a:rPr lang="en-US" dirty="0"/>
                  <a:t> contains a graph with a necklace model of length </a:t>
                </a:r>
                <a:r>
                  <a:rPr lang="en-US" i="0" dirty="0">
                    <a:latin typeface="Cambria Math" panose="02040503050406030204" pitchFamily="18" charset="0"/>
                  </a:rPr>
                  <a:t>𝑡</a:t>
                </a:r>
                <a:r>
                  <a:rPr lang="en-US" dirty="0"/>
                  <a:t>, then </a:t>
                </a:r>
                <a:r>
                  <a:rPr lang="en-US" b="0" i="0">
                    <a:latin typeface="Cambria Math" panose="02040503050406030204" pitchFamily="18" charset="0"/>
                  </a:rPr>
                  <a:t>ℱ</a:t>
                </a:r>
                <a:r>
                  <a:rPr lang="en-US" dirty="0"/>
                  <a:t> contains </a:t>
                </a:r>
                <a:r>
                  <a:rPr lang="en-US" b="0" i="0">
                    <a:latin typeface="Cambria Math" panose="02040503050406030204" pitchFamily="18" charset="0"/>
                  </a:rPr>
                  <a:t>Δ_𝑛</a:t>
                </a:r>
                <a:r>
                  <a:rPr lang="en-US" dirty="0"/>
                  <a:t> , so</a:t>
                </a:r>
                <a:r>
                  <a:rPr lang="en-US" baseline="0" dirty="0"/>
                  <a:t> some graph in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ℱ</a:t>
                </a:r>
                <a:r>
                  <a:rPr lang="en-US" dirty="0"/>
                  <a:t> has a minimal blocking set of size </a:t>
                </a:r>
                <a:r>
                  <a:rPr lang="en-US" b="0" i="0">
                    <a:latin typeface="Cambria Math" panose="02040503050406030204" pitchFamily="18" charset="0"/>
                  </a:rPr>
                  <a:t>Ω(𝑡)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039416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Later, we will connect this to complexity-theoretic statements about kernelization. So: the absence of large minimal blocking sets can be witnessed and exploited algorithmically by having small bridge-depth, giving a corresponding graph decomposition.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761558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469143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556098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any cycle gives a necklace model of length 1, </a:t>
            </a:r>
            <a:br>
              <a:rPr lang="en-US" dirty="0"/>
            </a:br>
            <a:r>
              <a:rPr lang="en-US" dirty="0"/>
              <a:t>a graph that does not have necklace model of length 1 is acyclic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59691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 vertex cover size is 7: three vertex-disjoint triangles</a:t>
            </a:r>
            <a:r>
              <a:rPr lang="en-US" baseline="0" dirty="0"/>
              <a:t> + disjoint edge.</a:t>
            </a:r>
            <a:br>
              <a:rPr lang="en-US" baseline="0" dirty="0"/>
            </a:br>
            <a:r>
              <a:rPr lang="en-US" baseline="0" dirty="0"/>
              <a:t>NP-complete, but fixed-parameter tractable and admits a polynomial kernel.</a:t>
            </a:r>
          </a:p>
          <a:p>
            <a:r>
              <a:rPr lang="en-US" baseline="0" dirty="0"/>
              <a:t>Introduce notion of </a:t>
            </a:r>
            <a:r>
              <a:rPr lang="en-US" i="1" baseline="0" dirty="0"/>
              <a:t>modulator to a graph class F</a:t>
            </a:r>
            <a:r>
              <a:rPr lang="en-US" i="0" baseline="0" dirty="0"/>
              <a:t>.</a:t>
            </a:r>
            <a:br>
              <a:rPr lang="en-US" baseline="0" dirty="0"/>
            </a:br>
            <a:r>
              <a:rPr lang="en-US" baseline="0" dirty="0"/>
              <a:t>Then: Go from Vertex Cover def to FVS to other parameterizations.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404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Konig’s</a:t>
            </a:r>
            <a:r>
              <a:rPr lang="en-US" dirty="0"/>
              <a:t> theorem: in a bipartite graph, minimum size of vertex cover equals size of maximum matching. Since a vertex cover has to contain one endpoint of each matching edge: a minimum vertex cover contains exactly one endpoint of each matching edge (and no unsaturated vertices). Hence the complement, a maximum independent set, contains all unsaturated vertices and exactly one endpoint from each matching edge.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091752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070C0"/>
                    </a:solidFill>
                  </a:rPr>
                  <a:t>Adjacent to at least one vertex because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connected.</a:t>
                </a:r>
                <a:r>
                  <a:rPr lang="en-US" baseline="0" dirty="0"/>
                  <a:t> If a component is adjacent to 2: then some edge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lies on a cycle and is therefore NOT a bridge.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070C0"/>
                    </a:solidFill>
                  </a:rPr>
                  <a:t>Adjacent to at least one vertex because </a:t>
                </a:r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is connected.</a:t>
                </a:r>
                <a:r>
                  <a:rPr lang="en-US" baseline="0" dirty="0"/>
                  <a:t> If a component is adjacent to 2: then some edge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𝑇</a:t>
                </a:r>
                <a:r>
                  <a:rPr lang="en-US" dirty="0"/>
                  <a:t> lies on a cycle and is therefore NOT a bridge.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023477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070C0"/>
                    </a:solidFill>
                  </a:rPr>
                  <a:t>Adjacent to at least one vertex because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connected.</a:t>
                </a:r>
                <a:r>
                  <a:rPr lang="en-US" baseline="0" dirty="0"/>
                  <a:t> If a component is adjacent to 2: then some edge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lies on a cycle and is therefore NOT a bridge.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070C0"/>
                    </a:solidFill>
                  </a:rPr>
                  <a:t>Adjacent to at least one vertex because </a:t>
                </a:r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is connected.</a:t>
                </a:r>
                <a:r>
                  <a:rPr lang="en-US" baseline="0" dirty="0"/>
                  <a:t> If a component is adjacent to 2: then some edge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𝑇</a:t>
                </a:r>
                <a:r>
                  <a:rPr lang="en-US" dirty="0"/>
                  <a:t> lies on a cycle and is therefore NOT a bridge.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991190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070C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have blocking</a:t>
                </a:r>
                <a:r>
                  <a:rPr lang="en-US" baseline="0" dirty="0"/>
                  <a:t> sets of size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𝑏𝑑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: union is sufficiently small.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070C0"/>
                    </a:solidFill>
                  </a:rPr>
                  <a:t>Since </a:t>
                </a:r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𝐶_𝑖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𝐶_𝑗</a:t>
                </a:r>
                <a:r>
                  <a:rPr lang="en-US" dirty="0"/>
                  <a:t> have blocking</a:t>
                </a:r>
                <a:r>
                  <a:rPr lang="en-US" baseline="0" dirty="0"/>
                  <a:t> sets of size at most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2^(𝑏𝑑(𝐺)−1)</a:t>
                </a:r>
                <a:r>
                  <a:rPr lang="en-US" dirty="0"/>
                  <a:t>: union is sufficiently small.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001476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so the grap</a:t>
                </a:r>
                <a:r>
                  <a:rPr lang="en-US" baseline="0" dirty="0"/>
                  <a:t>h has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1 was known from previous work; recursive scheme was known from previous work; real contribution are rules that shrink trees of bridges, which properly subsume the kernel for parameterization by FVS since </a:t>
                </a:r>
                <a:r>
                  <a:rPr lang="en-US" dirty="0" err="1"/>
                  <a:t>bridgedepth</a:t>
                </a:r>
                <a:r>
                  <a:rPr lang="en-US" dirty="0"/>
                  <a:t> 1 = forests.</a:t>
                </a:r>
              </a:p>
              <a:p>
                <a:r>
                  <a:rPr lang="en-US" dirty="0"/>
                  <a:t>Idea for Step 1: if you choose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into</a:t>
                </a:r>
                <a:r>
                  <a:rPr lang="en-US" baseline="0" dirty="0"/>
                  <a:t> the vertex cover, it suffices to pick a minimum-size vertex cover from each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Only reason to pick more than the minimum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is to</a:t>
                </a:r>
                <a:r>
                  <a:rPr lang="en-US" baseline="0" dirty="0"/>
                  <a:t> cover edges to vertices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which were NOT chosen in the cover.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blocking set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no minimum vertex cover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If</a:t>
                </a:r>
                <a:r>
                  <a:rPr lang="en-US" baseline="0" dirty="0"/>
                  <a:t> a certain choice of vertices to avoid from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forces you to pick more than minVC(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vertices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a vertex cover, then there is already a subset of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𝑏𝑑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 vertices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which forces this. If some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forces an increase in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different components: no optimal vertex cover is disjoint from this subset,</a:t>
                </a:r>
                <a:r>
                  <a:rPr lang="en-US" baseline="0" dirty="0"/>
                  <a:t> so optimal solutions won’t make this choice. If all ways of forcing to spend more than opt(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reasoned</a:t>
                </a:r>
                <a:r>
                  <a:rPr lang="en-US" baseline="0" dirty="0"/>
                  <a:t> not to occur in an optimal solution, we can 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aseline="0" dirty="0"/>
                  <a:t> and decrease the target value by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if </a:t>
                </a:r>
                <a:r>
                  <a:rPr lang="en-US" b="0" i="0">
                    <a:latin typeface="Cambria Math" panose="02040503050406030204" pitchFamily="18" charset="0"/>
                  </a:rPr>
                  <a:t>𝑏𝑑(𝐺−𝑋)=0</a:t>
                </a:r>
                <a:r>
                  <a:rPr lang="en-US" dirty="0"/>
                  <a:t> then </a:t>
                </a:r>
                <a:r>
                  <a:rPr lang="en-US" b="0" i="0">
                    <a:latin typeface="Cambria Math" panose="02040503050406030204" pitchFamily="18" charset="0"/>
                  </a:rPr>
                  <a:t>𝐺−𝑋=∅</a:t>
                </a:r>
                <a:r>
                  <a:rPr lang="en-US" dirty="0"/>
                  <a:t> so the grap</a:t>
                </a:r>
                <a:r>
                  <a:rPr lang="en-US" baseline="0" dirty="0"/>
                  <a:t>h has size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|𝑋|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Step 1 was known from previous work; recursive scheme was known from previous work; real contribution are rules that shrink trees of bridges, which properly subsume the kernel for parameterization by FVS since </a:t>
                </a:r>
                <a:r>
                  <a:rPr lang="en-US" dirty="0" err="1"/>
                  <a:t>bridgedepth</a:t>
                </a:r>
                <a:r>
                  <a:rPr lang="en-US" dirty="0"/>
                  <a:t> 1 = forests.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564091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minor-closed graph families, the only structure you need for lower bounds is the chain-of-triangles. For subgraph-closed families, this will not be sufficient. If we take a graph and subdivide an edge twice, the size of its minimal blocking sets stays the same. So from chains-of-triangles with large blocking sets (which act as gadgets in lower bound proofs), we can form subdivisions (that can play the same role in lower bound proofs). Such subdivided chains-of-triangles trivially have standard chains-of-triangles as minors, but not as (induced) subgraphs.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90328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NP-complete, but fixed-parameter tractable and admits a polynomial kernel.</a:t>
            </a:r>
          </a:p>
          <a:p>
            <a:r>
              <a:rPr lang="en-US" baseline="0" dirty="0"/>
              <a:t>Introduce notion of </a:t>
            </a:r>
            <a:r>
              <a:rPr lang="en-US" i="1" baseline="0" dirty="0"/>
              <a:t>modulator to a graph class F</a:t>
            </a:r>
            <a:r>
              <a:rPr lang="en-US" i="0" baseline="0" dirty="0"/>
              <a:t>.</a:t>
            </a:r>
          </a:p>
          <a:p>
            <a:r>
              <a:rPr lang="en-US" i="0" baseline="0" dirty="0"/>
              <a:t>2*</a:t>
            </a:r>
            <a:r>
              <a:rPr lang="en-US" i="0" baseline="0" dirty="0" err="1"/>
              <a:t>minVC</a:t>
            </a:r>
            <a:r>
              <a:rPr lang="en-US" i="0" baseline="0" dirty="0"/>
              <a:t>(G) may be a bad guarantee, if </a:t>
            </a:r>
            <a:r>
              <a:rPr lang="en-US" i="0" baseline="0" dirty="0" err="1"/>
              <a:t>minVC</a:t>
            </a:r>
            <a:r>
              <a:rPr lang="en-US" i="0" baseline="0" dirty="0"/>
              <a:t>(G) has size proportional to |G| (like on a path).</a:t>
            </a:r>
            <a:br>
              <a:rPr lang="en-US" baseline="0" dirty="0"/>
            </a:br>
            <a:r>
              <a:rPr lang="en-US" baseline="0" dirty="0"/>
              <a:t>Then: Go from Vertex Cover def to FVS to other parameterizations.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53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 vertex cover size is 7: three vertex-disjoint triangles</a:t>
            </a:r>
            <a:r>
              <a:rPr lang="en-US" baseline="0" dirty="0"/>
              <a:t> + disjoint edge.</a:t>
            </a:r>
            <a:br>
              <a:rPr lang="en-US" baseline="0" dirty="0"/>
            </a:br>
            <a:r>
              <a:rPr lang="en-US" baseline="0" dirty="0"/>
              <a:t>NP-complete, but fixed-parameter tractable and admits a polynomial kernel.</a:t>
            </a:r>
          </a:p>
          <a:p>
            <a:r>
              <a:rPr lang="en-US" baseline="0" dirty="0"/>
              <a:t>Introduce notion of </a:t>
            </a:r>
            <a:r>
              <a:rPr lang="en-US" i="1" baseline="0" dirty="0"/>
              <a:t>modulator to a graph class F</a:t>
            </a:r>
            <a:r>
              <a:rPr lang="en-US" i="0" baseline="0" dirty="0"/>
              <a:t>.</a:t>
            </a:r>
            <a:br>
              <a:rPr lang="en-US" baseline="0" dirty="0"/>
            </a:br>
            <a:r>
              <a:rPr lang="en-US" baseline="0" dirty="0"/>
              <a:t>Then: Go from Vertex Cover def to FVS to other parameterizations.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49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Superpolynomial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lower bounds: if </a:t>
                </a:r>
                <a14:m>
                  <m:oMath xmlns:m="http://schemas.openxmlformats.org/officeDocument/2006/math">
                    <m:r>
                      <a:rPr lang="en-US" sz="1200" b="0" i="1" u="none" strike="noStrike" kern="1200" baseline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ℱ</m:t>
                    </m:r>
                  </m:oMath>
                </a14:m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contains all cliques or all outerplanar graphs (of treewidth 2).</a:t>
                </a:r>
              </a:p>
              <a:p>
                <a:endParaRPr lang="en-US" sz="1200" b="0" i="0" kern="1200" dirty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endParaRP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75: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Nemhauser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– Trotter.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2001: Jianer C</a:t>
                </a:r>
                <a:r>
                  <a:rPr lang="en-US" dirty="0"/>
                  <a:t>hen, Iyad Kanj, and Weija Jia. Vertex Cover: Further Observations and Further Improvements. They apply the NT theorem.</a:t>
                </a:r>
                <a:endParaRPr lang="en-US" sz="1200" b="0" i="0" kern="1200" dirty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endParaRP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2011: FVS [J &amp; Bodlaender]. STACS 2011.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2015: Diptapriyo Majumdar, Venkatesh Raman, Saket Saurabh: Kernels for Structural Parameterizations of Vertex Cover - Case of Small Degree Modulators. IPEC 2015. [Degree-2 modulator]</a:t>
                </a:r>
                <a:b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</a:b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2016: Fedor V. Fomin, Torstein J. F.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Strømme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: Vertex Cover Structural Parameterization Revisited. WG 2016 [Pseudo forest, each component has at most 1 cycle; is not the same as FVS of size 1?]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2017: Marin Bougeret, Ignasi Sau: How Much Does a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Treedepth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Modulator Help to Obtain Polynomial Kernels Beyond Sparse Graphs?. IPEC 2017 [bounded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treedepth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]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2017: Eva-Maria C.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Hols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, Stefan Kratsch: Smaller Parameters for Vertex Cover Kernelization. IPEC 2017 [d-pseudo-forest] (FVS of size d in each component)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2020: Eva-Maria C.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Hols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, Stefan Kratsch, Astrid Pieterse: Elimination Distances, Blocking Sets, and Kernels for Vertex Cover. STACS 2020. Bounded elimination distance to a forest (+ randomized algorithms)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Superpolynomial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lower bounds: if </a:t>
                </a:r>
                <a:r>
                  <a:rPr lang="en-US" sz="1200" b="0" i="0" u="none" strike="noStrike" kern="1200" baseline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ℱ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contains all cliques or all outerplanar graphs (of treewidth 2).</a:t>
                </a:r>
              </a:p>
              <a:p>
                <a:endParaRPr lang="en-US" sz="1200" b="0" i="0" kern="1200" dirty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endParaRP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75: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Nemhauser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– Trotter.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2001: Jianer C</a:t>
                </a:r>
                <a:r>
                  <a:rPr lang="en-US" dirty="0"/>
                  <a:t>hen, Iyad Kanj, and Weija Jia. Vertex Cover: Further Observations and Further Improvements. They apply the NT theorem.</a:t>
                </a:r>
                <a:endParaRPr lang="en-US" sz="1200" b="0" i="0" kern="1200" dirty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endParaRP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2011: FVS [J &amp; Bodlaender]. STACS 2011.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2015: Diptapriyo Majumdar, Venkatesh Raman, Saket Saurabh: Kernels for Structural Parameterizations of Vertex Cover - Case of Small Degree Modulators. IPEC 2015. [Degree-2 modulator]</a:t>
                </a:r>
                <a:b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</a:b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2016: Fedor V. Fomin, Torstein J. F.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Strømme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: Vertex Cover Structural Parameterization Revisited. WG 2016 [Pseudo forest, each component has at most 1 cycle; is not the same as FVS of size 1?]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2017: Marin Bougeret, Ignasi Sau: How Much Does a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Treedepth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Modulator Help to Obtain Polynomial Kernels Beyond Sparse Graphs?. IPEC 2017 [bounded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treedepth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]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2017: Eva-Maria C.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Hols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, Stefan Kratsch: Smaller Parameters for Vertex Cover Kernelization. IPEC 2017 [d-pseudo-forest] (FVS of size d in each component)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2020: Eva-Maria C.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Hols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, Stefan Kratsch, Astrid Pieterse: Elimination Distances, Blocking Sets, and Kernels for Vertex Cover. STACS 2020. Bounded elimination distance to a forest (+ randomized algorithms)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5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of the polynomial depends on the bound on the bridge-depth. Next steps: define </a:t>
            </a:r>
            <a:r>
              <a:rPr lang="en-US" dirty="0" err="1"/>
              <a:t>bridgedepth</a:t>
            </a:r>
            <a:r>
              <a:rPr lang="en-US" dirty="0"/>
              <a:t>, look at blocking sets, see how they relate.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721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you can equivalently the definition as how many rounds you need to get to the empty graph, where a round deletes 1 vertex in each component.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25431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see bd is incomparable to pathwidth: the 2xn grid has </a:t>
            </a:r>
            <a:r>
              <a:rPr lang="en-US" dirty="0" err="1"/>
              <a:t>bridgedepth</a:t>
            </a:r>
            <a:r>
              <a:rPr lang="en-US" dirty="0"/>
              <a:t> Omega(n) but pathwidth 2.</a:t>
            </a:r>
          </a:p>
          <a:p>
            <a:r>
              <a:rPr lang="en-US" dirty="0"/>
              <a:t>A complete binary tree of depth n has </a:t>
            </a:r>
            <a:r>
              <a:rPr lang="en-US" dirty="0" err="1"/>
              <a:t>bridgedepth</a:t>
            </a:r>
            <a:r>
              <a:rPr lang="en-US" dirty="0"/>
              <a:t> 1 but pathwidth Omega(n). Bridge-depth is minor-closed.</a:t>
            </a:r>
          </a:p>
          <a:p>
            <a:endParaRPr lang="en-US" dirty="0"/>
          </a:p>
          <a:p>
            <a:r>
              <a:rPr lang="en-US" dirty="0"/>
              <a:t>Now to relate bridge-depth to kernels, we use the combinatorial notion of blocking sets.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58291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75: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Nemhauser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Trotter.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2001: Jianer C</a:t>
            </a:r>
            <a:r>
              <a:rPr lang="en-US" dirty="0"/>
              <a:t>hen, Iyad Kanj, and Weija Jia. Vertex Cover: Further Observations and Further Improvements. They apply the NT theorem.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2011: FVS [J &amp; Bodlaender]. STACS 2011.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2015: Diptapriyo Majumdar, Venkatesh Raman, Saket Saurabh: Kernels for Structural Parameterizations of Vertex Cover - Case of Small Degree Modulators. IPEC 2015. [Degree-2 modulator]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2016: Fedor V. Fomin, Torstein J. F.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Strømme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Vertex Cover Structural Parameterization Revisited. WG 2016 [Pseudo forest, each component has at most 1 cycle; is not the same as FVS of size 1?]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2017: Marin Bougeret, Ignasi Sau: How Much Does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Treedepth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Modulator Help to Obtain Polynomial Kernels Beyond Sparse Graphs?. IPEC 2017 [bounded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treedepth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2017: Eva-Maria C.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Stefan Kratsch: Smaller Parameters for Vertex Cover Kernelization. IPEC 2017 [d-pseudo-forest] (FVS of size d in each component)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2020: Eva-Maria C.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Stefan Kratsch, Astrid Pieterse: Elimination Distances, Blocking Sets, and Kernels for Vertex Cover. STACS 2020. Bounded elimination distance to a forest (+ randomized algorithms)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can we characterize the graph families F for which Vertex Cover parameterized by vertex-deletion distance to F admits a polynomial kernel?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Lower bound: Deletion distance to treewidth 2, and include specific picture? Overlay on Fomin &amp;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Stromme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graph?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45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1" Type="http://schemas.openxmlformats.org/officeDocument/2006/relationships/tags" Target="../tags/tag9.xml"/><Relationship Id="rId6" Type="http://schemas.openxmlformats.org/officeDocument/2006/relationships/image" Target="../media/image210.png"/><Relationship Id="rId11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260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png"/><Relationship Id="rId1" Type="http://schemas.openxmlformats.org/officeDocument/2006/relationships/tags" Target="../tags/tag11.xml"/><Relationship Id="rId6" Type="http://schemas.openxmlformats.org/officeDocument/2006/relationships/image" Target="../media/image640.png"/><Relationship Id="rId11" Type="http://schemas.openxmlformats.org/officeDocument/2006/relationships/image" Target="../media/image68.png"/><Relationship Id="rId15" Type="http://schemas.openxmlformats.org/officeDocument/2006/relationships/image" Target="../media/image730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Relationship Id="rId14" Type="http://schemas.openxmlformats.org/officeDocument/2006/relationships/image" Target="../media/image7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60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1.png"/><Relationship Id="rId11" Type="http://schemas.openxmlformats.org/officeDocument/2006/relationships/image" Target="../media/image74.png"/><Relationship Id="rId15" Type="http://schemas.openxmlformats.org/officeDocument/2006/relationships/image" Target="../media/image86.png"/><Relationship Id="rId10" Type="http://schemas.openxmlformats.org/officeDocument/2006/relationships/image" Target="../media/image73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8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50.png"/><Relationship Id="rId12" Type="http://schemas.openxmlformats.org/officeDocument/2006/relationships/image" Target="../media/image9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png"/><Relationship Id="rId1" Type="http://schemas.openxmlformats.org/officeDocument/2006/relationships/tags" Target="../tags/tag14.xml"/><Relationship Id="rId6" Type="http://schemas.openxmlformats.org/officeDocument/2006/relationships/image" Target="../media/image840.png"/><Relationship Id="rId11" Type="http://schemas.openxmlformats.org/officeDocument/2006/relationships/image" Target="../media/image890.png"/><Relationship Id="rId15" Type="http://schemas.openxmlformats.org/officeDocument/2006/relationships/image" Target="../media/image93.png"/><Relationship Id="rId10" Type="http://schemas.openxmlformats.org/officeDocument/2006/relationships/image" Target="../media/image880.png"/><Relationship Id="rId9" Type="http://schemas.openxmlformats.org/officeDocument/2006/relationships/image" Target="../media/image870.png"/><Relationship Id="rId1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94.png"/><Relationship Id="rId10" Type="http://schemas.openxmlformats.org/officeDocument/2006/relationships/image" Target="../media/image77.png"/><Relationship Id="rId9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105.png"/><Relationship Id="rId18" Type="http://schemas.openxmlformats.org/officeDocument/2006/relationships/image" Target="../media/image83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87.png"/><Relationship Id="rId7" Type="http://schemas.openxmlformats.org/officeDocument/2006/relationships/image" Target="../media/image990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png"/><Relationship Id="rId20" Type="http://schemas.openxmlformats.org/officeDocument/2006/relationships/image" Target="../media/image85.png"/><Relationship Id="rId1" Type="http://schemas.openxmlformats.org/officeDocument/2006/relationships/tags" Target="../tags/tag16.xml"/><Relationship Id="rId6" Type="http://schemas.openxmlformats.org/officeDocument/2006/relationships/image" Target="../media/image980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84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811.png"/><Relationship Id="rId10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77.png"/><Relationship Id="rId9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13.png"/><Relationship Id="rId4" Type="http://schemas.openxmlformats.org/officeDocument/2006/relationships/image" Target="../media/image92.png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4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7.png"/><Relationship Id="rId9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14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4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11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95.png"/><Relationship Id="rId11" Type="http://schemas.openxmlformats.org/officeDocument/2006/relationships/image" Target="../media/image1200.png"/><Relationship Id="rId5" Type="http://schemas.openxmlformats.org/officeDocument/2006/relationships/image" Target="../media/image94.png"/><Relationship Id="rId10" Type="http://schemas.openxmlformats.org/officeDocument/2006/relationships/image" Target="../media/image77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280.png"/><Relationship Id="rId18" Type="http://schemas.openxmlformats.org/officeDocument/2006/relationships/image" Target="../media/image13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30.png"/><Relationship Id="rId12" Type="http://schemas.openxmlformats.org/officeDocument/2006/relationships/image" Target="../media/image1270.png"/><Relationship Id="rId17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png"/><Relationship Id="rId1" Type="http://schemas.openxmlformats.org/officeDocument/2006/relationships/tags" Target="../tags/tag21.xml"/><Relationship Id="rId6" Type="http://schemas.openxmlformats.org/officeDocument/2006/relationships/image" Target="../media/image1180.png"/><Relationship Id="rId11" Type="http://schemas.openxmlformats.org/officeDocument/2006/relationships/image" Target="../media/image1260.png"/><Relationship Id="rId15" Type="http://schemas.openxmlformats.org/officeDocument/2006/relationships/image" Target="../media/image132.png"/><Relationship Id="rId10" Type="http://schemas.openxmlformats.org/officeDocument/2006/relationships/image" Target="../media/image1250.png"/><Relationship Id="rId9" Type="http://schemas.openxmlformats.org/officeDocument/2006/relationships/image" Target="../media/image1240.png"/><Relationship Id="rId14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320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10" Type="http://schemas.openxmlformats.org/officeDocument/2006/relationships/image" Target="../media/image18.png"/><Relationship Id="rId9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0" Type="http://schemas.openxmlformats.org/officeDocument/2006/relationships/image" Target="../media/image14.png"/><Relationship Id="rId9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tags" Target="../tags/tag5.xml"/><Relationship Id="rId6" Type="http://schemas.openxmlformats.org/officeDocument/2006/relationships/image" Target="../media/image210.png"/><Relationship Id="rId11" Type="http://schemas.openxmlformats.org/officeDocument/2006/relationships/image" Target="../media/image15.jpeg"/><Relationship Id="rId15" Type="http://schemas.openxmlformats.org/officeDocument/2006/relationships/image" Target="../media/image22.png"/><Relationship Id="rId10" Type="http://schemas.openxmlformats.org/officeDocument/2006/relationships/image" Target="../media/image260.png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11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8.png"/><Relationship Id="rId7" Type="http://schemas.openxmlformats.org/officeDocument/2006/relationships/image" Target="../media/image55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20" Type="http://schemas.openxmlformats.org/officeDocument/2006/relationships/image" Target="../media/image57.png"/><Relationship Id="rId1" Type="http://schemas.openxmlformats.org/officeDocument/2006/relationships/tags" Target="../tags/tag8.xml"/><Relationship Id="rId6" Type="http://schemas.openxmlformats.org/officeDocument/2006/relationships/image" Target="../media/image54.png"/><Relationship Id="rId11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6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80822F-3536-4229-B78D-8D4E1292E432}"/>
              </a:ext>
            </a:extLst>
          </p:cNvPr>
          <p:cNvSpPr/>
          <p:nvPr/>
        </p:nvSpPr>
        <p:spPr bwMode="auto">
          <a:xfrm>
            <a:off x="7968208" y="5377598"/>
            <a:ext cx="2160240" cy="9317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24757"/>
            <a:ext cx="8136904" cy="1500187"/>
          </a:xfrm>
        </p:spPr>
        <p:txBody>
          <a:bodyPr anchor="t"/>
          <a:lstStyle/>
          <a:p>
            <a:r>
              <a:rPr lang="en-US" sz="2800" dirty="0"/>
              <a:t>Bridge-Depth Characterizes </a:t>
            </a:r>
            <a:br>
              <a:rPr lang="en-US" sz="2800" dirty="0"/>
            </a:br>
            <a:r>
              <a:rPr lang="en-US" sz="2800" dirty="0"/>
              <a:t>which Structural Parameterizations of Vertex Cover Admit a Polynomial Kernel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284984"/>
            <a:ext cx="7848872" cy="1512168"/>
          </a:xfrm>
        </p:spPr>
        <p:txBody>
          <a:bodyPr>
            <a:normAutofit/>
          </a:bodyPr>
          <a:lstStyle/>
          <a:p>
            <a:r>
              <a:rPr lang="en-US" sz="2400" dirty="0"/>
              <a:t>Marin Bougeret	</a:t>
            </a:r>
            <a:r>
              <a:rPr lang="en-US" dirty="0"/>
              <a:t>LIRMM, </a:t>
            </a:r>
            <a:r>
              <a:rPr lang="en-US" dirty="0" err="1"/>
              <a:t>Université</a:t>
            </a:r>
            <a:r>
              <a:rPr lang="en-US" dirty="0"/>
              <a:t> de Montpellier</a:t>
            </a:r>
            <a:br>
              <a:rPr lang="en-US" sz="2400" dirty="0"/>
            </a:br>
            <a:r>
              <a:rPr lang="en-US" sz="2400" b="1" dirty="0"/>
              <a:t>Bart M. P. Jansen	</a:t>
            </a:r>
            <a:r>
              <a:rPr lang="en-US" dirty="0"/>
              <a:t>Eindhoven University of Technology</a:t>
            </a:r>
            <a:br>
              <a:rPr lang="en-US" sz="2400" b="1" dirty="0"/>
            </a:br>
            <a:r>
              <a:rPr lang="en-US" sz="2400" dirty="0"/>
              <a:t>Ignasi Sau		</a:t>
            </a:r>
            <a:r>
              <a:rPr lang="en-US" dirty="0"/>
              <a:t>LIRMM &amp; CNRS, </a:t>
            </a:r>
            <a:r>
              <a:rPr lang="en-US" dirty="0" err="1"/>
              <a:t>Université</a:t>
            </a:r>
            <a:r>
              <a:rPr lang="en-US" dirty="0"/>
              <a:t> de Montpellier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Indian Parameterized Complexity Seminar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July 20</a:t>
            </a:r>
            <a:r>
              <a:rPr lang="nn-NO" sz="1600" baseline="30000" dirty="0">
                <a:latin typeface="+mj-lt"/>
              </a:rPr>
              <a:t>th</a:t>
            </a:r>
            <a:r>
              <a:rPr lang="nn-NO" sz="1600" dirty="0">
                <a:latin typeface="+mj-lt"/>
              </a:rPr>
              <a:t> 2020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ERC logo" descr="A close up of a logo&#10;&#10;Description automatically generated">
            <a:extLst>
              <a:ext uri="{FF2B5EF4-FFF2-40B4-BE49-F238E27FC236}">
                <a16:creationId xmlns:a16="http://schemas.microsoft.com/office/drawing/2014/main" id="{56452A7E-F4F0-4D38-8F0F-A03DB2AD4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02312"/>
            <a:ext cx="1903870" cy="810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E46B64-DA10-4D0E-88AA-469271FBD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t="8659" r="-3846" b="-8659"/>
          <a:stretch/>
        </p:blipFill>
        <p:spPr bwMode="auto">
          <a:xfrm>
            <a:off x="7019998" y="1308073"/>
            <a:ext cx="7500939" cy="5549927"/>
          </a:xfrm>
          <a:custGeom>
            <a:avLst/>
            <a:gdLst>
              <a:gd name="connsiteX0" fmla="*/ 2114958 w 7500939"/>
              <a:gd name="connsiteY0" fmla="*/ 0 h 5549927"/>
              <a:gd name="connsiteX1" fmla="*/ 7500939 w 7500939"/>
              <a:gd name="connsiteY1" fmla="*/ 0 h 5549927"/>
              <a:gd name="connsiteX2" fmla="*/ 7500939 w 7500939"/>
              <a:gd name="connsiteY2" fmla="*/ 5549927 h 5549927"/>
              <a:gd name="connsiteX3" fmla="*/ 0 w 7500939"/>
              <a:gd name="connsiteY3" fmla="*/ 5549927 h 5549927"/>
              <a:gd name="connsiteX4" fmla="*/ 6355 w 7500939"/>
              <a:gd name="connsiteY4" fmla="*/ 5533251 h 5549927"/>
              <a:gd name="connsiteX5" fmla="*/ 7356922 w 7500939"/>
              <a:gd name="connsiteY5" fmla="*/ 5533251 h 5549927"/>
              <a:gd name="connsiteX6" fmla="*/ 7356922 w 7500939"/>
              <a:gd name="connsiteY6" fmla="*/ 3940361 h 5549927"/>
              <a:gd name="connsiteX7" fmla="*/ 613371 w 7500939"/>
              <a:gd name="connsiteY7" fmla="*/ 3940361 h 55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0939" h="5549927">
                <a:moveTo>
                  <a:pt x="2114958" y="0"/>
                </a:moveTo>
                <a:lnTo>
                  <a:pt x="7500939" y="0"/>
                </a:lnTo>
                <a:lnTo>
                  <a:pt x="7500939" y="5549927"/>
                </a:lnTo>
                <a:lnTo>
                  <a:pt x="0" y="5549927"/>
                </a:lnTo>
                <a:lnTo>
                  <a:pt x="6355" y="5533251"/>
                </a:lnTo>
                <a:lnTo>
                  <a:pt x="7356922" y="5533251"/>
                </a:lnTo>
                <a:lnTo>
                  <a:pt x="7356922" y="3940361"/>
                </a:lnTo>
                <a:lnTo>
                  <a:pt x="613371" y="39403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ForestBridge" descr="A picture containing outdoor, bridge, building, train&#10;&#10;Description automatically generated">
            <a:extLst>
              <a:ext uri="{FF2B5EF4-FFF2-40B4-BE49-F238E27FC236}">
                <a16:creationId xmlns:a16="http://schemas.microsoft.com/office/drawing/2014/main" id="{0CC1B382-787F-4939-A0CD-3CA8D0ED69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13284"/>
          <a:stretch/>
        </p:blipFill>
        <p:spPr>
          <a:xfrm>
            <a:off x="7629628" y="1308073"/>
            <a:ext cx="5997747" cy="3950176"/>
          </a:xfrm>
          <a:custGeom>
            <a:avLst/>
            <a:gdLst>
              <a:gd name="connsiteX0" fmla="*/ 1505327 w 5997747"/>
              <a:gd name="connsiteY0" fmla="*/ 0 h 3950176"/>
              <a:gd name="connsiteX1" fmla="*/ 5997747 w 5997747"/>
              <a:gd name="connsiteY1" fmla="*/ 0 h 3950176"/>
              <a:gd name="connsiteX2" fmla="*/ 5997747 w 5997747"/>
              <a:gd name="connsiteY2" fmla="*/ 3950176 h 3950176"/>
              <a:gd name="connsiteX3" fmla="*/ 0 w 5997747"/>
              <a:gd name="connsiteY3" fmla="*/ 3950176 h 39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747" h="3950176">
                <a:moveTo>
                  <a:pt x="1505327" y="0"/>
                </a:moveTo>
                <a:lnTo>
                  <a:pt x="5997747" y="0"/>
                </a:lnTo>
                <a:lnTo>
                  <a:pt x="5997747" y="3950176"/>
                </a:lnTo>
                <a:lnTo>
                  <a:pt x="0" y="39501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kernels are special cases of bounded bridge-depth</a:t>
            </a:r>
          </a:p>
        </p:txBody>
      </p:sp>
      <p:sp>
        <p:nvSpPr>
          <p:cNvPr id="6" name="Striped Right Arrow 5"/>
          <p:cNvSpPr/>
          <p:nvPr/>
        </p:nvSpPr>
        <p:spPr bwMode="auto">
          <a:xfrm>
            <a:off x="624418" y="3148738"/>
            <a:ext cx="1097279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     2010      2011      2012      2013      2014      2015      2016      2017      2018      2019      </a:t>
            </a:r>
            <a:r>
              <a:rPr lang="en-US" sz="2000" dirty="0">
                <a:solidFill>
                  <a:schemeClr val="tx1"/>
                </a:solidFill>
              </a:rPr>
              <a:t>2020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556851" y="1484785"/>
            <a:ext cx="2841542" cy="1390221"/>
          </a:xfrm>
          <a:prstGeom prst="wedgeRectCallout">
            <a:avLst>
              <a:gd name="adj1" fmla="val 12245"/>
              <a:gd name="adj2" fmla="val 819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Forest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7" name="Rectangular Callout 6"/>
          <p:cNvSpPr/>
          <p:nvPr/>
        </p:nvSpPr>
        <p:spPr bwMode="auto">
          <a:xfrm>
            <a:off x="3846534" y="1284335"/>
            <a:ext cx="2856258" cy="1399756"/>
          </a:xfrm>
          <a:prstGeom prst="wedgeRectCallout">
            <a:avLst>
              <a:gd name="adj1" fmla="val 44606"/>
              <a:gd name="adj2" fmla="val 9666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Pseudo-forest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5668" y="1182969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[J &amp; Bodlaender, STACS]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4919" y="984860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[Fomin &amp;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Strømme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WG]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 bwMode="auto">
              <a:xfrm>
                <a:off x="1084427" y="4332353"/>
                <a:ext cx="2431160" cy="1380317"/>
              </a:xfrm>
              <a:prstGeom prst="wedgeRectCallout">
                <a:avLst>
                  <a:gd name="adj1" fmla="val 129072"/>
                  <a:gd name="adj2" fmla="val -9084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27" y="4332353"/>
                <a:ext cx="2431160" cy="1380317"/>
              </a:xfrm>
              <a:prstGeom prst="wedgeRectCallout">
                <a:avLst>
                  <a:gd name="adj1" fmla="val 129072"/>
                  <a:gd name="adj2" fmla="val -90843"/>
                </a:avLst>
              </a:prstGeom>
              <a:blipFill>
                <a:blip r:embed="rId6"/>
                <a:stretch>
                  <a:fillRect b="-4954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78885" y="5674021"/>
            <a:ext cx="3033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[Majumdar, Raman, Saurabh,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 bwMode="auto">
              <a:xfrm>
                <a:off x="4654044" y="4365104"/>
                <a:ext cx="2281202" cy="2038022"/>
              </a:xfrm>
              <a:prstGeom prst="wedgeRectCallout">
                <a:avLst>
                  <a:gd name="adj1" fmla="val 69524"/>
                  <a:gd name="adj2" fmla="val -77648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Tree-depth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4044" y="4365104"/>
                <a:ext cx="2281202" cy="2038022"/>
              </a:xfrm>
              <a:prstGeom prst="wedgeRectCallout">
                <a:avLst>
                  <a:gd name="adj1" fmla="val 69524"/>
                  <a:gd name="adj2" fmla="val -77648"/>
                </a:avLst>
              </a:prstGeom>
              <a:blipFill>
                <a:blip r:embed="rId7"/>
                <a:stretch>
                  <a:fillRect b="-371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394808" y="6350201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[Bougeret &amp; Sau,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 bwMode="auto">
              <a:xfrm>
                <a:off x="7116602" y="1360080"/>
                <a:ext cx="2281202" cy="1564864"/>
              </a:xfrm>
              <a:prstGeom prst="wedgeRectCallout">
                <a:avLst>
                  <a:gd name="adj1" fmla="val -35161"/>
                  <a:gd name="adj2" fmla="val 7634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-quasi-forest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6602" y="1360080"/>
                <a:ext cx="2281202" cy="1564864"/>
              </a:xfrm>
              <a:prstGeom prst="wedgeRectCallout">
                <a:avLst>
                  <a:gd name="adj1" fmla="val -35161"/>
                  <a:gd name="adj2" fmla="val 7634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821333" y="1069117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Hols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&amp; Kratsch,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4">
                <a:extLst>
                  <a:ext uri="{FF2B5EF4-FFF2-40B4-BE49-F238E27FC236}">
                    <a16:creationId xmlns:a16="http://schemas.microsoft.com/office/drawing/2014/main" id="{B61846D3-80B0-42D0-A5C5-75753C968EDE}"/>
                  </a:ext>
                </a:extLst>
              </p:cNvPr>
              <p:cNvSpPr/>
              <p:nvPr/>
            </p:nvSpPr>
            <p:spPr bwMode="auto">
              <a:xfrm>
                <a:off x="7116602" y="4164620"/>
                <a:ext cx="2646040" cy="2299160"/>
              </a:xfrm>
              <a:prstGeom prst="wedgeRectCallout">
                <a:avLst>
                  <a:gd name="adj1" fmla="val 48763"/>
                  <a:gd name="adj2" fmla="val -658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Elimination 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a forest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ular Callout 14">
                <a:extLst>
                  <a:ext uri="{FF2B5EF4-FFF2-40B4-BE49-F238E27FC236}">
                    <a16:creationId xmlns:a16="http://schemas.microsoft.com/office/drawing/2014/main" id="{B61846D3-80B0-42D0-A5C5-75753C968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6602" y="4164620"/>
                <a:ext cx="2646040" cy="2299160"/>
              </a:xfrm>
              <a:prstGeom prst="wedgeRectCallout">
                <a:avLst>
                  <a:gd name="adj1" fmla="val 48763"/>
                  <a:gd name="adj2" fmla="val -65827"/>
                </a:avLst>
              </a:prstGeom>
              <a:blipFill>
                <a:blip r:embed="rId10"/>
                <a:stretch>
                  <a:fillRect l="-1142" b="-3628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9B27386-6830-4153-86B9-4CDE33D7EF6A}"/>
              </a:ext>
            </a:extLst>
          </p:cNvPr>
          <p:cNvSpPr/>
          <p:nvPr/>
        </p:nvSpPr>
        <p:spPr>
          <a:xfrm>
            <a:off x="7226094" y="6429881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Hols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Kratsch &amp; Pieterse, STACS]</a:t>
            </a:r>
            <a:endParaRPr lang="en-US" sz="1400" dirty="0">
              <a:latin typeface="+mj-lt"/>
            </a:endParaRPr>
          </a:p>
        </p:txBody>
      </p:sp>
      <p:pic>
        <p:nvPicPr>
          <p:cNvPr id="27" name="ForestImg">
            <a:extLst>
              <a:ext uri="{FF2B5EF4-FFF2-40B4-BE49-F238E27FC236}">
                <a16:creationId xmlns:a16="http://schemas.microsoft.com/office/drawing/2014/main" id="{03F57548-F48E-42C7-8B40-02ED3C5450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377" y="1496708"/>
            <a:ext cx="2762250" cy="1047750"/>
          </a:xfrm>
          <a:prstGeom prst="rect">
            <a:avLst/>
          </a:prstGeom>
        </p:spPr>
      </p:pic>
      <p:pic>
        <p:nvPicPr>
          <p:cNvPr id="28" name="Deg2Img">
            <a:extLst>
              <a:ext uri="{FF2B5EF4-FFF2-40B4-BE49-F238E27FC236}">
                <a16:creationId xmlns:a16="http://schemas.microsoft.com/office/drawing/2014/main" id="{A04E2EDD-2902-49D9-93CE-19EE1902D1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4632" y="4346227"/>
            <a:ext cx="2190750" cy="1047750"/>
          </a:xfrm>
          <a:prstGeom prst="rect">
            <a:avLst/>
          </a:prstGeom>
        </p:spPr>
      </p:pic>
      <p:pic>
        <p:nvPicPr>
          <p:cNvPr id="32" name="QuasiForestImg">
            <a:extLst>
              <a:ext uri="{FF2B5EF4-FFF2-40B4-BE49-F238E27FC236}">
                <a16:creationId xmlns:a16="http://schemas.microsoft.com/office/drawing/2014/main" id="{7F9ED0C2-D036-485D-892B-F846EE125A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0136" y="1384292"/>
            <a:ext cx="1809750" cy="12382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7AE9EC-B894-467B-B5F8-F0D199EBDE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7250" y="4375728"/>
            <a:ext cx="2190750" cy="1619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2654F2-4E05-4F7E-B36F-DE39B01B6F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6516" y="4205837"/>
            <a:ext cx="2429910" cy="1646068"/>
          </a:xfrm>
          <a:prstGeom prst="rect">
            <a:avLst/>
          </a:prstGeom>
        </p:spPr>
      </p:pic>
      <p:pic>
        <p:nvPicPr>
          <p:cNvPr id="39" name="PseudoForest">
            <a:extLst>
              <a:ext uri="{FF2B5EF4-FFF2-40B4-BE49-F238E27FC236}">
                <a16:creationId xmlns:a16="http://schemas.microsoft.com/office/drawing/2014/main" id="{EC441153-E415-441E-A44B-9116CB90CE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0022" y="1322094"/>
            <a:ext cx="2762250" cy="104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7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82DC-A765-4F30-A54E-C071CBCD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examples for bridge-depth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6FFF1-937D-4D22-908D-746A4F69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24093-D6CD-4738-AB22-FA53EE4E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1628800"/>
            <a:ext cx="6515100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B989C-304C-4CE1-A210-ABFFDB24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4149080"/>
            <a:ext cx="65151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8C21B-B79C-4587-AEC3-F82520F42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450" y="4149080"/>
            <a:ext cx="65151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277036-1777-4FFA-91EA-7F061E87B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450" y="4149080"/>
            <a:ext cx="65151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BF60E-9239-4904-B371-51A891E11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hereditary graph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contains arbitrarily long chains of triangles: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a </a:t>
                </a:r>
                <a:r>
                  <a:rPr lang="en-US" dirty="0" err="1"/>
                  <a:t>superpolynomial</a:t>
                </a:r>
                <a:r>
                  <a:rPr lang="en-US" dirty="0"/>
                  <a:t> kernel lower bound for </a:t>
                </a:r>
                <a:r>
                  <a:rPr lang="en-US" cap="small" dirty="0"/>
                  <a:t>Vertex Cover </a:t>
                </a:r>
                <a:r>
                  <a:rPr lang="en-US" dirty="0"/>
                  <a:t>parameterized by deletion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follows easily from known reductions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[Fomin &amp;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Strømme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WG]</a:t>
                </a: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But for the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containing the following structures and their induced subgraphs, a polynomial kernel exists:</a:t>
                </a:r>
              </a:p>
              <a:p>
                <a:pPr marL="0" lvl="0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For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triangles, both structures have </a:t>
                </a:r>
                <a:r>
                  <a:rPr lang="en-US" dirty="0">
                    <a:solidFill>
                      <a:srgbClr val="0070C0"/>
                    </a:solidFill>
                  </a:rPr>
                  <a:t>tree-depth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The structure at the top has </a:t>
                </a:r>
                <a:r>
                  <a:rPr lang="en-US" dirty="0">
                    <a:solidFill>
                      <a:srgbClr val="0070C0"/>
                    </a:solidFill>
                  </a:rPr>
                  <a:t>bridge-depth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the structure at the bottom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BF60E-9239-4904-B371-51A891E11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any minor-closed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the following are equivalent: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BEC1-4982-4407-AB65-24C5B9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DC679-D3DE-4008-8C23-99441AF5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/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Minimal blocking sets of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/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Necklace models in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F447DE48-48E2-471E-837B-DFE1143EA9C5}"/>
              </a:ext>
            </a:extLst>
          </p:cNvPr>
          <p:cNvSpPr/>
          <p:nvPr/>
        </p:nvSpPr>
        <p:spPr bwMode="auto">
          <a:xfrm rot="19800000">
            <a:off x="3380300" y="3048252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59E6F79-C5C7-4821-8F8D-7B2F4624048B}"/>
              </a:ext>
            </a:extLst>
          </p:cNvPr>
          <p:cNvSpPr/>
          <p:nvPr/>
        </p:nvSpPr>
        <p:spPr bwMode="auto">
          <a:xfrm rot="12600000">
            <a:off x="8336178" y="3094004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478240A-6EF7-4E44-82AD-D67A462D34F6}"/>
              </a:ext>
            </a:extLst>
          </p:cNvPr>
          <p:cNvSpPr/>
          <p:nvPr/>
        </p:nvSpPr>
        <p:spPr bwMode="auto">
          <a:xfrm rot="5400000">
            <a:off x="5855980" y="1050281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FECA-FF29-4687-86A4-9FBD8F6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denote the maximum size of an independent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blocking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blocking set is </a:t>
                </a:r>
                <a:r>
                  <a:rPr lang="en-US" dirty="0">
                    <a:solidFill>
                      <a:srgbClr val="0070C0"/>
                    </a:solidFill>
                  </a:rPr>
                  <a:t>minimal</a:t>
                </a:r>
                <a:r>
                  <a:rPr lang="en-US" dirty="0"/>
                  <a:t> if no </a:t>
                </a:r>
                <a:r>
                  <a:rPr lang="en-US" dirty="0">
                    <a:solidFill>
                      <a:srgbClr val="0070C0"/>
                    </a:solidFill>
                  </a:rPr>
                  <a:t>proper subset </a:t>
                </a:r>
                <a:r>
                  <a:rPr lang="en-US" dirty="0"/>
                  <a:t>is a blocking set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FC98-BA4B-4D54-83E9-66DFB023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0C35E-8D66-4B5F-BFA1-F15591EC0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p:pic>
        <p:nvPicPr>
          <p:cNvPr id="14" name="Picture 5'">
            <a:extLst>
              <a:ext uri="{FF2B5EF4-FFF2-40B4-BE49-F238E27FC236}">
                <a16:creationId xmlns:a16="http://schemas.microsoft.com/office/drawing/2014/main" id="{3395286C-BC32-4C6A-B07A-4193B8148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51D74-D8C9-4C21-BCBF-A2F6454F4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72C04-B190-4556-9DB8-D37C7FE8E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923F9-05C8-4F2C-B5D8-02E5C1D9A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137" y="2420888"/>
            <a:ext cx="3133725" cy="232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572DB-52C5-428A-8BB7-C3CFD0D0E7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9612" y="2420888"/>
            <a:ext cx="315277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pha">
                <a:extLst>
                  <a:ext uri="{FF2B5EF4-FFF2-40B4-BE49-F238E27FC236}">
                    <a16:creationId xmlns:a16="http://schemas.microsoft.com/office/drawing/2014/main" id="{D5848713-063D-4CC5-BEED-ECDE864CA28F}"/>
                  </a:ext>
                </a:extLst>
              </p:cNvPr>
              <p:cNvSpPr txBox="1"/>
              <p:nvPr/>
            </p:nvSpPr>
            <p:spPr>
              <a:xfrm>
                <a:off x="4655842" y="4796029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1" name="Alpha">
                <a:extLst>
                  <a:ext uri="{FF2B5EF4-FFF2-40B4-BE49-F238E27FC236}">
                    <a16:creationId xmlns:a16="http://schemas.microsoft.com/office/drawing/2014/main" id="{D5848713-063D-4CC5-BEED-ECDE864CA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2" y="4796029"/>
                <a:ext cx="244827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lphaGMinRed">
                <a:extLst>
                  <a:ext uri="{FF2B5EF4-FFF2-40B4-BE49-F238E27FC236}">
                    <a16:creationId xmlns:a16="http://schemas.microsoft.com/office/drawing/2014/main" id="{AB635E3F-E57F-429A-A7E9-F36B8E3454AA}"/>
                  </a:ext>
                </a:extLst>
              </p:cNvPr>
              <p:cNvSpPr txBox="1"/>
              <p:nvPr/>
            </p:nvSpPr>
            <p:spPr>
              <a:xfrm>
                <a:off x="4655841" y="4810761"/>
                <a:ext cx="3657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2" name="AlphaGMinRed">
                <a:extLst>
                  <a:ext uri="{FF2B5EF4-FFF2-40B4-BE49-F238E27FC236}">
                    <a16:creationId xmlns:a16="http://schemas.microsoft.com/office/drawing/2014/main" id="{AB635E3F-E57F-429A-A7E9-F36B8E345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1" y="4810761"/>
                <a:ext cx="3657591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lphaGMinBlue">
                <a:extLst>
                  <a:ext uri="{FF2B5EF4-FFF2-40B4-BE49-F238E27FC236}">
                    <a16:creationId xmlns:a16="http://schemas.microsoft.com/office/drawing/2014/main" id="{2AD1E2AF-5DED-4B52-9CC8-1B3B41DA5434}"/>
                  </a:ext>
                </a:extLst>
              </p:cNvPr>
              <p:cNvSpPr txBox="1"/>
              <p:nvPr/>
            </p:nvSpPr>
            <p:spPr>
              <a:xfrm>
                <a:off x="4655840" y="4807175"/>
                <a:ext cx="3657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3" name="AlphaGMinBlue">
                <a:extLst>
                  <a:ext uri="{FF2B5EF4-FFF2-40B4-BE49-F238E27FC236}">
                    <a16:creationId xmlns:a16="http://schemas.microsoft.com/office/drawing/2014/main" id="{2AD1E2AF-5DED-4B52-9CC8-1B3B41DA5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4807175"/>
                <a:ext cx="3657591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Question Box">
                <a:extLst>
                  <a:ext uri="{FF2B5EF4-FFF2-40B4-BE49-F238E27FC236}">
                    <a16:creationId xmlns:a16="http://schemas.microsoft.com/office/drawing/2014/main" id="{15727327-09F7-48B6-B360-B4FCED1E2282}"/>
                  </a:ext>
                </a:extLst>
              </p:cNvPr>
              <p:cNvSpPr/>
              <p:nvPr/>
            </p:nvSpPr>
            <p:spPr bwMode="auto">
              <a:xfrm>
                <a:off x="624417" y="2967127"/>
                <a:ext cx="10972800" cy="12316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blocking set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there is no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minimum</a:t>
                </a:r>
                <a:r>
                  <a:rPr lang="en-US" sz="2400" dirty="0">
                    <a:solidFill>
                      <a:schemeClr val="tx1"/>
                    </a:solidFill>
                  </a:rPr>
                  <a:t> vertex cover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that contains all vertices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Question Box">
                <a:extLst>
                  <a:ext uri="{FF2B5EF4-FFF2-40B4-BE49-F238E27FC236}">
                    <a16:creationId xmlns:a16="http://schemas.microsoft.com/office/drawing/2014/main" id="{15727327-09F7-48B6-B360-B4FCED1E2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2967127"/>
                <a:ext cx="10972800" cy="123162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23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FECA-FF29-4687-86A4-9FBD8F6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sets and </a:t>
            </a:r>
            <a:r>
              <a:rPr lang="en-US" cap="small" dirty="0"/>
              <a:t>Vertex Cover </a:t>
            </a:r>
            <a:r>
              <a:rPr lang="en-US" dirty="0"/>
              <a:t>kernelization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Historically, size of minimal blocking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closely related to </a:t>
                </a:r>
                <a:br>
                  <a:rPr lang="en-US" dirty="0"/>
                </a:br>
                <a:r>
                  <a:rPr lang="en-US" dirty="0"/>
                  <a:t>kernels for </a:t>
                </a:r>
                <a:r>
                  <a:rPr lang="en-US" cap="small" dirty="0"/>
                  <a:t>Vertex Cover </a:t>
                </a:r>
                <a:r>
                  <a:rPr lang="en-US" dirty="0"/>
                  <a:t>parameterized by deletion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 known kernels are for families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whose minimal blocking sets have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closed under disjoint union and contains graphs with arbitrarily large minimal blocking sets, there is </a:t>
                </a:r>
                <a:r>
                  <a:rPr lang="en-US" dirty="0">
                    <a:solidFill>
                      <a:srgbClr val="0070C0"/>
                    </a:solidFill>
                  </a:rPr>
                  <a:t>no polynomial kernel</a:t>
                </a:r>
                <a:r>
                  <a:rPr lang="en-US" dirty="0"/>
                  <a:t> unless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coNP</a:t>
                </a:r>
                <a:r>
                  <a:rPr lang="en-US" dirty="0"/>
                  <a:t>/poly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Is a bound on minimal blocking set sizes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sufficient,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to get polynomial kernels for </a:t>
                </a:r>
                <a:r>
                  <a:rPr lang="en-US" cap="small" dirty="0">
                    <a:solidFill>
                      <a:srgbClr val="0070C0"/>
                    </a:solidFill>
                  </a:rPr>
                  <a:t>Vertex Cover </a:t>
                </a:r>
                <a:r>
                  <a:rPr lang="en-US" dirty="0">
                    <a:solidFill>
                      <a:srgbClr val="0070C0"/>
                    </a:solidFill>
                  </a:rPr>
                  <a:t>param. by distance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Not for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	but it is for minor-closed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89" t="-98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FC98-BA4B-4D54-83E9-66DFB023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79D49F-E69F-4351-BF09-133C599AFA4E}"/>
              </a:ext>
            </a:extLst>
          </p:cNvPr>
          <p:cNvSpPr/>
          <p:nvPr/>
        </p:nvSpPr>
        <p:spPr>
          <a:xfrm>
            <a:off x="601358" y="4990424"/>
            <a:ext cx="271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Hols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Kratsch &amp; Pieterse, STACS]</a:t>
            </a:r>
            <a:endParaRPr lang="en-US" sz="14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25F95-CA76-4839-A15F-65CCC15179EF}"/>
              </a:ext>
            </a:extLst>
          </p:cNvPr>
          <p:cNvSpPr/>
          <p:nvPr/>
        </p:nvSpPr>
        <p:spPr>
          <a:xfrm>
            <a:off x="3349682" y="4990424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+mj-lt"/>
              </a:rPr>
              <a:t>[Bougeret, J &amp; Sau, ICALP]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uestion Box">
                <a:extLst>
                  <a:ext uri="{FF2B5EF4-FFF2-40B4-BE49-F238E27FC236}">
                    <a16:creationId xmlns:a16="http://schemas.microsoft.com/office/drawing/2014/main" id="{B8A42ED8-B528-47C6-B982-6DFD9F2D8637}"/>
                  </a:ext>
                </a:extLst>
              </p:cNvPr>
              <p:cNvSpPr/>
              <p:nvPr/>
            </p:nvSpPr>
            <p:spPr bwMode="auto">
              <a:xfrm>
                <a:off x="606825" y="3714804"/>
                <a:ext cx="10972800" cy="7569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Is a bound on minimal blocking set sizes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sufficient,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to get polynomial kernels for </a:t>
                </a:r>
                <a:r>
                  <a:rPr lang="en-US" sz="2400" cap="small" dirty="0">
                    <a:solidFill>
                      <a:schemeClr val="tx1"/>
                    </a:solidFill>
                  </a:rPr>
                  <a:t>Vertex Cover </a:t>
                </a:r>
                <a:r>
                  <a:rPr lang="en-US" sz="2400" dirty="0">
                    <a:solidFill>
                      <a:schemeClr val="tx1"/>
                    </a:solidFill>
                  </a:rPr>
                  <a:t>param. by distance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Question Box">
                <a:extLst>
                  <a:ext uri="{FF2B5EF4-FFF2-40B4-BE49-F238E27FC236}">
                    <a16:creationId xmlns:a16="http://schemas.microsoft.com/office/drawing/2014/main" id="{B8A42ED8-B528-47C6-B982-6DFD9F2D8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25" y="3714804"/>
                <a:ext cx="10972800" cy="7569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uestion Mark">
            <a:extLst>
              <a:ext uri="{FF2B5EF4-FFF2-40B4-BE49-F238E27FC236}">
                <a16:creationId xmlns:a16="http://schemas.microsoft.com/office/drawing/2014/main" id="{7EE8D5D4-6873-4960-B69E-FB97CFB7318E}"/>
              </a:ext>
            </a:extLst>
          </p:cNvPr>
          <p:cNvSpPr/>
          <p:nvPr/>
        </p:nvSpPr>
        <p:spPr>
          <a:xfrm rot="1019415">
            <a:off x="10862444" y="3292188"/>
            <a:ext cx="11729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5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FECA-FF29-4687-86A4-9FBD8F6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sets in paths of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blocking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a chain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vertex-disjoint triangles, with the first and last vertex removed: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bottom vertices form a blocking set, which is </a:t>
                </a:r>
                <a:r>
                  <a:rPr lang="en-US" dirty="0">
                    <a:solidFill>
                      <a:srgbClr val="0070C0"/>
                    </a:solidFill>
                  </a:rPr>
                  <a:t>minimal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38F03-721D-45EA-8C7E-9EC10C86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FC98-BA4B-4D54-83E9-66DFB023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9E34B4-B4A8-4DCA-AF6B-5F6841799B4A}"/>
              </a:ext>
            </a:extLst>
          </p:cNvPr>
          <p:cNvSpPr/>
          <p:nvPr/>
        </p:nvSpPr>
        <p:spPr bwMode="auto">
          <a:xfrm>
            <a:off x="5879976" y="5228977"/>
            <a:ext cx="26642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pha">
                <a:extLst>
                  <a:ext uri="{FF2B5EF4-FFF2-40B4-BE49-F238E27FC236}">
                    <a16:creationId xmlns:a16="http://schemas.microsoft.com/office/drawing/2014/main" id="{D5848713-063D-4CC5-BEED-ECDE864CA28F}"/>
                  </a:ext>
                </a:extLst>
              </p:cNvPr>
              <p:cNvSpPr txBox="1"/>
              <p:nvPr/>
            </p:nvSpPr>
            <p:spPr>
              <a:xfrm>
                <a:off x="4655842" y="4237360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1" name="Alpha">
                <a:extLst>
                  <a:ext uri="{FF2B5EF4-FFF2-40B4-BE49-F238E27FC236}">
                    <a16:creationId xmlns:a16="http://schemas.microsoft.com/office/drawing/2014/main" id="{D5848713-063D-4CC5-BEED-ECDE864CA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2" y="4237360"/>
                <a:ext cx="244827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riangles">
            <a:extLst>
              <a:ext uri="{FF2B5EF4-FFF2-40B4-BE49-F238E27FC236}">
                <a16:creationId xmlns:a16="http://schemas.microsoft.com/office/drawing/2014/main" id="{08E84A96-8A95-4A01-9280-53411DCAB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16" name="DeltaN">
            <a:extLst>
              <a:ext uri="{FF2B5EF4-FFF2-40B4-BE49-F238E27FC236}">
                <a16:creationId xmlns:a16="http://schemas.microsoft.com/office/drawing/2014/main" id="{F4FD3B47-E8A2-4D27-907E-D71A789AC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19" name="IS">
            <a:extLst>
              <a:ext uri="{FF2B5EF4-FFF2-40B4-BE49-F238E27FC236}">
                <a16:creationId xmlns:a16="http://schemas.microsoft.com/office/drawing/2014/main" id="{92F0637C-527C-406D-AB1F-EFF22A478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20" name="BS1">
            <a:extLst>
              <a:ext uri="{FF2B5EF4-FFF2-40B4-BE49-F238E27FC236}">
                <a16:creationId xmlns:a16="http://schemas.microsoft.com/office/drawing/2014/main" id="{175188DF-D0B6-43D3-8298-BBE9A26114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21" name="BS2">
            <a:extLst>
              <a:ext uri="{FF2B5EF4-FFF2-40B4-BE49-F238E27FC236}">
                <a16:creationId xmlns:a16="http://schemas.microsoft.com/office/drawing/2014/main" id="{718A4C2E-2A42-4211-9506-3673BC85F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22" name="Minimal1">
            <a:extLst>
              <a:ext uri="{FF2B5EF4-FFF2-40B4-BE49-F238E27FC236}">
                <a16:creationId xmlns:a16="http://schemas.microsoft.com/office/drawing/2014/main" id="{1FFF42EE-4C27-48FA-8D58-23B962B70F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pic>
        <p:nvPicPr>
          <p:cNvPr id="23" name="Minimall2">
            <a:extLst>
              <a:ext uri="{FF2B5EF4-FFF2-40B4-BE49-F238E27FC236}">
                <a16:creationId xmlns:a16="http://schemas.microsoft.com/office/drawing/2014/main" id="{6E562E84-FCF5-4A4C-962F-BCBF4FEE05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5550" y="3257550"/>
            <a:ext cx="7810500" cy="9525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5FB533-1DCB-44BA-B90E-F513174CB960}"/>
              </a:ext>
            </a:extLst>
          </p:cNvPr>
          <p:cNvSpPr/>
          <p:nvPr/>
        </p:nvSpPr>
        <p:spPr>
          <a:xfrm>
            <a:off x="624417" y="2733873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+mj-lt"/>
              </a:rPr>
              <a:t>[Fomin &amp;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Strømme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WG]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8D0CCCC9-2553-4391-803E-443F81C77677}"/>
                  </a:ext>
                </a:extLst>
              </p:cNvPr>
              <p:cNvSpPr/>
              <p:nvPr/>
            </p:nvSpPr>
            <p:spPr bwMode="auto">
              <a:xfrm>
                <a:off x="3174824" y="4293096"/>
                <a:ext cx="6330003" cy="623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has a minimal blocking set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8D0CCCC9-2553-4391-803E-443F81C77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824" y="4293096"/>
                <a:ext cx="6330003" cy="6230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50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  <p:bldP spid="11" grpId="1"/>
      <p:bldP spid="2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41D4-AA66-4E61-8EA6-3EB377A4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Necklace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C5461-2C2B-4A11-B95D-FFDB89969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975"/>
                <a:ext cx="10972800" cy="22320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necklace model of length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 a (simple)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sequence of disjoint, </a:t>
                </a:r>
                <a:br>
                  <a:rPr lang="en-US" dirty="0"/>
                </a:br>
                <a:r>
                  <a:rPr lang="en-US" dirty="0"/>
                  <a:t>connected vertex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at least </a:t>
                </a:r>
                <a:r>
                  <a:rPr lang="en-US" dirty="0">
                    <a:solidFill>
                      <a:srgbClr val="0070C0"/>
                    </a:solidFill>
                  </a:rPr>
                  <a:t>two</a:t>
                </a:r>
                <a:r>
                  <a:rPr lang="en-US" dirty="0"/>
                  <a:t> edges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C5461-2C2B-4A11-B95D-FFDB89969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975"/>
                <a:ext cx="10972800" cy="2232025"/>
              </a:xfrm>
              <a:blipFill>
                <a:blip r:embed="rId6"/>
                <a:stretch>
                  <a:fillRect l="-833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D49AB-1449-4971-9BF7-1DA8A109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9F61490-5AEC-4DAC-B465-CE155248CB41}"/>
                  </a:ext>
                </a:extLst>
              </p:cNvPr>
              <p:cNvSpPr/>
              <p:nvPr/>
            </p:nvSpPr>
            <p:spPr bwMode="auto">
              <a:xfrm>
                <a:off x="3071664" y="2780928"/>
                <a:ext cx="1152128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9F61490-5AEC-4DAC-B465-CE155248C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664" y="2780928"/>
                <a:ext cx="1152128" cy="223224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940310C-2683-43F3-9117-02E9CD1DBFD4}"/>
                  </a:ext>
                </a:extLst>
              </p:cNvPr>
              <p:cNvSpPr/>
              <p:nvPr/>
            </p:nvSpPr>
            <p:spPr bwMode="auto">
              <a:xfrm>
                <a:off x="4655840" y="2780928"/>
                <a:ext cx="1152128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940310C-2683-43F3-9117-02E9CD1DB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5840" y="2780928"/>
                <a:ext cx="1152128" cy="223224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D50B0DD-3D6E-4511-9E28-8634DC860804}"/>
                  </a:ext>
                </a:extLst>
              </p:cNvPr>
              <p:cNvSpPr/>
              <p:nvPr/>
            </p:nvSpPr>
            <p:spPr bwMode="auto">
              <a:xfrm>
                <a:off x="6007783" y="2780928"/>
                <a:ext cx="1152128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D50B0DD-3D6E-4511-9E28-8634DC860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7783" y="2780928"/>
                <a:ext cx="1152128" cy="223224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CAE2DED-A38C-400A-B4E6-0E218D0E641D}"/>
                  </a:ext>
                </a:extLst>
              </p:cNvPr>
              <p:cNvSpPr/>
              <p:nvPr/>
            </p:nvSpPr>
            <p:spPr bwMode="auto">
              <a:xfrm>
                <a:off x="7550588" y="2780928"/>
                <a:ext cx="1857780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CAE2DED-A38C-400A-B4E6-0E218D0E6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0588" y="2780928"/>
                <a:ext cx="1857780" cy="223224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2C3767F-0468-4622-B33A-C2095B05090F}"/>
                  </a:ext>
                </a:extLst>
              </p:cNvPr>
              <p:cNvSpPr/>
              <p:nvPr/>
            </p:nvSpPr>
            <p:spPr bwMode="auto">
              <a:xfrm>
                <a:off x="9549210" y="2780928"/>
                <a:ext cx="1857780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2C3767F-0468-4622-B33A-C2095B050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9210" y="2780928"/>
                <a:ext cx="1857780" cy="223224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C514A77-BFAD-4490-894E-5F7DA28780B7}"/>
                  </a:ext>
                </a:extLst>
              </p:cNvPr>
              <p:cNvSpPr/>
              <p:nvPr/>
            </p:nvSpPr>
            <p:spPr bwMode="auto">
              <a:xfrm>
                <a:off x="869868" y="2780928"/>
                <a:ext cx="1769748" cy="2232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C514A77-BFAD-4490-894E-5F7DA2878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68" y="2780928"/>
                <a:ext cx="1769748" cy="223224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2C92096-BCA3-4CDB-963D-5AC99C305EE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" y="2777919"/>
            <a:ext cx="10553700" cy="178117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611A83-2917-4CD4-A6B7-1534E0D5B8C1}"/>
              </a:ext>
            </a:extLst>
          </p:cNvPr>
          <p:cNvSpPr/>
          <p:nvPr/>
        </p:nvSpPr>
        <p:spPr bwMode="auto">
          <a:xfrm>
            <a:off x="909523" y="3320393"/>
            <a:ext cx="1643777" cy="1267517"/>
          </a:xfrm>
          <a:custGeom>
            <a:avLst/>
            <a:gdLst>
              <a:gd name="connsiteX0" fmla="*/ 712881 w 1633364"/>
              <a:gd name="connsiteY0" fmla="*/ 263693 h 1286454"/>
              <a:gd name="connsiteX1" fmla="*/ 1561180 w 1633364"/>
              <a:gd name="connsiteY1" fmla="*/ 715385 h 1286454"/>
              <a:gd name="connsiteX2" fmla="*/ 1506096 w 1633364"/>
              <a:gd name="connsiteY2" fmla="*/ 1277245 h 1286454"/>
              <a:gd name="connsiteX3" fmla="*/ 845084 w 1633364"/>
              <a:gd name="connsiteY3" fmla="*/ 1067924 h 1286454"/>
              <a:gd name="connsiteX4" fmla="*/ 283224 w 1633364"/>
              <a:gd name="connsiteY4" fmla="*/ 1111992 h 1286454"/>
              <a:gd name="connsiteX5" fmla="*/ 62886 w 1633364"/>
              <a:gd name="connsiteY5" fmla="*/ 792503 h 1286454"/>
              <a:gd name="connsiteX6" fmla="*/ 51869 w 1633364"/>
              <a:gd name="connsiteY6" fmla="*/ 21322 h 1286454"/>
              <a:gd name="connsiteX7" fmla="*/ 712881 w 1633364"/>
              <a:gd name="connsiteY7" fmla="*/ 263693 h 1286454"/>
              <a:gd name="connsiteX0" fmla="*/ 798091 w 1635852"/>
              <a:gd name="connsiteY0" fmla="*/ 425048 h 1271539"/>
              <a:gd name="connsiteX1" fmla="*/ 1569272 w 1635852"/>
              <a:gd name="connsiteY1" fmla="*/ 700470 h 1271539"/>
              <a:gd name="connsiteX2" fmla="*/ 1514188 w 1635852"/>
              <a:gd name="connsiteY2" fmla="*/ 1262330 h 1271539"/>
              <a:gd name="connsiteX3" fmla="*/ 853176 w 1635852"/>
              <a:gd name="connsiteY3" fmla="*/ 1053009 h 1271539"/>
              <a:gd name="connsiteX4" fmla="*/ 291316 w 1635852"/>
              <a:gd name="connsiteY4" fmla="*/ 1097077 h 1271539"/>
              <a:gd name="connsiteX5" fmla="*/ 70978 w 1635852"/>
              <a:gd name="connsiteY5" fmla="*/ 777588 h 1271539"/>
              <a:gd name="connsiteX6" fmla="*/ 59961 w 1635852"/>
              <a:gd name="connsiteY6" fmla="*/ 6407 h 1271539"/>
              <a:gd name="connsiteX7" fmla="*/ 798091 w 1635852"/>
              <a:gd name="connsiteY7" fmla="*/ 425048 h 1271539"/>
              <a:gd name="connsiteX0" fmla="*/ 798091 w 1635852"/>
              <a:gd name="connsiteY0" fmla="*/ 427602 h 1274093"/>
              <a:gd name="connsiteX1" fmla="*/ 1569272 w 1635852"/>
              <a:gd name="connsiteY1" fmla="*/ 703024 h 1274093"/>
              <a:gd name="connsiteX2" fmla="*/ 1514188 w 1635852"/>
              <a:gd name="connsiteY2" fmla="*/ 1264884 h 1274093"/>
              <a:gd name="connsiteX3" fmla="*/ 853176 w 1635852"/>
              <a:gd name="connsiteY3" fmla="*/ 1055563 h 1274093"/>
              <a:gd name="connsiteX4" fmla="*/ 291316 w 1635852"/>
              <a:gd name="connsiteY4" fmla="*/ 1099631 h 1274093"/>
              <a:gd name="connsiteX5" fmla="*/ 70978 w 1635852"/>
              <a:gd name="connsiteY5" fmla="*/ 780142 h 1274093"/>
              <a:gd name="connsiteX6" fmla="*/ 59961 w 1635852"/>
              <a:gd name="connsiteY6" fmla="*/ 8961 h 1274093"/>
              <a:gd name="connsiteX7" fmla="*/ 798091 w 1635852"/>
              <a:gd name="connsiteY7" fmla="*/ 427602 h 1274093"/>
              <a:gd name="connsiteX0" fmla="*/ 798091 w 1643777"/>
              <a:gd name="connsiteY0" fmla="*/ 425342 h 1267517"/>
              <a:gd name="connsiteX1" fmla="*/ 1580289 w 1643777"/>
              <a:gd name="connsiteY1" fmla="*/ 810933 h 1267517"/>
              <a:gd name="connsiteX2" fmla="*/ 1514188 w 1643777"/>
              <a:gd name="connsiteY2" fmla="*/ 1262624 h 1267517"/>
              <a:gd name="connsiteX3" fmla="*/ 853176 w 1643777"/>
              <a:gd name="connsiteY3" fmla="*/ 1053303 h 1267517"/>
              <a:gd name="connsiteX4" fmla="*/ 291316 w 1643777"/>
              <a:gd name="connsiteY4" fmla="*/ 1097371 h 1267517"/>
              <a:gd name="connsiteX5" fmla="*/ 70978 w 1643777"/>
              <a:gd name="connsiteY5" fmla="*/ 777882 h 1267517"/>
              <a:gd name="connsiteX6" fmla="*/ 59961 w 1643777"/>
              <a:gd name="connsiteY6" fmla="*/ 6701 h 1267517"/>
              <a:gd name="connsiteX7" fmla="*/ 798091 w 1643777"/>
              <a:gd name="connsiteY7" fmla="*/ 425342 h 12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3777" h="1267517">
                <a:moveTo>
                  <a:pt x="798091" y="425342"/>
                </a:moveTo>
                <a:cubicBezTo>
                  <a:pt x="1051479" y="559381"/>
                  <a:pt x="1460940" y="671386"/>
                  <a:pt x="1580289" y="810933"/>
                </a:cubicBezTo>
                <a:cubicBezTo>
                  <a:pt x="1699639" y="950480"/>
                  <a:pt x="1635374" y="1222229"/>
                  <a:pt x="1514188" y="1262624"/>
                </a:cubicBezTo>
                <a:cubicBezTo>
                  <a:pt x="1393003" y="1303019"/>
                  <a:pt x="1056988" y="1080845"/>
                  <a:pt x="853176" y="1053303"/>
                </a:cubicBezTo>
                <a:cubicBezTo>
                  <a:pt x="649364" y="1025761"/>
                  <a:pt x="421682" y="1143274"/>
                  <a:pt x="291316" y="1097371"/>
                </a:cubicBezTo>
                <a:cubicBezTo>
                  <a:pt x="160950" y="1051468"/>
                  <a:pt x="109537" y="959660"/>
                  <a:pt x="70978" y="777882"/>
                </a:cubicBezTo>
                <a:cubicBezTo>
                  <a:pt x="32419" y="596104"/>
                  <a:pt x="-61224" y="65458"/>
                  <a:pt x="59961" y="6701"/>
                </a:cubicBezTo>
                <a:cubicBezTo>
                  <a:pt x="181146" y="-52056"/>
                  <a:pt x="544703" y="291303"/>
                  <a:pt x="798091" y="425342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27CB11-8835-4FD4-827F-876B23FB16D7}"/>
              </a:ext>
            </a:extLst>
          </p:cNvPr>
          <p:cNvSpPr/>
          <p:nvPr/>
        </p:nvSpPr>
        <p:spPr bwMode="auto">
          <a:xfrm>
            <a:off x="1391051" y="2872782"/>
            <a:ext cx="1199392" cy="952889"/>
          </a:xfrm>
          <a:custGeom>
            <a:avLst/>
            <a:gdLst>
              <a:gd name="connsiteX0" fmla="*/ 712881 w 1633364"/>
              <a:gd name="connsiteY0" fmla="*/ 263693 h 1286454"/>
              <a:gd name="connsiteX1" fmla="*/ 1561180 w 1633364"/>
              <a:gd name="connsiteY1" fmla="*/ 715385 h 1286454"/>
              <a:gd name="connsiteX2" fmla="*/ 1506096 w 1633364"/>
              <a:gd name="connsiteY2" fmla="*/ 1277245 h 1286454"/>
              <a:gd name="connsiteX3" fmla="*/ 845084 w 1633364"/>
              <a:gd name="connsiteY3" fmla="*/ 1067924 h 1286454"/>
              <a:gd name="connsiteX4" fmla="*/ 283224 w 1633364"/>
              <a:gd name="connsiteY4" fmla="*/ 1111992 h 1286454"/>
              <a:gd name="connsiteX5" fmla="*/ 62886 w 1633364"/>
              <a:gd name="connsiteY5" fmla="*/ 792503 h 1286454"/>
              <a:gd name="connsiteX6" fmla="*/ 51869 w 1633364"/>
              <a:gd name="connsiteY6" fmla="*/ 21322 h 1286454"/>
              <a:gd name="connsiteX7" fmla="*/ 712881 w 1633364"/>
              <a:gd name="connsiteY7" fmla="*/ 263693 h 1286454"/>
              <a:gd name="connsiteX0" fmla="*/ 743659 w 1664142"/>
              <a:gd name="connsiteY0" fmla="*/ 263693 h 1288462"/>
              <a:gd name="connsiteX1" fmla="*/ 1591958 w 1664142"/>
              <a:gd name="connsiteY1" fmla="*/ 715385 h 1288462"/>
              <a:gd name="connsiteX2" fmla="*/ 1536874 w 1664142"/>
              <a:gd name="connsiteY2" fmla="*/ 1277245 h 1288462"/>
              <a:gd name="connsiteX3" fmla="*/ 875862 w 1664142"/>
              <a:gd name="connsiteY3" fmla="*/ 1067924 h 1288462"/>
              <a:gd name="connsiteX4" fmla="*/ 93664 w 1664142"/>
              <a:gd name="connsiteY4" fmla="*/ 792503 h 1288462"/>
              <a:gd name="connsiteX5" fmla="*/ 82647 w 1664142"/>
              <a:gd name="connsiteY5" fmla="*/ 21322 h 1288462"/>
              <a:gd name="connsiteX6" fmla="*/ 743659 w 1664142"/>
              <a:gd name="connsiteY6" fmla="*/ 263693 h 1288462"/>
              <a:gd name="connsiteX0" fmla="*/ 661825 w 1582308"/>
              <a:gd name="connsiteY0" fmla="*/ 279753 h 1314847"/>
              <a:gd name="connsiteX1" fmla="*/ 1510124 w 1582308"/>
              <a:gd name="connsiteY1" fmla="*/ 731445 h 1314847"/>
              <a:gd name="connsiteX2" fmla="*/ 1455040 w 1582308"/>
              <a:gd name="connsiteY2" fmla="*/ 1293305 h 1314847"/>
              <a:gd name="connsiteX3" fmla="*/ 794028 w 1582308"/>
              <a:gd name="connsiteY3" fmla="*/ 1083984 h 1314847"/>
              <a:gd name="connsiteX4" fmla="*/ 813 w 1582308"/>
              <a:gd name="connsiteY4" fmla="*/ 37382 h 1314847"/>
              <a:gd name="connsiteX5" fmla="*/ 661825 w 1582308"/>
              <a:gd name="connsiteY5" fmla="*/ 279753 h 1314847"/>
              <a:gd name="connsiteX0" fmla="*/ 661825 w 1672067"/>
              <a:gd name="connsiteY0" fmla="*/ 279753 h 1185930"/>
              <a:gd name="connsiteX1" fmla="*/ 1510124 w 1672067"/>
              <a:gd name="connsiteY1" fmla="*/ 731445 h 1185930"/>
              <a:gd name="connsiteX2" fmla="*/ 1609276 w 1672067"/>
              <a:gd name="connsiteY2" fmla="*/ 1106018 h 1185930"/>
              <a:gd name="connsiteX3" fmla="*/ 794028 w 1672067"/>
              <a:gd name="connsiteY3" fmla="*/ 1083984 h 1185930"/>
              <a:gd name="connsiteX4" fmla="*/ 813 w 1672067"/>
              <a:gd name="connsiteY4" fmla="*/ 37382 h 1185930"/>
              <a:gd name="connsiteX5" fmla="*/ 661825 w 1672067"/>
              <a:gd name="connsiteY5" fmla="*/ 279753 h 1185930"/>
              <a:gd name="connsiteX0" fmla="*/ 669201 w 1655157"/>
              <a:gd name="connsiteY0" fmla="*/ 259968 h 1086288"/>
              <a:gd name="connsiteX1" fmla="*/ 1517500 w 1655157"/>
              <a:gd name="connsiteY1" fmla="*/ 711660 h 1086288"/>
              <a:gd name="connsiteX2" fmla="*/ 1616652 w 1655157"/>
              <a:gd name="connsiteY2" fmla="*/ 1086233 h 1086288"/>
              <a:gd name="connsiteX3" fmla="*/ 1131910 w 1655157"/>
              <a:gd name="connsiteY3" fmla="*/ 733693 h 1086288"/>
              <a:gd name="connsiteX4" fmla="*/ 8189 w 1655157"/>
              <a:gd name="connsiteY4" fmla="*/ 17597 h 1086288"/>
              <a:gd name="connsiteX5" fmla="*/ 669201 w 1655157"/>
              <a:gd name="connsiteY5" fmla="*/ 259968 h 1086288"/>
              <a:gd name="connsiteX0" fmla="*/ 667877 w 1657061"/>
              <a:gd name="connsiteY0" fmla="*/ 286822 h 1275307"/>
              <a:gd name="connsiteX1" fmla="*/ 1516176 w 1657061"/>
              <a:gd name="connsiteY1" fmla="*/ 738514 h 1275307"/>
              <a:gd name="connsiteX2" fmla="*/ 1615328 w 1657061"/>
              <a:gd name="connsiteY2" fmla="*/ 1113087 h 1275307"/>
              <a:gd name="connsiteX3" fmla="*/ 1086518 w 1657061"/>
              <a:gd name="connsiteY3" fmla="*/ 1201222 h 1275307"/>
              <a:gd name="connsiteX4" fmla="*/ 6865 w 1657061"/>
              <a:gd name="connsiteY4" fmla="*/ 44451 h 1275307"/>
              <a:gd name="connsiteX5" fmla="*/ 667877 w 1657061"/>
              <a:gd name="connsiteY5" fmla="*/ 286822 h 1275307"/>
              <a:gd name="connsiteX0" fmla="*/ 241327 w 1230511"/>
              <a:gd name="connsiteY0" fmla="*/ 3090 h 952868"/>
              <a:gd name="connsiteX1" fmla="*/ 1089626 w 1230511"/>
              <a:gd name="connsiteY1" fmla="*/ 454782 h 952868"/>
              <a:gd name="connsiteX2" fmla="*/ 1188778 w 1230511"/>
              <a:gd name="connsiteY2" fmla="*/ 829355 h 952868"/>
              <a:gd name="connsiteX3" fmla="*/ 659968 w 1230511"/>
              <a:gd name="connsiteY3" fmla="*/ 917490 h 952868"/>
              <a:gd name="connsiteX4" fmla="*/ 20990 w 1230511"/>
              <a:gd name="connsiteY4" fmla="*/ 289528 h 952868"/>
              <a:gd name="connsiteX5" fmla="*/ 241327 w 1230511"/>
              <a:gd name="connsiteY5" fmla="*/ 3090 h 952868"/>
              <a:gd name="connsiteX0" fmla="*/ 239445 w 1199392"/>
              <a:gd name="connsiteY0" fmla="*/ 1509 h 952889"/>
              <a:gd name="connsiteX1" fmla="*/ 966559 w 1199392"/>
              <a:gd name="connsiteY1" fmla="*/ 398117 h 952889"/>
              <a:gd name="connsiteX2" fmla="*/ 1186896 w 1199392"/>
              <a:gd name="connsiteY2" fmla="*/ 827774 h 952889"/>
              <a:gd name="connsiteX3" fmla="*/ 658086 w 1199392"/>
              <a:gd name="connsiteY3" fmla="*/ 915909 h 952889"/>
              <a:gd name="connsiteX4" fmla="*/ 19108 w 1199392"/>
              <a:gd name="connsiteY4" fmla="*/ 287947 h 952889"/>
              <a:gd name="connsiteX5" fmla="*/ 239445 w 1199392"/>
              <a:gd name="connsiteY5" fmla="*/ 1509 h 95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392" h="952889">
                <a:moveTo>
                  <a:pt x="239445" y="1509"/>
                </a:moveTo>
                <a:cubicBezTo>
                  <a:pt x="397353" y="19871"/>
                  <a:pt x="808651" y="260406"/>
                  <a:pt x="966559" y="398117"/>
                </a:cubicBezTo>
                <a:cubicBezTo>
                  <a:pt x="1124467" y="535828"/>
                  <a:pt x="1238308" y="741475"/>
                  <a:pt x="1186896" y="827774"/>
                </a:cubicBezTo>
                <a:cubicBezTo>
                  <a:pt x="1135484" y="914073"/>
                  <a:pt x="852717" y="1005880"/>
                  <a:pt x="658086" y="915909"/>
                </a:cubicBezTo>
                <a:cubicBezTo>
                  <a:pt x="463455" y="825938"/>
                  <a:pt x="88881" y="440347"/>
                  <a:pt x="19108" y="287947"/>
                </a:cubicBezTo>
                <a:cubicBezTo>
                  <a:pt x="-50665" y="135547"/>
                  <a:pt x="81537" y="-16853"/>
                  <a:pt x="239445" y="150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97C918-1170-429F-AF73-E5478D26387A}"/>
              </a:ext>
            </a:extLst>
          </p:cNvPr>
          <p:cNvSpPr/>
          <p:nvPr/>
        </p:nvSpPr>
        <p:spPr bwMode="auto">
          <a:xfrm>
            <a:off x="3150702" y="2839133"/>
            <a:ext cx="1037228" cy="1664906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228" h="1664906">
                <a:moveTo>
                  <a:pt x="539949" y="58303"/>
                </a:moveTo>
                <a:cubicBezTo>
                  <a:pt x="387549" y="133585"/>
                  <a:pt x="172720" y="427369"/>
                  <a:pt x="88257" y="598130"/>
                </a:cubicBezTo>
                <a:cubicBezTo>
                  <a:pt x="3794" y="768891"/>
                  <a:pt x="-31092" y="924964"/>
                  <a:pt x="33173" y="1082872"/>
                </a:cubicBezTo>
                <a:cubicBezTo>
                  <a:pt x="97438" y="1240780"/>
                  <a:pt x="334300" y="1451937"/>
                  <a:pt x="473847" y="1545580"/>
                </a:cubicBezTo>
                <a:cubicBezTo>
                  <a:pt x="613394" y="1639223"/>
                  <a:pt x="780484" y="1697980"/>
                  <a:pt x="870455" y="1644732"/>
                </a:cubicBezTo>
                <a:cubicBezTo>
                  <a:pt x="960426" y="1591484"/>
                  <a:pt x="991640" y="1475807"/>
                  <a:pt x="1013674" y="1226091"/>
                </a:cubicBezTo>
                <a:cubicBezTo>
                  <a:pt x="1035708" y="976375"/>
                  <a:pt x="1057741" y="344742"/>
                  <a:pt x="1002657" y="146438"/>
                </a:cubicBezTo>
                <a:cubicBezTo>
                  <a:pt x="923703" y="-48193"/>
                  <a:pt x="692349" y="-16979"/>
                  <a:pt x="539949" y="5830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510FCE-F4CE-4BAE-809D-D3E941E61AEC}"/>
              </a:ext>
            </a:extLst>
          </p:cNvPr>
          <p:cNvSpPr/>
          <p:nvPr/>
        </p:nvSpPr>
        <p:spPr bwMode="auto">
          <a:xfrm rot="11329412">
            <a:off x="5006094" y="3334219"/>
            <a:ext cx="627322" cy="641295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590" h="863403">
                <a:moveTo>
                  <a:pt x="670162" y="55717"/>
                </a:moveTo>
                <a:cubicBezTo>
                  <a:pt x="544190" y="4208"/>
                  <a:pt x="194243" y="-33666"/>
                  <a:pt x="88043" y="45406"/>
                </a:cubicBezTo>
                <a:cubicBezTo>
                  <a:pt x="-18157" y="124478"/>
                  <a:pt x="-17364" y="397594"/>
                  <a:pt x="32959" y="530148"/>
                </a:cubicBezTo>
                <a:cubicBezTo>
                  <a:pt x="83282" y="662702"/>
                  <a:pt x="275874" y="798175"/>
                  <a:pt x="389979" y="840730"/>
                </a:cubicBezTo>
                <a:cubicBezTo>
                  <a:pt x="504084" y="883285"/>
                  <a:pt x="641939" y="866526"/>
                  <a:pt x="717588" y="785481"/>
                </a:cubicBezTo>
                <a:cubicBezTo>
                  <a:pt x="793237" y="704436"/>
                  <a:pt x="851779" y="476086"/>
                  <a:pt x="843875" y="354459"/>
                </a:cubicBezTo>
                <a:cubicBezTo>
                  <a:pt x="835971" y="232832"/>
                  <a:pt x="796134" y="107226"/>
                  <a:pt x="670162" y="5571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4A1A07-2B9C-4AA4-91B0-5F1A74AA3DBF}"/>
              </a:ext>
            </a:extLst>
          </p:cNvPr>
          <p:cNvSpPr/>
          <p:nvPr/>
        </p:nvSpPr>
        <p:spPr bwMode="auto">
          <a:xfrm rot="11329412">
            <a:off x="6129592" y="3393923"/>
            <a:ext cx="970395" cy="816083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  <a:gd name="connsiteX0" fmla="*/ 1123681 w 1298109"/>
              <a:gd name="connsiteY0" fmla="*/ 82853 h 981172"/>
              <a:gd name="connsiteX1" fmla="*/ 541562 w 1298109"/>
              <a:gd name="connsiteY1" fmla="*/ 72542 h 981172"/>
              <a:gd name="connsiteX2" fmla="*/ 4331 w 1298109"/>
              <a:gd name="connsiteY2" fmla="*/ 932329 h 981172"/>
              <a:gd name="connsiteX3" fmla="*/ 843498 w 1298109"/>
              <a:gd name="connsiteY3" fmla="*/ 867866 h 981172"/>
              <a:gd name="connsiteX4" fmla="*/ 1171107 w 1298109"/>
              <a:gd name="connsiteY4" fmla="*/ 812617 h 981172"/>
              <a:gd name="connsiteX5" fmla="*/ 1297394 w 1298109"/>
              <a:gd name="connsiteY5" fmla="*/ 381595 h 981172"/>
              <a:gd name="connsiteX6" fmla="*/ 1123681 w 1298109"/>
              <a:gd name="connsiteY6" fmla="*/ 82853 h 981172"/>
              <a:gd name="connsiteX0" fmla="*/ 1120139 w 1297575"/>
              <a:gd name="connsiteY0" fmla="*/ 82853 h 1173756"/>
              <a:gd name="connsiteX1" fmla="*/ 538020 w 1297575"/>
              <a:gd name="connsiteY1" fmla="*/ 72542 h 1173756"/>
              <a:gd name="connsiteX2" fmla="*/ 789 w 1297575"/>
              <a:gd name="connsiteY2" fmla="*/ 932329 h 1173756"/>
              <a:gd name="connsiteX3" fmla="*/ 436652 w 1297575"/>
              <a:gd name="connsiteY3" fmla="*/ 1170633 h 1173756"/>
              <a:gd name="connsiteX4" fmla="*/ 1167565 w 1297575"/>
              <a:gd name="connsiteY4" fmla="*/ 812617 h 1173756"/>
              <a:gd name="connsiteX5" fmla="*/ 1293852 w 1297575"/>
              <a:gd name="connsiteY5" fmla="*/ 381595 h 1173756"/>
              <a:gd name="connsiteX6" fmla="*/ 1120139 w 1297575"/>
              <a:gd name="connsiteY6" fmla="*/ 82853 h 1173756"/>
              <a:gd name="connsiteX0" fmla="*/ 1129048 w 1306484"/>
              <a:gd name="connsiteY0" fmla="*/ 8445 h 1098728"/>
              <a:gd name="connsiteX1" fmla="*/ 225745 w 1306484"/>
              <a:gd name="connsiteY1" fmla="*/ 153062 h 1098728"/>
              <a:gd name="connsiteX2" fmla="*/ 9698 w 1306484"/>
              <a:gd name="connsiteY2" fmla="*/ 857921 h 1098728"/>
              <a:gd name="connsiteX3" fmla="*/ 445561 w 1306484"/>
              <a:gd name="connsiteY3" fmla="*/ 1096225 h 1098728"/>
              <a:gd name="connsiteX4" fmla="*/ 1176474 w 1306484"/>
              <a:gd name="connsiteY4" fmla="*/ 738209 h 1098728"/>
              <a:gd name="connsiteX5" fmla="*/ 1302761 w 1306484"/>
              <a:gd name="connsiteY5" fmla="*/ 307187 h 1098728"/>
              <a:gd name="connsiteX6" fmla="*/ 1129048 w 1306484"/>
              <a:gd name="connsiteY6" fmla="*/ 8445 h 109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484" h="1098728">
                <a:moveTo>
                  <a:pt x="1129048" y="8445"/>
                </a:moveTo>
                <a:cubicBezTo>
                  <a:pt x="949545" y="-17242"/>
                  <a:pt x="412303" y="11483"/>
                  <a:pt x="225745" y="153062"/>
                </a:cubicBezTo>
                <a:cubicBezTo>
                  <a:pt x="39187" y="294641"/>
                  <a:pt x="-26938" y="700727"/>
                  <a:pt x="9698" y="857921"/>
                </a:cubicBezTo>
                <a:cubicBezTo>
                  <a:pt x="46334" y="1015115"/>
                  <a:pt x="251098" y="1116177"/>
                  <a:pt x="445561" y="1096225"/>
                </a:cubicBezTo>
                <a:cubicBezTo>
                  <a:pt x="640024" y="1076273"/>
                  <a:pt x="1033607" y="869715"/>
                  <a:pt x="1176474" y="738209"/>
                </a:cubicBezTo>
                <a:cubicBezTo>
                  <a:pt x="1319341" y="606703"/>
                  <a:pt x="1310665" y="428814"/>
                  <a:pt x="1302761" y="307187"/>
                </a:cubicBezTo>
                <a:cubicBezTo>
                  <a:pt x="1294857" y="185560"/>
                  <a:pt x="1308551" y="34133"/>
                  <a:pt x="1129048" y="8445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0252EF-B1A0-4415-931B-A660F9D6EB6D}"/>
              </a:ext>
            </a:extLst>
          </p:cNvPr>
          <p:cNvSpPr/>
          <p:nvPr/>
        </p:nvSpPr>
        <p:spPr bwMode="auto">
          <a:xfrm rot="14345964">
            <a:off x="6156703" y="2863427"/>
            <a:ext cx="476315" cy="514522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  <a:gd name="connsiteX0" fmla="*/ 1123681 w 1298109"/>
              <a:gd name="connsiteY0" fmla="*/ 82853 h 981172"/>
              <a:gd name="connsiteX1" fmla="*/ 541562 w 1298109"/>
              <a:gd name="connsiteY1" fmla="*/ 72542 h 981172"/>
              <a:gd name="connsiteX2" fmla="*/ 4331 w 1298109"/>
              <a:gd name="connsiteY2" fmla="*/ 932329 h 981172"/>
              <a:gd name="connsiteX3" fmla="*/ 843498 w 1298109"/>
              <a:gd name="connsiteY3" fmla="*/ 867866 h 981172"/>
              <a:gd name="connsiteX4" fmla="*/ 1171107 w 1298109"/>
              <a:gd name="connsiteY4" fmla="*/ 812617 h 981172"/>
              <a:gd name="connsiteX5" fmla="*/ 1297394 w 1298109"/>
              <a:gd name="connsiteY5" fmla="*/ 381595 h 981172"/>
              <a:gd name="connsiteX6" fmla="*/ 1123681 w 1298109"/>
              <a:gd name="connsiteY6" fmla="*/ 82853 h 981172"/>
              <a:gd name="connsiteX0" fmla="*/ 1120139 w 1297575"/>
              <a:gd name="connsiteY0" fmla="*/ 82853 h 1173756"/>
              <a:gd name="connsiteX1" fmla="*/ 538020 w 1297575"/>
              <a:gd name="connsiteY1" fmla="*/ 72542 h 1173756"/>
              <a:gd name="connsiteX2" fmla="*/ 789 w 1297575"/>
              <a:gd name="connsiteY2" fmla="*/ 932329 h 1173756"/>
              <a:gd name="connsiteX3" fmla="*/ 436652 w 1297575"/>
              <a:gd name="connsiteY3" fmla="*/ 1170633 h 1173756"/>
              <a:gd name="connsiteX4" fmla="*/ 1167565 w 1297575"/>
              <a:gd name="connsiteY4" fmla="*/ 812617 h 1173756"/>
              <a:gd name="connsiteX5" fmla="*/ 1293852 w 1297575"/>
              <a:gd name="connsiteY5" fmla="*/ 381595 h 1173756"/>
              <a:gd name="connsiteX6" fmla="*/ 1120139 w 1297575"/>
              <a:gd name="connsiteY6" fmla="*/ 82853 h 1173756"/>
              <a:gd name="connsiteX0" fmla="*/ 1129048 w 1306484"/>
              <a:gd name="connsiteY0" fmla="*/ 8445 h 1098728"/>
              <a:gd name="connsiteX1" fmla="*/ 225745 w 1306484"/>
              <a:gd name="connsiteY1" fmla="*/ 153062 h 1098728"/>
              <a:gd name="connsiteX2" fmla="*/ 9698 w 1306484"/>
              <a:gd name="connsiteY2" fmla="*/ 857921 h 1098728"/>
              <a:gd name="connsiteX3" fmla="*/ 445561 w 1306484"/>
              <a:gd name="connsiteY3" fmla="*/ 1096225 h 1098728"/>
              <a:gd name="connsiteX4" fmla="*/ 1176474 w 1306484"/>
              <a:gd name="connsiteY4" fmla="*/ 738209 h 1098728"/>
              <a:gd name="connsiteX5" fmla="*/ 1302761 w 1306484"/>
              <a:gd name="connsiteY5" fmla="*/ 307187 h 1098728"/>
              <a:gd name="connsiteX6" fmla="*/ 1129048 w 1306484"/>
              <a:gd name="connsiteY6" fmla="*/ 8445 h 1098728"/>
              <a:gd name="connsiteX0" fmla="*/ 1129048 w 1255774"/>
              <a:gd name="connsiteY0" fmla="*/ 38784 h 1129067"/>
              <a:gd name="connsiteX1" fmla="*/ 225745 w 1255774"/>
              <a:gd name="connsiteY1" fmla="*/ 183401 h 1129067"/>
              <a:gd name="connsiteX2" fmla="*/ 9698 w 1255774"/>
              <a:gd name="connsiteY2" fmla="*/ 888260 h 1129067"/>
              <a:gd name="connsiteX3" fmla="*/ 445561 w 1255774"/>
              <a:gd name="connsiteY3" fmla="*/ 1126564 h 1129067"/>
              <a:gd name="connsiteX4" fmla="*/ 1176474 w 1255774"/>
              <a:gd name="connsiteY4" fmla="*/ 768548 h 1129067"/>
              <a:gd name="connsiteX5" fmla="*/ 1129048 w 1255774"/>
              <a:gd name="connsiteY5" fmla="*/ 38784 h 1129067"/>
              <a:gd name="connsiteX0" fmla="*/ 747911 w 1178575"/>
              <a:gd name="connsiteY0" fmla="*/ 39519 h 1125267"/>
              <a:gd name="connsiteX1" fmla="*/ 222375 w 1178575"/>
              <a:gd name="connsiteY1" fmla="*/ 179601 h 1125267"/>
              <a:gd name="connsiteX2" fmla="*/ 6328 w 1178575"/>
              <a:gd name="connsiteY2" fmla="*/ 884460 h 1125267"/>
              <a:gd name="connsiteX3" fmla="*/ 442191 w 1178575"/>
              <a:gd name="connsiteY3" fmla="*/ 1122764 h 1125267"/>
              <a:gd name="connsiteX4" fmla="*/ 1173104 w 1178575"/>
              <a:gd name="connsiteY4" fmla="*/ 764748 h 1125267"/>
              <a:gd name="connsiteX5" fmla="*/ 747911 w 1178575"/>
              <a:gd name="connsiteY5" fmla="*/ 39519 h 1125267"/>
              <a:gd name="connsiteX0" fmla="*/ 747911 w 1070081"/>
              <a:gd name="connsiteY0" fmla="*/ 38929 h 1124972"/>
              <a:gd name="connsiteX1" fmla="*/ 222375 w 1070081"/>
              <a:gd name="connsiteY1" fmla="*/ 179011 h 1124972"/>
              <a:gd name="connsiteX2" fmla="*/ 6328 w 1070081"/>
              <a:gd name="connsiteY2" fmla="*/ 883870 h 1124972"/>
              <a:gd name="connsiteX3" fmla="*/ 442191 w 1070081"/>
              <a:gd name="connsiteY3" fmla="*/ 1122174 h 1124972"/>
              <a:gd name="connsiteX4" fmla="*/ 1062731 w 1070081"/>
              <a:gd name="connsiteY4" fmla="*/ 756013 h 1124972"/>
              <a:gd name="connsiteX5" fmla="*/ 747911 w 1070081"/>
              <a:gd name="connsiteY5" fmla="*/ 38929 h 112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081" h="1124972">
                <a:moveTo>
                  <a:pt x="747911" y="38929"/>
                </a:moveTo>
                <a:cubicBezTo>
                  <a:pt x="607852" y="-57238"/>
                  <a:pt x="345972" y="38188"/>
                  <a:pt x="222375" y="179011"/>
                </a:cubicBezTo>
                <a:cubicBezTo>
                  <a:pt x="98778" y="319835"/>
                  <a:pt x="-30308" y="726676"/>
                  <a:pt x="6328" y="883870"/>
                </a:cubicBezTo>
                <a:cubicBezTo>
                  <a:pt x="42964" y="1041064"/>
                  <a:pt x="266124" y="1143483"/>
                  <a:pt x="442191" y="1122174"/>
                </a:cubicBezTo>
                <a:cubicBezTo>
                  <a:pt x="618258" y="1100865"/>
                  <a:pt x="1011778" y="936554"/>
                  <a:pt x="1062731" y="756013"/>
                </a:cubicBezTo>
                <a:cubicBezTo>
                  <a:pt x="1113684" y="575472"/>
                  <a:pt x="887970" y="135096"/>
                  <a:pt x="747911" y="3892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7CA58AB-D18B-4AE4-8DDB-5F2EF7745535}"/>
              </a:ext>
            </a:extLst>
          </p:cNvPr>
          <p:cNvSpPr/>
          <p:nvPr/>
        </p:nvSpPr>
        <p:spPr bwMode="auto">
          <a:xfrm>
            <a:off x="7680623" y="2885037"/>
            <a:ext cx="1561236" cy="1539329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499177"/>
              <a:gd name="connsiteY0" fmla="*/ 58303 h 1672021"/>
              <a:gd name="connsiteX1" fmla="*/ 88257 w 1499177"/>
              <a:gd name="connsiteY1" fmla="*/ 598130 h 1672021"/>
              <a:gd name="connsiteX2" fmla="*/ 33173 w 1499177"/>
              <a:gd name="connsiteY2" fmla="*/ 1082872 h 1672021"/>
              <a:gd name="connsiteX3" fmla="*/ 473847 w 1499177"/>
              <a:gd name="connsiteY3" fmla="*/ 1545580 h 1672021"/>
              <a:gd name="connsiteX4" fmla="*/ 870455 w 1499177"/>
              <a:gd name="connsiteY4" fmla="*/ 1644732 h 1672021"/>
              <a:gd name="connsiteX5" fmla="*/ 1498416 w 1499177"/>
              <a:gd name="connsiteY5" fmla="*/ 1126939 h 1672021"/>
              <a:gd name="connsiteX6" fmla="*/ 1002657 w 1499177"/>
              <a:gd name="connsiteY6" fmla="*/ 146438 h 1672021"/>
              <a:gd name="connsiteX7" fmla="*/ 539949 w 1499177"/>
              <a:gd name="connsiteY7" fmla="*/ 58303 h 1672021"/>
              <a:gd name="connsiteX0" fmla="*/ 539949 w 1576980"/>
              <a:gd name="connsiteY0" fmla="*/ 1441 h 1615159"/>
              <a:gd name="connsiteX1" fmla="*/ 88257 w 1576980"/>
              <a:gd name="connsiteY1" fmla="*/ 541268 h 1615159"/>
              <a:gd name="connsiteX2" fmla="*/ 33173 w 1576980"/>
              <a:gd name="connsiteY2" fmla="*/ 1026010 h 1615159"/>
              <a:gd name="connsiteX3" fmla="*/ 473847 w 1576980"/>
              <a:gd name="connsiteY3" fmla="*/ 1488718 h 1615159"/>
              <a:gd name="connsiteX4" fmla="*/ 870455 w 1576980"/>
              <a:gd name="connsiteY4" fmla="*/ 1587870 h 1615159"/>
              <a:gd name="connsiteX5" fmla="*/ 1498416 w 1576980"/>
              <a:gd name="connsiteY5" fmla="*/ 1070077 h 1615159"/>
              <a:gd name="connsiteX6" fmla="*/ 1531467 w 1576980"/>
              <a:gd name="connsiteY6" fmla="*/ 409065 h 1615159"/>
              <a:gd name="connsiteX7" fmla="*/ 539949 w 1576980"/>
              <a:gd name="connsiteY7" fmla="*/ 1441 h 1615159"/>
              <a:gd name="connsiteX0" fmla="*/ 678021 w 1582850"/>
              <a:gd name="connsiteY0" fmla="*/ 1381 h 1626116"/>
              <a:gd name="connsiteX1" fmla="*/ 94127 w 1582850"/>
              <a:gd name="connsiteY1" fmla="*/ 552225 h 1626116"/>
              <a:gd name="connsiteX2" fmla="*/ 39043 w 1582850"/>
              <a:gd name="connsiteY2" fmla="*/ 1036967 h 1626116"/>
              <a:gd name="connsiteX3" fmla="*/ 479717 w 1582850"/>
              <a:gd name="connsiteY3" fmla="*/ 1499675 h 1626116"/>
              <a:gd name="connsiteX4" fmla="*/ 876325 w 1582850"/>
              <a:gd name="connsiteY4" fmla="*/ 1598827 h 1626116"/>
              <a:gd name="connsiteX5" fmla="*/ 1504286 w 1582850"/>
              <a:gd name="connsiteY5" fmla="*/ 1081034 h 1626116"/>
              <a:gd name="connsiteX6" fmla="*/ 1537337 w 1582850"/>
              <a:gd name="connsiteY6" fmla="*/ 420022 h 1626116"/>
              <a:gd name="connsiteX7" fmla="*/ 678021 w 1582850"/>
              <a:gd name="connsiteY7" fmla="*/ 1381 h 1626116"/>
              <a:gd name="connsiteX0" fmla="*/ 678021 w 1567552"/>
              <a:gd name="connsiteY0" fmla="*/ 1381 h 1567831"/>
              <a:gd name="connsiteX1" fmla="*/ 94127 w 1567552"/>
              <a:gd name="connsiteY1" fmla="*/ 552225 h 1567831"/>
              <a:gd name="connsiteX2" fmla="*/ 39043 w 1567552"/>
              <a:gd name="connsiteY2" fmla="*/ 1036967 h 1567831"/>
              <a:gd name="connsiteX3" fmla="*/ 479717 w 1567552"/>
              <a:gd name="connsiteY3" fmla="*/ 1499675 h 1567831"/>
              <a:gd name="connsiteX4" fmla="*/ 1162763 w 1567552"/>
              <a:gd name="connsiteY4" fmla="*/ 1521709 h 1567831"/>
              <a:gd name="connsiteX5" fmla="*/ 1504286 w 1567552"/>
              <a:gd name="connsiteY5" fmla="*/ 1081034 h 1567831"/>
              <a:gd name="connsiteX6" fmla="*/ 1537337 w 1567552"/>
              <a:gd name="connsiteY6" fmla="*/ 420022 h 1567831"/>
              <a:gd name="connsiteX7" fmla="*/ 678021 w 1567552"/>
              <a:gd name="connsiteY7" fmla="*/ 1381 h 1567831"/>
              <a:gd name="connsiteX0" fmla="*/ 669358 w 1558889"/>
              <a:gd name="connsiteY0" fmla="*/ 1381 h 1531248"/>
              <a:gd name="connsiteX1" fmla="*/ 85464 w 1558889"/>
              <a:gd name="connsiteY1" fmla="*/ 552225 h 1531248"/>
              <a:gd name="connsiteX2" fmla="*/ 30380 w 1558889"/>
              <a:gd name="connsiteY2" fmla="*/ 1036967 h 1531248"/>
              <a:gd name="connsiteX3" fmla="*/ 349868 w 1558889"/>
              <a:gd name="connsiteY3" fmla="*/ 1356456 h 1531248"/>
              <a:gd name="connsiteX4" fmla="*/ 1154100 w 1558889"/>
              <a:gd name="connsiteY4" fmla="*/ 1521709 h 1531248"/>
              <a:gd name="connsiteX5" fmla="*/ 1495623 w 1558889"/>
              <a:gd name="connsiteY5" fmla="*/ 1081034 h 1531248"/>
              <a:gd name="connsiteX6" fmla="*/ 1528674 w 1558889"/>
              <a:gd name="connsiteY6" fmla="*/ 420022 h 1531248"/>
              <a:gd name="connsiteX7" fmla="*/ 669358 w 1558889"/>
              <a:gd name="connsiteY7" fmla="*/ 1381 h 1531248"/>
              <a:gd name="connsiteX0" fmla="*/ 671705 w 1561236"/>
              <a:gd name="connsiteY0" fmla="*/ 1381 h 1539329"/>
              <a:gd name="connsiteX1" fmla="*/ 87811 w 1561236"/>
              <a:gd name="connsiteY1" fmla="*/ 552225 h 1539329"/>
              <a:gd name="connsiteX2" fmla="*/ 32727 w 1561236"/>
              <a:gd name="connsiteY2" fmla="*/ 1036967 h 1539329"/>
              <a:gd name="connsiteX3" fmla="*/ 385266 w 1561236"/>
              <a:gd name="connsiteY3" fmla="*/ 1411540 h 1539329"/>
              <a:gd name="connsiteX4" fmla="*/ 1156447 w 1561236"/>
              <a:gd name="connsiteY4" fmla="*/ 1521709 h 1539329"/>
              <a:gd name="connsiteX5" fmla="*/ 1497970 w 1561236"/>
              <a:gd name="connsiteY5" fmla="*/ 1081034 h 1539329"/>
              <a:gd name="connsiteX6" fmla="*/ 1531021 w 1561236"/>
              <a:gd name="connsiteY6" fmla="*/ 420022 h 1539329"/>
              <a:gd name="connsiteX7" fmla="*/ 671705 w 1561236"/>
              <a:gd name="connsiteY7" fmla="*/ 1381 h 153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236" h="1539329">
                <a:moveTo>
                  <a:pt x="671705" y="1381"/>
                </a:moveTo>
                <a:cubicBezTo>
                  <a:pt x="431170" y="23415"/>
                  <a:pt x="194307" y="379627"/>
                  <a:pt x="87811" y="552225"/>
                </a:cubicBezTo>
                <a:cubicBezTo>
                  <a:pt x="-18685" y="724823"/>
                  <a:pt x="-16849" y="893748"/>
                  <a:pt x="32727" y="1036967"/>
                </a:cubicBezTo>
                <a:cubicBezTo>
                  <a:pt x="82303" y="1180186"/>
                  <a:pt x="197979" y="1330750"/>
                  <a:pt x="385266" y="1411540"/>
                </a:cubicBezTo>
                <a:cubicBezTo>
                  <a:pt x="572553" y="1492330"/>
                  <a:pt x="970996" y="1576793"/>
                  <a:pt x="1156447" y="1521709"/>
                </a:cubicBezTo>
                <a:cubicBezTo>
                  <a:pt x="1341898" y="1466625"/>
                  <a:pt x="1435541" y="1264648"/>
                  <a:pt x="1497970" y="1081034"/>
                </a:cubicBezTo>
                <a:cubicBezTo>
                  <a:pt x="1560399" y="897420"/>
                  <a:pt x="1586105" y="618326"/>
                  <a:pt x="1531021" y="420022"/>
                </a:cubicBezTo>
                <a:cubicBezTo>
                  <a:pt x="1452067" y="225391"/>
                  <a:pt x="912240" y="-20653"/>
                  <a:pt x="671705" y="138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C7052BC-A420-4E7F-9576-69D4D9003B27}"/>
              </a:ext>
            </a:extLst>
          </p:cNvPr>
          <p:cNvSpPr/>
          <p:nvPr/>
        </p:nvSpPr>
        <p:spPr bwMode="auto">
          <a:xfrm rot="14345964">
            <a:off x="9945159" y="2959929"/>
            <a:ext cx="955315" cy="1413352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  <a:gd name="connsiteX0" fmla="*/ 1123681 w 1298109"/>
              <a:gd name="connsiteY0" fmla="*/ 82853 h 981172"/>
              <a:gd name="connsiteX1" fmla="*/ 541562 w 1298109"/>
              <a:gd name="connsiteY1" fmla="*/ 72542 h 981172"/>
              <a:gd name="connsiteX2" fmla="*/ 4331 w 1298109"/>
              <a:gd name="connsiteY2" fmla="*/ 932329 h 981172"/>
              <a:gd name="connsiteX3" fmla="*/ 843498 w 1298109"/>
              <a:gd name="connsiteY3" fmla="*/ 867866 h 981172"/>
              <a:gd name="connsiteX4" fmla="*/ 1171107 w 1298109"/>
              <a:gd name="connsiteY4" fmla="*/ 812617 h 981172"/>
              <a:gd name="connsiteX5" fmla="*/ 1297394 w 1298109"/>
              <a:gd name="connsiteY5" fmla="*/ 381595 h 981172"/>
              <a:gd name="connsiteX6" fmla="*/ 1123681 w 1298109"/>
              <a:gd name="connsiteY6" fmla="*/ 82853 h 981172"/>
              <a:gd name="connsiteX0" fmla="*/ 1120139 w 1297575"/>
              <a:gd name="connsiteY0" fmla="*/ 82853 h 1173756"/>
              <a:gd name="connsiteX1" fmla="*/ 538020 w 1297575"/>
              <a:gd name="connsiteY1" fmla="*/ 72542 h 1173756"/>
              <a:gd name="connsiteX2" fmla="*/ 789 w 1297575"/>
              <a:gd name="connsiteY2" fmla="*/ 932329 h 1173756"/>
              <a:gd name="connsiteX3" fmla="*/ 436652 w 1297575"/>
              <a:gd name="connsiteY3" fmla="*/ 1170633 h 1173756"/>
              <a:gd name="connsiteX4" fmla="*/ 1167565 w 1297575"/>
              <a:gd name="connsiteY4" fmla="*/ 812617 h 1173756"/>
              <a:gd name="connsiteX5" fmla="*/ 1293852 w 1297575"/>
              <a:gd name="connsiteY5" fmla="*/ 381595 h 1173756"/>
              <a:gd name="connsiteX6" fmla="*/ 1120139 w 1297575"/>
              <a:gd name="connsiteY6" fmla="*/ 82853 h 1173756"/>
              <a:gd name="connsiteX0" fmla="*/ 1129048 w 1306484"/>
              <a:gd name="connsiteY0" fmla="*/ 8445 h 1098728"/>
              <a:gd name="connsiteX1" fmla="*/ 225745 w 1306484"/>
              <a:gd name="connsiteY1" fmla="*/ 153062 h 1098728"/>
              <a:gd name="connsiteX2" fmla="*/ 9698 w 1306484"/>
              <a:gd name="connsiteY2" fmla="*/ 857921 h 1098728"/>
              <a:gd name="connsiteX3" fmla="*/ 445561 w 1306484"/>
              <a:gd name="connsiteY3" fmla="*/ 1096225 h 1098728"/>
              <a:gd name="connsiteX4" fmla="*/ 1176474 w 1306484"/>
              <a:gd name="connsiteY4" fmla="*/ 738209 h 1098728"/>
              <a:gd name="connsiteX5" fmla="*/ 1302761 w 1306484"/>
              <a:gd name="connsiteY5" fmla="*/ 307187 h 1098728"/>
              <a:gd name="connsiteX6" fmla="*/ 1129048 w 1306484"/>
              <a:gd name="connsiteY6" fmla="*/ 8445 h 1098728"/>
              <a:gd name="connsiteX0" fmla="*/ 1129048 w 1255774"/>
              <a:gd name="connsiteY0" fmla="*/ 38784 h 1129067"/>
              <a:gd name="connsiteX1" fmla="*/ 225745 w 1255774"/>
              <a:gd name="connsiteY1" fmla="*/ 183401 h 1129067"/>
              <a:gd name="connsiteX2" fmla="*/ 9698 w 1255774"/>
              <a:gd name="connsiteY2" fmla="*/ 888260 h 1129067"/>
              <a:gd name="connsiteX3" fmla="*/ 445561 w 1255774"/>
              <a:gd name="connsiteY3" fmla="*/ 1126564 h 1129067"/>
              <a:gd name="connsiteX4" fmla="*/ 1176474 w 1255774"/>
              <a:gd name="connsiteY4" fmla="*/ 768548 h 1129067"/>
              <a:gd name="connsiteX5" fmla="*/ 1129048 w 1255774"/>
              <a:gd name="connsiteY5" fmla="*/ 38784 h 1129067"/>
              <a:gd name="connsiteX0" fmla="*/ 747911 w 1178575"/>
              <a:gd name="connsiteY0" fmla="*/ 39519 h 1125267"/>
              <a:gd name="connsiteX1" fmla="*/ 222375 w 1178575"/>
              <a:gd name="connsiteY1" fmla="*/ 179601 h 1125267"/>
              <a:gd name="connsiteX2" fmla="*/ 6328 w 1178575"/>
              <a:gd name="connsiteY2" fmla="*/ 884460 h 1125267"/>
              <a:gd name="connsiteX3" fmla="*/ 442191 w 1178575"/>
              <a:gd name="connsiteY3" fmla="*/ 1122764 h 1125267"/>
              <a:gd name="connsiteX4" fmla="*/ 1173104 w 1178575"/>
              <a:gd name="connsiteY4" fmla="*/ 764748 h 1125267"/>
              <a:gd name="connsiteX5" fmla="*/ 747911 w 1178575"/>
              <a:gd name="connsiteY5" fmla="*/ 39519 h 1125267"/>
              <a:gd name="connsiteX0" fmla="*/ 747911 w 1070081"/>
              <a:gd name="connsiteY0" fmla="*/ 38929 h 1124972"/>
              <a:gd name="connsiteX1" fmla="*/ 222375 w 1070081"/>
              <a:gd name="connsiteY1" fmla="*/ 179011 h 1124972"/>
              <a:gd name="connsiteX2" fmla="*/ 6328 w 1070081"/>
              <a:gd name="connsiteY2" fmla="*/ 883870 h 1124972"/>
              <a:gd name="connsiteX3" fmla="*/ 442191 w 1070081"/>
              <a:gd name="connsiteY3" fmla="*/ 1122174 h 1124972"/>
              <a:gd name="connsiteX4" fmla="*/ 1062731 w 1070081"/>
              <a:gd name="connsiteY4" fmla="*/ 756013 h 1124972"/>
              <a:gd name="connsiteX5" fmla="*/ 747911 w 1070081"/>
              <a:gd name="connsiteY5" fmla="*/ 38929 h 1124972"/>
              <a:gd name="connsiteX0" fmla="*/ 2200322 w 2522492"/>
              <a:gd name="connsiteY0" fmla="*/ 138779 h 2897181"/>
              <a:gd name="connsiteX1" fmla="*/ 1674786 w 2522492"/>
              <a:gd name="connsiteY1" fmla="*/ 278861 h 2897181"/>
              <a:gd name="connsiteX2" fmla="*/ 734 w 2522492"/>
              <a:gd name="connsiteY2" fmla="*/ 2885551 h 2897181"/>
              <a:gd name="connsiteX3" fmla="*/ 1894602 w 2522492"/>
              <a:gd name="connsiteY3" fmla="*/ 1222024 h 2897181"/>
              <a:gd name="connsiteX4" fmla="*/ 2515142 w 2522492"/>
              <a:gd name="connsiteY4" fmla="*/ 855863 h 2897181"/>
              <a:gd name="connsiteX5" fmla="*/ 2200322 w 2522492"/>
              <a:gd name="connsiteY5" fmla="*/ 138779 h 2897181"/>
              <a:gd name="connsiteX0" fmla="*/ 2205017 w 2565458"/>
              <a:gd name="connsiteY0" fmla="*/ 138779 h 3258689"/>
              <a:gd name="connsiteX1" fmla="*/ 1679481 w 2565458"/>
              <a:gd name="connsiteY1" fmla="*/ 278861 h 3258689"/>
              <a:gd name="connsiteX2" fmla="*/ 5429 w 2565458"/>
              <a:gd name="connsiteY2" fmla="*/ 2885551 h 3258689"/>
              <a:gd name="connsiteX3" fmla="*/ 1192487 w 2565458"/>
              <a:gd name="connsiteY3" fmla="*/ 3028036 h 3258689"/>
              <a:gd name="connsiteX4" fmla="*/ 2519837 w 2565458"/>
              <a:gd name="connsiteY4" fmla="*/ 855863 h 3258689"/>
              <a:gd name="connsiteX5" fmla="*/ 2205017 w 2565458"/>
              <a:gd name="connsiteY5" fmla="*/ 138779 h 3258689"/>
              <a:gd name="connsiteX0" fmla="*/ 2200158 w 2571620"/>
              <a:gd name="connsiteY0" fmla="*/ 2990 h 3082521"/>
              <a:gd name="connsiteX1" fmla="*/ 1047305 w 2571620"/>
              <a:gd name="connsiteY1" fmla="*/ 928636 h 3082521"/>
              <a:gd name="connsiteX2" fmla="*/ 570 w 2571620"/>
              <a:gd name="connsiteY2" fmla="*/ 2749762 h 3082521"/>
              <a:gd name="connsiteX3" fmla="*/ 1187628 w 2571620"/>
              <a:gd name="connsiteY3" fmla="*/ 2892247 h 3082521"/>
              <a:gd name="connsiteX4" fmla="*/ 2514978 w 2571620"/>
              <a:gd name="connsiteY4" fmla="*/ 720074 h 3082521"/>
              <a:gd name="connsiteX5" fmla="*/ 2200158 w 2571620"/>
              <a:gd name="connsiteY5" fmla="*/ 2990 h 3082521"/>
              <a:gd name="connsiteX0" fmla="*/ 2199628 w 2569021"/>
              <a:gd name="connsiteY0" fmla="*/ 156 h 3087629"/>
              <a:gd name="connsiteX1" fmla="*/ 1148457 w 2569021"/>
              <a:gd name="connsiteY1" fmla="*/ 760451 h 3087629"/>
              <a:gd name="connsiteX2" fmla="*/ 40 w 2569021"/>
              <a:gd name="connsiteY2" fmla="*/ 2746928 h 3087629"/>
              <a:gd name="connsiteX3" fmla="*/ 1187098 w 2569021"/>
              <a:gd name="connsiteY3" fmla="*/ 2889413 h 3087629"/>
              <a:gd name="connsiteX4" fmla="*/ 2514448 w 2569021"/>
              <a:gd name="connsiteY4" fmla="*/ 717240 h 3087629"/>
              <a:gd name="connsiteX5" fmla="*/ 2199628 w 2569021"/>
              <a:gd name="connsiteY5" fmla="*/ 156 h 3087629"/>
              <a:gd name="connsiteX0" fmla="*/ 2201347 w 2565204"/>
              <a:gd name="connsiteY0" fmla="*/ 4098 h 3081715"/>
              <a:gd name="connsiteX1" fmla="*/ 1456027 w 2565204"/>
              <a:gd name="connsiteY1" fmla="*/ 970615 h 3081715"/>
              <a:gd name="connsiteX2" fmla="*/ 1759 w 2565204"/>
              <a:gd name="connsiteY2" fmla="*/ 2750870 h 3081715"/>
              <a:gd name="connsiteX3" fmla="*/ 1188817 w 2565204"/>
              <a:gd name="connsiteY3" fmla="*/ 2893355 h 3081715"/>
              <a:gd name="connsiteX4" fmla="*/ 2516167 w 2565204"/>
              <a:gd name="connsiteY4" fmla="*/ 721182 h 3081715"/>
              <a:gd name="connsiteX5" fmla="*/ 2201347 w 2565204"/>
              <a:gd name="connsiteY5" fmla="*/ 4098 h 3081715"/>
              <a:gd name="connsiteX0" fmla="*/ 1782337 w 2146194"/>
              <a:gd name="connsiteY0" fmla="*/ 4098 h 3090212"/>
              <a:gd name="connsiteX1" fmla="*/ 1037017 w 2146194"/>
              <a:gd name="connsiteY1" fmla="*/ 970615 h 3090212"/>
              <a:gd name="connsiteX2" fmla="*/ 2991 w 2146194"/>
              <a:gd name="connsiteY2" fmla="*/ 2771074 h 3090212"/>
              <a:gd name="connsiteX3" fmla="*/ 769807 w 2146194"/>
              <a:gd name="connsiteY3" fmla="*/ 2893355 h 3090212"/>
              <a:gd name="connsiteX4" fmla="*/ 2097157 w 2146194"/>
              <a:gd name="connsiteY4" fmla="*/ 721182 h 3090212"/>
              <a:gd name="connsiteX5" fmla="*/ 1782337 w 2146194"/>
              <a:gd name="connsiteY5" fmla="*/ 4098 h 30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6194" h="3090212">
                <a:moveTo>
                  <a:pt x="1782337" y="4098"/>
                </a:moveTo>
                <a:cubicBezTo>
                  <a:pt x="1605647" y="45670"/>
                  <a:pt x="1333575" y="509452"/>
                  <a:pt x="1037017" y="970615"/>
                </a:cubicBezTo>
                <a:cubicBezTo>
                  <a:pt x="740459" y="1431778"/>
                  <a:pt x="47526" y="2450617"/>
                  <a:pt x="2991" y="2771074"/>
                </a:cubicBezTo>
                <a:cubicBezTo>
                  <a:pt x="-41544" y="3091531"/>
                  <a:pt x="420780" y="3235003"/>
                  <a:pt x="769807" y="2893355"/>
                </a:cubicBezTo>
                <a:cubicBezTo>
                  <a:pt x="1118834" y="2551707"/>
                  <a:pt x="1928402" y="1202725"/>
                  <a:pt x="2097157" y="721182"/>
                </a:cubicBezTo>
                <a:cubicBezTo>
                  <a:pt x="2265912" y="239639"/>
                  <a:pt x="1959027" y="-37474"/>
                  <a:pt x="1782337" y="409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04C14C8-E55A-45B3-9A89-5076BA9A2508}"/>
              </a:ext>
            </a:extLst>
          </p:cNvPr>
          <p:cNvSpPr/>
          <p:nvPr/>
        </p:nvSpPr>
        <p:spPr bwMode="auto">
          <a:xfrm rot="14345964">
            <a:off x="10260740" y="4029835"/>
            <a:ext cx="476315" cy="440364"/>
          </a:xfrm>
          <a:custGeom>
            <a:avLst/>
            <a:gdLst>
              <a:gd name="connsiteX0" fmla="*/ 539949 w 1037228"/>
              <a:gd name="connsiteY0" fmla="*/ 52036 h 1658639"/>
              <a:gd name="connsiteX1" fmla="*/ 88257 w 1037228"/>
              <a:gd name="connsiteY1" fmla="*/ 591863 h 1658639"/>
              <a:gd name="connsiteX2" fmla="*/ 33173 w 1037228"/>
              <a:gd name="connsiteY2" fmla="*/ 1076605 h 1658639"/>
              <a:gd name="connsiteX3" fmla="*/ 473847 w 1037228"/>
              <a:gd name="connsiteY3" fmla="*/ 1539313 h 1658639"/>
              <a:gd name="connsiteX4" fmla="*/ 870455 w 1037228"/>
              <a:gd name="connsiteY4" fmla="*/ 1638465 h 1658639"/>
              <a:gd name="connsiteX5" fmla="*/ 1013674 w 1037228"/>
              <a:gd name="connsiteY5" fmla="*/ 1219824 h 1658639"/>
              <a:gd name="connsiteX6" fmla="*/ 1002657 w 1037228"/>
              <a:gd name="connsiteY6" fmla="*/ 140171 h 1658639"/>
              <a:gd name="connsiteX7" fmla="*/ 683168 w 1037228"/>
              <a:gd name="connsiteY7" fmla="*/ 30002 h 1658639"/>
              <a:gd name="connsiteX8" fmla="*/ 539949 w 1037228"/>
              <a:gd name="connsiteY8" fmla="*/ 52036 h 1658639"/>
              <a:gd name="connsiteX0" fmla="*/ 539949 w 1037228"/>
              <a:gd name="connsiteY0" fmla="*/ 58303 h 1664906"/>
              <a:gd name="connsiteX1" fmla="*/ 88257 w 1037228"/>
              <a:gd name="connsiteY1" fmla="*/ 598130 h 1664906"/>
              <a:gd name="connsiteX2" fmla="*/ 33173 w 1037228"/>
              <a:gd name="connsiteY2" fmla="*/ 1082872 h 1664906"/>
              <a:gd name="connsiteX3" fmla="*/ 473847 w 1037228"/>
              <a:gd name="connsiteY3" fmla="*/ 1545580 h 1664906"/>
              <a:gd name="connsiteX4" fmla="*/ 870455 w 1037228"/>
              <a:gd name="connsiteY4" fmla="*/ 1644732 h 1664906"/>
              <a:gd name="connsiteX5" fmla="*/ 1013674 w 1037228"/>
              <a:gd name="connsiteY5" fmla="*/ 1226091 h 1664906"/>
              <a:gd name="connsiteX6" fmla="*/ 1002657 w 1037228"/>
              <a:gd name="connsiteY6" fmla="*/ 146438 h 1664906"/>
              <a:gd name="connsiteX7" fmla="*/ 539949 w 1037228"/>
              <a:gd name="connsiteY7" fmla="*/ 58303 h 1664906"/>
              <a:gd name="connsiteX0" fmla="*/ 539949 w 1014076"/>
              <a:gd name="connsiteY0" fmla="*/ 468 h 1607071"/>
              <a:gd name="connsiteX1" fmla="*/ 88257 w 1014076"/>
              <a:gd name="connsiteY1" fmla="*/ 540295 h 1607071"/>
              <a:gd name="connsiteX2" fmla="*/ 33173 w 1014076"/>
              <a:gd name="connsiteY2" fmla="*/ 1025037 h 1607071"/>
              <a:gd name="connsiteX3" fmla="*/ 473847 w 1014076"/>
              <a:gd name="connsiteY3" fmla="*/ 1487745 h 1607071"/>
              <a:gd name="connsiteX4" fmla="*/ 870455 w 1014076"/>
              <a:gd name="connsiteY4" fmla="*/ 1586897 h 1607071"/>
              <a:gd name="connsiteX5" fmla="*/ 1013674 w 1014076"/>
              <a:gd name="connsiteY5" fmla="*/ 1168256 h 1607071"/>
              <a:gd name="connsiteX6" fmla="*/ 835131 w 1014076"/>
              <a:gd name="connsiteY6" fmla="*/ 459840 h 1607071"/>
              <a:gd name="connsiteX7" fmla="*/ 539949 w 1014076"/>
              <a:gd name="connsiteY7" fmla="*/ 468 h 1607071"/>
              <a:gd name="connsiteX0" fmla="*/ 463333 w 1011224"/>
              <a:gd name="connsiteY0" fmla="*/ 113837 h 1228665"/>
              <a:gd name="connsiteX1" fmla="*/ 85405 w 1011224"/>
              <a:gd name="connsiteY1" fmla="*/ 161889 h 1228665"/>
              <a:gd name="connsiteX2" fmla="*/ 30321 w 1011224"/>
              <a:gd name="connsiteY2" fmla="*/ 646631 h 1228665"/>
              <a:gd name="connsiteX3" fmla="*/ 470995 w 1011224"/>
              <a:gd name="connsiteY3" fmla="*/ 1109339 h 1228665"/>
              <a:gd name="connsiteX4" fmla="*/ 867603 w 1011224"/>
              <a:gd name="connsiteY4" fmla="*/ 1208491 h 1228665"/>
              <a:gd name="connsiteX5" fmla="*/ 1010822 w 1011224"/>
              <a:gd name="connsiteY5" fmla="*/ 789850 h 1228665"/>
              <a:gd name="connsiteX6" fmla="*/ 832279 w 1011224"/>
              <a:gd name="connsiteY6" fmla="*/ 81434 h 1228665"/>
              <a:gd name="connsiteX7" fmla="*/ 463333 w 1011224"/>
              <a:gd name="connsiteY7" fmla="*/ 113837 h 1228665"/>
              <a:gd name="connsiteX0" fmla="*/ 463333 w 1011224"/>
              <a:gd name="connsiteY0" fmla="*/ 54220 h 1169048"/>
              <a:gd name="connsiteX1" fmla="*/ 85405 w 1011224"/>
              <a:gd name="connsiteY1" fmla="*/ 102272 h 1169048"/>
              <a:gd name="connsiteX2" fmla="*/ 30321 w 1011224"/>
              <a:gd name="connsiteY2" fmla="*/ 587014 h 1169048"/>
              <a:gd name="connsiteX3" fmla="*/ 470995 w 1011224"/>
              <a:gd name="connsiteY3" fmla="*/ 1049722 h 1169048"/>
              <a:gd name="connsiteX4" fmla="*/ 867603 w 1011224"/>
              <a:gd name="connsiteY4" fmla="*/ 1148874 h 1169048"/>
              <a:gd name="connsiteX5" fmla="*/ 1010822 w 1011224"/>
              <a:gd name="connsiteY5" fmla="*/ 730233 h 1169048"/>
              <a:gd name="connsiteX6" fmla="*/ 463333 w 1011224"/>
              <a:gd name="connsiteY6" fmla="*/ 54220 h 1169048"/>
              <a:gd name="connsiteX0" fmla="*/ 676161 w 1026762"/>
              <a:gd name="connsiteY0" fmla="*/ 74068 h 1130533"/>
              <a:gd name="connsiteX1" fmla="*/ 94042 w 1026762"/>
              <a:gd name="connsiteY1" fmla="*/ 63757 h 1130533"/>
              <a:gd name="connsiteX2" fmla="*/ 38958 w 1026762"/>
              <a:gd name="connsiteY2" fmla="*/ 548499 h 1130533"/>
              <a:gd name="connsiteX3" fmla="*/ 479632 w 1026762"/>
              <a:gd name="connsiteY3" fmla="*/ 1011207 h 1130533"/>
              <a:gd name="connsiteX4" fmla="*/ 876240 w 1026762"/>
              <a:gd name="connsiteY4" fmla="*/ 1110359 h 1130533"/>
              <a:gd name="connsiteX5" fmla="*/ 1019459 w 1026762"/>
              <a:gd name="connsiteY5" fmla="*/ 691718 h 1130533"/>
              <a:gd name="connsiteX6" fmla="*/ 676161 w 1026762"/>
              <a:gd name="connsiteY6" fmla="*/ 74068 h 1130533"/>
              <a:gd name="connsiteX0" fmla="*/ 676161 w 1019672"/>
              <a:gd name="connsiteY0" fmla="*/ 74068 h 1017187"/>
              <a:gd name="connsiteX1" fmla="*/ 94042 w 1019672"/>
              <a:gd name="connsiteY1" fmla="*/ 63757 h 1017187"/>
              <a:gd name="connsiteX2" fmla="*/ 38958 w 1019672"/>
              <a:gd name="connsiteY2" fmla="*/ 548499 h 1017187"/>
              <a:gd name="connsiteX3" fmla="*/ 479632 w 1019672"/>
              <a:gd name="connsiteY3" fmla="*/ 1011207 h 1017187"/>
              <a:gd name="connsiteX4" fmla="*/ 723587 w 1019672"/>
              <a:gd name="connsiteY4" fmla="*/ 803832 h 1017187"/>
              <a:gd name="connsiteX5" fmla="*/ 1019459 w 1019672"/>
              <a:gd name="connsiteY5" fmla="*/ 691718 h 1017187"/>
              <a:gd name="connsiteX6" fmla="*/ 676161 w 1019672"/>
              <a:gd name="connsiteY6" fmla="*/ 74068 h 1017187"/>
              <a:gd name="connsiteX0" fmla="*/ 676161 w 850468"/>
              <a:gd name="connsiteY0" fmla="*/ 55717 h 1000529"/>
              <a:gd name="connsiteX1" fmla="*/ 94042 w 850468"/>
              <a:gd name="connsiteY1" fmla="*/ 45406 h 1000529"/>
              <a:gd name="connsiteX2" fmla="*/ 38958 w 850468"/>
              <a:gd name="connsiteY2" fmla="*/ 530148 h 1000529"/>
              <a:gd name="connsiteX3" fmla="*/ 479632 w 850468"/>
              <a:gd name="connsiteY3" fmla="*/ 992856 h 1000529"/>
              <a:gd name="connsiteX4" fmla="*/ 723587 w 850468"/>
              <a:gd name="connsiteY4" fmla="*/ 785481 h 1000529"/>
              <a:gd name="connsiteX5" fmla="*/ 849874 w 850468"/>
              <a:gd name="connsiteY5" fmla="*/ 354459 h 1000529"/>
              <a:gd name="connsiteX6" fmla="*/ 676161 w 850468"/>
              <a:gd name="connsiteY6" fmla="*/ 55717 h 1000529"/>
              <a:gd name="connsiteX0" fmla="*/ 670162 w 844590"/>
              <a:gd name="connsiteY0" fmla="*/ 55717 h 863403"/>
              <a:gd name="connsiteX1" fmla="*/ 88043 w 844590"/>
              <a:gd name="connsiteY1" fmla="*/ 45406 h 863403"/>
              <a:gd name="connsiteX2" fmla="*/ 32959 w 844590"/>
              <a:gd name="connsiteY2" fmla="*/ 530148 h 863403"/>
              <a:gd name="connsiteX3" fmla="*/ 389979 w 844590"/>
              <a:gd name="connsiteY3" fmla="*/ 840730 h 863403"/>
              <a:gd name="connsiteX4" fmla="*/ 717588 w 844590"/>
              <a:gd name="connsiteY4" fmla="*/ 785481 h 863403"/>
              <a:gd name="connsiteX5" fmla="*/ 843875 w 844590"/>
              <a:gd name="connsiteY5" fmla="*/ 354459 h 863403"/>
              <a:gd name="connsiteX6" fmla="*/ 670162 w 844590"/>
              <a:gd name="connsiteY6" fmla="*/ 55717 h 863403"/>
              <a:gd name="connsiteX0" fmla="*/ 1123681 w 1298109"/>
              <a:gd name="connsiteY0" fmla="*/ 82853 h 981172"/>
              <a:gd name="connsiteX1" fmla="*/ 541562 w 1298109"/>
              <a:gd name="connsiteY1" fmla="*/ 72542 h 981172"/>
              <a:gd name="connsiteX2" fmla="*/ 4331 w 1298109"/>
              <a:gd name="connsiteY2" fmla="*/ 932329 h 981172"/>
              <a:gd name="connsiteX3" fmla="*/ 843498 w 1298109"/>
              <a:gd name="connsiteY3" fmla="*/ 867866 h 981172"/>
              <a:gd name="connsiteX4" fmla="*/ 1171107 w 1298109"/>
              <a:gd name="connsiteY4" fmla="*/ 812617 h 981172"/>
              <a:gd name="connsiteX5" fmla="*/ 1297394 w 1298109"/>
              <a:gd name="connsiteY5" fmla="*/ 381595 h 981172"/>
              <a:gd name="connsiteX6" fmla="*/ 1123681 w 1298109"/>
              <a:gd name="connsiteY6" fmla="*/ 82853 h 981172"/>
              <a:gd name="connsiteX0" fmla="*/ 1120139 w 1297575"/>
              <a:gd name="connsiteY0" fmla="*/ 82853 h 1173756"/>
              <a:gd name="connsiteX1" fmla="*/ 538020 w 1297575"/>
              <a:gd name="connsiteY1" fmla="*/ 72542 h 1173756"/>
              <a:gd name="connsiteX2" fmla="*/ 789 w 1297575"/>
              <a:gd name="connsiteY2" fmla="*/ 932329 h 1173756"/>
              <a:gd name="connsiteX3" fmla="*/ 436652 w 1297575"/>
              <a:gd name="connsiteY3" fmla="*/ 1170633 h 1173756"/>
              <a:gd name="connsiteX4" fmla="*/ 1167565 w 1297575"/>
              <a:gd name="connsiteY4" fmla="*/ 812617 h 1173756"/>
              <a:gd name="connsiteX5" fmla="*/ 1293852 w 1297575"/>
              <a:gd name="connsiteY5" fmla="*/ 381595 h 1173756"/>
              <a:gd name="connsiteX6" fmla="*/ 1120139 w 1297575"/>
              <a:gd name="connsiteY6" fmla="*/ 82853 h 1173756"/>
              <a:gd name="connsiteX0" fmla="*/ 1129048 w 1306484"/>
              <a:gd name="connsiteY0" fmla="*/ 8445 h 1098728"/>
              <a:gd name="connsiteX1" fmla="*/ 225745 w 1306484"/>
              <a:gd name="connsiteY1" fmla="*/ 153062 h 1098728"/>
              <a:gd name="connsiteX2" fmla="*/ 9698 w 1306484"/>
              <a:gd name="connsiteY2" fmla="*/ 857921 h 1098728"/>
              <a:gd name="connsiteX3" fmla="*/ 445561 w 1306484"/>
              <a:gd name="connsiteY3" fmla="*/ 1096225 h 1098728"/>
              <a:gd name="connsiteX4" fmla="*/ 1176474 w 1306484"/>
              <a:gd name="connsiteY4" fmla="*/ 738209 h 1098728"/>
              <a:gd name="connsiteX5" fmla="*/ 1302761 w 1306484"/>
              <a:gd name="connsiteY5" fmla="*/ 307187 h 1098728"/>
              <a:gd name="connsiteX6" fmla="*/ 1129048 w 1306484"/>
              <a:gd name="connsiteY6" fmla="*/ 8445 h 1098728"/>
              <a:gd name="connsiteX0" fmla="*/ 1129048 w 1255774"/>
              <a:gd name="connsiteY0" fmla="*/ 38784 h 1129067"/>
              <a:gd name="connsiteX1" fmla="*/ 225745 w 1255774"/>
              <a:gd name="connsiteY1" fmla="*/ 183401 h 1129067"/>
              <a:gd name="connsiteX2" fmla="*/ 9698 w 1255774"/>
              <a:gd name="connsiteY2" fmla="*/ 888260 h 1129067"/>
              <a:gd name="connsiteX3" fmla="*/ 445561 w 1255774"/>
              <a:gd name="connsiteY3" fmla="*/ 1126564 h 1129067"/>
              <a:gd name="connsiteX4" fmla="*/ 1176474 w 1255774"/>
              <a:gd name="connsiteY4" fmla="*/ 768548 h 1129067"/>
              <a:gd name="connsiteX5" fmla="*/ 1129048 w 1255774"/>
              <a:gd name="connsiteY5" fmla="*/ 38784 h 1129067"/>
              <a:gd name="connsiteX0" fmla="*/ 747911 w 1178575"/>
              <a:gd name="connsiteY0" fmla="*/ 39519 h 1125267"/>
              <a:gd name="connsiteX1" fmla="*/ 222375 w 1178575"/>
              <a:gd name="connsiteY1" fmla="*/ 179601 h 1125267"/>
              <a:gd name="connsiteX2" fmla="*/ 6328 w 1178575"/>
              <a:gd name="connsiteY2" fmla="*/ 884460 h 1125267"/>
              <a:gd name="connsiteX3" fmla="*/ 442191 w 1178575"/>
              <a:gd name="connsiteY3" fmla="*/ 1122764 h 1125267"/>
              <a:gd name="connsiteX4" fmla="*/ 1173104 w 1178575"/>
              <a:gd name="connsiteY4" fmla="*/ 764748 h 1125267"/>
              <a:gd name="connsiteX5" fmla="*/ 747911 w 1178575"/>
              <a:gd name="connsiteY5" fmla="*/ 39519 h 1125267"/>
              <a:gd name="connsiteX0" fmla="*/ 747911 w 1070081"/>
              <a:gd name="connsiteY0" fmla="*/ 38929 h 1124972"/>
              <a:gd name="connsiteX1" fmla="*/ 222375 w 1070081"/>
              <a:gd name="connsiteY1" fmla="*/ 179011 h 1124972"/>
              <a:gd name="connsiteX2" fmla="*/ 6328 w 1070081"/>
              <a:gd name="connsiteY2" fmla="*/ 883870 h 1124972"/>
              <a:gd name="connsiteX3" fmla="*/ 442191 w 1070081"/>
              <a:gd name="connsiteY3" fmla="*/ 1122174 h 1124972"/>
              <a:gd name="connsiteX4" fmla="*/ 1062731 w 1070081"/>
              <a:gd name="connsiteY4" fmla="*/ 756013 h 1124972"/>
              <a:gd name="connsiteX5" fmla="*/ 747911 w 1070081"/>
              <a:gd name="connsiteY5" fmla="*/ 38929 h 112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081" h="1124972">
                <a:moveTo>
                  <a:pt x="747911" y="38929"/>
                </a:moveTo>
                <a:cubicBezTo>
                  <a:pt x="607852" y="-57238"/>
                  <a:pt x="345972" y="38188"/>
                  <a:pt x="222375" y="179011"/>
                </a:cubicBezTo>
                <a:cubicBezTo>
                  <a:pt x="98778" y="319835"/>
                  <a:pt x="-30308" y="726676"/>
                  <a:pt x="6328" y="883870"/>
                </a:cubicBezTo>
                <a:cubicBezTo>
                  <a:pt x="42964" y="1041064"/>
                  <a:pt x="266124" y="1143483"/>
                  <a:pt x="442191" y="1122174"/>
                </a:cubicBezTo>
                <a:cubicBezTo>
                  <a:pt x="618258" y="1100865"/>
                  <a:pt x="1011778" y="936554"/>
                  <a:pt x="1062731" y="756013"/>
                </a:cubicBezTo>
                <a:cubicBezTo>
                  <a:pt x="1113684" y="575472"/>
                  <a:pt x="887970" y="135096"/>
                  <a:pt x="747911" y="3892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6B766-8949-4564-BA1E-EE5CCE17A5D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" y="2770981"/>
            <a:ext cx="10553700" cy="1781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8">
                <a:extLst>
                  <a:ext uri="{FF2B5EF4-FFF2-40B4-BE49-F238E27FC236}">
                    <a16:creationId xmlns:a16="http://schemas.microsoft.com/office/drawing/2014/main" id="{7EAC4F0A-BFC2-4E68-B8C8-6578B6E6EDD6}"/>
                  </a:ext>
                </a:extLst>
              </p:cNvPr>
              <p:cNvSpPr/>
              <p:nvPr/>
            </p:nvSpPr>
            <p:spPr bwMode="auto">
              <a:xfrm>
                <a:off x="630093" y="2009438"/>
                <a:ext cx="10967123" cy="623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a necklace model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then it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as a minor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=⌊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ounded Rectangle 28">
                <a:extLst>
                  <a:ext uri="{FF2B5EF4-FFF2-40B4-BE49-F238E27FC236}">
                    <a16:creationId xmlns:a16="http://schemas.microsoft.com/office/drawing/2014/main" id="{7EAC4F0A-BFC2-4E68-B8C8-6578B6E6E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2009438"/>
                <a:ext cx="10967123" cy="6230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8">
                <a:extLst>
                  <a:ext uri="{FF2B5EF4-FFF2-40B4-BE49-F238E27FC236}">
                    <a16:creationId xmlns:a16="http://schemas.microsoft.com/office/drawing/2014/main" id="{D661BD90-2407-4AE5-9631-77CEC0B003A3}"/>
                  </a:ext>
                </a:extLst>
              </p:cNvPr>
              <p:cNvSpPr/>
              <p:nvPr/>
            </p:nvSpPr>
            <p:spPr bwMode="auto">
              <a:xfrm>
                <a:off x="630093" y="5387648"/>
                <a:ext cx="8778275" cy="99748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minor-closed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with a necklace model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then some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minimal blocking set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ounded Rectangle 28">
                <a:extLst>
                  <a:ext uri="{FF2B5EF4-FFF2-40B4-BE49-F238E27FC236}">
                    <a16:creationId xmlns:a16="http://schemas.microsoft.com/office/drawing/2014/main" id="{D661BD90-2407-4AE5-9631-77CEC0B00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5387648"/>
                <a:ext cx="8778275" cy="99748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1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7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any minor-closed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the following are equivalent: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BEC1-4982-4407-AB65-24C5B9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DC679-D3DE-4008-8C23-99441AF5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/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Minimal blocking sets of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/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Necklace models in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F447DE48-48E2-471E-837B-DFE1143EA9C5}"/>
              </a:ext>
            </a:extLst>
          </p:cNvPr>
          <p:cNvSpPr/>
          <p:nvPr/>
        </p:nvSpPr>
        <p:spPr bwMode="auto">
          <a:xfrm rot="19800000">
            <a:off x="3380300" y="3048252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59E6F79-C5C7-4821-8F8D-7B2F4624048B}"/>
              </a:ext>
            </a:extLst>
          </p:cNvPr>
          <p:cNvSpPr/>
          <p:nvPr/>
        </p:nvSpPr>
        <p:spPr bwMode="auto">
          <a:xfrm rot="12600000">
            <a:off x="8336178" y="3094004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478240A-6EF7-4E44-82AD-D67A462D34F6}"/>
              </a:ext>
            </a:extLst>
          </p:cNvPr>
          <p:cNvSpPr/>
          <p:nvPr/>
        </p:nvSpPr>
        <p:spPr bwMode="auto">
          <a:xfrm rot="5400000">
            <a:off x="5855980" y="1050281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TrianglePath">
            <a:extLst>
              <a:ext uri="{FF2B5EF4-FFF2-40B4-BE49-F238E27FC236}">
                <a16:creationId xmlns:a16="http://schemas.microsoft.com/office/drawing/2014/main" id="{D0F8A33E-9245-47C1-8553-1A35DA4BB8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00000">
            <a:off x="7866744" y="3988686"/>
            <a:ext cx="3016596" cy="367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5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0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ABB8-84BE-4389-970F-F7B846DC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Necklace models in bridgeless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19A90-2E17-4F2D-A073-6B7DC9E04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Proof</a:t>
                </a:r>
                <a:r>
                  <a:rPr lang="en-US" dirty="0"/>
                  <a:t>. Assume for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contains two vertex-disjoint maximum-length models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Pick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19A90-2E17-4F2D-A073-6B7DC9E04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8610-8D69-439B-BB7B-8FE980E4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tatement">
                <a:extLst>
                  <a:ext uri="{FF2B5EF4-FFF2-40B4-BE49-F238E27FC236}">
                    <a16:creationId xmlns:a16="http://schemas.microsoft.com/office/drawing/2014/main" id="{294839DB-6ACD-4145-BC67-93C734C69B40}"/>
                  </a:ext>
                </a:extLst>
              </p:cNvPr>
              <p:cNvSpPr/>
              <p:nvPr/>
            </p:nvSpPr>
            <p:spPr bwMode="auto">
              <a:xfrm>
                <a:off x="630093" y="420297"/>
                <a:ext cx="10967123" cy="623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bridge-less and connected, any two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maximum-length</a:t>
                </a:r>
                <a:r>
                  <a:rPr lang="en-US" sz="2400" dirty="0"/>
                  <a:t> necklace models intersect</a:t>
                </a:r>
              </a:p>
            </p:txBody>
          </p:sp>
        </mc:Choice>
        <mc:Fallback xmlns="">
          <p:sp>
            <p:nvSpPr>
              <p:cNvPr id="5" name="Statement">
                <a:extLst>
                  <a:ext uri="{FF2B5EF4-FFF2-40B4-BE49-F238E27FC236}">
                    <a16:creationId xmlns:a16="http://schemas.microsoft.com/office/drawing/2014/main" id="{294839DB-6ACD-4145-BC67-93C734C69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420297"/>
                <a:ext cx="10967123" cy="6230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MergedSetMiddle">
            <a:extLst>
              <a:ext uri="{FF2B5EF4-FFF2-40B4-BE49-F238E27FC236}">
                <a16:creationId xmlns:a16="http://schemas.microsoft.com/office/drawing/2014/main" id="{EC95A5B7-BD26-46FD-B448-D5A46332DDDE}"/>
              </a:ext>
            </a:extLst>
          </p:cNvPr>
          <p:cNvSpPr/>
          <p:nvPr/>
        </p:nvSpPr>
        <p:spPr bwMode="auto">
          <a:xfrm>
            <a:off x="4294536" y="1970150"/>
            <a:ext cx="1979438" cy="2419240"/>
          </a:xfrm>
          <a:custGeom>
            <a:avLst/>
            <a:gdLst>
              <a:gd name="connsiteX0" fmla="*/ 1566138 w 1678522"/>
              <a:gd name="connsiteY0" fmla="*/ 2304395 h 2345646"/>
              <a:gd name="connsiteX1" fmla="*/ 706822 w 1678522"/>
              <a:gd name="connsiteY1" fmla="*/ 2293378 h 2345646"/>
              <a:gd name="connsiteX2" fmla="*/ 541569 w 1678522"/>
              <a:gd name="connsiteY2" fmla="*/ 1720501 h 2345646"/>
              <a:gd name="connsiteX3" fmla="*/ 56827 w 1678522"/>
              <a:gd name="connsiteY3" fmla="*/ 1489146 h 2345646"/>
              <a:gd name="connsiteX4" fmla="*/ 111911 w 1678522"/>
              <a:gd name="connsiteY4" fmla="*/ 200173 h 2345646"/>
              <a:gd name="connsiteX5" fmla="*/ 971227 w 1678522"/>
              <a:gd name="connsiteY5" fmla="*/ 78987 h 2345646"/>
              <a:gd name="connsiteX6" fmla="*/ 1279699 w 1678522"/>
              <a:gd name="connsiteY6" fmla="*/ 949320 h 2345646"/>
              <a:gd name="connsiteX7" fmla="*/ 1312750 w 1678522"/>
              <a:gd name="connsiteY7" fmla="*/ 1632366 h 2345646"/>
              <a:gd name="connsiteX8" fmla="*/ 1632239 w 1678522"/>
              <a:gd name="connsiteY8" fmla="*/ 1764568 h 2345646"/>
              <a:gd name="connsiteX9" fmla="*/ 1665290 w 1678522"/>
              <a:gd name="connsiteY9" fmla="*/ 2161175 h 2345646"/>
              <a:gd name="connsiteX10" fmla="*/ 1566138 w 1678522"/>
              <a:gd name="connsiteY10" fmla="*/ 2304395 h 2345646"/>
              <a:gd name="connsiteX0" fmla="*/ 1478003 w 1681683"/>
              <a:gd name="connsiteY0" fmla="*/ 2359480 h 2376402"/>
              <a:gd name="connsiteX1" fmla="*/ 706822 w 1681683"/>
              <a:gd name="connsiteY1" fmla="*/ 2293378 h 2376402"/>
              <a:gd name="connsiteX2" fmla="*/ 541569 w 1681683"/>
              <a:gd name="connsiteY2" fmla="*/ 1720501 h 2376402"/>
              <a:gd name="connsiteX3" fmla="*/ 56827 w 1681683"/>
              <a:gd name="connsiteY3" fmla="*/ 1489146 h 2376402"/>
              <a:gd name="connsiteX4" fmla="*/ 111911 w 1681683"/>
              <a:gd name="connsiteY4" fmla="*/ 200173 h 2376402"/>
              <a:gd name="connsiteX5" fmla="*/ 971227 w 1681683"/>
              <a:gd name="connsiteY5" fmla="*/ 78987 h 2376402"/>
              <a:gd name="connsiteX6" fmla="*/ 1279699 w 1681683"/>
              <a:gd name="connsiteY6" fmla="*/ 949320 h 2376402"/>
              <a:gd name="connsiteX7" fmla="*/ 1312750 w 1681683"/>
              <a:gd name="connsiteY7" fmla="*/ 1632366 h 2376402"/>
              <a:gd name="connsiteX8" fmla="*/ 1632239 w 1681683"/>
              <a:gd name="connsiteY8" fmla="*/ 1764568 h 2376402"/>
              <a:gd name="connsiteX9" fmla="*/ 1665290 w 1681683"/>
              <a:gd name="connsiteY9" fmla="*/ 2161175 h 2376402"/>
              <a:gd name="connsiteX10" fmla="*/ 1478003 w 1681683"/>
              <a:gd name="connsiteY10" fmla="*/ 2359480 h 2376402"/>
              <a:gd name="connsiteX0" fmla="*/ 1450605 w 1654285"/>
              <a:gd name="connsiteY0" fmla="*/ 2359480 h 2363493"/>
              <a:gd name="connsiteX1" fmla="*/ 679424 w 1654285"/>
              <a:gd name="connsiteY1" fmla="*/ 2293378 h 2363493"/>
              <a:gd name="connsiteX2" fmla="*/ 62479 w 1654285"/>
              <a:gd name="connsiteY2" fmla="*/ 2282362 h 2363493"/>
              <a:gd name="connsiteX3" fmla="*/ 29429 w 1654285"/>
              <a:gd name="connsiteY3" fmla="*/ 1489146 h 2363493"/>
              <a:gd name="connsiteX4" fmla="*/ 84513 w 1654285"/>
              <a:gd name="connsiteY4" fmla="*/ 200173 h 2363493"/>
              <a:gd name="connsiteX5" fmla="*/ 943829 w 1654285"/>
              <a:gd name="connsiteY5" fmla="*/ 78987 h 2363493"/>
              <a:gd name="connsiteX6" fmla="*/ 1252301 w 1654285"/>
              <a:gd name="connsiteY6" fmla="*/ 949320 h 2363493"/>
              <a:gd name="connsiteX7" fmla="*/ 1285352 w 1654285"/>
              <a:gd name="connsiteY7" fmla="*/ 1632366 h 2363493"/>
              <a:gd name="connsiteX8" fmla="*/ 1604841 w 1654285"/>
              <a:gd name="connsiteY8" fmla="*/ 1764568 h 2363493"/>
              <a:gd name="connsiteX9" fmla="*/ 1637892 w 1654285"/>
              <a:gd name="connsiteY9" fmla="*/ 2161175 h 2363493"/>
              <a:gd name="connsiteX10" fmla="*/ 1450605 w 1654285"/>
              <a:gd name="connsiteY10" fmla="*/ 2359480 h 2363493"/>
              <a:gd name="connsiteX0" fmla="*/ 1450605 w 1654285"/>
              <a:gd name="connsiteY0" fmla="*/ 2359480 h 2417887"/>
              <a:gd name="connsiteX1" fmla="*/ 690441 w 1654285"/>
              <a:gd name="connsiteY1" fmla="*/ 2414564 h 2417887"/>
              <a:gd name="connsiteX2" fmla="*/ 62479 w 1654285"/>
              <a:gd name="connsiteY2" fmla="*/ 2282362 h 2417887"/>
              <a:gd name="connsiteX3" fmla="*/ 29429 w 1654285"/>
              <a:gd name="connsiteY3" fmla="*/ 1489146 h 2417887"/>
              <a:gd name="connsiteX4" fmla="*/ 84513 w 1654285"/>
              <a:gd name="connsiteY4" fmla="*/ 200173 h 2417887"/>
              <a:gd name="connsiteX5" fmla="*/ 943829 w 1654285"/>
              <a:gd name="connsiteY5" fmla="*/ 78987 h 2417887"/>
              <a:gd name="connsiteX6" fmla="*/ 1252301 w 1654285"/>
              <a:gd name="connsiteY6" fmla="*/ 949320 h 2417887"/>
              <a:gd name="connsiteX7" fmla="*/ 1285352 w 1654285"/>
              <a:gd name="connsiteY7" fmla="*/ 1632366 h 2417887"/>
              <a:gd name="connsiteX8" fmla="*/ 1604841 w 1654285"/>
              <a:gd name="connsiteY8" fmla="*/ 1764568 h 2417887"/>
              <a:gd name="connsiteX9" fmla="*/ 1637892 w 1654285"/>
              <a:gd name="connsiteY9" fmla="*/ 2161175 h 2417887"/>
              <a:gd name="connsiteX10" fmla="*/ 1450605 w 1654285"/>
              <a:gd name="connsiteY10" fmla="*/ 2359480 h 2417887"/>
              <a:gd name="connsiteX0" fmla="*/ 1729450 w 1933130"/>
              <a:gd name="connsiteY0" fmla="*/ 2359480 h 2419240"/>
              <a:gd name="connsiteX1" fmla="*/ 969286 w 1933130"/>
              <a:gd name="connsiteY1" fmla="*/ 2414564 h 2419240"/>
              <a:gd name="connsiteX2" fmla="*/ 21834 w 1933130"/>
              <a:gd name="connsiteY2" fmla="*/ 2260328 h 2419240"/>
              <a:gd name="connsiteX3" fmla="*/ 308274 w 1933130"/>
              <a:gd name="connsiteY3" fmla="*/ 1489146 h 2419240"/>
              <a:gd name="connsiteX4" fmla="*/ 363358 w 1933130"/>
              <a:gd name="connsiteY4" fmla="*/ 200173 h 2419240"/>
              <a:gd name="connsiteX5" fmla="*/ 1222674 w 1933130"/>
              <a:gd name="connsiteY5" fmla="*/ 78987 h 2419240"/>
              <a:gd name="connsiteX6" fmla="*/ 1531146 w 1933130"/>
              <a:gd name="connsiteY6" fmla="*/ 949320 h 2419240"/>
              <a:gd name="connsiteX7" fmla="*/ 1564197 w 1933130"/>
              <a:gd name="connsiteY7" fmla="*/ 1632366 h 2419240"/>
              <a:gd name="connsiteX8" fmla="*/ 1883686 w 1933130"/>
              <a:gd name="connsiteY8" fmla="*/ 1764568 h 2419240"/>
              <a:gd name="connsiteX9" fmla="*/ 1916737 w 1933130"/>
              <a:gd name="connsiteY9" fmla="*/ 2161175 h 2419240"/>
              <a:gd name="connsiteX10" fmla="*/ 1729450 w 1933130"/>
              <a:gd name="connsiteY10" fmla="*/ 2359480 h 2419240"/>
              <a:gd name="connsiteX0" fmla="*/ 1757302 w 1960982"/>
              <a:gd name="connsiteY0" fmla="*/ 2359480 h 2419240"/>
              <a:gd name="connsiteX1" fmla="*/ 997138 w 1960982"/>
              <a:gd name="connsiteY1" fmla="*/ 2414564 h 2419240"/>
              <a:gd name="connsiteX2" fmla="*/ 49686 w 1960982"/>
              <a:gd name="connsiteY2" fmla="*/ 2260328 h 2419240"/>
              <a:gd name="connsiteX3" fmla="*/ 159856 w 1960982"/>
              <a:gd name="connsiteY3" fmla="*/ 1489146 h 2419240"/>
              <a:gd name="connsiteX4" fmla="*/ 391210 w 1960982"/>
              <a:gd name="connsiteY4" fmla="*/ 200173 h 2419240"/>
              <a:gd name="connsiteX5" fmla="*/ 1250526 w 1960982"/>
              <a:gd name="connsiteY5" fmla="*/ 78987 h 2419240"/>
              <a:gd name="connsiteX6" fmla="*/ 1558998 w 1960982"/>
              <a:gd name="connsiteY6" fmla="*/ 949320 h 2419240"/>
              <a:gd name="connsiteX7" fmla="*/ 1592049 w 1960982"/>
              <a:gd name="connsiteY7" fmla="*/ 1632366 h 2419240"/>
              <a:gd name="connsiteX8" fmla="*/ 1911538 w 1960982"/>
              <a:gd name="connsiteY8" fmla="*/ 1764568 h 2419240"/>
              <a:gd name="connsiteX9" fmla="*/ 1944589 w 1960982"/>
              <a:gd name="connsiteY9" fmla="*/ 2161175 h 2419240"/>
              <a:gd name="connsiteX10" fmla="*/ 1757302 w 1960982"/>
              <a:gd name="connsiteY10" fmla="*/ 2359480 h 2419240"/>
              <a:gd name="connsiteX0" fmla="*/ 1775758 w 1979438"/>
              <a:gd name="connsiteY0" fmla="*/ 2359480 h 2419240"/>
              <a:gd name="connsiteX1" fmla="*/ 1015594 w 1979438"/>
              <a:gd name="connsiteY1" fmla="*/ 2414564 h 2419240"/>
              <a:gd name="connsiteX2" fmla="*/ 68142 w 1979438"/>
              <a:gd name="connsiteY2" fmla="*/ 2260328 h 2419240"/>
              <a:gd name="connsiteX3" fmla="*/ 112211 w 1979438"/>
              <a:gd name="connsiteY3" fmla="*/ 1489146 h 2419240"/>
              <a:gd name="connsiteX4" fmla="*/ 409666 w 1979438"/>
              <a:gd name="connsiteY4" fmla="*/ 200173 h 2419240"/>
              <a:gd name="connsiteX5" fmla="*/ 1268982 w 1979438"/>
              <a:gd name="connsiteY5" fmla="*/ 78987 h 2419240"/>
              <a:gd name="connsiteX6" fmla="*/ 1577454 w 1979438"/>
              <a:gd name="connsiteY6" fmla="*/ 949320 h 2419240"/>
              <a:gd name="connsiteX7" fmla="*/ 1610505 w 1979438"/>
              <a:gd name="connsiteY7" fmla="*/ 1632366 h 2419240"/>
              <a:gd name="connsiteX8" fmla="*/ 1929994 w 1979438"/>
              <a:gd name="connsiteY8" fmla="*/ 1764568 h 2419240"/>
              <a:gd name="connsiteX9" fmla="*/ 1963045 w 1979438"/>
              <a:gd name="connsiteY9" fmla="*/ 2161175 h 2419240"/>
              <a:gd name="connsiteX10" fmla="*/ 1775758 w 1979438"/>
              <a:gd name="connsiteY10" fmla="*/ 2359480 h 24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9438" h="2419240">
                <a:moveTo>
                  <a:pt x="1775758" y="2359480"/>
                </a:moveTo>
                <a:cubicBezTo>
                  <a:pt x="1617850" y="2401711"/>
                  <a:pt x="1300197" y="2431089"/>
                  <a:pt x="1015594" y="2414564"/>
                </a:cubicBezTo>
                <a:cubicBezTo>
                  <a:pt x="730991" y="2398039"/>
                  <a:pt x="218706" y="2414564"/>
                  <a:pt x="68142" y="2260328"/>
                </a:cubicBezTo>
                <a:cubicBezTo>
                  <a:pt x="-82422" y="2106092"/>
                  <a:pt x="55290" y="1832505"/>
                  <a:pt x="112211" y="1489146"/>
                </a:cubicBezTo>
                <a:cubicBezTo>
                  <a:pt x="169132" y="1145787"/>
                  <a:pt x="216871" y="435199"/>
                  <a:pt x="409666" y="200173"/>
                </a:cubicBezTo>
                <a:cubicBezTo>
                  <a:pt x="602461" y="-34853"/>
                  <a:pt x="1074351" y="-45871"/>
                  <a:pt x="1268982" y="78987"/>
                </a:cubicBezTo>
                <a:cubicBezTo>
                  <a:pt x="1463613" y="203845"/>
                  <a:pt x="1520534" y="690424"/>
                  <a:pt x="1577454" y="949320"/>
                </a:cubicBezTo>
                <a:cubicBezTo>
                  <a:pt x="1634374" y="1208216"/>
                  <a:pt x="1551748" y="1496491"/>
                  <a:pt x="1610505" y="1632366"/>
                </a:cubicBezTo>
                <a:cubicBezTo>
                  <a:pt x="1669262" y="1768241"/>
                  <a:pt x="1871237" y="1676433"/>
                  <a:pt x="1929994" y="1764568"/>
                </a:cubicBezTo>
                <a:cubicBezTo>
                  <a:pt x="1988751" y="1852703"/>
                  <a:pt x="1988751" y="2062023"/>
                  <a:pt x="1963045" y="2161175"/>
                </a:cubicBezTo>
                <a:cubicBezTo>
                  <a:pt x="1937339" y="2260327"/>
                  <a:pt x="1933666" y="2317249"/>
                  <a:pt x="1775758" y="235948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1">
                <a:extLst>
                  <a:ext uri="{FF2B5EF4-FFF2-40B4-BE49-F238E27FC236}">
                    <a16:creationId xmlns:a16="http://schemas.microsoft.com/office/drawing/2014/main" id="{2E4A0E72-3DC3-4D16-98F8-B946C7C84ADE}"/>
                  </a:ext>
                </a:extLst>
              </p:cNvPr>
              <p:cNvSpPr/>
              <p:nvPr/>
            </p:nvSpPr>
            <p:spPr bwMode="auto">
              <a:xfrm>
                <a:off x="869868" y="2070431"/>
                <a:ext cx="176974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1" name="S1">
                <a:extLst>
                  <a:ext uri="{FF2B5EF4-FFF2-40B4-BE49-F238E27FC236}">
                    <a16:creationId xmlns:a16="http://schemas.microsoft.com/office/drawing/2014/main" id="{2E4A0E72-3DC3-4D16-98F8-B946C7C84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68" y="2070431"/>
                <a:ext cx="1769748" cy="14401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2">
                <a:extLst>
                  <a:ext uri="{FF2B5EF4-FFF2-40B4-BE49-F238E27FC236}">
                    <a16:creationId xmlns:a16="http://schemas.microsoft.com/office/drawing/2014/main" id="{8AEE805F-E0E3-4510-8E72-FF5C1B051B54}"/>
                  </a:ext>
                </a:extLst>
              </p:cNvPr>
              <p:cNvSpPr/>
              <p:nvPr/>
            </p:nvSpPr>
            <p:spPr bwMode="auto">
              <a:xfrm>
                <a:off x="3071664" y="2070431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6" name="S2">
                <a:extLst>
                  <a:ext uri="{FF2B5EF4-FFF2-40B4-BE49-F238E27FC236}">
                    <a16:creationId xmlns:a16="http://schemas.microsoft.com/office/drawing/2014/main" id="{8AEE805F-E0E3-4510-8E72-FF5C1B051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664" y="2070431"/>
                <a:ext cx="1152128" cy="144016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3">
                <a:extLst>
                  <a:ext uri="{FF2B5EF4-FFF2-40B4-BE49-F238E27FC236}">
                    <a16:creationId xmlns:a16="http://schemas.microsoft.com/office/drawing/2014/main" id="{67F043E8-48F3-40D2-AF02-4B2C242A5347}"/>
                  </a:ext>
                </a:extLst>
              </p:cNvPr>
              <p:cNvSpPr/>
              <p:nvPr/>
            </p:nvSpPr>
            <p:spPr bwMode="auto">
              <a:xfrm>
                <a:off x="4655840" y="2070431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7" name="S3">
                <a:extLst>
                  <a:ext uri="{FF2B5EF4-FFF2-40B4-BE49-F238E27FC236}">
                    <a16:creationId xmlns:a16="http://schemas.microsoft.com/office/drawing/2014/main" id="{67F043E8-48F3-40D2-AF02-4B2C242A5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5840" y="2070431"/>
                <a:ext cx="1152128" cy="144016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4">
                <a:extLst>
                  <a:ext uri="{FF2B5EF4-FFF2-40B4-BE49-F238E27FC236}">
                    <a16:creationId xmlns:a16="http://schemas.microsoft.com/office/drawing/2014/main" id="{B334AB7F-8BFA-40BA-A75B-986DDAD941A3}"/>
                  </a:ext>
                </a:extLst>
              </p:cNvPr>
              <p:cNvSpPr/>
              <p:nvPr/>
            </p:nvSpPr>
            <p:spPr bwMode="auto">
              <a:xfrm>
                <a:off x="6007783" y="2070431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S4">
                <a:extLst>
                  <a:ext uri="{FF2B5EF4-FFF2-40B4-BE49-F238E27FC236}">
                    <a16:creationId xmlns:a16="http://schemas.microsoft.com/office/drawing/2014/main" id="{B334AB7F-8BFA-40BA-A75B-986DDAD94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7783" y="2070431"/>
                <a:ext cx="1152128" cy="144016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5">
                <a:extLst>
                  <a:ext uri="{FF2B5EF4-FFF2-40B4-BE49-F238E27FC236}">
                    <a16:creationId xmlns:a16="http://schemas.microsoft.com/office/drawing/2014/main" id="{F8A0FEF2-813E-47C8-BDC2-6C758A1121B3}"/>
                  </a:ext>
                </a:extLst>
              </p:cNvPr>
              <p:cNvSpPr/>
              <p:nvPr/>
            </p:nvSpPr>
            <p:spPr bwMode="auto">
              <a:xfrm>
                <a:off x="7550588" y="2070431"/>
                <a:ext cx="1857780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9" name="S5">
                <a:extLst>
                  <a:ext uri="{FF2B5EF4-FFF2-40B4-BE49-F238E27FC236}">
                    <a16:creationId xmlns:a16="http://schemas.microsoft.com/office/drawing/2014/main" id="{F8A0FEF2-813E-47C8-BDC2-6C758A112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0588" y="2070431"/>
                <a:ext cx="1857780" cy="144016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5B1355A0-985E-4547-8BD3-670281F15C9C}"/>
                  </a:ext>
                </a:extLst>
              </p:cNvPr>
              <p:cNvSpPr/>
              <p:nvPr/>
            </p:nvSpPr>
            <p:spPr bwMode="auto">
              <a:xfrm>
                <a:off x="1199456" y="4547282"/>
                <a:ext cx="1110572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5B1355A0-985E-4547-8BD3-670281F15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456" y="4547282"/>
                <a:ext cx="1110572" cy="144016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28974912-5DBF-4677-99B9-925F407B7764}"/>
                  </a:ext>
                </a:extLst>
              </p:cNvPr>
              <p:cNvSpPr/>
              <p:nvPr/>
            </p:nvSpPr>
            <p:spPr bwMode="auto">
              <a:xfrm>
                <a:off x="3071664" y="4547282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28974912-5DBF-4677-99B9-925F407B7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664" y="4547282"/>
                <a:ext cx="1152128" cy="144016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3">
                <a:extLst>
                  <a:ext uri="{FF2B5EF4-FFF2-40B4-BE49-F238E27FC236}">
                    <a16:creationId xmlns:a16="http://schemas.microsoft.com/office/drawing/2014/main" id="{A40F2DB6-C814-4B69-81AF-058789FEF429}"/>
                  </a:ext>
                </a:extLst>
              </p:cNvPr>
              <p:cNvSpPr/>
              <p:nvPr/>
            </p:nvSpPr>
            <p:spPr bwMode="auto">
              <a:xfrm>
                <a:off x="4655840" y="4547282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6" name="T3">
                <a:extLst>
                  <a:ext uri="{FF2B5EF4-FFF2-40B4-BE49-F238E27FC236}">
                    <a16:creationId xmlns:a16="http://schemas.microsoft.com/office/drawing/2014/main" id="{A40F2DB6-C814-4B69-81AF-058789FEF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5840" y="4547282"/>
                <a:ext cx="1152128" cy="144016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4">
                <a:extLst>
                  <a:ext uri="{FF2B5EF4-FFF2-40B4-BE49-F238E27FC236}">
                    <a16:creationId xmlns:a16="http://schemas.microsoft.com/office/drawing/2014/main" id="{3097B194-CF70-466B-9600-4055FE6040D4}"/>
                  </a:ext>
                </a:extLst>
              </p:cNvPr>
              <p:cNvSpPr/>
              <p:nvPr/>
            </p:nvSpPr>
            <p:spPr bwMode="auto">
              <a:xfrm>
                <a:off x="6007783" y="4547282"/>
                <a:ext cx="115212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7" name="T4">
                <a:extLst>
                  <a:ext uri="{FF2B5EF4-FFF2-40B4-BE49-F238E27FC236}">
                    <a16:creationId xmlns:a16="http://schemas.microsoft.com/office/drawing/2014/main" id="{3097B194-CF70-466B-9600-4055FE604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7783" y="4547282"/>
                <a:ext cx="1152128" cy="1440160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5">
                <a:extLst>
                  <a:ext uri="{FF2B5EF4-FFF2-40B4-BE49-F238E27FC236}">
                    <a16:creationId xmlns:a16="http://schemas.microsoft.com/office/drawing/2014/main" id="{5E059D8A-B1E1-4BA5-AF54-F2D652C31738}"/>
                  </a:ext>
                </a:extLst>
              </p:cNvPr>
              <p:cNvSpPr/>
              <p:nvPr/>
            </p:nvSpPr>
            <p:spPr bwMode="auto">
              <a:xfrm>
                <a:off x="7550588" y="4547282"/>
                <a:ext cx="1857780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8" name="T5">
                <a:extLst>
                  <a:ext uri="{FF2B5EF4-FFF2-40B4-BE49-F238E27FC236}">
                    <a16:creationId xmlns:a16="http://schemas.microsoft.com/office/drawing/2014/main" id="{5E059D8A-B1E1-4BA5-AF54-F2D652C31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0588" y="4547282"/>
                <a:ext cx="1857780" cy="144016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ergedSet1">
            <a:extLst>
              <a:ext uri="{FF2B5EF4-FFF2-40B4-BE49-F238E27FC236}">
                <a16:creationId xmlns:a16="http://schemas.microsoft.com/office/drawing/2014/main" id="{91860087-0C71-44DD-AECF-A173C0CBD1E7}"/>
              </a:ext>
            </a:extLst>
          </p:cNvPr>
          <p:cNvSpPr/>
          <p:nvPr/>
        </p:nvSpPr>
        <p:spPr bwMode="auto">
          <a:xfrm>
            <a:off x="4573675" y="1997272"/>
            <a:ext cx="2800799" cy="4059292"/>
          </a:xfrm>
          <a:custGeom>
            <a:avLst/>
            <a:gdLst>
              <a:gd name="connsiteX0" fmla="*/ 2646858 w 2774977"/>
              <a:gd name="connsiteY0" fmla="*/ 3973870 h 4044217"/>
              <a:gd name="connsiteX1" fmla="*/ 1556188 w 2774977"/>
              <a:gd name="connsiteY1" fmla="*/ 3896752 h 4044217"/>
              <a:gd name="connsiteX2" fmla="*/ 1435003 w 2774977"/>
              <a:gd name="connsiteY2" fmla="*/ 2442526 h 4044217"/>
              <a:gd name="connsiteX3" fmla="*/ 663822 w 2774977"/>
              <a:gd name="connsiteY3" fmla="*/ 2167104 h 4044217"/>
              <a:gd name="connsiteX4" fmla="*/ 553653 w 2774977"/>
              <a:gd name="connsiteY4" fmla="*/ 1748463 h 4044217"/>
              <a:gd name="connsiteX5" fmla="*/ 212130 w 2774977"/>
              <a:gd name="connsiteY5" fmla="*/ 1539142 h 4044217"/>
              <a:gd name="connsiteX6" fmla="*/ 35860 w 2774977"/>
              <a:gd name="connsiteY6" fmla="*/ 525591 h 4044217"/>
              <a:gd name="connsiteX7" fmla="*/ 112979 w 2774977"/>
              <a:gd name="connsiteY7" fmla="*/ 73899 h 4044217"/>
              <a:gd name="connsiteX8" fmla="*/ 1126530 w 2774977"/>
              <a:gd name="connsiteY8" fmla="*/ 73899 h 4044217"/>
              <a:gd name="connsiteX9" fmla="*/ 1247716 w 2774977"/>
              <a:gd name="connsiteY9" fmla="*/ 789995 h 4044217"/>
              <a:gd name="connsiteX10" fmla="*/ 1280766 w 2774977"/>
              <a:gd name="connsiteY10" fmla="*/ 1649311 h 4044217"/>
              <a:gd name="connsiteX11" fmla="*/ 1963812 w 2774977"/>
              <a:gd name="connsiteY11" fmla="*/ 1693379 h 4044217"/>
              <a:gd name="connsiteX12" fmla="*/ 2712959 w 2774977"/>
              <a:gd name="connsiteY12" fmla="*/ 1704395 h 4044217"/>
              <a:gd name="connsiteX13" fmla="*/ 2734993 w 2774977"/>
              <a:gd name="connsiteY13" fmla="*/ 2365408 h 4044217"/>
              <a:gd name="connsiteX14" fmla="*/ 2746010 w 2774977"/>
              <a:gd name="connsiteY14" fmla="*/ 3709465 h 4044217"/>
              <a:gd name="connsiteX15" fmla="*/ 2646858 w 2774977"/>
              <a:gd name="connsiteY15" fmla="*/ 3973870 h 4044217"/>
              <a:gd name="connsiteX0" fmla="*/ 2360420 w 2774977"/>
              <a:gd name="connsiteY0" fmla="*/ 3984887 h 4049685"/>
              <a:gd name="connsiteX1" fmla="*/ 1556188 w 2774977"/>
              <a:gd name="connsiteY1" fmla="*/ 3896752 h 4049685"/>
              <a:gd name="connsiteX2" fmla="*/ 1435003 w 2774977"/>
              <a:gd name="connsiteY2" fmla="*/ 2442526 h 4049685"/>
              <a:gd name="connsiteX3" fmla="*/ 663822 w 2774977"/>
              <a:gd name="connsiteY3" fmla="*/ 2167104 h 4049685"/>
              <a:gd name="connsiteX4" fmla="*/ 553653 w 2774977"/>
              <a:gd name="connsiteY4" fmla="*/ 1748463 h 4049685"/>
              <a:gd name="connsiteX5" fmla="*/ 212130 w 2774977"/>
              <a:gd name="connsiteY5" fmla="*/ 1539142 h 4049685"/>
              <a:gd name="connsiteX6" fmla="*/ 35860 w 2774977"/>
              <a:gd name="connsiteY6" fmla="*/ 525591 h 4049685"/>
              <a:gd name="connsiteX7" fmla="*/ 112979 w 2774977"/>
              <a:gd name="connsiteY7" fmla="*/ 73899 h 4049685"/>
              <a:gd name="connsiteX8" fmla="*/ 1126530 w 2774977"/>
              <a:gd name="connsiteY8" fmla="*/ 73899 h 4049685"/>
              <a:gd name="connsiteX9" fmla="*/ 1247716 w 2774977"/>
              <a:gd name="connsiteY9" fmla="*/ 789995 h 4049685"/>
              <a:gd name="connsiteX10" fmla="*/ 1280766 w 2774977"/>
              <a:gd name="connsiteY10" fmla="*/ 1649311 h 4049685"/>
              <a:gd name="connsiteX11" fmla="*/ 1963812 w 2774977"/>
              <a:gd name="connsiteY11" fmla="*/ 1693379 h 4049685"/>
              <a:gd name="connsiteX12" fmla="*/ 2712959 w 2774977"/>
              <a:gd name="connsiteY12" fmla="*/ 1704395 h 4049685"/>
              <a:gd name="connsiteX13" fmla="*/ 2734993 w 2774977"/>
              <a:gd name="connsiteY13" fmla="*/ 2365408 h 4049685"/>
              <a:gd name="connsiteX14" fmla="*/ 2746010 w 2774977"/>
              <a:gd name="connsiteY14" fmla="*/ 3709465 h 4049685"/>
              <a:gd name="connsiteX15" fmla="*/ 2360420 w 2774977"/>
              <a:gd name="connsiteY15" fmla="*/ 3984887 h 4049685"/>
              <a:gd name="connsiteX0" fmla="*/ 2437538 w 2774977"/>
              <a:gd name="connsiteY0" fmla="*/ 4039972 h 4039972"/>
              <a:gd name="connsiteX1" fmla="*/ 1556188 w 2774977"/>
              <a:gd name="connsiteY1" fmla="*/ 3896752 h 4039972"/>
              <a:gd name="connsiteX2" fmla="*/ 1435003 w 2774977"/>
              <a:gd name="connsiteY2" fmla="*/ 2442526 h 4039972"/>
              <a:gd name="connsiteX3" fmla="*/ 663822 w 2774977"/>
              <a:gd name="connsiteY3" fmla="*/ 2167104 h 4039972"/>
              <a:gd name="connsiteX4" fmla="*/ 553653 w 2774977"/>
              <a:gd name="connsiteY4" fmla="*/ 1748463 h 4039972"/>
              <a:gd name="connsiteX5" fmla="*/ 212130 w 2774977"/>
              <a:gd name="connsiteY5" fmla="*/ 1539142 h 4039972"/>
              <a:gd name="connsiteX6" fmla="*/ 35860 w 2774977"/>
              <a:gd name="connsiteY6" fmla="*/ 525591 h 4039972"/>
              <a:gd name="connsiteX7" fmla="*/ 112979 w 2774977"/>
              <a:gd name="connsiteY7" fmla="*/ 73899 h 4039972"/>
              <a:gd name="connsiteX8" fmla="*/ 1126530 w 2774977"/>
              <a:gd name="connsiteY8" fmla="*/ 73899 h 4039972"/>
              <a:gd name="connsiteX9" fmla="*/ 1247716 w 2774977"/>
              <a:gd name="connsiteY9" fmla="*/ 789995 h 4039972"/>
              <a:gd name="connsiteX10" fmla="*/ 1280766 w 2774977"/>
              <a:gd name="connsiteY10" fmla="*/ 1649311 h 4039972"/>
              <a:gd name="connsiteX11" fmla="*/ 1963812 w 2774977"/>
              <a:gd name="connsiteY11" fmla="*/ 1693379 h 4039972"/>
              <a:gd name="connsiteX12" fmla="*/ 2712959 w 2774977"/>
              <a:gd name="connsiteY12" fmla="*/ 1704395 h 4039972"/>
              <a:gd name="connsiteX13" fmla="*/ 2734993 w 2774977"/>
              <a:gd name="connsiteY13" fmla="*/ 2365408 h 4039972"/>
              <a:gd name="connsiteX14" fmla="*/ 2746010 w 2774977"/>
              <a:gd name="connsiteY14" fmla="*/ 3709465 h 4039972"/>
              <a:gd name="connsiteX15" fmla="*/ 2437538 w 2774977"/>
              <a:gd name="connsiteY15" fmla="*/ 4039972 h 4039972"/>
              <a:gd name="connsiteX0" fmla="*/ 2305336 w 2776295"/>
              <a:gd name="connsiteY0" fmla="*/ 4017938 h 4042044"/>
              <a:gd name="connsiteX1" fmla="*/ 1556188 w 2776295"/>
              <a:gd name="connsiteY1" fmla="*/ 3896752 h 4042044"/>
              <a:gd name="connsiteX2" fmla="*/ 1435003 w 2776295"/>
              <a:gd name="connsiteY2" fmla="*/ 2442526 h 4042044"/>
              <a:gd name="connsiteX3" fmla="*/ 663822 w 2776295"/>
              <a:gd name="connsiteY3" fmla="*/ 2167104 h 4042044"/>
              <a:gd name="connsiteX4" fmla="*/ 553653 w 2776295"/>
              <a:gd name="connsiteY4" fmla="*/ 1748463 h 4042044"/>
              <a:gd name="connsiteX5" fmla="*/ 212130 w 2776295"/>
              <a:gd name="connsiteY5" fmla="*/ 1539142 h 4042044"/>
              <a:gd name="connsiteX6" fmla="*/ 35860 w 2776295"/>
              <a:gd name="connsiteY6" fmla="*/ 525591 h 4042044"/>
              <a:gd name="connsiteX7" fmla="*/ 112979 w 2776295"/>
              <a:gd name="connsiteY7" fmla="*/ 73899 h 4042044"/>
              <a:gd name="connsiteX8" fmla="*/ 1126530 w 2776295"/>
              <a:gd name="connsiteY8" fmla="*/ 73899 h 4042044"/>
              <a:gd name="connsiteX9" fmla="*/ 1247716 w 2776295"/>
              <a:gd name="connsiteY9" fmla="*/ 789995 h 4042044"/>
              <a:gd name="connsiteX10" fmla="*/ 1280766 w 2776295"/>
              <a:gd name="connsiteY10" fmla="*/ 1649311 h 4042044"/>
              <a:gd name="connsiteX11" fmla="*/ 1963812 w 2776295"/>
              <a:gd name="connsiteY11" fmla="*/ 1693379 h 4042044"/>
              <a:gd name="connsiteX12" fmla="*/ 2712959 w 2776295"/>
              <a:gd name="connsiteY12" fmla="*/ 1704395 h 4042044"/>
              <a:gd name="connsiteX13" fmla="*/ 2734993 w 2776295"/>
              <a:gd name="connsiteY13" fmla="*/ 2365408 h 4042044"/>
              <a:gd name="connsiteX14" fmla="*/ 2746010 w 2776295"/>
              <a:gd name="connsiteY14" fmla="*/ 3709465 h 4042044"/>
              <a:gd name="connsiteX15" fmla="*/ 2305336 w 2776295"/>
              <a:gd name="connsiteY15" fmla="*/ 4017938 h 4042044"/>
              <a:gd name="connsiteX0" fmla="*/ 2305336 w 2776295"/>
              <a:gd name="connsiteY0" fmla="*/ 4017938 h 4059292"/>
              <a:gd name="connsiteX1" fmla="*/ 1556188 w 2776295"/>
              <a:gd name="connsiteY1" fmla="*/ 3896752 h 4059292"/>
              <a:gd name="connsiteX2" fmla="*/ 1435003 w 2776295"/>
              <a:gd name="connsiteY2" fmla="*/ 2442526 h 4059292"/>
              <a:gd name="connsiteX3" fmla="*/ 663822 w 2776295"/>
              <a:gd name="connsiteY3" fmla="*/ 2167104 h 4059292"/>
              <a:gd name="connsiteX4" fmla="*/ 553653 w 2776295"/>
              <a:gd name="connsiteY4" fmla="*/ 1748463 h 4059292"/>
              <a:gd name="connsiteX5" fmla="*/ 212130 w 2776295"/>
              <a:gd name="connsiteY5" fmla="*/ 1539142 h 4059292"/>
              <a:gd name="connsiteX6" fmla="*/ 35860 w 2776295"/>
              <a:gd name="connsiteY6" fmla="*/ 525591 h 4059292"/>
              <a:gd name="connsiteX7" fmla="*/ 112979 w 2776295"/>
              <a:gd name="connsiteY7" fmla="*/ 73899 h 4059292"/>
              <a:gd name="connsiteX8" fmla="*/ 1126530 w 2776295"/>
              <a:gd name="connsiteY8" fmla="*/ 73899 h 4059292"/>
              <a:gd name="connsiteX9" fmla="*/ 1247716 w 2776295"/>
              <a:gd name="connsiteY9" fmla="*/ 789995 h 4059292"/>
              <a:gd name="connsiteX10" fmla="*/ 1280766 w 2776295"/>
              <a:gd name="connsiteY10" fmla="*/ 1649311 h 4059292"/>
              <a:gd name="connsiteX11" fmla="*/ 1963812 w 2776295"/>
              <a:gd name="connsiteY11" fmla="*/ 1693379 h 4059292"/>
              <a:gd name="connsiteX12" fmla="*/ 2712959 w 2776295"/>
              <a:gd name="connsiteY12" fmla="*/ 1704395 h 4059292"/>
              <a:gd name="connsiteX13" fmla="*/ 2734993 w 2776295"/>
              <a:gd name="connsiteY13" fmla="*/ 2365408 h 4059292"/>
              <a:gd name="connsiteX14" fmla="*/ 2746010 w 2776295"/>
              <a:gd name="connsiteY14" fmla="*/ 3709465 h 4059292"/>
              <a:gd name="connsiteX15" fmla="*/ 2305336 w 2776295"/>
              <a:gd name="connsiteY15" fmla="*/ 4017938 h 4059292"/>
              <a:gd name="connsiteX0" fmla="*/ 2305336 w 2776295"/>
              <a:gd name="connsiteY0" fmla="*/ 4017938 h 4059292"/>
              <a:gd name="connsiteX1" fmla="*/ 1556188 w 2776295"/>
              <a:gd name="connsiteY1" fmla="*/ 3896752 h 4059292"/>
              <a:gd name="connsiteX2" fmla="*/ 1435003 w 2776295"/>
              <a:gd name="connsiteY2" fmla="*/ 2442526 h 4059292"/>
              <a:gd name="connsiteX3" fmla="*/ 663822 w 2776295"/>
              <a:gd name="connsiteY3" fmla="*/ 2167104 h 4059292"/>
              <a:gd name="connsiteX4" fmla="*/ 553653 w 2776295"/>
              <a:gd name="connsiteY4" fmla="*/ 1748463 h 4059292"/>
              <a:gd name="connsiteX5" fmla="*/ 212130 w 2776295"/>
              <a:gd name="connsiteY5" fmla="*/ 1539142 h 4059292"/>
              <a:gd name="connsiteX6" fmla="*/ 35860 w 2776295"/>
              <a:gd name="connsiteY6" fmla="*/ 525591 h 4059292"/>
              <a:gd name="connsiteX7" fmla="*/ 112979 w 2776295"/>
              <a:gd name="connsiteY7" fmla="*/ 73899 h 4059292"/>
              <a:gd name="connsiteX8" fmla="*/ 1126530 w 2776295"/>
              <a:gd name="connsiteY8" fmla="*/ 73899 h 4059292"/>
              <a:gd name="connsiteX9" fmla="*/ 1247716 w 2776295"/>
              <a:gd name="connsiteY9" fmla="*/ 789995 h 4059292"/>
              <a:gd name="connsiteX10" fmla="*/ 1280766 w 2776295"/>
              <a:gd name="connsiteY10" fmla="*/ 1649311 h 4059292"/>
              <a:gd name="connsiteX11" fmla="*/ 1963812 w 2776295"/>
              <a:gd name="connsiteY11" fmla="*/ 1693379 h 4059292"/>
              <a:gd name="connsiteX12" fmla="*/ 2602791 w 2776295"/>
              <a:gd name="connsiteY12" fmla="*/ 1847614 h 4059292"/>
              <a:gd name="connsiteX13" fmla="*/ 2734993 w 2776295"/>
              <a:gd name="connsiteY13" fmla="*/ 2365408 h 4059292"/>
              <a:gd name="connsiteX14" fmla="*/ 2746010 w 2776295"/>
              <a:gd name="connsiteY14" fmla="*/ 3709465 h 4059292"/>
              <a:gd name="connsiteX15" fmla="*/ 2305336 w 2776295"/>
              <a:gd name="connsiteY15" fmla="*/ 4017938 h 4059292"/>
              <a:gd name="connsiteX0" fmla="*/ 2305336 w 2776295"/>
              <a:gd name="connsiteY0" fmla="*/ 4017938 h 4059292"/>
              <a:gd name="connsiteX1" fmla="*/ 1556188 w 2776295"/>
              <a:gd name="connsiteY1" fmla="*/ 3896752 h 4059292"/>
              <a:gd name="connsiteX2" fmla="*/ 1435003 w 2776295"/>
              <a:gd name="connsiteY2" fmla="*/ 2442526 h 4059292"/>
              <a:gd name="connsiteX3" fmla="*/ 663822 w 2776295"/>
              <a:gd name="connsiteY3" fmla="*/ 2167104 h 4059292"/>
              <a:gd name="connsiteX4" fmla="*/ 553653 w 2776295"/>
              <a:gd name="connsiteY4" fmla="*/ 1748463 h 4059292"/>
              <a:gd name="connsiteX5" fmla="*/ 212130 w 2776295"/>
              <a:gd name="connsiteY5" fmla="*/ 1539142 h 4059292"/>
              <a:gd name="connsiteX6" fmla="*/ 35860 w 2776295"/>
              <a:gd name="connsiteY6" fmla="*/ 525591 h 4059292"/>
              <a:gd name="connsiteX7" fmla="*/ 112979 w 2776295"/>
              <a:gd name="connsiteY7" fmla="*/ 73899 h 4059292"/>
              <a:gd name="connsiteX8" fmla="*/ 1126530 w 2776295"/>
              <a:gd name="connsiteY8" fmla="*/ 73899 h 4059292"/>
              <a:gd name="connsiteX9" fmla="*/ 1247716 w 2776295"/>
              <a:gd name="connsiteY9" fmla="*/ 789995 h 4059292"/>
              <a:gd name="connsiteX10" fmla="*/ 1280766 w 2776295"/>
              <a:gd name="connsiteY10" fmla="*/ 1649311 h 4059292"/>
              <a:gd name="connsiteX11" fmla="*/ 2018896 w 2776295"/>
              <a:gd name="connsiteY11" fmla="*/ 1759480 h 4059292"/>
              <a:gd name="connsiteX12" fmla="*/ 2602791 w 2776295"/>
              <a:gd name="connsiteY12" fmla="*/ 1847614 h 4059292"/>
              <a:gd name="connsiteX13" fmla="*/ 2734993 w 2776295"/>
              <a:gd name="connsiteY13" fmla="*/ 2365408 h 4059292"/>
              <a:gd name="connsiteX14" fmla="*/ 2746010 w 2776295"/>
              <a:gd name="connsiteY14" fmla="*/ 3709465 h 4059292"/>
              <a:gd name="connsiteX15" fmla="*/ 2305336 w 2776295"/>
              <a:gd name="connsiteY15" fmla="*/ 4017938 h 4059292"/>
              <a:gd name="connsiteX0" fmla="*/ 2305336 w 2776295"/>
              <a:gd name="connsiteY0" fmla="*/ 4017938 h 4059292"/>
              <a:gd name="connsiteX1" fmla="*/ 1556188 w 2776295"/>
              <a:gd name="connsiteY1" fmla="*/ 3896752 h 4059292"/>
              <a:gd name="connsiteX2" fmla="*/ 1435003 w 2776295"/>
              <a:gd name="connsiteY2" fmla="*/ 2442526 h 4059292"/>
              <a:gd name="connsiteX3" fmla="*/ 663822 w 2776295"/>
              <a:gd name="connsiteY3" fmla="*/ 2167104 h 4059292"/>
              <a:gd name="connsiteX4" fmla="*/ 553653 w 2776295"/>
              <a:gd name="connsiteY4" fmla="*/ 1748463 h 4059292"/>
              <a:gd name="connsiteX5" fmla="*/ 212130 w 2776295"/>
              <a:gd name="connsiteY5" fmla="*/ 1539142 h 4059292"/>
              <a:gd name="connsiteX6" fmla="*/ 35860 w 2776295"/>
              <a:gd name="connsiteY6" fmla="*/ 525591 h 4059292"/>
              <a:gd name="connsiteX7" fmla="*/ 112979 w 2776295"/>
              <a:gd name="connsiteY7" fmla="*/ 73899 h 4059292"/>
              <a:gd name="connsiteX8" fmla="*/ 1126530 w 2776295"/>
              <a:gd name="connsiteY8" fmla="*/ 73899 h 4059292"/>
              <a:gd name="connsiteX9" fmla="*/ 1247716 w 2776295"/>
              <a:gd name="connsiteY9" fmla="*/ 789995 h 4059292"/>
              <a:gd name="connsiteX10" fmla="*/ 1280766 w 2776295"/>
              <a:gd name="connsiteY10" fmla="*/ 1649311 h 4059292"/>
              <a:gd name="connsiteX11" fmla="*/ 2018896 w 2776295"/>
              <a:gd name="connsiteY11" fmla="*/ 1759480 h 4059292"/>
              <a:gd name="connsiteX12" fmla="*/ 2701943 w 2776295"/>
              <a:gd name="connsiteY12" fmla="*/ 1803547 h 4059292"/>
              <a:gd name="connsiteX13" fmla="*/ 2734993 w 2776295"/>
              <a:gd name="connsiteY13" fmla="*/ 2365408 h 4059292"/>
              <a:gd name="connsiteX14" fmla="*/ 2746010 w 2776295"/>
              <a:gd name="connsiteY14" fmla="*/ 3709465 h 4059292"/>
              <a:gd name="connsiteX15" fmla="*/ 2305336 w 2776295"/>
              <a:gd name="connsiteY15" fmla="*/ 4017938 h 4059292"/>
              <a:gd name="connsiteX0" fmla="*/ 2305336 w 2794267"/>
              <a:gd name="connsiteY0" fmla="*/ 4017938 h 4059292"/>
              <a:gd name="connsiteX1" fmla="*/ 1556188 w 2794267"/>
              <a:gd name="connsiteY1" fmla="*/ 3896752 h 4059292"/>
              <a:gd name="connsiteX2" fmla="*/ 1435003 w 2794267"/>
              <a:gd name="connsiteY2" fmla="*/ 2442526 h 4059292"/>
              <a:gd name="connsiteX3" fmla="*/ 663822 w 2794267"/>
              <a:gd name="connsiteY3" fmla="*/ 2167104 h 4059292"/>
              <a:gd name="connsiteX4" fmla="*/ 553653 w 2794267"/>
              <a:gd name="connsiteY4" fmla="*/ 1748463 h 4059292"/>
              <a:gd name="connsiteX5" fmla="*/ 212130 w 2794267"/>
              <a:gd name="connsiteY5" fmla="*/ 1539142 h 4059292"/>
              <a:gd name="connsiteX6" fmla="*/ 35860 w 2794267"/>
              <a:gd name="connsiteY6" fmla="*/ 525591 h 4059292"/>
              <a:gd name="connsiteX7" fmla="*/ 112979 w 2794267"/>
              <a:gd name="connsiteY7" fmla="*/ 73899 h 4059292"/>
              <a:gd name="connsiteX8" fmla="*/ 1126530 w 2794267"/>
              <a:gd name="connsiteY8" fmla="*/ 73899 h 4059292"/>
              <a:gd name="connsiteX9" fmla="*/ 1247716 w 2794267"/>
              <a:gd name="connsiteY9" fmla="*/ 789995 h 4059292"/>
              <a:gd name="connsiteX10" fmla="*/ 1280766 w 2794267"/>
              <a:gd name="connsiteY10" fmla="*/ 1649311 h 4059292"/>
              <a:gd name="connsiteX11" fmla="*/ 2018896 w 2794267"/>
              <a:gd name="connsiteY11" fmla="*/ 1759480 h 4059292"/>
              <a:gd name="connsiteX12" fmla="*/ 2701943 w 2794267"/>
              <a:gd name="connsiteY12" fmla="*/ 1803547 h 4059292"/>
              <a:gd name="connsiteX13" fmla="*/ 2779060 w 2794267"/>
              <a:gd name="connsiteY13" fmla="*/ 2475577 h 4059292"/>
              <a:gd name="connsiteX14" fmla="*/ 2746010 w 2794267"/>
              <a:gd name="connsiteY14" fmla="*/ 3709465 h 4059292"/>
              <a:gd name="connsiteX15" fmla="*/ 2305336 w 2794267"/>
              <a:gd name="connsiteY15" fmla="*/ 4017938 h 4059292"/>
              <a:gd name="connsiteX0" fmla="*/ 2305336 w 2794267"/>
              <a:gd name="connsiteY0" fmla="*/ 4017938 h 4059292"/>
              <a:gd name="connsiteX1" fmla="*/ 1556188 w 2794267"/>
              <a:gd name="connsiteY1" fmla="*/ 3896752 h 4059292"/>
              <a:gd name="connsiteX2" fmla="*/ 1435003 w 2794267"/>
              <a:gd name="connsiteY2" fmla="*/ 2442526 h 4059292"/>
              <a:gd name="connsiteX3" fmla="*/ 112978 w 2794267"/>
              <a:gd name="connsiteY3" fmla="*/ 2255239 h 4059292"/>
              <a:gd name="connsiteX4" fmla="*/ 553653 w 2794267"/>
              <a:gd name="connsiteY4" fmla="*/ 1748463 h 4059292"/>
              <a:gd name="connsiteX5" fmla="*/ 212130 w 2794267"/>
              <a:gd name="connsiteY5" fmla="*/ 1539142 h 4059292"/>
              <a:gd name="connsiteX6" fmla="*/ 35860 w 2794267"/>
              <a:gd name="connsiteY6" fmla="*/ 525591 h 4059292"/>
              <a:gd name="connsiteX7" fmla="*/ 112979 w 2794267"/>
              <a:gd name="connsiteY7" fmla="*/ 73899 h 4059292"/>
              <a:gd name="connsiteX8" fmla="*/ 1126530 w 2794267"/>
              <a:gd name="connsiteY8" fmla="*/ 73899 h 4059292"/>
              <a:gd name="connsiteX9" fmla="*/ 1247716 w 2794267"/>
              <a:gd name="connsiteY9" fmla="*/ 789995 h 4059292"/>
              <a:gd name="connsiteX10" fmla="*/ 1280766 w 2794267"/>
              <a:gd name="connsiteY10" fmla="*/ 1649311 h 4059292"/>
              <a:gd name="connsiteX11" fmla="*/ 2018896 w 2794267"/>
              <a:gd name="connsiteY11" fmla="*/ 1759480 h 4059292"/>
              <a:gd name="connsiteX12" fmla="*/ 2701943 w 2794267"/>
              <a:gd name="connsiteY12" fmla="*/ 1803547 h 4059292"/>
              <a:gd name="connsiteX13" fmla="*/ 2779060 w 2794267"/>
              <a:gd name="connsiteY13" fmla="*/ 2475577 h 4059292"/>
              <a:gd name="connsiteX14" fmla="*/ 2746010 w 2794267"/>
              <a:gd name="connsiteY14" fmla="*/ 3709465 h 4059292"/>
              <a:gd name="connsiteX15" fmla="*/ 2305336 w 2794267"/>
              <a:gd name="connsiteY15" fmla="*/ 4017938 h 4059292"/>
              <a:gd name="connsiteX0" fmla="*/ 2310990 w 2799921"/>
              <a:gd name="connsiteY0" fmla="*/ 4017938 h 4059292"/>
              <a:gd name="connsiteX1" fmla="*/ 1561842 w 2799921"/>
              <a:gd name="connsiteY1" fmla="*/ 3896752 h 4059292"/>
              <a:gd name="connsiteX2" fmla="*/ 1440657 w 2799921"/>
              <a:gd name="connsiteY2" fmla="*/ 2442526 h 4059292"/>
              <a:gd name="connsiteX3" fmla="*/ 118632 w 2799921"/>
              <a:gd name="connsiteY3" fmla="*/ 2255239 h 4059292"/>
              <a:gd name="connsiteX4" fmla="*/ 74565 w 2799921"/>
              <a:gd name="connsiteY4" fmla="*/ 1748463 h 4059292"/>
              <a:gd name="connsiteX5" fmla="*/ 217784 w 2799921"/>
              <a:gd name="connsiteY5" fmla="*/ 1539142 h 4059292"/>
              <a:gd name="connsiteX6" fmla="*/ 41514 w 2799921"/>
              <a:gd name="connsiteY6" fmla="*/ 525591 h 4059292"/>
              <a:gd name="connsiteX7" fmla="*/ 118633 w 2799921"/>
              <a:gd name="connsiteY7" fmla="*/ 73899 h 4059292"/>
              <a:gd name="connsiteX8" fmla="*/ 1132184 w 2799921"/>
              <a:gd name="connsiteY8" fmla="*/ 73899 h 4059292"/>
              <a:gd name="connsiteX9" fmla="*/ 1253370 w 2799921"/>
              <a:gd name="connsiteY9" fmla="*/ 789995 h 4059292"/>
              <a:gd name="connsiteX10" fmla="*/ 1286420 w 2799921"/>
              <a:gd name="connsiteY10" fmla="*/ 1649311 h 4059292"/>
              <a:gd name="connsiteX11" fmla="*/ 2024550 w 2799921"/>
              <a:gd name="connsiteY11" fmla="*/ 1759480 h 4059292"/>
              <a:gd name="connsiteX12" fmla="*/ 2707597 w 2799921"/>
              <a:gd name="connsiteY12" fmla="*/ 1803547 h 4059292"/>
              <a:gd name="connsiteX13" fmla="*/ 2784714 w 2799921"/>
              <a:gd name="connsiteY13" fmla="*/ 2475577 h 4059292"/>
              <a:gd name="connsiteX14" fmla="*/ 2751664 w 2799921"/>
              <a:gd name="connsiteY14" fmla="*/ 3709465 h 4059292"/>
              <a:gd name="connsiteX15" fmla="*/ 2310990 w 2799921"/>
              <a:gd name="connsiteY15" fmla="*/ 4017938 h 4059292"/>
              <a:gd name="connsiteX0" fmla="*/ 2302975 w 2791906"/>
              <a:gd name="connsiteY0" fmla="*/ 4017938 h 4059292"/>
              <a:gd name="connsiteX1" fmla="*/ 1553827 w 2791906"/>
              <a:gd name="connsiteY1" fmla="*/ 3896752 h 4059292"/>
              <a:gd name="connsiteX2" fmla="*/ 1432642 w 2791906"/>
              <a:gd name="connsiteY2" fmla="*/ 2442526 h 4059292"/>
              <a:gd name="connsiteX3" fmla="*/ 110617 w 2791906"/>
              <a:gd name="connsiteY3" fmla="*/ 2255239 h 4059292"/>
              <a:gd name="connsiteX4" fmla="*/ 66550 w 2791906"/>
              <a:gd name="connsiteY4" fmla="*/ 1748463 h 4059292"/>
              <a:gd name="connsiteX5" fmla="*/ 33499 w 2791906"/>
              <a:gd name="connsiteY5" fmla="*/ 525591 h 4059292"/>
              <a:gd name="connsiteX6" fmla="*/ 110618 w 2791906"/>
              <a:gd name="connsiteY6" fmla="*/ 73899 h 4059292"/>
              <a:gd name="connsiteX7" fmla="*/ 1124169 w 2791906"/>
              <a:gd name="connsiteY7" fmla="*/ 73899 h 4059292"/>
              <a:gd name="connsiteX8" fmla="*/ 1245355 w 2791906"/>
              <a:gd name="connsiteY8" fmla="*/ 789995 h 4059292"/>
              <a:gd name="connsiteX9" fmla="*/ 1278405 w 2791906"/>
              <a:gd name="connsiteY9" fmla="*/ 1649311 h 4059292"/>
              <a:gd name="connsiteX10" fmla="*/ 2016535 w 2791906"/>
              <a:gd name="connsiteY10" fmla="*/ 1759480 h 4059292"/>
              <a:gd name="connsiteX11" fmla="*/ 2699582 w 2791906"/>
              <a:gd name="connsiteY11" fmla="*/ 1803547 h 4059292"/>
              <a:gd name="connsiteX12" fmla="*/ 2776699 w 2791906"/>
              <a:gd name="connsiteY12" fmla="*/ 2475577 h 4059292"/>
              <a:gd name="connsiteX13" fmla="*/ 2743649 w 2791906"/>
              <a:gd name="connsiteY13" fmla="*/ 3709465 h 4059292"/>
              <a:gd name="connsiteX14" fmla="*/ 2302975 w 2791906"/>
              <a:gd name="connsiteY14" fmla="*/ 4017938 h 4059292"/>
              <a:gd name="connsiteX0" fmla="*/ 2311868 w 2800799"/>
              <a:gd name="connsiteY0" fmla="*/ 4017938 h 4059292"/>
              <a:gd name="connsiteX1" fmla="*/ 1562720 w 2800799"/>
              <a:gd name="connsiteY1" fmla="*/ 3896752 h 4059292"/>
              <a:gd name="connsiteX2" fmla="*/ 1441535 w 2800799"/>
              <a:gd name="connsiteY2" fmla="*/ 2442526 h 4059292"/>
              <a:gd name="connsiteX3" fmla="*/ 119510 w 2800799"/>
              <a:gd name="connsiteY3" fmla="*/ 2255239 h 4059292"/>
              <a:gd name="connsiteX4" fmla="*/ 53409 w 2800799"/>
              <a:gd name="connsiteY4" fmla="*/ 1439991 h 4059292"/>
              <a:gd name="connsiteX5" fmla="*/ 42392 w 2800799"/>
              <a:gd name="connsiteY5" fmla="*/ 525591 h 4059292"/>
              <a:gd name="connsiteX6" fmla="*/ 119511 w 2800799"/>
              <a:gd name="connsiteY6" fmla="*/ 73899 h 4059292"/>
              <a:gd name="connsiteX7" fmla="*/ 1133062 w 2800799"/>
              <a:gd name="connsiteY7" fmla="*/ 73899 h 4059292"/>
              <a:gd name="connsiteX8" fmla="*/ 1254248 w 2800799"/>
              <a:gd name="connsiteY8" fmla="*/ 789995 h 4059292"/>
              <a:gd name="connsiteX9" fmla="*/ 1287298 w 2800799"/>
              <a:gd name="connsiteY9" fmla="*/ 1649311 h 4059292"/>
              <a:gd name="connsiteX10" fmla="*/ 2025428 w 2800799"/>
              <a:gd name="connsiteY10" fmla="*/ 1759480 h 4059292"/>
              <a:gd name="connsiteX11" fmla="*/ 2708475 w 2800799"/>
              <a:gd name="connsiteY11" fmla="*/ 1803547 h 4059292"/>
              <a:gd name="connsiteX12" fmla="*/ 2785592 w 2800799"/>
              <a:gd name="connsiteY12" fmla="*/ 2475577 h 4059292"/>
              <a:gd name="connsiteX13" fmla="*/ 2752542 w 2800799"/>
              <a:gd name="connsiteY13" fmla="*/ 3709465 h 4059292"/>
              <a:gd name="connsiteX14" fmla="*/ 2311868 w 2800799"/>
              <a:gd name="connsiteY14" fmla="*/ 4017938 h 405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0799" h="4059292">
                <a:moveTo>
                  <a:pt x="2311868" y="4017938"/>
                </a:moveTo>
                <a:cubicBezTo>
                  <a:pt x="1926277" y="4027119"/>
                  <a:pt x="1707776" y="4159321"/>
                  <a:pt x="1562720" y="3896752"/>
                </a:cubicBezTo>
                <a:cubicBezTo>
                  <a:pt x="1417665" y="3634183"/>
                  <a:pt x="1682070" y="2716111"/>
                  <a:pt x="1441535" y="2442526"/>
                </a:cubicBezTo>
                <a:cubicBezTo>
                  <a:pt x="1201000" y="2168941"/>
                  <a:pt x="350864" y="2422328"/>
                  <a:pt x="119510" y="2255239"/>
                </a:cubicBezTo>
                <a:cubicBezTo>
                  <a:pt x="-111844" y="2088150"/>
                  <a:pt x="66262" y="1728266"/>
                  <a:pt x="53409" y="1439991"/>
                </a:cubicBezTo>
                <a:cubicBezTo>
                  <a:pt x="40556" y="1151716"/>
                  <a:pt x="31375" y="753273"/>
                  <a:pt x="42392" y="525591"/>
                </a:cubicBezTo>
                <a:cubicBezTo>
                  <a:pt x="53409" y="297909"/>
                  <a:pt x="-62267" y="149181"/>
                  <a:pt x="119511" y="73899"/>
                </a:cubicBezTo>
                <a:cubicBezTo>
                  <a:pt x="301289" y="-1383"/>
                  <a:pt x="943939" y="-45450"/>
                  <a:pt x="1133062" y="73899"/>
                </a:cubicBezTo>
                <a:cubicBezTo>
                  <a:pt x="1322185" y="193248"/>
                  <a:pt x="1228542" y="527426"/>
                  <a:pt x="1254248" y="789995"/>
                </a:cubicBezTo>
                <a:cubicBezTo>
                  <a:pt x="1279954" y="1052564"/>
                  <a:pt x="1158768" y="1487730"/>
                  <a:pt x="1287298" y="1649311"/>
                </a:cubicBezTo>
                <a:cubicBezTo>
                  <a:pt x="1415828" y="1810892"/>
                  <a:pt x="1788565" y="1733774"/>
                  <a:pt x="2025428" y="1759480"/>
                </a:cubicBezTo>
                <a:cubicBezTo>
                  <a:pt x="2262291" y="1785186"/>
                  <a:pt x="2581781" y="1684198"/>
                  <a:pt x="2708475" y="1803547"/>
                </a:cubicBezTo>
                <a:cubicBezTo>
                  <a:pt x="2835169" y="1922896"/>
                  <a:pt x="2780083" y="2141399"/>
                  <a:pt x="2785592" y="2475577"/>
                </a:cubicBezTo>
                <a:cubicBezTo>
                  <a:pt x="2791101" y="2809755"/>
                  <a:pt x="2831496" y="3452405"/>
                  <a:pt x="2752542" y="3709465"/>
                </a:cubicBezTo>
                <a:cubicBezTo>
                  <a:pt x="2673588" y="3966525"/>
                  <a:pt x="2697459" y="4008757"/>
                  <a:pt x="2311868" y="401793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3" name="Graph1">
            <a:extLst>
              <a:ext uri="{FF2B5EF4-FFF2-40B4-BE49-F238E27FC236}">
                <a16:creationId xmlns:a16="http://schemas.microsoft.com/office/drawing/2014/main" id="{E81C033D-AF14-43B1-9B8A-E9734CA36B9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p:pic>
        <p:nvPicPr>
          <p:cNvPr id="34" name="GraphST">
            <a:extLst>
              <a:ext uri="{FF2B5EF4-FFF2-40B4-BE49-F238E27FC236}">
                <a16:creationId xmlns:a16="http://schemas.microsoft.com/office/drawing/2014/main" id="{1E892F2A-47D5-4E62-9D3D-DEB083F851C0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p:pic>
        <p:nvPicPr>
          <p:cNvPr id="35" name="GraphP1P2">
            <a:extLst>
              <a:ext uri="{FF2B5EF4-FFF2-40B4-BE49-F238E27FC236}">
                <a16:creationId xmlns:a16="http://schemas.microsoft.com/office/drawing/2014/main" id="{0365F43C-9D66-422D-A8DA-9F8295670494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p:pic>
        <p:nvPicPr>
          <p:cNvPr id="36" name="GraphQ1Q2">
            <a:extLst>
              <a:ext uri="{FF2B5EF4-FFF2-40B4-BE49-F238E27FC236}">
                <a16:creationId xmlns:a16="http://schemas.microsoft.com/office/drawing/2014/main" id="{D3406A57-8F01-4989-B57A-6B6A12BE4637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p:pic>
        <p:nvPicPr>
          <p:cNvPr id="37" name="AlternativeQ1Q2">
            <a:extLst>
              <a:ext uri="{FF2B5EF4-FFF2-40B4-BE49-F238E27FC236}">
                <a16:creationId xmlns:a16="http://schemas.microsoft.com/office/drawing/2014/main" id="{0602A040-30B6-4197-9078-7B191E9224D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970" y="1922115"/>
            <a:ext cx="8639175" cy="424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Menger">
                <a:extLst>
                  <a:ext uri="{FF2B5EF4-FFF2-40B4-BE49-F238E27FC236}">
                    <a16:creationId xmlns:a16="http://schemas.microsoft.com/office/drawing/2014/main" id="{190479A1-E5DE-4858-9DF9-3E2CD88D3D4A}"/>
                  </a:ext>
                </a:extLst>
              </p:cNvPr>
              <p:cNvSpPr txBox="1"/>
              <p:nvPr/>
            </p:nvSpPr>
            <p:spPr>
              <a:xfrm>
                <a:off x="9480376" y="2420888"/>
                <a:ext cx="27116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0070C0"/>
                    </a:solidFill>
                    <a:latin typeface="+mj-lt"/>
                  </a:rPr>
                  <a:t>Menger’s</a:t>
                </a:r>
                <a:r>
                  <a:rPr lang="en-US" sz="20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theorem</a:t>
                </a:r>
                <a:br>
                  <a:rPr lang="en-US" sz="20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+mj-lt"/>
                  </a:rPr>
                  <a:t>2 edge-disjoint paths</a:t>
                </a:r>
              </a:p>
            </p:txBody>
          </p:sp>
        </mc:Choice>
        <mc:Fallback xmlns="">
          <p:sp>
            <p:nvSpPr>
              <p:cNvPr id="39" name="Menger">
                <a:extLst>
                  <a:ext uri="{FF2B5EF4-FFF2-40B4-BE49-F238E27FC236}">
                    <a16:creationId xmlns:a16="http://schemas.microsoft.com/office/drawing/2014/main" id="{190479A1-E5DE-4858-9DF9-3E2CD88D3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2420888"/>
                <a:ext cx="2711624" cy="707886"/>
              </a:xfrm>
              <a:prstGeom prst="rect">
                <a:avLst/>
              </a:prstGeom>
              <a:blipFill>
                <a:blip r:embed="rId23"/>
                <a:stretch>
                  <a:fillRect t="-4310" r="-67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ickST">
            <a:extLst>
              <a:ext uri="{FF2B5EF4-FFF2-40B4-BE49-F238E27FC236}">
                <a16:creationId xmlns:a16="http://schemas.microsoft.com/office/drawing/2014/main" id="{0BE36A02-37BA-49BF-BB96-1F99E9E71DAE}"/>
              </a:ext>
            </a:extLst>
          </p:cNvPr>
          <p:cNvSpPr/>
          <p:nvPr/>
        </p:nvSpPr>
        <p:spPr bwMode="auto">
          <a:xfrm>
            <a:off x="6971113" y="1606766"/>
            <a:ext cx="4032448" cy="388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nger">
                <a:extLst>
                  <a:ext uri="{FF2B5EF4-FFF2-40B4-BE49-F238E27FC236}">
                    <a16:creationId xmlns:a16="http://schemas.microsoft.com/office/drawing/2014/main" id="{6903F148-7B0D-4AB4-A0FA-552497E5AD7C}"/>
                  </a:ext>
                </a:extLst>
              </p:cNvPr>
              <p:cNvSpPr txBox="1"/>
              <p:nvPr/>
            </p:nvSpPr>
            <p:spPr>
              <a:xfrm>
                <a:off x="9480376" y="3090180"/>
                <a:ext cx="253407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j-lt"/>
                  </a:rPr>
                  <a:t> 2 edge-disjoint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0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000" dirty="0">
                    <a:latin typeface="+mj-lt"/>
                  </a:rPr>
                  <a:t> paths with interiors not intersecting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endParaRPr lang="en-US" sz="2000" b="0" dirty="0">
                  <a:solidFill>
                    <a:srgbClr val="C00000"/>
                  </a:solidFill>
                  <a:latin typeface="+mj-lt"/>
                </a:endParaRPr>
              </a:p>
              <a:p>
                <a:endParaRPr lang="en-US" sz="2000" dirty="0">
                  <a:latin typeface="+mj-lt"/>
                </a:endParaRPr>
              </a:p>
              <a:p>
                <a:pPr algn="l"/>
                <a:r>
                  <a:rPr lang="en-US" sz="2000" dirty="0">
                    <a:latin typeface="+mj-lt"/>
                  </a:rPr>
                  <a:t>If some path does not attach in the middle: </a:t>
                </a:r>
              </a:p>
            </p:txBody>
          </p:sp>
        </mc:Choice>
        <mc:Fallback xmlns="">
          <p:sp>
            <p:nvSpPr>
              <p:cNvPr id="41" name="Menger">
                <a:extLst>
                  <a:ext uri="{FF2B5EF4-FFF2-40B4-BE49-F238E27FC236}">
                    <a16:creationId xmlns:a16="http://schemas.microsoft.com/office/drawing/2014/main" id="{6903F148-7B0D-4AB4-A0FA-552497E5A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3090180"/>
                <a:ext cx="2534072" cy="1938992"/>
              </a:xfrm>
              <a:prstGeom prst="rect">
                <a:avLst/>
              </a:prstGeom>
              <a:blipFill>
                <a:blip r:embed="rId24"/>
                <a:stretch>
                  <a:fillRect l="-2404" t="-1887" r="-96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radictionNotMiddle">
            <a:extLst>
              <a:ext uri="{FF2B5EF4-FFF2-40B4-BE49-F238E27FC236}">
                <a16:creationId xmlns:a16="http://schemas.microsoft.com/office/drawing/2014/main" id="{07FC9A85-3E6F-4114-B437-FB9E62988F3C}"/>
              </a:ext>
            </a:extLst>
          </p:cNvPr>
          <p:cNvSpPr/>
          <p:nvPr/>
        </p:nvSpPr>
        <p:spPr bwMode="auto">
          <a:xfrm rot="2101120">
            <a:off x="11713333" y="4659931"/>
            <a:ext cx="213905" cy="320919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BothMiddle">
            <a:extLst>
              <a:ext uri="{FF2B5EF4-FFF2-40B4-BE49-F238E27FC236}">
                <a16:creationId xmlns:a16="http://schemas.microsoft.com/office/drawing/2014/main" id="{D503C7D3-62A8-42E1-94DE-6EE653935456}"/>
              </a:ext>
            </a:extLst>
          </p:cNvPr>
          <p:cNvSpPr txBox="1"/>
          <p:nvPr/>
        </p:nvSpPr>
        <p:spPr>
          <a:xfrm>
            <a:off x="9480376" y="2289066"/>
            <a:ext cx="271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If both paths attach in the middle:</a:t>
            </a:r>
          </a:p>
        </p:txBody>
      </p:sp>
      <p:sp>
        <p:nvSpPr>
          <p:cNvPr id="45" name="ContradictionMiddle">
            <a:extLst>
              <a:ext uri="{FF2B5EF4-FFF2-40B4-BE49-F238E27FC236}">
                <a16:creationId xmlns:a16="http://schemas.microsoft.com/office/drawing/2014/main" id="{CE1C597A-7B1A-4EDD-BB50-674E7633F9D7}"/>
              </a:ext>
            </a:extLst>
          </p:cNvPr>
          <p:cNvSpPr/>
          <p:nvPr/>
        </p:nvSpPr>
        <p:spPr bwMode="auto">
          <a:xfrm rot="2101120">
            <a:off x="10792262" y="2626489"/>
            <a:ext cx="213905" cy="320919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4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6" grpId="0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29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43" grpId="0" animBg="1"/>
      <p:bldP spid="43" grpId="1" animBg="1"/>
      <p:bldP spid="39" grpId="0"/>
      <p:bldP spid="39" grpId="1"/>
      <p:bldP spid="40" grpId="0" animBg="1"/>
      <p:bldP spid="41" grpId="1"/>
      <p:bldP spid="42" grpId="0" animBg="1"/>
      <p:bldP spid="44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ABB8-84BE-4389-970F-F7B846DC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Necklace models in bridgeless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8610-8D69-439B-BB7B-8FE980E4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F78EA1C-97E4-4623-A6B3-B4D0B92F3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By applications of </a:t>
                </a:r>
                <a:r>
                  <a:rPr lang="en-US" dirty="0" err="1"/>
                  <a:t>Erdős</a:t>
                </a:r>
                <a:r>
                  <a:rPr lang="en-US" dirty="0"/>
                  <a:t>–</a:t>
                </a:r>
                <a:r>
                  <a:rPr lang="en-US" dirty="0" err="1"/>
                  <a:t>Pósa</a:t>
                </a:r>
                <a:r>
                  <a:rPr lang="en-US" dirty="0"/>
                  <a:t> properties for models of planar minors: </a:t>
                </a:r>
              </a:p>
              <a:p>
                <a:r>
                  <a:rPr lang="en-US" dirty="0"/>
                  <a:t>If there is no packing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vertex-disjoint length-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necklace models, </a:t>
                </a:r>
                <a:br>
                  <a:rPr lang="en-US" dirty="0"/>
                </a:br>
                <a:r>
                  <a:rPr lang="en-US" dirty="0"/>
                  <a:t>then there is a vertex set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that hits all such models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maximum length of a </a:t>
                </a:r>
                <a:r>
                  <a:rPr lang="en-US" dirty="0">
                    <a:solidFill>
                      <a:srgbClr val="0070C0"/>
                    </a:solidFill>
                  </a:rPr>
                  <a:t>necklace model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bridge-less and connected, </a:t>
                </a:r>
                <a:br>
                  <a:rPr lang="en-US" dirty="0"/>
                </a:br>
                <a:r>
                  <a:rPr lang="en-US" dirty="0"/>
                  <a:t>then there is 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F78EA1C-97E4-4623-A6B3-B4D0B92F3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037F3A3F-6FF2-4911-926A-D39DF823E053}"/>
              </a:ext>
            </a:extLst>
          </p:cNvPr>
          <p:cNvSpPr/>
          <p:nvPr/>
        </p:nvSpPr>
        <p:spPr>
          <a:xfrm>
            <a:off x="624416" y="1063753"/>
            <a:ext cx="885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+mj-lt"/>
              </a:rPr>
              <a:t>[Robertson &amp;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Semour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JCTB] [van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Batenburg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Huynh,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Joret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&amp; Raymond, SODA]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tatement">
                <a:extLst>
                  <a:ext uri="{FF2B5EF4-FFF2-40B4-BE49-F238E27FC236}">
                    <a16:creationId xmlns:a16="http://schemas.microsoft.com/office/drawing/2014/main" id="{D5E30E5F-5D57-49F6-A854-42D0B0ACE905}"/>
                  </a:ext>
                </a:extLst>
              </p:cNvPr>
              <p:cNvSpPr/>
              <p:nvPr/>
            </p:nvSpPr>
            <p:spPr bwMode="auto">
              <a:xfrm>
                <a:off x="630093" y="420297"/>
                <a:ext cx="10967123" cy="623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bridge-less and connected, any two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maximum-length</a:t>
                </a:r>
                <a:r>
                  <a:rPr lang="en-US" sz="2400" dirty="0"/>
                  <a:t> necklace models intersect</a:t>
                </a:r>
              </a:p>
            </p:txBody>
          </p:sp>
        </mc:Choice>
        <mc:Fallback xmlns="">
          <p:sp>
            <p:nvSpPr>
              <p:cNvPr id="8" name="Statement">
                <a:extLst>
                  <a:ext uri="{FF2B5EF4-FFF2-40B4-BE49-F238E27FC236}">
                    <a16:creationId xmlns:a16="http://schemas.microsoft.com/office/drawing/2014/main" id="{D5E30E5F-5D57-49F6-A854-42D0B0ACE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420297"/>
                <a:ext cx="10967123" cy="6230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12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with a guarantee for NP-hard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/>
                  <a:t> for a parameterized decision problem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answer </a:t>
                </a:r>
                <a:r>
                  <a:rPr lang="en-US" cap="small" dirty="0"/>
                  <a:t>yes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answer </a:t>
                </a:r>
                <a:r>
                  <a:rPr lang="en-US" cap="small" dirty="0"/>
                  <a:t>yes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size</a:t>
                </a:r>
                <a:r>
                  <a:rPr lang="en-US" dirty="0"/>
                  <a:t> of the kernelization</a:t>
                </a:r>
                <a:br>
                  <a:rPr lang="en-US" dirty="0"/>
                </a:br>
                <a:r>
                  <a:rPr lang="en-US" dirty="0"/>
                  <a:t>If the size bound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polynomial, it is a </a:t>
                </a:r>
                <a:r>
                  <a:rPr lang="en-US" dirty="0">
                    <a:solidFill>
                      <a:srgbClr val="0070C0"/>
                    </a:solidFill>
                  </a:rPr>
                  <a:t>polynomial kernelization</a:t>
                </a: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2695651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7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9"/>
                    <a:stretch>
                      <a:fillRect l="-57143" t="-72059" r="-4161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12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609599" y="3469006"/>
            <a:ext cx="10972800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A kernelization guarantees that instances that are large </a:t>
            </a:r>
            <a:br>
              <a:rPr lang="en-US" sz="2400" dirty="0"/>
            </a:br>
            <a:r>
              <a:rPr lang="en-US" sz="2400" dirty="0"/>
              <a:t>with respect to their complexity parameter can be shrunk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9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ABB8-84BE-4389-970F-F7B846DC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Bridge-depth is bounded in length of necklace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8610-8D69-439B-BB7B-8FE980E4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F78EA1C-97E4-4623-A6B3-B4D0B92F3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be reduced to an acyclic graph by a process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where each round consists of: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Contracting all bridges </a:t>
                </a:r>
                <a:br>
                  <a:rPr lang="en-US" dirty="0"/>
                </a:br>
                <a:r>
                  <a:rPr lang="en-US" sz="1800" dirty="0">
                    <a:solidFill>
                      <a:srgbClr val="0070C0"/>
                    </a:solidFill>
                  </a:rPr>
                  <a:t>[preserves bridge-depth; afterwards, all pairs of maximum-length necklace models in a component intersect]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Removing a vertex set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each component</a:t>
                </a:r>
                <a:br>
                  <a:rPr lang="en-US" dirty="0"/>
                </a:br>
                <a:r>
                  <a:rPr lang="en-US" sz="1800" dirty="0">
                    <a:solidFill>
                      <a:srgbClr val="0070C0"/>
                    </a:solidFill>
                  </a:rPr>
                  <a:t>[decreases maximum length of necklace models]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This implies the bridge-depth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bounded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F78EA1C-97E4-4623-A6B3-B4D0B92F3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070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any minor-closed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the following are equivalent: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BEC1-4982-4407-AB65-24C5B9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DC679-D3DE-4008-8C23-99441AF5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/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Minimal blocking sets of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/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Necklace models in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F447DE48-48E2-471E-837B-DFE1143EA9C5}"/>
              </a:ext>
            </a:extLst>
          </p:cNvPr>
          <p:cNvSpPr/>
          <p:nvPr/>
        </p:nvSpPr>
        <p:spPr bwMode="auto">
          <a:xfrm rot="19800000">
            <a:off x="3380300" y="3048252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59E6F79-C5C7-4821-8F8D-7B2F4624048B}"/>
              </a:ext>
            </a:extLst>
          </p:cNvPr>
          <p:cNvSpPr/>
          <p:nvPr/>
        </p:nvSpPr>
        <p:spPr bwMode="auto">
          <a:xfrm rot="12600000">
            <a:off x="8336178" y="3094004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478240A-6EF7-4E44-82AD-D67A462D34F6}"/>
              </a:ext>
            </a:extLst>
          </p:cNvPr>
          <p:cNvSpPr/>
          <p:nvPr/>
        </p:nvSpPr>
        <p:spPr bwMode="auto">
          <a:xfrm rot="5400000">
            <a:off x="5855980" y="1050281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5" name="NecklaceModels">
            <a:extLst>
              <a:ext uri="{FF2B5EF4-FFF2-40B4-BE49-F238E27FC236}">
                <a16:creationId xmlns:a16="http://schemas.microsoft.com/office/drawing/2014/main" id="{48E68762-F554-4C44-B3D2-FE777B43A89C}"/>
              </a:ext>
            </a:extLst>
          </p:cNvPr>
          <p:cNvGrpSpPr/>
          <p:nvPr/>
        </p:nvGrpSpPr>
        <p:grpSpPr>
          <a:xfrm rot="3600000">
            <a:off x="455480" y="3590714"/>
            <a:ext cx="3695262" cy="1803277"/>
            <a:chOff x="869868" y="1922115"/>
            <a:chExt cx="8705277" cy="4248150"/>
          </a:xfrm>
        </p:grpSpPr>
        <p:sp>
          <p:nvSpPr>
            <p:cNvPr id="26" name="S1">
              <a:extLst>
                <a:ext uri="{FF2B5EF4-FFF2-40B4-BE49-F238E27FC236}">
                  <a16:creationId xmlns:a16="http://schemas.microsoft.com/office/drawing/2014/main" id="{B549BB9B-98EC-4BDB-8961-1C6CCF39AD29}"/>
                </a:ext>
              </a:extLst>
            </p:cNvPr>
            <p:cNvSpPr/>
            <p:nvPr/>
          </p:nvSpPr>
          <p:spPr bwMode="auto">
            <a:xfrm>
              <a:off x="869868" y="2070431"/>
              <a:ext cx="176974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27" name="S2">
              <a:extLst>
                <a:ext uri="{FF2B5EF4-FFF2-40B4-BE49-F238E27FC236}">
                  <a16:creationId xmlns:a16="http://schemas.microsoft.com/office/drawing/2014/main" id="{C4A8B00F-D9CD-42DE-99C4-0B141ED1F78C}"/>
                </a:ext>
              </a:extLst>
            </p:cNvPr>
            <p:cNvSpPr/>
            <p:nvPr/>
          </p:nvSpPr>
          <p:spPr bwMode="auto">
            <a:xfrm>
              <a:off x="3071664" y="2070431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29" name="T1">
              <a:extLst>
                <a:ext uri="{FF2B5EF4-FFF2-40B4-BE49-F238E27FC236}">
                  <a16:creationId xmlns:a16="http://schemas.microsoft.com/office/drawing/2014/main" id="{C2CFED8F-3995-4865-B349-F5C823FAB356}"/>
                </a:ext>
              </a:extLst>
            </p:cNvPr>
            <p:cNvSpPr/>
            <p:nvPr/>
          </p:nvSpPr>
          <p:spPr bwMode="auto">
            <a:xfrm>
              <a:off x="1199456" y="4547282"/>
              <a:ext cx="1110572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0" name="T2">
              <a:extLst>
                <a:ext uri="{FF2B5EF4-FFF2-40B4-BE49-F238E27FC236}">
                  <a16:creationId xmlns:a16="http://schemas.microsoft.com/office/drawing/2014/main" id="{593B601E-C8EB-44A2-B29F-FCCF522EFBD5}"/>
                </a:ext>
              </a:extLst>
            </p:cNvPr>
            <p:cNvSpPr/>
            <p:nvPr/>
          </p:nvSpPr>
          <p:spPr bwMode="auto">
            <a:xfrm>
              <a:off x="3071664" y="4547282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1" name="T3">
              <a:extLst>
                <a:ext uri="{FF2B5EF4-FFF2-40B4-BE49-F238E27FC236}">
                  <a16:creationId xmlns:a16="http://schemas.microsoft.com/office/drawing/2014/main" id="{75D63B49-7821-48C8-B524-C9C19DCA423A}"/>
                </a:ext>
              </a:extLst>
            </p:cNvPr>
            <p:cNvSpPr/>
            <p:nvPr/>
          </p:nvSpPr>
          <p:spPr bwMode="auto">
            <a:xfrm>
              <a:off x="4655840" y="4547282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2" name="MergedSet1">
              <a:extLst>
                <a:ext uri="{FF2B5EF4-FFF2-40B4-BE49-F238E27FC236}">
                  <a16:creationId xmlns:a16="http://schemas.microsoft.com/office/drawing/2014/main" id="{877AD97B-4188-419A-9ADA-BC888EA79D69}"/>
                </a:ext>
              </a:extLst>
            </p:cNvPr>
            <p:cNvSpPr/>
            <p:nvPr/>
          </p:nvSpPr>
          <p:spPr bwMode="auto">
            <a:xfrm>
              <a:off x="4573675" y="1997272"/>
              <a:ext cx="2800799" cy="4059292"/>
            </a:xfrm>
            <a:custGeom>
              <a:avLst/>
              <a:gdLst>
                <a:gd name="connsiteX0" fmla="*/ 2646858 w 2774977"/>
                <a:gd name="connsiteY0" fmla="*/ 3973870 h 4044217"/>
                <a:gd name="connsiteX1" fmla="*/ 1556188 w 2774977"/>
                <a:gd name="connsiteY1" fmla="*/ 3896752 h 4044217"/>
                <a:gd name="connsiteX2" fmla="*/ 1435003 w 2774977"/>
                <a:gd name="connsiteY2" fmla="*/ 2442526 h 4044217"/>
                <a:gd name="connsiteX3" fmla="*/ 663822 w 2774977"/>
                <a:gd name="connsiteY3" fmla="*/ 2167104 h 4044217"/>
                <a:gd name="connsiteX4" fmla="*/ 553653 w 2774977"/>
                <a:gd name="connsiteY4" fmla="*/ 1748463 h 4044217"/>
                <a:gd name="connsiteX5" fmla="*/ 212130 w 2774977"/>
                <a:gd name="connsiteY5" fmla="*/ 1539142 h 4044217"/>
                <a:gd name="connsiteX6" fmla="*/ 35860 w 2774977"/>
                <a:gd name="connsiteY6" fmla="*/ 525591 h 4044217"/>
                <a:gd name="connsiteX7" fmla="*/ 112979 w 2774977"/>
                <a:gd name="connsiteY7" fmla="*/ 73899 h 4044217"/>
                <a:gd name="connsiteX8" fmla="*/ 1126530 w 2774977"/>
                <a:gd name="connsiteY8" fmla="*/ 73899 h 4044217"/>
                <a:gd name="connsiteX9" fmla="*/ 1247716 w 2774977"/>
                <a:gd name="connsiteY9" fmla="*/ 789995 h 4044217"/>
                <a:gd name="connsiteX10" fmla="*/ 1280766 w 2774977"/>
                <a:gd name="connsiteY10" fmla="*/ 1649311 h 4044217"/>
                <a:gd name="connsiteX11" fmla="*/ 1963812 w 2774977"/>
                <a:gd name="connsiteY11" fmla="*/ 1693379 h 4044217"/>
                <a:gd name="connsiteX12" fmla="*/ 2712959 w 2774977"/>
                <a:gd name="connsiteY12" fmla="*/ 1704395 h 4044217"/>
                <a:gd name="connsiteX13" fmla="*/ 2734993 w 2774977"/>
                <a:gd name="connsiteY13" fmla="*/ 2365408 h 4044217"/>
                <a:gd name="connsiteX14" fmla="*/ 2746010 w 2774977"/>
                <a:gd name="connsiteY14" fmla="*/ 3709465 h 4044217"/>
                <a:gd name="connsiteX15" fmla="*/ 2646858 w 2774977"/>
                <a:gd name="connsiteY15" fmla="*/ 3973870 h 4044217"/>
                <a:gd name="connsiteX0" fmla="*/ 2360420 w 2774977"/>
                <a:gd name="connsiteY0" fmla="*/ 3984887 h 4049685"/>
                <a:gd name="connsiteX1" fmla="*/ 1556188 w 2774977"/>
                <a:gd name="connsiteY1" fmla="*/ 3896752 h 4049685"/>
                <a:gd name="connsiteX2" fmla="*/ 1435003 w 2774977"/>
                <a:gd name="connsiteY2" fmla="*/ 2442526 h 4049685"/>
                <a:gd name="connsiteX3" fmla="*/ 663822 w 2774977"/>
                <a:gd name="connsiteY3" fmla="*/ 2167104 h 4049685"/>
                <a:gd name="connsiteX4" fmla="*/ 553653 w 2774977"/>
                <a:gd name="connsiteY4" fmla="*/ 1748463 h 4049685"/>
                <a:gd name="connsiteX5" fmla="*/ 212130 w 2774977"/>
                <a:gd name="connsiteY5" fmla="*/ 1539142 h 4049685"/>
                <a:gd name="connsiteX6" fmla="*/ 35860 w 2774977"/>
                <a:gd name="connsiteY6" fmla="*/ 525591 h 4049685"/>
                <a:gd name="connsiteX7" fmla="*/ 112979 w 2774977"/>
                <a:gd name="connsiteY7" fmla="*/ 73899 h 4049685"/>
                <a:gd name="connsiteX8" fmla="*/ 1126530 w 2774977"/>
                <a:gd name="connsiteY8" fmla="*/ 73899 h 4049685"/>
                <a:gd name="connsiteX9" fmla="*/ 1247716 w 2774977"/>
                <a:gd name="connsiteY9" fmla="*/ 789995 h 4049685"/>
                <a:gd name="connsiteX10" fmla="*/ 1280766 w 2774977"/>
                <a:gd name="connsiteY10" fmla="*/ 1649311 h 4049685"/>
                <a:gd name="connsiteX11" fmla="*/ 1963812 w 2774977"/>
                <a:gd name="connsiteY11" fmla="*/ 1693379 h 4049685"/>
                <a:gd name="connsiteX12" fmla="*/ 2712959 w 2774977"/>
                <a:gd name="connsiteY12" fmla="*/ 1704395 h 4049685"/>
                <a:gd name="connsiteX13" fmla="*/ 2734993 w 2774977"/>
                <a:gd name="connsiteY13" fmla="*/ 2365408 h 4049685"/>
                <a:gd name="connsiteX14" fmla="*/ 2746010 w 2774977"/>
                <a:gd name="connsiteY14" fmla="*/ 3709465 h 4049685"/>
                <a:gd name="connsiteX15" fmla="*/ 2360420 w 2774977"/>
                <a:gd name="connsiteY15" fmla="*/ 3984887 h 4049685"/>
                <a:gd name="connsiteX0" fmla="*/ 2437538 w 2774977"/>
                <a:gd name="connsiteY0" fmla="*/ 4039972 h 4039972"/>
                <a:gd name="connsiteX1" fmla="*/ 1556188 w 2774977"/>
                <a:gd name="connsiteY1" fmla="*/ 3896752 h 4039972"/>
                <a:gd name="connsiteX2" fmla="*/ 1435003 w 2774977"/>
                <a:gd name="connsiteY2" fmla="*/ 2442526 h 4039972"/>
                <a:gd name="connsiteX3" fmla="*/ 663822 w 2774977"/>
                <a:gd name="connsiteY3" fmla="*/ 2167104 h 4039972"/>
                <a:gd name="connsiteX4" fmla="*/ 553653 w 2774977"/>
                <a:gd name="connsiteY4" fmla="*/ 1748463 h 4039972"/>
                <a:gd name="connsiteX5" fmla="*/ 212130 w 2774977"/>
                <a:gd name="connsiteY5" fmla="*/ 1539142 h 4039972"/>
                <a:gd name="connsiteX6" fmla="*/ 35860 w 2774977"/>
                <a:gd name="connsiteY6" fmla="*/ 525591 h 4039972"/>
                <a:gd name="connsiteX7" fmla="*/ 112979 w 2774977"/>
                <a:gd name="connsiteY7" fmla="*/ 73899 h 4039972"/>
                <a:gd name="connsiteX8" fmla="*/ 1126530 w 2774977"/>
                <a:gd name="connsiteY8" fmla="*/ 73899 h 4039972"/>
                <a:gd name="connsiteX9" fmla="*/ 1247716 w 2774977"/>
                <a:gd name="connsiteY9" fmla="*/ 789995 h 4039972"/>
                <a:gd name="connsiteX10" fmla="*/ 1280766 w 2774977"/>
                <a:gd name="connsiteY10" fmla="*/ 1649311 h 4039972"/>
                <a:gd name="connsiteX11" fmla="*/ 1963812 w 2774977"/>
                <a:gd name="connsiteY11" fmla="*/ 1693379 h 4039972"/>
                <a:gd name="connsiteX12" fmla="*/ 2712959 w 2774977"/>
                <a:gd name="connsiteY12" fmla="*/ 1704395 h 4039972"/>
                <a:gd name="connsiteX13" fmla="*/ 2734993 w 2774977"/>
                <a:gd name="connsiteY13" fmla="*/ 2365408 h 4039972"/>
                <a:gd name="connsiteX14" fmla="*/ 2746010 w 2774977"/>
                <a:gd name="connsiteY14" fmla="*/ 3709465 h 4039972"/>
                <a:gd name="connsiteX15" fmla="*/ 2437538 w 2774977"/>
                <a:gd name="connsiteY15" fmla="*/ 4039972 h 4039972"/>
                <a:gd name="connsiteX0" fmla="*/ 2305336 w 2776295"/>
                <a:gd name="connsiteY0" fmla="*/ 4017938 h 4042044"/>
                <a:gd name="connsiteX1" fmla="*/ 1556188 w 2776295"/>
                <a:gd name="connsiteY1" fmla="*/ 3896752 h 4042044"/>
                <a:gd name="connsiteX2" fmla="*/ 1435003 w 2776295"/>
                <a:gd name="connsiteY2" fmla="*/ 2442526 h 4042044"/>
                <a:gd name="connsiteX3" fmla="*/ 663822 w 2776295"/>
                <a:gd name="connsiteY3" fmla="*/ 2167104 h 4042044"/>
                <a:gd name="connsiteX4" fmla="*/ 553653 w 2776295"/>
                <a:gd name="connsiteY4" fmla="*/ 1748463 h 4042044"/>
                <a:gd name="connsiteX5" fmla="*/ 212130 w 2776295"/>
                <a:gd name="connsiteY5" fmla="*/ 1539142 h 4042044"/>
                <a:gd name="connsiteX6" fmla="*/ 35860 w 2776295"/>
                <a:gd name="connsiteY6" fmla="*/ 525591 h 4042044"/>
                <a:gd name="connsiteX7" fmla="*/ 112979 w 2776295"/>
                <a:gd name="connsiteY7" fmla="*/ 73899 h 4042044"/>
                <a:gd name="connsiteX8" fmla="*/ 1126530 w 2776295"/>
                <a:gd name="connsiteY8" fmla="*/ 73899 h 4042044"/>
                <a:gd name="connsiteX9" fmla="*/ 1247716 w 2776295"/>
                <a:gd name="connsiteY9" fmla="*/ 789995 h 4042044"/>
                <a:gd name="connsiteX10" fmla="*/ 1280766 w 2776295"/>
                <a:gd name="connsiteY10" fmla="*/ 1649311 h 4042044"/>
                <a:gd name="connsiteX11" fmla="*/ 1963812 w 2776295"/>
                <a:gd name="connsiteY11" fmla="*/ 1693379 h 4042044"/>
                <a:gd name="connsiteX12" fmla="*/ 2712959 w 2776295"/>
                <a:gd name="connsiteY12" fmla="*/ 1704395 h 4042044"/>
                <a:gd name="connsiteX13" fmla="*/ 2734993 w 2776295"/>
                <a:gd name="connsiteY13" fmla="*/ 2365408 h 4042044"/>
                <a:gd name="connsiteX14" fmla="*/ 2746010 w 2776295"/>
                <a:gd name="connsiteY14" fmla="*/ 3709465 h 4042044"/>
                <a:gd name="connsiteX15" fmla="*/ 2305336 w 2776295"/>
                <a:gd name="connsiteY15" fmla="*/ 4017938 h 4042044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1963812 w 2776295"/>
                <a:gd name="connsiteY11" fmla="*/ 1693379 h 4059292"/>
                <a:gd name="connsiteX12" fmla="*/ 2712959 w 2776295"/>
                <a:gd name="connsiteY12" fmla="*/ 1704395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1963812 w 2776295"/>
                <a:gd name="connsiteY11" fmla="*/ 1693379 h 4059292"/>
                <a:gd name="connsiteX12" fmla="*/ 2602791 w 2776295"/>
                <a:gd name="connsiteY12" fmla="*/ 1847614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2018896 w 2776295"/>
                <a:gd name="connsiteY11" fmla="*/ 1759480 h 4059292"/>
                <a:gd name="connsiteX12" fmla="*/ 2602791 w 2776295"/>
                <a:gd name="connsiteY12" fmla="*/ 1847614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2018896 w 2776295"/>
                <a:gd name="connsiteY11" fmla="*/ 1759480 h 4059292"/>
                <a:gd name="connsiteX12" fmla="*/ 2701943 w 2776295"/>
                <a:gd name="connsiteY12" fmla="*/ 1803547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94267"/>
                <a:gd name="connsiteY0" fmla="*/ 4017938 h 4059292"/>
                <a:gd name="connsiteX1" fmla="*/ 1556188 w 2794267"/>
                <a:gd name="connsiteY1" fmla="*/ 3896752 h 4059292"/>
                <a:gd name="connsiteX2" fmla="*/ 1435003 w 2794267"/>
                <a:gd name="connsiteY2" fmla="*/ 2442526 h 4059292"/>
                <a:gd name="connsiteX3" fmla="*/ 663822 w 2794267"/>
                <a:gd name="connsiteY3" fmla="*/ 2167104 h 4059292"/>
                <a:gd name="connsiteX4" fmla="*/ 553653 w 2794267"/>
                <a:gd name="connsiteY4" fmla="*/ 1748463 h 4059292"/>
                <a:gd name="connsiteX5" fmla="*/ 212130 w 2794267"/>
                <a:gd name="connsiteY5" fmla="*/ 1539142 h 4059292"/>
                <a:gd name="connsiteX6" fmla="*/ 35860 w 2794267"/>
                <a:gd name="connsiteY6" fmla="*/ 525591 h 4059292"/>
                <a:gd name="connsiteX7" fmla="*/ 112979 w 2794267"/>
                <a:gd name="connsiteY7" fmla="*/ 73899 h 4059292"/>
                <a:gd name="connsiteX8" fmla="*/ 1126530 w 2794267"/>
                <a:gd name="connsiteY8" fmla="*/ 73899 h 4059292"/>
                <a:gd name="connsiteX9" fmla="*/ 1247716 w 2794267"/>
                <a:gd name="connsiteY9" fmla="*/ 789995 h 4059292"/>
                <a:gd name="connsiteX10" fmla="*/ 1280766 w 2794267"/>
                <a:gd name="connsiteY10" fmla="*/ 1649311 h 4059292"/>
                <a:gd name="connsiteX11" fmla="*/ 2018896 w 2794267"/>
                <a:gd name="connsiteY11" fmla="*/ 1759480 h 4059292"/>
                <a:gd name="connsiteX12" fmla="*/ 2701943 w 2794267"/>
                <a:gd name="connsiteY12" fmla="*/ 1803547 h 4059292"/>
                <a:gd name="connsiteX13" fmla="*/ 2779060 w 2794267"/>
                <a:gd name="connsiteY13" fmla="*/ 2475577 h 4059292"/>
                <a:gd name="connsiteX14" fmla="*/ 2746010 w 2794267"/>
                <a:gd name="connsiteY14" fmla="*/ 3709465 h 4059292"/>
                <a:gd name="connsiteX15" fmla="*/ 2305336 w 2794267"/>
                <a:gd name="connsiteY15" fmla="*/ 4017938 h 4059292"/>
                <a:gd name="connsiteX0" fmla="*/ 2305336 w 2794267"/>
                <a:gd name="connsiteY0" fmla="*/ 4017938 h 4059292"/>
                <a:gd name="connsiteX1" fmla="*/ 1556188 w 2794267"/>
                <a:gd name="connsiteY1" fmla="*/ 3896752 h 4059292"/>
                <a:gd name="connsiteX2" fmla="*/ 1435003 w 2794267"/>
                <a:gd name="connsiteY2" fmla="*/ 2442526 h 4059292"/>
                <a:gd name="connsiteX3" fmla="*/ 112978 w 2794267"/>
                <a:gd name="connsiteY3" fmla="*/ 2255239 h 4059292"/>
                <a:gd name="connsiteX4" fmla="*/ 553653 w 2794267"/>
                <a:gd name="connsiteY4" fmla="*/ 1748463 h 4059292"/>
                <a:gd name="connsiteX5" fmla="*/ 212130 w 2794267"/>
                <a:gd name="connsiteY5" fmla="*/ 1539142 h 4059292"/>
                <a:gd name="connsiteX6" fmla="*/ 35860 w 2794267"/>
                <a:gd name="connsiteY6" fmla="*/ 525591 h 4059292"/>
                <a:gd name="connsiteX7" fmla="*/ 112979 w 2794267"/>
                <a:gd name="connsiteY7" fmla="*/ 73899 h 4059292"/>
                <a:gd name="connsiteX8" fmla="*/ 1126530 w 2794267"/>
                <a:gd name="connsiteY8" fmla="*/ 73899 h 4059292"/>
                <a:gd name="connsiteX9" fmla="*/ 1247716 w 2794267"/>
                <a:gd name="connsiteY9" fmla="*/ 789995 h 4059292"/>
                <a:gd name="connsiteX10" fmla="*/ 1280766 w 2794267"/>
                <a:gd name="connsiteY10" fmla="*/ 1649311 h 4059292"/>
                <a:gd name="connsiteX11" fmla="*/ 2018896 w 2794267"/>
                <a:gd name="connsiteY11" fmla="*/ 1759480 h 4059292"/>
                <a:gd name="connsiteX12" fmla="*/ 2701943 w 2794267"/>
                <a:gd name="connsiteY12" fmla="*/ 1803547 h 4059292"/>
                <a:gd name="connsiteX13" fmla="*/ 2779060 w 2794267"/>
                <a:gd name="connsiteY13" fmla="*/ 2475577 h 4059292"/>
                <a:gd name="connsiteX14" fmla="*/ 2746010 w 2794267"/>
                <a:gd name="connsiteY14" fmla="*/ 3709465 h 4059292"/>
                <a:gd name="connsiteX15" fmla="*/ 2305336 w 2794267"/>
                <a:gd name="connsiteY15" fmla="*/ 4017938 h 4059292"/>
                <a:gd name="connsiteX0" fmla="*/ 2310990 w 2799921"/>
                <a:gd name="connsiteY0" fmla="*/ 4017938 h 4059292"/>
                <a:gd name="connsiteX1" fmla="*/ 1561842 w 2799921"/>
                <a:gd name="connsiteY1" fmla="*/ 3896752 h 4059292"/>
                <a:gd name="connsiteX2" fmla="*/ 1440657 w 2799921"/>
                <a:gd name="connsiteY2" fmla="*/ 2442526 h 4059292"/>
                <a:gd name="connsiteX3" fmla="*/ 118632 w 2799921"/>
                <a:gd name="connsiteY3" fmla="*/ 2255239 h 4059292"/>
                <a:gd name="connsiteX4" fmla="*/ 74565 w 2799921"/>
                <a:gd name="connsiteY4" fmla="*/ 1748463 h 4059292"/>
                <a:gd name="connsiteX5" fmla="*/ 217784 w 2799921"/>
                <a:gd name="connsiteY5" fmla="*/ 1539142 h 4059292"/>
                <a:gd name="connsiteX6" fmla="*/ 41514 w 2799921"/>
                <a:gd name="connsiteY6" fmla="*/ 525591 h 4059292"/>
                <a:gd name="connsiteX7" fmla="*/ 118633 w 2799921"/>
                <a:gd name="connsiteY7" fmla="*/ 73899 h 4059292"/>
                <a:gd name="connsiteX8" fmla="*/ 1132184 w 2799921"/>
                <a:gd name="connsiteY8" fmla="*/ 73899 h 4059292"/>
                <a:gd name="connsiteX9" fmla="*/ 1253370 w 2799921"/>
                <a:gd name="connsiteY9" fmla="*/ 789995 h 4059292"/>
                <a:gd name="connsiteX10" fmla="*/ 1286420 w 2799921"/>
                <a:gd name="connsiteY10" fmla="*/ 1649311 h 4059292"/>
                <a:gd name="connsiteX11" fmla="*/ 2024550 w 2799921"/>
                <a:gd name="connsiteY11" fmla="*/ 1759480 h 4059292"/>
                <a:gd name="connsiteX12" fmla="*/ 2707597 w 2799921"/>
                <a:gd name="connsiteY12" fmla="*/ 1803547 h 4059292"/>
                <a:gd name="connsiteX13" fmla="*/ 2784714 w 2799921"/>
                <a:gd name="connsiteY13" fmla="*/ 2475577 h 4059292"/>
                <a:gd name="connsiteX14" fmla="*/ 2751664 w 2799921"/>
                <a:gd name="connsiteY14" fmla="*/ 3709465 h 4059292"/>
                <a:gd name="connsiteX15" fmla="*/ 2310990 w 2799921"/>
                <a:gd name="connsiteY15" fmla="*/ 4017938 h 4059292"/>
                <a:gd name="connsiteX0" fmla="*/ 2302975 w 2791906"/>
                <a:gd name="connsiteY0" fmla="*/ 4017938 h 4059292"/>
                <a:gd name="connsiteX1" fmla="*/ 1553827 w 2791906"/>
                <a:gd name="connsiteY1" fmla="*/ 3896752 h 4059292"/>
                <a:gd name="connsiteX2" fmla="*/ 1432642 w 2791906"/>
                <a:gd name="connsiteY2" fmla="*/ 2442526 h 4059292"/>
                <a:gd name="connsiteX3" fmla="*/ 110617 w 2791906"/>
                <a:gd name="connsiteY3" fmla="*/ 2255239 h 4059292"/>
                <a:gd name="connsiteX4" fmla="*/ 66550 w 2791906"/>
                <a:gd name="connsiteY4" fmla="*/ 1748463 h 4059292"/>
                <a:gd name="connsiteX5" fmla="*/ 33499 w 2791906"/>
                <a:gd name="connsiteY5" fmla="*/ 525591 h 4059292"/>
                <a:gd name="connsiteX6" fmla="*/ 110618 w 2791906"/>
                <a:gd name="connsiteY6" fmla="*/ 73899 h 4059292"/>
                <a:gd name="connsiteX7" fmla="*/ 1124169 w 2791906"/>
                <a:gd name="connsiteY7" fmla="*/ 73899 h 4059292"/>
                <a:gd name="connsiteX8" fmla="*/ 1245355 w 2791906"/>
                <a:gd name="connsiteY8" fmla="*/ 789995 h 4059292"/>
                <a:gd name="connsiteX9" fmla="*/ 1278405 w 2791906"/>
                <a:gd name="connsiteY9" fmla="*/ 1649311 h 4059292"/>
                <a:gd name="connsiteX10" fmla="*/ 2016535 w 2791906"/>
                <a:gd name="connsiteY10" fmla="*/ 1759480 h 4059292"/>
                <a:gd name="connsiteX11" fmla="*/ 2699582 w 2791906"/>
                <a:gd name="connsiteY11" fmla="*/ 1803547 h 4059292"/>
                <a:gd name="connsiteX12" fmla="*/ 2776699 w 2791906"/>
                <a:gd name="connsiteY12" fmla="*/ 2475577 h 4059292"/>
                <a:gd name="connsiteX13" fmla="*/ 2743649 w 2791906"/>
                <a:gd name="connsiteY13" fmla="*/ 3709465 h 4059292"/>
                <a:gd name="connsiteX14" fmla="*/ 2302975 w 2791906"/>
                <a:gd name="connsiteY14" fmla="*/ 4017938 h 4059292"/>
                <a:gd name="connsiteX0" fmla="*/ 2311868 w 2800799"/>
                <a:gd name="connsiteY0" fmla="*/ 4017938 h 4059292"/>
                <a:gd name="connsiteX1" fmla="*/ 1562720 w 2800799"/>
                <a:gd name="connsiteY1" fmla="*/ 3896752 h 4059292"/>
                <a:gd name="connsiteX2" fmla="*/ 1441535 w 2800799"/>
                <a:gd name="connsiteY2" fmla="*/ 2442526 h 4059292"/>
                <a:gd name="connsiteX3" fmla="*/ 119510 w 2800799"/>
                <a:gd name="connsiteY3" fmla="*/ 2255239 h 4059292"/>
                <a:gd name="connsiteX4" fmla="*/ 53409 w 2800799"/>
                <a:gd name="connsiteY4" fmla="*/ 1439991 h 4059292"/>
                <a:gd name="connsiteX5" fmla="*/ 42392 w 2800799"/>
                <a:gd name="connsiteY5" fmla="*/ 525591 h 4059292"/>
                <a:gd name="connsiteX6" fmla="*/ 119511 w 2800799"/>
                <a:gd name="connsiteY6" fmla="*/ 73899 h 4059292"/>
                <a:gd name="connsiteX7" fmla="*/ 1133062 w 2800799"/>
                <a:gd name="connsiteY7" fmla="*/ 73899 h 4059292"/>
                <a:gd name="connsiteX8" fmla="*/ 1254248 w 2800799"/>
                <a:gd name="connsiteY8" fmla="*/ 789995 h 4059292"/>
                <a:gd name="connsiteX9" fmla="*/ 1287298 w 2800799"/>
                <a:gd name="connsiteY9" fmla="*/ 1649311 h 4059292"/>
                <a:gd name="connsiteX10" fmla="*/ 2025428 w 2800799"/>
                <a:gd name="connsiteY10" fmla="*/ 1759480 h 4059292"/>
                <a:gd name="connsiteX11" fmla="*/ 2708475 w 2800799"/>
                <a:gd name="connsiteY11" fmla="*/ 1803547 h 4059292"/>
                <a:gd name="connsiteX12" fmla="*/ 2785592 w 2800799"/>
                <a:gd name="connsiteY12" fmla="*/ 2475577 h 4059292"/>
                <a:gd name="connsiteX13" fmla="*/ 2752542 w 2800799"/>
                <a:gd name="connsiteY13" fmla="*/ 3709465 h 4059292"/>
                <a:gd name="connsiteX14" fmla="*/ 2311868 w 2800799"/>
                <a:gd name="connsiteY14" fmla="*/ 4017938 h 40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0799" h="4059292">
                  <a:moveTo>
                    <a:pt x="2311868" y="4017938"/>
                  </a:moveTo>
                  <a:cubicBezTo>
                    <a:pt x="1926277" y="4027119"/>
                    <a:pt x="1707776" y="4159321"/>
                    <a:pt x="1562720" y="3896752"/>
                  </a:cubicBezTo>
                  <a:cubicBezTo>
                    <a:pt x="1417665" y="3634183"/>
                    <a:pt x="1682070" y="2716111"/>
                    <a:pt x="1441535" y="2442526"/>
                  </a:cubicBezTo>
                  <a:cubicBezTo>
                    <a:pt x="1201000" y="2168941"/>
                    <a:pt x="350864" y="2422328"/>
                    <a:pt x="119510" y="2255239"/>
                  </a:cubicBezTo>
                  <a:cubicBezTo>
                    <a:pt x="-111844" y="2088150"/>
                    <a:pt x="66262" y="1728266"/>
                    <a:pt x="53409" y="1439991"/>
                  </a:cubicBezTo>
                  <a:cubicBezTo>
                    <a:pt x="40556" y="1151716"/>
                    <a:pt x="31375" y="753273"/>
                    <a:pt x="42392" y="525591"/>
                  </a:cubicBezTo>
                  <a:cubicBezTo>
                    <a:pt x="53409" y="297909"/>
                    <a:pt x="-62267" y="149181"/>
                    <a:pt x="119511" y="73899"/>
                  </a:cubicBezTo>
                  <a:cubicBezTo>
                    <a:pt x="301289" y="-1383"/>
                    <a:pt x="943939" y="-45450"/>
                    <a:pt x="1133062" y="73899"/>
                  </a:cubicBezTo>
                  <a:cubicBezTo>
                    <a:pt x="1322185" y="193248"/>
                    <a:pt x="1228542" y="527426"/>
                    <a:pt x="1254248" y="789995"/>
                  </a:cubicBezTo>
                  <a:cubicBezTo>
                    <a:pt x="1279954" y="1052564"/>
                    <a:pt x="1158768" y="1487730"/>
                    <a:pt x="1287298" y="1649311"/>
                  </a:cubicBezTo>
                  <a:cubicBezTo>
                    <a:pt x="1415828" y="1810892"/>
                    <a:pt x="1788565" y="1733774"/>
                    <a:pt x="2025428" y="1759480"/>
                  </a:cubicBezTo>
                  <a:cubicBezTo>
                    <a:pt x="2262291" y="1785186"/>
                    <a:pt x="2581781" y="1684198"/>
                    <a:pt x="2708475" y="1803547"/>
                  </a:cubicBezTo>
                  <a:cubicBezTo>
                    <a:pt x="2835169" y="1922896"/>
                    <a:pt x="2780083" y="2141399"/>
                    <a:pt x="2785592" y="2475577"/>
                  </a:cubicBezTo>
                  <a:cubicBezTo>
                    <a:pt x="2791101" y="2809755"/>
                    <a:pt x="2831496" y="3452405"/>
                    <a:pt x="2752542" y="3709465"/>
                  </a:cubicBezTo>
                  <a:cubicBezTo>
                    <a:pt x="2673588" y="3966525"/>
                    <a:pt x="2697459" y="4008757"/>
                    <a:pt x="2311868" y="401793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3" name="GraphQ1Q2">
              <a:extLst>
                <a:ext uri="{FF2B5EF4-FFF2-40B4-BE49-F238E27FC236}">
                  <a16:creationId xmlns:a16="http://schemas.microsoft.com/office/drawing/2014/main" id="{EBA0704B-2681-472C-AD41-99B7CA9A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5970" y="1922115"/>
              <a:ext cx="8639175" cy="4248150"/>
            </a:xfrm>
            <a:prstGeom prst="rect">
              <a:avLst/>
            </a:prstGeom>
          </p:spPr>
        </p:pic>
      </p:grpSp>
      <p:pic>
        <p:nvPicPr>
          <p:cNvPr id="34" name="TrianglePath">
            <a:extLst>
              <a:ext uri="{FF2B5EF4-FFF2-40B4-BE49-F238E27FC236}">
                <a16:creationId xmlns:a16="http://schemas.microsoft.com/office/drawing/2014/main" id="{66D6C9A3-DA32-4B96-A18F-BAC9BF067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00000">
            <a:off x="7866744" y="3988686"/>
            <a:ext cx="3016596" cy="367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7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A0FD-C5FE-4B47-BFB8-F856CB39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Relation between blocking sets and bridge-depth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29E92-FE90-4906-853A-564C6B0A7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NL" dirty="0"/>
                  <a:t>e </a:t>
                </a:r>
                <a:r>
                  <a:rPr lang="en-US" dirty="0"/>
                  <a:t>prove the following lemma, bounding the size of minimal blocking sets:</a:t>
                </a:r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NL" dirty="0"/>
                  <a:t>h</a:t>
                </a:r>
                <a:r>
                  <a:rPr lang="en-US" dirty="0"/>
                  <a:t>i</a:t>
                </a:r>
                <a:r>
                  <a:rPr lang="en-NL" dirty="0"/>
                  <a:t>s </a:t>
                </a:r>
                <a:r>
                  <a:rPr lang="en-US" dirty="0"/>
                  <a:t>b</a:t>
                </a:r>
                <a:r>
                  <a:rPr lang="en-NL" dirty="0"/>
                  <a:t>o</a:t>
                </a:r>
                <a:r>
                  <a:rPr lang="en-US" dirty="0"/>
                  <a:t>u</a:t>
                </a:r>
                <a:r>
                  <a:rPr lang="en-NL" dirty="0"/>
                  <a:t>n</a:t>
                </a:r>
                <a:r>
                  <a:rPr lang="en-US" dirty="0"/>
                  <a:t>d</a:t>
                </a:r>
                <a:r>
                  <a:rPr lang="en-NL" dirty="0"/>
                  <a:t> </a:t>
                </a:r>
                <a:r>
                  <a:rPr lang="en-US" dirty="0"/>
                  <a:t>i</a:t>
                </a:r>
                <a:r>
                  <a:rPr lang="en-NL" dirty="0"/>
                  <a:t>s </a:t>
                </a:r>
                <a:r>
                  <a:rPr lang="en-US" dirty="0"/>
                  <a:t>b</a:t>
                </a:r>
                <a:r>
                  <a:rPr lang="en-NL" dirty="0"/>
                  <a:t>e</a:t>
                </a:r>
                <a:r>
                  <a:rPr lang="en-US" dirty="0"/>
                  <a:t>s</a:t>
                </a:r>
                <a:r>
                  <a:rPr lang="en-NL" dirty="0"/>
                  <a:t>t-</a:t>
                </a:r>
                <a:r>
                  <a:rPr lang="en-US" dirty="0"/>
                  <a:t>p</a:t>
                </a:r>
                <a:r>
                  <a:rPr lang="en-NL" dirty="0"/>
                  <a:t>o</a:t>
                </a:r>
                <a:r>
                  <a:rPr lang="en-US" dirty="0"/>
                  <a:t>s</a:t>
                </a:r>
                <a:r>
                  <a:rPr lang="en-NL" dirty="0"/>
                  <a:t>s</a:t>
                </a:r>
                <a:r>
                  <a:rPr lang="en-US" dirty="0"/>
                  <a:t>i</a:t>
                </a:r>
                <a:r>
                  <a:rPr lang="en-NL" dirty="0"/>
                  <a:t>b</a:t>
                </a:r>
                <a:r>
                  <a:rPr lang="en-US" dirty="0"/>
                  <a:t>l</a:t>
                </a:r>
                <a:r>
                  <a:rPr lang="en-NL" dirty="0"/>
                  <a:t>e, </a:t>
                </a:r>
                <a:r>
                  <a:rPr lang="en-US" dirty="0"/>
                  <a:t>a</a:t>
                </a:r>
                <a:r>
                  <a:rPr lang="en-NL" dirty="0"/>
                  <a:t>s witnessed by </a:t>
                </a:r>
                <a:r>
                  <a:rPr lang="en-US" dirty="0"/>
                  <a:t>t</a:t>
                </a:r>
                <a:r>
                  <a:rPr lang="en-NL" dirty="0"/>
                  <a:t>r</a:t>
                </a:r>
                <a:r>
                  <a:rPr lang="en-US" dirty="0"/>
                  <a:t>u</a:t>
                </a:r>
                <a:r>
                  <a:rPr lang="en-NL" dirty="0"/>
                  <a:t>n</a:t>
                </a:r>
                <a:r>
                  <a:rPr lang="en-US" dirty="0"/>
                  <a:t>c</a:t>
                </a:r>
                <a:r>
                  <a:rPr lang="en-NL" dirty="0"/>
                  <a:t>a</a:t>
                </a:r>
                <a:r>
                  <a:rPr lang="en-US" dirty="0"/>
                  <a:t>t</a:t>
                </a:r>
                <a:r>
                  <a:rPr lang="en-NL" dirty="0"/>
                  <a:t>e</a:t>
                </a:r>
                <a:r>
                  <a:rPr lang="en-US" dirty="0"/>
                  <a:t>d</a:t>
                </a:r>
                <a:r>
                  <a:rPr lang="en-NL" dirty="0"/>
                  <a:t> </a:t>
                </a:r>
                <a:r>
                  <a:rPr lang="en-US" dirty="0"/>
                  <a:t>t</a:t>
                </a:r>
                <a:r>
                  <a:rPr lang="en-NL" dirty="0"/>
                  <a:t>r</a:t>
                </a:r>
                <a:r>
                  <a:rPr lang="en-US" dirty="0"/>
                  <a:t>i</a:t>
                </a:r>
                <a:r>
                  <a:rPr lang="en-NL" dirty="0"/>
                  <a:t>a</a:t>
                </a:r>
                <a:r>
                  <a:rPr lang="en-US" dirty="0"/>
                  <a:t>n</a:t>
                </a:r>
                <a:r>
                  <a:rPr lang="en-NL" dirty="0"/>
                  <a:t>g</a:t>
                </a:r>
                <a:r>
                  <a:rPr lang="en-US" dirty="0"/>
                  <a:t>l</a:t>
                </a:r>
                <a:r>
                  <a:rPr lang="en-NL" dirty="0"/>
                  <a:t>e-paths</a:t>
                </a:r>
              </a:p>
              <a:p>
                <a:pPr marL="0" indent="0">
                  <a:buNone/>
                </a:pPr>
                <a:r>
                  <a:rPr lang="en-US" dirty="0"/>
                  <a:t>G</a:t>
                </a:r>
                <a:r>
                  <a:rPr lang="en-NL" dirty="0"/>
                  <a:t>e</a:t>
                </a:r>
                <a:r>
                  <a:rPr lang="en-US" dirty="0"/>
                  <a:t>n</a:t>
                </a:r>
                <a:r>
                  <a:rPr lang="en-NL" dirty="0"/>
                  <a:t>e</a:t>
                </a:r>
                <a:r>
                  <a:rPr lang="en-US" dirty="0"/>
                  <a:t>r</a:t>
                </a:r>
                <a:r>
                  <a:rPr lang="en-NL" dirty="0"/>
                  <a:t>a</a:t>
                </a:r>
                <a:r>
                  <a:rPr lang="en-US" dirty="0"/>
                  <a:t>l</a:t>
                </a:r>
                <a:r>
                  <a:rPr lang="en-NL" dirty="0"/>
                  <a:t>i</a:t>
                </a:r>
                <a:r>
                  <a:rPr lang="en-US" dirty="0"/>
                  <a:t>z</a:t>
                </a:r>
                <a:r>
                  <a:rPr lang="en-NL" dirty="0"/>
                  <a:t>e</a:t>
                </a:r>
                <a:r>
                  <a:rPr lang="en-US" dirty="0"/>
                  <a:t>s</a:t>
                </a:r>
                <a:r>
                  <a:rPr lang="en-NL" dirty="0"/>
                  <a:t> </a:t>
                </a:r>
                <a:r>
                  <a:rPr lang="en-US" dirty="0"/>
                  <a:t>r</a:t>
                </a:r>
                <a:r>
                  <a:rPr lang="en-NL" dirty="0"/>
                  <a:t>e</a:t>
                </a:r>
                <a:r>
                  <a:rPr lang="en-US" dirty="0"/>
                  <a:t>s</a:t>
                </a:r>
                <a:r>
                  <a:rPr lang="en-NL" dirty="0"/>
                  <a:t>u</a:t>
                </a:r>
                <a:r>
                  <a:rPr lang="en-US" dirty="0"/>
                  <a:t>l</a:t>
                </a:r>
                <a:r>
                  <a:rPr lang="en-NL" dirty="0"/>
                  <a:t>t </a:t>
                </a:r>
                <a:r>
                  <a:rPr lang="en-US" dirty="0"/>
                  <a:t>b</a:t>
                </a:r>
                <a:r>
                  <a:rPr lang="en-NL" dirty="0"/>
                  <a:t>y </a:t>
                </a:r>
                <a:r>
                  <a:rPr lang="en-US" dirty="0"/>
                  <a:t>B</a:t>
                </a:r>
                <a:r>
                  <a:rPr lang="en-NL" dirty="0"/>
                  <a:t>o</a:t>
                </a:r>
                <a:r>
                  <a:rPr lang="en-US" dirty="0"/>
                  <a:t>u</a:t>
                </a:r>
                <a:r>
                  <a:rPr lang="en-NL" dirty="0"/>
                  <a:t>g</a:t>
                </a:r>
                <a:r>
                  <a:rPr lang="en-US" dirty="0"/>
                  <a:t>e</a:t>
                </a:r>
                <a:r>
                  <a:rPr lang="en-NL" dirty="0"/>
                  <a:t>r</a:t>
                </a:r>
                <a:r>
                  <a:rPr lang="en-US" dirty="0"/>
                  <a:t>e</a:t>
                </a:r>
                <a:r>
                  <a:rPr lang="en-NL" dirty="0"/>
                  <a:t>t &amp; </a:t>
                </a:r>
                <a:r>
                  <a:rPr lang="en-US" dirty="0"/>
                  <a:t>S</a:t>
                </a:r>
                <a:r>
                  <a:rPr lang="en-NL" dirty="0"/>
                  <a:t>a</a:t>
                </a:r>
                <a:r>
                  <a:rPr lang="en-US" dirty="0"/>
                  <a:t>u</a:t>
                </a:r>
                <a:r>
                  <a:rPr lang="en-NL" dirty="0"/>
                  <a:t>, who proved </a:t>
                </a:r>
                <a:r>
                  <a:rPr lang="en-US" dirty="0"/>
                  <a:t>analogous</a:t>
                </a:r>
                <a:r>
                  <a:rPr lang="en-NL" dirty="0"/>
                  <a:t> statement for </a:t>
                </a:r>
                <a:r>
                  <a:rPr lang="en-US" dirty="0"/>
                  <a:t>t</a:t>
                </a:r>
                <a:r>
                  <a:rPr lang="en-NL" dirty="0" err="1"/>
                  <a:t>ree</a:t>
                </a:r>
                <a:r>
                  <a:rPr lang="en-NL" dirty="0"/>
                  <a:t>-depth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 uses induction on </a:t>
                </a:r>
                <a14:m>
                  <m:oMath xmlns:m="http://schemas.openxmlformats.org/officeDocument/2006/math">
                    <m:r>
                      <a:rPr lang="en-NL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using the fact that:</a:t>
                </a:r>
                <a:br>
                  <a:rPr lang="en-US" dirty="0"/>
                </a:br>
                <a:r>
                  <a:rPr lang="en-US" dirty="0"/>
                  <a:t>each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tree-of-bridges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Next: </a:t>
                </a:r>
                <a:r>
                  <a:rPr lang="en-US" dirty="0"/>
                  <a:t>Some ideas in the proof, including base case</a:t>
                </a:r>
                <a:r>
                  <a:rPr lang="en-NL" dirty="0"/>
                  <a:t> </a:t>
                </a:r>
                <a14:m>
                  <m:oMath xmlns:m="http://schemas.openxmlformats.org/officeDocument/2006/math">
                    <m:r>
                      <a:rPr lang="en-NL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acyclic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29E92-FE90-4906-853A-564C6B0A7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89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4CB5E-A8F3-409B-985B-8CF74798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tatement">
                <a:extLst>
                  <a:ext uri="{FF2B5EF4-FFF2-40B4-BE49-F238E27FC236}">
                    <a16:creationId xmlns:a16="http://schemas.microsoft.com/office/drawing/2014/main" id="{E4FC5395-933E-4399-A922-3C7AD1B357FA}"/>
                  </a:ext>
                </a:extLst>
              </p:cNvPr>
              <p:cNvSpPr/>
              <p:nvPr/>
            </p:nvSpPr>
            <p:spPr bwMode="auto">
              <a:xfrm>
                <a:off x="630093" y="1844824"/>
                <a:ext cx="10967123" cy="90209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NL" sz="2400" dirty="0"/>
                  <a:t>Let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NL" sz="2400" dirty="0"/>
                  <a:t> be a blocking set in a graph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sz="2400" dirty="0"/>
                  <a:t>. </a:t>
                </a:r>
                <a:br>
                  <a:rPr lang="en-NL" sz="2400" dirty="0"/>
                </a:br>
                <a:r>
                  <a:rPr lang="en-NL" sz="2400" dirty="0"/>
                  <a:t>There is a blocking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NL" sz="2400" dirty="0"/>
                  <a:t>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of</a:t>
                </a:r>
                <a:r>
                  <a:rPr lang="en-NL" sz="2400" dirty="0"/>
                  <a:t> size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NL" sz="2400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  <m:d>
                          <m:dPr>
                            <m:ctrlPr>
                              <a:rPr lang="en-NL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p>
                    </m:sSup>
                  </m:oMath>
                </a14:m>
                <a:r>
                  <a:rPr lang="en-NL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Statement">
                <a:extLst>
                  <a:ext uri="{FF2B5EF4-FFF2-40B4-BE49-F238E27FC236}">
                    <a16:creationId xmlns:a16="http://schemas.microsoft.com/office/drawing/2014/main" id="{E4FC5395-933E-4399-A922-3C7AD1B35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1844824"/>
                <a:ext cx="10967123" cy="90209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6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A0FD-C5FE-4B47-BFB8-F856CB39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sets in forests and bipartite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29E92-FE90-4906-853A-564C6B0A7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blocking set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the base case, </a:t>
                </a:r>
                <a14:m>
                  <m:oMath xmlns:m="http://schemas.openxmlformats.org/officeDocument/2006/math">
                    <m:r>
                      <a:rPr lang="en-NL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implying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acyclic and therefore a bipartite graph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Implies that a </a:t>
                </a:r>
                <a:r>
                  <a:rPr lang="en-US" dirty="0">
                    <a:solidFill>
                      <a:srgbClr val="0070C0"/>
                    </a:solidFill>
                  </a:rPr>
                  <a:t>minimal </a:t>
                </a:r>
                <a:r>
                  <a:rPr lang="en-US" dirty="0"/>
                  <a:t>blocking set in a bipartite graph is either a single vertex, </a:t>
                </a:r>
                <a:br>
                  <a:rPr lang="en-US" dirty="0"/>
                </a:br>
                <a:r>
                  <a:rPr lang="en-US" dirty="0"/>
                  <a:t>or a pair of vertices from opposite partite sets</a:t>
                </a:r>
              </a:p>
              <a:p>
                <a:pPr marL="0" indent="0">
                  <a:buNone/>
                </a:pPr>
                <a:r>
                  <a:rPr lang="en-US" dirty="0"/>
                  <a:t>So a minimal blocking set in a graph with </a:t>
                </a:r>
                <a14:m>
                  <m:oMath xmlns:m="http://schemas.openxmlformats.org/officeDocument/2006/math">
                    <m:r>
                      <a:rPr lang="en-NL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has size at most two</a:t>
                </a:r>
                <a:endParaRPr lang="en-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29E92-FE90-4906-853A-564C6B0A7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4CB5E-A8F3-409B-985B-8CF74798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tatement">
                <a:extLst>
                  <a:ext uri="{FF2B5EF4-FFF2-40B4-BE49-F238E27FC236}">
                    <a16:creationId xmlns:a16="http://schemas.microsoft.com/office/drawing/2014/main" id="{80286763-8AE7-49E0-81AF-5F62B688C155}"/>
                  </a:ext>
                </a:extLst>
              </p:cNvPr>
              <p:cNvSpPr/>
              <p:nvPr/>
            </p:nvSpPr>
            <p:spPr bwMode="auto">
              <a:xfrm>
                <a:off x="630093" y="2403820"/>
                <a:ext cx="10967123" cy="205035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 algn="l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be bipartite with partite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be a maximum matching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A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blocking set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if and only if one of the following holds: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contains a vertex that is not saturated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contains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and there exists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-alternating path </a:t>
                </a:r>
                <a:br>
                  <a:rPr lang="en-US" sz="2400" dirty="0"/>
                </a:b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starting and ending with a matching edge.</a:t>
                </a:r>
              </a:p>
            </p:txBody>
          </p:sp>
        </mc:Choice>
        <mc:Fallback>
          <p:sp>
            <p:nvSpPr>
              <p:cNvPr id="6" name="Statement">
                <a:extLst>
                  <a:ext uri="{FF2B5EF4-FFF2-40B4-BE49-F238E27FC236}">
                    <a16:creationId xmlns:a16="http://schemas.microsoft.com/office/drawing/2014/main" id="{80286763-8AE7-49E0-81AF-5F62B688C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3" y="2403820"/>
                <a:ext cx="10967123" cy="20503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BC0020D-0B03-410D-A279-FD9E3EC0D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025" y="4710116"/>
            <a:ext cx="41719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4AA74-8DAB-4375-BFE0-A8B7CFC35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025" y="4710116"/>
            <a:ext cx="4171950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B803B-7A21-4FD0-8207-133F343C7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025" y="4710116"/>
            <a:ext cx="4171950" cy="1809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B5703-E725-4824-A031-BD5D10F18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025" y="4710116"/>
            <a:ext cx="4171950" cy="1809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0C8701-FA6D-44DF-AF78-204BF9AE564D}"/>
                  </a:ext>
                </a:extLst>
              </p:cNvPr>
              <p:cNvSpPr txBox="1"/>
              <p:nvPr/>
            </p:nvSpPr>
            <p:spPr>
              <a:xfrm>
                <a:off x="3359696" y="4710116"/>
                <a:ext cx="792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0C8701-FA6D-44DF-AF78-204BF9AE5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4710116"/>
                <a:ext cx="79208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D2F8FE-AFA1-474C-9624-241BFDB04558}"/>
                  </a:ext>
                </a:extLst>
              </p:cNvPr>
              <p:cNvSpPr txBox="1"/>
              <p:nvPr/>
            </p:nvSpPr>
            <p:spPr>
              <a:xfrm>
                <a:off x="3359696" y="5802997"/>
                <a:ext cx="792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D2F8FE-AFA1-474C-9624-241BFDB04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5802997"/>
                <a:ext cx="79208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5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1" grpId="1"/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B068-963D-4B90-A030-924B84D4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minimal blocking sets in the induction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332F5-F73D-4612-A46D-473AFDA4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2E443-AEE6-4962-A8F9-51CA49F1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2" y="1844824"/>
            <a:ext cx="6581775" cy="2876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9F7619-0FB1-49B5-B8D2-EF709BE73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112" y="1844824"/>
            <a:ext cx="6581775" cy="2876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40D696-B99B-43DD-ABFA-3853380DCC13}"/>
                  </a:ext>
                </a:extLst>
              </p:cNvPr>
              <p:cNvSpPr txBox="1"/>
              <p:nvPr/>
            </p:nvSpPr>
            <p:spPr>
              <a:xfrm>
                <a:off x="3047280" y="3283099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40D696-B99B-43DD-ABFA-3853380DC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0" y="3283099"/>
                <a:ext cx="5756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2E673E-2202-440F-AA4E-B814563ABAAA}"/>
                  </a:ext>
                </a:extLst>
              </p:cNvPr>
              <p:cNvSpPr txBox="1"/>
              <p:nvPr/>
            </p:nvSpPr>
            <p:spPr>
              <a:xfrm>
                <a:off x="4032152" y="3926818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2E673E-2202-440F-AA4E-B814563A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52" y="3926818"/>
                <a:ext cx="5756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E0559D-0FD8-483B-BEC6-8562475E0ECA}"/>
                  </a:ext>
                </a:extLst>
              </p:cNvPr>
              <p:cNvSpPr txBox="1"/>
              <p:nvPr/>
            </p:nvSpPr>
            <p:spPr>
              <a:xfrm>
                <a:off x="5641480" y="3283099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E0559D-0FD8-483B-BEC6-8562475E0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480" y="3283099"/>
                <a:ext cx="5756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B6026-3A7A-410C-87FB-04E4DF0311F5}"/>
                  </a:ext>
                </a:extLst>
              </p:cNvPr>
              <p:cNvSpPr txBox="1"/>
              <p:nvPr/>
            </p:nvSpPr>
            <p:spPr>
              <a:xfrm>
                <a:off x="8663904" y="2943090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B6026-3A7A-410C-87FB-04E4DF03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904" y="2943090"/>
                <a:ext cx="57560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67E9718C-5EBB-4E21-87F4-3ED0BC9F7EA2}"/>
              </a:ext>
            </a:extLst>
          </p:cNvPr>
          <p:cNvSpPr/>
          <p:nvPr/>
        </p:nvSpPr>
        <p:spPr bwMode="auto">
          <a:xfrm rot="1069197">
            <a:off x="8037725" y="2592118"/>
            <a:ext cx="500868" cy="897481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2ED35-C377-48C0-84ED-45F830345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then by definition of bridge-depth </a:t>
                </a:r>
                <a:br>
                  <a:rPr lang="en-US" dirty="0"/>
                </a:br>
                <a:r>
                  <a:rPr lang="en-US" dirty="0"/>
                  <a:t>there is a tree-of-bridges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Each connected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adjacent to </a:t>
                </a:r>
                <a:r>
                  <a:rPr lang="en-US" dirty="0">
                    <a:solidFill>
                      <a:srgbClr val="0070C0"/>
                    </a:solidFill>
                  </a:rPr>
                  <a:t>exactly one</a:t>
                </a:r>
                <a:r>
                  <a:rPr lang="en-US" dirty="0"/>
                  <a:t> vertex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subgraph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has bridge-depth smaller than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2ED35-C377-48C0-84ED-45F830345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0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B068-963D-4B90-A030-924B84D4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minimal blocking sets in the induction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332F5-F73D-4612-A46D-473AFDA4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2E443-AEE6-4962-A8F9-51CA49F1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2" y="1844824"/>
            <a:ext cx="6581775" cy="2876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40D696-B99B-43DD-ABFA-3853380DCC13}"/>
                  </a:ext>
                </a:extLst>
              </p:cNvPr>
              <p:cNvSpPr txBox="1"/>
              <p:nvPr/>
            </p:nvSpPr>
            <p:spPr>
              <a:xfrm>
                <a:off x="3047280" y="3283099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40D696-B99B-43DD-ABFA-3853380DC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0" y="3283099"/>
                <a:ext cx="5756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2E673E-2202-440F-AA4E-B814563ABAAA}"/>
                  </a:ext>
                </a:extLst>
              </p:cNvPr>
              <p:cNvSpPr txBox="1"/>
              <p:nvPr/>
            </p:nvSpPr>
            <p:spPr>
              <a:xfrm>
                <a:off x="4032152" y="3926818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2E673E-2202-440F-AA4E-B814563A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52" y="3926818"/>
                <a:ext cx="5756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E0559D-0FD8-483B-BEC6-8562475E0ECA}"/>
                  </a:ext>
                </a:extLst>
              </p:cNvPr>
              <p:cNvSpPr txBox="1"/>
              <p:nvPr/>
            </p:nvSpPr>
            <p:spPr>
              <a:xfrm>
                <a:off x="5641480" y="3283099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E0559D-0FD8-483B-BEC6-8562475E0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480" y="3283099"/>
                <a:ext cx="5756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B6026-3A7A-410C-87FB-04E4DF0311F5}"/>
                  </a:ext>
                </a:extLst>
              </p:cNvPr>
              <p:cNvSpPr txBox="1"/>
              <p:nvPr/>
            </p:nvSpPr>
            <p:spPr>
              <a:xfrm>
                <a:off x="8663904" y="2943090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B6026-3A7A-410C-87FB-04E4DF03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904" y="2943090"/>
                <a:ext cx="5756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2ED35-C377-48C0-84ED-45F830345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then by definition of bridge-depth </a:t>
                </a:r>
                <a:br>
                  <a:rPr lang="en-US" dirty="0"/>
                </a:br>
                <a:r>
                  <a:rPr lang="en-US" dirty="0"/>
                  <a:t>there is a tree-of-bridges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attaches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may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but using such an independent set blocks the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from being used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2ED35-C377-48C0-84ED-45F830345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B068-963D-4B90-A030-924B84D4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minimal blocking sets in the induction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332F5-F73D-4612-A46D-473AFDA4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2E443-AEE6-4962-A8F9-51CA49F1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2" y="1848594"/>
            <a:ext cx="6581775" cy="2876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40D696-B99B-43DD-ABFA-3853380DCC13}"/>
                  </a:ext>
                </a:extLst>
              </p:cNvPr>
              <p:cNvSpPr txBox="1"/>
              <p:nvPr/>
            </p:nvSpPr>
            <p:spPr>
              <a:xfrm>
                <a:off x="3047280" y="3286869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40D696-B99B-43DD-ABFA-3853380DC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0" y="3286869"/>
                <a:ext cx="5756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2E673E-2202-440F-AA4E-B814563ABAAA}"/>
                  </a:ext>
                </a:extLst>
              </p:cNvPr>
              <p:cNvSpPr txBox="1"/>
              <p:nvPr/>
            </p:nvSpPr>
            <p:spPr>
              <a:xfrm>
                <a:off x="4032152" y="3930588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2E673E-2202-440F-AA4E-B814563A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52" y="3930588"/>
                <a:ext cx="5756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E0559D-0FD8-483B-BEC6-8562475E0ECA}"/>
                  </a:ext>
                </a:extLst>
              </p:cNvPr>
              <p:cNvSpPr txBox="1"/>
              <p:nvPr/>
            </p:nvSpPr>
            <p:spPr>
              <a:xfrm>
                <a:off x="5641480" y="3286869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E0559D-0FD8-483B-BEC6-8562475E0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480" y="3286869"/>
                <a:ext cx="5756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B6026-3A7A-410C-87FB-04E4DF0311F5}"/>
                  </a:ext>
                </a:extLst>
              </p:cNvPr>
              <p:cNvSpPr txBox="1"/>
              <p:nvPr/>
            </p:nvSpPr>
            <p:spPr>
              <a:xfrm>
                <a:off x="8663904" y="2946860"/>
                <a:ext cx="575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B6026-3A7A-410C-87FB-04E4DF03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904" y="2946860"/>
                <a:ext cx="5756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2ED35-C377-48C0-84ED-45F830345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then by definition of bridge-depth </a:t>
                </a:r>
                <a:br>
                  <a:rPr lang="en-US" dirty="0"/>
                </a:br>
                <a:r>
                  <a:rPr lang="en-US" dirty="0"/>
                  <a:t>there is a tree-of-bridges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Partial solutions interact in tree-like fashion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can construct a </a:t>
                </a:r>
                <a:r>
                  <a:rPr lang="en-US" dirty="0">
                    <a:solidFill>
                      <a:srgbClr val="0070C0"/>
                    </a:solidFill>
                  </a:rPr>
                  <a:t>bipartite</a:t>
                </a:r>
                <a:r>
                  <a:rPr lang="en-US" dirty="0"/>
                  <a:t> graph that captures the structure of independent sets with respect to a blocking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previous lemma,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whose union of blocking sets yields one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2ED35-C377-48C0-84ED-45F830345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833" t="-989" b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8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DDF74C0-669D-4A49-9DC6-19B20DBB0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214" y="908720"/>
            <a:ext cx="1826890" cy="792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any minor-closed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the following are equivalent: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907480-E6D6-4FF9-B1AD-EC916999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BEC1-4982-4407-AB65-24C5B9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DC679-D3DE-4008-8C23-99441AF5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/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28">
                <a:extLst>
                  <a:ext uri="{FF2B5EF4-FFF2-40B4-BE49-F238E27FC236}">
                    <a16:creationId xmlns:a16="http://schemas.microsoft.com/office/drawing/2014/main" id="{7842C179-F683-4D25-BD6D-F743DFEEA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196975"/>
                <a:ext cx="3888432" cy="11686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Minimal blocking sets of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5B181935-9190-4049-90AC-F92CD82D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/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Necklace models in graphs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have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28">
                <a:extLst>
                  <a:ext uri="{FF2B5EF4-FFF2-40B4-BE49-F238E27FC236}">
                    <a16:creationId xmlns:a16="http://schemas.microsoft.com/office/drawing/2014/main" id="{A4BBC194-D792-4798-9050-BC8DFCD1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784" y="5013710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F447DE48-48E2-471E-837B-DFE1143EA9C5}"/>
              </a:ext>
            </a:extLst>
          </p:cNvPr>
          <p:cNvSpPr/>
          <p:nvPr/>
        </p:nvSpPr>
        <p:spPr bwMode="auto">
          <a:xfrm rot="19800000">
            <a:off x="3380300" y="3048252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59E6F79-C5C7-4821-8F8D-7B2F4624048B}"/>
              </a:ext>
            </a:extLst>
          </p:cNvPr>
          <p:cNvSpPr/>
          <p:nvPr/>
        </p:nvSpPr>
        <p:spPr bwMode="auto">
          <a:xfrm rot="12600000">
            <a:off x="8336178" y="3094004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478240A-6EF7-4E44-82AD-D67A462D34F6}"/>
              </a:ext>
            </a:extLst>
          </p:cNvPr>
          <p:cNvSpPr/>
          <p:nvPr/>
        </p:nvSpPr>
        <p:spPr bwMode="auto">
          <a:xfrm rot="5400000">
            <a:off x="5855980" y="1050281"/>
            <a:ext cx="555968" cy="138351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5" name="NecklaceModels">
            <a:extLst>
              <a:ext uri="{FF2B5EF4-FFF2-40B4-BE49-F238E27FC236}">
                <a16:creationId xmlns:a16="http://schemas.microsoft.com/office/drawing/2014/main" id="{48E68762-F554-4C44-B3D2-FE777B43A89C}"/>
              </a:ext>
            </a:extLst>
          </p:cNvPr>
          <p:cNvGrpSpPr/>
          <p:nvPr/>
        </p:nvGrpSpPr>
        <p:grpSpPr>
          <a:xfrm rot="3600000">
            <a:off x="455480" y="3590714"/>
            <a:ext cx="3695262" cy="1803277"/>
            <a:chOff x="869868" y="1922115"/>
            <a:chExt cx="8705277" cy="4248150"/>
          </a:xfrm>
        </p:grpSpPr>
        <p:sp>
          <p:nvSpPr>
            <p:cNvPr id="26" name="S1">
              <a:extLst>
                <a:ext uri="{FF2B5EF4-FFF2-40B4-BE49-F238E27FC236}">
                  <a16:creationId xmlns:a16="http://schemas.microsoft.com/office/drawing/2014/main" id="{B549BB9B-98EC-4BDB-8961-1C6CCF39AD29}"/>
                </a:ext>
              </a:extLst>
            </p:cNvPr>
            <p:cNvSpPr/>
            <p:nvPr/>
          </p:nvSpPr>
          <p:spPr bwMode="auto">
            <a:xfrm>
              <a:off x="869868" y="2070431"/>
              <a:ext cx="176974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27" name="S2">
              <a:extLst>
                <a:ext uri="{FF2B5EF4-FFF2-40B4-BE49-F238E27FC236}">
                  <a16:creationId xmlns:a16="http://schemas.microsoft.com/office/drawing/2014/main" id="{C4A8B00F-D9CD-42DE-99C4-0B141ED1F78C}"/>
                </a:ext>
              </a:extLst>
            </p:cNvPr>
            <p:cNvSpPr/>
            <p:nvPr/>
          </p:nvSpPr>
          <p:spPr bwMode="auto">
            <a:xfrm>
              <a:off x="3071664" y="2070431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29" name="T1">
              <a:extLst>
                <a:ext uri="{FF2B5EF4-FFF2-40B4-BE49-F238E27FC236}">
                  <a16:creationId xmlns:a16="http://schemas.microsoft.com/office/drawing/2014/main" id="{C2CFED8F-3995-4865-B349-F5C823FAB356}"/>
                </a:ext>
              </a:extLst>
            </p:cNvPr>
            <p:cNvSpPr/>
            <p:nvPr/>
          </p:nvSpPr>
          <p:spPr bwMode="auto">
            <a:xfrm>
              <a:off x="1199456" y="4547282"/>
              <a:ext cx="1110572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0" name="T2">
              <a:extLst>
                <a:ext uri="{FF2B5EF4-FFF2-40B4-BE49-F238E27FC236}">
                  <a16:creationId xmlns:a16="http://schemas.microsoft.com/office/drawing/2014/main" id="{593B601E-C8EB-44A2-B29F-FCCF522EFBD5}"/>
                </a:ext>
              </a:extLst>
            </p:cNvPr>
            <p:cNvSpPr/>
            <p:nvPr/>
          </p:nvSpPr>
          <p:spPr bwMode="auto">
            <a:xfrm>
              <a:off x="3071664" y="4547282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1" name="T3">
              <a:extLst>
                <a:ext uri="{FF2B5EF4-FFF2-40B4-BE49-F238E27FC236}">
                  <a16:creationId xmlns:a16="http://schemas.microsoft.com/office/drawing/2014/main" id="{75D63B49-7821-48C8-B524-C9C19DCA423A}"/>
                </a:ext>
              </a:extLst>
            </p:cNvPr>
            <p:cNvSpPr/>
            <p:nvPr/>
          </p:nvSpPr>
          <p:spPr bwMode="auto">
            <a:xfrm>
              <a:off x="4655840" y="4547282"/>
              <a:ext cx="1152128" cy="144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32" name="MergedSet1">
              <a:extLst>
                <a:ext uri="{FF2B5EF4-FFF2-40B4-BE49-F238E27FC236}">
                  <a16:creationId xmlns:a16="http://schemas.microsoft.com/office/drawing/2014/main" id="{877AD97B-4188-419A-9ADA-BC888EA79D69}"/>
                </a:ext>
              </a:extLst>
            </p:cNvPr>
            <p:cNvSpPr/>
            <p:nvPr/>
          </p:nvSpPr>
          <p:spPr bwMode="auto">
            <a:xfrm>
              <a:off x="4573675" y="1997272"/>
              <a:ext cx="2800799" cy="4059292"/>
            </a:xfrm>
            <a:custGeom>
              <a:avLst/>
              <a:gdLst>
                <a:gd name="connsiteX0" fmla="*/ 2646858 w 2774977"/>
                <a:gd name="connsiteY0" fmla="*/ 3973870 h 4044217"/>
                <a:gd name="connsiteX1" fmla="*/ 1556188 w 2774977"/>
                <a:gd name="connsiteY1" fmla="*/ 3896752 h 4044217"/>
                <a:gd name="connsiteX2" fmla="*/ 1435003 w 2774977"/>
                <a:gd name="connsiteY2" fmla="*/ 2442526 h 4044217"/>
                <a:gd name="connsiteX3" fmla="*/ 663822 w 2774977"/>
                <a:gd name="connsiteY3" fmla="*/ 2167104 h 4044217"/>
                <a:gd name="connsiteX4" fmla="*/ 553653 w 2774977"/>
                <a:gd name="connsiteY4" fmla="*/ 1748463 h 4044217"/>
                <a:gd name="connsiteX5" fmla="*/ 212130 w 2774977"/>
                <a:gd name="connsiteY5" fmla="*/ 1539142 h 4044217"/>
                <a:gd name="connsiteX6" fmla="*/ 35860 w 2774977"/>
                <a:gd name="connsiteY6" fmla="*/ 525591 h 4044217"/>
                <a:gd name="connsiteX7" fmla="*/ 112979 w 2774977"/>
                <a:gd name="connsiteY7" fmla="*/ 73899 h 4044217"/>
                <a:gd name="connsiteX8" fmla="*/ 1126530 w 2774977"/>
                <a:gd name="connsiteY8" fmla="*/ 73899 h 4044217"/>
                <a:gd name="connsiteX9" fmla="*/ 1247716 w 2774977"/>
                <a:gd name="connsiteY9" fmla="*/ 789995 h 4044217"/>
                <a:gd name="connsiteX10" fmla="*/ 1280766 w 2774977"/>
                <a:gd name="connsiteY10" fmla="*/ 1649311 h 4044217"/>
                <a:gd name="connsiteX11" fmla="*/ 1963812 w 2774977"/>
                <a:gd name="connsiteY11" fmla="*/ 1693379 h 4044217"/>
                <a:gd name="connsiteX12" fmla="*/ 2712959 w 2774977"/>
                <a:gd name="connsiteY12" fmla="*/ 1704395 h 4044217"/>
                <a:gd name="connsiteX13" fmla="*/ 2734993 w 2774977"/>
                <a:gd name="connsiteY13" fmla="*/ 2365408 h 4044217"/>
                <a:gd name="connsiteX14" fmla="*/ 2746010 w 2774977"/>
                <a:gd name="connsiteY14" fmla="*/ 3709465 h 4044217"/>
                <a:gd name="connsiteX15" fmla="*/ 2646858 w 2774977"/>
                <a:gd name="connsiteY15" fmla="*/ 3973870 h 4044217"/>
                <a:gd name="connsiteX0" fmla="*/ 2360420 w 2774977"/>
                <a:gd name="connsiteY0" fmla="*/ 3984887 h 4049685"/>
                <a:gd name="connsiteX1" fmla="*/ 1556188 w 2774977"/>
                <a:gd name="connsiteY1" fmla="*/ 3896752 h 4049685"/>
                <a:gd name="connsiteX2" fmla="*/ 1435003 w 2774977"/>
                <a:gd name="connsiteY2" fmla="*/ 2442526 h 4049685"/>
                <a:gd name="connsiteX3" fmla="*/ 663822 w 2774977"/>
                <a:gd name="connsiteY3" fmla="*/ 2167104 h 4049685"/>
                <a:gd name="connsiteX4" fmla="*/ 553653 w 2774977"/>
                <a:gd name="connsiteY4" fmla="*/ 1748463 h 4049685"/>
                <a:gd name="connsiteX5" fmla="*/ 212130 w 2774977"/>
                <a:gd name="connsiteY5" fmla="*/ 1539142 h 4049685"/>
                <a:gd name="connsiteX6" fmla="*/ 35860 w 2774977"/>
                <a:gd name="connsiteY6" fmla="*/ 525591 h 4049685"/>
                <a:gd name="connsiteX7" fmla="*/ 112979 w 2774977"/>
                <a:gd name="connsiteY7" fmla="*/ 73899 h 4049685"/>
                <a:gd name="connsiteX8" fmla="*/ 1126530 w 2774977"/>
                <a:gd name="connsiteY8" fmla="*/ 73899 h 4049685"/>
                <a:gd name="connsiteX9" fmla="*/ 1247716 w 2774977"/>
                <a:gd name="connsiteY9" fmla="*/ 789995 h 4049685"/>
                <a:gd name="connsiteX10" fmla="*/ 1280766 w 2774977"/>
                <a:gd name="connsiteY10" fmla="*/ 1649311 h 4049685"/>
                <a:gd name="connsiteX11" fmla="*/ 1963812 w 2774977"/>
                <a:gd name="connsiteY11" fmla="*/ 1693379 h 4049685"/>
                <a:gd name="connsiteX12" fmla="*/ 2712959 w 2774977"/>
                <a:gd name="connsiteY12" fmla="*/ 1704395 h 4049685"/>
                <a:gd name="connsiteX13" fmla="*/ 2734993 w 2774977"/>
                <a:gd name="connsiteY13" fmla="*/ 2365408 h 4049685"/>
                <a:gd name="connsiteX14" fmla="*/ 2746010 w 2774977"/>
                <a:gd name="connsiteY14" fmla="*/ 3709465 h 4049685"/>
                <a:gd name="connsiteX15" fmla="*/ 2360420 w 2774977"/>
                <a:gd name="connsiteY15" fmla="*/ 3984887 h 4049685"/>
                <a:gd name="connsiteX0" fmla="*/ 2437538 w 2774977"/>
                <a:gd name="connsiteY0" fmla="*/ 4039972 h 4039972"/>
                <a:gd name="connsiteX1" fmla="*/ 1556188 w 2774977"/>
                <a:gd name="connsiteY1" fmla="*/ 3896752 h 4039972"/>
                <a:gd name="connsiteX2" fmla="*/ 1435003 w 2774977"/>
                <a:gd name="connsiteY2" fmla="*/ 2442526 h 4039972"/>
                <a:gd name="connsiteX3" fmla="*/ 663822 w 2774977"/>
                <a:gd name="connsiteY3" fmla="*/ 2167104 h 4039972"/>
                <a:gd name="connsiteX4" fmla="*/ 553653 w 2774977"/>
                <a:gd name="connsiteY4" fmla="*/ 1748463 h 4039972"/>
                <a:gd name="connsiteX5" fmla="*/ 212130 w 2774977"/>
                <a:gd name="connsiteY5" fmla="*/ 1539142 h 4039972"/>
                <a:gd name="connsiteX6" fmla="*/ 35860 w 2774977"/>
                <a:gd name="connsiteY6" fmla="*/ 525591 h 4039972"/>
                <a:gd name="connsiteX7" fmla="*/ 112979 w 2774977"/>
                <a:gd name="connsiteY7" fmla="*/ 73899 h 4039972"/>
                <a:gd name="connsiteX8" fmla="*/ 1126530 w 2774977"/>
                <a:gd name="connsiteY8" fmla="*/ 73899 h 4039972"/>
                <a:gd name="connsiteX9" fmla="*/ 1247716 w 2774977"/>
                <a:gd name="connsiteY9" fmla="*/ 789995 h 4039972"/>
                <a:gd name="connsiteX10" fmla="*/ 1280766 w 2774977"/>
                <a:gd name="connsiteY10" fmla="*/ 1649311 h 4039972"/>
                <a:gd name="connsiteX11" fmla="*/ 1963812 w 2774977"/>
                <a:gd name="connsiteY11" fmla="*/ 1693379 h 4039972"/>
                <a:gd name="connsiteX12" fmla="*/ 2712959 w 2774977"/>
                <a:gd name="connsiteY12" fmla="*/ 1704395 h 4039972"/>
                <a:gd name="connsiteX13" fmla="*/ 2734993 w 2774977"/>
                <a:gd name="connsiteY13" fmla="*/ 2365408 h 4039972"/>
                <a:gd name="connsiteX14" fmla="*/ 2746010 w 2774977"/>
                <a:gd name="connsiteY14" fmla="*/ 3709465 h 4039972"/>
                <a:gd name="connsiteX15" fmla="*/ 2437538 w 2774977"/>
                <a:gd name="connsiteY15" fmla="*/ 4039972 h 4039972"/>
                <a:gd name="connsiteX0" fmla="*/ 2305336 w 2776295"/>
                <a:gd name="connsiteY0" fmla="*/ 4017938 h 4042044"/>
                <a:gd name="connsiteX1" fmla="*/ 1556188 w 2776295"/>
                <a:gd name="connsiteY1" fmla="*/ 3896752 h 4042044"/>
                <a:gd name="connsiteX2" fmla="*/ 1435003 w 2776295"/>
                <a:gd name="connsiteY2" fmla="*/ 2442526 h 4042044"/>
                <a:gd name="connsiteX3" fmla="*/ 663822 w 2776295"/>
                <a:gd name="connsiteY3" fmla="*/ 2167104 h 4042044"/>
                <a:gd name="connsiteX4" fmla="*/ 553653 w 2776295"/>
                <a:gd name="connsiteY4" fmla="*/ 1748463 h 4042044"/>
                <a:gd name="connsiteX5" fmla="*/ 212130 w 2776295"/>
                <a:gd name="connsiteY5" fmla="*/ 1539142 h 4042044"/>
                <a:gd name="connsiteX6" fmla="*/ 35860 w 2776295"/>
                <a:gd name="connsiteY6" fmla="*/ 525591 h 4042044"/>
                <a:gd name="connsiteX7" fmla="*/ 112979 w 2776295"/>
                <a:gd name="connsiteY7" fmla="*/ 73899 h 4042044"/>
                <a:gd name="connsiteX8" fmla="*/ 1126530 w 2776295"/>
                <a:gd name="connsiteY8" fmla="*/ 73899 h 4042044"/>
                <a:gd name="connsiteX9" fmla="*/ 1247716 w 2776295"/>
                <a:gd name="connsiteY9" fmla="*/ 789995 h 4042044"/>
                <a:gd name="connsiteX10" fmla="*/ 1280766 w 2776295"/>
                <a:gd name="connsiteY10" fmla="*/ 1649311 h 4042044"/>
                <a:gd name="connsiteX11" fmla="*/ 1963812 w 2776295"/>
                <a:gd name="connsiteY11" fmla="*/ 1693379 h 4042044"/>
                <a:gd name="connsiteX12" fmla="*/ 2712959 w 2776295"/>
                <a:gd name="connsiteY12" fmla="*/ 1704395 h 4042044"/>
                <a:gd name="connsiteX13" fmla="*/ 2734993 w 2776295"/>
                <a:gd name="connsiteY13" fmla="*/ 2365408 h 4042044"/>
                <a:gd name="connsiteX14" fmla="*/ 2746010 w 2776295"/>
                <a:gd name="connsiteY14" fmla="*/ 3709465 h 4042044"/>
                <a:gd name="connsiteX15" fmla="*/ 2305336 w 2776295"/>
                <a:gd name="connsiteY15" fmla="*/ 4017938 h 4042044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1963812 w 2776295"/>
                <a:gd name="connsiteY11" fmla="*/ 1693379 h 4059292"/>
                <a:gd name="connsiteX12" fmla="*/ 2712959 w 2776295"/>
                <a:gd name="connsiteY12" fmla="*/ 1704395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1963812 w 2776295"/>
                <a:gd name="connsiteY11" fmla="*/ 1693379 h 4059292"/>
                <a:gd name="connsiteX12" fmla="*/ 2602791 w 2776295"/>
                <a:gd name="connsiteY12" fmla="*/ 1847614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2018896 w 2776295"/>
                <a:gd name="connsiteY11" fmla="*/ 1759480 h 4059292"/>
                <a:gd name="connsiteX12" fmla="*/ 2602791 w 2776295"/>
                <a:gd name="connsiteY12" fmla="*/ 1847614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76295"/>
                <a:gd name="connsiteY0" fmla="*/ 4017938 h 4059292"/>
                <a:gd name="connsiteX1" fmla="*/ 1556188 w 2776295"/>
                <a:gd name="connsiteY1" fmla="*/ 3896752 h 4059292"/>
                <a:gd name="connsiteX2" fmla="*/ 1435003 w 2776295"/>
                <a:gd name="connsiteY2" fmla="*/ 2442526 h 4059292"/>
                <a:gd name="connsiteX3" fmla="*/ 663822 w 2776295"/>
                <a:gd name="connsiteY3" fmla="*/ 2167104 h 4059292"/>
                <a:gd name="connsiteX4" fmla="*/ 553653 w 2776295"/>
                <a:gd name="connsiteY4" fmla="*/ 1748463 h 4059292"/>
                <a:gd name="connsiteX5" fmla="*/ 212130 w 2776295"/>
                <a:gd name="connsiteY5" fmla="*/ 1539142 h 4059292"/>
                <a:gd name="connsiteX6" fmla="*/ 35860 w 2776295"/>
                <a:gd name="connsiteY6" fmla="*/ 525591 h 4059292"/>
                <a:gd name="connsiteX7" fmla="*/ 112979 w 2776295"/>
                <a:gd name="connsiteY7" fmla="*/ 73899 h 4059292"/>
                <a:gd name="connsiteX8" fmla="*/ 1126530 w 2776295"/>
                <a:gd name="connsiteY8" fmla="*/ 73899 h 4059292"/>
                <a:gd name="connsiteX9" fmla="*/ 1247716 w 2776295"/>
                <a:gd name="connsiteY9" fmla="*/ 789995 h 4059292"/>
                <a:gd name="connsiteX10" fmla="*/ 1280766 w 2776295"/>
                <a:gd name="connsiteY10" fmla="*/ 1649311 h 4059292"/>
                <a:gd name="connsiteX11" fmla="*/ 2018896 w 2776295"/>
                <a:gd name="connsiteY11" fmla="*/ 1759480 h 4059292"/>
                <a:gd name="connsiteX12" fmla="*/ 2701943 w 2776295"/>
                <a:gd name="connsiteY12" fmla="*/ 1803547 h 4059292"/>
                <a:gd name="connsiteX13" fmla="*/ 2734993 w 2776295"/>
                <a:gd name="connsiteY13" fmla="*/ 2365408 h 4059292"/>
                <a:gd name="connsiteX14" fmla="*/ 2746010 w 2776295"/>
                <a:gd name="connsiteY14" fmla="*/ 3709465 h 4059292"/>
                <a:gd name="connsiteX15" fmla="*/ 2305336 w 2776295"/>
                <a:gd name="connsiteY15" fmla="*/ 4017938 h 4059292"/>
                <a:gd name="connsiteX0" fmla="*/ 2305336 w 2794267"/>
                <a:gd name="connsiteY0" fmla="*/ 4017938 h 4059292"/>
                <a:gd name="connsiteX1" fmla="*/ 1556188 w 2794267"/>
                <a:gd name="connsiteY1" fmla="*/ 3896752 h 4059292"/>
                <a:gd name="connsiteX2" fmla="*/ 1435003 w 2794267"/>
                <a:gd name="connsiteY2" fmla="*/ 2442526 h 4059292"/>
                <a:gd name="connsiteX3" fmla="*/ 663822 w 2794267"/>
                <a:gd name="connsiteY3" fmla="*/ 2167104 h 4059292"/>
                <a:gd name="connsiteX4" fmla="*/ 553653 w 2794267"/>
                <a:gd name="connsiteY4" fmla="*/ 1748463 h 4059292"/>
                <a:gd name="connsiteX5" fmla="*/ 212130 w 2794267"/>
                <a:gd name="connsiteY5" fmla="*/ 1539142 h 4059292"/>
                <a:gd name="connsiteX6" fmla="*/ 35860 w 2794267"/>
                <a:gd name="connsiteY6" fmla="*/ 525591 h 4059292"/>
                <a:gd name="connsiteX7" fmla="*/ 112979 w 2794267"/>
                <a:gd name="connsiteY7" fmla="*/ 73899 h 4059292"/>
                <a:gd name="connsiteX8" fmla="*/ 1126530 w 2794267"/>
                <a:gd name="connsiteY8" fmla="*/ 73899 h 4059292"/>
                <a:gd name="connsiteX9" fmla="*/ 1247716 w 2794267"/>
                <a:gd name="connsiteY9" fmla="*/ 789995 h 4059292"/>
                <a:gd name="connsiteX10" fmla="*/ 1280766 w 2794267"/>
                <a:gd name="connsiteY10" fmla="*/ 1649311 h 4059292"/>
                <a:gd name="connsiteX11" fmla="*/ 2018896 w 2794267"/>
                <a:gd name="connsiteY11" fmla="*/ 1759480 h 4059292"/>
                <a:gd name="connsiteX12" fmla="*/ 2701943 w 2794267"/>
                <a:gd name="connsiteY12" fmla="*/ 1803547 h 4059292"/>
                <a:gd name="connsiteX13" fmla="*/ 2779060 w 2794267"/>
                <a:gd name="connsiteY13" fmla="*/ 2475577 h 4059292"/>
                <a:gd name="connsiteX14" fmla="*/ 2746010 w 2794267"/>
                <a:gd name="connsiteY14" fmla="*/ 3709465 h 4059292"/>
                <a:gd name="connsiteX15" fmla="*/ 2305336 w 2794267"/>
                <a:gd name="connsiteY15" fmla="*/ 4017938 h 4059292"/>
                <a:gd name="connsiteX0" fmla="*/ 2305336 w 2794267"/>
                <a:gd name="connsiteY0" fmla="*/ 4017938 h 4059292"/>
                <a:gd name="connsiteX1" fmla="*/ 1556188 w 2794267"/>
                <a:gd name="connsiteY1" fmla="*/ 3896752 h 4059292"/>
                <a:gd name="connsiteX2" fmla="*/ 1435003 w 2794267"/>
                <a:gd name="connsiteY2" fmla="*/ 2442526 h 4059292"/>
                <a:gd name="connsiteX3" fmla="*/ 112978 w 2794267"/>
                <a:gd name="connsiteY3" fmla="*/ 2255239 h 4059292"/>
                <a:gd name="connsiteX4" fmla="*/ 553653 w 2794267"/>
                <a:gd name="connsiteY4" fmla="*/ 1748463 h 4059292"/>
                <a:gd name="connsiteX5" fmla="*/ 212130 w 2794267"/>
                <a:gd name="connsiteY5" fmla="*/ 1539142 h 4059292"/>
                <a:gd name="connsiteX6" fmla="*/ 35860 w 2794267"/>
                <a:gd name="connsiteY6" fmla="*/ 525591 h 4059292"/>
                <a:gd name="connsiteX7" fmla="*/ 112979 w 2794267"/>
                <a:gd name="connsiteY7" fmla="*/ 73899 h 4059292"/>
                <a:gd name="connsiteX8" fmla="*/ 1126530 w 2794267"/>
                <a:gd name="connsiteY8" fmla="*/ 73899 h 4059292"/>
                <a:gd name="connsiteX9" fmla="*/ 1247716 w 2794267"/>
                <a:gd name="connsiteY9" fmla="*/ 789995 h 4059292"/>
                <a:gd name="connsiteX10" fmla="*/ 1280766 w 2794267"/>
                <a:gd name="connsiteY10" fmla="*/ 1649311 h 4059292"/>
                <a:gd name="connsiteX11" fmla="*/ 2018896 w 2794267"/>
                <a:gd name="connsiteY11" fmla="*/ 1759480 h 4059292"/>
                <a:gd name="connsiteX12" fmla="*/ 2701943 w 2794267"/>
                <a:gd name="connsiteY12" fmla="*/ 1803547 h 4059292"/>
                <a:gd name="connsiteX13" fmla="*/ 2779060 w 2794267"/>
                <a:gd name="connsiteY13" fmla="*/ 2475577 h 4059292"/>
                <a:gd name="connsiteX14" fmla="*/ 2746010 w 2794267"/>
                <a:gd name="connsiteY14" fmla="*/ 3709465 h 4059292"/>
                <a:gd name="connsiteX15" fmla="*/ 2305336 w 2794267"/>
                <a:gd name="connsiteY15" fmla="*/ 4017938 h 4059292"/>
                <a:gd name="connsiteX0" fmla="*/ 2310990 w 2799921"/>
                <a:gd name="connsiteY0" fmla="*/ 4017938 h 4059292"/>
                <a:gd name="connsiteX1" fmla="*/ 1561842 w 2799921"/>
                <a:gd name="connsiteY1" fmla="*/ 3896752 h 4059292"/>
                <a:gd name="connsiteX2" fmla="*/ 1440657 w 2799921"/>
                <a:gd name="connsiteY2" fmla="*/ 2442526 h 4059292"/>
                <a:gd name="connsiteX3" fmla="*/ 118632 w 2799921"/>
                <a:gd name="connsiteY3" fmla="*/ 2255239 h 4059292"/>
                <a:gd name="connsiteX4" fmla="*/ 74565 w 2799921"/>
                <a:gd name="connsiteY4" fmla="*/ 1748463 h 4059292"/>
                <a:gd name="connsiteX5" fmla="*/ 217784 w 2799921"/>
                <a:gd name="connsiteY5" fmla="*/ 1539142 h 4059292"/>
                <a:gd name="connsiteX6" fmla="*/ 41514 w 2799921"/>
                <a:gd name="connsiteY6" fmla="*/ 525591 h 4059292"/>
                <a:gd name="connsiteX7" fmla="*/ 118633 w 2799921"/>
                <a:gd name="connsiteY7" fmla="*/ 73899 h 4059292"/>
                <a:gd name="connsiteX8" fmla="*/ 1132184 w 2799921"/>
                <a:gd name="connsiteY8" fmla="*/ 73899 h 4059292"/>
                <a:gd name="connsiteX9" fmla="*/ 1253370 w 2799921"/>
                <a:gd name="connsiteY9" fmla="*/ 789995 h 4059292"/>
                <a:gd name="connsiteX10" fmla="*/ 1286420 w 2799921"/>
                <a:gd name="connsiteY10" fmla="*/ 1649311 h 4059292"/>
                <a:gd name="connsiteX11" fmla="*/ 2024550 w 2799921"/>
                <a:gd name="connsiteY11" fmla="*/ 1759480 h 4059292"/>
                <a:gd name="connsiteX12" fmla="*/ 2707597 w 2799921"/>
                <a:gd name="connsiteY12" fmla="*/ 1803547 h 4059292"/>
                <a:gd name="connsiteX13" fmla="*/ 2784714 w 2799921"/>
                <a:gd name="connsiteY13" fmla="*/ 2475577 h 4059292"/>
                <a:gd name="connsiteX14" fmla="*/ 2751664 w 2799921"/>
                <a:gd name="connsiteY14" fmla="*/ 3709465 h 4059292"/>
                <a:gd name="connsiteX15" fmla="*/ 2310990 w 2799921"/>
                <a:gd name="connsiteY15" fmla="*/ 4017938 h 4059292"/>
                <a:gd name="connsiteX0" fmla="*/ 2302975 w 2791906"/>
                <a:gd name="connsiteY0" fmla="*/ 4017938 h 4059292"/>
                <a:gd name="connsiteX1" fmla="*/ 1553827 w 2791906"/>
                <a:gd name="connsiteY1" fmla="*/ 3896752 h 4059292"/>
                <a:gd name="connsiteX2" fmla="*/ 1432642 w 2791906"/>
                <a:gd name="connsiteY2" fmla="*/ 2442526 h 4059292"/>
                <a:gd name="connsiteX3" fmla="*/ 110617 w 2791906"/>
                <a:gd name="connsiteY3" fmla="*/ 2255239 h 4059292"/>
                <a:gd name="connsiteX4" fmla="*/ 66550 w 2791906"/>
                <a:gd name="connsiteY4" fmla="*/ 1748463 h 4059292"/>
                <a:gd name="connsiteX5" fmla="*/ 33499 w 2791906"/>
                <a:gd name="connsiteY5" fmla="*/ 525591 h 4059292"/>
                <a:gd name="connsiteX6" fmla="*/ 110618 w 2791906"/>
                <a:gd name="connsiteY6" fmla="*/ 73899 h 4059292"/>
                <a:gd name="connsiteX7" fmla="*/ 1124169 w 2791906"/>
                <a:gd name="connsiteY7" fmla="*/ 73899 h 4059292"/>
                <a:gd name="connsiteX8" fmla="*/ 1245355 w 2791906"/>
                <a:gd name="connsiteY8" fmla="*/ 789995 h 4059292"/>
                <a:gd name="connsiteX9" fmla="*/ 1278405 w 2791906"/>
                <a:gd name="connsiteY9" fmla="*/ 1649311 h 4059292"/>
                <a:gd name="connsiteX10" fmla="*/ 2016535 w 2791906"/>
                <a:gd name="connsiteY10" fmla="*/ 1759480 h 4059292"/>
                <a:gd name="connsiteX11" fmla="*/ 2699582 w 2791906"/>
                <a:gd name="connsiteY11" fmla="*/ 1803547 h 4059292"/>
                <a:gd name="connsiteX12" fmla="*/ 2776699 w 2791906"/>
                <a:gd name="connsiteY12" fmla="*/ 2475577 h 4059292"/>
                <a:gd name="connsiteX13" fmla="*/ 2743649 w 2791906"/>
                <a:gd name="connsiteY13" fmla="*/ 3709465 h 4059292"/>
                <a:gd name="connsiteX14" fmla="*/ 2302975 w 2791906"/>
                <a:gd name="connsiteY14" fmla="*/ 4017938 h 4059292"/>
                <a:gd name="connsiteX0" fmla="*/ 2311868 w 2800799"/>
                <a:gd name="connsiteY0" fmla="*/ 4017938 h 4059292"/>
                <a:gd name="connsiteX1" fmla="*/ 1562720 w 2800799"/>
                <a:gd name="connsiteY1" fmla="*/ 3896752 h 4059292"/>
                <a:gd name="connsiteX2" fmla="*/ 1441535 w 2800799"/>
                <a:gd name="connsiteY2" fmla="*/ 2442526 h 4059292"/>
                <a:gd name="connsiteX3" fmla="*/ 119510 w 2800799"/>
                <a:gd name="connsiteY3" fmla="*/ 2255239 h 4059292"/>
                <a:gd name="connsiteX4" fmla="*/ 53409 w 2800799"/>
                <a:gd name="connsiteY4" fmla="*/ 1439991 h 4059292"/>
                <a:gd name="connsiteX5" fmla="*/ 42392 w 2800799"/>
                <a:gd name="connsiteY5" fmla="*/ 525591 h 4059292"/>
                <a:gd name="connsiteX6" fmla="*/ 119511 w 2800799"/>
                <a:gd name="connsiteY6" fmla="*/ 73899 h 4059292"/>
                <a:gd name="connsiteX7" fmla="*/ 1133062 w 2800799"/>
                <a:gd name="connsiteY7" fmla="*/ 73899 h 4059292"/>
                <a:gd name="connsiteX8" fmla="*/ 1254248 w 2800799"/>
                <a:gd name="connsiteY8" fmla="*/ 789995 h 4059292"/>
                <a:gd name="connsiteX9" fmla="*/ 1287298 w 2800799"/>
                <a:gd name="connsiteY9" fmla="*/ 1649311 h 4059292"/>
                <a:gd name="connsiteX10" fmla="*/ 2025428 w 2800799"/>
                <a:gd name="connsiteY10" fmla="*/ 1759480 h 4059292"/>
                <a:gd name="connsiteX11" fmla="*/ 2708475 w 2800799"/>
                <a:gd name="connsiteY11" fmla="*/ 1803547 h 4059292"/>
                <a:gd name="connsiteX12" fmla="*/ 2785592 w 2800799"/>
                <a:gd name="connsiteY12" fmla="*/ 2475577 h 4059292"/>
                <a:gd name="connsiteX13" fmla="*/ 2752542 w 2800799"/>
                <a:gd name="connsiteY13" fmla="*/ 3709465 h 4059292"/>
                <a:gd name="connsiteX14" fmla="*/ 2311868 w 2800799"/>
                <a:gd name="connsiteY14" fmla="*/ 4017938 h 40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0799" h="4059292">
                  <a:moveTo>
                    <a:pt x="2311868" y="4017938"/>
                  </a:moveTo>
                  <a:cubicBezTo>
                    <a:pt x="1926277" y="4027119"/>
                    <a:pt x="1707776" y="4159321"/>
                    <a:pt x="1562720" y="3896752"/>
                  </a:cubicBezTo>
                  <a:cubicBezTo>
                    <a:pt x="1417665" y="3634183"/>
                    <a:pt x="1682070" y="2716111"/>
                    <a:pt x="1441535" y="2442526"/>
                  </a:cubicBezTo>
                  <a:cubicBezTo>
                    <a:pt x="1201000" y="2168941"/>
                    <a:pt x="350864" y="2422328"/>
                    <a:pt x="119510" y="2255239"/>
                  </a:cubicBezTo>
                  <a:cubicBezTo>
                    <a:pt x="-111844" y="2088150"/>
                    <a:pt x="66262" y="1728266"/>
                    <a:pt x="53409" y="1439991"/>
                  </a:cubicBezTo>
                  <a:cubicBezTo>
                    <a:pt x="40556" y="1151716"/>
                    <a:pt x="31375" y="753273"/>
                    <a:pt x="42392" y="525591"/>
                  </a:cubicBezTo>
                  <a:cubicBezTo>
                    <a:pt x="53409" y="297909"/>
                    <a:pt x="-62267" y="149181"/>
                    <a:pt x="119511" y="73899"/>
                  </a:cubicBezTo>
                  <a:cubicBezTo>
                    <a:pt x="301289" y="-1383"/>
                    <a:pt x="943939" y="-45450"/>
                    <a:pt x="1133062" y="73899"/>
                  </a:cubicBezTo>
                  <a:cubicBezTo>
                    <a:pt x="1322185" y="193248"/>
                    <a:pt x="1228542" y="527426"/>
                    <a:pt x="1254248" y="789995"/>
                  </a:cubicBezTo>
                  <a:cubicBezTo>
                    <a:pt x="1279954" y="1052564"/>
                    <a:pt x="1158768" y="1487730"/>
                    <a:pt x="1287298" y="1649311"/>
                  </a:cubicBezTo>
                  <a:cubicBezTo>
                    <a:pt x="1415828" y="1810892"/>
                    <a:pt x="1788565" y="1733774"/>
                    <a:pt x="2025428" y="1759480"/>
                  </a:cubicBezTo>
                  <a:cubicBezTo>
                    <a:pt x="2262291" y="1785186"/>
                    <a:pt x="2581781" y="1684198"/>
                    <a:pt x="2708475" y="1803547"/>
                  </a:cubicBezTo>
                  <a:cubicBezTo>
                    <a:pt x="2835169" y="1922896"/>
                    <a:pt x="2780083" y="2141399"/>
                    <a:pt x="2785592" y="2475577"/>
                  </a:cubicBezTo>
                  <a:cubicBezTo>
                    <a:pt x="2791101" y="2809755"/>
                    <a:pt x="2831496" y="3452405"/>
                    <a:pt x="2752542" y="3709465"/>
                  </a:cubicBezTo>
                  <a:cubicBezTo>
                    <a:pt x="2673588" y="3966525"/>
                    <a:pt x="2697459" y="4008757"/>
                    <a:pt x="2311868" y="401793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3" name="GraphQ1Q2">
              <a:extLst>
                <a:ext uri="{FF2B5EF4-FFF2-40B4-BE49-F238E27FC236}">
                  <a16:creationId xmlns:a16="http://schemas.microsoft.com/office/drawing/2014/main" id="{EBA0704B-2681-472C-AD41-99B7CA9A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5970" y="1922115"/>
              <a:ext cx="8639175" cy="4248150"/>
            </a:xfrm>
            <a:prstGeom prst="rect">
              <a:avLst/>
            </a:prstGeom>
          </p:spPr>
        </p:pic>
      </p:grpSp>
      <p:pic>
        <p:nvPicPr>
          <p:cNvPr id="34" name="TrianglePath">
            <a:extLst>
              <a:ext uri="{FF2B5EF4-FFF2-40B4-BE49-F238E27FC236}">
                <a16:creationId xmlns:a16="http://schemas.microsoft.com/office/drawing/2014/main" id="{66D6C9A3-DA32-4B96-A18F-BAC9BF067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00000">
            <a:off x="7866744" y="3988686"/>
            <a:ext cx="3016596" cy="367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KernelExistence">
                <a:extLst>
                  <a:ext uri="{FF2B5EF4-FFF2-40B4-BE49-F238E27FC236}">
                    <a16:creationId xmlns:a16="http://schemas.microsoft.com/office/drawing/2014/main" id="{6F9677D2-F6E4-4ACD-9C43-183C01AD858B}"/>
                  </a:ext>
                </a:extLst>
              </p:cNvPr>
              <p:cNvSpPr/>
              <p:nvPr/>
            </p:nvSpPr>
            <p:spPr bwMode="auto">
              <a:xfrm>
                <a:off x="4171899" y="2855527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 </a:t>
                </a:r>
                <a:r>
                  <a:rPr lang="en-US" sz="2400" dirty="0"/>
                  <a:t>parameterized by deletion distance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a polynomial kernel</a:t>
                </a:r>
              </a:p>
            </p:txBody>
          </p:sp>
        </mc:Choice>
        <mc:Fallback xmlns="">
          <p:sp>
            <p:nvSpPr>
              <p:cNvPr id="35" name="KernelExistence">
                <a:extLst>
                  <a:ext uri="{FF2B5EF4-FFF2-40B4-BE49-F238E27FC236}">
                    <a16:creationId xmlns:a16="http://schemas.microsoft.com/office/drawing/2014/main" id="{6F9677D2-F6E4-4ACD-9C43-183C01AD8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1899" y="2855527"/>
                <a:ext cx="3888432" cy="116867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NecessaryKernels">
            <a:extLst>
              <a:ext uri="{FF2B5EF4-FFF2-40B4-BE49-F238E27FC236}">
                <a16:creationId xmlns:a16="http://schemas.microsoft.com/office/drawing/2014/main" id="{B7EC7379-E412-4FDF-B1D8-2C04024B4A9C}"/>
              </a:ext>
            </a:extLst>
          </p:cNvPr>
          <p:cNvSpPr/>
          <p:nvPr/>
        </p:nvSpPr>
        <p:spPr bwMode="auto">
          <a:xfrm rot="2700000">
            <a:off x="8216401" y="2425495"/>
            <a:ext cx="555968" cy="66790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8" name="GetKernels">
            <a:extLst>
              <a:ext uri="{FF2B5EF4-FFF2-40B4-BE49-F238E27FC236}">
                <a16:creationId xmlns:a16="http://schemas.microsoft.com/office/drawing/2014/main" id="{0DCEEFC6-71BF-40F7-BFA3-E293CC5FD5EE}"/>
              </a:ext>
            </a:extLst>
          </p:cNvPr>
          <p:cNvSpPr/>
          <p:nvPr/>
        </p:nvSpPr>
        <p:spPr bwMode="auto">
          <a:xfrm rot="5400000">
            <a:off x="5686744" y="1231784"/>
            <a:ext cx="813008" cy="2309761"/>
          </a:xfrm>
          <a:custGeom>
            <a:avLst/>
            <a:gdLst>
              <a:gd name="connsiteX0" fmla="*/ 0 w 813008"/>
              <a:gd name="connsiteY0" fmla="*/ 2257480 h 2309761"/>
              <a:gd name="connsiteX1" fmla="*/ 116981 w 813008"/>
              <a:gd name="connsiteY1" fmla="*/ 2055790 h 2309761"/>
              <a:gd name="connsiteX2" fmla="*/ 116981 w 813008"/>
              <a:gd name="connsiteY2" fmla="*/ 253581 h 2309761"/>
              <a:gd name="connsiteX3" fmla="*/ 4 w 813008"/>
              <a:gd name="connsiteY3" fmla="*/ 51896 h 2309761"/>
              <a:gd name="connsiteX4" fmla="*/ 116981 w 813008"/>
              <a:gd name="connsiteY4" fmla="*/ 51896 h 2309761"/>
              <a:gd name="connsiteX5" fmla="*/ 116981 w 813008"/>
              <a:gd name="connsiteY5" fmla="*/ 0 h 2309761"/>
              <a:gd name="connsiteX6" fmla="*/ 375737 w 813008"/>
              <a:gd name="connsiteY6" fmla="*/ 0 h 2309761"/>
              <a:gd name="connsiteX7" fmla="*/ 375737 w 813008"/>
              <a:gd name="connsiteY7" fmla="*/ 51896 h 2309761"/>
              <a:gd name="connsiteX8" fmla="*/ 528232 w 813008"/>
              <a:gd name="connsiteY8" fmla="*/ 51896 h 2309761"/>
              <a:gd name="connsiteX9" fmla="*/ 375737 w 813008"/>
              <a:gd name="connsiteY9" fmla="*/ 314819 h 2309761"/>
              <a:gd name="connsiteX10" fmla="*/ 375737 w 813008"/>
              <a:gd name="connsiteY10" fmla="*/ 1026854 h 2309761"/>
              <a:gd name="connsiteX11" fmla="*/ 535024 w 813008"/>
              <a:gd name="connsiteY11" fmla="*/ 1026854 h 2309761"/>
              <a:gd name="connsiteX12" fmla="*/ 535024 w 813008"/>
              <a:gd name="connsiteY12" fmla="*/ 887862 h 2309761"/>
              <a:gd name="connsiteX13" fmla="*/ 813008 w 813008"/>
              <a:gd name="connsiteY13" fmla="*/ 1165846 h 2309761"/>
              <a:gd name="connsiteX14" fmla="*/ 535024 w 813008"/>
              <a:gd name="connsiteY14" fmla="*/ 1443830 h 2309761"/>
              <a:gd name="connsiteX15" fmla="*/ 535024 w 813008"/>
              <a:gd name="connsiteY15" fmla="*/ 1304838 h 2309761"/>
              <a:gd name="connsiteX16" fmla="*/ 375737 w 813008"/>
              <a:gd name="connsiteY16" fmla="*/ 1304838 h 2309761"/>
              <a:gd name="connsiteX17" fmla="*/ 375737 w 813008"/>
              <a:gd name="connsiteY17" fmla="*/ 1994552 h 2309761"/>
              <a:gd name="connsiteX18" fmla="*/ 528236 w 813008"/>
              <a:gd name="connsiteY18" fmla="*/ 2257480 h 2309761"/>
              <a:gd name="connsiteX19" fmla="*/ 375737 w 813008"/>
              <a:gd name="connsiteY19" fmla="*/ 2257480 h 2309761"/>
              <a:gd name="connsiteX20" fmla="*/ 375737 w 813008"/>
              <a:gd name="connsiteY20" fmla="*/ 2309761 h 2309761"/>
              <a:gd name="connsiteX21" fmla="*/ 116981 w 813008"/>
              <a:gd name="connsiteY21" fmla="*/ 2309761 h 2309761"/>
              <a:gd name="connsiteX22" fmla="*/ 116981 w 813008"/>
              <a:gd name="connsiteY22" fmla="*/ 2257480 h 23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3008" h="2309761">
                <a:moveTo>
                  <a:pt x="0" y="2257480"/>
                </a:moveTo>
                <a:lnTo>
                  <a:pt x="116981" y="2055790"/>
                </a:lnTo>
                <a:lnTo>
                  <a:pt x="116981" y="253581"/>
                </a:lnTo>
                <a:lnTo>
                  <a:pt x="4" y="51896"/>
                </a:lnTo>
                <a:lnTo>
                  <a:pt x="116981" y="51896"/>
                </a:lnTo>
                <a:lnTo>
                  <a:pt x="116981" y="0"/>
                </a:lnTo>
                <a:lnTo>
                  <a:pt x="375737" y="0"/>
                </a:lnTo>
                <a:lnTo>
                  <a:pt x="375737" y="51896"/>
                </a:lnTo>
                <a:lnTo>
                  <a:pt x="528232" y="51896"/>
                </a:lnTo>
                <a:lnTo>
                  <a:pt x="375737" y="314819"/>
                </a:lnTo>
                <a:lnTo>
                  <a:pt x="375737" y="1026854"/>
                </a:lnTo>
                <a:lnTo>
                  <a:pt x="535024" y="1026854"/>
                </a:lnTo>
                <a:lnTo>
                  <a:pt x="535024" y="887862"/>
                </a:lnTo>
                <a:lnTo>
                  <a:pt x="813008" y="1165846"/>
                </a:lnTo>
                <a:lnTo>
                  <a:pt x="535024" y="1443830"/>
                </a:lnTo>
                <a:lnTo>
                  <a:pt x="535024" y="1304838"/>
                </a:lnTo>
                <a:lnTo>
                  <a:pt x="375737" y="1304838"/>
                </a:lnTo>
                <a:lnTo>
                  <a:pt x="375737" y="1994552"/>
                </a:lnTo>
                <a:lnTo>
                  <a:pt x="528236" y="2257480"/>
                </a:lnTo>
                <a:lnTo>
                  <a:pt x="375737" y="2257480"/>
                </a:lnTo>
                <a:lnTo>
                  <a:pt x="375737" y="2309761"/>
                </a:lnTo>
                <a:lnTo>
                  <a:pt x="116981" y="2309761"/>
                </a:lnTo>
                <a:lnTo>
                  <a:pt x="116981" y="225748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1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35" grpId="0" animBg="1"/>
      <p:bldP spid="36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44A4-7304-41D3-AC19-1C989E24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Kernelization algorithm via bridge-depth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C8C03-5470-4271-AD35-16D822079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		</a:t>
                </a:r>
                <a:r>
                  <a:rPr lang="en-US" cap="small" dirty="0"/>
                  <a:t>Vertex Cover</a:t>
                </a:r>
                <a:r>
                  <a:rPr lang="en-US" dirty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cap="small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br>
                  <a:rPr lang="en-US" cap="small" dirty="0"/>
                </a:br>
                <a:r>
                  <a:rPr lang="en-US" b="1" dirty="0"/>
                  <a:t>Output:	</a:t>
                </a:r>
                <a:r>
                  <a:rPr lang="en-US" dirty="0"/>
                  <a:t>equivalent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Reduce number of components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using that its minimal blocking sets have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Each remaining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a </a:t>
                </a:r>
                <a:br>
                  <a:rPr lang="en-US" dirty="0"/>
                </a:br>
                <a:r>
                  <a:rPr lang="en-US" dirty="0"/>
                  <a:t>tree-of-bridges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Reduce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by local reduction rules that shrink </a:t>
                </a:r>
                <a:br>
                  <a:rPr lang="en-US" dirty="0"/>
                </a:br>
                <a:r>
                  <a:rPr lang="en-US" dirty="0"/>
                  <a:t>each depth-decreasing tree-of-bridges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∪(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−1∧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Output the result of recursively kernelizing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deletion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C8C03-5470-4271-AD35-16D822079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89" t="-989" b="-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775B8-C703-4F27-AD5A-B7BE195E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7F840DA-057C-4BFB-A574-D8215B873037}"/>
              </a:ext>
            </a:extLst>
          </p:cNvPr>
          <p:cNvSpPr/>
          <p:nvPr/>
        </p:nvSpPr>
        <p:spPr bwMode="auto">
          <a:xfrm>
            <a:off x="8050870" y="4207147"/>
            <a:ext cx="3384376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BA57C9-0F57-4D30-9DAA-11601C6F2E30}"/>
              </a:ext>
            </a:extLst>
          </p:cNvPr>
          <p:cNvCxnSpPr>
            <a:cxnSpLocks/>
            <a:stCxn id="36" idx="0"/>
          </p:cNvCxnSpPr>
          <p:nvPr/>
        </p:nvCxnSpPr>
        <p:spPr bwMode="auto">
          <a:xfrm flipH="1" flipV="1">
            <a:off x="8607785" y="3469504"/>
            <a:ext cx="58385" cy="8092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CCCD3F-B40B-4758-878B-EE0D2D1CBA83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 flipV="1">
            <a:off x="9011083" y="3533782"/>
            <a:ext cx="302023" cy="776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850DAC-7BA0-49B6-939C-FE447FD6100F}"/>
              </a:ext>
            </a:extLst>
          </p:cNvPr>
          <p:cNvCxnSpPr>
            <a:cxnSpLocks/>
            <a:stCxn id="37" idx="0"/>
          </p:cNvCxnSpPr>
          <p:nvPr/>
        </p:nvCxnSpPr>
        <p:spPr bwMode="auto">
          <a:xfrm flipV="1">
            <a:off x="9389482" y="3613297"/>
            <a:ext cx="212874" cy="6654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449F07-547D-4F01-BDC1-3D363966BA84}"/>
              </a:ext>
            </a:extLst>
          </p:cNvPr>
          <p:cNvCxnSpPr>
            <a:cxnSpLocks/>
            <a:endCxn id="43" idx="3"/>
          </p:cNvCxnSpPr>
          <p:nvPr/>
        </p:nvCxnSpPr>
        <p:spPr bwMode="auto">
          <a:xfrm flipV="1">
            <a:off x="10909461" y="3613297"/>
            <a:ext cx="775282" cy="6788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8D75381-255C-49BD-9F4C-D26F4763C544}"/>
              </a:ext>
            </a:extLst>
          </p:cNvPr>
          <p:cNvCxnSpPr/>
          <p:nvPr/>
        </p:nvCxnSpPr>
        <p:spPr bwMode="auto">
          <a:xfrm flipV="1">
            <a:off x="10171304" y="3558057"/>
            <a:ext cx="315539" cy="7207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44D0EF-57A7-4FE7-A962-C644D41C7F7B}"/>
              </a:ext>
            </a:extLst>
          </p:cNvPr>
          <p:cNvCxnSpPr>
            <a:cxnSpLocks/>
            <a:stCxn id="36" idx="1"/>
          </p:cNvCxnSpPr>
          <p:nvPr/>
        </p:nvCxnSpPr>
        <p:spPr bwMode="auto">
          <a:xfrm flipH="1" flipV="1">
            <a:off x="7942859" y="3533782"/>
            <a:ext cx="646935" cy="776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A17225B-5B9B-4586-9786-C9D9E5B7332E}"/>
              </a:ext>
            </a:extLst>
          </p:cNvPr>
          <p:cNvCxnSpPr>
            <a:cxnSpLocks/>
            <a:stCxn id="36" idx="7"/>
          </p:cNvCxnSpPr>
          <p:nvPr/>
        </p:nvCxnSpPr>
        <p:spPr bwMode="auto">
          <a:xfrm flipV="1">
            <a:off x="8742546" y="3540918"/>
            <a:ext cx="1736051" cy="7695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A63F7B-1E59-42F6-B691-8632AF5918CE}"/>
              </a:ext>
            </a:extLst>
          </p:cNvPr>
          <p:cNvCxnSpPr>
            <a:cxnSpLocks/>
            <a:stCxn id="37" idx="7"/>
          </p:cNvCxnSpPr>
          <p:nvPr/>
        </p:nvCxnSpPr>
        <p:spPr bwMode="auto">
          <a:xfrm flipV="1">
            <a:off x="9465858" y="3533782"/>
            <a:ext cx="2054738" cy="776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5EA25A8-7D8D-4DCA-919F-860A679AC301}"/>
              </a:ext>
            </a:extLst>
          </p:cNvPr>
          <p:cNvCxnSpPr>
            <a:cxnSpLocks/>
            <a:stCxn id="38" idx="1"/>
          </p:cNvCxnSpPr>
          <p:nvPr/>
        </p:nvCxnSpPr>
        <p:spPr bwMode="auto">
          <a:xfrm flipH="1" flipV="1">
            <a:off x="8866929" y="3188789"/>
            <a:ext cx="1169489" cy="112163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CCFD68-8521-473C-BE10-F6B9B9FEDF3E}"/>
              </a:ext>
            </a:extLst>
          </p:cNvPr>
          <p:cNvCxnSpPr>
            <a:cxnSpLocks/>
            <a:stCxn id="39" idx="0"/>
          </p:cNvCxnSpPr>
          <p:nvPr/>
        </p:nvCxnSpPr>
        <p:spPr bwMode="auto">
          <a:xfrm flipV="1">
            <a:off x="10836106" y="3465731"/>
            <a:ext cx="96895" cy="81305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DF2A26-0189-4F9F-842B-F9DFFD5B6FEB}"/>
              </a:ext>
            </a:extLst>
          </p:cNvPr>
          <p:cNvCxnSpPr>
            <a:cxnSpLocks/>
            <a:stCxn id="36" idx="2"/>
          </p:cNvCxnSpPr>
          <p:nvPr/>
        </p:nvCxnSpPr>
        <p:spPr bwMode="auto">
          <a:xfrm flipH="1" flipV="1">
            <a:off x="7667214" y="3500156"/>
            <a:ext cx="890944" cy="8866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3A5DC6-82F8-4A01-B869-AC2024B2038A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 flipV="1">
            <a:off x="8073810" y="3481217"/>
            <a:ext cx="1239296" cy="8292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BB66BC8-583E-4FE1-BFFC-C3FE653FA849}"/>
                  </a:ext>
                </a:extLst>
              </p:cNvPr>
              <p:cNvSpPr/>
              <p:nvPr/>
            </p:nvSpPr>
            <p:spPr bwMode="auto">
              <a:xfrm>
                <a:off x="7443650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BB66BC8-583E-4FE1-BFFC-C3FE653FA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3650" y="2605408"/>
                <a:ext cx="723312" cy="1007889"/>
              </a:xfrm>
              <a:prstGeom prst="triangl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37DD582B-830E-4D58-A1A2-80B2B0FDFE0F}"/>
              </a:ext>
            </a:extLst>
          </p:cNvPr>
          <p:cNvSpPr/>
          <p:nvPr/>
        </p:nvSpPr>
        <p:spPr bwMode="auto">
          <a:xfrm>
            <a:off x="8558158" y="4278784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F05F71-1A1B-4C66-A70C-BEAFE5812146}"/>
              </a:ext>
            </a:extLst>
          </p:cNvPr>
          <p:cNvSpPr/>
          <p:nvPr/>
        </p:nvSpPr>
        <p:spPr bwMode="auto">
          <a:xfrm>
            <a:off x="9281470" y="4278784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388709B-BD2A-4D72-A90D-FC154E7ED319}"/>
              </a:ext>
            </a:extLst>
          </p:cNvPr>
          <p:cNvSpPr/>
          <p:nvPr/>
        </p:nvSpPr>
        <p:spPr bwMode="auto">
          <a:xfrm>
            <a:off x="10004782" y="4278784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794B6AD-6716-45D4-B4A8-2FFB4C6DB368}"/>
              </a:ext>
            </a:extLst>
          </p:cNvPr>
          <p:cNvSpPr/>
          <p:nvPr/>
        </p:nvSpPr>
        <p:spPr bwMode="auto">
          <a:xfrm>
            <a:off x="10728094" y="4278784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95AD9B-15F9-4C48-B385-FBF7A0B164A5}"/>
              </a:ext>
            </a:extLst>
          </p:cNvPr>
          <p:cNvCxnSpPr>
            <a:stCxn id="42" idx="3"/>
            <a:endCxn id="38" idx="0"/>
          </p:cNvCxnSpPr>
          <p:nvPr/>
        </p:nvCxnSpPr>
        <p:spPr bwMode="auto">
          <a:xfrm>
            <a:off x="9744369" y="3613297"/>
            <a:ext cx="368425" cy="6654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D202F8-20A5-4F9B-8CCD-7EF339F0226B}"/>
              </a:ext>
            </a:extLst>
          </p:cNvPr>
          <p:cNvCxnSpPr>
            <a:stCxn id="42" idx="5"/>
            <a:endCxn id="39" idx="1"/>
          </p:cNvCxnSpPr>
          <p:nvPr/>
        </p:nvCxnSpPr>
        <p:spPr bwMode="auto">
          <a:xfrm>
            <a:off x="9925197" y="3109353"/>
            <a:ext cx="834533" cy="120106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698EC4-9B88-46BF-A3AD-8D56268047B8}"/>
              </a:ext>
            </a:extLst>
          </p:cNvPr>
          <p:cNvCxnSpPr>
            <a:cxnSpLocks/>
            <a:stCxn id="37" idx="7"/>
            <a:endCxn id="42" idx="3"/>
          </p:cNvCxnSpPr>
          <p:nvPr/>
        </p:nvCxnSpPr>
        <p:spPr bwMode="auto">
          <a:xfrm flipV="1">
            <a:off x="9465858" y="3613297"/>
            <a:ext cx="278511" cy="6971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omedComponentBox">
                <a:extLst>
                  <a:ext uri="{FF2B5EF4-FFF2-40B4-BE49-F238E27FC236}">
                    <a16:creationId xmlns:a16="http://schemas.microsoft.com/office/drawing/2014/main" id="{A9E2A24D-0DF0-4610-B46A-8639231D2916}"/>
                  </a:ext>
                </a:extLst>
              </p:cNvPr>
              <p:cNvSpPr/>
              <p:nvPr/>
            </p:nvSpPr>
            <p:spPr bwMode="auto">
              <a:xfrm>
                <a:off x="8666170" y="1624064"/>
                <a:ext cx="2496189" cy="2300871"/>
              </a:xfrm>
              <a:custGeom>
                <a:avLst/>
                <a:gdLst>
                  <a:gd name="connsiteX0" fmla="*/ 1248095 w 2496189"/>
                  <a:gd name="connsiteY0" fmla="*/ 0 h 2300871"/>
                  <a:gd name="connsiteX1" fmla="*/ 2461583 w 2496189"/>
                  <a:gd name="connsiteY1" fmla="*/ 300621 h 2300871"/>
                  <a:gd name="connsiteX2" fmla="*/ 2496189 w 2496189"/>
                  <a:gd name="connsiteY2" fmla="*/ 300621 h 2300871"/>
                  <a:gd name="connsiteX3" fmla="*/ 2496189 w 2496189"/>
                  <a:gd name="connsiteY3" fmla="*/ 309194 h 2300871"/>
                  <a:gd name="connsiteX4" fmla="*/ 2496189 w 2496189"/>
                  <a:gd name="connsiteY4" fmla="*/ 2300871 h 2300871"/>
                  <a:gd name="connsiteX5" fmla="*/ 0 w 2496189"/>
                  <a:gd name="connsiteY5" fmla="*/ 2300871 h 2300871"/>
                  <a:gd name="connsiteX6" fmla="*/ 0 w 2496189"/>
                  <a:gd name="connsiteY6" fmla="*/ 309194 h 2300871"/>
                  <a:gd name="connsiteX7" fmla="*/ 0 w 2496189"/>
                  <a:gd name="connsiteY7" fmla="*/ 300621 h 2300871"/>
                  <a:gd name="connsiteX8" fmla="*/ 34606 w 2496189"/>
                  <a:gd name="connsiteY8" fmla="*/ 300621 h 2300871"/>
                  <a:gd name="connsiteX0" fmla="*/ 1248095 w 2496189"/>
                  <a:gd name="connsiteY0" fmla="*/ 0 h 2300871"/>
                  <a:gd name="connsiteX1" fmla="*/ 2461583 w 2496189"/>
                  <a:gd name="connsiteY1" fmla="*/ 300621 h 2300871"/>
                  <a:gd name="connsiteX2" fmla="*/ 2496189 w 2496189"/>
                  <a:gd name="connsiteY2" fmla="*/ 300621 h 2300871"/>
                  <a:gd name="connsiteX3" fmla="*/ 2496189 w 2496189"/>
                  <a:gd name="connsiteY3" fmla="*/ 309194 h 2300871"/>
                  <a:gd name="connsiteX4" fmla="*/ 2496189 w 2496189"/>
                  <a:gd name="connsiteY4" fmla="*/ 2300871 h 2300871"/>
                  <a:gd name="connsiteX5" fmla="*/ 0 w 2496189"/>
                  <a:gd name="connsiteY5" fmla="*/ 2300871 h 2300871"/>
                  <a:gd name="connsiteX6" fmla="*/ 0 w 2496189"/>
                  <a:gd name="connsiteY6" fmla="*/ 309194 h 2300871"/>
                  <a:gd name="connsiteX7" fmla="*/ 0 w 2496189"/>
                  <a:gd name="connsiteY7" fmla="*/ 300621 h 2300871"/>
                  <a:gd name="connsiteX8" fmla="*/ 1248095 w 2496189"/>
                  <a:gd name="connsiteY8" fmla="*/ 0 h 2300871"/>
                  <a:gd name="connsiteX0" fmla="*/ 1248095 w 2496189"/>
                  <a:gd name="connsiteY0" fmla="*/ 0 h 2300871"/>
                  <a:gd name="connsiteX1" fmla="*/ 2496189 w 2496189"/>
                  <a:gd name="connsiteY1" fmla="*/ 300621 h 2300871"/>
                  <a:gd name="connsiteX2" fmla="*/ 2496189 w 2496189"/>
                  <a:gd name="connsiteY2" fmla="*/ 309194 h 2300871"/>
                  <a:gd name="connsiteX3" fmla="*/ 2496189 w 2496189"/>
                  <a:gd name="connsiteY3" fmla="*/ 2300871 h 2300871"/>
                  <a:gd name="connsiteX4" fmla="*/ 0 w 2496189"/>
                  <a:gd name="connsiteY4" fmla="*/ 2300871 h 2300871"/>
                  <a:gd name="connsiteX5" fmla="*/ 0 w 2496189"/>
                  <a:gd name="connsiteY5" fmla="*/ 309194 h 2300871"/>
                  <a:gd name="connsiteX6" fmla="*/ 0 w 2496189"/>
                  <a:gd name="connsiteY6" fmla="*/ 300621 h 2300871"/>
                  <a:gd name="connsiteX7" fmla="*/ 1248095 w 2496189"/>
                  <a:gd name="connsiteY7" fmla="*/ 0 h 2300871"/>
                  <a:gd name="connsiteX0" fmla="*/ 1248095 w 2496189"/>
                  <a:gd name="connsiteY0" fmla="*/ 0 h 2300871"/>
                  <a:gd name="connsiteX1" fmla="*/ 2496189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0 w 2496189"/>
                  <a:gd name="connsiteY5" fmla="*/ 300621 h 2300871"/>
                  <a:gd name="connsiteX6" fmla="*/ 1248095 w 2496189"/>
                  <a:gd name="connsiteY6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0 w 2496189"/>
                  <a:gd name="connsiteY5" fmla="*/ 300621 h 2300871"/>
                  <a:gd name="connsiteX6" fmla="*/ 1248095 w 2496189"/>
                  <a:gd name="connsiteY6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1248095 w 2496189"/>
                  <a:gd name="connsiteY5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132203 w 2496189"/>
                  <a:gd name="connsiteY4" fmla="*/ 320211 h 2300871"/>
                  <a:gd name="connsiteX5" fmla="*/ 1248095 w 2496189"/>
                  <a:gd name="connsiteY5" fmla="*/ 0 h 230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6189" h="2300871">
                    <a:moveTo>
                      <a:pt x="1248095" y="0"/>
                    </a:moveTo>
                    <a:lnTo>
                      <a:pt x="2408054" y="300621"/>
                    </a:lnTo>
                    <a:lnTo>
                      <a:pt x="2496189" y="2300871"/>
                    </a:lnTo>
                    <a:lnTo>
                      <a:pt x="0" y="2300871"/>
                    </a:lnTo>
                    <a:lnTo>
                      <a:pt x="132203" y="320211"/>
                    </a:lnTo>
                    <a:lnTo>
                      <a:pt x="1248095" y="0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69" name="ZoomedComponentBox">
                <a:extLst>
                  <a:ext uri="{FF2B5EF4-FFF2-40B4-BE49-F238E27FC236}">
                    <a16:creationId xmlns:a16="http://schemas.microsoft.com/office/drawing/2014/main" id="{A9E2A24D-0DF0-4610-B46A-8639231D2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6170" y="1624064"/>
                <a:ext cx="2496189" cy="2300871"/>
              </a:xfrm>
              <a:custGeom>
                <a:avLst/>
                <a:gdLst>
                  <a:gd name="connsiteX0" fmla="*/ 1248095 w 2496189"/>
                  <a:gd name="connsiteY0" fmla="*/ 0 h 2300871"/>
                  <a:gd name="connsiteX1" fmla="*/ 2461583 w 2496189"/>
                  <a:gd name="connsiteY1" fmla="*/ 300621 h 2300871"/>
                  <a:gd name="connsiteX2" fmla="*/ 2496189 w 2496189"/>
                  <a:gd name="connsiteY2" fmla="*/ 300621 h 2300871"/>
                  <a:gd name="connsiteX3" fmla="*/ 2496189 w 2496189"/>
                  <a:gd name="connsiteY3" fmla="*/ 309194 h 2300871"/>
                  <a:gd name="connsiteX4" fmla="*/ 2496189 w 2496189"/>
                  <a:gd name="connsiteY4" fmla="*/ 2300871 h 2300871"/>
                  <a:gd name="connsiteX5" fmla="*/ 0 w 2496189"/>
                  <a:gd name="connsiteY5" fmla="*/ 2300871 h 2300871"/>
                  <a:gd name="connsiteX6" fmla="*/ 0 w 2496189"/>
                  <a:gd name="connsiteY6" fmla="*/ 309194 h 2300871"/>
                  <a:gd name="connsiteX7" fmla="*/ 0 w 2496189"/>
                  <a:gd name="connsiteY7" fmla="*/ 300621 h 2300871"/>
                  <a:gd name="connsiteX8" fmla="*/ 34606 w 2496189"/>
                  <a:gd name="connsiteY8" fmla="*/ 300621 h 2300871"/>
                  <a:gd name="connsiteX0" fmla="*/ 1248095 w 2496189"/>
                  <a:gd name="connsiteY0" fmla="*/ 0 h 2300871"/>
                  <a:gd name="connsiteX1" fmla="*/ 2461583 w 2496189"/>
                  <a:gd name="connsiteY1" fmla="*/ 300621 h 2300871"/>
                  <a:gd name="connsiteX2" fmla="*/ 2496189 w 2496189"/>
                  <a:gd name="connsiteY2" fmla="*/ 300621 h 2300871"/>
                  <a:gd name="connsiteX3" fmla="*/ 2496189 w 2496189"/>
                  <a:gd name="connsiteY3" fmla="*/ 309194 h 2300871"/>
                  <a:gd name="connsiteX4" fmla="*/ 2496189 w 2496189"/>
                  <a:gd name="connsiteY4" fmla="*/ 2300871 h 2300871"/>
                  <a:gd name="connsiteX5" fmla="*/ 0 w 2496189"/>
                  <a:gd name="connsiteY5" fmla="*/ 2300871 h 2300871"/>
                  <a:gd name="connsiteX6" fmla="*/ 0 w 2496189"/>
                  <a:gd name="connsiteY6" fmla="*/ 309194 h 2300871"/>
                  <a:gd name="connsiteX7" fmla="*/ 0 w 2496189"/>
                  <a:gd name="connsiteY7" fmla="*/ 300621 h 2300871"/>
                  <a:gd name="connsiteX8" fmla="*/ 1248095 w 2496189"/>
                  <a:gd name="connsiteY8" fmla="*/ 0 h 2300871"/>
                  <a:gd name="connsiteX0" fmla="*/ 1248095 w 2496189"/>
                  <a:gd name="connsiteY0" fmla="*/ 0 h 2300871"/>
                  <a:gd name="connsiteX1" fmla="*/ 2496189 w 2496189"/>
                  <a:gd name="connsiteY1" fmla="*/ 300621 h 2300871"/>
                  <a:gd name="connsiteX2" fmla="*/ 2496189 w 2496189"/>
                  <a:gd name="connsiteY2" fmla="*/ 309194 h 2300871"/>
                  <a:gd name="connsiteX3" fmla="*/ 2496189 w 2496189"/>
                  <a:gd name="connsiteY3" fmla="*/ 2300871 h 2300871"/>
                  <a:gd name="connsiteX4" fmla="*/ 0 w 2496189"/>
                  <a:gd name="connsiteY4" fmla="*/ 2300871 h 2300871"/>
                  <a:gd name="connsiteX5" fmla="*/ 0 w 2496189"/>
                  <a:gd name="connsiteY5" fmla="*/ 309194 h 2300871"/>
                  <a:gd name="connsiteX6" fmla="*/ 0 w 2496189"/>
                  <a:gd name="connsiteY6" fmla="*/ 300621 h 2300871"/>
                  <a:gd name="connsiteX7" fmla="*/ 1248095 w 2496189"/>
                  <a:gd name="connsiteY7" fmla="*/ 0 h 2300871"/>
                  <a:gd name="connsiteX0" fmla="*/ 1248095 w 2496189"/>
                  <a:gd name="connsiteY0" fmla="*/ 0 h 2300871"/>
                  <a:gd name="connsiteX1" fmla="*/ 2496189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0 w 2496189"/>
                  <a:gd name="connsiteY5" fmla="*/ 300621 h 2300871"/>
                  <a:gd name="connsiteX6" fmla="*/ 1248095 w 2496189"/>
                  <a:gd name="connsiteY6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0 w 2496189"/>
                  <a:gd name="connsiteY5" fmla="*/ 300621 h 2300871"/>
                  <a:gd name="connsiteX6" fmla="*/ 1248095 w 2496189"/>
                  <a:gd name="connsiteY6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0 w 2496189"/>
                  <a:gd name="connsiteY4" fmla="*/ 309194 h 2300871"/>
                  <a:gd name="connsiteX5" fmla="*/ 1248095 w 2496189"/>
                  <a:gd name="connsiteY5" fmla="*/ 0 h 2300871"/>
                  <a:gd name="connsiteX0" fmla="*/ 1248095 w 2496189"/>
                  <a:gd name="connsiteY0" fmla="*/ 0 h 2300871"/>
                  <a:gd name="connsiteX1" fmla="*/ 2408054 w 2496189"/>
                  <a:gd name="connsiteY1" fmla="*/ 300621 h 2300871"/>
                  <a:gd name="connsiteX2" fmla="*/ 2496189 w 2496189"/>
                  <a:gd name="connsiteY2" fmla="*/ 2300871 h 2300871"/>
                  <a:gd name="connsiteX3" fmla="*/ 0 w 2496189"/>
                  <a:gd name="connsiteY3" fmla="*/ 2300871 h 2300871"/>
                  <a:gd name="connsiteX4" fmla="*/ 132203 w 2496189"/>
                  <a:gd name="connsiteY4" fmla="*/ 320211 h 2300871"/>
                  <a:gd name="connsiteX5" fmla="*/ 1248095 w 2496189"/>
                  <a:gd name="connsiteY5" fmla="*/ 0 h 230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6189" h="2300871">
                    <a:moveTo>
                      <a:pt x="1248095" y="0"/>
                    </a:moveTo>
                    <a:lnTo>
                      <a:pt x="2408054" y="300621"/>
                    </a:lnTo>
                    <a:lnTo>
                      <a:pt x="2496189" y="2300871"/>
                    </a:lnTo>
                    <a:lnTo>
                      <a:pt x="0" y="2300871"/>
                    </a:lnTo>
                    <a:lnTo>
                      <a:pt x="132203" y="320211"/>
                    </a:lnTo>
                    <a:lnTo>
                      <a:pt x="1248095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7F0DB1-C90B-4C25-BE77-C3FB2A9C8029}"/>
                  </a:ext>
                </a:extLst>
              </p:cNvPr>
              <p:cNvSpPr txBox="1"/>
              <p:nvPr/>
            </p:nvSpPr>
            <p:spPr>
              <a:xfrm>
                <a:off x="11322869" y="4068422"/>
                <a:ext cx="853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7F0DB1-C90B-4C25-BE77-C3FB2A9C8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869" y="4068422"/>
                <a:ext cx="85370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D91C8577-B1D9-4BA6-9720-8F5483290D60}"/>
                  </a:ext>
                </a:extLst>
              </p:cNvPr>
              <p:cNvSpPr/>
              <p:nvPr/>
            </p:nvSpPr>
            <p:spPr bwMode="auto">
              <a:xfrm>
                <a:off x="8412526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D91C8577-B1D9-4BA6-9720-8F5483290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2526" y="2605408"/>
                <a:ext cx="723312" cy="1007889"/>
              </a:xfrm>
              <a:prstGeom prst="triangl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75B300D1-1923-45E1-B7D4-D132DA2026AF}"/>
                  </a:ext>
                </a:extLst>
              </p:cNvPr>
              <p:cNvSpPr/>
              <p:nvPr/>
            </p:nvSpPr>
            <p:spPr bwMode="auto">
              <a:xfrm>
                <a:off x="9382713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75B300D1-1923-45E1-B7D4-D132DA202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2713" y="2605408"/>
                <a:ext cx="723312" cy="1007889"/>
              </a:xfrm>
              <a:prstGeom prst="triangl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EAAF00AC-717D-4741-9C50-0F14B8D42482}"/>
                  </a:ext>
                </a:extLst>
              </p:cNvPr>
              <p:cNvSpPr/>
              <p:nvPr/>
            </p:nvSpPr>
            <p:spPr bwMode="auto">
              <a:xfrm>
                <a:off x="11323087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EAAF00AC-717D-4741-9C50-0F14B8D42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3087" y="2605408"/>
                <a:ext cx="723312" cy="1007889"/>
              </a:xfrm>
              <a:prstGeom prst="triangl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C3E49253-1C9F-4403-890B-40C78AECF9EB}"/>
                  </a:ext>
                </a:extLst>
              </p:cNvPr>
              <p:cNvSpPr/>
              <p:nvPr/>
            </p:nvSpPr>
            <p:spPr bwMode="auto">
              <a:xfrm>
                <a:off x="10358524" y="2605408"/>
                <a:ext cx="723312" cy="1007889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C3E49253-1C9F-4403-890B-40C78AECF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8524" y="2605408"/>
                <a:ext cx="723312" cy="1007889"/>
              </a:xfrm>
              <a:prstGeom prst="triangl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Bounded-bridgedepth-graph">
            <a:extLst>
              <a:ext uri="{FF2B5EF4-FFF2-40B4-BE49-F238E27FC236}">
                <a16:creationId xmlns:a16="http://schemas.microsoft.com/office/drawing/2014/main" id="{B2E767EC-926D-41E4-9306-BD4D4AC0F80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4244" y="1924685"/>
            <a:ext cx="2476500" cy="2000250"/>
          </a:xfrm>
          <a:prstGeom prst="rect">
            <a:avLst/>
          </a:prstGeom>
        </p:spPr>
      </p:pic>
      <p:pic>
        <p:nvPicPr>
          <p:cNvPr id="64" name="Shrunk Ti">
            <a:extLst>
              <a:ext uri="{FF2B5EF4-FFF2-40B4-BE49-F238E27FC236}">
                <a16:creationId xmlns:a16="http://schemas.microsoft.com/office/drawing/2014/main" id="{1B87E8E6-84A3-42EB-8F9C-381A05B6B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4244" y="1924685"/>
            <a:ext cx="1714500" cy="1619250"/>
          </a:xfrm>
          <a:prstGeom prst="rect">
            <a:avLst/>
          </a:prstGeom>
        </p:spPr>
      </p:pic>
      <p:grpSp>
        <p:nvGrpSpPr>
          <p:cNvPr id="89" name="XPrimeEdges">
            <a:extLst>
              <a:ext uri="{FF2B5EF4-FFF2-40B4-BE49-F238E27FC236}">
                <a16:creationId xmlns:a16="http://schemas.microsoft.com/office/drawing/2014/main" id="{4D41EDB9-E63F-4A5B-9EA6-025E56FF242E}"/>
              </a:ext>
            </a:extLst>
          </p:cNvPr>
          <p:cNvGrpSpPr/>
          <p:nvPr/>
        </p:nvGrpSpPr>
        <p:grpSpPr>
          <a:xfrm>
            <a:off x="8748646" y="2591550"/>
            <a:ext cx="1743711" cy="1933051"/>
            <a:chOff x="8748646" y="2591550"/>
            <a:chExt cx="1743711" cy="1933051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BEDAB6C-3AA5-4F3D-959A-7E52353A36C9}"/>
                </a:ext>
              </a:extLst>
            </p:cNvPr>
            <p:cNvSpPr/>
            <p:nvPr/>
          </p:nvSpPr>
          <p:spPr bwMode="auto">
            <a:xfrm>
              <a:off x="9010650" y="4460872"/>
              <a:ext cx="762000" cy="63729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55600">
                  <a:moveTo>
                    <a:pt x="0" y="0"/>
                  </a:moveTo>
                  <a:cubicBezTo>
                    <a:pt x="136525" y="177800"/>
                    <a:pt x="273050" y="355600"/>
                    <a:pt x="400050" y="355600"/>
                  </a:cubicBezTo>
                  <a:cubicBezTo>
                    <a:pt x="527050" y="355600"/>
                    <a:pt x="644525" y="177800"/>
                    <a:pt x="7620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5A26FD-7687-4D73-82FC-FFE6FC7D2E47}"/>
                </a:ext>
              </a:extLst>
            </p:cNvPr>
            <p:cNvSpPr/>
            <p:nvPr/>
          </p:nvSpPr>
          <p:spPr bwMode="auto">
            <a:xfrm>
              <a:off x="9777219" y="4456164"/>
              <a:ext cx="709624" cy="63729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55600">
                  <a:moveTo>
                    <a:pt x="0" y="0"/>
                  </a:moveTo>
                  <a:cubicBezTo>
                    <a:pt x="136525" y="177800"/>
                    <a:pt x="273050" y="355600"/>
                    <a:pt x="400050" y="355600"/>
                  </a:cubicBezTo>
                  <a:cubicBezTo>
                    <a:pt x="527050" y="355600"/>
                    <a:pt x="644525" y="177800"/>
                    <a:pt x="7620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0F2B149-BBF1-45D1-9A81-34D95AE13EF4}"/>
                </a:ext>
              </a:extLst>
            </p:cNvPr>
            <p:cNvSpPr/>
            <p:nvPr/>
          </p:nvSpPr>
          <p:spPr bwMode="auto">
            <a:xfrm>
              <a:off x="9833514" y="2952513"/>
              <a:ext cx="609590" cy="1352550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  <a:gd name="connsiteX0" fmla="*/ 0 w 762000"/>
                <a:gd name="connsiteY0" fmla="*/ 550622 h 578578"/>
                <a:gd name="connsiteX1" fmla="*/ 154578 w 762000"/>
                <a:gd name="connsiteY1" fmla="*/ 0 h 578578"/>
                <a:gd name="connsiteX2" fmla="*/ 762000 w 762000"/>
                <a:gd name="connsiteY2" fmla="*/ 550622 h 578578"/>
                <a:gd name="connsiteX0" fmla="*/ 0 w 182412"/>
                <a:gd name="connsiteY0" fmla="*/ 1004192 h 1038591"/>
                <a:gd name="connsiteX1" fmla="*/ 154578 w 182412"/>
                <a:gd name="connsiteY1" fmla="*/ 453570 h 1038591"/>
                <a:gd name="connsiteX2" fmla="*/ 182412 w 182412"/>
                <a:gd name="connsiteY2" fmla="*/ 0 h 1038591"/>
                <a:gd name="connsiteX0" fmla="*/ 0 w 155091"/>
                <a:gd name="connsiteY0" fmla="*/ 3306485 h 3372958"/>
                <a:gd name="connsiteX1" fmla="*/ 154578 w 155091"/>
                <a:gd name="connsiteY1" fmla="*/ 2755863 h 3372958"/>
                <a:gd name="connsiteX2" fmla="*/ 73313 w 155091"/>
                <a:gd name="connsiteY2" fmla="*/ 0 h 3372958"/>
                <a:gd name="connsiteX0" fmla="*/ 0 w 73313"/>
                <a:gd name="connsiteY0" fmla="*/ 3306485 h 3322864"/>
                <a:gd name="connsiteX1" fmla="*/ 11386 w 73313"/>
                <a:gd name="connsiteY1" fmla="*/ 1616963 h 3322864"/>
                <a:gd name="connsiteX2" fmla="*/ 73313 w 73313"/>
                <a:gd name="connsiteY2" fmla="*/ 0 h 3322864"/>
                <a:gd name="connsiteX0" fmla="*/ 2795 w 76108"/>
                <a:gd name="connsiteY0" fmla="*/ 3306485 h 3388425"/>
                <a:gd name="connsiteX1" fmla="*/ 14181 w 76108"/>
                <a:gd name="connsiteY1" fmla="*/ 1616963 h 3388425"/>
                <a:gd name="connsiteX2" fmla="*/ 76108 w 76108"/>
                <a:gd name="connsiteY2" fmla="*/ 0 h 3388425"/>
                <a:gd name="connsiteX0" fmla="*/ 641413 w 695187"/>
                <a:gd name="connsiteY0" fmla="*/ 2608449 h 2685984"/>
                <a:gd name="connsiteX1" fmla="*/ 652799 w 695187"/>
                <a:gd name="connsiteY1" fmla="*/ 918927 h 2685984"/>
                <a:gd name="connsiteX2" fmla="*/ 14110 w 695187"/>
                <a:gd name="connsiteY2" fmla="*/ 0 h 2685984"/>
                <a:gd name="connsiteX0" fmla="*/ 654580 w 654580"/>
                <a:gd name="connsiteY0" fmla="*/ 2608449 h 2701202"/>
                <a:gd name="connsiteX1" fmla="*/ 307986 w 654580"/>
                <a:gd name="connsiteY1" fmla="*/ 1258759 h 2701202"/>
                <a:gd name="connsiteX2" fmla="*/ 27277 w 654580"/>
                <a:gd name="connsiteY2" fmla="*/ 0 h 2701202"/>
                <a:gd name="connsiteX0" fmla="*/ 654580 w 654580"/>
                <a:gd name="connsiteY0" fmla="*/ 2608449 h 2608449"/>
                <a:gd name="connsiteX1" fmla="*/ 307986 w 654580"/>
                <a:gd name="connsiteY1" fmla="*/ 1258759 h 2608449"/>
                <a:gd name="connsiteX2" fmla="*/ 27277 w 654580"/>
                <a:gd name="connsiteY2" fmla="*/ 0 h 260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580" h="2608449">
                  <a:moveTo>
                    <a:pt x="654580" y="2608449"/>
                  </a:moveTo>
                  <a:cubicBezTo>
                    <a:pt x="535405" y="2112706"/>
                    <a:pt x="412537" y="1693501"/>
                    <a:pt x="307986" y="1258759"/>
                  </a:cubicBezTo>
                  <a:cubicBezTo>
                    <a:pt x="203435" y="824018"/>
                    <a:pt x="-90198" y="177800"/>
                    <a:pt x="2727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0B94030-F3D3-4B33-BB1D-D064E43E5EA8}"/>
                </a:ext>
              </a:extLst>
            </p:cNvPr>
            <p:cNvSpPr/>
            <p:nvPr/>
          </p:nvSpPr>
          <p:spPr bwMode="auto">
            <a:xfrm>
              <a:off x="10265106" y="2947492"/>
              <a:ext cx="227251" cy="1371993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  <a:gd name="connsiteX0" fmla="*/ 0 w 762000"/>
                <a:gd name="connsiteY0" fmla="*/ 550622 h 578578"/>
                <a:gd name="connsiteX1" fmla="*/ 154578 w 762000"/>
                <a:gd name="connsiteY1" fmla="*/ 0 h 578578"/>
                <a:gd name="connsiteX2" fmla="*/ 762000 w 762000"/>
                <a:gd name="connsiteY2" fmla="*/ 550622 h 578578"/>
                <a:gd name="connsiteX0" fmla="*/ 0 w 182412"/>
                <a:gd name="connsiteY0" fmla="*/ 1004192 h 1038591"/>
                <a:gd name="connsiteX1" fmla="*/ 154578 w 182412"/>
                <a:gd name="connsiteY1" fmla="*/ 453570 h 1038591"/>
                <a:gd name="connsiteX2" fmla="*/ 182412 w 182412"/>
                <a:gd name="connsiteY2" fmla="*/ 0 h 1038591"/>
                <a:gd name="connsiteX0" fmla="*/ 0 w 155091"/>
                <a:gd name="connsiteY0" fmla="*/ 3306485 h 3372958"/>
                <a:gd name="connsiteX1" fmla="*/ 154578 w 155091"/>
                <a:gd name="connsiteY1" fmla="*/ 2755863 h 3372958"/>
                <a:gd name="connsiteX2" fmla="*/ 73313 w 155091"/>
                <a:gd name="connsiteY2" fmla="*/ 0 h 3372958"/>
                <a:gd name="connsiteX0" fmla="*/ 0 w 73313"/>
                <a:gd name="connsiteY0" fmla="*/ 3306485 h 3322864"/>
                <a:gd name="connsiteX1" fmla="*/ 11386 w 73313"/>
                <a:gd name="connsiteY1" fmla="*/ 1616963 h 3322864"/>
                <a:gd name="connsiteX2" fmla="*/ 73313 w 73313"/>
                <a:gd name="connsiteY2" fmla="*/ 0 h 3322864"/>
                <a:gd name="connsiteX0" fmla="*/ 2795 w 76108"/>
                <a:gd name="connsiteY0" fmla="*/ 3306485 h 3388425"/>
                <a:gd name="connsiteX1" fmla="*/ 14181 w 76108"/>
                <a:gd name="connsiteY1" fmla="*/ 1616963 h 3388425"/>
                <a:gd name="connsiteX2" fmla="*/ 76108 w 76108"/>
                <a:gd name="connsiteY2" fmla="*/ 0 h 3388425"/>
                <a:gd name="connsiteX0" fmla="*/ 33307 w 570289"/>
                <a:gd name="connsiteY0" fmla="*/ 3330977 h 3413081"/>
                <a:gd name="connsiteX1" fmla="*/ 44693 w 570289"/>
                <a:gd name="connsiteY1" fmla="*/ 1641455 h 3413081"/>
                <a:gd name="connsiteX2" fmla="*/ 570289 w 570289"/>
                <a:gd name="connsiteY2" fmla="*/ 0 h 3413081"/>
                <a:gd name="connsiteX0" fmla="*/ 246182 w 270316"/>
                <a:gd name="connsiteY0" fmla="*/ 2568648 h 2645946"/>
                <a:gd name="connsiteX1" fmla="*/ 257568 w 270316"/>
                <a:gd name="connsiteY1" fmla="*/ 879126 h 2645946"/>
                <a:gd name="connsiteX2" fmla="*/ 26293 w 270316"/>
                <a:gd name="connsiteY2" fmla="*/ 0 h 2645946"/>
                <a:gd name="connsiteX0" fmla="*/ 219889 w 244023"/>
                <a:gd name="connsiteY0" fmla="*/ 2568648 h 2645946"/>
                <a:gd name="connsiteX1" fmla="*/ 231275 w 244023"/>
                <a:gd name="connsiteY1" fmla="*/ 879126 h 2645946"/>
                <a:gd name="connsiteX2" fmla="*/ 0 w 244023"/>
                <a:gd name="connsiteY2" fmla="*/ 0 h 264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23" h="2645946">
                  <a:moveTo>
                    <a:pt x="219889" y="2568648"/>
                  </a:moveTo>
                  <a:cubicBezTo>
                    <a:pt x="213222" y="3028111"/>
                    <a:pt x="267923" y="1307234"/>
                    <a:pt x="231275" y="879126"/>
                  </a:cubicBezTo>
                  <a:cubicBezTo>
                    <a:pt x="194627" y="451018"/>
                    <a:pt x="204707" y="24209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CE780C-7EAC-49FB-A848-34FDEA9BC9E5}"/>
                </a:ext>
              </a:extLst>
            </p:cNvPr>
            <p:cNvSpPr/>
            <p:nvPr/>
          </p:nvSpPr>
          <p:spPr bwMode="auto">
            <a:xfrm>
              <a:off x="8748646" y="2591550"/>
              <a:ext cx="269803" cy="1797050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  <a:gd name="connsiteX0" fmla="*/ 0 w 762000"/>
                <a:gd name="connsiteY0" fmla="*/ 550622 h 578578"/>
                <a:gd name="connsiteX1" fmla="*/ 154578 w 762000"/>
                <a:gd name="connsiteY1" fmla="*/ 0 h 578578"/>
                <a:gd name="connsiteX2" fmla="*/ 762000 w 762000"/>
                <a:gd name="connsiteY2" fmla="*/ 550622 h 578578"/>
                <a:gd name="connsiteX0" fmla="*/ 0 w 182412"/>
                <a:gd name="connsiteY0" fmla="*/ 1004192 h 1038591"/>
                <a:gd name="connsiteX1" fmla="*/ 154578 w 182412"/>
                <a:gd name="connsiteY1" fmla="*/ 453570 h 1038591"/>
                <a:gd name="connsiteX2" fmla="*/ 182412 w 182412"/>
                <a:gd name="connsiteY2" fmla="*/ 0 h 1038591"/>
                <a:gd name="connsiteX0" fmla="*/ 0 w 155091"/>
                <a:gd name="connsiteY0" fmla="*/ 3306485 h 3372958"/>
                <a:gd name="connsiteX1" fmla="*/ 154578 w 155091"/>
                <a:gd name="connsiteY1" fmla="*/ 2755863 h 3372958"/>
                <a:gd name="connsiteX2" fmla="*/ 73313 w 155091"/>
                <a:gd name="connsiteY2" fmla="*/ 0 h 3372958"/>
                <a:gd name="connsiteX0" fmla="*/ 0 w 73313"/>
                <a:gd name="connsiteY0" fmla="*/ 3306485 h 3322864"/>
                <a:gd name="connsiteX1" fmla="*/ 11386 w 73313"/>
                <a:gd name="connsiteY1" fmla="*/ 1616963 h 3322864"/>
                <a:gd name="connsiteX2" fmla="*/ 73313 w 73313"/>
                <a:gd name="connsiteY2" fmla="*/ 0 h 3322864"/>
                <a:gd name="connsiteX0" fmla="*/ 2795 w 76108"/>
                <a:gd name="connsiteY0" fmla="*/ 3306485 h 3388425"/>
                <a:gd name="connsiteX1" fmla="*/ 14181 w 76108"/>
                <a:gd name="connsiteY1" fmla="*/ 1616963 h 3388425"/>
                <a:gd name="connsiteX2" fmla="*/ 76108 w 76108"/>
                <a:gd name="connsiteY2" fmla="*/ 0 h 3388425"/>
                <a:gd name="connsiteX0" fmla="*/ 33307 w 570289"/>
                <a:gd name="connsiteY0" fmla="*/ 3330977 h 3413081"/>
                <a:gd name="connsiteX1" fmla="*/ 44693 w 570289"/>
                <a:gd name="connsiteY1" fmla="*/ 1641455 h 3413081"/>
                <a:gd name="connsiteX2" fmla="*/ 570289 w 570289"/>
                <a:gd name="connsiteY2" fmla="*/ 0 h 3413081"/>
                <a:gd name="connsiteX0" fmla="*/ 35178 w 572160"/>
                <a:gd name="connsiteY0" fmla="*/ 3330977 h 3330977"/>
                <a:gd name="connsiteX1" fmla="*/ 46564 w 572160"/>
                <a:gd name="connsiteY1" fmla="*/ 1641455 h 3330977"/>
                <a:gd name="connsiteX2" fmla="*/ 572160 w 572160"/>
                <a:gd name="connsiteY2" fmla="*/ 0 h 3330977"/>
                <a:gd name="connsiteX0" fmla="*/ 21001 w 585258"/>
                <a:gd name="connsiteY0" fmla="*/ 3575902 h 3575902"/>
                <a:gd name="connsiteX1" fmla="*/ 59662 w 585258"/>
                <a:gd name="connsiteY1" fmla="*/ 1641455 h 3575902"/>
                <a:gd name="connsiteX2" fmla="*/ 585258 w 585258"/>
                <a:gd name="connsiteY2" fmla="*/ 0 h 3575902"/>
                <a:gd name="connsiteX0" fmla="*/ 98819 w 138673"/>
                <a:gd name="connsiteY0" fmla="*/ 3465686 h 3465686"/>
                <a:gd name="connsiteX1" fmla="*/ 137480 w 138673"/>
                <a:gd name="connsiteY1" fmla="*/ 1531239 h 3465686"/>
                <a:gd name="connsiteX2" fmla="*/ 35759 w 138673"/>
                <a:gd name="connsiteY2" fmla="*/ 0 h 3465686"/>
                <a:gd name="connsiteX0" fmla="*/ 159915 w 159915"/>
                <a:gd name="connsiteY0" fmla="*/ 3465686 h 3465686"/>
                <a:gd name="connsiteX1" fmla="*/ 7654 w 159915"/>
                <a:gd name="connsiteY1" fmla="*/ 1555732 h 3465686"/>
                <a:gd name="connsiteX2" fmla="*/ 96855 w 159915"/>
                <a:gd name="connsiteY2" fmla="*/ 0 h 3465686"/>
                <a:gd name="connsiteX0" fmla="*/ 272040 w 289715"/>
                <a:gd name="connsiteY0" fmla="*/ 3465686 h 3465686"/>
                <a:gd name="connsiteX1" fmla="*/ 119779 w 289715"/>
                <a:gd name="connsiteY1" fmla="*/ 1555732 h 3465686"/>
                <a:gd name="connsiteX2" fmla="*/ 208980 w 289715"/>
                <a:gd name="connsiteY2" fmla="*/ 0 h 346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715" h="3465686">
                  <a:moveTo>
                    <a:pt x="272040" y="3465686"/>
                  </a:moveTo>
                  <a:cubicBezTo>
                    <a:pt x="258554" y="2871973"/>
                    <a:pt x="382579" y="1998637"/>
                    <a:pt x="119779" y="1555732"/>
                  </a:cubicBezTo>
                  <a:cubicBezTo>
                    <a:pt x="-143021" y="1112827"/>
                    <a:pt x="91505" y="177800"/>
                    <a:pt x="20898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68D295-0B74-4234-BC14-DAD5559062F7}"/>
                </a:ext>
              </a:extLst>
            </p:cNvPr>
            <p:cNvSpPr/>
            <p:nvPr/>
          </p:nvSpPr>
          <p:spPr bwMode="auto">
            <a:xfrm>
              <a:off x="8991258" y="2909050"/>
              <a:ext cx="369107" cy="1432834"/>
            </a:xfrm>
            <a:custGeom>
              <a:avLst/>
              <a:gdLst>
                <a:gd name="connsiteX0" fmla="*/ 0 w 762000"/>
                <a:gd name="connsiteY0" fmla="*/ 0 h 355600"/>
                <a:gd name="connsiteX1" fmla="*/ 400050 w 762000"/>
                <a:gd name="connsiteY1" fmla="*/ 355600 h 355600"/>
                <a:gd name="connsiteX2" fmla="*/ 762000 w 762000"/>
                <a:gd name="connsiteY2" fmla="*/ 0 h 355600"/>
                <a:gd name="connsiteX0" fmla="*/ 0 w 762000"/>
                <a:gd name="connsiteY0" fmla="*/ 550622 h 578578"/>
                <a:gd name="connsiteX1" fmla="*/ 154578 w 762000"/>
                <a:gd name="connsiteY1" fmla="*/ 0 h 578578"/>
                <a:gd name="connsiteX2" fmla="*/ 762000 w 762000"/>
                <a:gd name="connsiteY2" fmla="*/ 550622 h 578578"/>
                <a:gd name="connsiteX0" fmla="*/ 0 w 182412"/>
                <a:gd name="connsiteY0" fmla="*/ 1004192 h 1038591"/>
                <a:gd name="connsiteX1" fmla="*/ 154578 w 182412"/>
                <a:gd name="connsiteY1" fmla="*/ 453570 h 1038591"/>
                <a:gd name="connsiteX2" fmla="*/ 182412 w 182412"/>
                <a:gd name="connsiteY2" fmla="*/ 0 h 1038591"/>
                <a:gd name="connsiteX0" fmla="*/ 0 w 155091"/>
                <a:gd name="connsiteY0" fmla="*/ 3306485 h 3372958"/>
                <a:gd name="connsiteX1" fmla="*/ 154578 w 155091"/>
                <a:gd name="connsiteY1" fmla="*/ 2755863 h 3372958"/>
                <a:gd name="connsiteX2" fmla="*/ 73313 w 155091"/>
                <a:gd name="connsiteY2" fmla="*/ 0 h 3372958"/>
                <a:gd name="connsiteX0" fmla="*/ 0 w 73313"/>
                <a:gd name="connsiteY0" fmla="*/ 3306485 h 3322864"/>
                <a:gd name="connsiteX1" fmla="*/ 11386 w 73313"/>
                <a:gd name="connsiteY1" fmla="*/ 1616963 h 3322864"/>
                <a:gd name="connsiteX2" fmla="*/ 73313 w 73313"/>
                <a:gd name="connsiteY2" fmla="*/ 0 h 3322864"/>
                <a:gd name="connsiteX0" fmla="*/ 2795 w 76108"/>
                <a:gd name="connsiteY0" fmla="*/ 3306485 h 3388425"/>
                <a:gd name="connsiteX1" fmla="*/ 14181 w 76108"/>
                <a:gd name="connsiteY1" fmla="*/ 1616963 h 3388425"/>
                <a:gd name="connsiteX2" fmla="*/ 76108 w 76108"/>
                <a:gd name="connsiteY2" fmla="*/ 0 h 3388425"/>
                <a:gd name="connsiteX0" fmla="*/ 33307 w 570289"/>
                <a:gd name="connsiteY0" fmla="*/ 3330977 h 3413081"/>
                <a:gd name="connsiteX1" fmla="*/ 44693 w 570289"/>
                <a:gd name="connsiteY1" fmla="*/ 1641455 h 3413081"/>
                <a:gd name="connsiteX2" fmla="*/ 570289 w 570289"/>
                <a:gd name="connsiteY2" fmla="*/ 0 h 3413081"/>
                <a:gd name="connsiteX0" fmla="*/ 35178 w 572160"/>
                <a:gd name="connsiteY0" fmla="*/ 3330977 h 3330977"/>
                <a:gd name="connsiteX1" fmla="*/ 46564 w 572160"/>
                <a:gd name="connsiteY1" fmla="*/ 1641455 h 3330977"/>
                <a:gd name="connsiteX2" fmla="*/ 572160 w 572160"/>
                <a:gd name="connsiteY2" fmla="*/ 0 h 3330977"/>
                <a:gd name="connsiteX0" fmla="*/ 21001 w 585258"/>
                <a:gd name="connsiteY0" fmla="*/ 3575902 h 3575902"/>
                <a:gd name="connsiteX1" fmla="*/ 59662 w 585258"/>
                <a:gd name="connsiteY1" fmla="*/ 1641455 h 3575902"/>
                <a:gd name="connsiteX2" fmla="*/ 585258 w 585258"/>
                <a:gd name="connsiteY2" fmla="*/ 0 h 3575902"/>
                <a:gd name="connsiteX0" fmla="*/ 98819 w 138673"/>
                <a:gd name="connsiteY0" fmla="*/ 3465686 h 3465686"/>
                <a:gd name="connsiteX1" fmla="*/ 137480 w 138673"/>
                <a:gd name="connsiteY1" fmla="*/ 1531239 h 3465686"/>
                <a:gd name="connsiteX2" fmla="*/ 35759 w 138673"/>
                <a:gd name="connsiteY2" fmla="*/ 0 h 3465686"/>
                <a:gd name="connsiteX0" fmla="*/ 159915 w 159915"/>
                <a:gd name="connsiteY0" fmla="*/ 3465686 h 3465686"/>
                <a:gd name="connsiteX1" fmla="*/ 7654 w 159915"/>
                <a:gd name="connsiteY1" fmla="*/ 1555732 h 3465686"/>
                <a:gd name="connsiteX2" fmla="*/ 96855 w 159915"/>
                <a:gd name="connsiteY2" fmla="*/ 0 h 3465686"/>
                <a:gd name="connsiteX0" fmla="*/ 272040 w 289715"/>
                <a:gd name="connsiteY0" fmla="*/ 3465686 h 3465686"/>
                <a:gd name="connsiteX1" fmla="*/ 119779 w 289715"/>
                <a:gd name="connsiteY1" fmla="*/ 1555732 h 3465686"/>
                <a:gd name="connsiteX2" fmla="*/ 208980 w 289715"/>
                <a:gd name="connsiteY2" fmla="*/ 0 h 3465686"/>
                <a:gd name="connsiteX0" fmla="*/ 192571 w 281987"/>
                <a:gd name="connsiteY0" fmla="*/ 3465686 h 3465686"/>
                <a:gd name="connsiteX1" fmla="*/ 159211 w 281987"/>
                <a:gd name="connsiteY1" fmla="*/ 1555732 h 3465686"/>
                <a:gd name="connsiteX2" fmla="*/ 129511 w 281987"/>
                <a:gd name="connsiteY2" fmla="*/ 0 h 3465686"/>
                <a:gd name="connsiteX0" fmla="*/ 66267 w 576094"/>
                <a:gd name="connsiteY0" fmla="*/ 3107608 h 3107608"/>
                <a:gd name="connsiteX1" fmla="*/ 32907 w 576094"/>
                <a:gd name="connsiteY1" fmla="*/ 1197654 h 3107608"/>
                <a:gd name="connsiteX2" fmla="*/ 576094 w 576094"/>
                <a:gd name="connsiteY2" fmla="*/ 0 h 3107608"/>
                <a:gd name="connsiteX0" fmla="*/ 118480 w 628307"/>
                <a:gd name="connsiteY0" fmla="*/ 3107608 h 3107608"/>
                <a:gd name="connsiteX1" fmla="*/ 85120 w 628307"/>
                <a:gd name="connsiteY1" fmla="*/ 1197654 h 3107608"/>
                <a:gd name="connsiteX2" fmla="*/ 628307 w 628307"/>
                <a:gd name="connsiteY2" fmla="*/ 0 h 310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307" h="3107608">
                  <a:moveTo>
                    <a:pt x="118480" y="3107608"/>
                  </a:moveTo>
                  <a:cubicBezTo>
                    <a:pt x="104994" y="2513895"/>
                    <a:pt x="421707" y="1825767"/>
                    <a:pt x="85120" y="1197654"/>
                  </a:cubicBezTo>
                  <a:cubicBezTo>
                    <a:pt x="-251467" y="569541"/>
                    <a:pt x="510832" y="177800"/>
                    <a:pt x="62830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5" name="Moved Ti to X">
            <a:extLst>
              <a:ext uri="{FF2B5EF4-FFF2-40B4-BE49-F238E27FC236}">
                <a16:creationId xmlns:a16="http://schemas.microsoft.com/office/drawing/2014/main" id="{8A75CF42-B2A3-4B90-8E4C-4465938C011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4244" y="1924685"/>
            <a:ext cx="1714500" cy="1619250"/>
          </a:xfrm>
          <a:prstGeom prst="rect">
            <a:avLst/>
          </a:prstGeom>
        </p:spPr>
      </p:pic>
      <p:grpSp>
        <p:nvGrpSpPr>
          <p:cNvPr id="74" name="VerticesXPrime">
            <a:extLst>
              <a:ext uri="{FF2B5EF4-FFF2-40B4-BE49-F238E27FC236}">
                <a16:creationId xmlns:a16="http://schemas.microsoft.com/office/drawing/2014/main" id="{79BF3D69-15B1-4E3F-8A6D-B14B96C12A14}"/>
              </a:ext>
            </a:extLst>
          </p:cNvPr>
          <p:cNvGrpSpPr/>
          <p:nvPr/>
        </p:nvGrpSpPr>
        <p:grpSpPr>
          <a:xfrm>
            <a:off x="8760296" y="4148776"/>
            <a:ext cx="1952217" cy="476250"/>
            <a:chOff x="8760296" y="4148776"/>
            <a:chExt cx="1952217" cy="47625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E56A90A-2135-4AF3-930D-AD3B74FE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60296" y="4148776"/>
              <a:ext cx="476250" cy="47625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EA78735-93BA-403E-AD20-A07D0449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21465" y="4148776"/>
              <a:ext cx="476250" cy="47625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00686FF-5EFC-4D2A-9074-93D98BE7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36263" y="4148776"/>
              <a:ext cx="476250" cy="4762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XPrime">
                <a:extLst>
                  <a:ext uri="{FF2B5EF4-FFF2-40B4-BE49-F238E27FC236}">
                    <a16:creationId xmlns:a16="http://schemas.microsoft.com/office/drawing/2014/main" id="{79BCFE21-2D5C-4ADC-B373-A887C181D3B3}"/>
                  </a:ext>
                </a:extLst>
              </p:cNvPr>
              <p:cNvSpPr txBox="1"/>
              <p:nvPr/>
            </p:nvSpPr>
            <p:spPr>
              <a:xfrm>
                <a:off x="11380444" y="4068422"/>
                <a:ext cx="853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73" name="XPrime">
                <a:extLst>
                  <a:ext uri="{FF2B5EF4-FFF2-40B4-BE49-F238E27FC236}">
                    <a16:creationId xmlns:a16="http://schemas.microsoft.com/office/drawing/2014/main" id="{79BCFE21-2D5C-4ADC-B373-A887C181D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0444" y="4068422"/>
                <a:ext cx="853705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6EB82C7-A366-4495-BBF7-54DBB6744478}"/>
              </a:ext>
            </a:extLst>
          </p:cNvPr>
          <p:cNvSpPr/>
          <p:nvPr/>
        </p:nvSpPr>
        <p:spPr bwMode="auto">
          <a:xfrm>
            <a:off x="4583832" y="5157192"/>
            <a:ext cx="5160537" cy="639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6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9" grpId="0" animBg="1"/>
      <p:bldP spid="40" grpId="0"/>
      <p:bldP spid="41" grpId="0" animBg="1"/>
      <p:bldP spid="42" grpId="0" animBg="1"/>
      <p:bldP spid="44" grpId="0" animBg="1"/>
      <p:bldP spid="73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28">
                <a:extLst>
                  <a:ext uri="{FF2B5EF4-FFF2-40B4-BE49-F238E27FC236}">
                    <a16:creationId xmlns:a16="http://schemas.microsoft.com/office/drawing/2014/main" id="{890D5D9E-8EE4-445D-8643-AE47CC86D083}"/>
                  </a:ext>
                </a:extLst>
              </p:cNvPr>
              <p:cNvSpPr/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bridge-depth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28">
                <a:extLst>
                  <a:ext uri="{FF2B5EF4-FFF2-40B4-BE49-F238E27FC236}">
                    <a16:creationId xmlns:a16="http://schemas.microsoft.com/office/drawing/2014/main" id="{890D5D9E-8EE4-445D-8643-AE47CC86D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160" y="1196975"/>
                <a:ext cx="3888432" cy="11686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Generalizes all known deterministic polynomial kernels for </a:t>
                </a:r>
                <a:r>
                  <a:rPr lang="en-US" cap="small" dirty="0"/>
                  <a:t>Vertex Cover</a:t>
                </a:r>
                <a:br>
                  <a:rPr lang="en-US" cap="small" dirty="0"/>
                </a:br>
                <a:r>
                  <a:rPr lang="en-US" dirty="0"/>
                  <a:t>For minor-closed families, a bound on blocking set sizes yields polynomial kernels</a:t>
                </a:r>
                <a:endParaRPr lang="en-US" cap="small" dirty="0"/>
              </a:p>
              <a:p>
                <a:pPr marL="0" indent="0">
                  <a:buNone/>
                </a:pPr>
                <a:r>
                  <a:rPr lang="en-US" dirty="0"/>
                  <a:t>Randomized kernel exists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the class of bipartite graphs, which is not minor-closed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Open problem: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Characterize kernelization complexity for subgraph-closed / hereditary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423592" y="573325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KernelExistence">
                <a:extLst>
                  <a:ext uri="{FF2B5EF4-FFF2-40B4-BE49-F238E27FC236}">
                    <a16:creationId xmlns:a16="http://schemas.microsoft.com/office/drawing/2014/main" id="{83747289-6451-4E55-A416-0146C5CCE071}"/>
                  </a:ext>
                </a:extLst>
              </p:cNvPr>
              <p:cNvSpPr/>
              <p:nvPr/>
            </p:nvSpPr>
            <p:spPr bwMode="auto">
              <a:xfrm>
                <a:off x="764526" y="1196975"/>
                <a:ext cx="3888432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 </a:t>
                </a:r>
                <a:r>
                  <a:rPr lang="en-US" sz="2400" dirty="0"/>
                  <a:t>parameterized by deletion distance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a polynomial kernel</a:t>
                </a:r>
              </a:p>
            </p:txBody>
          </p:sp>
        </mc:Choice>
        <mc:Fallback xmlns="">
          <p:sp>
            <p:nvSpPr>
              <p:cNvPr id="17" name="KernelExistence">
                <a:extLst>
                  <a:ext uri="{FF2B5EF4-FFF2-40B4-BE49-F238E27FC236}">
                    <a16:creationId xmlns:a16="http://schemas.microsoft.com/office/drawing/2014/main" id="{83747289-6451-4E55-A416-0146C5CCE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526" y="1196975"/>
                <a:ext cx="3888432" cy="11686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786610BE-F333-4107-B030-99255DFDE4C3}"/>
              </a:ext>
            </a:extLst>
          </p:cNvPr>
          <p:cNvSpPr/>
          <p:nvPr/>
        </p:nvSpPr>
        <p:spPr bwMode="auto">
          <a:xfrm>
            <a:off x="5267908" y="1493279"/>
            <a:ext cx="1656184" cy="57606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20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413532-3D37-464B-BA9D-BEE4DC4DF99F}"/>
                  </a:ext>
                </a:extLst>
              </p:cNvPr>
              <p:cNvSpPr txBox="1"/>
              <p:nvPr/>
            </p:nvSpPr>
            <p:spPr>
              <a:xfrm>
                <a:off x="4292615" y="2011704"/>
                <a:ext cx="3636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minor-closed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, </a:t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70C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rgbClr val="0070C0"/>
                        </a:solidFill>
                        <a:latin typeface="+mj-lt"/>
                      </a:rPr>
                      <m:t>⊈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1800" dirty="0" err="1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413532-3D37-464B-BA9D-BEE4DC4D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15" y="2011704"/>
                <a:ext cx="3636404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24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cap="small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= size of min. vertex cover = vertex deletion distance to an </a:t>
                </a:r>
                <a:r>
                  <a:rPr lang="en-US" dirty="0">
                    <a:solidFill>
                      <a:srgbClr val="0070C0"/>
                    </a:solidFill>
                  </a:rPr>
                  <a:t>edgeless</a:t>
                </a:r>
                <a:r>
                  <a:rPr lang="en-US" dirty="0"/>
                  <a:t> graph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13" y="3068961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812" y="3068960"/>
            <a:ext cx="4524375" cy="28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6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for </a:t>
            </a:r>
            <a:r>
              <a:rPr lang="en-US" cap="small" dirty="0"/>
              <a:t>Vertex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𝐹𝑉𝑆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= feedback </a:t>
                </a:r>
                <a:r>
                  <a:rPr lang="en-US" dirty="0" err="1"/>
                  <a:t>vtx</a:t>
                </a:r>
                <a:r>
                  <a:rPr lang="en-US" dirty="0"/>
                  <a:t>. number = deletion distance to a forest (</a:t>
                </a:r>
                <a:r>
                  <a:rPr lang="en-US" dirty="0">
                    <a:solidFill>
                      <a:srgbClr val="0070C0"/>
                    </a:solidFill>
                  </a:rPr>
                  <a:t>acyclic</a:t>
                </a:r>
                <a:r>
                  <a:rPr lang="en-US" dirty="0"/>
                  <a:t> graph)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13" y="3068961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812" y="3068960"/>
            <a:ext cx="4524375" cy="288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riginalKernel">
                <a:extLst>
                  <a:ext uri="{FF2B5EF4-FFF2-40B4-BE49-F238E27FC236}">
                    <a16:creationId xmlns:a16="http://schemas.microsoft.com/office/drawing/2014/main" id="{7FF12EA0-761E-4036-95D6-C64D9C65F3B0}"/>
                  </a:ext>
                </a:extLst>
              </p:cNvPr>
              <p:cNvSpPr/>
              <p:nvPr/>
            </p:nvSpPr>
            <p:spPr bwMode="auto">
              <a:xfrm>
                <a:off x="609599" y="1196975"/>
                <a:ext cx="109728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</a:t>
                </a:r>
                <a:r>
                  <a:rPr lang="en-US" sz="2400" dirty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vertices: a polynomial-time algorithm can reduce any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an equivalent instance on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vertices</a:t>
                </a:r>
              </a:p>
            </p:txBody>
          </p:sp>
        </mc:Choice>
        <mc:Fallback xmlns="">
          <p:sp>
            <p:nvSpPr>
              <p:cNvPr id="8" name="OriginalKernel">
                <a:extLst>
                  <a:ext uri="{FF2B5EF4-FFF2-40B4-BE49-F238E27FC236}">
                    <a16:creationId xmlns:a16="http://schemas.microsoft.com/office/drawing/2014/main" id="{7FF12EA0-761E-4036-95D6-C64D9C65F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1196975"/>
                <a:ext cx="10972800" cy="11686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KJ">
            <a:extLst>
              <a:ext uri="{FF2B5EF4-FFF2-40B4-BE49-F238E27FC236}">
                <a16:creationId xmlns:a16="http://schemas.microsoft.com/office/drawing/2014/main" id="{3FAA4A21-26E4-4A71-A90C-D3A5BA2BF660}"/>
              </a:ext>
            </a:extLst>
          </p:cNvPr>
          <p:cNvSpPr/>
          <p:nvPr/>
        </p:nvSpPr>
        <p:spPr>
          <a:xfrm>
            <a:off x="9726890" y="908943"/>
            <a:ext cx="1861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[Chen, Kanj &amp; Jia 2001]</a:t>
            </a:r>
          </a:p>
        </p:txBody>
      </p:sp>
      <p:sp>
        <p:nvSpPr>
          <p:cNvPr id="9" name="NT">
            <a:extLst>
              <a:ext uri="{FF2B5EF4-FFF2-40B4-BE49-F238E27FC236}">
                <a16:creationId xmlns:a16="http://schemas.microsoft.com/office/drawing/2014/main" id="{E22EBDB2-1DE6-4285-900B-4DEEA4F3B7DB}"/>
              </a:ext>
            </a:extLst>
          </p:cNvPr>
          <p:cNvSpPr/>
          <p:nvPr/>
        </p:nvSpPr>
        <p:spPr>
          <a:xfrm>
            <a:off x="9342206" y="548903"/>
            <a:ext cx="2248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Nemhauser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&amp; Trotter 1975]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PT Guarantee">
                <a:extLst>
                  <a:ext uri="{FF2B5EF4-FFF2-40B4-BE49-F238E27FC236}">
                    <a16:creationId xmlns:a16="http://schemas.microsoft.com/office/drawing/2014/main" id="{9880499F-53BB-43C8-9CD0-8282B8126956}"/>
                  </a:ext>
                </a:extLst>
              </p:cNvPr>
              <p:cNvSpPr/>
              <p:nvPr/>
            </p:nvSpPr>
            <p:spPr bwMode="auto">
              <a:xfrm>
                <a:off x="606825" y="1194161"/>
                <a:ext cx="109728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</a:t>
                </a:r>
                <a:r>
                  <a:rPr lang="en-US" sz="2400" dirty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vertices: a polynomial-time algorithm can reduce any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an equivalent instance on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/>
                  <a:t> vertices</a:t>
                </a:r>
              </a:p>
            </p:txBody>
          </p:sp>
        </mc:Choice>
        <mc:Fallback xmlns="">
          <p:sp>
            <p:nvSpPr>
              <p:cNvPr id="12" name="OPT Guarantee">
                <a:extLst>
                  <a:ext uri="{FF2B5EF4-FFF2-40B4-BE49-F238E27FC236}">
                    <a16:creationId xmlns:a16="http://schemas.microsoft.com/office/drawing/2014/main" id="{9880499F-53BB-43C8-9CD0-8282B8126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25" y="1194161"/>
                <a:ext cx="10972800" cy="11686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DB276CB-3D51-48E2-981C-A87925D7775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3812" y="3090994"/>
            <a:ext cx="4524375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9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parameterizations for </a:t>
            </a:r>
            <a:r>
              <a:rPr lang="en-US" cap="small" dirty="0"/>
              <a:t>Vertex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Input:		</a:t>
                </a:r>
                <a:r>
                  <a:rPr lang="en-US" dirty="0">
                    <a:solidFill>
                      <a:schemeClr val="bg1"/>
                    </a:solidFill>
                  </a:rPr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Question:</a:t>
                </a:r>
                <a:r>
                  <a:rPr lang="en-US" dirty="0">
                    <a:solidFill>
                      <a:schemeClr val="bg1"/>
                    </a:solidFill>
                  </a:rPr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𝐹𝑉𝑆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= feedback </a:t>
                </a:r>
                <a:r>
                  <a:rPr lang="en-US" dirty="0" err="1"/>
                  <a:t>vtx</a:t>
                </a:r>
                <a:r>
                  <a:rPr lang="en-US" dirty="0"/>
                  <a:t>. number = deletion distance to a forest (</a:t>
                </a:r>
                <a:r>
                  <a:rPr lang="en-US" dirty="0">
                    <a:solidFill>
                      <a:srgbClr val="0070C0"/>
                    </a:solidFill>
                  </a:rPr>
                  <a:t>acyclic</a:t>
                </a:r>
                <a:r>
                  <a:rPr lang="en-US" dirty="0"/>
                  <a:t> graph)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13" y="3068961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812" y="3068960"/>
            <a:ext cx="4524375" cy="288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7FF12EA0-761E-4036-95D6-C64D9C65F3B0}"/>
                  </a:ext>
                </a:extLst>
              </p:cNvPr>
              <p:cNvSpPr/>
              <p:nvPr/>
            </p:nvSpPr>
            <p:spPr bwMode="auto">
              <a:xfrm>
                <a:off x="609599" y="1196975"/>
                <a:ext cx="109728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A polynomial-time algorithm can reduce any instance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:r>
                  <a:rPr lang="en-US" sz="2400" cap="small" dirty="0"/>
                  <a:t>Vertex Cover</a:t>
                </a:r>
                <a:r>
                  <a:rPr lang="en-US" sz="2400" dirty="0"/>
                  <a:t> to an equivalent instance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𝐹𝑉𝑆</m:t>
                                    </m:r>
                                  </m:e>
                                </m:func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vertices</a:t>
                </a:r>
              </a:p>
            </p:txBody>
          </p:sp>
        </mc:Choice>
        <mc:Fallback xmlns="">
          <p:sp>
            <p:nvSpPr>
              <p:cNvPr id="8" name="Rounded Rectangle 28">
                <a:extLst>
                  <a:ext uri="{FF2B5EF4-FFF2-40B4-BE49-F238E27FC236}">
                    <a16:creationId xmlns:a16="http://schemas.microsoft.com/office/drawing/2014/main" id="{7FF12EA0-761E-4036-95D6-C64D9C65F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1196975"/>
                <a:ext cx="10972800" cy="11686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FAA4A21-26E4-4A71-A90C-D3A5BA2BF660}"/>
              </a:ext>
            </a:extLst>
          </p:cNvPr>
          <p:cNvSpPr/>
          <p:nvPr/>
        </p:nvSpPr>
        <p:spPr>
          <a:xfrm>
            <a:off x="9783251" y="908943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[J &amp; Bodlaender 2011]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81343C-F079-4BE8-AF22-66B45ADB675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3812" y="3090994"/>
            <a:ext cx="4524375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2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Kernels for </a:t>
            </a:r>
            <a:r>
              <a:rPr lang="en-US" cap="small" dirty="0"/>
              <a:t>Vertex Cover </a:t>
            </a:r>
            <a:r>
              <a:rPr lang="en-US" dirty="0"/>
              <a:t>parameterized by deletion-distance to …</a:t>
            </a:r>
          </a:p>
        </p:txBody>
      </p:sp>
      <p:sp>
        <p:nvSpPr>
          <p:cNvPr id="6" name="Striped Right Arrow 5"/>
          <p:cNvSpPr/>
          <p:nvPr/>
        </p:nvSpPr>
        <p:spPr bwMode="auto">
          <a:xfrm>
            <a:off x="624418" y="3148738"/>
            <a:ext cx="1097279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     2010      2011      2012      2013      2014      2015      2016      2017      2018      2019      </a:t>
            </a:r>
            <a:r>
              <a:rPr lang="en-US" sz="2000" dirty="0">
                <a:solidFill>
                  <a:schemeClr val="tx1"/>
                </a:solidFill>
              </a:rPr>
              <a:t>2020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556851" y="1484785"/>
            <a:ext cx="2841542" cy="1390221"/>
          </a:xfrm>
          <a:prstGeom prst="wedgeRectCallout">
            <a:avLst>
              <a:gd name="adj1" fmla="val 12245"/>
              <a:gd name="adj2" fmla="val 819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Forest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7" name="Rectangular Callout 6"/>
          <p:cNvSpPr/>
          <p:nvPr/>
        </p:nvSpPr>
        <p:spPr bwMode="auto">
          <a:xfrm>
            <a:off x="3846534" y="1284335"/>
            <a:ext cx="2856258" cy="1399756"/>
          </a:xfrm>
          <a:prstGeom prst="wedgeRectCallout">
            <a:avLst>
              <a:gd name="adj1" fmla="val 44606"/>
              <a:gd name="adj2" fmla="val 9666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Pseudo-forest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5668" y="1182969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[J &amp; Bodlaender, STACS]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4919" y="984860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[Fomin &amp;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Strømme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WG]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 bwMode="auto">
              <a:xfrm>
                <a:off x="1084427" y="4332353"/>
                <a:ext cx="2431160" cy="1380317"/>
              </a:xfrm>
              <a:prstGeom prst="wedgeRectCallout">
                <a:avLst>
                  <a:gd name="adj1" fmla="val 129072"/>
                  <a:gd name="adj2" fmla="val -9084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27" y="4332353"/>
                <a:ext cx="2431160" cy="1380317"/>
              </a:xfrm>
              <a:prstGeom prst="wedgeRectCallout">
                <a:avLst>
                  <a:gd name="adj1" fmla="val 129072"/>
                  <a:gd name="adj2" fmla="val -90843"/>
                </a:avLst>
              </a:prstGeom>
              <a:blipFill>
                <a:blip r:embed="rId6"/>
                <a:stretch>
                  <a:fillRect b="-4954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78885" y="5674021"/>
            <a:ext cx="3033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[Majumdar, Raman, Saurabh,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 bwMode="auto">
              <a:xfrm>
                <a:off x="4654044" y="4365104"/>
                <a:ext cx="2281202" cy="2038022"/>
              </a:xfrm>
              <a:prstGeom prst="wedgeRectCallout">
                <a:avLst>
                  <a:gd name="adj1" fmla="val 69524"/>
                  <a:gd name="adj2" fmla="val -77648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Tree-depth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4044" y="4365104"/>
                <a:ext cx="2281202" cy="2038022"/>
              </a:xfrm>
              <a:prstGeom prst="wedgeRectCallout">
                <a:avLst>
                  <a:gd name="adj1" fmla="val 69524"/>
                  <a:gd name="adj2" fmla="val -77648"/>
                </a:avLst>
              </a:prstGeom>
              <a:blipFill>
                <a:blip r:embed="rId7"/>
                <a:stretch>
                  <a:fillRect b="-371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394808" y="6350201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[Bougeret &amp; Sau,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 bwMode="auto">
              <a:xfrm>
                <a:off x="7116602" y="1360080"/>
                <a:ext cx="2281202" cy="1564864"/>
              </a:xfrm>
              <a:prstGeom prst="wedgeRectCallout">
                <a:avLst>
                  <a:gd name="adj1" fmla="val -35161"/>
                  <a:gd name="adj2" fmla="val 7634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-quasi-forest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6602" y="1360080"/>
                <a:ext cx="2281202" cy="1564864"/>
              </a:xfrm>
              <a:prstGeom prst="wedgeRectCallout">
                <a:avLst>
                  <a:gd name="adj1" fmla="val -35161"/>
                  <a:gd name="adj2" fmla="val 7634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821333" y="1069117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Hols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&amp; Kratsch,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ICALP"/>
              <p:cNvSpPr/>
              <p:nvPr/>
            </p:nvSpPr>
            <p:spPr bwMode="auto">
              <a:xfrm>
                <a:off x="9802788" y="1127249"/>
                <a:ext cx="2220682" cy="1869704"/>
              </a:xfrm>
              <a:prstGeom prst="wedgeRectCallout">
                <a:avLst>
                  <a:gd name="adj1" fmla="val -36983"/>
                  <a:gd name="adj2" fmla="val 6839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Bridge-depth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ICALP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2788" y="1127249"/>
                <a:ext cx="2220682" cy="1869704"/>
              </a:xfrm>
              <a:prstGeom prst="wedgeRectCallout">
                <a:avLst>
                  <a:gd name="adj1" fmla="val -36983"/>
                  <a:gd name="adj2" fmla="val 68396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4">
                <a:extLst>
                  <a:ext uri="{FF2B5EF4-FFF2-40B4-BE49-F238E27FC236}">
                    <a16:creationId xmlns:a16="http://schemas.microsoft.com/office/drawing/2014/main" id="{B61846D3-80B0-42D0-A5C5-75753C968EDE}"/>
                  </a:ext>
                </a:extLst>
              </p:cNvPr>
              <p:cNvSpPr/>
              <p:nvPr/>
            </p:nvSpPr>
            <p:spPr bwMode="auto">
              <a:xfrm>
                <a:off x="7116602" y="4164620"/>
                <a:ext cx="2646040" cy="2299160"/>
              </a:xfrm>
              <a:prstGeom prst="wedgeRectCallout">
                <a:avLst>
                  <a:gd name="adj1" fmla="val 48763"/>
                  <a:gd name="adj2" fmla="val -658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Elimination 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a forest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ular Callout 14">
                <a:extLst>
                  <a:ext uri="{FF2B5EF4-FFF2-40B4-BE49-F238E27FC236}">
                    <a16:creationId xmlns:a16="http://schemas.microsoft.com/office/drawing/2014/main" id="{B61846D3-80B0-42D0-A5C5-75753C968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6602" y="4164620"/>
                <a:ext cx="2646040" cy="2299160"/>
              </a:xfrm>
              <a:prstGeom prst="wedgeRectCallout">
                <a:avLst>
                  <a:gd name="adj1" fmla="val 48763"/>
                  <a:gd name="adj2" fmla="val -65827"/>
                </a:avLst>
              </a:prstGeom>
              <a:blipFill>
                <a:blip r:embed="rId10"/>
                <a:stretch>
                  <a:fillRect l="-1142" b="-3628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9B27386-6830-4153-86B9-4CDE33D7EF6A}"/>
              </a:ext>
            </a:extLst>
          </p:cNvPr>
          <p:cNvSpPr/>
          <p:nvPr/>
        </p:nvSpPr>
        <p:spPr>
          <a:xfrm>
            <a:off x="7226094" y="6429881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Hols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Kratsch &amp; Pieterse, STACS]</a:t>
            </a:r>
            <a:endParaRPr lang="en-US" sz="1400" dirty="0">
              <a:latin typeface="+mj-lt"/>
            </a:endParaRPr>
          </a:p>
        </p:txBody>
      </p:sp>
      <p:pic>
        <p:nvPicPr>
          <p:cNvPr id="26" name="BridgeImg">
            <a:extLst>
              <a:ext uri="{FF2B5EF4-FFF2-40B4-BE49-F238E27FC236}">
                <a16:creationId xmlns:a16="http://schemas.microsoft.com/office/drawing/2014/main" id="{3E544757-8C0F-4E70-946C-9E4F876B7D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19353" r="21846" b="13216"/>
          <a:stretch/>
        </p:blipFill>
        <p:spPr>
          <a:xfrm rot="21540000">
            <a:off x="9886840" y="1116037"/>
            <a:ext cx="2045092" cy="1550326"/>
          </a:xfrm>
          <a:custGeom>
            <a:avLst/>
            <a:gdLst>
              <a:gd name="connsiteX0" fmla="*/ 23184 w 1792887"/>
              <a:gd name="connsiteY0" fmla="*/ 0 h 1359137"/>
              <a:gd name="connsiteX1" fmla="*/ 1792887 w 1792887"/>
              <a:gd name="connsiteY1" fmla="*/ 30890 h 1359137"/>
              <a:gd name="connsiteX2" fmla="*/ 1769702 w 1792887"/>
              <a:gd name="connsiteY2" fmla="*/ 1359137 h 1359137"/>
              <a:gd name="connsiteX3" fmla="*/ 0 w 1792887"/>
              <a:gd name="connsiteY3" fmla="*/ 1328246 h 135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887" h="1359137">
                <a:moveTo>
                  <a:pt x="23184" y="0"/>
                </a:moveTo>
                <a:lnTo>
                  <a:pt x="1792887" y="30890"/>
                </a:lnTo>
                <a:lnTo>
                  <a:pt x="1769702" y="1359137"/>
                </a:lnTo>
                <a:lnTo>
                  <a:pt x="0" y="1328246"/>
                </a:lnTo>
                <a:close/>
              </a:path>
            </a:pathLst>
          </a:custGeom>
        </p:spPr>
      </p:pic>
      <p:pic>
        <p:nvPicPr>
          <p:cNvPr id="27" name="ForestImg">
            <a:extLst>
              <a:ext uri="{FF2B5EF4-FFF2-40B4-BE49-F238E27FC236}">
                <a16:creationId xmlns:a16="http://schemas.microsoft.com/office/drawing/2014/main" id="{03F57548-F48E-42C7-8B40-02ED3C5450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377" y="1496708"/>
            <a:ext cx="2762250" cy="1047750"/>
          </a:xfrm>
          <a:prstGeom prst="rect">
            <a:avLst/>
          </a:prstGeom>
        </p:spPr>
      </p:pic>
      <p:pic>
        <p:nvPicPr>
          <p:cNvPr id="28" name="Deg2Img">
            <a:extLst>
              <a:ext uri="{FF2B5EF4-FFF2-40B4-BE49-F238E27FC236}">
                <a16:creationId xmlns:a16="http://schemas.microsoft.com/office/drawing/2014/main" id="{A04E2EDD-2902-49D9-93CE-19EE1902D1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632" y="4346227"/>
            <a:ext cx="2190750" cy="1047750"/>
          </a:xfrm>
          <a:prstGeom prst="rect">
            <a:avLst/>
          </a:prstGeom>
        </p:spPr>
      </p:pic>
      <p:pic>
        <p:nvPicPr>
          <p:cNvPr id="32" name="QuasiForestImg">
            <a:extLst>
              <a:ext uri="{FF2B5EF4-FFF2-40B4-BE49-F238E27FC236}">
                <a16:creationId xmlns:a16="http://schemas.microsoft.com/office/drawing/2014/main" id="{7F9ED0C2-D036-485D-892B-F846EE125A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0136" y="1384292"/>
            <a:ext cx="1809750" cy="123825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0AEF508-73D6-4195-B77E-EA5503352323}"/>
              </a:ext>
            </a:extLst>
          </p:cNvPr>
          <p:cNvSpPr/>
          <p:nvPr/>
        </p:nvSpPr>
        <p:spPr>
          <a:xfrm>
            <a:off x="9426624" y="816967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[Bougeret, J &amp; Sau, ICALP]</a:t>
            </a:r>
            <a:endParaRPr lang="en-US" sz="1400" dirty="0">
              <a:latin typeface="+mj-l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37AE9EC-B894-467B-B5F8-F0D199EBDE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7250" y="4375728"/>
            <a:ext cx="2190750" cy="1619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2654F2-4E05-4F7E-B36F-DE39B01B6F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6516" y="4205837"/>
            <a:ext cx="2429910" cy="1646068"/>
          </a:xfrm>
          <a:prstGeom prst="rect">
            <a:avLst/>
          </a:prstGeom>
        </p:spPr>
      </p:pic>
      <p:pic>
        <p:nvPicPr>
          <p:cNvPr id="39" name="PseudoForest">
            <a:extLst>
              <a:ext uri="{FF2B5EF4-FFF2-40B4-BE49-F238E27FC236}">
                <a16:creationId xmlns:a16="http://schemas.microsoft.com/office/drawing/2014/main" id="{EC441153-E415-441E-A44B-9116CB90CE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0022" y="1322094"/>
            <a:ext cx="2762250" cy="104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3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3" grpId="0"/>
      <p:bldP spid="9" grpId="0"/>
      <p:bldP spid="10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2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3380-65A9-4958-8979-9A5B2471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C1C65A-70C5-4F1D-8EB1-5CAFD6A5AF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introduce a new graph parameter called </a:t>
                </a:r>
                <a:r>
                  <a:rPr lang="en-US" dirty="0">
                    <a:solidFill>
                      <a:srgbClr val="0070C0"/>
                    </a:solidFill>
                  </a:rPr>
                  <a:t>bridge-depth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by a recursive definition similar to tree-depth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minor-closed class of graphs, and assume NP ⊈ </a:t>
                </a:r>
                <a:r>
                  <a:rPr lang="en-US" dirty="0" err="1"/>
                  <a:t>coNP</a:t>
                </a:r>
                <a:r>
                  <a:rPr lang="en-US" dirty="0"/>
                  <a:t>/poly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Ultimate tractable generalization of forests and bounded-tree-depth graphs</a:t>
                </a:r>
              </a:p>
              <a:p>
                <a:pPr marL="0" indent="0">
                  <a:buNone/>
                </a:pPr>
                <a:r>
                  <a:rPr lang="en-US" dirty="0"/>
                  <a:t>Generalizes all (deterministic) kernels known before</a:t>
                </a:r>
              </a:p>
              <a:p>
                <a:pPr marL="0" indent="0">
                  <a:buNone/>
                </a:pPr>
                <a:r>
                  <a:rPr lang="en-US" dirty="0"/>
                  <a:t>Proof relies on excluded-minor characterization bridge-depth, </a:t>
                </a:r>
                <a:br>
                  <a:rPr lang="en-US" dirty="0"/>
                </a:br>
                <a:r>
                  <a:rPr lang="en-US" dirty="0"/>
                  <a:t>and relations to </a:t>
                </a:r>
                <a:r>
                  <a:rPr lang="en-US" dirty="0">
                    <a:solidFill>
                      <a:srgbClr val="0070C0"/>
                    </a:solidFill>
                  </a:rPr>
                  <a:t>blocking sets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C1C65A-70C5-4F1D-8EB1-5CAFD6A5AF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C85C6-1BF3-4411-A2C8-737C9EDD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28">
                <a:extLst>
                  <a:ext uri="{FF2B5EF4-FFF2-40B4-BE49-F238E27FC236}">
                    <a16:creationId xmlns:a16="http://schemas.microsoft.com/office/drawing/2014/main" id="{5B4006C3-2E4B-4B1E-A85D-2890ED8B97E4}"/>
                  </a:ext>
                </a:extLst>
              </p:cNvPr>
              <p:cNvSpPr/>
              <p:nvPr/>
            </p:nvSpPr>
            <p:spPr bwMode="auto">
              <a:xfrm>
                <a:off x="630094" y="2636912"/>
                <a:ext cx="1095230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</a:t>
                </a:r>
                <a:r>
                  <a:rPr lang="en-US" sz="2400" dirty="0"/>
                  <a:t> parameterized by vertex-deletion distance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polynomial kernel</a:t>
                </a:r>
                <a:br>
                  <a:rPr lang="en-US" sz="2400" dirty="0"/>
                </a:br>
                <a:r>
                  <a:rPr lang="en-US" sz="2400" b="1" dirty="0"/>
                  <a:t>if and only if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bounded bridge-depth</a:t>
                </a:r>
              </a:p>
            </p:txBody>
          </p:sp>
        </mc:Choice>
        <mc:Fallback xmlns="">
          <p:sp>
            <p:nvSpPr>
              <p:cNvPr id="5" name="Rounded Rectangle 28">
                <a:extLst>
                  <a:ext uri="{FF2B5EF4-FFF2-40B4-BE49-F238E27FC236}">
                    <a16:creationId xmlns:a16="http://schemas.microsoft.com/office/drawing/2014/main" id="{5B4006C3-2E4B-4B1E-A85D-2890ED8B9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94" y="2636912"/>
                <a:ext cx="10952306" cy="11686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21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tree-depth of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Measures depth of a process that eliminates the graph by removing vertices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tree-depth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defined as follows: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and does not increase when taking minors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whose removal decreases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  <a:blipFill>
                <a:blip r:embed="rId6"/>
                <a:stretch>
                  <a:fillRect l="-889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9658498"/>
                  </p:ext>
                </p:extLst>
              </p:nvPr>
            </p:nvGraphicFramePr>
            <p:xfrm>
              <a:off x="1930906" y="2996952"/>
              <a:ext cx="7272807" cy="152266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588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3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27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en-US" sz="2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/>
                            <a:t> is connected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/>
                            <a:t> has components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9658498"/>
                  </p:ext>
                </p:extLst>
              </p:nvPr>
            </p:nvGraphicFramePr>
            <p:xfrm>
              <a:off x="1930906" y="2996952"/>
              <a:ext cx="7272807" cy="152266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588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3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9333" r="-130058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889" t="-9333" b="-26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82000" r="-130058" b="-9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889" t="-82000" b="-9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8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239474" r="-130058" b="-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889" t="-239474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Middle"/>
          <p:cNvSpPr/>
          <p:nvPr/>
        </p:nvSpPr>
        <p:spPr bwMode="auto">
          <a:xfrm>
            <a:off x="2074921" y="3511507"/>
            <a:ext cx="6048672" cy="495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Bottom"/>
          <p:cNvSpPr/>
          <p:nvPr/>
        </p:nvSpPr>
        <p:spPr bwMode="auto">
          <a:xfrm>
            <a:off x="2074921" y="4104863"/>
            <a:ext cx="69847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55DEC-ACEF-4D76-9558-58CD2F76D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027EC6-79FE-4E92-8A81-F9AE19D53E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4415F6-F4C5-4A83-A02D-F0D54DDF96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2A5973-9918-4EA3-9C32-C00CB25AB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E6B08-7279-4938-AF7E-217D4D6751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BCCC6C-4AD8-4731-B23E-D9B8E66498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AB5157-79D3-4024-A5C3-5259C7B569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C2FFA-5C42-4FDE-A00E-D1C3ADBDF4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60D0B6-74CE-46AB-ACCA-B9E8062660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0050" y="2876138"/>
            <a:ext cx="2876550" cy="122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2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bridge</a:t>
            </a:r>
            <a:r>
              <a:rPr lang="en-US" dirty="0"/>
              <a:t>-depth of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Measures depth of a process that eliminates the graph by removing trees-of-bridges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as the graph obtained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by simultaneously contracting all bridges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bridge</a:t>
                </a:r>
                <a:r>
                  <a:rPr lang="en-US" dirty="0"/>
                  <a:t>-depth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defined as follows: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does not increase for minors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tree-of-bridges whose removal decreases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Structure of vertex covers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related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via </a:t>
                </a:r>
                <a:r>
                  <a:rPr lang="en-US" dirty="0">
                    <a:solidFill>
                      <a:srgbClr val="0070C0"/>
                    </a:solidFill>
                  </a:rPr>
                  <a:t>blocking sets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  <a:blipFill>
                <a:blip r:embed="rId6"/>
                <a:stretch>
                  <a:fillRect l="-889" t="-967" b="-4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433296"/>
                  </p:ext>
                </p:extLst>
              </p:nvPr>
            </p:nvGraphicFramePr>
            <p:xfrm>
              <a:off x="1930906" y="2996952"/>
              <a:ext cx="9666310" cy="15307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198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678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27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en-US" sz="2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/>
                            <a:t> is connected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/>
                            <a:t> has components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433296"/>
                  </p:ext>
                </p:extLst>
              </p:nvPr>
            </p:nvGraphicFramePr>
            <p:xfrm>
              <a:off x="1930906" y="2996952"/>
              <a:ext cx="9666310" cy="15307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198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678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9333" r="-130334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726" t="-9333" b="-2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5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80392" r="-130334" b="-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726" t="-80392" b="-960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8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245333" r="-130334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6726" t="-245333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Middle"/>
          <p:cNvSpPr/>
          <p:nvPr/>
        </p:nvSpPr>
        <p:spPr bwMode="auto">
          <a:xfrm>
            <a:off x="2074920" y="3511507"/>
            <a:ext cx="6397343" cy="584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Bottom"/>
          <p:cNvSpPr/>
          <p:nvPr/>
        </p:nvSpPr>
        <p:spPr bwMode="auto">
          <a:xfrm>
            <a:off x="2074920" y="4104863"/>
            <a:ext cx="805352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E24CC-45A5-4DFF-807D-8FB08E353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BFFF3-9C00-4B83-8860-917957DF5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E1BEB-731F-416B-8D20-0F54B45C5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EB5CC-DB8B-41E5-BD98-299F63DC41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3297B-44C0-443E-AAF9-368F71321B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7C5CC-35DF-4292-A47F-6B1C3B4D51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B04EFA-A06F-4C07-B221-535483BA9C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925D59-59F5-4906-BF7B-DA396392A7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676EC-607E-4CFD-9F3E-118CC11719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C7AF1B-954C-4E69-8A53-BED7A9E21C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92D073-9E03-4F0D-BC42-7CF87A249E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4E8694-5C26-425E-9397-224F317562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633377-05A9-4990-92D4-B93FB8BCE65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16277" y="2892123"/>
            <a:ext cx="2876550" cy="1228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BC2FE7-DBF9-408C-9654-78D95F7193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6277" y="2880745"/>
            <a:ext cx="2876550" cy="122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9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4|3.9|3.7|13.2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7|3.1|7.2|4.1|1.7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7|8.8|12.1|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1.2|8.5|9.3|11.9|6.9|1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32.3|1.3|5.2|10.4|0.7|1|4.5|0.8|0.6|19.8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.9|14.5|6.5|7.8|11.4|33.7|24.3|1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2|15.8|8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5.7|3.5|5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6.9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5|9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6.9|7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27.2|1.2|3.7|17|18.7|5.2|9.7|16.8|5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3|11.6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9.6|39.3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8|3|3.8|5.6|4.2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4.6|11.5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8.7|6.2|13.8|21.3|10.9|0.6|0.5|0.5|0.6|4.5|0.7|1.4|1.3|0.5|2|1.8|8.2|2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8|3|3.8|5.6|4.2|19.3"/>
</p:tagLst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44866</TotalTime>
  <Words>3165</Words>
  <Application>Microsoft Office PowerPoint</Application>
  <PresentationFormat>Widescreen</PresentationFormat>
  <Paragraphs>414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Arial Narrow</vt:lpstr>
      <vt:lpstr>Cambria Math</vt:lpstr>
      <vt:lpstr>AA-UiB-Institusjonell-mal-rev03</vt:lpstr>
      <vt:lpstr>PowerPoint Presentation</vt:lpstr>
      <vt:lpstr>Data reduction with a guarantee for NP-hard problems</vt:lpstr>
      <vt:lpstr>The Vertex Cover problem</vt:lpstr>
      <vt:lpstr>Kernel for Vertex Cover</vt:lpstr>
      <vt:lpstr>Structural parameterizations for Vertex Cover</vt:lpstr>
      <vt:lpstr>Kernels for Vertex Cover parameterized by deletion-distance to …</vt:lpstr>
      <vt:lpstr>Our results</vt:lpstr>
      <vt:lpstr>The tree-depth of a graph</vt:lpstr>
      <vt:lpstr>The bridge-depth of a graph</vt:lpstr>
      <vt:lpstr>Previous kernels are special cases of bounded bridge-depth</vt:lpstr>
      <vt:lpstr>Motivating examples for bridge-depth</vt:lpstr>
      <vt:lpstr>For any minor-closed family F, the following are equivalent:</vt:lpstr>
      <vt:lpstr>Blocking sets</vt:lpstr>
      <vt:lpstr>Blocking sets and Vertex Cover kernelization</vt:lpstr>
      <vt:lpstr>Blocking sets in paths of triangles</vt:lpstr>
      <vt:lpstr>Necklace models</vt:lpstr>
      <vt:lpstr>For any minor-closed family F, the following are equivalent:</vt:lpstr>
      <vt:lpstr>Necklace models in bridgeless graphs</vt:lpstr>
      <vt:lpstr>Necklace models in bridgeless graphs</vt:lpstr>
      <vt:lpstr>Bridge-depth is bounded in length of necklace models</vt:lpstr>
      <vt:lpstr>For any minor-closed family F, the following are equivalent:</vt:lpstr>
      <vt:lpstr>Relation between blocking sets and bridge-depth</vt:lpstr>
      <vt:lpstr>Blocking sets in forests and bipartite graphs</vt:lpstr>
      <vt:lpstr>Bounding minimal blocking sets in the induction step</vt:lpstr>
      <vt:lpstr>Bounding minimal blocking sets in the induction step</vt:lpstr>
      <vt:lpstr>Bounding minimal blocking sets in the induction step</vt:lpstr>
      <vt:lpstr>For any minor-closed family F, the following are equivalent:</vt:lpstr>
      <vt:lpstr>Kernelization algorithm via bridge-depth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1903</cp:revision>
  <cp:lastPrinted>2018-06-05T11:33:59Z</cp:lastPrinted>
  <dcterms:created xsi:type="dcterms:W3CDTF">2011-05-20T06:21:58Z</dcterms:created>
  <dcterms:modified xsi:type="dcterms:W3CDTF">2020-07-20T11:40:23Z</dcterms:modified>
</cp:coreProperties>
</file>