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02" r:id="rId2"/>
    <p:sldId id="629" r:id="rId3"/>
    <p:sldId id="646" r:id="rId4"/>
    <p:sldId id="647" r:id="rId5"/>
    <p:sldId id="648" r:id="rId6"/>
    <p:sldId id="547" r:id="rId7"/>
    <p:sldId id="550" r:id="rId8"/>
    <p:sldId id="551" r:id="rId9"/>
    <p:sldId id="630" r:id="rId10"/>
    <p:sldId id="590" r:id="rId11"/>
    <p:sldId id="592" r:id="rId12"/>
    <p:sldId id="593" r:id="rId13"/>
    <p:sldId id="594" r:id="rId14"/>
    <p:sldId id="589" r:id="rId15"/>
    <p:sldId id="617" r:id="rId16"/>
    <p:sldId id="618" r:id="rId17"/>
    <p:sldId id="597" r:id="rId18"/>
    <p:sldId id="627" r:id="rId19"/>
    <p:sldId id="649" r:id="rId20"/>
    <p:sldId id="650" r:id="rId21"/>
    <p:sldId id="651" r:id="rId22"/>
    <p:sldId id="652" r:id="rId23"/>
    <p:sldId id="653" r:id="rId24"/>
    <p:sldId id="645" r:id="rId25"/>
    <p:sldId id="635" r:id="rId26"/>
    <p:sldId id="636" r:id="rId27"/>
    <p:sldId id="637" r:id="rId28"/>
    <p:sldId id="638" r:id="rId29"/>
    <p:sldId id="639" r:id="rId30"/>
    <p:sldId id="640" r:id="rId31"/>
    <p:sldId id="641" r:id="rId32"/>
    <p:sldId id="642" r:id="rId33"/>
    <p:sldId id="643" r:id="rId34"/>
    <p:sldId id="644" r:id="rId35"/>
    <p:sldId id="654" r:id="rId36"/>
    <p:sldId id="628" r:id="rId37"/>
    <p:sldId id="613" r:id="rId38"/>
    <p:sldId id="605" r:id="rId39"/>
    <p:sldId id="614" r:id="rId40"/>
    <p:sldId id="623" r:id="rId41"/>
    <p:sldId id="608" r:id="rId42"/>
    <p:sldId id="609" r:id="rId43"/>
    <p:sldId id="620" r:id="rId44"/>
    <p:sldId id="655" r:id="rId45"/>
    <p:sldId id="656" r:id="rId46"/>
    <p:sldId id="657" r:id="rId47"/>
    <p:sldId id="658" r:id="rId48"/>
    <p:sldId id="454" r:id="rId49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52"/>
      <p:bold r:id="rId53"/>
      <p:italic r:id="rId54"/>
      <p:boldItalic r:id="rId55"/>
    </p:embeddedFont>
    <p:embeddedFont>
      <p:font typeface="Bradley Hand ITC" panose="03070402050302030203" pitchFamily="66" charset="0"/>
      <p:regular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mbria Math" panose="02040503050406030204" pitchFamily="18" charset="0"/>
      <p:regular r:id="rId61"/>
    </p:embeddedFont>
    <p:embeddedFont>
      <p:font typeface="MS PGothic" panose="020B0600070205080204" pitchFamily="34" charset="-128"/>
      <p:regular r:id="rId62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9F9F9"/>
    <a:srgbClr val="CFB831"/>
    <a:srgbClr val="038CC0"/>
    <a:srgbClr val="CC3300"/>
    <a:srgbClr val="0F94C4"/>
    <a:srgbClr val="3366FF"/>
    <a:srgbClr val="0066FF"/>
    <a:srgbClr val="003399"/>
    <a:srgbClr val="039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00" autoAdjust="0"/>
  </p:normalViewPr>
  <p:slideViewPr>
    <p:cSldViewPr>
      <p:cViewPr varScale="1">
        <p:scale>
          <a:sx n="62" d="100"/>
          <a:sy n="62" d="100"/>
        </p:scale>
        <p:origin x="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.png"/><Relationship Id="rId1" Type="http://schemas.openxmlformats.org/officeDocument/2006/relationships/image" Target="../media/image16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A9B77-B723-448E-BA77-FD177C9B31A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9AC7F-0661-4A0C-8719-FC8B4C5EF25B}">
      <dgm:prSet phldrT="[Text]"/>
      <dgm:spPr/>
      <dgm:t>
        <a:bodyPr/>
        <a:lstStyle/>
        <a:p>
          <a:r>
            <a:rPr lang="en-US" dirty="0" smtClean="0"/>
            <a:t>Linear programming</a:t>
          </a:r>
          <a:endParaRPr lang="en-US" dirty="0"/>
        </a:p>
      </dgm:t>
    </dgm:pt>
    <dgm:pt modelId="{F5BDF751-B699-490A-A27E-3904F571394F}" type="parTrans" cxnId="{7D8D5F09-B278-4AAF-8272-75CD114608FF}">
      <dgm:prSet/>
      <dgm:spPr/>
      <dgm:t>
        <a:bodyPr/>
        <a:lstStyle/>
        <a:p>
          <a:endParaRPr lang="en-US"/>
        </a:p>
      </dgm:t>
    </dgm:pt>
    <dgm:pt modelId="{C0EB53A7-BBE0-4433-8AA4-01E35F4E333D}" type="sibTrans" cxnId="{7D8D5F09-B278-4AAF-8272-75CD114608FF}">
      <dgm:prSet/>
      <dgm:spPr/>
      <dgm:t>
        <a:bodyPr/>
        <a:lstStyle/>
        <a:p>
          <a:endParaRPr lang="en-US"/>
        </a:p>
      </dgm:t>
    </dgm:pt>
    <dgm:pt modelId="{B3F7C7D1-1B75-4FC3-BF33-03584AD3CC37}">
      <dgm:prSet phldrT="[Text]"/>
      <dgm:spPr/>
      <dgm:t>
        <a:bodyPr/>
        <a:lstStyle/>
        <a:p>
          <a:r>
            <a:rPr lang="en-US" dirty="0" smtClean="0"/>
            <a:t>Well-quasi-ordering</a:t>
          </a:r>
          <a:endParaRPr lang="en-US" dirty="0"/>
        </a:p>
      </dgm:t>
    </dgm:pt>
    <dgm:pt modelId="{4726AC38-EA99-4707-847E-044181D74CC7}" type="parTrans" cxnId="{3ABA4D4D-BC70-4F99-909F-F29E89EBBBEA}">
      <dgm:prSet/>
      <dgm:spPr/>
      <dgm:t>
        <a:bodyPr/>
        <a:lstStyle/>
        <a:p>
          <a:endParaRPr lang="en-US"/>
        </a:p>
      </dgm:t>
    </dgm:pt>
    <dgm:pt modelId="{133DBC5C-5021-40D6-8BFE-994CA29A268D}" type="sibTrans" cxnId="{3ABA4D4D-BC70-4F99-909F-F29E89EBBBEA}">
      <dgm:prSet/>
      <dgm:spPr/>
      <dgm:t>
        <a:bodyPr/>
        <a:lstStyle/>
        <a:p>
          <a:endParaRPr lang="en-US"/>
        </a:p>
      </dgm:t>
    </dgm:pt>
    <dgm:pt modelId="{FD05A513-77E3-426A-BB0F-5A925E043DF8}">
      <dgm:prSet phldrT="[Text]"/>
      <dgm:spPr/>
      <dgm:t>
        <a:bodyPr/>
        <a:lstStyle/>
        <a:p>
          <a:r>
            <a:rPr lang="en-US" dirty="0" err="1" smtClean="0"/>
            <a:t>Matroids</a:t>
          </a:r>
          <a:endParaRPr lang="en-US" dirty="0"/>
        </a:p>
      </dgm:t>
    </dgm:pt>
    <dgm:pt modelId="{FC69612F-0779-4FD7-911D-2D7D243A25E7}" type="parTrans" cxnId="{14317C13-7B5C-4475-A77C-0B7A82A8AF2E}">
      <dgm:prSet/>
      <dgm:spPr/>
      <dgm:t>
        <a:bodyPr/>
        <a:lstStyle/>
        <a:p>
          <a:endParaRPr lang="en-US"/>
        </a:p>
      </dgm:t>
    </dgm:pt>
    <dgm:pt modelId="{78F286EF-CA94-4261-9E6E-16663AD16E6C}" type="sibTrans" cxnId="{14317C13-7B5C-4475-A77C-0B7A82A8AF2E}">
      <dgm:prSet/>
      <dgm:spPr/>
      <dgm:t>
        <a:bodyPr/>
        <a:lstStyle/>
        <a:p>
          <a:endParaRPr lang="en-US"/>
        </a:p>
      </dgm:t>
    </dgm:pt>
    <dgm:pt modelId="{B43FC50B-4C96-442E-8AD3-688EEDCB6D90}">
      <dgm:prSet phldrT="[Text]"/>
      <dgm:spPr/>
      <dgm:t>
        <a:bodyPr/>
        <a:lstStyle/>
        <a:p>
          <a:r>
            <a:rPr lang="en-US" dirty="0" smtClean="0"/>
            <a:t>Probabilistic method</a:t>
          </a:r>
          <a:endParaRPr lang="en-US" dirty="0"/>
        </a:p>
      </dgm:t>
    </dgm:pt>
    <dgm:pt modelId="{340E1BA2-6894-415A-ACD1-6C154A3F2705}" type="parTrans" cxnId="{E6353F43-8008-4EA1-BEBF-9220C6746365}">
      <dgm:prSet/>
      <dgm:spPr/>
      <dgm:t>
        <a:bodyPr/>
        <a:lstStyle/>
        <a:p>
          <a:endParaRPr lang="en-US"/>
        </a:p>
      </dgm:t>
    </dgm:pt>
    <dgm:pt modelId="{CEBA7CCC-85C7-4FE7-9903-B185FA2A1FC6}" type="sibTrans" cxnId="{E6353F43-8008-4EA1-BEBF-9220C6746365}">
      <dgm:prSet/>
      <dgm:spPr/>
      <dgm:t>
        <a:bodyPr/>
        <a:lstStyle/>
        <a:p>
          <a:endParaRPr lang="en-US"/>
        </a:p>
      </dgm:t>
    </dgm:pt>
    <dgm:pt modelId="{AAECDEB7-BB53-4F0C-850C-5F4148737562}">
      <dgm:prSet phldrT="[Text]"/>
      <dgm:spPr/>
      <dgm:t>
        <a:bodyPr/>
        <a:lstStyle/>
        <a:p>
          <a:r>
            <a:rPr lang="en-US" dirty="0" smtClean="0"/>
            <a:t>Graph minor theory</a:t>
          </a:r>
          <a:endParaRPr lang="en-US" dirty="0"/>
        </a:p>
      </dgm:t>
    </dgm:pt>
    <dgm:pt modelId="{D5DCC952-4296-443C-93C6-0A409EC75BF1}" type="parTrans" cxnId="{E28BBE31-7A49-4E09-9FAB-E77F9FFBF8BE}">
      <dgm:prSet/>
      <dgm:spPr/>
      <dgm:t>
        <a:bodyPr/>
        <a:lstStyle/>
        <a:p>
          <a:endParaRPr lang="en-US"/>
        </a:p>
      </dgm:t>
    </dgm:pt>
    <dgm:pt modelId="{D10964A0-EF12-4436-8196-B0F8B9839B04}" type="sibTrans" cxnId="{E28BBE31-7A49-4E09-9FAB-E77F9FFBF8BE}">
      <dgm:prSet/>
      <dgm:spPr/>
      <dgm:t>
        <a:bodyPr/>
        <a:lstStyle/>
        <a:p>
          <a:endParaRPr lang="en-US"/>
        </a:p>
      </dgm:t>
    </dgm:pt>
    <dgm:pt modelId="{1978F624-3104-4387-AD11-F03D9DBB63B4}">
      <dgm:prSet phldrT="[Text]"/>
      <dgm:spPr/>
      <dgm:t>
        <a:bodyPr/>
        <a:lstStyle/>
        <a:p>
          <a:r>
            <a:rPr lang="en-US" dirty="0" err="1" smtClean="0"/>
            <a:t>Algebraization</a:t>
          </a:r>
          <a:endParaRPr lang="en-US" dirty="0"/>
        </a:p>
      </dgm:t>
    </dgm:pt>
    <dgm:pt modelId="{3BA4A4CE-62BE-4AB1-81DE-2998B4DBD4DC}" type="parTrans" cxnId="{7B7AD428-00E8-4BBA-B283-F82E920A4F1D}">
      <dgm:prSet/>
      <dgm:spPr/>
      <dgm:t>
        <a:bodyPr/>
        <a:lstStyle/>
        <a:p>
          <a:endParaRPr lang="en-US"/>
        </a:p>
      </dgm:t>
    </dgm:pt>
    <dgm:pt modelId="{02D08A70-623B-4E20-83CB-CC740C60815E}" type="sibTrans" cxnId="{7B7AD428-00E8-4BBA-B283-F82E920A4F1D}">
      <dgm:prSet/>
      <dgm:spPr/>
      <dgm:t>
        <a:bodyPr/>
        <a:lstStyle/>
        <a:p>
          <a:endParaRPr lang="en-US"/>
        </a:p>
      </dgm:t>
    </dgm:pt>
    <dgm:pt modelId="{4194F993-1A3F-4B4A-AA0A-0283EF0AAF89}">
      <dgm:prSet phldrT="[Text]"/>
      <dgm:spPr/>
      <dgm:t>
        <a:bodyPr/>
        <a:lstStyle/>
        <a:p>
          <a:r>
            <a:rPr lang="en-US" dirty="0" smtClean="0"/>
            <a:t>Structural graph theory</a:t>
          </a:r>
          <a:endParaRPr lang="en-US" dirty="0"/>
        </a:p>
      </dgm:t>
    </dgm:pt>
    <dgm:pt modelId="{984690B3-2EE2-47F7-BC68-E05D3488C799}" type="parTrans" cxnId="{B3A30C20-89ED-44A3-B288-8136B6C93F7D}">
      <dgm:prSet/>
      <dgm:spPr/>
      <dgm:t>
        <a:bodyPr/>
        <a:lstStyle/>
        <a:p>
          <a:endParaRPr lang="en-US"/>
        </a:p>
      </dgm:t>
    </dgm:pt>
    <dgm:pt modelId="{043F8BF5-0FAD-4DEE-895D-87B336080CD3}" type="sibTrans" cxnId="{B3A30C20-89ED-44A3-B288-8136B6C93F7D}">
      <dgm:prSet/>
      <dgm:spPr/>
      <dgm:t>
        <a:bodyPr/>
        <a:lstStyle/>
        <a:p>
          <a:endParaRPr lang="en-US"/>
        </a:p>
      </dgm:t>
    </dgm:pt>
    <dgm:pt modelId="{57452D44-2E19-4C3A-A29A-142113FFA1EF}" type="pres">
      <dgm:prSet presAssocID="{A9FA9B77-B723-448E-BA77-FD177C9B31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1FCA0-9B5C-4F4B-935A-4CCF60D627A5}" type="pres">
      <dgm:prSet presAssocID="{B2E9AC7F-0661-4A0C-8719-FC8B4C5EF25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BABF5-9A29-424C-A859-F1236FD258B8}" type="pres">
      <dgm:prSet presAssocID="{C0EB53A7-BBE0-4433-8AA4-01E35F4E333D}" presName="sibTrans" presStyleCnt="0"/>
      <dgm:spPr/>
    </dgm:pt>
    <dgm:pt modelId="{76F502E4-D59F-4984-A666-A6FEE66BB253}" type="pres">
      <dgm:prSet presAssocID="{B3F7C7D1-1B75-4FC3-BF33-03584AD3CC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3D3BC-7DFF-4BB1-850C-B514B89020D1}" type="pres">
      <dgm:prSet presAssocID="{133DBC5C-5021-40D6-8BFE-994CA29A268D}" presName="sibTrans" presStyleCnt="0"/>
      <dgm:spPr/>
    </dgm:pt>
    <dgm:pt modelId="{66B48517-CFB2-4A8E-8170-6A54D92CEF92}" type="pres">
      <dgm:prSet presAssocID="{FD05A513-77E3-426A-BB0F-5A925E043DF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D80E4-354B-44D4-9FEC-F5C78063C336}" type="pres">
      <dgm:prSet presAssocID="{78F286EF-CA94-4261-9E6E-16663AD16E6C}" presName="sibTrans" presStyleCnt="0"/>
      <dgm:spPr/>
    </dgm:pt>
    <dgm:pt modelId="{5016CF55-E8C7-476C-806E-A7104C038BAC}" type="pres">
      <dgm:prSet presAssocID="{B43FC50B-4C96-442E-8AD3-688EEDCB6D9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0A6C3-B72C-4977-80CD-526FD0140241}" type="pres">
      <dgm:prSet presAssocID="{CEBA7CCC-85C7-4FE7-9903-B185FA2A1FC6}" presName="sibTrans" presStyleCnt="0"/>
      <dgm:spPr/>
    </dgm:pt>
    <dgm:pt modelId="{9FB43249-4094-418F-91D7-93F61C904A69}" type="pres">
      <dgm:prSet presAssocID="{AAECDEB7-BB53-4F0C-850C-5F414873756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2F8CF-C804-473A-B719-8DB74316D711}" type="pres">
      <dgm:prSet presAssocID="{D10964A0-EF12-4436-8196-B0F8B9839B04}" presName="sibTrans" presStyleCnt="0"/>
      <dgm:spPr/>
    </dgm:pt>
    <dgm:pt modelId="{FE08B3AC-C61A-48FA-8028-8EB710B50A5D}" type="pres">
      <dgm:prSet presAssocID="{1978F624-3104-4387-AD11-F03D9DBB63B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36C6A-36A6-4463-98DB-6BED63C2A9E6}" type="pres">
      <dgm:prSet presAssocID="{02D08A70-623B-4E20-83CB-CC740C60815E}" presName="sibTrans" presStyleCnt="0"/>
      <dgm:spPr/>
    </dgm:pt>
    <dgm:pt modelId="{8B647174-6832-4070-B898-90E84395520E}" type="pres">
      <dgm:prSet presAssocID="{4194F993-1A3F-4B4A-AA0A-0283EF0AAF8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317C13-7B5C-4475-A77C-0B7A82A8AF2E}" srcId="{A9FA9B77-B723-448E-BA77-FD177C9B31AA}" destId="{FD05A513-77E3-426A-BB0F-5A925E043DF8}" srcOrd="2" destOrd="0" parTransId="{FC69612F-0779-4FD7-911D-2D7D243A25E7}" sibTransId="{78F286EF-CA94-4261-9E6E-16663AD16E6C}"/>
    <dgm:cxn modelId="{A75E881F-58A7-46E2-8727-CAFDF669C84F}" type="presOf" srcId="{A9FA9B77-B723-448E-BA77-FD177C9B31AA}" destId="{57452D44-2E19-4C3A-A29A-142113FFA1EF}" srcOrd="0" destOrd="0" presId="urn:microsoft.com/office/officeart/2005/8/layout/default"/>
    <dgm:cxn modelId="{FBB533F6-5A97-4DE2-A8F0-3BAD6D1FE13B}" type="presOf" srcId="{B2E9AC7F-0661-4A0C-8719-FC8B4C5EF25B}" destId="{6321FCA0-9B5C-4F4B-935A-4CCF60D627A5}" srcOrd="0" destOrd="0" presId="urn:microsoft.com/office/officeart/2005/8/layout/default"/>
    <dgm:cxn modelId="{7D8D5F09-B278-4AAF-8272-75CD114608FF}" srcId="{A9FA9B77-B723-448E-BA77-FD177C9B31AA}" destId="{B2E9AC7F-0661-4A0C-8719-FC8B4C5EF25B}" srcOrd="0" destOrd="0" parTransId="{F5BDF751-B699-490A-A27E-3904F571394F}" sibTransId="{C0EB53A7-BBE0-4433-8AA4-01E35F4E333D}"/>
    <dgm:cxn modelId="{7B7AD428-00E8-4BBA-B283-F82E920A4F1D}" srcId="{A9FA9B77-B723-448E-BA77-FD177C9B31AA}" destId="{1978F624-3104-4387-AD11-F03D9DBB63B4}" srcOrd="5" destOrd="0" parTransId="{3BA4A4CE-62BE-4AB1-81DE-2998B4DBD4DC}" sibTransId="{02D08A70-623B-4E20-83CB-CC740C60815E}"/>
    <dgm:cxn modelId="{39EB8636-D4FF-4787-B0ED-F6DA94B8B5F7}" type="presOf" srcId="{FD05A513-77E3-426A-BB0F-5A925E043DF8}" destId="{66B48517-CFB2-4A8E-8170-6A54D92CEF92}" srcOrd="0" destOrd="0" presId="urn:microsoft.com/office/officeart/2005/8/layout/default"/>
    <dgm:cxn modelId="{E28BBE31-7A49-4E09-9FAB-E77F9FFBF8BE}" srcId="{A9FA9B77-B723-448E-BA77-FD177C9B31AA}" destId="{AAECDEB7-BB53-4F0C-850C-5F4148737562}" srcOrd="4" destOrd="0" parTransId="{D5DCC952-4296-443C-93C6-0A409EC75BF1}" sibTransId="{D10964A0-EF12-4436-8196-B0F8B9839B04}"/>
    <dgm:cxn modelId="{5780D2AC-1A9D-403A-8FA4-42679D808C8D}" type="presOf" srcId="{1978F624-3104-4387-AD11-F03D9DBB63B4}" destId="{FE08B3AC-C61A-48FA-8028-8EB710B50A5D}" srcOrd="0" destOrd="0" presId="urn:microsoft.com/office/officeart/2005/8/layout/default"/>
    <dgm:cxn modelId="{B3A30C20-89ED-44A3-B288-8136B6C93F7D}" srcId="{A9FA9B77-B723-448E-BA77-FD177C9B31AA}" destId="{4194F993-1A3F-4B4A-AA0A-0283EF0AAF89}" srcOrd="6" destOrd="0" parTransId="{984690B3-2EE2-47F7-BC68-E05D3488C799}" sibTransId="{043F8BF5-0FAD-4DEE-895D-87B336080CD3}"/>
    <dgm:cxn modelId="{422D9882-4BF4-4014-9CBE-CB902716C2F6}" type="presOf" srcId="{4194F993-1A3F-4B4A-AA0A-0283EF0AAF89}" destId="{8B647174-6832-4070-B898-90E84395520E}" srcOrd="0" destOrd="0" presId="urn:microsoft.com/office/officeart/2005/8/layout/default"/>
    <dgm:cxn modelId="{CFE50EAC-49B6-423C-AB12-A6E0E271F824}" type="presOf" srcId="{B43FC50B-4C96-442E-8AD3-688EEDCB6D90}" destId="{5016CF55-E8C7-476C-806E-A7104C038BAC}" srcOrd="0" destOrd="0" presId="urn:microsoft.com/office/officeart/2005/8/layout/default"/>
    <dgm:cxn modelId="{0E9688A4-9979-42F5-8028-049E7E5CDC69}" type="presOf" srcId="{B3F7C7D1-1B75-4FC3-BF33-03584AD3CC37}" destId="{76F502E4-D59F-4984-A666-A6FEE66BB253}" srcOrd="0" destOrd="0" presId="urn:microsoft.com/office/officeart/2005/8/layout/default"/>
    <dgm:cxn modelId="{D019BA04-3BDB-4FCD-B909-EACF879DE489}" type="presOf" srcId="{AAECDEB7-BB53-4F0C-850C-5F4148737562}" destId="{9FB43249-4094-418F-91D7-93F61C904A69}" srcOrd="0" destOrd="0" presId="urn:microsoft.com/office/officeart/2005/8/layout/default"/>
    <dgm:cxn modelId="{3ABA4D4D-BC70-4F99-909F-F29E89EBBBEA}" srcId="{A9FA9B77-B723-448E-BA77-FD177C9B31AA}" destId="{B3F7C7D1-1B75-4FC3-BF33-03584AD3CC37}" srcOrd="1" destOrd="0" parTransId="{4726AC38-EA99-4707-847E-044181D74CC7}" sibTransId="{133DBC5C-5021-40D6-8BFE-994CA29A268D}"/>
    <dgm:cxn modelId="{E6353F43-8008-4EA1-BEBF-9220C6746365}" srcId="{A9FA9B77-B723-448E-BA77-FD177C9B31AA}" destId="{B43FC50B-4C96-442E-8AD3-688EEDCB6D90}" srcOrd="3" destOrd="0" parTransId="{340E1BA2-6894-415A-ACD1-6C154A3F2705}" sibTransId="{CEBA7CCC-85C7-4FE7-9903-B185FA2A1FC6}"/>
    <dgm:cxn modelId="{4F102847-8E10-4596-910D-F8A1393AE61F}" type="presParOf" srcId="{57452D44-2E19-4C3A-A29A-142113FFA1EF}" destId="{6321FCA0-9B5C-4F4B-935A-4CCF60D627A5}" srcOrd="0" destOrd="0" presId="urn:microsoft.com/office/officeart/2005/8/layout/default"/>
    <dgm:cxn modelId="{A5B4F5A9-B4CE-4903-A511-5367B2AA98A5}" type="presParOf" srcId="{57452D44-2E19-4C3A-A29A-142113FFA1EF}" destId="{4C7BABF5-9A29-424C-A859-F1236FD258B8}" srcOrd="1" destOrd="0" presId="urn:microsoft.com/office/officeart/2005/8/layout/default"/>
    <dgm:cxn modelId="{7D28740A-AD95-491B-9553-65AAB00E9DF9}" type="presParOf" srcId="{57452D44-2E19-4C3A-A29A-142113FFA1EF}" destId="{76F502E4-D59F-4984-A666-A6FEE66BB253}" srcOrd="2" destOrd="0" presId="urn:microsoft.com/office/officeart/2005/8/layout/default"/>
    <dgm:cxn modelId="{1B759134-429D-4F87-A244-E62C2FD27B80}" type="presParOf" srcId="{57452D44-2E19-4C3A-A29A-142113FFA1EF}" destId="{A523D3BC-7DFF-4BB1-850C-B514B89020D1}" srcOrd="3" destOrd="0" presId="urn:microsoft.com/office/officeart/2005/8/layout/default"/>
    <dgm:cxn modelId="{C1171F53-C3DA-4A88-B882-A22EE4D8C16E}" type="presParOf" srcId="{57452D44-2E19-4C3A-A29A-142113FFA1EF}" destId="{66B48517-CFB2-4A8E-8170-6A54D92CEF92}" srcOrd="4" destOrd="0" presId="urn:microsoft.com/office/officeart/2005/8/layout/default"/>
    <dgm:cxn modelId="{984D9C69-BEC5-403B-84B7-5A7D2C8EA793}" type="presParOf" srcId="{57452D44-2E19-4C3A-A29A-142113FFA1EF}" destId="{3CFD80E4-354B-44D4-9FEC-F5C78063C336}" srcOrd="5" destOrd="0" presId="urn:microsoft.com/office/officeart/2005/8/layout/default"/>
    <dgm:cxn modelId="{FCA84F52-E29C-4869-90EA-9110EAEA5530}" type="presParOf" srcId="{57452D44-2E19-4C3A-A29A-142113FFA1EF}" destId="{5016CF55-E8C7-476C-806E-A7104C038BAC}" srcOrd="6" destOrd="0" presId="urn:microsoft.com/office/officeart/2005/8/layout/default"/>
    <dgm:cxn modelId="{6EE58CEA-D13A-4844-B4F2-4E6FCB623B9B}" type="presParOf" srcId="{57452D44-2E19-4C3A-A29A-142113FFA1EF}" destId="{3440A6C3-B72C-4977-80CD-526FD0140241}" srcOrd="7" destOrd="0" presId="urn:microsoft.com/office/officeart/2005/8/layout/default"/>
    <dgm:cxn modelId="{6AD25E72-EB3A-45DF-AB3D-BAB3AD4CAB9C}" type="presParOf" srcId="{57452D44-2E19-4C3A-A29A-142113FFA1EF}" destId="{9FB43249-4094-418F-91D7-93F61C904A69}" srcOrd="8" destOrd="0" presId="urn:microsoft.com/office/officeart/2005/8/layout/default"/>
    <dgm:cxn modelId="{6253679D-6645-4334-8FC3-B187BE8FEBCF}" type="presParOf" srcId="{57452D44-2E19-4C3A-A29A-142113FFA1EF}" destId="{41D2F8CF-C804-473A-B719-8DB74316D711}" srcOrd="9" destOrd="0" presId="urn:microsoft.com/office/officeart/2005/8/layout/default"/>
    <dgm:cxn modelId="{2EEEC5EF-8CF4-4167-A753-52E9D5D8473F}" type="presParOf" srcId="{57452D44-2E19-4C3A-A29A-142113FFA1EF}" destId="{FE08B3AC-C61A-48FA-8028-8EB710B50A5D}" srcOrd="10" destOrd="0" presId="urn:microsoft.com/office/officeart/2005/8/layout/default"/>
    <dgm:cxn modelId="{DD3F91B9-3ABA-4952-B5E5-5444F4618767}" type="presParOf" srcId="{57452D44-2E19-4C3A-A29A-142113FFA1EF}" destId="{1FF36C6A-36A6-4463-98DB-6BED63C2A9E6}" srcOrd="11" destOrd="0" presId="urn:microsoft.com/office/officeart/2005/8/layout/default"/>
    <dgm:cxn modelId="{EABB8340-37A0-437F-9658-DE59FC83FE71}" type="presParOf" srcId="{57452D44-2E19-4C3A-A29A-142113FFA1EF}" destId="{8B647174-6832-4070-B898-90E84395520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1C25F-C383-40C4-B79A-CC4F5E3782DB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887963-4B8B-4795-8D83-C037E0AF89A7}">
      <dgm:prSet phldrT="[Text]"/>
      <dgm:spPr/>
      <dgm:t>
        <a:bodyPr/>
        <a:lstStyle/>
        <a:p>
          <a:r>
            <a:rPr lang="en-US" dirty="0" smtClean="0"/>
            <a:t>1. How can we find a crown decomposition?</a:t>
          </a:r>
          <a:endParaRPr lang="en-US" dirty="0"/>
        </a:p>
      </dgm:t>
    </dgm:pt>
    <dgm:pt modelId="{9AA1D690-168C-4367-8AA7-3E51EF792525}" type="parTrans" cxnId="{629AD0F1-86B8-4CD2-BC75-203027709DA6}">
      <dgm:prSet/>
      <dgm:spPr/>
      <dgm:t>
        <a:bodyPr/>
        <a:lstStyle/>
        <a:p>
          <a:endParaRPr lang="en-US"/>
        </a:p>
      </dgm:t>
    </dgm:pt>
    <dgm:pt modelId="{AC9575B3-D760-4BF2-B5CC-396063D93B45}" type="sibTrans" cxnId="{629AD0F1-86B8-4CD2-BC75-203027709DA6}">
      <dgm:prSet/>
      <dgm:spPr/>
      <dgm:t>
        <a:bodyPr/>
        <a:lstStyle/>
        <a:p>
          <a:endParaRPr lang="en-US"/>
        </a:p>
      </dgm:t>
    </dgm:pt>
    <dgm:pt modelId="{D86573BA-4F61-4727-B03E-6DFAD084660D}">
      <dgm:prSet/>
      <dgm:spPr/>
      <dgm:t>
        <a:bodyPr/>
        <a:lstStyle/>
        <a:p>
          <a:r>
            <a:rPr lang="en-US" dirty="0" smtClean="0"/>
            <a:t>2. What can we guarantee when we can no longer find one?</a:t>
          </a:r>
          <a:endParaRPr lang="en-US" dirty="0"/>
        </a:p>
      </dgm:t>
    </dgm:pt>
    <dgm:pt modelId="{FE799800-0169-4112-AB86-6AEB884C3D35}" type="parTrans" cxnId="{5BEA3E5B-0059-4A95-97E0-55F0A547E6E2}">
      <dgm:prSet/>
      <dgm:spPr/>
      <dgm:t>
        <a:bodyPr/>
        <a:lstStyle/>
        <a:p>
          <a:endParaRPr lang="en-US"/>
        </a:p>
      </dgm:t>
    </dgm:pt>
    <dgm:pt modelId="{E32FAEA0-F7BF-4CF0-9294-E37267AE5042}" type="sibTrans" cxnId="{5BEA3E5B-0059-4A95-97E0-55F0A547E6E2}">
      <dgm:prSet/>
      <dgm:spPr/>
      <dgm:t>
        <a:bodyPr/>
        <a:lstStyle/>
        <a:p>
          <a:endParaRPr lang="en-US"/>
        </a:p>
      </dgm:t>
    </dgm:pt>
    <dgm:pt modelId="{C2C8FFB0-1990-47D0-B871-E48176770AE4}" type="pres">
      <dgm:prSet presAssocID="{CD81C25F-C383-40C4-B79A-CC4F5E3782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47C0C7-1184-442E-B273-B7048E93D437}" type="pres">
      <dgm:prSet presAssocID="{7A887963-4B8B-4795-8D83-C037E0AF89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6C87B-64B2-4BCC-A679-A7CB2563EAF3}" type="pres">
      <dgm:prSet presAssocID="{AC9575B3-D760-4BF2-B5CC-396063D93B45}" presName="spacer" presStyleCnt="0"/>
      <dgm:spPr/>
    </dgm:pt>
    <dgm:pt modelId="{33EE5F2E-589D-44C0-941E-58B39E96E51D}" type="pres">
      <dgm:prSet presAssocID="{D86573BA-4F61-4727-B03E-6DFAD08466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9AD0F1-86B8-4CD2-BC75-203027709DA6}" srcId="{CD81C25F-C383-40C4-B79A-CC4F5E3782DB}" destId="{7A887963-4B8B-4795-8D83-C037E0AF89A7}" srcOrd="0" destOrd="0" parTransId="{9AA1D690-168C-4367-8AA7-3E51EF792525}" sibTransId="{AC9575B3-D760-4BF2-B5CC-396063D93B45}"/>
    <dgm:cxn modelId="{5BEA3E5B-0059-4A95-97E0-55F0A547E6E2}" srcId="{CD81C25F-C383-40C4-B79A-CC4F5E3782DB}" destId="{D86573BA-4F61-4727-B03E-6DFAD084660D}" srcOrd="1" destOrd="0" parTransId="{FE799800-0169-4112-AB86-6AEB884C3D35}" sibTransId="{E32FAEA0-F7BF-4CF0-9294-E37267AE5042}"/>
    <dgm:cxn modelId="{516BE8B5-6552-42A8-B2A2-311503DE8EF4}" type="presOf" srcId="{7A887963-4B8B-4795-8D83-C037E0AF89A7}" destId="{EA47C0C7-1184-442E-B273-B7048E93D437}" srcOrd="0" destOrd="0" presId="urn:microsoft.com/office/officeart/2005/8/layout/vList2"/>
    <dgm:cxn modelId="{88830CD1-26AF-477B-B7FC-616B61DDFB0B}" type="presOf" srcId="{D86573BA-4F61-4727-B03E-6DFAD084660D}" destId="{33EE5F2E-589D-44C0-941E-58B39E96E51D}" srcOrd="0" destOrd="0" presId="urn:microsoft.com/office/officeart/2005/8/layout/vList2"/>
    <dgm:cxn modelId="{0CAB3195-EB27-461C-A117-314C7F006A80}" type="presOf" srcId="{CD81C25F-C383-40C4-B79A-CC4F5E3782DB}" destId="{C2C8FFB0-1990-47D0-B871-E48176770AE4}" srcOrd="0" destOrd="0" presId="urn:microsoft.com/office/officeart/2005/8/layout/vList2"/>
    <dgm:cxn modelId="{F58B049C-41F7-4C5A-B7F4-7DB170CB2161}" type="presParOf" srcId="{C2C8FFB0-1990-47D0-B871-E48176770AE4}" destId="{EA47C0C7-1184-442E-B273-B7048E93D437}" srcOrd="0" destOrd="0" presId="urn:microsoft.com/office/officeart/2005/8/layout/vList2"/>
    <dgm:cxn modelId="{677AF15F-781D-44D5-80F7-DE30A41ED9C6}" type="presParOf" srcId="{C2C8FFB0-1990-47D0-B871-E48176770AE4}" destId="{B506C87B-64B2-4BCC-A679-A7CB2563EAF3}" srcOrd="1" destOrd="0" presId="urn:microsoft.com/office/officeart/2005/8/layout/vList2"/>
    <dgm:cxn modelId="{F484A529-CABF-4C8C-BBA8-39694929D47C}" type="presParOf" srcId="{C2C8FFB0-1990-47D0-B871-E48176770AE4}" destId="{33EE5F2E-589D-44C0-941E-58B39E96E5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A18B51A-85F4-45FF-A5B5-0C352236A8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0E5B3-1FB7-4A37-B852-1910EA4A7555}">
      <dgm:prSet phldrT="[Text]"/>
      <dgm:spPr/>
      <dgm:t>
        <a:bodyPr/>
        <a:lstStyle/>
        <a:p>
          <a:r>
            <a:rPr lang="en-US" dirty="0" smtClean="0"/>
            <a:t>Vertex Cover</a:t>
          </a:r>
          <a:endParaRPr lang="en-US" dirty="0"/>
        </a:p>
      </dgm:t>
    </dgm:pt>
    <dgm:pt modelId="{48D50425-A667-43D6-B86F-FB62CD4865E2}" type="parTrans" cxnId="{44744F53-E227-4462-84D4-8FB068B2DA64}">
      <dgm:prSet/>
      <dgm:spPr/>
      <dgm:t>
        <a:bodyPr/>
        <a:lstStyle/>
        <a:p>
          <a:endParaRPr lang="en-US"/>
        </a:p>
      </dgm:t>
    </dgm:pt>
    <dgm:pt modelId="{F0EFB850-3236-400A-B251-0749118ABCC2}" type="sibTrans" cxnId="{44744F53-E227-4462-84D4-8FB068B2DA64}">
      <dgm:prSet/>
      <dgm:spPr/>
      <dgm:t>
        <a:bodyPr/>
        <a:lstStyle/>
        <a:p>
          <a:endParaRPr lang="en-US"/>
        </a:p>
      </dgm:t>
    </dgm:pt>
    <dgm:pt modelId="{52102DDA-D1BA-4CF4-91A9-4D0E66E6D24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8653FF8-2ABD-4299-BBFB-843F6144D0F8}" type="parTrans" cxnId="{E2A00C04-1A30-49C3-A106-6A1267F757A0}">
      <dgm:prSet/>
      <dgm:spPr/>
      <dgm:t>
        <a:bodyPr/>
        <a:lstStyle/>
        <a:p>
          <a:endParaRPr lang="en-US"/>
        </a:p>
      </dgm:t>
    </dgm:pt>
    <dgm:pt modelId="{20E74340-DBA6-4466-9FDE-E3369D14B3CD}" type="sibTrans" cxnId="{E2A00C04-1A30-49C3-A106-6A1267F757A0}">
      <dgm:prSet/>
      <dgm:spPr/>
      <dgm:t>
        <a:bodyPr/>
        <a:lstStyle/>
        <a:p>
          <a:endParaRPr lang="en-US"/>
        </a:p>
      </dgm:t>
    </dgm:pt>
    <dgm:pt modelId="{E1FA3701-C6C8-49A8-8C89-314754A3712F}">
      <dgm:prSet phldrT="[Text]"/>
      <dgm:spPr/>
      <dgm:t>
        <a:bodyPr/>
        <a:lstStyle/>
        <a:p>
          <a:r>
            <a:rPr lang="en-US" dirty="0" smtClean="0"/>
            <a:t>Max CNF-SAT</a:t>
          </a:r>
          <a:endParaRPr lang="en-US" dirty="0"/>
        </a:p>
      </dgm:t>
    </dgm:pt>
    <dgm:pt modelId="{91F1FA96-3D84-4DD4-8234-5CF59CD68520}" type="parTrans" cxnId="{75D78034-CDDD-4F9D-85E4-01DA9D28513F}">
      <dgm:prSet/>
      <dgm:spPr/>
      <dgm:t>
        <a:bodyPr/>
        <a:lstStyle/>
        <a:p>
          <a:endParaRPr lang="en-US"/>
        </a:p>
      </dgm:t>
    </dgm:pt>
    <dgm:pt modelId="{084CC6F1-E4E1-4916-94C2-1E431024F497}" type="sibTrans" cxnId="{75D78034-CDDD-4F9D-85E4-01DA9D28513F}">
      <dgm:prSet/>
      <dgm:spPr/>
      <dgm:t>
        <a:bodyPr/>
        <a:lstStyle/>
        <a:p>
          <a:endParaRPr lang="en-US"/>
        </a:p>
      </dgm:t>
    </dgm:pt>
    <dgm:pt modelId="{36082B89-FECC-46A3-8C91-F7BE424A0C5A}">
      <dgm:prSet phldrT="[Text]"/>
      <dgm:spPr/>
      <dgm:t>
        <a:bodyPr/>
        <a:lstStyle/>
        <a:p>
          <a:r>
            <a:rPr lang="en-US" dirty="0" smtClean="0"/>
            <a:t>Longest Cycle/Path</a:t>
          </a:r>
        </a:p>
      </dgm:t>
    </dgm:pt>
    <dgm:pt modelId="{0A43F07E-BB14-44DA-9DC5-9FB320F518A1}" type="parTrans" cxnId="{8E82911F-26F3-4DF5-B5DA-EE393E91B21B}">
      <dgm:prSet/>
      <dgm:spPr/>
      <dgm:t>
        <a:bodyPr/>
        <a:lstStyle/>
        <a:p>
          <a:endParaRPr lang="en-US"/>
        </a:p>
      </dgm:t>
    </dgm:pt>
    <dgm:pt modelId="{FAB027C4-23B8-4C27-98F8-BD16E7A3987B}" type="sibTrans" cxnId="{8E82911F-26F3-4DF5-B5DA-EE393E91B21B}">
      <dgm:prSet/>
      <dgm:spPr/>
      <dgm:t>
        <a:bodyPr/>
        <a:lstStyle/>
        <a:p>
          <a:endParaRPr lang="en-US"/>
        </a:p>
      </dgm:t>
    </dgm:pt>
    <dgm:pt modelId="{24FC7005-0FF4-472E-B0F4-18B32AB346D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E3439FA-E3E7-4071-BF43-44A2435142E1}" type="parTrans" cxnId="{B6E06C74-CACD-4874-9A72-6298375174F2}">
      <dgm:prSet/>
      <dgm:spPr/>
      <dgm:t>
        <a:bodyPr/>
        <a:lstStyle/>
        <a:p>
          <a:endParaRPr lang="en-US"/>
        </a:p>
      </dgm:t>
    </dgm:pt>
    <dgm:pt modelId="{0BDBA2BB-74C5-44E6-9B8B-6AEA4B9F2558}" type="sibTrans" cxnId="{B6E06C74-CACD-4874-9A72-6298375174F2}">
      <dgm:prSet/>
      <dgm:spPr/>
      <dgm:t>
        <a:bodyPr/>
        <a:lstStyle/>
        <a:p>
          <a:endParaRPr lang="en-US"/>
        </a:p>
      </dgm:t>
    </dgm:pt>
    <dgm:pt modelId="{E5B269A0-6A8B-458E-9E55-E7319B05F172}">
      <dgm:prSet phldrT="[Text]"/>
      <dgm:spPr/>
      <dgm:t>
        <a:bodyPr/>
        <a:lstStyle/>
        <a:p>
          <a:r>
            <a:rPr lang="en-US" dirty="0" smtClean="0"/>
            <a:t>Hitting Set</a:t>
          </a:r>
        </a:p>
      </dgm:t>
    </dgm:pt>
    <dgm:pt modelId="{F55EB1B4-61CA-4779-AA07-E3C26D7103B1}" type="parTrans" cxnId="{B5777AE6-6D97-4AF5-8920-49E3B418A474}">
      <dgm:prSet/>
      <dgm:spPr/>
      <dgm:t>
        <a:bodyPr/>
        <a:lstStyle/>
        <a:p>
          <a:endParaRPr lang="en-US"/>
        </a:p>
      </dgm:t>
    </dgm:pt>
    <dgm:pt modelId="{6F8301AD-3407-4835-984E-9BF7D723C192}" type="sibTrans" cxnId="{B5777AE6-6D97-4AF5-8920-49E3B418A474}">
      <dgm:prSet/>
      <dgm:spPr/>
      <dgm:t>
        <a:bodyPr/>
        <a:lstStyle/>
        <a:p>
          <a:endParaRPr lang="en-US"/>
        </a:p>
      </dgm:t>
    </dgm:pt>
    <dgm:pt modelId="{CDC9681A-03C9-470C-BF5A-3986554054D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ED27BB7-A279-4BFB-8F02-7D1E1B0C4E80}" type="parTrans" cxnId="{A08DC2A7-39F8-4746-AF63-91BE8C1D84D5}">
      <dgm:prSet/>
      <dgm:spPr/>
      <dgm:t>
        <a:bodyPr/>
        <a:lstStyle/>
        <a:p>
          <a:endParaRPr lang="en-US"/>
        </a:p>
      </dgm:t>
    </dgm:pt>
    <dgm:pt modelId="{0B6B3DD3-A222-44AD-B646-E4FD08AB29BC}" type="sibTrans" cxnId="{A08DC2A7-39F8-4746-AF63-91BE8C1D84D5}">
      <dgm:prSet/>
      <dgm:spPr/>
      <dgm:t>
        <a:bodyPr/>
        <a:lstStyle/>
        <a:p>
          <a:endParaRPr lang="en-US"/>
        </a:p>
      </dgm:t>
    </dgm:pt>
    <dgm:pt modelId="{4934F0A4-31A9-4E9F-96A4-21053274559F}">
      <dgm:prSet phldrT="[Text]"/>
      <dgm:spPr/>
      <dgm:t>
        <a:bodyPr/>
        <a:lstStyle/>
        <a:p>
          <a:r>
            <a:rPr lang="en-US" dirty="0" smtClean="0"/>
            <a:t>Treewidth</a:t>
          </a:r>
          <a:endParaRPr lang="en-US" dirty="0" smtClean="0"/>
        </a:p>
      </dgm:t>
    </dgm:pt>
    <dgm:pt modelId="{BE8F51B6-373B-44BD-B6A4-0224EED2B093}" type="parTrans" cxnId="{AB633C4F-11A3-485A-9AAD-B3FD883512AD}">
      <dgm:prSet/>
      <dgm:spPr/>
      <dgm:t>
        <a:bodyPr/>
        <a:lstStyle/>
        <a:p>
          <a:endParaRPr lang="en-US"/>
        </a:p>
      </dgm:t>
    </dgm:pt>
    <dgm:pt modelId="{00C0CEED-DF72-460F-B04F-8C42FC64D1D0}" type="sibTrans" cxnId="{AB633C4F-11A3-485A-9AAD-B3FD883512AD}">
      <dgm:prSet/>
      <dgm:spPr/>
      <dgm:t>
        <a:bodyPr/>
        <a:lstStyle/>
        <a:p>
          <a:endParaRPr lang="en-US"/>
        </a:p>
      </dgm:t>
    </dgm:pt>
    <dgm:pt modelId="{63EDA62C-3376-4085-BF2F-8E9DCD2A5AC1}">
      <dgm:prSet phldrT="[Text]"/>
      <dgm:spPr/>
      <dgm:t>
        <a:bodyPr/>
        <a:lstStyle/>
        <a:p>
          <a:r>
            <a:rPr lang="en-US" dirty="0" smtClean="0"/>
            <a:t>Set Packing</a:t>
          </a:r>
          <a:endParaRPr lang="en-US" dirty="0" smtClean="0"/>
        </a:p>
      </dgm:t>
    </dgm:pt>
    <dgm:pt modelId="{E8C60C92-5FB5-4981-9C5A-87E78094261C}" type="parTrans" cxnId="{751BA909-5E56-483C-9F0F-209F88B5021A}">
      <dgm:prSet/>
      <dgm:spPr/>
      <dgm:t>
        <a:bodyPr/>
        <a:lstStyle/>
        <a:p>
          <a:endParaRPr lang="en-US"/>
        </a:p>
      </dgm:t>
    </dgm:pt>
    <dgm:pt modelId="{093020D9-EF8F-4712-8AF4-FC9B523992D4}" type="sibTrans" cxnId="{751BA909-5E56-483C-9F0F-209F88B5021A}">
      <dgm:prSet/>
      <dgm:spPr/>
      <dgm:t>
        <a:bodyPr/>
        <a:lstStyle/>
        <a:p>
          <a:endParaRPr lang="en-US"/>
        </a:p>
      </dgm:t>
    </dgm:pt>
    <dgm:pt modelId="{90219C50-CF6C-49C2-8975-9F7C926764DD}">
      <dgm:prSet phldrT="[Text]"/>
      <dgm:spPr/>
      <dgm:t>
        <a:bodyPr/>
        <a:lstStyle/>
        <a:p>
          <a:r>
            <a:rPr lang="en-US" dirty="0" smtClean="0"/>
            <a:t>Star packing</a:t>
          </a:r>
        </a:p>
      </dgm:t>
    </dgm:pt>
    <dgm:pt modelId="{B49BCB81-F59B-4FA6-BBC4-BCA3A8CA53C6}" type="parTrans" cxnId="{B3BBC8DE-6347-4629-80AF-962831284C61}">
      <dgm:prSet/>
      <dgm:spPr/>
      <dgm:t>
        <a:bodyPr/>
        <a:lstStyle/>
        <a:p>
          <a:endParaRPr lang="en-US"/>
        </a:p>
      </dgm:t>
    </dgm:pt>
    <dgm:pt modelId="{7B9BE23E-149A-47A9-9B4D-82C423F929D9}" type="sibTrans" cxnId="{B3BBC8DE-6347-4629-80AF-962831284C61}">
      <dgm:prSet/>
      <dgm:spPr/>
      <dgm:t>
        <a:bodyPr/>
        <a:lstStyle/>
        <a:p>
          <a:endParaRPr lang="en-US"/>
        </a:p>
      </dgm:t>
    </dgm:pt>
    <dgm:pt modelId="{A08988E6-5A1B-4866-BEA1-089E135FFD8E}">
      <dgm:prSet phldrT="[Text]"/>
      <dgm:spPr/>
      <dgm:t>
        <a:bodyPr/>
        <a:lstStyle/>
        <a:p>
          <a:r>
            <a:rPr lang="en-US" dirty="0" smtClean="0"/>
            <a:t>Triangle packing</a:t>
          </a:r>
        </a:p>
      </dgm:t>
    </dgm:pt>
    <dgm:pt modelId="{5FACD685-BB39-49C4-97DE-C6121992E720}" type="parTrans" cxnId="{16F1E0C3-3014-4190-9E02-67A7A7764978}">
      <dgm:prSet/>
      <dgm:spPr/>
      <dgm:t>
        <a:bodyPr/>
        <a:lstStyle/>
        <a:p>
          <a:endParaRPr lang="en-US"/>
        </a:p>
      </dgm:t>
    </dgm:pt>
    <dgm:pt modelId="{BE83931A-440A-42AC-A953-E024209BF56E}" type="sibTrans" cxnId="{16F1E0C3-3014-4190-9E02-67A7A7764978}">
      <dgm:prSet/>
      <dgm:spPr/>
      <dgm:t>
        <a:bodyPr/>
        <a:lstStyle/>
        <a:p>
          <a:endParaRPr lang="en-US"/>
        </a:p>
      </dgm:t>
    </dgm:pt>
    <dgm:pt modelId="{773E30EE-CE3E-4F8E-8E7E-69BBD5FDADB1}">
      <dgm:prSet phldrT="[Text]"/>
      <dgm:spPr/>
      <dgm:t>
        <a:bodyPr/>
        <a:lstStyle/>
        <a:p>
          <a:r>
            <a:rPr lang="en-US" dirty="0" smtClean="0"/>
            <a:t>Disjoint Cycles</a:t>
          </a:r>
        </a:p>
      </dgm:t>
    </dgm:pt>
    <dgm:pt modelId="{0CA76106-3367-469C-B11F-3790DBEC35C2}" type="parTrans" cxnId="{F14AF50D-B88E-4CBF-B358-8A02A237C320}">
      <dgm:prSet/>
      <dgm:spPr/>
      <dgm:t>
        <a:bodyPr/>
        <a:lstStyle/>
        <a:p>
          <a:endParaRPr lang="en-US"/>
        </a:p>
      </dgm:t>
    </dgm:pt>
    <dgm:pt modelId="{8DA8052F-5FFA-4A68-865E-A746174109E8}" type="sibTrans" cxnId="{F14AF50D-B88E-4CBF-B358-8A02A237C320}">
      <dgm:prSet/>
      <dgm:spPr/>
      <dgm:t>
        <a:bodyPr/>
        <a:lstStyle/>
        <a:p>
          <a:endParaRPr lang="en-US"/>
        </a:p>
      </dgm:t>
    </dgm:pt>
    <dgm:pt modelId="{73585159-7138-4966-BA5E-1136A66E859B}" type="pres">
      <dgm:prSet presAssocID="{8A18B51A-85F4-45FF-A5B5-0C352236A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6799B-CFF0-4B11-B2DB-FFD7D793656E}" type="pres">
      <dgm:prSet presAssocID="{1C70E5B3-1FB7-4A37-B852-1910EA4A755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596D-9B02-43A6-92B9-506555332086}" type="pres">
      <dgm:prSet presAssocID="{F0EFB850-3236-400A-B251-0749118ABCC2}" presName="sibTrans" presStyleCnt="0"/>
      <dgm:spPr/>
    </dgm:pt>
    <dgm:pt modelId="{860E73A9-4CDC-4FBC-8F07-1C1157A714E1}" type="pres">
      <dgm:prSet presAssocID="{52102DDA-D1BA-4CF4-91A9-4D0E66E6D24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45532-C2D9-4F2C-BBB0-8AA7B64E13D7}" type="pres">
      <dgm:prSet presAssocID="{20E74340-DBA6-4466-9FDE-E3369D14B3CD}" presName="sibTrans" presStyleCnt="0"/>
      <dgm:spPr/>
    </dgm:pt>
    <dgm:pt modelId="{94282580-6950-49DF-B18C-8E7727F6E59D}" type="pres">
      <dgm:prSet presAssocID="{E1FA3701-C6C8-49A8-8C89-314754A3712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61FD2-BD0C-4E09-89CE-6D27ADA5B034}" type="pres">
      <dgm:prSet presAssocID="{084CC6F1-E4E1-4916-94C2-1E431024F497}" presName="sibTrans" presStyleCnt="0"/>
      <dgm:spPr/>
    </dgm:pt>
    <dgm:pt modelId="{815A08D2-F746-44F0-9935-73DB16ED9575}" type="pres">
      <dgm:prSet presAssocID="{36082B89-FECC-46A3-8C91-F7BE424A0C5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B8009-D9DB-414D-81B4-94905C0F0B5F}" type="pres">
      <dgm:prSet presAssocID="{FAB027C4-23B8-4C27-98F8-BD16E7A3987B}" presName="sibTrans" presStyleCnt="0"/>
      <dgm:spPr/>
    </dgm:pt>
    <dgm:pt modelId="{F6D7D3B0-7C9E-454A-A959-F6ABEFAFB516}" type="pres">
      <dgm:prSet presAssocID="{773E30EE-CE3E-4F8E-8E7E-69BBD5FDADB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896F-EE1C-4B12-A259-B5143C816F2F}" type="pres">
      <dgm:prSet presAssocID="{8DA8052F-5FFA-4A68-865E-A746174109E8}" presName="sibTrans" presStyleCnt="0"/>
      <dgm:spPr/>
    </dgm:pt>
    <dgm:pt modelId="{7922FEB6-AA20-4AED-86C8-9E393EDEAF32}" type="pres">
      <dgm:prSet presAssocID="{E5B269A0-6A8B-458E-9E55-E7319B05F17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29B8B-4CB5-410A-8A84-E2294494B4E0}" type="pres">
      <dgm:prSet presAssocID="{6F8301AD-3407-4835-984E-9BF7D723C192}" presName="sibTrans" presStyleCnt="0"/>
      <dgm:spPr/>
    </dgm:pt>
    <dgm:pt modelId="{C1F1ED0D-F46F-4311-BB99-6F4538CB8DAA}" type="pres">
      <dgm:prSet presAssocID="{CDC9681A-03C9-470C-BF5A-3986554054D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A5C4-65F1-446F-9ADB-CD3D896B720A}" type="pres">
      <dgm:prSet presAssocID="{0B6B3DD3-A222-44AD-B646-E4FD08AB29BC}" presName="sibTrans" presStyleCnt="0"/>
      <dgm:spPr/>
    </dgm:pt>
    <dgm:pt modelId="{B834967B-D384-4C19-B1D5-49484E1648A2}" type="pres">
      <dgm:prSet presAssocID="{4934F0A4-31A9-4E9F-96A4-21053274559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7331D-8089-41B2-91D7-4C3FB539016B}" type="pres">
      <dgm:prSet presAssocID="{00C0CEED-DF72-460F-B04F-8C42FC64D1D0}" presName="sibTrans" presStyleCnt="0"/>
      <dgm:spPr/>
    </dgm:pt>
    <dgm:pt modelId="{AD718B0E-07FF-4FD8-A66D-C06C0FFCA2B8}" type="pres">
      <dgm:prSet presAssocID="{90219C50-CF6C-49C2-8975-9F7C926764D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2AD46-9D45-4C8D-8D5F-18AF682DA961}" type="pres">
      <dgm:prSet presAssocID="{7B9BE23E-149A-47A9-9B4D-82C423F929D9}" presName="sibTrans" presStyleCnt="0"/>
      <dgm:spPr/>
    </dgm:pt>
    <dgm:pt modelId="{85237620-9243-4C80-B5C1-EE452189D387}" type="pres">
      <dgm:prSet presAssocID="{A08988E6-5A1B-4866-BEA1-089E135FFD8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0057F-E012-4C79-BFA9-DBCAF368837E}" type="pres">
      <dgm:prSet presAssocID="{BE83931A-440A-42AC-A953-E024209BF56E}" presName="sibTrans" presStyleCnt="0"/>
      <dgm:spPr/>
    </dgm:pt>
    <dgm:pt modelId="{715FE89D-44E3-4378-9A88-969B4702428A}" type="pres">
      <dgm:prSet presAssocID="{63EDA62C-3376-4085-BF2F-8E9DCD2A5AC1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CF1AD-1CEB-44F1-B967-31E2601DC72A}" type="pres">
      <dgm:prSet presAssocID="{093020D9-EF8F-4712-8AF4-FC9B523992D4}" presName="sibTrans" presStyleCnt="0"/>
      <dgm:spPr/>
    </dgm:pt>
    <dgm:pt modelId="{040A8256-ED95-4D8F-80BB-49D12A715FFC}" type="pres">
      <dgm:prSet presAssocID="{24FC7005-0FF4-472E-B0F4-18B32AB346D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77AE6-6D97-4AF5-8920-49E3B418A474}" srcId="{8A18B51A-85F4-45FF-A5B5-0C352236A8B1}" destId="{E5B269A0-6A8B-458E-9E55-E7319B05F172}" srcOrd="5" destOrd="0" parTransId="{F55EB1B4-61CA-4779-AA07-E3C26D7103B1}" sibTransId="{6F8301AD-3407-4835-984E-9BF7D723C192}"/>
    <dgm:cxn modelId="{0F63F78E-67FC-4E78-B23C-FBD3B737A111}" type="presOf" srcId="{A08988E6-5A1B-4866-BEA1-089E135FFD8E}" destId="{85237620-9243-4C80-B5C1-EE452189D387}" srcOrd="0" destOrd="0" presId="urn:microsoft.com/office/officeart/2005/8/layout/default"/>
    <dgm:cxn modelId="{2C816713-3EDE-4DDB-AD43-5A8ABABEB69D}" type="presOf" srcId="{8A18B51A-85F4-45FF-A5B5-0C352236A8B1}" destId="{73585159-7138-4966-BA5E-1136A66E859B}" srcOrd="0" destOrd="0" presId="urn:microsoft.com/office/officeart/2005/8/layout/default"/>
    <dgm:cxn modelId="{B6E06C74-CACD-4874-9A72-6298375174F2}" srcId="{8A18B51A-85F4-45FF-A5B5-0C352236A8B1}" destId="{24FC7005-0FF4-472E-B0F4-18B32AB346D6}" srcOrd="11" destOrd="0" parTransId="{8E3439FA-E3E7-4071-BF43-44A2435142E1}" sibTransId="{0BDBA2BB-74C5-44E6-9B8B-6AEA4B9F2558}"/>
    <dgm:cxn modelId="{751BA909-5E56-483C-9F0F-209F88B5021A}" srcId="{8A18B51A-85F4-45FF-A5B5-0C352236A8B1}" destId="{63EDA62C-3376-4085-BF2F-8E9DCD2A5AC1}" srcOrd="10" destOrd="0" parTransId="{E8C60C92-5FB5-4981-9C5A-87E78094261C}" sibTransId="{093020D9-EF8F-4712-8AF4-FC9B523992D4}"/>
    <dgm:cxn modelId="{97C69BBA-896B-4102-8EC8-27FC99642B89}" type="presOf" srcId="{90219C50-CF6C-49C2-8975-9F7C926764DD}" destId="{AD718B0E-07FF-4FD8-A66D-C06C0FFCA2B8}" srcOrd="0" destOrd="0" presId="urn:microsoft.com/office/officeart/2005/8/layout/default"/>
    <dgm:cxn modelId="{AB633C4F-11A3-485A-9AAD-B3FD883512AD}" srcId="{8A18B51A-85F4-45FF-A5B5-0C352236A8B1}" destId="{4934F0A4-31A9-4E9F-96A4-21053274559F}" srcOrd="7" destOrd="0" parTransId="{BE8F51B6-373B-44BD-B6A4-0224EED2B093}" sibTransId="{00C0CEED-DF72-460F-B04F-8C42FC64D1D0}"/>
    <dgm:cxn modelId="{D7B9BFE5-3BCC-4D1B-A3E8-6FAC80C982A8}" type="presOf" srcId="{E1FA3701-C6C8-49A8-8C89-314754A3712F}" destId="{94282580-6950-49DF-B18C-8E7727F6E59D}" srcOrd="0" destOrd="0" presId="urn:microsoft.com/office/officeart/2005/8/layout/default"/>
    <dgm:cxn modelId="{B3BBC8DE-6347-4629-80AF-962831284C61}" srcId="{8A18B51A-85F4-45FF-A5B5-0C352236A8B1}" destId="{90219C50-CF6C-49C2-8975-9F7C926764DD}" srcOrd="8" destOrd="0" parTransId="{B49BCB81-F59B-4FA6-BBC4-BCA3A8CA53C6}" sibTransId="{7B9BE23E-149A-47A9-9B4D-82C423F929D9}"/>
    <dgm:cxn modelId="{44744F53-E227-4462-84D4-8FB068B2DA64}" srcId="{8A18B51A-85F4-45FF-A5B5-0C352236A8B1}" destId="{1C70E5B3-1FB7-4A37-B852-1910EA4A7555}" srcOrd="0" destOrd="0" parTransId="{48D50425-A667-43D6-B86F-FB62CD4865E2}" sibTransId="{F0EFB850-3236-400A-B251-0749118ABCC2}"/>
    <dgm:cxn modelId="{A08DC2A7-39F8-4746-AF63-91BE8C1D84D5}" srcId="{8A18B51A-85F4-45FF-A5B5-0C352236A8B1}" destId="{CDC9681A-03C9-470C-BF5A-3986554054DB}" srcOrd="6" destOrd="0" parTransId="{AED27BB7-A279-4BFB-8F02-7D1E1B0C4E80}" sibTransId="{0B6B3DD3-A222-44AD-B646-E4FD08AB29BC}"/>
    <dgm:cxn modelId="{37D5CC90-DEAD-4828-97C7-F2F024DCCFDA}" type="presOf" srcId="{CDC9681A-03C9-470C-BF5A-3986554054DB}" destId="{C1F1ED0D-F46F-4311-BB99-6F4538CB8DAA}" srcOrd="0" destOrd="0" presId="urn:microsoft.com/office/officeart/2005/8/layout/default"/>
    <dgm:cxn modelId="{16F1E0C3-3014-4190-9E02-67A7A7764978}" srcId="{8A18B51A-85F4-45FF-A5B5-0C352236A8B1}" destId="{A08988E6-5A1B-4866-BEA1-089E135FFD8E}" srcOrd="9" destOrd="0" parTransId="{5FACD685-BB39-49C4-97DE-C6121992E720}" sibTransId="{BE83931A-440A-42AC-A953-E024209BF56E}"/>
    <dgm:cxn modelId="{F14AF50D-B88E-4CBF-B358-8A02A237C320}" srcId="{8A18B51A-85F4-45FF-A5B5-0C352236A8B1}" destId="{773E30EE-CE3E-4F8E-8E7E-69BBD5FDADB1}" srcOrd="4" destOrd="0" parTransId="{0CA76106-3367-469C-B11F-3790DBEC35C2}" sibTransId="{8DA8052F-5FFA-4A68-865E-A746174109E8}"/>
    <dgm:cxn modelId="{1226FB11-4358-487C-B79D-0760B02CCAF1}" type="presOf" srcId="{1C70E5B3-1FB7-4A37-B852-1910EA4A7555}" destId="{17E6799B-CFF0-4B11-B2DB-FFD7D793656E}" srcOrd="0" destOrd="0" presId="urn:microsoft.com/office/officeart/2005/8/layout/default"/>
    <dgm:cxn modelId="{D1D05D7B-AA01-46AE-BC93-A9320A99C32B}" type="presOf" srcId="{36082B89-FECC-46A3-8C91-F7BE424A0C5A}" destId="{815A08D2-F746-44F0-9935-73DB16ED9575}" srcOrd="0" destOrd="0" presId="urn:microsoft.com/office/officeart/2005/8/layout/default"/>
    <dgm:cxn modelId="{F98955D0-B058-4EB2-B320-D6650FD6ACAF}" type="presOf" srcId="{E5B269A0-6A8B-458E-9E55-E7319B05F172}" destId="{7922FEB6-AA20-4AED-86C8-9E393EDEAF32}" srcOrd="0" destOrd="0" presId="urn:microsoft.com/office/officeart/2005/8/layout/default"/>
    <dgm:cxn modelId="{15A9E956-7DEF-44C5-B367-3227A2D26EE1}" type="presOf" srcId="{63EDA62C-3376-4085-BF2F-8E9DCD2A5AC1}" destId="{715FE89D-44E3-4378-9A88-969B4702428A}" srcOrd="0" destOrd="0" presId="urn:microsoft.com/office/officeart/2005/8/layout/default"/>
    <dgm:cxn modelId="{39B54383-6F35-4A6A-A73B-D4722EEFED7A}" type="presOf" srcId="{52102DDA-D1BA-4CF4-91A9-4D0E66E6D24D}" destId="{860E73A9-4CDC-4FBC-8F07-1C1157A714E1}" srcOrd="0" destOrd="0" presId="urn:microsoft.com/office/officeart/2005/8/layout/default"/>
    <dgm:cxn modelId="{EDE9B9E2-7752-4874-A69D-341D0A5714E3}" type="presOf" srcId="{773E30EE-CE3E-4F8E-8E7E-69BBD5FDADB1}" destId="{F6D7D3B0-7C9E-454A-A959-F6ABEFAFB516}" srcOrd="0" destOrd="0" presId="urn:microsoft.com/office/officeart/2005/8/layout/default"/>
    <dgm:cxn modelId="{E2A00C04-1A30-49C3-A106-6A1267F757A0}" srcId="{8A18B51A-85F4-45FF-A5B5-0C352236A8B1}" destId="{52102DDA-D1BA-4CF4-91A9-4D0E66E6D24D}" srcOrd="1" destOrd="0" parTransId="{08653FF8-2ABD-4299-BBFB-843F6144D0F8}" sibTransId="{20E74340-DBA6-4466-9FDE-E3369D14B3CD}"/>
    <dgm:cxn modelId="{8E82911F-26F3-4DF5-B5DA-EE393E91B21B}" srcId="{8A18B51A-85F4-45FF-A5B5-0C352236A8B1}" destId="{36082B89-FECC-46A3-8C91-F7BE424A0C5A}" srcOrd="3" destOrd="0" parTransId="{0A43F07E-BB14-44DA-9DC5-9FB320F518A1}" sibTransId="{FAB027C4-23B8-4C27-98F8-BD16E7A3987B}"/>
    <dgm:cxn modelId="{A78A0AF6-86E8-4F87-B267-1935885CA37A}" type="presOf" srcId="{4934F0A4-31A9-4E9F-96A4-21053274559F}" destId="{B834967B-D384-4C19-B1D5-49484E1648A2}" srcOrd="0" destOrd="0" presId="urn:microsoft.com/office/officeart/2005/8/layout/default"/>
    <dgm:cxn modelId="{75D78034-CDDD-4F9D-85E4-01DA9D28513F}" srcId="{8A18B51A-85F4-45FF-A5B5-0C352236A8B1}" destId="{E1FA3701-C6C8-49A8-8C89-314754A3712F}" srcOrd="2" destOrd="0" parTransId="{91F1FA96-3D84-4DD4-8234-5CF59CD68520}" sibTransId="{084CC6F1-E4E1-4916-94C2-1E431024F497}"/>
    <dgm:cxn modelId="{EAC8A51C-1CF9-43B1-921F-3B60802800EC}" type="presOf" srcId="{24FC7005-0FF4-472E-B0F4-18B32AB346D6}" destId="{040A8256-ED95-4D8F-80BB-49D12A715FFC}" srcOrd="0" destOrd="0" presId="urn:microsoft.com/office/officeart/2005/8/layout/default"/>
    <dgm:cxn modelId="{AAB270EB-FE74-4464-B178-6FC42E84F699}" type="presParOf" srcId="{73585159-7138-4966-BA5E-1136A66E859B}" destId="{17E6799B-CFF0-4B11-B2DB-FFD7D793656E}" srcOrd="0" destOrd="0" presId="urn:microsoft.com/office/officeart/2005/8/layout/default"/>
    <dgm:cxn modelId="{0374B887-7A40-41C1-8132-3C71D524CC92}" type="presParOf" srcId="{73585159-7138-4966-BA5E-1136A66E859B}" destId="{1010596D-9B02-43A6-92B9-506555332086}" srcOrd="1" destOrd="0" presId="urn:microsoft.com/office/officeart/2005/8/layout/default"/>
    <dgm:cxn modelId="{4EBBB39D-1307-43E3-A38F-267724957F65}" type="presParOf" srcId="{73585159-7138-4966-BA5E-1136A66E859B}" destId="{860E73A9-4CDC-4FBC-8F07-1C1157A714E1}" srcOrd="2" destOrd="0" presId="urn:microsoft.com/office/officeart/2005/8/layout/default"/>
    <dgm:cxn modelId="{3D97C940-113F-480C-8BF6-C43B13D5A101}" type="presParOf" srcId="{73585159-7138-4966-BA5E-1136A66E859B}" destId="{95245532-C2D9-4F2C-BBB0-8AA7B64E13D7}" srcOrd="3" destOrd="0" presId="urn:microsoft.com/office/officeart/2005/8/layout/default"/>
    <dgm:cxn modelId="{B31DFF28-EB39-4D5C-A248-B7E46BF6E041}" type="presParOf" srcId="{73585159-7138-4966-BA5E-1136A66E859B}" destId="{94282580-6950-49DF-B18C-8E7727F6E59D}" srcOrd="4" destOrd="0" presId="urn:microsoft.com/office/officeart/2005/8/layout/default"/>
    <dgm:cxn modelId="{309DDF53-ECFD-4058-8F91-930E34300654}" type="presParOf" srcId="{73585159-7138-4966-BA5E-1136A66E859B}" destId="{0F761FD2-BD0C-4E09-89CE-6D27ADA5B034}" srcOrd="5" destOrd="0" presId="urn:microsoft.com/office/officeart/2005/8/layout/default"/>
    <dgm:cxn modelId="{4D987944-F6EA-4485-9488-88357C1C4572}" type="presParOf" srcId="{73585159-7138-4966-BA5E-1136A66E859B}" destId="{815A08D2-F746-44F0-9935-73DB16ED9575}" srcOrd="6" destOrd="0" presId="urn:microsoft.com/office/officeart/2005/8/layout/default"/>
    <dgm:cxn modelId="{2FFE2851-A768-436C-9EBF-CD17420681D3}" type="presParOf" srcId="{73585159-7138-4966-BA5E-1136A66E859B}" destId="{583B8009-D9DB-414D-81B4-94905C0F0B5F}" srcOrd="7" destOrd="0" presId="urn:microsoft.com/office/officeart/2005/8/layout/default"/>
    <dgm:cxn modelId="{91495975-FD01-45E5-9B7C-4B32516EB0DE}" type="presParOf" srcId="{73585159-7138-4966-BA5E-1136A66E859B}" destId="{F6D7D3B0-7C9E-454A-A959-F6ABEFAFB516}" srcOrd="8" destOrd="0" presId="urn:microsoft.com/office/officeart/2005/8/layout/default"/>
    <dgm:cxn modelId="{6A71AE9A-85B7-4E76-B706-CF72AC799C41}" type="presParOf" srcId="{73585159-7138-4966-BA5E-1136A66E859B}" destId="{DA8E896F-EE1C-4B12-A259-B5143C816F2F}" srcOrd="9" destOrd="0" presId="urn:microsoft.com/office/officeart/2005/8/layout/default"/>
    <dgm:cxn modelId="{D6A1C635-8A21-4A7C-A7D7-DB191491F8A1}" type="presParOf" srcId="{73585159-7138-4966-BA5E-1136A66E859B}" destId="{7922FEB6-AA20-4AED-86C8-9E393EDEAF32}" srcOrd="10" destOrd="0" presId="urn:microsoft.com/office/officeart/2005/8/layout/default"/>
    <dgm:cxn modelId="{0497AC9E-DBDE-4A39-AC3C-664C599B68BB}" type="presParOf" srcId="{73585159-7138-4966-BA5E-1136A66E859B}" destId="{6AC29B8B-4CB5-410A-8A84-E2294494B4E0}" srcOrd="11" destOrd="0" presId="urn:microsoft.com/office/officeart/2005/8/layout/default"/>
    <dgm:cxn modelId="{FB7FFEEA-ACB2-470B-89A4-ECE51430BFAE}" type="presParOf" srcId="{73585159-7138-4966-BA5E-1136A66E859B}" destId="{C1F1ED0D-F46F-4311-BB99-6F4538CB8DAA}" srcOrd="12" destOrd="0" presId="urn:microsoft.com/office/officeart/2005/8/layout/default"/>
    <dgm:cxn modelId="{E42C3A06-74F0-40A0-A0B5-8980F83B754A}" type="presParOf" srcId="{73585159-7138-4966-BA5E-1136A66E859B}" destId="{1D7AA5C4-65F1-446F-9ADB-CD3D896B720A}" srcOrd="13" destOrd="0" presId="urn:microsoft.com/office/officeart/2005/8/layout/default"/>
    <dgm:cxn modelId="{CCDB3E55-B197-42D1-9ACF-8A616E2B8B04}" type="presParOf" srcId="{73585159-7138-4966-BA5E-1136A66E859B}" destId="{B834967B-D384-4C19-B1D5-49484E1648A2}" srcOrd="14" destOrd="0" presId="urn:microsoft.com/office/officeart/2005/8/layout/default"/>
    <dgm:cxn modelId="{903D7866-5C8D-4900-8D18-C4DA0B942196}" type="presParOf" srcId="{73585159-7138-4966-BA5E-1136A66E859B}" destId="{B387331D-8089-41B2-91D7-4C3FB539016B}" srcOrd="15" destOrd="0" presId="urn:microsoft.com/office/officeart/2005/8/layout/default"/>
    <dgm:cxn modelId="{B8D7BF57-14E9-408B-831E-FE8A19C7588A}" type="presParOf" srcId="{73585159-7138-4966-BA5E-1136A66E859B}" destId="{AD718B0E-07FF-4FD8-A66D-C06C0FFCA2B8}" srcOrd="16" destOrd="0" presId="urn:microsoft.com/office/officeart/2005/8/layout/default"/>
    <dgm:cxn modelId="{7B904981-94DC-4796-A2E7-D8A23723874C}" type="presParOf" srcId="{73585159-7138-4966-BA5E-1136A66E859B}" destId="{7D32AD46-9D45-4C8D-8D5F-18AF682DA961}" srcOrd="17" destOrd="0" presId="urn:microsoft.com/office/officeart/2005/8/layout/default"/>
    <dgm:cxn modelId="{EB752B3D-F4CC-4BFA-A5A8-7FA74BF66AC5}" type="presParOf" srcId="{73585159-7138-4966-BA5E-1136A66E859B}" destId="{85237620-9243-4C80-B5C1-EE452189D387}" srcOrd="18" destOrd="0" presId="urn:microsoft.com/office/officeart/2005/8/layout/default"/>
    <dgm:cxn modelId="{D8D6F481-F6F8-4A5B-BA52-B4D207872C2C}" type="presParOf" srcId="{73585159-7138-4966-BA5E-1136A66E859B}" destId="{8EB0057F-E012-4C79-BFA9-DBCAF368837E}" srcOrd="19" destOrd="0" presId="urn:microsoft.com/office/officeart/2005/8/layout/default"/>
    <dgm:cxn modelId="{8F2CC08B-CD5F-4DBC-9431-41AB75B03245}" type="presParOf" srcId="{73585159-7138-4966-BA5E-1136A66E859B}" destId="{715FE89D-44E3-4378-9A88-969B4702428A}" srcOrd="20" destOrd="0" presId="urn:microsoft.com/office/officeart/2005/8/layout/default"/>
    <dgm:cxn modelId="{EC378C30-B05B-4780-AA01-3409CD2880D4}" type="presParOf" srcId="{73585159-7138-4966-BA5E-1136A66E859B}" destId="{188CF1AD-1CEB-44F1-B967-31E2601DC72A}" srcOrd="21" destOrd="0" presId="urn:microsoft.com/office/officeart/2005/8/layout/default"/>
    <dgm:cxn modelId="{08B2C209-2770-49E0-80D3-91C4F9E83055}" type="presParOf" srcId="{73585159-7138-4966-BA5E-1136A66E859B}" destId="{040A8256-ED95-4D8F-80BB-49D12A715FF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18B51A-85F4-45FF-A5B5-0C352236A8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0E5B3-1FB7-4A37-B852-1910EA4A7555}">
      <dgm:prSet phldrT="[Text]"/>
      <dgm:spPr/>
      <dgm:t>
        <a:bodyPr/>
        <a:lstStyle/>
        <a:p>
          <a:r>
            <a:rPr lang="en-US" dirty="0" smtClean="0"/>
            <a:t>Vertex Cover</a:t>
          </a:r>
          <a:endParaRPr lang="en-US" dirty="0"/>
        </a:p>
      </dgm:t>
    </dgm:pt>
    <dgm:pt modelId="{48D50425-A667-43D6-B86F-FB62CD4865E2}" type="parTrans" cxnId="{44744F53-E227-4462-84D4-8FB068B2DA64}">
      <dgm:prSet/>
      <dgm:spPr/>
      <dgm:t>
        <a:bodyPr/>
        <a:lstStyle/>
        <a:p>
          <a:endParaRPr lang="en-US"/>
        </a:p>
      </dgm:t>
    </dgm:pt>
    <dgm:pt modelId="{F0EFB850-3236-400A-B251-0749118ABCC2}" type="sibTrans" cxnId="{44744F53-E227-4462-84D4-8FB068B2DA6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2102DDA-D1BA-4CF4-91A9-4D0E66E6D24D}">
          <dgm:prSet phldrT="[Text]"/>
          <dgm:spPr/>
          <dgm:t>
            <a:bodyPr/>
            <a:lstStyle/>
            <a:p>
              <a:r>
                <a:rPr lang="en-US" dirty="0" smtClean="0"/>
                <a:t>Saving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 Colors</a:t>
              </a:r>
              <a:endParaRPr lang="en-US" dirty="0"/>
            </a:p>
          </dgm:t>
        </dgm:pt>
      </mc:Choice>
      <mc:Fallback xmlns="">
        <dgm:pt modelId="{52102DDA-D1BA-4CF4-91A9-4D0E66E6D24D}">
          <dgm:prSet phldrT="[Text]"/>
          <dgm:spPr/>
          <dgm:t>
            <a:bodyPr/>
            <a:lstStyle/>
            <a:p>
              <a:r>
                <a:rPr lang="en-US" dirty="0" smtClean="0"/>
                <a:t>Saving </a:t>
              </a:r>
              <a:r>
                <a:rPr lang="en-US" b="0" i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 Colors</a:t>
              </a:r>
              <a:endParaRPr lang="en-US" dirty="0"/>
            </a:p>
          </dgm:t>
        </dgm:pt>
      </mc:Fallback>
    </mc:AlternateContent>
    <dgm:pt modelId="{08653FF8-2ABD-4299-BBFB-843F6144D0F8}" type="parTrans" cxnId="{E2A00C04-1A30-49C3-A106-6A1267F757A0}">
      <dgm:prSet/>
      <dgm:spPr/>
      <dgm:t>
        <a:bodyPr/>
        <a:lstStyle/>
        <a:p>
          <a:endParaRPr lang="en-US"/>
        </a:p>
      </dgm:t>
    </dgm:pt>
    <dgm:pt modelId="{20E74340-DBA6-4466-9FDE-E3369D14B3CD}" type="sibTrans" cxnId="{E2A00C04-1A30-49C3-A106-6A1267F757A0}">
      <dgm:prSet/>
      <dgm:spPr/>
      <dgm:t>
        <a:bodyPr/>
        <a:lstStyle/>
        <a:p>
          <a:endParaRPr lang="en-US"/>
        </a:p>
      </dgm:t>
    </dgm:pt>
    <dgm:pt modelId="{E1FA3701-C6C8-49A8-8C89-314754A3712F}">
      <dgm:prSet phldrT="[Text]"/>
      <dgm:spPr/>
      <dgm:t>
        <a:bodyPr/>
        <a:lstStyle/>
        <a:p>
          <a:r>
            <a:rPr lang="en-US" dirty="0" smtClean="0"/>
            <a:t>Max CNF-SAT</a:t>
          </a:r>
          <a:endParaRPr lang="en-US" dirty="0"/>
        </a:p>
      </dgm:t>
    </dgm:pt>
    <dgm:pt modelId="{91F1FA96-3D84-4DD4-8234-5CF59CD68520}" type="parTrans" cxnId="{75D78034-CDDD-4F9D-85E4-01DA9D28513F}">
      <dgm:prSet/>
      <dgm:spPr/>
      <dgm:t>
        <a:bodyPr/>
        <a:lstStyle/>
        <a:p>
          <a:endParaRPr lang="en-US"/>
        </a:p>
      </dgm:t>
    </dgm:pt>
    <dgm:pt modelId="{084CC6F1-E4E1-4916-94C2-1E431024F497}" type="sibTrans" cxnId="{75D78034-CDDD-4F9D-85E4-01DA9D28513F}">
      <dgm:prSet/>
      <dgm:spPr/>
      <dgm:t>
        <a:bodyPr/>
        <a:lstStyle/>
        <a:p>
          <a:endParaRPr lang="en-US"/>
        </a:p>
      </dgm:t>
    </dgm:pt>
    <dgm:pt modelId="{36082B89-FECC-46A3-8C91-F7BE424A0C5A}">
      <dgm:prSet phldrT="[Text]"/>
      <dgm:spPr/>
      <dgm:t>
        <a:bodyPr/>
        <a:lstStyle/>
        <a:p>
          <a:r>
            <a:rPr lang="en-US" dirty="0" smtClean="0"/>
            <a:t>Longest Cycle/Path</a:t>
          </a:r>
        </a:p>
      </dgm:t>
    </dgm:pt>
    <dgm:pt modelId="{0A43F07E-BB14-44DA-9DC5-9FB320F518A1}" type="parTrans" cxnId="{8E82911F-26F3-4DF5-B5DA-EE393E91B21B}">
      <dgm:prSet/>
      <dgm:spPr/>
      <dgm:t>
        <a:bodyPr/>
        <a:lstStyle/>
        <a:p>
          <a:endParaRPr lang="en-US"/>
        </a:p>
      </dgm:t>
    </dgm:pt>
    <dgm:pt modelId="{FAB027C4-23B8-4C27-98F8-BD16E7A3987B}" type="sibTrans" cxnId="{8E82911F-26F3-4DF5-B5DA-EE393E91B21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4FC7005-0FF4-472E-B0F4-18B32AB346D6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</m:e>
                    <m:sub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dirty="0" smtClean="0"/>
                <a:t>-Packing</a:t>
              </a:r>
              <a:endParaRPr lang="en-US" dirty="0"/>
            </a:p>
          </dgm:t>
        </dgm:pt>
      </mc:Choice>
      <mc:Fallback xmlns="">
        <dgm:pt modelId="{24FC7005-0FF4-472E-B0F4-18B32AB346D6}">
          <dgm:prSet phldrT="[Text]"/>
          <dgm:spPr/>
          <dgm:t>
            <a:bodyPr/>
            <a:lstStyle/>
            <a:p>
              <a:r>
                <a:rPr lang="en-US" i="0" smtClean="0">
                  <a:latin typeface="Cambria Math" panose="02040503050406030204" pitchFamily="18" charset="0"/>
                </a:rPr>
                <a:t>𝑃</a:t>
              </a:r>
              <a:r>
                <a:rPr lang="en-US" b="0" i="0" smtClean="0">
                  <a:latin typeface="Cambria Math" panose="02040503050406030204" pitchFamily="18" charset="0"/>
                </a:rPr>
                <a:t>_</a:t>
              </a:r>
              <a:r>
                <a:rPr lang="en-US" i="0" smtClean="0">
                  <a:latin typeface="Cambria Math" panose="02040503050406030204" pitchFamily="18" charset="0"/>
                </a:rPr>
                <a:t>2</a:t>
              </a:r>
              <a:r>
                <a:rPr lang="en-US" dirty="0" smtClean="0"/>
                <a:t>-Packing</a:t>
              </a:r>
              <a:endParaRPr lang="en-US" dirty="0"/>
            </a:p>
          </dgm:t>
        </dgm:pt>
      </mc:Fallback>
    </mc:AlternateContent>
    <dgm:pt modelId="{8E3439FA-E3E7-4071-BF43-44A2435142E1}" type="parTrans" cxnId="{B6E06C74-CACD-4874-9A72-6298375174F2}">
      <dgm:prSet/>
      <dgm:spPr/>
      <dgm:t>
        <a:bodyPr/>
        <a:lstStyle/>
        <a:p>
          <a:endParaRPr lang="en-US"/>
        </a:p>
      </dgm:t>
    </dgm:pt>
    <dgm:pt modelId="{0BDBA2BB-74C5-44E6-9B8B-6AEA4B9F2558}" type="sibTrans" cxnId="{B6E06C74-CACD-4874-9A72-6298375174F2}">
      <dgm:prSet/>
      <dgm:spPr/>
      <dgm:t>
        <a:bodyPr/>
        <a:lstStyle/>
        <a:p>
          <a:endParaRPr lang="en-US"/>
        </a:p>
      </dgm:t>
    </dgm:pt>
    <dgm:pt modelId="{E5B269A0-6A8B-458E-9E55-E7319B05F172}">
      <dgm:prSet phldrT="[Text]"/>
      <dgm:spPr/>
      <dgm:t>
        <a:bodyPr/>
        <a:lstStyle/>
        <a:p>
          <a:r>
            <a:rPr lang="en-US" dirty="0" smtClean="0"/>
            <a:t>Hitting Set</a:t>
          </a:r>
        </a:p>
      </dgm:t>
    </dgm:pt>
    <dgm:pt modelId="{F55EB1B4-61CA-4779-AA07-E3C26D7103B1}" type="parTrans" cxnId="{B5777AE6-6D97-4AF5-8920-49E3B418A474}">
      <dgm:prSet/>
      <dgm:spPr/>
      <dgm:t>
        <a:bodyPr/>
        <a:lstStyle/>
        <a:p>
          <a:endParaRPr lang="en-US"/>
        </a:p>
      </dgm:t>
    </dgm:pt>
    <dgm:pt modelId="{6F8301AD-3407-4835-984E-9BF7D723C192}" type="sibTrans" cxnId="{B5777AE6-6D97-4AF5-8920-49E3B418A47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DC9681A-03C9-470C-BF5A-3986554054DB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-Internal spanning tree</a:t>
              </a:r>
            </a:p>
          </dgm:t>
        </dgm:pt>
      </mc:Choice>
      <mc:Fallback xmlns="">
        <dgm:pt modelId="{CDC9681A-03C9-470C-BF5A-3986554054DB}">
          <dgm:prSet phldrT="[Text]"/>
          <dgm:spPr/>
          <dgm:t>
            <a:bodyPr/>
            <a:lstStyle/>
            <a:p>
              <a:r>
                <a:rPr lang="en-US" i="0" dirty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-Internal spanning </a:t>
              </a:r>
              <a:r>
                <a:rPr lang="en-US" dirty="0" smtClean="0"/>
                <a:t>tree</a:t>
              </a:r>
              <a:endParaRPr lang="en-US" dirty="0" smtClean="0"/>
            </a:p>
          </dgm:t>
        </dgm:pt>
      </mc:Fallback>
    </mc:AlternateContent>
    <dgm:pt modelId="{AED27BB7-A279-4BFB-8F02-7D1E1B0C4E80}" type="parTrans" cxnId="{A08DC2A7-39F8-4746-AF63-91BE8C1D84D5}">
      <dgm:prSet/>
      <dgm:spPr/>
      <dgm:t>
        <a:bodyPr/>
        <a:lstStyle/>
        <a:p>
          <a:endParaRPr lang="en-US"/>
        </a:p>
      </dgm:t>
    </dgm:pt>
    <dgm:pt modelId="{0B6B3DD3-A222-44AD-B646-E4FD08AB29BC}" type="sibTrans" cxnId="{A08DC2A7-39F8-4746-AF63-91BE8C1D84D5}">
      <dgm:prSet/>
      <dgm:spPr/>
      <dgm:t>
        <a:bodyPr/>
        <a:lstStyle/>
        <a:p>
          <a:endParaRPr lang="en-US"/>
        </a:p>
      </dgm:t>
    </dgm:pt>
    <dgm:pt modelId="{4934F0A4-31A9-4E9F-96A4-21053274559F}">
      <dgm:prSet phldrT="[Text]"/>
      <dgm:spPr/>
      <dgm:t>
        <a:bodyPr/>
        <a:lstStyle/>
        <a:p>
          <a:r>
            <a:rPr lang="en-US" dirty="0" smtClean="0"/>
            <a:t>Treewidth</a:t>
          </a:r>
        </a:p>
      </dgm:t>
    </dgm:pt>
    <dgm:pt modelId="{BE8F51B6-373B-44BD-B6A4-0224EED2B093}" type="parTrans" cxnId="{AB633C4F-11A3-485A-9AAD-B3FD883512AD}">
      <dgm:prSet/>
      <dgm:spPr/>
      <dgm:t>
        <a:bodyPr/>
        <a:lstStyle/>
        <a:p>
          <a:endParaRPr lang="en-US"/>
        </a:p>
      </dgm:t>
    </dgm:pt>
    <dgm:pt modelId="{00C0CEED-DF72-460F-B04F-8C42FC64D1D0}" type="sibTrans" cxnId="{AB633C4F-11A3-485A-9AAD-B3FD883512AD}">
      <dgm:prSet/>
      <dgm:spPr/>
      <dgm:t>
        <a:bodyPr/>
        <a:lstStyle/>
        <a:p>
          <a:endParaRPr lang="en-US"/>
        </a:p>
      </dgm:t>
    </dgm:pt>
    <dgm:pt modelId="{63EDA62C-3376-4085-BF2F-8E9DCD2A5AC1}">
      <dgm:prSet phldrT="[Text]"/>
      <dgm:spPr/>
      <dgm:t>
        <a:bodyPr/>
        <a:lstStyle/>
        <a:p>
          <a:r>
            <a:rPr lang="en-US" dirty="0" smtClean="0"/>
            <a:t>Set Packing</a:t>
          </a:r>
        </a:p>
      </dgm:t>
    </dgm:pt>
    <dgm:pt modelId="{E8C60C92-5FB5-4981-9C5A-87E78094261C}" type="parTrans" cxnId="{751BA909-5E56-483C-9F0F-209F88B5021A}">
      <dgm:prSet/>
      <dgm:spPr/>
      <dgm:t>
        <a:bodyPr/>
        <a:lstStyle/>
        <a:p>
          <a:endParaRPr lang="en-US"/>
        </a:p>
      </dgm:t>
    </dgm:pt>
    <dgm:pt modelId="{093020D9-EF8F-4712-8AF4-FC9B523992D4}" type="sibTrans" cxnId="{751BA909-5E56-483C-9F0F-209F88B5021A}">
      <dgm:prSet/>
      <dgm:spPr/>
      <dgm:t>
        <a:bodyPr/>
        <a:lstStyle/>
        <a:p>
          <a:endParaRPr lang="en-US"/>
        </a:p>
      </dgm:t>
    </dgm:pt>
    <dgm:pt modelId="{90219C50-CF6C-49C2-8975-9F7C926764DD}">
      <dgm:prSet phldrT="[Text]"/>
      <dgm:spPr/>
      <dgm:t>
        <a:bodyPr/>
        <a:lstStyle/>
        <a:p>
          <a:r>
            <a:rPr lang="en-US" dirty="0" smtClean="0"/>
            <a:t>Star packing</a:t>
          </a:r>
        </a:p>
      </dgm:t>
    </dgm:pt>
    <dgm:pt modelId="{B49BCB81-F59B-4FA6-BBC4-BCA3A8CA53C6}" type="parTrans" cxnId="{B3BBC8DE-6347-4629-80AF-962831284C61}">
      <dgm:prSet/>
      <dgm:spPr/>
      <dgm:t>
        <a:bodyPr/>
        <a:lstStyle/>
        <a:p>
          <a:endParaRPr lang="en-US"/>
        </a:p>
      </dgm:t>
    </dgm:pt>
    <dgm:pt modelId="{7B9BE23E-149A-47A9-9B4D-82C423F929D9}" type="sibTrans" cxnId="{B3BBC8DE-6347-4629-80AF-962831284C61}">
      <dgm:prSet/>
      <dgm:spPr/>
      <dgm:t>
        <a:bodyPr/>
        <a:lstStyle/>
        <a:p>
          <a:endParaRPr lang="en-US"/>
        </a:p>
      </dgm:t>
    </dgm:pt>
    <dgm:pt modelId="{A08988E6-5A1B-4866-BEA1-089E135FFD8E}">
      <dgm:prSet phldrT="[Text]"/>
      <dgm:spPr/>
      <dgm:t>
        <a:bodyPr/>
        <a:lstStyle/>
        <a:p>
          <a:r>
            <a:rPr lang="en-US" dirty="0" smtClean="0"/>
            <a:t>Triangle packing</a:t>
          </a:r>
        </a:p>
      </dgm:t>
    </dgm:pt>
    <dgm:pt modelId="{5FACD685-BB39-49C4-97DE-C6121992E720}" type="parTrans" cxnId="{16F1E0C3-3014-4190-9E02-67A7A7764978}">
      <dgm:prSet/>
      <dgm:spPr/>
      <dgm:t>
        <a:bodyPr/>
        <a:lstStyle/>
        <a:p>
          <a:endParaRPr lang="en-US"/>
        </a:p>
      </dgm:t>
    </dgm:pt>
    <dgm:pt modelId="{BE83931A-440A-42AC-A953-E024209BF56E}" type="sibTrans" cxnId="{16F1E0C3-3014-4190-9E02-67A7A7764978}">
      <dgm:prSet/>
      <dgm:spPr/>
      <dgm:t>
        <a:bodyPr/>
        <a:lstStyle/>
        <a:p>
          <a:endParaRPr lang="en-US"/>
        </a:p>
      </dgm:t>
    </dgm:pt>
    <dgm:pt modelId="{773E30EE-CE3E-4F8E-8E7E-69BBD5FDADB1}">
      <dgm:prSet phldrT="[Text]"/>
      <dgm:spPr/>
      <dgm:t>
        <a:bodyPr/>
        <a:lstStyle/>
        <a:p>
          <a:r>
            <a:rPr lang="en-US" dirty="0" smtClean="0"/>
            <a:t>Disjoint Cycles</a:t>
          </a:r>
        </a:p>
      </dgm:t>
    </dgm:pt>
    <dgm:pt modelId="{0CA76106-3367-469C-B11F-3790DBEC35C2}" type="parTrans" cxnId="{F14AF50D-B88E-4CBF-B358-8A02A237C320}">
      <dgm:prSet/>
      <dgm:spPr/>
      <dgm:t>
        <a:bodyPr/>
        <a:lstStyle/>
        <a:p>
          <a:endParaRPr lang="en-US"/>
        </a:p>
      </dgm:t>
    </dgm:pt>
    <dgm:pt modelId="{8DA8052F-5FFA-4A68-865E-A746174109E8}" type="sibTrans" cxnId="{F14AF50D-B88E-4CBF-B358-8A02A237C320}">
      <dgm:prSet/>
      <dgm:spPr/>
      <dgm:t>
        <a:bodyPr/>
        <a:lstStyle/>
        <a:p>
          <a:endParaRPr lang="en-US"/>
        </a:p>
      </dgm:t>
    </dgm:pt>
    <dgm:pt modelId="{73585159-7138-4966-BA5E-1136A66E859B}" type="pres">
      <dgm:prSet presAssocID="{8A18B51A-85F4-45FF-A5B5-0C352236A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6799B-CFF0-4B11-B2DB-FFD7D793656E}" type="pres">
      <dgm:prSet presAssocID="{1C70E5B3-1FB7-4A37-B852-1910EA4A755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596D-9B02-43A6-92B9-506555332086}" type="pres">
      <dgm:prSet presAssocID="{F0EFB850-3236-400A-B251-0749118ABCC2}" presName="sibTrans" presStyleCnt="0"/>
      <dgm:spPr/>
    </dgm:pt>
    <dgm:pt modelId="{860E73A9-4CDC-4FBC-8F07-1C1157A714E1}" type="pres">
      <dgm:prSet presAssocID="{52102DDA-D1BA-4CF4-91A9-4D0E66E6D24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45532-C2D9-4F2C-BBB0-8AA7B64E13D7}" type="pres">
      <dgm:prSet presAssocID="{20E74340-DBA6-4466-9FDE-E3369D14B3CD}" presName="sibTrans" presStyleCnt="0"/>
      <dgm:spPr/>
    </dgm:pt>
    <dgm:pt modelId="{94282580-6950-49DF-B18C-8E7727F6E59D}" type="pres">
      <dgm:prSet presAssocID="{E1FA3701-C6C8-49A8-8C89-314754A3712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61FD2-BD0C-4E09-89CE-6D27ADA5B034}" type="pres">
      <dgm:prSet presAssocID="{084CC6F1-E4E1-4916-94C2-1E431024F497}" presName="sibTrans" presStyleCnt="0"/>
      <dgm:spPr/>
    </dgm:pt>
    <dgm:pt modelId="{815A08D2-F746-44F0-9935-73DB16ED9575}" type="pres">
      <dgm:prSet presAssocID="{36082B89-FECC-46A3-8C91-F7BE424A0C5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B8009-D9DB-414D-81B4-94905C0F0B5F}" type="pres">
      <dgm:prSet presAssocID="{FAB027C4-23B8-4C27-98F8-BD16E7A3987B}" presName="sibTrans" presStyleCnt="0"/>
      <dgm:spPr/>
    </dgm:pt>
    <dgm:pt modelId="{F6D7D3B0-7C9E-454A-A959-F6ABEFAFB516}" type="pres">
      <dgm:prSet presAssocID="{773E30EE-CE3E-4F8E-8E7E-69BBD5FDADB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896F-EE1C-4B12-A259-B5143C816F2F}" type="pres">
      <dgm:prSet presAssocID="{8DA8052F-5FFA-4A68-865E-A746174109E8}" presName="sibTrans" presStyleCnt="0"/>
      <dgm:spPr/>
    </dgm:pt>
    <dgm:pt modelId="{7922FEB6-AA20-4AED-86C8-9E393EDEAF32}" type="pres">
      <dgm:prSet presAssocID="{E5B269A0-6A8B-458E-9E55-E7319B05F17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29B8B-4CB5-410A-8A84-E2294494B4E0}" type="pres">
      <dgm:prSet presAssocID="{6F8301AD-3407-4835-984E-9BF7D723C192}" presName="sibTrans" presStyleCnt="0"/>
      <dgm:spPr/>
    </dgm:pt>
    <dgm:pt modelId="{C1F1ED0D-F46F-4311-BB99-6F4538CB8DAA}" type="pres">
      <dgm:prSet presAssocID="{CDC9681A-03C9-470C-BF5A-3986554054D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A5C4-65F1-446F-9ADB-CD3D896B720A}" type="pres">
      <dgm:prSet presAssocID="{0B6B3DD3-A222-44AD-B646-E4FD08AB29BC}" presName="sibTrans" presStyleCnt="0"/>
      <dgm:spPr/>
    </dgm:pt>
    <dgm:pt modelId="{B834967B-D384-4C19-B1D5-49484E1648A2}" type="pres">
      <dgm:prSet presAssocID="{4934F0A4-31A9-4E9F-96A4-21053274559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7331D-8089-41B2-91D7-4C3FB539016B}" type="pres">
      <dgm:prSet presAssocID="{00C0CEED-DF72-460F-B04F-8C42FC64D1D0}" presName="sibTrans" presStyleCnt="0"/>
      <dgm:spPr/>
    </dgm:pt>
    <dgm:pt modelId="{AD718B0E-07FF-4FD8-A66D-C06C0FFCA2B8}" type="pres">
      <dgm:prSet presAssocID="{90219C50-CF6C-49C2-8975-9F7C926764D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2AD46-9D45-4C8D-8D5F-18AF682DA961}" type="pres">
      <dgm:prSet presAssocID="{7B9BE23E-149A-47A9-9B4D-82C423F929D9}" presName="sibTrans" presStyleCnt="0"/>
      <dgm:spPr/>
    </dgm:pt>
    <dgm:pt modelId="{85237620-9243-4C80-B5C1-EE452189D387}" type="pres">
      <dgm:prSet presAssocID="{A08988E6-5A1B-4866-BEA1-089E135FFD8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0057F-E012-4C79-BFA9-DBCAF368837E}" type="pres">
      <dgm:prSet presAssocID="{BE83931A-440A-42AC-A953-E024209BF56E}" presName="sibTrans" presStyleCnt="0"/>
      <dgm:spPr/>
    </dgm:pt>
    <dgm:pt modelId="{715FE89D-44E3-4378-9A88-969B4702428A}" type="pres">
      <dgm:prSet presAssocID="{63EDA62C-3376-4085-BF2F-8E9DCD2A5AC1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CF1AD-1CEB-44F1-B967-31E2601DC72A}" type="pres">
      <dgm:prSet presAssocID="{093020D9-EF8F-4712-8AF4-FC9B523992D4}" presName="sibTrans" presStyleCnt="0"/>
      <dgm:spPr/>
    </dgm:pt>
    <dgm:pt modelId="{040A8256-ED95-4D8F-80BB-49D12A715FFC}" type="pres">
      <dgm:prSet presAssocID="{24FC7005-0FF4-472E-B0F4-18B32AB346D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77AE6-6D97-4AF5-8920-49E3B418A474}" srcId="{8A18B51A-85F4-45FF-A5B5-0C352236A8B1}" destId="{E5B269A0-6A8B-458E-9E55-E7319B05F172}" srcOrd="5" destOrd="0" parTransId="{F55EB1B4-61CA-4779-AA07-E3C26D7103B1}" sibTransId="{6F8301AD-3407-4835-984E-9BF7D723C192}"/>
    <dgm:cxn modelId="{3092D60D-2E39-4213-ADCF-4A0BF6A11D9D}" type="presOf" srcId="{90219C50-CF6C-49C2-8975-9F7C926764DD}" destId="{AD718B0E-07FF-4FD8-A66D-C06C0FFCA2B8}" srcOrd="0" destOrd="0" presId="urn:microsoft.com/office/officeart/2005/8/layout/default"/>
    <dgm:cxn modelId="{B6E06C74-CACD-4874-9A72-6298375174F2}" srcId="{8A18B51A-85F4-45FF-A5B5-0C352236A8B1}" destId="{24FC7005-0FF4-472E-B0F4-18B32AB346D6}" srcOrd="11" destOrd="0" parTransId="{8E3439FA-E3E7-4071-BF43-44A2435142E1}" sibTransId="{0BDBA2BB-74C5-44E6-9B8B-6AEA4B9F2558}"/>
    <dgm:cxn modelId="{751BA909-5E56-483C-9F0F-209F88B5021A}" srcId="{8A18B51A-85F4-45FF-A5B5-0C352236A8B1}" destId="{63EDA62C-3376-4085-BF2F-8E9DCD2A5AC1}" srcOrd="10" destOrd="0" parTransId="{E8C60C92-5FB5-4981-9C5A-87E78094261C}" sibTransId="{093020D9-EF8F-4712-8AF4-FC9B523992D4}"/>
    <dgm:cxn modelId="{8DB40A1A-22A9-44B5-82EE-6B20190F032A}" type="presOf" srcId="{E5B269A0-6A8B-458E-9E55-E7319B05F172}" destId="{7922FEB6-AA20-4AED-86C8-9E393EDEAF32}" srcOrd="0" destOrd="0" presId="urn:microsoft.com/office/officeart/2005/8/layout/default"/>
    <dgm:cxn modelId="{348EC5FA-1F67-4FAC-A30E-79059C4C3E8E}" type="presOf" srcId="{A08988E6-5A1B-4866-BEA1-089E135FFD8E}" destId="{85237620-9243-4C80-B5C1-EE452189D387}" srcOrd="0" destOrd="0" presId="urn:microsoft.com/office/officeart/2005/8/layout/default"/>
    <dgm:cxn modelId="{AB633C4F-11A3-485A-9AAD-B3FD883512AD}" srcId="{8A18B51A-85F4-45FF-A5B5-0C352236A8B1}" destId="{4934F0A4-31A9-4E9F-96A4-21053274559F}" srcOrd="7" destOrd="0" parTransId="{BE8F51B6-373B-44BD-B6A4-0224EED2B093}" sibTransId="{00C0CEED-DF72-460F-B04F-8C42FC64D1D0}"/>
    <dgm:cxn modelId="{9E0DAB0B-8DA0-4FDF-AB15-1B9DEA60EB21}" type="presOf" srcId="{36082B89-FECC-46A3-8C91-F7BE424A0C5A}" destId="{815A08D2-F746-44F0-9935-73DB16ED9575}" srcOrd="0" destOrd="0" presId="urn:microsoft.com/office/officeart/2005/8/layout/default"/>
    <dgm:cxn modelId="{305EC15A-0817-40F6-A38A-E4519F6749E2}" type="presOf" srcId="{52102DDA-D1BA-4CF4-91A9-4D0E66E6D24D}" destId="{860E73A9-4CDC-4FBC-8F07-1C1157A714E1}" srcOrd="0" destOrd="0" presId="urn:microsoft.com/office/officeart/2005/8/layout/default"/>
    <dgm:cxn modelId="{CAB88CC6-EE5C-4232-87E4-0922527AE260}" type="presOf" srcId="{1C70E5B3-1FB7-4A37-B852-1910EA4A7555}" destId="{17E6799B-CFF0-4B11-B2DB-FFD7D793656E}" srcOrd="0" destOrd="0" presId="urn:microsoft.com/office/officeart/2005/8/layout/default"/>
    <dgm:cxn modelId="{6D1E3D4F-8A28-4612-B54E-7CB6ACF8AA19}" type="presOf" srcId="{8A18B51A-85F4-45FF-A5B5-0C352236A8B1}" destId="{73585159-7138-4966-BA5E-1136A66E859B}" srcOrd="0" destOrd="0" presId="urn:microsoft.com/office/officeart/2005/8/layout/default"/>
    <dgm:cxn modelId="{B3BBC8DE-6347-4629-80AF-962831284C61}" srcId="{8A18B51A-85F4-45FF-A5B5-0C352236A8B1}" destId="{90219C50-CF6C-49C2-8975-9F7C926764DD}" srcOrd="8" destOrd="0" parTransId="{B49BCB81-F59B-4FA6-BBC4-BCA3A8CA53C6}" sibTransId="{7B9BE23E-149A-47A9-9B4D-82C423F929D9}"/>
    <dgm:cxn modelId="{44744F53-E227-4462-84D4-8FB068B2DA64}" srcId="{8A18B51A-85F4-45FF-A5B5-0C352236A8B1}" destId="{1C70E5B3-1FB7-4A37-B852-1910EA4A7555}" srcOrd="0" destOrd="0" parTransId="{48D50425-A667-43D6-B86F-FB62CD4865E2}" sibTransId="{F0EFB850-3236-400A-B251-0749118ABCC2}"/>
    <dgm:cxn modelId="{A08DC2A7-39F8-4746-AF63-91BE8C1D84D5}" srcId="{8A18B51A-85F4-45FF-A5B5-0C352236A8B1}" destId="{CDC9681A-03C9-470C-BF5A-3986554054DB}" srcOrd="6" destOrd="0" parTransId="{AED27BB7-A279-4BFB-8F02-7D1E1B0C4E80}" sibTransId="{0B6B3DD3-A222-44AD-B646-E4FD08AB29BC}"/>
    <dgm:cxn modelId="{16F1E0C3-3014-4190-9E02-67A7A7764978}" srcId="{8A18B51A-85F4-45FF-A5B5-0C352236A8B1}" destId="{A08988E6-5A1B-4866-BEA1-089E135FFD8E}" srcOrd="9" destOrd="0" parTransId="{5FACD685-BB39-49C4-97DE-C6121992E720}" sibTransId="{BE83931A-440A-42AC-A953-E024209BF56E}"/>
    <dgm:cxn modelId="{F14AF50D-B88E-4CBF-B358-8A02A237C320}" srcId="{8A18B51A-85F4-45FF-A5B5-0C352236A8B1}" destId="{773E30EE-CE3E-4F8E-8E7E-69BBD5FDADB1}" srcOrd="4" destOrd="0" parTransId="{0CA76106-3367-469C-B11F-3790DBEC35C2}" sibTransId="{8DA8052F-5FFA-4A68-865E-A746174109E8}"/>
    <dgm:cxn modelId="{366BAB21-A1BA-45DD-9AA9-3E5194EB7562}" type="presOf" srcId="{773E30EE-CE3E-4F8E-8E7E-69BBD5FDADB1}" destId="{F6D7D3B0-7C9E-454A-A959-F6ABEFAFB516}" srcOrd="0" destOrd="0" presId="urn:microsoft.com/office/officeart/2005/8/layout/default"/>
    <dgm:cxn modelId="{6DDCF27F-776F-4005-8C75-760BD0B55913}" type="presOf" srcId="{E1FA3701-C6C8-49A8-8C89-314754A3712F}" destId="{94282580-6950-49DF-B18C-8E7727F6E59D}" srcOrd="0" destOrd="0" presId="urn:microsoft.com/office/officeart/2005/8/layout/default"/>
    <dgm:cxn modelId="{E2A00C04-1A30-49C3-A106-6A1267F757A0}" srcId="{8A18B51A-85F4-45FF-A5B5-0C352236A8B1}" destId="{52102DDA-D1BA-4CF4-91A9-4D0E66E6D24D}" srcOrd="1" destOrd="0" parTransId="{08653FF8-2ABD-4299-BBFB-843F6144D0F8}" sibTransId="{20E74340-DBA6-4466-9FDE-E3369D14B3CD}"/>
    <dgm:cxn modelId="{B2373E1F-5BA5-489A-ABE9-B2E8390AEDED}" type="presOf" srcId="{CDC9681A-03C9-470C-BF5A-3986554054DB}" destId="{C1F1ED0D-F46F-4311-BB99-6F4538CB8DAA}" srcOrd="0" destOrd="0" presId="urn:microsoft.com/office/officeart/2005/8/layout/default"/>
    <dgm:cxn modelId="{8E82911F-26F3-4DF5-B5DA-EE393E91B21B}" srcId="{8A18B51A-85F4-45FF-A5B5-0C352236A8B1}" destId="{36082B89-FECC-46A3-8C91-F7BE424A0C5A}" srcOrd="3" destOrd="0" parTransId="{0A43F07E-BB14-44DA-9DC5-9FB320F518A1}" sibTransId="{FAB027C4-23B8-4C27-98F8-BD16E7A3987B}"/>
    <dgm:cxn modelId="{C8F2B689-9E6A-4E12-B514-33FD7A71ADD0}" type="presOf" srcId="{4934F0A4-31A9-4E9F-96A4-21053274559F}" destId="{B834967B-D384-4C19-B1D5-49484E1648A2}" srcOrd="0" destOrd="0" presId="urn:microsoft.com/office/officeart/2005/8/layout/default"/>
    <dgm:cxn modelId="{36077643-D89A-474C-B2B6-F80EDA192C2D}" type="presOf" srcId="{63EDA62C-3376-4085-BF2F-8E9DCD2A5AC1}" destId="{715FE89D-44E3-4378-9A88-969B4702428A}" srcOrd="0" destOrd="0" presId="urn:microsoft.com/office/officeart/2005/8/layout/default"/>
    <dgm:cxn modelId="{75D78034-CDDD-4F9D-85E4-01DA9D28513F}" srcId="{8A18B51A-85F4-45FF-A5B5-0C352236A8B1}" destId="{E1FA3701-C6C8-49A8-8C89-314754A3712F}" srcOrd="2" destOrd="0" parTransId="{91F1FA96-3D84-4DD4-8234-5CF59CD68520}" sibTransId="{084CC6F1-E4E1-4916-94C2-1E431024F497}"/>
    <dgm:cxn modelId="{0B5E2F6C-CFC7-4480-9528-6FC1FE85A319}" type="presOf" srcId="{24FC7005-0FF4-472E-B0F4-18B32AB346D6}" destId="{040A8256-ED95-4D8F-80BB-49D12A715FFC}" srcOrd="0" destOrd="0" presId="urn:microsoft.com/office/officeart/2005/8/layout/default"/>
    <dgm:cxn modelId="{7DF595D9-DE4E-4F11-9183-6AAD90155EB5}" type="presParOf" srcId="{73585159-7138-4966-BA5E-1136A66E859B}" destId="{17E6799B-CFF0-4B11-B2DB-FFD7D793656E}" srcOrd="0" destOrd="0" presId="urn:microsoft.com/office/officeart/2005/8/layout/default"/>
    <dgm:cxn modelId="{27F578B6-C151-4316-A1EC-C140BAC064F5}" type="presParOf" srcId="{73585159-7138-4966-BA5E-1136A66E859B}" destId="{1010596D-9B02-43A6-92B9-506555332086}" srcOrd="1" destOrd="0" presId="urn:microsoft.com/office/officeart/2005/8/layout/default"/>
    <dgm:cxn modelId="{110DF9A0-FDD8-4BA2-8184-86AE56CD7107}" type="presParOf" srcId="{73585159-7138-4966-BA5E-1136A66E859B}" destId="{860E73A9-4CDC-4FBC-8F07-1C1157A714E1}" srcOrd="2" destOrd="0" presId="urn:microsoft.com/office/officeart/2005/8/layout/default"/>
    <dgm:cxn modelId="{CA1862AF-952F-4115-805B-8510C0CB3F14}" type="presParOf" srcId="{73585159-7138-4966-BA5E-1136A66E859B}" destId="{95245532-C2D9-4F2C-BBB0-8AA7B64E13D7}" srcOrd="3" destOrd="0" presId="urn:microsoft.com/office/officeart/2005/8/layout/default"/>
    <dgm:cxn modelId="{F0DCE23E-73BD-4D2D-B016-420770BCA678}" type="presParOf" srcId="{73585159-7138-4966-BA5E-1136A66E859B}" destId="{94282580-6950-49DF-B18C-8E7727F6E59D}" srcOrd="4" destOrd="0" presId="urn:microsoft.com/office/officeart/2005/8/layout/default"/>
    <dgm:cxn modelId="{B0F3AC02-1D6E-437D-AF90-01E13F70CE7B}" type="presParOf" srcId="{73585159-7138-4966-BA5E-1136A66E859B}" destId="{0F761FD2-BD0C-4E09-89CE-6D27ADA5B034}" srcOrd="5" destOrd="0" presId="urn:microsoft.com/office/officeart/2005/8/layout/default"/>
    <dgm:cxn modelId="{63C3C605-B188-4581-BB36-F2A7EBB474D4}" type="presParOf" srcId="{73585159-7138-4966-BA5E-1136A66E859B}" destId="{815A08D2-F746-44F0-9935-73DB16ED9575}" srcOrd="6" destOrd="0" presId="urn:microsoft.com/office/officeart/2005/8/layout/default"/>
    <dgm:cxn modelId="{A1046A40-8AA7-4040-9EE1-C17B0BA7F439}" type="presParOf" srcId="{73585159-7138-4966-BA5E-1136A66E859B}" destId="{583B8009-D9DB-414D-81B4-94905C0F0B5F}" srcOrd="7" destOrd="0" presId="urn:microsoft.com/office/officeart/2005/8/layout/default"/>
    <dgm:cxn modelId="{55C7AB17-6621-4AE9-9C24-16A2B9002DE1}" type="presParOf" srcId="{73585159-7138-4966-BA5E-1136A66E859B}" destId="{F6D7D3B0-7C9E-454A-A959-F6ABEFAFB516}" srcOrd="8" destOrd="0" presId="urn:microsoft.com/office/officeart/2005/8/layout/default"/>
    <dgm:cxn modelId="{090257B2-DE1B-43DB-A339-BA10FA2A9473}" type="presParOf" srcId="{73585159-7138-4966-BA5E-1136A66E859B}" destId="{DA8E896F-EE1C-4B12-A259-B5143C816F2F}" srcOrd="9" destOrd="0" presId="urn:microsoft.com/office/officeart/2005/8/layout/default"/>
    <dgm:cxn modelId="{BFE9CF80-B59F-4994-B50D-FCCB7224A12F}" type="presParOf" srcId="{73585159-7138-4966-BA5E-1136A66E859B}" destId="{7922FEB6-AA20-4AED-86C8-9E393EDEAF32}" srcOrd="10" destOrd="0" presId="urn:microsoft.com/office/officeart/2005/8/layout/default"/>
    <dgm:cxn modelId="{3B30F39A-1AB3-4423-AEF6-F6E5494588F7}" type="presParOf" srcId="{73585159-7138-4966-BA5E-1136A66E859B}" destId="{6AC29B8B-4CB5-410A-8A84-E2294494B4E0}" srcOrd="11" destOrd="0" presId="urn:microsoft.com/office/officeart/2005/8/layout/default"/>
    <dgm:cxn modelId="{3BE600AE-2B85-4A66-B9E6-AACF16D29F50}" type="presParOf" srcId="{73585159-7138-4966-BA5E-1136A66E859B}" destId="{C1F1ED0D-F46F-4311-BB99-6F4538CB8DAA}" srcOrd="12" destOrd="0" presId="urn:microsoft.com/office/officeart/2005/8/layout/default"/>
    <dgm:cxn modelId="{70733CF0-3B39-4F27-A48B-8E9DB312D829}" type="presParOf" srcId="{73585159-7138-4966-BA5E-1136A66E859B}" destId="{1D7AA5C4-65F1-446F-9ADB-CD3D896B720A}" srcOrd="13" destOrd="0" presId="urn:microsoft.com/office/officeart/2005/8/layout/default"/>
    <dgm:cxn modelId="{87E194DE-F094-46C8-8376-9E8BB25F7A71}" type="presParOf" srcId="{73585159-7138-4966-BA5E-1136A66E859B}" destId="{B834967B-D384-4C19-B1D5-49484E1648A2}" srcOrd="14" destOrd="0" presId="urn:microsoft.com/office/officeart/2005/8/layout/default"/>
    <dgm:cxn modelId="{91ABAEFA-429C-4E77-8009-41F2CDFE907F}" type="presParOf" srcId="{73585159-7138-4966-BA5E-1136A66E859B}" destId="{B387331D-8089-41B2-91D7-4C3FB539016B}" srcOrd="15" destOrd="0" presId="urn:microsoft.com/office/officeart/2005/8/layout/default"/>
    <dgm:cxn modelId="{3BE348D3-C9E5-4256-B969-A0758F3FD1F0}" type="presParOf" srcId="{73585159-7138-4966-BA5E-1136A66E859B}" destId="{AD718B0E-07FF-4FD8-A66D-C06C0FFCA2B8}" srcOrd="16" destOrd="0" presId="urn:microsoft.com/office/officeart/2005/8/layout/default"/>
    <dgm:cxn modelId="{C46DF997-5CFB-4F4D-A3E2-CF3DA347CFB3}" type="presParOf" srcId="{73585159-7138-4966-BA5E-1136A66E859B}" destId="{7D32AD46-9D45-4C8D-8D5F-18AF682DA961}" srcOrd="17" destOrd="0" presId="urn:microsoft.com/office/officeart/2005/8/layout/default"/>
    <dgm:cxn modelId="{B4ED765A-0232-40C2-B080-374C8240F8F2}" type="presParOf" srcId="{73585159-7138-4966-BA5E-1136A66E859B}" destId="{85237620-9243-4C80-B5C1-EE452189D387}" srcOrd="18" destOrd="0" presId="urn:microsoft.com/office/officeart/2005/8/layout/default"/>
    <dgm:cxn modelId="{A9A31371-0A6B-43BC-B069-F39C7803946F}" type="presParOf" srcId="{73585159-7138-4966-BA5E-1136A66E859B}" destId="{8EB0057F-E012-4C79-BFA9-DBCAF368837E}" srcOrd="19" destOrd="0" presId="urn:microsoft.com/office/officeart/2005/8/layout/default"/>
    <dgm:cxn modelId="{DF3F92B8-E826-4674-8B01-AD5E3E47BA77}" type="presParOf" srcId="{73585159-7138-4966-BA5E-1136A66E859B}" destId="{715FE89D-44E3-4378-9A88-969B4702428A}" srcOrd="20" destOrd="0" presId="urn:microsoft.com/office/officeart/2005/8/layout/default"/>
    <dgm:cxn modelId="{CB25E79D-AF47-47C5-9782-BEE7BAA1C8B7}" type="presParOf" srcId="{73585159-7138-4966-BA5E-1136A66E859B}" destId="{188CF1AD-1CEB-44F1-B967-31E2601DC72A}" srcOrd="21" destOrd="0" presId="urn:microsoft.com/office/officeart/2005/8/layout/default"/>
    <dgm:cxn modelId="{B21870B9-C1E4-405A-9CC1-362ABFA45238}" type="presParOf" srcId="{73585159-7138-4966-BA5E-1136A66E859B}" destId="{040A8256-ED95-4D8F-80BB-49D12A715FF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1FCA0-9B5C-4F4B-935A-4CCF60D627A5}">
      <dsp:nvSpPr>
        <dsp:cNvPr id="0" name=""/>
        <dsp:cNvSpPr/>
      </dsp:nvSpPr>
      <dsp:spPr>
        <a:xfrm>
          <a:off x="173593" y="1339"/>
          <a:ext cx="2463254" cy="14779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Linear programming</a:t>
          </a:r>
          <a:endParaRPr lang="en-US" sz="3000" kern="1200" dirty="0"/>
        </a:p>
      </dsp:txBody>
      <dsp:txXfrm>
        <a:off x="173593" y="1339"/>
        <a:ext cx="2463254" cy="1477952"/>
      </dsp:txXfrm>
    </dsp:sp>
    <dsp:sp modelId="{76F502E4-D59F-4984-A666-A6FEE66BB253}">
      <dsp:nvSpPr>
        <dsp:cNvPr id="0" name=""/>
        <dsp:cNvSpPr/>
      </dsp:nvSpPr>
      <dsp:spPr>
        <a:xfrm>
          <a:off x="2883172" y="1339"/>
          <a:ext cx="2463254" cy="14779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Well-quasi-ordering</a:t>
          </a:r>
          <a:endParaRPr lang="en-US" sz="3000" kern="1200" dirty="0"/>
        </a:p>
      </dsp:txBody>
      <dsp:txXfrm>
        <a:off x="2883172" y="1339"/>
        <a:ext cx="2463254" cy="1477952"/>
      </dsp:txXfrm>
    </dsp:sp>
    <dsp:sp modelId="{66B48517-CFB2-4A8E-8170-6A54D92CEF92}">
      <dsp:nvSpPr>
        <dsp:cNvPr id="0" name=""/>
        <dsp:cNvSpPr/>
      </dsp:nvSpPr>
      <dsp:spPr>
        <a:xfrm>
          <a:off x="5592752" y="1339"/>
          <a:ext cx="2463254" cy="14779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Matroids</a:t>
          </a:r>
          <a:endParaRPr lang="en-US" sz="3000" kern="1200" dirty="0"/>
        </a:p>
      </dsp:txBody>
      <dsp:txXfrm>
        <a:off x="5592752" y="1339"/>
        <a:ext cx="2463254" cy="1477952"/>
      </dsp:txXfrm>
    </dsp:sp>
    <dsp:sp modelId="{5016CF55-E8C7-476C-806E-A7104C038BAC}">
      <dsp:nvSpPr>
        <dsp:cNvPr id="0" name=""/>
        <dsp:cNvSpPr/>
      </dsp:nvSpPr>
      <dsp:spPr>
        <a:xfrm>
          <a:off x="173593" y="1725617"/>
          <a:ext cx="2463254" cy="14779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Probabilistic method</a:t>
          </a:r>
          <a:endParaRPr lang="en-US" sz="3000" kern="1200" dirty="0"/>
        </a:p>
      </dsp:txBody>
      <dsp:txXfrm>
        <a:off x="173593" y="1725617"/>
        <a:ext cx="2463254" cy="1477952"/>
      </dsp:txXfrm>
    </dsp:sp>
    <dsp:sp modelId="{9FB43249-4094-418F-91D7-93F61C904A69}">
      <dsp:nvSpPr>
        <dsp:cNvPr id="0" name=""/>
        <dsp:cNvSpPr/>
      </dsp:nvSpPr>
      <dsp:spPr>
        <a:xfrm>
          <a:off x="2883172" y="1725617"/>
          <a:ext cx="2463254" cy="14779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Graph minor theory</a:t>
          </a:r>
          <a:endParaRPr lang="en-US" sz="3000" kern="1200" dirty="0"/>
        </a:p>
      </dsp:txBody>
      <dsp:txXfrm>
        <a:off x="2883172" y="1725617"/>
        <a:ext cx="2463254" cy="1477952"/>
      </dsp:txXfrm>
    </dsp:sp>
    <dsp:sp modelId="{FE08B3AC-C61A-48FA-8028-8EB710B50A5D}">
      <dsp:nvSpPr>
        <dsp:cNvPr id="0" name=""/>
        <dsp:cNvSpPr/>
      </dsp:nvSpPr>
      <dsp:spPr>
        <a:xfrm>
          <a:off x="5592752" y="1725617"/>
          <a:ext cx="2463254" cy="14779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Algebraization</a:t>
          </a:r>
          <a:endParaRPr lang="en-US" sz="3000" kern="1200" dirty="0"/>
        </a:p>
      </dsp:txBody>
      <dsp:txXfrm>
        <a:off x="5592752" y="1725617"/>
        <a:ext cx="2463254" cy="1477952"/>
      </dsp:txXfrm>
    </dsp:sp>
    <dsp:sp modelId="{8B647174-6832-4070-B898-90E84395520E}">
      <dsp:nvSpPr>
        <dsp:cNvPr id="0" name=""/>
        <dsp:cNvSpPr/>
      </dsp:nvSpPr>
      <dsp:spPr>
        <a:xfrm>
          <a:off x="2883172" y="3449895"/>
          <a:ext cx="2463254" cy="14779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Structural graph theory</a:t>
          </a:r>
          <a:endParaRPr lang="en-US" sz="3000" kern="1200" dirty="0"/>
        </a:p>
      </dsp:txBody>
      <dsp:txXfrm>
        <a:off x="2883172" y="3449895"/>
        <a:ext cx="2463254" cy="1477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7C0C7-1184-442E-B273-B7048E93D437}">
      <dsp:nvSpPr>
        <dsp:cNvPr id="0" name=""/>
        <dsp:cNvSpPr/>
      </dsp:nvSpPr>
      <dsp:spPr>
        <a:xfrm>
          <a:off x="0" y="243317"/>
          <a:ext cx="7632848" cy="551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1. How can we find a crown decomposition?</a:t>
          </a:r>
          <a:endParaRPr lang="en-US" sz="2300" kern="1200" dirty="0"/>
        </a:p>
      </dsp:txBody>
      <dsp:txXfrm>
        <a:off x="26930" y="270247"/>
        <a:ext cx="7578988" cy="497795"/>
      </dsp:txXfrm>
    </dsp:sp>
    <dsp:sp modelId="{33EE5F2E-589D-44C0-941E-58B39E96E51D}">
      <dsp:nvSpPr>
        <dsp:cNvPr id="0" name=""/>
        <dsp:cNvSpPr/>
      </dsp:nvSpPr>
      <dsp:spPr>
        <a:xfrm>
          <a:off x="0" y="861212"/>
          <a:ext cx="7632848" cy="551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2. What can we guarantee when we can no longer find one?</a:t>
          </a:r>
          <a:endParaRPr lang="en-US" sz="2300" kern="1200" dirty="0"/>
        </a:p>
      </dsp:txBody>
      <dsp:txXfrm>
        <a:off x="26930" y="888142"/>
        <a:ext cx="7578988" cy="49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6799B-CFF0-4B11-B2DB-FFD7D793656E}">
      <dsp:nvSpPr>
        <dsp:cNvPr id="0" name=""/>
        <dsp:cNvSpPr/>
      </dsp:nvSpPr>
      <dsp:spPr>
        <a:xfrm>
          <a:off x="1785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Vertex Cover</a:t>
          </a:r>
          <a:endParaRPr lang="en-US" sz="1800" kern="1200" dirty="0"/>
        </a:p>
      </dsp:txBody>
      <dsp:txXfrm>
        <a:off x="1785" y="175220"/>
        <a:ext cx="1416843" cy="850106"/>
      </dsp:txXfrm>
    </dsp:sp>
    <dsp:sp modelId="{860E73A9-4CDC-4FBC-8F07-1C1157A714E1}">
      <dsp:nvSpPr>
        <dsp:cNvPr id="0" name=""/>
        <dsp:cNvSpPr/>
      </dsp:nvSpPr>
      <dsp:spPr>
        <a:xfrm>
          <a:off x="1560314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Saving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 smtClean="0"/>
            <a:t> Colors</a:t>
          </a:r>
          <a:endParaRPr lang="en-US" sz="1800" kern="1200" dirty="0"/>
        </a:p>
      </dsp:txBody>
      <dsp:txXfrm>
        <a:off x="1560314" y="175220"/>
        <a:ext cx="1416843" cy="850106"/>
      </dsp:txXfrm>
    </dsp:sp>
    <dsp:sp modelId="{94282580-6950-49DF-B18C-8E7727F6E59D}">
      <dsp:nvSpPr>
        <dsp:cNvPr id="0" name=""/>
        <dsp:cNvSpPr/>
      </dsp:nvSpPr>
      <dsp:spPr>
        <a:xfrm>
          <a:off x="3118842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Max CNF-SAT</a:t>
          </a:r>
          <a:endParaRPr lang="en-US" sz="1800" kern="1200" dirty="0"/>
        </a:p>
      </dsp:txBody>
      <dsp:txXfrm>
        <a:off x="3118842" y="175220"/>
        <a:ext cx="1416843" cy="850106"/>
      </dsp:txXfrm>
    </dsp:sp>
    <dsp:sp modelId="{815A08D2-F746-44F0-9935-73DB16ED9575}">
      <dsp:nvSpPr>
        <dsp:cNvPr id="0" name=""/>
        <dsp:cNvSpPr/>
      </dsp:nvSpPr>
      <dsp:spPr>
        <a:xfrm>
          <a:off x="4677370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Longest Cycle/Path</a:t>
          </a:r>
        </a:p>
      </dsp:txBody>
      <dsp:txXfrm>
        <a:off x="4677370" y="175220"/>
        <a:ext cx="1416843" cy="850106"/>
      </dsp:txXfrm>
    </dsp:sp>
    <dsp:sp modelId="{F6D7D3B0-7C9E-454A-A959-F6ABEFAFB516}">
      <dsp:nvSpPr>
        <dsp:cNvPr id="0" name=""/>
        <dsp:cNvSpPr/>
      </dsp:nvSpPr>
      <dsp:spPr>
        <a:xfrm>
          <a:off x="1785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Disjoint Cycles</a:t>
          </a:r>
        </a:p>
      </dsp:txBody>
      <dsp:txXfrm>
        <a:off x="1785" y="1167010"/>
        <a:ext cx="1416843" cy="850106"/>
      </dsp:txXfrm>
    </dsp:sp>
    <dsp:sp modelId="{7922FEB6-AA20-4AED-86C8-9E393EDEAF32}">
      <dsp:nvSpPr>
        <dsp:cNvPr id="0" name=""/>
        <dsp:cNvSpPr/>
      </dsp:nvSpPr>
      <dsp:spPr>
        <a:xfrm>
          <a:off x="1560314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Hitting Set</a:t>
          </a:r>
        </a:p>
      </dsp:txBody>
      <dsp:txXfrm>
        <a:off x="1560314" y="1167010"/>
        <a:ext cx="1416843" cy="850106"/>
      </dsp:txXfrm>
    </dsp:sp>
    <dsp:sp modelId="{C1F1ED0D-F46F-4311-BB99-6F4538CB8DAA}">
      <dsp:nvSpPr>
        <dsp:cNvPr id="0" name=""/>
        <dsp:cNvSpPr/>
      </dsp:nvSpPr>
      <dsp:spPr>
        <a:xfrm>
          <a:off x="3118842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 smtClean="0"/>
            <a:t>-Internal spanning tree</a:t>
          </a:r>
        </a:p>
      </dsp:txBody>
      <dsp:txXfrm>
        <a:off x="3118842" y="1167010"/>
        <a:ext cx="1416843" cy="850106"/>
      </dsp:txXfrm>
    </dsp:sp>
    <dsp:sp modelId="{B834967B-D384-4C19-B1D5-49484E1648A2}">
      <dsp:nvSpPr>
        <dsp:cNvPr id="0" name=""/>
        <dsp:cNvSpPr/>
      </dsp:nvSpPr>
      <dsp:spPr>
        <a:xfrm>
          <a:off x="4677370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Treewidth</a:t>
          </a:r>
        </a:p>
      </dsp:txBody>
      <dsp:txXfrm>
        <a:off x="4677370" y="1167010"/>
        <a:ext cx="1416843" cy="850106"/>
      </dsp:txXfrm>
    </dsp:sp>
    <dsp:sp modelId="{AD718B0E-07FF-4FD8-A66D-C06C0FFCA2B8}">
      <dsp:nvSpPr>
        <dsp:cNvPr id="0" name=""/>
        <dsp:cNvSpPr/>
      </dsp:nvSpPr>
      <dsp:spPr>
        <a:xfrm>
          <a:off x="1785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Star packing</a:t>
          </a:r>
        </a:p>
      </dsp:txBody>
      <dsp:txXfrm>
        <a:off x="1785" y="2158801"/>
        <a:ext cx="1416843" cy="850106"/>
      </dsp:txXfrm>
    </dsp:sp>
    <dsp:sp modelId="{85237620-9243-4C80-B5C1-EE452189D387}">
      <dsp:nvSpPr>
        <dsp:cNvPr id="0" name=""/>
        <dsp:cNvSpPr/>
      </dsp:nvSpPr>
      <dsp:spPr>
        <a:xfrm>
          <a:off x="1560314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Triangle packing</a:t>
          </a:r>
        </a:p>
      </dsp:txBody>
      <dsp:txXfrm>
        <a:off x="1560314" y="2158801"/>
        <a:ext cx="1416843" cy="850106"/>
      </dsp:txXfrm>
    </dsp:sp>
    <dsp:sp modelId="{715FE89D-44E3-4378-9A88-969B4702428A}">
      <dsp:nvSpPr>
        <dsp:cNvPr id="0" name=""/>
        <dsp:cNvSpPr/>
      </dsp:nvSpPr>
      <dsp:spPr>
        <a:xfrm>
          <a:off x="3118842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Set Packing</a:t>
          </a:r>
        </a:p>
      </dsp:txBody>
      <dsp:txXfrm>
        <a:off x="3118842" y="2158801"/>
        <a:ext cx="1416843" cy="850106"/>
      </dsp:txXfrm>
    </dsp:sp>
    <dsp:sp modelId="{040A8256-ED95-4D8F-80BB-49D12A715FFC}">
      <dsp:nvSpPr>
        <dsp:cNvPr id="0" name=""/>
        <dsp:cNvSpPr/>
      </dsp:nvSpPr>
      <dsp:spPr>
        <a:xfrm>
          <a:off x="4677370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i="1" kern="1200" smtClean="0">
                      <a:latin typeface="Cambria Math" panose="02040503050406030204" pitchFamily="18" charset="0"/>
                    </a:rPr>
                    <m:t>𝑃</m:t>
                  </m:r>
                </m:e>
                <m:sub>
                  <m:r>
                    <a:rPr lang="en-US" sz="180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1800" kern="1200" dirty="0" smtClean="0"/>
            <a:t>-Packing</a:t>
          </a:r>
          <a:endParaRPr lang="en-US" sz="1800" kern="1200" dirty="0"/>
        </a:p>
      </dsp:txBody>
      <dsp:txXfrm>
        <a:off x="4677370" y="2158801"/>
        <a:ext cx="1416843" cy="850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striking realization that there are polynomial-time algorithms that hold</a:t>
            </a:r>
            <a:r>
              <a:rPr lang="en-US" baseline="0" dirty="0" smtClean="0"/>
              <a:t> provable power over NP-hard problems, without actually solving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53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N[u] = vertices</a:t>
            </a:r>
            <a:r>
              <a:rPr lang="en-US" baseline="0" dirty="0" smtClean="0"/>
              <a:t> occurring in a clique with u = vertices occurring in a clique with v = N[v]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428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587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(Or we already answer the problem)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834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 S contains at least</a:t>
            </a:r>
            <a:r>
              <a:rPr lang="en-US" baseline="0" dirty="0" smtClean="0"/>
              <a:t> one vertex of {</a:t>
            </a:r>
            <a:r>
              <a:rPr lang="en-US" baseline="0" dirty="0" err="1" smtClean="0"/>
              <a:t>u,v</a:t>
            </a:r>
            <a:r>
              <a:rPr lang="en-US" baseline="0" dirty="0" smtClean="0"/>
              <a:t>} and one of {</a:t>
            </a:r>
            <a:r>
              <a:rPr lang="en-US" baseline="0" dirty="0" err="1" smtClean="0"/>
              <a:t>u’,v</a:t>
            </a:r>
            <a:r>
              <a:rPr lang="en-US" baseline="0" dirty="0" smtClean="0"/>
              <a:t>’} =&gt; S \ {</a:t>
            </a:r>
            <a:r>
              <a:rPr lang="en-US" baseline="0" dirty="0" err="1" smtClean="0"/>
              <a:t>u,u</a:t>
            </a:r>
            <a:r>
              <a:rPr lang="en-US" baseline="0" dirty="0" smtClean="0"/>
              <a:t>’} U {</a:t>
            </a:r>
            <a:r>
              <a:rPr lang="en-US" baseline="0" dirty="0" err="1" smtClean="0"/>
              <a:t>v,v</a:t>
            </a:r>
            <a:r>
              <a:rPr lang="en-US" baseline="0" dirty="0" smtClean="0"/>
              <a:t>’} is a solution that is not bigger.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32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name of the concept is so colorful that you cannot help but remember. Combined with the generality and wide applicability of the technique, this led to many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14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vertices of D \cap V(M) are matched by M’, otherwise we would have an alternating path from unsaturated to an unsaturated vertex =&gt; matching</a:t>
            </a:r>
            <a:r>
              <a:rPr lang="en-US" baseline="0" dirty="0" smtClean="0"/>
              <a:t> M’ can be improved. Since you move left over unmatched edges in the alternating path, if you can reach a vertex on the left then you can also reach its matching partner =&gt; matching partners belong to D as well. For unmatched vertices in I, trivially all neighbors are in D so part of the head. For matched vertices, their matching partner is in D (the last edge reaching them is a matching edge), and all unmatched neighbors can trivially also be reached by an alternating path.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006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Batman-mask reduction?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2110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 to unique-games conjecture, but a kernel is not necessarily approximation-preserving. Even for planar graphs we do not know.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7344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 coloring is often used to model</a:t>
            </a:r>
            <a:r>
              <a:rPr lang="en-US" baseline="0" dirty="0" smtClean="0"/>
              <a:t> scheduling problems (assign each vertex (exam) a timeslot (color)). Exams that have overlap in the participants have an edge (can’t be simultaneous). Minimum number of colors in a proper coloring = smallest number of timeslots needed to schedule all exams.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5441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brute-force the f(3)-size</a:t>
            </a:r>
            <a:r>
              <a:rPr lang="en-US" baseline="0" dirty="0" smtClean="0"/>
              <a:t> input in constant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138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polynomial-time algorithms that hold provable power over the solutions to NP-hard problems, without actually finding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1521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look at 3-coloring for simplicity, we will generalize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8675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NP-complete, has applications in finding the smallest representation of the graph as the intersection graph of a system of subsets of a size-k universe.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579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053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79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9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009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N[u] = vertices</a:t>
            </a:r>
            <a:r>
              <a:rPr lang="en-US" baseline="0" dirty="0" smtClean="0"/>
              <a:t> occurring in a clique with u = vertices occurring in a clique with v = N[v]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150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N[u] = vertices</a:t>
            </a:r>
            <a:r>
              <a:rPr lang="en-US" baseline="0" dirty="0" smtClean="0"/>
              <a:t> occurring in a clique with u = vertices occurring in a clique with v = N[v]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61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d/d0/Gems_P4061909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7570"/>
            <a:ext cx="6846547" cy="51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795"/>
            <a:ext cx="9143999" cy="6857205"/>
          </a:xfrm>
          <a:prstGeom prst="rect">
            <a:avLst/>
          </a:prstGeom>
          <a:noFill/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0.png"/><Relationship Id="rId7" Type="http://schemas.openxmlformats.org/officeDocument/2006/relationships/image" Target="../media/image8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220.png"/><Relationship Id="rId10" Type="http://schemas.openxmlformats.org/officeDocument/2006/relationships/image" Target="../media/image70.png"/><Relationship Id="rId4" Type="http://schemas.openxmlformats.org/officeDocument/2006/relationships/image" Target="../media/image790.png"/><Relationship Id="rId9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1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85.jpe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107.png"/><Relationship Id="rId12" Type="http://schemas.openxmlformats.org/officeDocument/2006/relationships/image" Target="../media/image10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08.png"/><Relationship Id="rId5" Type="http://schemas.openxmlformats.org/officeDocument/2006/relationships/image" Target="../media/image105.png"/><Relationship Id="rId10" Type="http://schemas.openxmlformats.org/officeDocument/2006/relationships/image" Target="../media/image70.png"/><Relationship Id="rId4" Type="http://schemas.openxmlformats.org/officeDocument/2006/relationships/image" Target="../media/image104.png"/><Relationship Id="rId9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3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30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30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20.xml"/><Relationship Id="rId14" Type="http://schemas.openxmlformats.org/officeDocument/2006/relationships/image" Target="../media/image11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35.png"/><Relationship Id="rId4" Type="http://schemas.openxmlformats.org/officeDocument/2006/relationships/image" Target="../media/image1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9.png"/><Relationship Id="rId7" Type="http://schemas.openxmlformats.org/officeDocument/2006/relationships/image" Target="../media/image11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0.png"/><Relationship Id="rId11" Type="http://schemas.openxmlformats.org/officeDocument/2006/relationships/image" Target="../media/image1200.png"/><Relationship Id="rId5" Type="http://schemas.openxmlformats.org/officeDocument/2006/relationships/image" Target="../media/image230.png"/><Relationship Id="rId10" Type="http://schemas.openxmlformats.org/officeDocument/2006/relationships/image" Target="../media/image1190.png"/><Relationship Id="rId4" Type="http://schemas.openxmlformats.org/officeDocument/2006/relationships/image" Target="../media/image221.png"/><Relationship Id="rId9" Type="http://schemas.openxmlformats.org/officeDocument/2006/relationships/image" Target="../media/image26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13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1.png"/><Relationship Id="rId7" Type="http://schemas.openxmlformats.org/officeDocument/2006/relationships/image" Target="../media/image13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6.png"/><Relationship Id="rId5" Type="http://schemas.openxmlformats.org/officeDocument/2006/relationships/image" Target="../media/image134.png"/><Relationship Id="rId10" Type="http://schemas.openxmlformats.org/officeDocument/2006/relationships/image" Target="../media/image140.png"/><Relationship Id="rId4" Type="http://schemas.openxmlformats.org/officeDocument/2006/relationships/image" Target="../media/image132.png"/><Relationship Id="rId9" Type="http://schemas.openxmlformats.org/officeDocument/2006/relationships/image" Target="../media/image1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530.png"/><Relationship Id="rId4" Type="http://schemas.openxmlformats.org/officeDocument/2006/relationships/image" Target="../media/image1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5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/>
              <a:t>The Power of </a:t>
            </a:r>
            <a:r>
              <a:rPr lang="en-US" sz="2400" dirty="0" smtClean="0"/>
              <a:t>Preprocessing:</a:t>
            </a:r>
            <a:br>
              <a:rPr lang="en-US" sz="2400" dirty="0" smtClean="0"/>
            </a:br>
            <a:r>
              <a:rPr lang="en-US" sz="2400" i="1" dirty="0" smtClean="0"/>
              <a:t>Gems </a:t>
            </a:r>
            <a:r>
              <a:rPr lang="en-US" sz="2400" i="1" dirty="0"/>
              <a:t>in </a:t>
            </a:r>
            <a:r>
              <a:rPr lang="en-US" sz="2400" i="1" dirty="0" err="1"/>
              <a:t>Kernelization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Bart </a:t>
            </a:r>
            <a:r>
              <a:rPr lang="en-US" sz="2400" b="1" dirty="0"/>
              <a:t>M. P. </a:t>
            </a:r>
            <a:r>
              <a:rPr lang="en-US" sz="2400" b="1" dirty="0" smtClean="0"/>
              <a:t>Jansen 	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9320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Networks &amp; Optimization Seminar </a:t>
            </a:r>
            <a:r>
              <a:rPr lang="en-US" sz="1600" dirty="0" smtClean="0">
                <a:latin typeface="+mj-lt"/>
              </a:rPr>
              <a:t>@ </a:t>
            </a:r>
            <a:r>
              <a:rPr lang="en-US" sz="1600" dirty="0">
                <a:latin typeface="+mj-lt"/>
              </a:rPr>
              <a:t>CWI</a:t>
            </a:r>
          </a:p>
          <a:p>
            <a:pPr algn="l"/>
            <a:r>
              <a:rPr lang="en-US" sz="1600" dirty="0" smtClean="0">
                <a:latin typeface="+mj-lt"/>
              </a:rPr>
              <a:t>November 28</a:t>
            </a:r>
            <a:r>
              <a:rPr lang="en-US" sz="1600" baseline="30000" dirty="0" smtClean="0">
                <a:latin typeface="+mj-lt"/>
              </a:rPr>
              <a:t>th</a:t>
            </a:r>
            <a:r>
              <a:rPr lang="en-US" sz="1600" dirty="0" smtClean="0">
                <a:latin typeface="+mj-lt"/>
              </a:rPr>
              <a:t> 2018, Amsterdam, Netherlands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r="15553" b="-1"/>
          <a:stretch/>
        </p:blipFill>
        <p:spPr bwMode="auto">
          <a:xfrm>
            <a:off x="7752355" y="172723"/>
            <a:ext cx="1140126" cy="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44" y="3773442"/>
            <a:ext cx="589597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59154"/>
            <a:ext cx="5895975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44" y="3773442"/>
            <a:ext cx="589597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59154"/>
            <a:ext cx="5895975" cy="1809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 bwMode="auto">
              <a:xfrm>
                <a:off x="457200" y="1154852"/>
                <a:ext cx="8075240" cy="14820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1" algn="l"/>
                <a:r>
                  <a:rPr lang="en-US" sz="1600" b="1" dirty="0" smtClean="0"/>
                  <a:t>Claim. </a:t>
                </a:r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 and (R2) does not apply, then: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cap="small" dirty="0" smtClean="0"/>
                  <a:t>yes </a:t>
                </a:r>
                <a14:m>
                  <m:oMath xmlns:m="http://schemas.openxmlformats.org/officeDocument/2006/math">
                    <m:r>
                      <a:rPr lang="en-US" sz="1600" b="0" i="1" cap="small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600" dirty="0" smtClean="0"/>
                  <a:t> 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cap="small" dirty="0" smtClean="0"/>
                  <a:t>yes</a:t>
                </a:r>
                <a:endParaRPr lang="en-US" sz="1600" dirty="0" smtClean="0"/>
              </a:p>
              <a:p>
                <a:pPr lvl="1" algn="l"/>
                <a:r>
                  <a:rPr lang="en-US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 smtClean="0"/>
                  <a:t>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 smtClean="0"/>
                  <a:t> is a solution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 smtClean="0"/>
                  <a:t> is a solution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54852"/>
                <a:ext cx="8075240" cy="148206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6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44" y="3773442"/>
            <a:ext cx="589597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59154"/>
            <a:ext cx="5895975" cy="1809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 bwMode="auto">
              <a:xfrm>
                <a:off x="457200" y="1154852"/>
                <a:ext cx="8075240" cy="14820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1" algn="l"/>
                <a:r>
                  <a:rPr lang="en-US" sz="1600" b="1" dirty="0" smtClean="0"/>
                  <a:t>Claim. </a:t>
                </a:r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 and (R2) does not apply, then: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cap="small" dirty="0" smtClean="0"/>
                  <a:t>yes </a:t>
                </a:r>
                <a14:m>
                  <m:oMath xmlns:m="http://schemas.openxmlformats.org/officeDocument/2006/math">
                    <m:r>
                      <a:rPr lang="en-US" sz="1600" b="0" i="1" cap="small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600" dirty="0" smtClean="0"/>
                  <a:t> 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cap="small" dirty="0" smtClean="0"/>
                  <a:t>yes</a:t>
                </a:r>
                <a:endParaRPr lang="en-US" sz="1600" dirty="0" smtClean="0"/>
              </a:p>
              <a:p>
                <a:pPr lvl="1" algn="l"/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sz="1600" dirty="0"/>
                  <a:t>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/>
                  <a:t> is a solution </a:t>
                </a:r>
                <a:r>
                  <a:rPr lang="en-US" sz="1600" dirty="0" smtClean="0"/>
                  <a:t>in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, then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/>
                  <a:t> appears in some </a:t>
                </a:r>
                <a:r>
                  <a:rPr lang="en-US" sz="1600" dirty="0" smtClean="0"/>
                  <a:t>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lvl="1" algn="l"/>
                <a:r>
                  <a:rPr lang="en-US" sz="1600" dirty="0"/>
                  <a:t>Add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dirty="0"/>
                  <a:t> to each 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in which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/>
                  <a:t> appears (covers edge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lvl="1" algn="l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edge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 is covered by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covers </a:t>
                </a:r>
                <a:r>
                  <a:rPr lang="en-US" sz="1600" dirty="0"/>
                  <a:t>edge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54852"/>
                <a:ext cx="8075240" cy="148206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4"/>
          <p:cNvSpPr/>
          <p:nvPr/>
        </p:nvSpPr>
        <p:spPr bwMode="auto">
          <a:xfrm>
            <a:off x="4644008" y="4437111"/>
            <a:ext cx="1080120" cy="989833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5"/>
          <p:cNvSpPr/>
          <p:nvPr/>
        </p:nvSpPr>
        <p:spPr bwMode="auto">
          <a:xfrm>
            <a:off x="4143560" y="4326274"/>
            <a:ext cx="1080120" cy="1190958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777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15" name="Picture 12.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59154"/>
            <a:ext cx="5895975" cy="1781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68679"/>
            <a:ext cx="5895975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49822"/>
            <a:ext cx="58959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reduction rules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507288" cy="3489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Proof.</a:t>
                </a:r>
                <a:r>
                  <a:rPr lang="en-US" dirty="0" smtClean="0"/>
                  <a:t> Fix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assign a </a:t>
                </a:r>
                <a:r>
                  <a:rPr lang="en-US" dirty="0" err="1" smtClean="0"/>
                  <a:t>bitvector</a:t>
                </a:r>
                <a:r>
                  <a:rPr lang="en-US" dirty="0" smtClean="0"/>
                  <a:t> to each vertex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mr>
                        <m:mr>
                          <m:e/>
                        </m:mr>
                      </m:m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mr>
                        <m:mr>
                          <m:e/>
                        </m:mr>
                      </m:m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mr>
                        <m:mr>
                          <m:e/>
                        </m:mr>
                      </m:m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507288" cy="3489251"/>
              </a:xfrm>
              <a:blipFill rotWithShape="0">
                <a:blip r:embed="rId3"/>
                <a:stretch>
                  <a:fillRect l="-1074" t="-1399" r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>
                  <a:lnSpc>
                    <a:spcPct val="150000"/>
                  </a:lnSpc>
                </a:pPr>
                <a:r>
                  <a:rPr lang="en-US" sz="1800" b="1" dirty="0" smtClean="0"/>
                  <a:t>Lemma.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a </a:t>
                </a:r>
                <a:r>
                  <a:rPr lang="en-US" sz="1800" cap="small" dirty="0" smtClean="0"/>
                  <a:t>yes</a:t>
                </a:r>
                <a:r>
                  <a:rPr lang="en-US" sz="1800" dirty="0" smtClean="0"/>
                  <a:t>-instance that cannot be reduced by (R1)-(R3), then: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012" y="4456137"/>
            <a:ext cx="5895975" cy="1781175"/>
          </a:xfrm>
          <a:prstGeom prst="rect">
            <a:avLst/>
          </a:prstGeom>
        </p:spPr>
      </p:pic>
      <p:sp>
        <p:nvSpPr>
          <p:cNvPr id="16" name="C1"/>
          <p:cNvSpPr/>
          <p:nvPr/>
        </p:nvSpPr>
        <p:spPr bwMode="auto">
          <a:xfrm>
            <a:off x="6419602" y="4742110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2"/>
          <p:cNvSpPr/>
          <p:nvPr/>
        </p:nvSpPr>
        <p:spPr bwMode="auto">
          <a:xfrm>
            <a:off x="5843538" y="4588812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5283672" y="4797152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687802" y="4524488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4187354" y="4365104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C6"/>
          <p:cNvSpPr/>
          <p:nvPr/>
        </p:nvSpPr>
        <p:spPr bwMode="auto">
          <a:xfrm>
            <a:off x="2937314" y="4757920"/>
            <a:ext cx="1080120" cy="1101944"/>
          </a:xfrm>
          <a:prstGeom prst="round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81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reduction rules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Proof.</a:t>
                </a:r>
                <a:r>
                  <a:rPr lang="en-US" dirty="0" smtClean="0"/>
                  <a:t> Fix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assign a vector to each vertex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CC33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38C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  <a:blipFill rotWithShape="0">
                <a:blip r:embed="rId3"/>
                <a:stretch>
                  <a:fillRect l="-1111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>
                  <a:lnSpc>
                    <a:spcPct val="150000"/>
                  </a:lnSpc>
                </a:pPr>
                <a:r>
                  <a:rPr lang="en-US" sz="1800" b="1" dirty="0" smtClean="0"/>
                  <a:t>Lemma.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a </a:t>
                </a:r>
                <a:r>
                  <a:rPr lang="en-US" sz="1800" cap="small" dirty="0" smtClean="0"/>
                  <a:t>yes</a:t>
                </a:r>
                <a:r>
                  <a:rPr lang="en-US" sz="1800" dirty="0" smtClean="0"/>
                  <a:t>-instance that cannot be reduced by (R1)-(R3), then: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012" y="4446612"/>
            <a:ext cx="5895975" cy="1790700"/>
          </a:xfrm>
          <a:prstGeom prst="rect">
            <a:avLst/>
          </a:prstGeom>
        </p:spPr>
      </p:pic>
      <p:sp>
        <p:nvSpPr>
          <p:cNvPr id="16" name="C1"/>
          <p:cNvSpPr/>
          <p:nvPr/>
        </p:nvSpPr>
        <p:spPr bwMode="auto">
          <a:xfrm>
            <a:off x="6419602" y="4742110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2"/>
          <p:cNvSpPr/>
          <p:nvPr/>
        </p:nvSpPr>
        <p:spPr bwMode="auto">
          <a:xfrm>
            <a:off x="5843538" y="4588812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5283672" y="4797152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687802" y="4524488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4187354" y="4365104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C6"/>
          <p:cNvSpPr/>
          <p:nvPr/>
        </p:nvSpPr>
        <p:spPr bwMode="auto">
          <a:xfrm>
            <a:off x="2937314" y="4757920"/>
            <a:ext cx="1080120" cy="1101944"/>
          </a:xfrm>
          <a:prstGeom prst="round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9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reduction rules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435280" cy="3489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Proof.</a:t>
                </a:r>
                <a:r>
                  <a:rPr lang="en-US" dirty="0" smtClean="0"/>
                  <a:t> 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=000…000</m:t>
                    </m:r>
                  </m:oMath>
                </a14:m>
                <a:r>
                  <a:rPr lang="en-US" b="0" dirty="0" smtClean="0"/>
                  <a:t>: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 smtClean="0"/>
                  <a:t> is isolated, (R1) applies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 smtClean="0"/>
                  <a:t> and (R2/3) applies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|{</m:t>
                    </m:r>
                  </m:oMath>
                </a14:m>
                <a:r>
                  <a:rPr lang="en-US" b="0" dirty="0" err="1" smtClean="0"/>
                  <a:t>bitvectors</a:t>
                </a:r>
                <a:r>
                  <a:rPr lang="en-US" b="0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}|</m:t>
                    </m:r>
                  </m:oMath>
                </a14:m>
                <a:r>
                  <a:rPr lang="en-US" b="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435280" cy="3489251"/>
              </a:xfrm>
              <a:blipFill rotWithShape="0">
                <a:blip r:embed="rId3"/>
                <a:stretch>
                  <a:fillRect l="-1084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>
                  <a:lnSpc>
                    <a:spcPct val="150000"/>
                  </a:lnSpc>
                </a:pPr>
                <a:r>
                  <a:rPr lang="en-US" sz="1800" b="1" dirty="0" smtClean="0"/>
                  <a:t>Lemma.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a </a:t>
                </a:r>
                <a:r>
                  <a:rPr lang="en-US" sz="1800" cap="small" dirty="0" smtClean="0"/>
                  <a:t>yes</a:t>
                </a:r>
                <a:r>
                  <a:rPr lang="en-US" sz="1800" dirty="0" smtClean="0"/>
                  <a:t>-instance that cannot be reduced by (R1)-(R3), then: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012" y="4446612"/>
            <a:ext cx="5895975" cy="1790700"/>
          </a:xfrm>
          <a:prstGeom prst="rect">
            <a:avLst/>
          </a:prstGeom>
        </p:spPr>
      </p:pic>
      <p:sp>
        <p:nvSpPr>
          <p:cNvPr id="16" name="C1"/>
          <p:cNvSpPr/>
          <p:nvPr/>
        </p:nvSpPr>
        <p:spPr bwMode="auto">
          <a:xfrm>
            <a:off x="6419602" y="4742110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2"/>
          <p:cNvSpPr/>
          <p:nvPr/>
        </p:nvSpPr>
        <p:spPr bwMode="auto">
          <a:xfrm>
            <a:off x="5843538" y="4588812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5283672" y="4797152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687802" y="4524488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4187354" y="4365104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C6"/>
          <p:cNvSpPr/>
          <p:nvPr/>
        </p:nvSpPr>
        <p:spPr bwMode="auto">
          <a:xfrm>
            <a:off x="2937314" y="4757920"/>
            <a:ext cx="1080120" cy="1101944"/>
          </a:xfrm>
          <a:prstGeom prst="round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491365" y="477149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/>
                <a:r>
                  <a:rPr lang="en-US" sz="1800" b="1" dirty="0" smtClean="0"/>
                  <a:t>High-level view of the proof: </a:t>
                </a:r>
                <a:r>
                  <a:rPr lang="en-US" sz="1800" b="1" dirty="0"/>
                  <a:t/>
                </a:r>
                <a:br>
                  <a:rPr lang="en-US" sz="1800" b="1" dirty="0"/>
                </a:b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has a solution, it reveals structure in the graph</a:t>
                </a:r>
                <a:br>
                  <a:rPr lang="en-US" sz="1800" dirty="0" smtClean="0"/>
                </a:br>
                <a:r>
                  <a:rPr lang="en-US" sz="1800" dirty="0" smtClean="0"/>
                  <a:t>If the graph is large </a:t>
                </a:r>
                <a:r>
                  <a:rPr lang="en-US" sz="1800" dirty="0" err="1" smtClean="0"/>
                  <a:t>wrt</a:t>
                </a:r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/>
                  <a:t>, then its structured-ness points to an applicable rule</a:t>
                </a: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4771498"/>
                <a:ext cx="8075240" cy="107622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2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74079" y="1052736"/>
            <a:ext cx="8374385" cy="30963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kernelization for E</a:t>
            </a:r>
            <a:r>
              <a:rPr lang="en-US" cap="small" dirty="0" smtClean="0"/>
              <a:t>dge Clique Cover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Consider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Exhaustively apply (R1)-(R3)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output 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no solution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else</a:t>
                </a:r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vertices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This kernelization is essentially the best known</a:t>
                </a:r>
              </a:p>
              <a:p>
                <a:pPr marL="457200" lvl="1" indent="0">
                  <a:buNone/>
                </a:pPr>
                <a:r>
                  <a:rPr lang="en-US" sz="1600" dirty="0">
                    <a:solidFill>
                      <a:srgbClr val="0070C0"/>
                    </a:solidFill>
                  </a:rPr>
                  <a:t>[Gramm, Guo, Hüffner and Niedermeier,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ACM </a:t>
                </a:r>
                <a:r>
                  <a:rPr lang="en-US" sz="1600" dirty="0" err="1" smtClean="0">
                    <a:solidFill>
                      <a:srgbClr val="0070C0"/>
                    </a:solidFill>
                  </a:rPr>
                  <a:t>Exper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. Alg. 08</a:t>
                </a:r>
                <a:r>
                  <a:rPr lang="en-US" sz="1600" dirty="0">
                    <a:solidFill>
                      <a:srgbClr val="0070C0"/>
                    </a:solidFill>
                  </a:rPr>
                  <a:t>]</a:t>
                </a:r>
              </a:p>
              <a:p>
                <a:r>
                  <a:rPr lang="en-US" dirty="0" smtClean="0"/>
                  <a:t>No kernel of </a:t>
                </a:r>
                <a:r>
                  <a:rPr lang="en-US" dirty="0" err="1" smtClean="0"/>
                  <a:t>bitsize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exists unless </a:t>
                </a:r>
                <a:r>
                  <a:rPr lang="en-US" dirty="0" smtClean="0"/>
                  <a:t>P=NP </a:t>
                </a:r>
              </a:p>
              <a:p>
                <a:pPr marL="457200" lvl="1" indent="0">
                  <a:buNone/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[Cygan, Pilipczuk, Pilipczuk, SICOMP’16]</a:t>
                </a:r>
                <a:endParaRPr lang="en-US" sz="1800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  <a:blipFill rotWithShape="0">
                <a:blip r:embed="rId2"/>
                <a:stretch>
                  <a:fillRect l="-1166" t="-1112" b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30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 in kernelization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4098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r="59961" b="41270"/>
          <a:stretch/>
        </p:blipFill>
        <p:spPr bwMode="auto">
          <a:xfrm rot="1721891">
            <a:off x="2985073" y="3739648"/>
            <a:ext cx="27245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7" t="22223" b="42857"/>
          <a:stretch/>
        </p:blipFill>
        <p:spPr bwMode="auto">
          <a:xfrm rot="1674225">
            <a:off x="1165629" y="1816601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756315">
            <a:off x="456585" y="32668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Edge Clique Cover</a:t>
            </a:r>
          </a:p>
        </p:txBody>
      </p:sp>
      <p:sp>
        <p:nvSpPr>
          <p:cNvPr id="9" name="TextBox 8"/>
          <p:cNvSpPr txBox="1"/>
          <p:nvPr/>
        </p:nvSpPr>
        <p:spPr>
          <a:xfrm rot="20612700">
            <a:off x="3851473" y="520033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Vertex Cover</a:t>
            </a:r>
          </a:p>
        </p:txBody>
      </p:sp>
    </p:spTree>
    <p:extLst>
      <p:ext uri="{BB962C8B-B14F-4D97-AF65-F5344CB8AC3E}">
        <p14:creationId xmlns:p14="http://schemas.microsoft.com/office/powerpoint/2010/main" val="16179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Vertex </a:t>
            </a:r>
            <a:r>
              <a:rPr lang="en-US" cap="small" dirty="0" smtClean="0"/>
              <a:t>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</a:t>
                </a:r>
                <a:r>
                  <a:rPr lang="en-US" dirty="0" smtClean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		such that each edge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vertex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has no edges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3" name="Gra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2" y="3434738"/>
            <a:ext cx="4524375" cy="2886075"/>
          </a:xfrm>
          <a:prstGeom prst="rect">
            <a:avLst/>
          </a:prstGeom>
        </p:spPr>
      </p:pic>
      <p:pic>
        <p:nvPicPr>
          <p:cNvPr id="4" name="Solu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811" y="3434737"/>
            <a:ext cx="45243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polynomial-time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upload.wikimedia.org/wikipedia/commons/thumb/9/95/Dragon_World.svg/1280px-Dragon_Worl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01030"/>
            <a:ext cx="8178402" cy="5521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 rot="1111209">
            <a:off x="3702913" y="436513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latin typeface="Bradley Hand ITC" panose="03070402050302030203" pitchFamily="66" charset="0"/>
              </a:rPr>
              <a:t>Shortest</a:t>
            </a:r>
            <a:r>
              <a:rPr lang="nl-NL" sz="2400" dirty="0" smtClean="0">
                <a:latin typeface="Bradley Hand ITC" panose="03070402050302030203" pitchFamily="66" charset="0"/>
              </a:rPr>
              <a:t> </a:t>
            </a:r>
            <a:r>
              <a:rPr lang="nl-NL" sz="2400" dirty="0" err="1" smtClean="0">
                <a:latin typeface="Bradley Hand ITC" panose="03070402050302030203" pitchFamily="66" charset="0"/>
              </a:rPr>
              <a:t>paths</a:t>
            </a:r>
            <a:endParaRPr lang="en-US" sz="2400" dirty="0" smtClean="0"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6536" y="1596119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Primality</a:t>
            </a:r>
          </a:p>
          <a:p>
            <a:r>
              <a:rPr lang="nl-NL" sz="2400" dirty="0" err="1" smtClean="0">
                <a:latin typeface="Bradley Hand ITC" panose="03070402050302030203" pitchFamily="66" charset="0"/>
              </a:rPr>
              <a:t>testing</a:t>
            </a:r>
            <a:endParaRPr lang="en-US" sz="2400" dirty="0" smtClean="0"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379690">
            <a:off x="-5178" y="450529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Longest common 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subsequence</a:t>
            </a:r>
          </a:p>
        </p:txBody>
      </p:sp>
      <p:sp>
        <p:nvSpPr>
          <p:cNvPr id="13" name="TextBox 12"/>
          <p:cNvSpPr txBox="1"/>
          <p:nvPr/>
        </p:nvSpPr>
        <p:spPr>
          <a:xfrm rot="19782643">
            <a:off x="2555776" y="543232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Approximation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8308" y="193398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Linear programming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313" y="26868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Sorting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1575" y="286622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Parsing 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context-free grammars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98030" y="568279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Islands of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minor-testing</a:t>
            </a:r>
          </a:p>
        </p:txBody>
      </p:sp>
      <p:sp>
        <p:nvSpPr>
          <p:cNvPr id="18" name="TextBox 17"/>
          <p:cNvSpPr txBox="1"/>
          <p:nvPr/>
        </p:nvSpPr>
        <p:spPr>
          <a:xfrm rot="19021303">
            <a:off x="5629145" y="3277993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Fast Fourier transform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72682" y="1020078"/>
            <a:ext cx="2232248" cy="1187655"/>
          </a:xfrm>
          <a:prstGeom prst="roundRect">
            <a:avLst/>
          </a:prstGeom>
          <a:solidFill>
            <a:srgbClr val="D3EBF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138315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Bradley Hand ITC" panose="03070402050302030203" pitchFamily="66" charset="0"/>
              </a:rPr>
              <a:t>Kernelization</a:t>
            </a:r>
            <a:endParaRPr lang="en-US" sz="2400" b="1" dirty="0" smtClean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Horizontal Scroll 18"/>
          <p:cNvSpPr/>
          <p:nvPr/>
        </p:nvSpPr>
        <p:spPr bwMode="auto">
          <a:xfrm>
            <a:off x="122992" y="1763571"/>
            <a:ext cx="3456384" cy="1101793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lost continent of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23957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7" grpId="0" animBg="1"/>
      <p:bldP spid="20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 for </a:t>
            </a:r>
            <a:r>
              <a:rPr lang="en-US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Reduction rules for an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(R1)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an isolated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smtClean="0"/>
                  <a:t>R2)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has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smtClean="0"/>
                  <a:t>R3) If previous rules do not apply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output NO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5" name="Inp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980802"/>
            <a:ext cx="3619500" cy="2314575"/>
          </a:xfrm>
          <a:prstGeom prst="rect">
            <a:avLst/>
          </a:prstGeom>
        </p:spPr>
      </p:pic>
      <p:pic>
        <p:nvPicPr>
          <p:cNvPr id="6" name="SmallerGra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980802"/>
            <a:ext cx="3619500" cy="2295525"/>
          </a:xfrm>
          <a:prstGeom prst="rect">
            <a:avLst/>
          </a:prstGeom>
        </p:spPr>
      </p:pic>
      <p:pic>
        <p:nvPicPr>
          <p:cNvPr id="7" name="HighDegBefo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3980802"/>
            <a:ext cx="3619500" cy="2295525"/>
          </a:xfrm>
          <a:prstGeom prst="rect">
            <a:avLst/>
          </a:prstGeom>
        </p:spPr>
      </p:pic>
      <p:pic>
        <p:nvPicPr>
          <p:cNvPr id="8" name="HighDegAf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3980802"/>
            <a:ext cx="3619500" cy="1857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499992" y="5733256"/>
            <a:ext cx="1152128" cy="562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44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 for </a:t>
            </a:r>
            <a:r>
              <a:rPr lang="en-US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Reduction rules for an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(R1)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an isolated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smtClean="0"/>
                  <a:t>R2)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has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smtClean="0"/>
                  <a:t>R3) If previous rules do not apply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output NO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 polynomial time, can reduce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has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so (R1) ensures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251520" y="5799536"/>
                <a:ext cx="8640960" cy="65325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 smtClean="0"/>
                  <a:t>Vertex Cover</a:t>
                </a:r>
                <a:r>
                  <a:rPr lang="en-US" sz="2400" dirty="0" smtClean="0"/>
                  <a:t> has a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vertices and edges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799536"/>
                <a:ext cx="8640960" cy="65325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43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intermezzo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tools used to explore the lost continent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pic>
        <p:nvPicPr>
          <p:cNvPr id="7" name="IL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7363"/>
            <a:ext cx="2847029" cy="24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6330806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j-lt"/>
              </a:rPr>
              <a:t>(Picture from </a:t>
            </a:r>
            <a:r>
              <a:rPr lang="en-US" sz="1600" i="1" dirty="0" smtClean="0">
                <a:latin typeface="+mj-lt"/>
              </a:rPr>
              <a:t>Parameterized Algorithms </a:t>
            </a:r>
            <a:r>
              <a:rPr lang="en-US" sz="1600" dirty="0" smtClean="0">
                <a:latin typeface="+mj-lt"/>
              </a:rPr>
              <a:t>by Cygan et al.)</a:t>
            </a:r>
          </a:p>
        </p:txBody>
      </p:sp>
    </p:spTree>
    <p:extLst>
      <p:ext uri="{BB962C8B-B14F-4D97-AF65-F5344CB8AC3E}">
        <p14:creationId xmlns:p14="http://schemas.microsoft.com/office/powerpoint/2010/main" val="167392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in kernelization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82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21FCA0-9B5C-4F4B-935A-4CCF60D62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321FCA0-9B5C-4F4B-935A-4CCF60D62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F502E4-D59F-4984-A666-A6FEE66B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6F502E4-D59F-4984-A666-A6FEE66BB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B48517-CFB2-4A8E-8170-6A54D92CE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66B48517-CFB2-4A8E-8170-6A54D92CE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16CF55-E8C7-476C-806E-A7104C038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5016CF55-E8C7-476C-806E-A7104C038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B43249-4094-418F-91D7-93F61C904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FB43249-4094-418F-91D7-93F61C904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8B3AC-C61A-48FA-8028-8EB710B50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E08B3AC-C61A-48FA-8028-8EB710B50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647174-6832-4070-B898-90E843955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8B647174-6832-4070-B898-90E843955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kernel for vertex cover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Crown reductions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pic>
        <p:nvPicPr>
          <p:cNvPr id="7" name="Crown" descr="Afbeeldingsresultaat voor head crown carto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065127"/>
            <a:ext cx="3024336" cy="9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4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 smtClean="0"/>
                  <a:t>a degree-1 vertex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smtClean="0"/>
                  <a:t>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b="0" dirty="0" smtClean="0"/>
                  <a:t>Exists optimal vertex </a:t>
                </a:r>
                <a:r>
                  <a:rPr lang="en-US" dirty="0" smtClean="0"/>
                  <a:t>cover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not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25</a:t>
            </a:fld>
            <a:endParaRPr lang="nb-NO" dirty="0"/>
          </a:p>
        </p:txBody>
      </p:sp>
      <p:sp>
        <p:nvSpPr>
          <p:cNvPr id="8" name="ReduceTo"/>
          <p:cNvSpPr/>
          <p:nvPr/>
        </p:nvSpPr>
        <p:spPr bwMode="auto">
          <a:xfrm rot="16200000">
            <a:off x="4305139" y="4063566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" name="Inp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88" y="3140968"/>
            <a:ext cx="2533650" cy="2781300"/>
          </a:xfrm>
          <a:prstGeom prst="rect">
            <a:avLst/>
          </a:prstGeom>
        </p:spPr>
      </p:pic>
      <p:pic>
        <p:nvPicPr>
          <p:cNvPr id="13" name="Reduc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941193"/>
            <a:ext cx="2533650" cy="981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hangeParam"/>
              <p:cNvSpPr txBox="1"/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ChangeParam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ighlightedEd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588" y="3143909"/>
            <a:ext cx="25336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non-adjacent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with neighborhood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b="0" dirty="0" smtClean="0"/>
                  <a:t>Exists optimal vertex </a:t>
                </a:r>
                <a:r>
                  <a:rPr lang="en-US" dirty="0" smtClean="0"/>
                  <a:t>cover using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and not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26</a:t>
            </a:fld>
            <a:endParaRPr lang="nb-NO" dirty="0"/>
          </a:p>
        </p:txBody>
      </p:sp>
      <p:sp>
        <p:nvSpPr>
          <p:cNvPr id="8" name="ReduceTo"/>
          <p:cNvSpPr/>
          <p:nvPr/>
        </p:nvSpPr>
        <p:spPr bwMode="auto">
          <a:xfrm rot="16200000">
            <a:off x="4305139" y="4063566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Reduc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941193"/>
            <a:ext cx="2533650" cy="981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hangeParam"/>
              <p:cNvSpPr txBox="1"/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ChangeParam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npu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588" y="3138568"/>
            <a:ext cx="2533650" cy="2781300"/>
          </a:xfrm>
          <a:prstGeom prst="rect">
            <a:avLst/>
          </a:prstGeom>
        </p:spPr>
      </p:pic>
      <p:pic>
        <p:nvPicPr>
          <p:cNvPr id="3" name="HighlightEdg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588" y="3138568"/>
            <a:ext cx="25336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"/>
          <p:cNvSpPr/>
          <p:nvPr/>
        </p:nvSpPr>
        <p:spPr bwMode="auto">
          <a:xfrm>
            <a:off x="1259632" y="2924944"/>
            <a:ext cx="7200800" cy="7557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st"/>
          <p:cNvSpPr/>
          <p:nvPr/>
        </p:nvSpPr>
        <p:spPr bwMode="auto">
          <a:xfrm>
            <a:off x="1259632" y="4122504"/>
            <a:ext cx="7200800" cy="16827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stlabel"/>
              <p:cNvSpPr/>
              <p:nvPr/>
            </p:nvSpPr>
            <p:spPr bwMode="auto">
              <a:xfrm>
                <a:off x="1259632" y="4534994"/>
                <a:ext cx="7200800" cy="720080"/>
              </a:xfrm>
              <a:prstGeom prst="round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Remainder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not adjacent to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0" name="Restlab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4534994"/>
                <a:ext cx="7200800" cy="720080"/>
              </a:xfrm>
              <a:prstGeom prst="roundRect">
                <a:avLst/>
              </a:prstGeom>
              <a:blipFill rotWithShape="0">
                <a:blip r:embed="rId2"/>
                <a:stretch>
                  <a:fillRect l="-847" b="-847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rown"/>
              <p:cNvSpPr/>
              <p:nvPr/>
            </p:nvSpPr>
            <p:spPr bwMode="auto">
              <a:xfrm>
                <a:off x="1259632" y="2100198"/>
                <a:ext cx="7200800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Crown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independent</a:t>
                </a:r>
                <a:r>
                  <a:rPr kumimoji="0" lang="en-US" sz="2400" i="1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set</a:t>
                </a:r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6" name="Cr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100198"/>
                <a:ext cx="7200800" cy="72008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7198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crown decomposition </a:t>
                </a:r>
                <a:r>
                  <a:rPr lang="en-US" dirty="0" smtClean="0"/>
                  <a:t>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partition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719857"/>
              </a:xfrm>
              <a:blipFill rotWithShape="0">
                <a:blip r:embed="rId4"/>
                <a:stretch>
                  <a:fillRect l="-1111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adlabel"/>
              <p:cNvSpPr/>
              <p:nvPr/>
            </p:nvSpPr>
            <p:spPr bwMode="auto">
              <a:xfrm>
                <a:off x="1259632" y="2924944"/>
                <a:ext cx="7200800" cy="720080"/>
              </a:xfrm>
              <a:prstGeom prst="round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Head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matched into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Headlab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924944"/>
                <a:ext cx="7200800" cy="720080"/>
              </a:xfrm>
              <a:prstGeom prst="roundRect">
                <a:avLst/>
              </a:prstGeom>
              <a:blipFill rotWithShape="0">
                <a:blip r:embed="rId5"/>
                <a:stretch>
                  <a:fillRect l="-847" b="-847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725" y="2109564"/>
            <a:ext cx="2876550" cy="3695700"/>
          </a:xfrm>
          <a:prstGeom prst="rect">
            <a:avLst/>
          </a:prstGeom>
        </p:spPr>
      </p:pic>
      <p:pic>
        <p:nvPicPr>
          <p:cNvPr id="19" name="Body" descr="Afbeeldingsresultaat voor stick figure cartoon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864" y="2946224"/>
            <a:ext cx="3134304" cy="25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atchi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725" y="2109564"/>
            <a:ext cx="2876550" cy="369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25173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(non-empty)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68029" y="3362261"/>
            <a:ext cx="222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(may contain edges)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512" y="6012577"/>
                <a:ext cx="878497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200" cap="small" dirty="0">
                    <a:solidFill>
                      <a:srgbClr val="0070C0"/>
                    </a:solidFill>
                    <a:latin typeface="+mj-lt"/>
                  </a:rPr>
                  <a:t>opt</a:t>
                </a:r>
                <a:r>
                  <a:rPr lang="en-US" sz="3200" dirty="0">
                    <a:solidFill>
                      <a:srgbClr val="0070C0"/>
                    </a:solidFill>
                    <a:latin typeface="+mj-lt"/>
                  </a:rPr>
                  <a:t> vertex cover containing all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+mj-lt"/>
                  </a:rPr>
                  <a:t> and none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012577"/>
                <a:ext cx="8784976" cy="584775"/>
              </a:xfrm>
              <a:prstGeom prst="rect">
                <a:avLst/>
              </a:prstGeom>
              <a:blipFill rotWithShape="0"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Crown" descr="Afbeeldingsresultaat voor head crown cartoon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024336" cy="9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6" grpId="0" animBg="1"/>
      <p:bldP spid="11" grpId="0"/>
      <p:bldP spid="5" grpId="0"/>
      <p:bldP spid="17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Crown reduction for </a:t>
            </a:r>
            <a:r>
              <a:rPr lang="en-US" cap="small" dirty="0"/>
              <a:t>Vertex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p:pic>
        <p:nvPicPr>
          <p:cNvPr id="15" name="Body" descr="Afbeeldingsresultaat voor stick figure cartoo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864" y="2946224"/>
            <a:ext cx="3134304" cy="25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840196" y="2780928"/>
            <a:ext cx="1595900" cy="1111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Bottom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3725" y="3933056"/>
            <a:ext cx="2876550" cy="1872208"/>
          </a:xfrm>
          <a:prstGeom prst="rect">
            <a:avLst/>
          </a:prstGeom>
          <a:ln>
            <a:noFill/>
          </a:ln>
        </p:spPr>
      </p:pic>
      <p:pic>
        <p:nvPicPr>
          <p:cNvPr id="16" name="Queen" descr="Afbeeldingsresultaat voor alice in wonderland off with his hea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48" y="2642393"/>
            <a:ext cx="2400716" cy="28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 bwMode="auto">
          <a:xfrm flipH="1">
            <a:off x="202371" y="1233592"/>
            <a:ext cx="3185376" cy="648072"/>
          </a:xfrm>
          <a:prstGeom prst="wedgeRectCallout">
            <a:avLst>
              <a:gd name="adj1" fmla="val -180"/>
              <a:gd name="adj2" fmla="val 27452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Off with</a:t>
            </a:r>
            <a:r>
              <a:rPr kumimoji="0" lang="en-US" sz="3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his head!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59832" y="2060848"/>
            <a:ext cx="3024336" cy="1872208"/>
            <a:chOff x="3059832" y="2060848"/>
            <a:chExt cx="3024336" cy="1872208"/>
          </a:xfrm>
        </p:grpSpPr>
        <p:pic>
          <p:nvPicPr>
            <p:cNvPr id="14" name="Crown" descr="Afbeeldingsresultaat voor head crown cartoon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060848"/>
              <a:ext cx="3024336" cy="95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Head" descr="Afbeeldingsresultaat voor stick figure cartoon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40196" y="2952590"/>
              <a:ext cx="1926763" cy="940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Top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019" y="2109564"/>
              <a:ext cx="2876550" cy="18234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539552" y="1068102"/>
                <a:ext cx="8064896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 has a vertex cover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if and only if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a vertex cover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068102"/>
                <a:ext cx="8064896" cy="116867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74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16146 2.96296E-6 C 0.23385 2.96296E-6 0.32292 0.06898 0.32292 0.125 L 0.32292 0.25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Crown-based kernelization for </a:t>
            </a:r>
            <a:r>
              <a:rPr lang="en-US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Strategy to </a:t>
                </a:r>
                <a:r>
                  <a:rPr lang="en-US" dirty="0" err="1" smtClean="0"/>
                  <a:t>kernelize</a:t>
                </a:r>
                <a:r>
                  <a:rPr lang="en-US" dirty="0" smtClean="0"/>
                  <a:t>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dirty="0" smtClean="0"/>
                  <a:t>find a crown decomposition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dirty="0" smtClean="0"/>
                  <a:t>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57150" indent="0">
                  <a:buNone/>
                </a:pPr>
                <a:r>
                  <a:rPr lang="en-US" dirty="0" smtClean="0"/>
                  <a:t>repeat as long as a crown decomposition can be found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755576" y="4149080"/>
          <a:ext cx="763284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793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47C0C7-1184-442E-B273-B7048E93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A47C0C7-1184-442E-B273-B7048E93D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EE5F2E-589D-44C0-941E-58B39E96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33EE5F2E-589D-44C0-941E-58B39E96E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Map of </a:t>
            </a:r>
            <a:r>
              <a:rPr lang="nl-NL" dirty="0" err="1" smtClean="0"/>
              <a:t>the</a:t>
            </a:r>
            <a:r>
              <a:rPr lang="nl-NL" dirty="0" smtClean="0"/>
              <a:t> lost continent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858" y="1309192"/>
            <a:ext cx="7958509" cy="4704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 rot="21186821">
            <a:off x="899245" y="260053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Crown reduction</a:t>
            </a:r>
          </a:p>
        </p:txBody>
      </p:sp>
      <p:sp>
        <p:nvSpPr>
          <p:cNvPr id="8" name="TextBox 7"/>
          <p:cNvSpPr txBox="1"/>
          <p:nvPr/>
        </p:nvSpPr>
        <p:spPr>
          <a:xfrm rot="1755517">
            <a:off x="747486" y="42739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Sunflower lemma</a:t>
            </a:r>
          </a:p>
        </p:txBody>
      </p:sp>
      <p:sp>
        <p:nvSpPr>
          <p:cNvPr id="9" name="TextBox 8"/>
          <p:cNvSpPr txBox="1"/>
          <p:nvPr/>
        </p:nvSpPr>
        <p:spPr>
          <a:xfrm rot="21219477">
            <a:off x="2588887" y="304244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Representative sets</a:t>
            </a:r>
          </a:p>
        </p:txBody>
      </p:sp>
      <p:sp>
        <p:nvSpPr>
          <p:cNvPr id="10" name="TextBox 9"/>
          <p:cNvSpPr txBox="1"/>
          <p:nvPr/>
        </p:nvSpPr>
        <p:spPr>
          <a:xfrm rot="20944527">
            <a:off x="3724247" y="461193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Well-quasi ordering</a:t>
            </a:r>
          </a:p>
        </p:txBody>
      </p:sp>
      <p:sp>
        <p:nvSpPr>
          <p:cNvPr id="11" name="TextBox 10"/>
          <p:cNvSpPr txBox="1"/>
          <p:nvPr/>
        </p:nvSpPr>
        <p:spPr>
          <a:xfrm rot="1100354">
            <a:off x="5619646" y="250831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Protrusion 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reduction</a:t>
            </a:r>
          </a:p>
        </p:txBody>
      </p:sp>
      <p:sp>
        <p:nvSpPr>
          <p:cNvPr id="12" name="TextBox 11"/>
          <p:cNvSpPr txBox="1"/>
          <p:nvPr/>
        </p:nvSpPr>
        <p:spPr>
          <a:xfrm rot="263862">
            <a:off x="2463866" y="20831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Linear algebra</a:t>
            </a:r>
          </a:p>
        </p:txBody>
      </p:sp>
      <p:sp>
        <p:nvSpPr>
          <p:cNvPr id="13" name="TextBox 12"/>
          <p:cNvSpPr txBox="1"/>
          <p:nvPr/>
        </p:nvSpPr>
        <p:spPr>
          <a:xfrm rot="263862">
            <a:off x="5089305" y="367018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Expansion lemma</a:t>
            </a:r>
          </a:p>
        </p:txBody>
      </p:sp>
      <p:sp>
        <p:nvSpPr>
          <p:cNvPr id="14" name="TextBox 13"/>
          <p:cNvSpPr txBox="1"/>
          <p:nvPr/>
        </p:nvSpPr>
        <p:spPr>
          <a:xfrm rot="21382200">
            <a:off x="2539674" y="366953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Concentration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bounds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57200" y="2908399"/>
            <a:ext cx="8229600" cy="15287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800" dirty="0" smtClean="0"/>
              <a:t>The lost continent of polynomial time contains: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provably effective</a:t>
            </a:r>
            <a:r>
              <a:rPr lang="en-US" sz="2400" dirty="0" smtClean="0"/>
              <a:t> and </a:t>
            </a:r>
            <a:r>
              <a:rPr lang="en-US" sz="2400" i="1" dirty="0" smtClean="0"/>
              <a:t>efficient</a:t>
            </a:r>
            <a:r>
              <a:rPr lang="en-US" sz="2400" dirty="0" smtClean="0"/>
              <a:t> preprocessing algorithms</a:t>
            </a:r>
          </a:p>
          <a:p>
            <a:pPr lvl="1"/>
            <a:r>
              <a:rPr lang="en-US" sz="2400" dirty="0" smtClean="0"/>
              <a:t>that reduce the sizes of NP-hard inputs </a:t>
            </a:r>
          </a:p>
          <a:p>
            <a:pPr lvl="1"/>
            <a:r>
              <a:rPr lang="en-US" sz="1600" dirty="0" smtClean="0"/>
              <a:t>(without changing the answer)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96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20581"/>
                <a:ext cx="8229600" cy="31055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we fail to find a crown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and is </a:t>
                </a:r>
                <a:r>
                  <a:rPr lang="en-US" dirty="0" err="1" smtClean="0"/>
                  <a:t>kernelized</a:t>
                </a:r>
                <a:r>
                  <a:rPr lang="en-US" dirty="0" smtClean="0"/>
                  <a:t>, or</a:t>
                </a:r>
                <a:endParaRPr lang="en-US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matching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no size-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vertex cover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To get a kernel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vertices, suffices to prove the lemma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20581"/>
                <a:ext cx="8229600" cy="3105582"/>
              </a:xfrm>
              <a:blipFill rotWithShape="0">
                <a:blip r:embed="rId2"/>
                <a:stretch>
                  <a:fillRect l="-1111"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7544" y="1208740"/>
                <a:ext cx="8219256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 smtClean="0"/>
                  <a:t>If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matching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, or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crown decomposition,</a:t>
                </a:r>
              </a:p>
              <a:p>
                <a:pPr algn="l"/>
                <a:r>
                  <a:rPr lang="en-US" sz="2400" dirty="0" smtClean="0"/>
                  <a:t>and one can be found in polynomial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08740"/>
                <a:ext cx="8219256" cy="158417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90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lemma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 smtClean="0"/>
                  <a:t>If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matching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, or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crown decomposition,</a:t>
                </a:r>
              </a:p>
              <a:p>
                <a:pPr algn="l"/>
                <a:r>
                  <a:rPr lang="en-US" sz="2400" dirty="0" smtClean="0"/>
                  <a:t>and one can be found in polynomial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np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8" name="M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9" name="M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10" name="M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11" name="Bipartit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12" name="BipartiteMatchi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26" name="Initial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20" name="ExtraEdge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9325" y="2200501"/>
            <a:ext cx="2657475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</p:spPr>
            <p:txBody>
              <a:bodyPr/>
              <a:lstStyle/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Greedily find maximal matching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b="1" dirty="0" smtClean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(a) holds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857250" lvl="1" indent="-457200"/>
                <a:r>
                  <a:rPr lang="en-US" dirty="0" smtClean="0"/>
                  <a:t>Unmatched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are independent</a:t>
                </a:r>
              </a:p>
              <a:p>
                <a:pPr marL="857250" lvl="1" indent="-457200"/>
                <a:r>
                  <a:rPr lang="en-US" dirty="0" smtClean="0"/>
                  <a:t>Compute maximum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in 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b="0" dirty="0" smtClean="0"/>
              </a:p>
              <a:p>
                <a:pPr marL="1257300" lvl="2" indent="-457200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(a) holds</a:t>
                </a:r>
              </a:p>
              <a:p>
                <a:pPr marL="1257300" lvl="2" indent="-457200"/>
                <a:r>
                  <a:rPr lang="en-US" dirty="0" smtClean="0"/>
                  <a:t>Else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leaves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unsaturated</a:t>
                </a:r>
              </a:p>
              <a:p>
                <a:pPr marL="1257300" lvl="3" indent="0">
                  <a:buNone/>
                </a:pPr>
                <a:r>
                  <a:rPr lang="en-US" dirty="0" smtClean="0"/>
                  <a:t> (If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saturates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  <a:blipFill rotWithShape="0">
                <a:blip r:embed="rId11"/>
                <a:stretch>
                  <a:fillRect l="-1555" t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lemma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 smtClean="0"/>
                  <a:t>If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matching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, or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crown decomposition,</a:t>
                </a:r>
              </a:p>
              <a:p>
                <a:pPr algn="l"/>
                <a:r>
                  <a:rPr lang="en-US" sz="2400" dirty="0" smtClean="0"/>
                  <a:t>and one can be found in polynomial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nitialRbi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0" y="2200501"/>
            <a:ext cx="2933700" cy="3429000"/>
          </a:xfrm>
          <a:prstGeom prst="rect">
            <a:avLst/>
          </a:prstGeom>
        </p:spPr>
      </p:pic>
      <p:pic>
        <p:nvPicPr>
          <p:cNvPr id="20" name="Mid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2200501"/>
            <a:ext cx="1828800" cy="3429000"/>
          </a:xfrm>
          <a:prstGeom prst="rect">
            <a:avLst/>
          </a:prstGeom>
        </p:spPr>
      </p:pic>
      <p:pic>
        <p:nvPicPr>
          <p:cNvPr id="21" name="Comple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2200501"/>
            <a:ext cx="182880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</p:spPr>
            <p:txBody>
              <a:bodyPr/>
              <a:lstStyle/>
              <a:p>
                <a:r>
                  <a:rPr lang="en-US" dirty="0" smtClean="0"/>
                  <a:t>Else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leaves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unsaturated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</m:oMath>
                </a14:m>
                <a:r>
                  <a:rPr lang="en-US" dirty="0"/>
                  <a:t> vertices reachable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from an </a:t>
                </a:r>
                <a:r>
                  <a:rPr lang="en-US" dirty="0" err="1"/>
                  <a:t>unsat</a:t>
                </a:r>
                <a:r>
                  <a:rPr lang="en-US" dirty="0"/>
                  <a:t>. </a:t>
                </a:r>
                <a:r>
                  <a:rPr lang="en-US" dirty="0" smtClean="0"/>
                  <a:t>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-vertex by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-alternating path</a:t>
                </a:r>
              </a:p>
              <a:p>
                <a:r>
                  <a:rPr lang="en-US" dirty="0" smtClean="0"/>
                  <a:t>This gives a crown decomposition: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Crown: 	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sz="1600" dirty="0" smtClean="0"/>
                  <a:t>[non-empty, independent]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dirty="0" smtClean="0"/>
                  <a:t>Head: 	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sz="1600" dirty="0" smtClean="0"/>
                  <a:t>[matched into crown]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Remainder: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sz="1600" dirty="0" smtClean="0"/>
                  <a:t>[not adjacent to crown]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  <a:blipFill rotWithShape="0">
                <a:blip r:embed="rId7"/>
                <a:stretch>
                  <a:fillRect l="-1555" t="-1555" r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 bwMode="auto">
          <a:xfrm>
            <a:off x="8028384" y="3861049"/>
            <a:ext cx="576064" cy="1656184"/>
          </a:xfrm>
          <a:prstGeom prst="round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5" name="Crown" descr="Afbeeldingsresultaat voor head crown cartoon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117837" y="4542627"/>
            <a:ext cx="1055575" cy="3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 bwMode="auto">
          <a:xfrm>
            <a:off x="6948264" y="3933056"/>
            <a:ext cx="576064" cy="1046298"/>
          </a:xfrm>
          <a:prstGeom prst="round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7" name="Positive" descr="C:\Documents and Settings\bart.STAFF\Local Settings\Temporary Internet Files\Content.IE5\QVXOH154\MC900433817[1]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5400000">
            <a:off x="6444208" y="4118253"/>
            <a:ext cx="675903" cy="67590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heorem"/>
              <p:cNvSpPr/>
              <p:nvPr/>
            </p:nvSpPr>
            <p:spPr bwMode="auto">
              <a:xfrm>
                <a:off x="323528" y="5583220"/>
                <a:ext cx="8496944" cy="8640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800" cap="small" dirty="0" smtClean="0"/>
                  <a:t>Vertex Cover</a:t>
                </a:r>
                <a:r>
                  <a:rPr lang="nl-NL" sz="2800" dirty="0" smtClean="0"/>
                  <a:t> </a:t>
                </a:r>
                <a:r>
                  <a:rPr lang="nl-NL" sz="2800" dirty="0" err="1" smtClean="0"/>
                  <a:t>parameterized</a:t>
                </a:r>
                <a:r>
                  <a:rPr lang="nl-NL" sz="2800" dirty="0" smtClean="0"/>
                  <a:t> </a:t>
                </a:r>
                <a:r>
                  <a:rPr lang="nl-NL" sz="2800" dirty="0" err="1" smtClean="0"/>
                  <a:t>by</a:t>
                </a:r>
                <a:r>
                  <a:rPr lang="nl-NL" sz="2800" dirty="0" smtClean="0"/>
                  <a:t> solution </a:t>
                </a:r>
                <a:r>
                  <a:rPr lang="nl-NL" sz="2800" dirty="0" err="1" smtClean="0"/>
                  <a:t>size</a:t>
                </a:r>
                <a:r>
                  <a:rPr lang="nl-NL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800" dirty="0" smtClean="0"/>
                  <a:t>has a kernel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vertices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edges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583220"/>
                <a:ext cx="8496944" cy="864096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0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5965"/>
            <a:ext cx="8229600" cy="32801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be used to </a:t>
            </a:r>
            <a:r>
              <a:rPr lang="en-US" dirty="0" err="1" smtClean="0"/>
              <a:t>kernelize</a:t>
            </a:r>
            <a:r>
              <a:rPr lang="en-US" dirty="0" smtClean="0"/>
              <a:t> a wide variety of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/>
              </p:nvPr>
            </p:nvGraphicFramePr>
            <p:xfrm>
              <a:off x="1434306" y="3284984"/>
              <a:ext cx="6096000" cy="31841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590448102"/>
                  </p:ext>
                </p:extLst>
              </p:nvPr>
            </p:nvGraphicFramePr>
            <p:xfrm>
              <a:off x="1434306" y="3284984"/>
              <a:ext cx="6096000" cy="31841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pic>
        <p:nvPicPr>
          <p:cNvPr id="6" name="Picture 8" descr="Afbeeldingsresultaat voor head crown cartoo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21906" cy="7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399" y="1110415"/>
            <a:ext cx="6541201" cy="168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5848" y="2041350"/>
            <a:ext cx="136815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+mj-lt"/>
              </a:rPr>
              <a:t>WG ‘04</a:t>
            </a:r>
            <a:endParaRPr lang="en-US" sz="2400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5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E6799B-CFF0-4B11-B2DB-FFD7D7936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5">
                                            <p:graphicEl>
                                              <a:dgm id="{17E6799B-CFF0-4B11-B2DB-FFD7D7936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0E73A9-4CDC-4FBC-8F07-1C1157A71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5">
                                            <p:graphicEl>
                                              <a:dgm id="{860E73A9-4CDC-4FBC-8F07-1C1157A71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282580-6950-49DF-B18C-8E7727F6E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5">
                                            <p:graphicEl>
                                              <a:dgm id="{94282580-6950-49DF-B18C-8E7727F6E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5A08D2-F746-44F0-9935-73DB16ED9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5">
                                            <p:graphicEl>
                                              <a:dgm id="{815A08D2-F746-44F0-9935-73DB16ED9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D3B0-7C9E-454A-A959-F6ABEFAFB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5">
                                            <p:graphicEl>
                                              <a:dgm id="{F6D7D3B0-7C9E-454A-A959-F6ABEFAFB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22FEB6-AA20-4AED-86C8-9E393EDEA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5">
                                            <p:graphicEl>
                                              <a:dgm id="{7922FEB6-AA20-4AED-86C8-9E393EDEA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1ED0D-F46F-4311-BB99-6F4538CB8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5">
                                            <p:graphicEl>
                                              <a:dgm id="{C1F1ED0D-F46F-4311-BB99-6F4538CB8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34967B-D384-4C19-B1D5-49484E164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5">
                                            <p:graphicEl>
                                              <a:dgm id="{B834967B-D384-4C19-B1D5-49484E164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718B0E-07FF-4FD8-A66D-C06C0FFCA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5">
                                            <p:graphicEl>
                                              <a:dgm id="{AD718B0E-07FF-4FD8-A66D-C06C0FFCA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237620-9243-4C80-B5C1-EE452189D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5">
                                            <p:graphicEl>
                                              <a:dgm id="{85237620-9243-4C80-B5C1-EE452189D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5FE89D-44E3-4378-9A88-969B47024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5">
                                            <p:graphicEl>
                                              <a:dgm id="{715FE89D-44E3-4378-9A88-969B47024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0A8256-ED95-4D8F-80BB-49D12A715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5">
                                            <p:graphicEl>
                                              <a:dgm id="{040A8256-ED95-4D8F-80BB-49D12A715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reductions and linear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Crowns can be used to </a:t>
                </a:r>
                <a:r>
                  <a:rPr lang="en-US" dirty="0" err="1" smtClean="0"/>
                  <a:t>kernelize</a:t>
                </a:r>
                <a:r>
                  <a:rPr lang="en-US" dirty="0" smtClean="0"/>
                  <a:t> many problems,</a:t>
                </a:r>
                <a:br>
                  <a:rPr lang="en-US" dirty="0" smtClean="0"/>
                </a:br>
                <a:r>
                  <a:rPr lang="en-US" dirty="0" smtClean="0"/>
                  <a:t>but have a special relation to vertex covers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Minimize</a:t>
                </a:r>
                <a:r>
                  <a:rPr lang="en-US" cap="small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Subject to</a:t>
                </a:r>
                <a:r>
                  <a:rPr lang="en-US" cap="small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  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39552" y="2132856"/>
                <a:ext cx="8064896" cy="237626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 has a crown decomposition</a:t>
                </a:r>
                <a:br>
                  <a:rPr lang="en-US" sz="2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 the linear programming relaxation of </a:t>
                </a:r>
                <a:r>
                  <a:rPr lang="en-US" sz="2800" cap="small" dirty="0" smtClean="0"/>
                  <a:t>Vertex Cover</a:t>
                </a:r>
                <a:r>
                  <a:rPr lang="en-US" sz="2800" dirty="0" smtClean="0"/>
                  <a:t> has an optimal solution assigning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to some vertex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132856"/>
                <a:ext cx="8064896" cy="237626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23944" y="4133420"/>
            <a:ext cx="74888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[Abu-Khzam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Fellows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Langston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Suters ‘07]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&amp; [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Chlebík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800" dirty="0" err="1" smtClean="0">
                <a:solidFill>
                  <a:srgbClr val="0070C0"/>
                </a:solidFill>
                <a:latin typeface="+mj-lt"/>
              </a:rPr>
              <a:t>Chlebíková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‘08]</a:t>
            </a:r>
          </a:p>
        </p:txBody>
      </p:sp>
    </p:spTree>
    <p:extLst>
      <p:ext uri="{BB962C8B-B14F-4D97-AF65-F5344CB8AC3E}">
        <p14:creationId xmlns:p14="http://schemas.microsoft.com/office/powerpoint/2010/main" val="34681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 for </a:t>
            </a:r>
            <a:r>
              <a:rPr lang="en-US" cap="small" dirty="0" smtClean="0"/>
              <a:t>Vertex Cover</a:t>
            </a:r>
            <a:r>
              <a:rPr lang="en-US" dirty="0" smtClean="0"/>
              <a:t> 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Current-best kernel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</a:t>
                </a:r>
                <a:r>
                  <a:rPr lang="en-US" sz="1400" dirty="0" smtClean="0">
                    <a:solidFill>
                      <a:srgbClr val="0070C0"/>
                    </a:solidFill>
                  </a:rPr>
                  <a:t>[Nemhauser&amp;Trotter’75]</a:t>
                </a:r>
              </a:p>
              <a:p>
                <a:pPr marL="0" indent="0">
                  <a:buNone/>
                </a:pPr>
                <a:endParaRPr lang="en-US" sz="1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Current-best runtime for 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-vertex kernel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772816"/>
                <a:ext cx="8496944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dirty="0" smtClean="0"/>
                  <a:t>Does </a:t>
                </a:r>
                <a:r>
                  <a:rPr lang="en-US" sz="2800" cap="small" dirty="0" smtClean="0"/>
                  <a:t>Vertex Cover </a:t>
                </a:r>
                <a:r>
                  <a:rPr lang="en-US" sz="2800" dirty="0" smtClean="0"/>
                  <a:t>have a kernel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vertices,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?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72816"/>
                <a:ext cx="8496944" cy="136815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323528" y="4320210"/>
                <a:ext cx="8496944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dirty="0" smtClean="0"/>
                  <a:t>Does </a:t>
                </a:r>
                <a:r>
                  <a:rPr lang="en-US" sz="2800" cap="small" dirty="0" smtClean="0"/>
                  <a:t>Vertex Cover </a:t>
                </a:r>
                <a:r>
                  <a:rPr lang="en-US" sz="2800" dirty="0" smtClean="0"/>
                  <a:t>have a kernel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vertices that can be computed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time?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320210"/>
                <a:ext cx="8496944" cy="136815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9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 in kernelization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  <p:pic>
        <p:nvPicPr>
          <p:cNvPr id="4098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r="59961" b="41270"/>
          <a:stretch/>
        </p:blipFill>
        <p:spPr bwMode="auto">
          <a:xfrm rot="1721891">
            <a:off x="2985073" y="3739648"/>
            <a:ext cx="27245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7" t="22223" b="42857"/>
          <a:stretch/>
        </p:blipFill>
        <p:spPr bwMode="auto">
          <a:xfrm rot="1674225">
            <a:off x="1165629" y="1816601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59476" r="50794" b="5491"/>
          <a:stretch/>
        </p:blipFill>
        <p:spPr bwMode="auto">
          <a:xfrm>
            <a:off x="6300192" y="1613706"/>
            <a:ext cx="1866224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756315">
            <a:off x="456585" y="32668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Edge Clique Cover</a:t>
            </a:r>
          </a:p>
        </p:txBody>
      </p:sp>
      <p:sp>
        <p:nvSpPr>
          <p:cNvPr id="9" name="TextBox 8"/>
          <p:cNvSpPr txBox="1"/>
          <p:nvPr/>
        </p:nvSpPr>
        <p:spPr>
          <a:xfrm rot="20612700">
            <a:off x="3851473" y="520033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Vertex Cover</a:t>
            </a:r>
          </a:p>
        </p:txBody>
      </p:sp>
      <p:sp>
        <p:nvSpPr>
          <p:cNvPr id="10" name="TextBox 9"/>
          <p:cNvSpPr txBox="1"/>
          <p:nvPr/>
        </p:nvSpPr>
        <p:spPr>
          <a:xfrm rot="21008180">
            <a:off x="6240171" y="297558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Graph Coloring</a:t>
            </a:r>
          </a:p>
        </p:txBody>
      </p:sp>
    </p:spTree>
    <p:extLst>
      <p:ext uri="{BB962C8B-B14F-4D97-AF65-F5344CB8AC3E}">
        <p14:creationId xmlns:p14="http://schemas.microsoft.com/office/powerpoint/2010/main" val="9702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small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 cap="small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 smtClean="0"/>
                  <a:t>-Coloring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686800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</a:t>
                </a:r>
                <a:r>
                  <a:rPr lang="en-US" dirty="0" smtClean="0"/>
                  <a:t>Can we assign each vertex a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,			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all edges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Coloring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edges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called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proper</a:t>
                </a:r>
              </a:p>
              <a:p>
                <a:endParaRPr lang="nl-NL" dirty="0">
                  <a:solidFill>
                    <a:srgbClr val="0070C0"/>
                  </a:solidFill>
                </a:endParaRPr>
              </a:p>
              <a:p>
                <a:endParaRPr lang="nl-NL" dirty="0" smtClean="0">
                  <a:solidFill>
                    <a:srgbClr val="0070C0"/>
                  </a:solidFill>
                </a:endParaRPr>
              </a:p>
              <a:p>
                <a:endParaRPr lang="nl-NL" dirty="0">
                  <a:solidFill>
                    <a:srgbClr val="0070C0"/>
                  </a:solidFill>
                </a:endParaRPr>
              </a:p>
              <a:p>
                <a:endParaRPr lang="nl-NL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nl-NL" dirty="0" err="1" smtClean="0"/>
                  <a:t>Which</a:t>
                </a:r>
                <a:r>
                  <a:rPr lang="nl-NL" dirty="0" smtClean="0"/>
                  <a:t> parameter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use</a:t>
                </a:r>
                <a:r>
                  <a:rPr lang="nl-NL" dirty="0" smtClean="0"/>
                  <a:t>?</a:t>
                </a:r>
                <a:endParaRPr lang="nl-NL" dirty="0" smtClean="0">
                  <a:solidFill>
                    <a:srgbClr val="0070C0"/>
                  </a:solidFill>
                </a:endParaRPr>
              </a:p>
              <a:p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686800" cy="4929188"/>
              </a:xfrm>
              <a:blipFill rotWithShape="0">
                <a:blip r:embed="rId4"/>
                <a:stretch>
                  <a:fillRect l="-105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37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27510" y="3861048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yes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  <a:t>for</a:t>
                </a:r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10" y="3861048"/>
                <a:ext cx="3384376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3239616"/>
            <a:ext cx="41148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3239616"/>
            <a:ext cx="411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one: parameterize by # allowed colors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the desired number of colors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as the parameter</a:t>
                </a:r>
              </a:p>
              <a:p>
                <a:pPr marL="457200" lvl="1" indent="0">
                  <a:lnSpc>
                    <a:spcPct val="200000"/>
                  </a:lnSpc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Can we reduce to </a:t>
                </a:r>
                <a:r>
                  <a:rPr lang="en-US" i="1" dirty="0" err="1" smtClean="0">
                    <a:solidFill>
                      <a:srgbClr val="0070C0"/>
                    </a:solidFill>
                  </a:rPr>
                  <a:t>bitsize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</a:rPr>
                  <a:t>, for some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Suppose such a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 exists; apply it to </a:t>
                </a:r>
                <a:r>
                  <a:rPr lang="en-US" cap="small" dirty="0" smtClean="0"/>
                  <a:t>3-Coloring</a:t>
                </a:r>
              </a:p>
              <a:p>
                <a:endParaRPr lang="en-US" cap="small" dirty="0"/>
              </a:p>
              <a:p>
                <a:endParaRPr lang="en-US" cap="small" dirty="0" smtClean="0"/>
              </a:p>
              <a:p>
                <a:endParaRPr lang="en-US" cap="small" dirty="0" smtClean="0"/>
              </a:p>
              <a:p>
                <a:endParaRPr lang="en-US" cap="small" dirty="0"/>
              </a:p>
              <a:p>
                <a:pPr marL="0" indent="0">
                  <a:buNone/>
                </a:pPr>
                <a:r>
                  <a:rPr lang="en-US" dirty="0" smtClean="0"/>
                  <a:t>Would solve </a:t>
                </a:r>
                <a:r>
                  <a:rPr lang="en-US" cap="small" dirty="0" smtClean="0"/>
                  <a:t>3-Coloring</a:t>
                </a:r>
                <a:r>
                  <a:rPr lang="en-US" dirty="0" smtClean="0"/>
                  <a:t> (NP-complete) in polynomial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 b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38</a:t>
            </a:fld>
            <a:endParaRPr lang="nl-NL"/>
          </a:p>
        </p:txBody>
      </p:sp>
      <p:grpSp>
        <p:nvGrpSpPr>
          <p:cNvPr id="14" name="Group 13"/>
          <p:cNvGrpSpPr/>
          <p:nvPr/>
        </p:nvGrpSpPr>
        <p:grpSpPr>
          <a:xfrm>
            <a:off x="1171650" y="3468141"/>
            <a:ext cx="6800701" cy="1473027"/>
            <a:chOff x="1171650" y="4908301"/>
            <a:chExt cx="6800701" cy="1473027"/>
          </a:xfrm>
        </p:grpSpPr>
        <p:grpSp>
          <p:nvGrpSpPr>
            <p:cNvPr id="15" name="Group 14"/>
            <p:cNvGrpSpPr/>
            <p:nvPr/>
          </p:nvGrpSpPr>
          <p:grpSpPr>
            <a:xfrm>
              <a:off x="1171650" y="4908301"/>
              <a:ext cx="2088580" cy="1473027"/>
              <a:chOff x="1475308" y="4908301"/>
              <a:chExt cx="2088580" cy="14730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ounded Rectangle 22"/>
                  <p:cNvSpPr/>
                  <p:nvPr/>
                </p:nvSpPr>
                <p:spPr bwMode="auto">
                  <a:xfrm>
                    <a:off x="1475655" y="5157192"/>
                    <a:ext cx="2088221" cy="1224136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40" name="Rounded 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1224136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Left-Right Arrow 23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41" name="Left-Right Arrow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5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5" name="Oval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4431880" y="5144132"/>
              <a:ext cx="954404" cy="1178000"/>
              <a:chOff x="4412304" y="3639729"/>
              <a:chExt cx="954404" cy="1178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ight Arrow 20"/>
                  <p:cNvSpPr/>
                  <p:nvPr/>
                </p:nvSpPr>
                <p:spPr bwMode="auto">
                  <a:xfrm>
                    <a:off x="4412304" y="3639729"/>
                    <a:ext cx="954404" cy="1178000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,3)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1" name="Right Arrow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1178000"/>
                  </a:xfrm>
                  <a:prstGeom prst="rightArrow">
                    <a:avLst/>
                  </a:prstGeom>
                  <a:blipFill rotWithShape="0">
                    <a:blip r:embed="rId7"/>
                    <a:stretch>
                      <a:fillRect l="-65839" t="-32178" r="-44720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2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617374" y="3988936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6557934" y="4908301"/>
              <a:ext cx="1414417" cy="1473027"/>
              <a:chOff x="6660000" y="4908301"/>
              <a:chExt cx="1414417" cy="14730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ounded Rectangle 17"/>
                  <p:cNvSpPr/>
                  <p:nvPr/>
                </p:nvSpPr>
                <p:spPr bwMode="auto">
                  <a:xfrm>
                    <a:off x="6660232" y="5157192"/>
                    <a:ext cx="1414174" cy="1224136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52" name="Rounded 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1224136"/>
                  </a:xfrm>
                  <a:prstGeom prst="round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Left-Right Arrow 18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(3)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19" name="Left-Right Arrow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10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0" name="Oval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4128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two: parameterize by graph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Introduce a parameter that measures graph complexity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i="1" dirty="0" smtClean="0">
                <a:solidFill>
                  <a:srgbClr val="0070C0"/>
                </a:solidFill>
              </a:rPr>
              <a:t>Can </a:t>
            </a:r>
            <a:r>
              <a:rPr lang="en-US" i="1" cap="small" dirty="0" smtClean="0">
                <a:solidFill>
                  <a:srgbClr val="0070C0"/>
                </a:solidFill>
              </a:rPr>
              <a:t>Coloring</a:t>
            </a:r>
            <a:r>
              <a:rPr lang="en-US" i="1" dirty="0" smtClean="0">
                <a:solidFill>
                  <a:srgbClr val="0070C0"/>
                </a:solidFill>
              </a:rPr>
              <a:t> inputs on large but simple graphs be reduced?</a:t>
            </a:r>
          </a:p>
          <a:p>
            <a:pPr marL="0" indent="0">
              <a:buNone/>
            </a:pPr>
            <a:r>
              <a:rPr lang="en-US" dirty="0" smtClean="0"/>
              <a:t>Some ways to measure graph complexity: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Treewidth</a:t>
            </a:r>
            <a:endParaRPr lang="en-US" dirty="0" smtClean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Size of smallest edge clique cover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Size of smallest feedback vertex set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Size of smallest </a:t>
            </a:r>
            <a:r>
              <a:rPr lang="en-US" dirty="0" smtClean="0">
                <a:solidFill>
                  <a:srgbClr val="0070C0"/>
                </a:solidFill>
              </a:rPr>
              <a:t>vertex cover</a:t>
            </a:r>
          </a:p>
          <a:p>
            <a:pPr marL="514350" indent="-4572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8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1869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does </a:t>
            </a:r>
            <a:r>
              <a:rPr lang="en-US" i="1" dirty="0" smtClean="0"/>
              <a:t>provably effective </a:t>
            </a:r>
            <a:r>
              <a:rPr lang="en-US" dirty="0" smtClean="0"/>
              <a:t>and </a:t>
            </a:r>
            <a:r>
              <a:rPr lang="en-US" i="1" dirty="0" smtClean="0"/>
              <a:t>provably efficient</a:t>
            </a:r>
            <a:r>
              <a:rPr lang="en-US" dirty="0" smtClean="0"/>
              <a:t> mean?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Efficient</a:t>
            </a:r>
            <a:r>
              <a:rPr lang="en-US" dirty="0" smtClean="0"/>
              <a:t>: preprocessing runs in polynomial time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Effective</a:t>
            </a:r>
            <a:r>
              <a:rPr lang="en-US" dirty="0" smtClean="0"/>
              <a:t>: shrinks the input without changing the answer</a:t>
            </a:r>
          </a:p>
          <a:p>
            <a:pPr marL="0" indent="0">
              <a:buNone/>
            </a:pPr>
            <a:r>
              <a:rPr lang="en-US" dirty="0" smtClean="0"/>
              <a:t>How to guarantee an effective preprocessing algorithm?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sp>
        <p:nvSpPr>
          <p:cNvPr id="59" name="Left Brace 58"/>
          <p:cNvSpPr/>
          <p:nvPr/>
        </p:nvSpPr>
        <p:spPr bwMode="auto">
          <a:xfrm rot="16200000">
            <a:off x="4478018" y="3580640"/>
            <a:ext cx="216024" cy="5385351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untime"/>
              <p:cNvSpPr txBox="1"/>
              <p:nvPr/>
            </p:nvSpPr>
            <p:spPr>
              <a:xfrm>
                <a:off x="3489733" y="6419629"/>
                <a:ext cx="22200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smtClean="0">
                        <a:latin typeface="Cambria Math"/>
                      </a:rPr>
                      <m:t>𝑝𝑜𝑙𝑦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time</a:t>
                </a:r>
              </a:p>
            </p:txBody>
          </p:sp>
        </mc:Choice>
        <mc:Fallback xmlns="">
          <p:sp>
            <p:nvSpPr>
              <p:cNvPr id="60" name="Runtim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733" y="6419629"/>
                <a:ext cx="2220044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 bwMode="auto">
          <a:xfrm>
            <a:off x="7037650" y="5482897"/>
            <a:ext cx="128541" cy="354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6800815" y="5517232"/>
            <a:ext cx="348753" cy="354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490006" y="3390933"/>
            <a:ext cx="1944563" cy="1473027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nl-NL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Left-Right Arrow 46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47" name="Left-Right Arrow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4"/>
                  <a:stretch>
                    <a:fillRect t="-321053" b="-47368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6082528" y="3390933"/>
            <a:ext cx="1571466" cy="1473027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nl-NL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9" name="Rounded 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Left-Right Arrow 49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50" name="Left-Right Arrow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6"/>
                  <a:stretch>
                    <a:fillRect t="-321053" b="-47368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281347" y="3639729"/>
            <a:ext cx="954404" cy="1178000"/>
            <a:chOff x="4412304" y="3639729"/>
            <a:chExt cx="954404" cy="117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ight Arrow 4"/>
                <p:cNvSpPr/>
                <p:nvPr/>
              </p:nvSpPr>
              <p:spPr bwMode="auto">
                <a:xfrm>
                  <a:off x="4412304" y="3639729"/>
                  <a:ext cx="954404" cy="1178000"/>
                </a:xfrm>
                <a:prstGeom prst="rightArrow">
                  <a:avLst/>
                </a:prstGeom>
                <a:ln w="1905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91440" tIns="0" rIns="91440" bIns="155448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𝑝𝑜𝑙𝑦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time</a:t>
                  </a:r>
                </a:p>
              </p:txBody>
            </p:sp>
          </mc:Choice>
          <mc:Fallback xmlns="">
            <p:sp>
              <p:nvSpPr>
                <p:cNvPr id="5" name="Right Arrow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2304" y="3639729"/>
                  <a:ext cx="954404" cy="1178000"/>
                </a:xfrm>
                <a:prstGeom prst="rightArrow">
                  <a:avLst/>
                </a:prstGeom>
                <a:blipFill rotWithShape="0">
                  <a:blip r:embed="rId7"/>
                  <a:stretch>
                    <a:fillRect l="-45963" t="-32178" r="-24845"/>
                  </a:stretch>
                </a:blipFill>
                <a:ln w="19050"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2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quivalence"/>
              <p:cNvSpPr/>
              <p:nvPr/>
            </p:nvSpPr>
            <p:spPr bwMode="auto">
              <a:xfrm>
                <a:off x="4516121" y="4270636"/>
                <a:ext cx="1440160" cy="761363"/>
              </a:xfrm>
              <a:prstGeom prst="snip1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nl-NL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cap="small" dirty="0" smtClean="0"/>
                  <a:t> </a:t>
                </a:r>
                <a:r>
                  <a:rPr lang="en-US" sz="1600" dirty="0" smtClean="0"/>
                  <a:t>has same answer as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Equivalenc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6121" y="4270636"/>
                <a:ext cx="1440160" cy="761363"/>
              </a:xfrm>
              <a:prstGeom prst="snip1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1753420" y="5329834"/>
            <a:ext cx="499626" cy="616678"/>
            <a:chOff x="4412304" y="3639729"/>
            <a:chExt cx="954404" cy="1178000"/>
          </a:xfrm>
        </p:grpSpPr>
        <p:sp>
          <p:nvSpPr>
            <p:cNvPr id="72" name="Right Arrow 71"/>
            <p:cNvSpPr/>
            <p:nvPr/>
          </p:nvSpPr>
          <p:spPr bwMode="auto">
            <a:xfrm>
              <a:off x="4412304" y="3639729"/>
              <a:ext cx="954404" cy="1178000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73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2514043" y="5183436"/>
            <a:ext cx="1190334" cy="909474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5" name="Rounded 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Left-Right Arrow 77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−2</m:t>
                      </m:r>
                    </m:oMath>
                  </a14:m>
                  <a:r>
                    <a:rPr kumimoji="0" lang="en-US" sz="16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78" name="Left-Right Arrow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12"/>
                  <a:stretch>
                    <a:fillRect t="-392308" b="-53846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3965374" y="5329834"/>
            <a:ext cx="499626" cy="616678"/>
            <a:chOff x="4412304" y="3639729"/>
            <a:chExt cx="954404" cy="1178000"/>
          </a:xfrm>
        </p:grpSpPr>
        <p:sp>
          <p:nvSpPr>
            <p:cNvPr id="80" name="Right Arrow 79"/>
            <p:cNvSpPr/>
            <p:nvPr/>
          </p:nvSpPr>
          <p:spPr bwMode="auto">
            <a:xfrm>
              <a:off x="4412304" y="3639729"/>
              <a:ext cx="954404" cy="1178000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81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/>
          <p:cNvGrpSpPr/>
          <p:nvPr/>
        </p:nvGrpSpPr>
        <p:grpSpPr>
          <a:xfrm>
            <a:off x="5866770" y="5329834"/>
            <a:ext cx="499626" cy="616678"/>
            <a:chOff x="4412304" y="3639729"/>
            <a:chExt cx="954404" cy="1178000"/>
          </a:xfrm>
        </p:grpSpPr>
        <p:sp>
          <p:nvSpPr>
            <p:cNvPr id="83" name="Right Arrow 82"/>
            <p:cNvSpPr/>
            <p:nvPr/>
          </p:nvSpPr>
          <p:spPr bwMode="auto">
            <a:xfrm>
              <a:off x="4412304" y="3639729"/>
              <a:ext cx="954404" cy="1178000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84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Group 84"/>
          <p:cNvGrpSpPr/>
          <p:nvPr/>
        </p:nvGrpSpPr>
        <p:grpSpPr>
          <a:xfrm>
            <a:off x="6627394" y="5183436"/>
            <a:ext cx="611211" cy="909474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ounded Rectangle 85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6" name="Rounded 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Left-Right Arrow 86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kumimoji="0" lang="en-US" sz="16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</a:t>
                  </a:r>
                </a:p>
              </p:txBody>
            </p:sp>
          </mc:Choice>
          <mc:Fallback xmlns="">
            <p:sp>
              <p:nvSpPr>
                <p:cNvPr id="87" name="Left-Right Arrow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14"/>
                  <a:stretch>
                    <a:fillRect t="-392308" b="-53846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5997" y="5315008"/>
                <a:ext cx="8797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97" y="5315008"/>
                <a:ext cx="879776" cy="6463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0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24" grpId="0" animBg="1"/>
      <p:bldP spid="24" grpId="1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Covers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640007"/>
            <a:ext cx="8229600" cy="348615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Earlier we </a:t>
            </a:r>
            <a:r>
              <a:rPr lang="en-US" dirty="0" err="1" smtClean="0"/>
              <a:t>kernelized</a:t>
            </a:r>
            <a:r>
              <a:rPr lang="en-US" dirty="0" smtClean="0"/>
              <a:t> the problem of </a:t>
            </a:r>
            <a:r>
              <a:rPr lang="en-US" dirty="0" smtClean="0">
                <a:solidFill>
                  <a:srgbClr val="0070C0"/>
                </a:solidFill>
              </a:rPr>
              <a:t>finding</a:t>
            </a:r>
            <a:r>
              <a:rPr lang="en-US" dirty="0" smtClean="0"/>
              <a:t> a vertex cover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Now:</a:t>
            </a:r>
            <a:r>
              <a:rPr lang="en-US" dirty="0" smtClean="0"/>
              <a:t> preprocess </a:t>
            </a:r>
            <a:r>
              <a:rPr lang="en-US" cap="small" dirty="0" smtClean="0"/>
              <a:t>Coloring</a:t>
            </a:r>
            <a:r>
              <a:rPr lang="en-US" dirty="0" smtClean="0"/>
              <a:t> inputs on graphs with small VC’s</a:t>
            </a:r>
          </a:p>
        </p:txBody>
      </p:sp>
      <p:pic>
        <p:nvPicPr>
          <p:cNvPr id="8" name="Grap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V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323528" y="1196975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vertex cover </a:t>
                </a:r>
                <a:r>
                  <a:rPr lang="en-US" sz="2400" cap="small" dirty="0" smtClean="0">
                    <a:solidFill>
                      <a:schemeClr val="tx1"/>
                    </a:solidFill>
                  </a:rPr>
                  <a:t>(VC)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in </a:t>
                </a:r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vertex set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such that for each edge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we have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96975"/>
                <a:ext cx="8496944" cy="114531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323528" y="4690625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If a 3-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is large compared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𝑚𝑖𝑛𝑉𝐶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:r>
                  <a:rPr lang="en-US" sz="2400" dirty="0" smtClean="0"/>
                  <a:t>can we shrink it efficiently without changing the answer?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690625"/>
                <a:ext cx="8496944" cy="114531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8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849438"/>
            <a:ext cx="3905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</a:t>
            </a:r>
            <a:r>
              <a:rPr lang="en-US" cap="small" dirty="0" smtClean="0"/>
              <a:t>3-Coloring</a:t>
            </a:r>
            <a:r>
              <a:rPr lang="en-US" dirty="0" smtClean="0"/>
              <a:t> inputs with small covers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83488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Input:</a:t>
                </a:r>
                <a:r>
                  <a:rPr lang="en-US" sz="2000" dirty="0" smtClean="0"/>
                  <a:t> instance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of </a:t>
                </a:r>
                <a:r>
                  <a:rPr lang="en-US" sz="2000" cap="small" dirty="0" smtClean="0"/>
                  <a:t>3-Coloring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000" dirty="0" smtClean="0"/>
                  <a:t>Compute 2-approximate vertex cover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 of size 3: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000" dirty="0"/>
                  <a:t>	</a:t>
                </a:r>
                <a:r>
                  <a:rPr lang="en-US" sz="2000" i="1" dirty="0" smtClean="0">
                    <a:solidFill>
                      <a:srgbClr val="0070C0"/>
                    </a:solidFill>
                  </a:rPr>
                  <a:t>mark a common neighbor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i="1" dirty="0" smtClean="0"/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 startAt="3"/>
                </a:pPr>
                <a:r>
                  <a:rPr lang="en-US" sz="2000" dirty="0" smtClean="0"/>
                  <a:t>Delete all unmarked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 startAt="4"/>
                </a:pPr>
                <a:r>
                  <a:rPr lang="en-US" sz="2000" dirty="0" smtClean="0"/>
                  <a:t>Output resulting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vertices</a:t>
                </a:r>
              </a:p>
              <a:p>
                <a:pPr marL="400050" lvl="1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’≤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400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834880" cy="4525963"/>
              </a:xfrm>
              <a:blipFill rotWithShape="0">
                <a:blip r:embed="rId6"/>
                <a:stretch>
                  <a:fillRect l="-1387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41</a:t>
            </a:fld>
            <a:endParaRPr lang="nl-NL"/>
          </a:p>
        </p:txBody>
      </p:sp>
      <p:grpSp>
        <p:nvGrpSpPr>
          <p:cNvPr id="5" name="Group 11"/>
          <p:cNvGrpSpPr/>
          <p:nvPr/>
        </p:nvGrpSpPr>
        <p:grpSpPr>
          <a:xfrm>
            <a:off x="7020272" y="1556792"/>
            <a:ext cx="792088" cy="3977258"/>
            <a:chOff x="7020272" y="1556792"/>
            <a:chExt cx="792088" cy="3977258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859735" y="3581425"/>
              <a:ext cx="390525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020272" y="1556792"/>
                  <a:ext cx="5760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1556792"/>
                  <a:ext cx="576064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Oval 14"/>
          <p:cNvSpPr/>
          <p:nvPr/>
        </p:nvSpPr>
        <p:spPr>
          <a:xfrm>
            <a:off x="5067647" y="1926124"/>
            <a:ext cx="2528689" cy="222295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67647" y="2780928"/>
            <a:ext cx="2528689" cy="222295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92080" y="1926124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40152" y="1916832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53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5014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597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188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188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794" y="1849438"/>
            <a:ext cx="1666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5940152" y="1916832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Correctness: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3-colorable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3-colorable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7"/>
                <a:stretch>
                  <a:fillRect l="-1926" t="-7692" r="-1333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026298" cy="4525963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None/>
                </a:pP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 smtClean="0">
                    <a:sym typeface="Wingdings" pitchFamily="2" charset="2"/>
                  </a:rPr>
                  <a:t> Trivial</a:t>
                </a:r>
              </a:p>
              <a:p>
                <a:pPr marL="457200" indent="-457200">
                  <a:buNone/>
                </a:pP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 smtClean="0">
                    <a:sym typeface="Wingdings" pitchFamily="2" charset="2"/>
                  </a:rPr>
                  <a:t> Take a 3-coloring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’⊇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ym typeface="Wingdings" pitchFamily="2" charset="2"/>
                  </a:rPr>
                  <a:t>Independently give each unmarked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𝑣</m:t>
                    </m:r>
                  </m:oMath>
                </a14:m>
                <a:r>
                  <a:rPr lang="en-US" sz="2400" dirty="0" smtClean="0">
                    <a:sym typeface="Wingdings" pitchFamily="2" charset="2"/>
                  </a:rPr>
                  <a:t> a color not used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endParaRPr lang="en-US" sz="2000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ym typeface="Wingdings" pitchFamily="2" charset="2"/>
                  </a:rPr>
                  <a:t>Only fails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>
                    <a:sym typeface="Wingdings" pitchFamily="2" charset="2"/>
                  </a:rPr>
                  <a:t> has neighbors in 3 colors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ym typeface="Wingdings" pitchFamily="2" charset="2"/>
                  </a:rPr>
                  <a:t/>
                </a:r>
                <a:br>
                  <a:rPr lang="en-US" sz="2400" dirty="0" smtClean="0">
                    <a:sym typeface="Wingdings" pitchFamily="2" charset="2"/>
                  </a:rPr>
                </a:br>
                <a:r>
                  <a:rPr lang="en-US" sz="2400" dirty="0" smtClean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𝑆</m:t>
                    </m:r>
                    <m:r>
                      <a:rPr lang="en-US" sz="2400" dirty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𝑏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FB83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⊆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𝑁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dirty="0" smtClean="0">
                    <a:sym typeface="Wingdings" pitchFamily="2" charset="2"/>
                  </a:rPr>
                  <a:t> uses all colors:</a:t>
                </a:r>
              </a:p>
              <a:p>
                <a:pPr marL="400050" lvl="1" indent="0">
                  <a:buNone/>
                </a:pPr>
                <a:r>
                  <a:rPr lang="en-US" sz="2000" i="1" dirty="0" smtClean="0">
                    <a:solidFill>
                      <a:srgbClr val="0070C0"/>
                    </a:solidFill>
                    <a:sym typeface="Wingdings" pitchFamily="2" charset="2"/>
                  </a:rPr>
                  <a:t/>
                </a:r>
                <a:br>
                  <a:rPr lang="en-US" sz="2000" i="1" dirty="0" smtClean="0">
                    <a:solidFill>
                      <a:srgbClr val="0070C0"/>
                    </a:solidFill>
                    <a:sym typeface="Wingdings" pitchFamily="2" charset="2"/>
                  </a:rPr>
                </a:br>
                <a:r>
                  <a:rPr lang="en-US" sz="2000" i="1" dirty="0" smtClean="0">
                    <a:solidFill>
                      <a:srgbClr val="0070C0"/>
                    </a:solidFill>
                    <a:sym typeface="Wingdings" pitchFamily="2" charset="2"/>
                  </a:rPr>
                  <a:t>the vertex marked for S is improper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’</m:t>
                    </m:r>
                  </m:oMath>
                </a14:m>
                <a:r>
                  <a:rPr lang="en-US" sz="2000" i="1" dirty="0" smtClean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026298" cy="4525963"/>
              </a:xfrm>
              <a:blipFill rotWithShape="0">
                <a:blip r:embed="rId8"/>
                <a:stretch>
                  <a:fillRect l="-2424" t="-2291" r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42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6400800" y="2808514"/>
            <a:ext cx="1953986" cy="1618706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5" name="Group 11"/>
          <p:cNvGrpSpPr/>
          <p:nvPr/>
        </p:nvGrpSpPr>
        <p:grpSpPr>
          <a:xfrm>
            <a:off x="7308304" y="1556792"/>
            <a:ext cx="576064" cy="3977258"/>
            <a:chOff x="7308304" y="1556792"/>
            <a:chExt cx="576064" cy="3977258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859735" y="3581425"/>
              <a:ext cx="390525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308304" y="1556792"/>
                  <a:ext cx="5760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8304" y="1556792"/>
                  <a:ext cx="576064" cy="6463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8" name="Picture 4" descr="Image result for contradiction symbol lightn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5517232"/>
            <a:ext cx="298376" cy="5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preprocessing for </a:t>
            </a:r>
            <a:r>
              <a:rPr lang="en-US" cap="small" dirty="0" smtClean="0"/>
              <a:t>3-Coloring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12975"/>
                <a:ext cx="8229600" cy="2913187"/>
              </a:xfrm>
            </p:spPr>
            <p:txBody>
              <a:bodyPr/>
              <a:lstStyle/>
              <a:p>
                <a:r>
                  <a:rPr lang="en-US" dirty="0" smtClean="0"/>
                  <a:t>Algorithm and correctness proof generalize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Coloring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Mark common neighbors of groups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marL="457200" lvl="1" indent="0">
                  <a:buNone/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[J</a:t>
                </a:r>
                <a:r>
                  <a:rPr lang="en-US" sz="1600" dirty="0">
                    <a:solidFill>
                      <a:srgbClr val="0070C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&amp; Kratsch, Inform. </a:t>
                </a:r>
                <a:r>
                  <a:rPr lang="en-US" sz="1600" dirty="0" err="1" smtClean="0">
                    <a:solidFill>
                      <a:srgbClr val="0070C0"/>
                    </a:solidFill>
                  </a:rPr>
                  <a:t>Comput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. ‘13]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Kernel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vertices,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unavoidable</a:t>
                </a:r>
              </a:p>
              <a:p>
                <a:pPr marL="457200" lvl="1" indent="0">
                  <a:buNone/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[Bodlaender, J &amp; Kratsch SIDMA’14]</a:t>
                </a:r>
              </a:p>
              <a:p>
                <a:r>
                  <a:rPr lang="en-US" dirty="0" smtClean="0"/>
                  <a:t>Can </a:t>
                </a:r>
                <a:r>
                  <a:rPr lang="en-US" dirty="0"/>
                  <a:t>be improved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vertices</a:t>
                </a:r>
              </a:p>
              <a:p>
                <a:pPr marL="457200" lvl="1" indent="0">
                  <a:buNone/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[J </a:t>
                </a:r>
                <a:r>
                  <a:rPr lang="en-US" sz="1600" dirty="0">
                    <a:solidFill>
                      <a:srgbClr val="0070C0"/>
                    </a:solidFill>
                  </a:rPr>
                  <a:t>&amp;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Pieterse IPEC’17]</a:t>
                </a:r>
                <a:endParaRPr lang="en-US" sz="1600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12975"/>
                <a:ext cx="8229600" cy="2913187"/>
              </a:xfrm>
              <a:blipFill rotWithShape="0">
                <a:blip r:embed="rId2"/>
                <a:stretch>
                  <a:fillRect l="-1185" t="-1883" b="-4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90FE7-E4A0-4B81-A29E-2EAA239A5447}" type="slidenum">
              <a:rPr lang="nb-NO" smtClean="0"/>
              <a:pPr>
                <a:defRPr/>
              </a:pPr>
              <a:t>43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23528" y="1160921"/>
                <a:ext cx="8496944" cy="187220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Theorem</a:t>
                </a:r>
                <a:r>
                  <a:rPr lang="en-US" sz="2000" dirty="0" smtClean="0"/>
                  <a:t>. There is a polynomial-time algorithm that, given a 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, outputs a subgraph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𝑚𝑖𝑛𝑉𝐶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vertices 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is 3-colorable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algn="l"/>
                <a:endParaRPr lang="en-US" sz="2000" dirty="0"/>
              </a:p>
              <a:p>
                <a:pPr algn="l"/>
                <a:r>
                  <a:rPr lang="en-US" sz="2000" dirty="0" smtClean="0"/>
                  <a:t>A 3-coloring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can be lifted to a 3-coloring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in polynomial time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60921"/>
                <a:ext cx="8496944" cy="187220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6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preprocessing for </a:t>
            </a:r>
            <a:r>
              <a:rPr lang="en-US" cap="small" dirty="0" smtClean="0"/>
              <a:t>3-Coloring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of a </a:t>
                </a:r>
                <a:r>
                  <a:rPr lang="en-US" cap="small" dirty="0" smtClean="0"/>
                  <a:t>3-Coloring</a:t>
                </a:r>
                <a:r>
                  <a:rPr lang="en-US" dirty="0" smtClean="0"/>
                  <a:t>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allows re-formulation:</a:t>
                </a:r>
              </a:p>
              <a:p>
                <a:pPr marL="400050" lvl="1" indent="0"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Find a coloring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</a:rPr>
                  <a:t> such that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</a:rPr>
                  <a:t>, </a:t>
                </a:r>
                <a:br>
                  <a:rPr lang="en-US" i="1" dirty="0" smtClean="0">
                    <a:solidFill>
                      <a:srgbClr val="0070C0"/>
                    </a:solidFill>
                  </a:rPr>
                </a:br>
                <a:r>
                  <a:rPr lang="en-US" i="1" dirty="0" smtClean="0">
                    <a:solidFill>
                      <a:srgbClr val="0070C0"/>
                    </a:solidFill>
                  </a:rPr>
                  <a:t>some color does not appear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imposes a constraint </a:t>
                </a:r>
                <a:br>
                  <a:rPr lang="en-US" dirty="0"/>
                </a:br>
                <a:r>
                  <a:rPr lang="en-US" dirty="0"/>
                  <a:t>on each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00050" lvl="1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Use at most two colors on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S</a:t>
                </a:r>
              </a:p>
              <a:p>
                <a:pPr marL="400050" lvl="1" indent="0">
                  <a:buNone/>
                </a:pPr>
                <a:r>
                  <a:rPr lang="en-US" b="0" i="1" dirty="0">
                    <a:solidFill>
                      <a:srgbClr val="0070C0"/>
                    </a:solidFill>
                  </a:rPr>
                  <a:t> </a:t>
                </a:r>
                <a:r>
                  <a:rPr lang="en-US" b="0" i="1" dirty="0" smtClean="0">
                    <a:solidFill>
                      <a:srgbClr val="0070C0"/>
                    </a:solidFill>
                  </a:rPr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i="1" dirty="0" smtClean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Some color occurs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</a:rPr>
                  <a:t>2 vertices of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S</a:t>
                </a:r>
                <a:endParaRPr lang="en-US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44</a:t>
            </a:fld>
            <a:endParaRPr lang="nb-NO" dirty="0"/>
          </a:p>
        </p:txBody>
      </p:sp>
      <p:grpSp>
        <p:nvGrpSpPr>
          <p:cNvPr id="6" name="Group 11"/>
          <p:cNvGrpSpPr/>
          <p:nvPr/>
        </p:nvGrpSpPr>
        <p:grpSpPr>
          <a:xfrm>
            <a:off x="7020272" y="2044030"/>
            <a:ext cx="792088" cy="3977258"/>
            <a:chOff x="7020272" y="1556792"/>
            <a:chExt cx="792088" cy="3977258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5859735" y="3581425"/>
              <a:ext cx="390525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020272" y="1556792"/>
                  <a:ext cx="5760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1556792"/>
                  <a:ext cx="576064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2116038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940152" y="2583488"/>
                <a:ext cx="1368152" cy="3437800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-109" charset="-128"/>
                        </a:rPr>
                        <m:t>𝑆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+mj-lt"/>
                  <a:ea typeface="ＭＳ Ｐゴシック" pitchFamily="-109" charset="-128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583488"/>
                <a:ext cx="1368152" cy="34378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323528" y="4976999"/>
                <a:ext cx="8496944" cy="68424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000" b="1" dirty="0" smtClean="0"/>
                  <a:t>Insight:</a:t>
                </a:r>
                <a:r>
                  <a:rPr lang="en-US" sz="2000" dirty="0" smtClean="0"/>
                  <a:t> Some constraints are implied by combinations of others</a:t>
                </a:r>
              </a:p>
              <a:p>
                <a:r>
                  <a:rPr lang="en-US" sz="2000" dirty="0" smtClean="0"/>
                  <a:t>If 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’s constraints are redundant,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can be removed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976999"/>
                <a:ext cx="8496944" cy="68424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2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are degree-2 polynomials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make three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of three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00050" lvl="1" indent="0"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/>
                </a:r>
                <a:br>
                  <a:rPr lang="en-US" i="1" dirty="0" smtClean="0">
                    <a:solidFill>
                      <a:srgbClr val="0070C0"/>
                    </a:solidFill>
                  </a:rPr>
                </a:br>
                <a:r>
                  <a:rPr lang="en-US" i="1" dirty="0" smtClean="0">
                    <a:solidFill>
                      <a:srgbClr val="0070C0"/>
                    </a:solidFill>
                  </a:rPr>
                  <a:t>Use </a:t>
                </a:r>
                <a:r>
                  <a:rPr lang="en-US" i="1" dirty="0">
                    <a:solidFill>
                      <a:srgbClr val="0070C0"/>
                    </a:solidFill>
                  </a:rPr>
                  <a:t>at most two colors on </a:t>
                </a:r>
                <a:r>
                  <a:rPr lang="en-US" i="1" dirty="0">
                    <a:solidFill>
                      <a:srgbClr val="C00000"/>
                    </a:solidFill>
                  </a:rPr>
                  <a:t>S</a:t>
                </a:r>
              </a:p>
              <a:p>
                <a:pPr marL="400050" lvl="1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 	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Some color occurs on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at least 2 </a:t>
                </a:r>
                <a:r>
                  <a:rPr lang="en-US" i="1" dirty="0">
                    <a:solidFill>
                      <a:srgbClr val="0070C0"/>
                    </a:solidFill>
                  </a:rPr>
                  <a:t>vertices of </a:t>
                </a:r>
                <a:r>
                  <a:rPr lang="en-US" i="1" dirty="0">
                    <a:solidFill>
                      <a:srgbClr val="C00000"/>
                    </a:solidFill>
                  </a:rPr>
                  <a:t>S</a:t>
                </a:r>
              </a:p>
              <a:p>
                <a:pPr marL="400050" lvl="1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	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+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+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≡1 (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Number of monochromatic pairs is 1 or 3</a:t>
                </a:r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 b="-10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323528" y="1700808"/>
            <a:ext cx="8496944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/>
              <a:t>Observation:</a:t>
            </a:r>
            <a:r>
              <a:rPr lang="en-US" sz="2000" dirty="0" smtClean="0"/>
              <a:t> Constraints correspond to equalities of degree-2 polynomials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370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to find redundant constraints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Combine constraints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/>
                                        </m:mr>
                                      </m:m>
                                    </m:e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/>
                                        </m:mr>
                                      </m:m>
                                    </m:e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Compute a </a:t>
                </a:r>
                <a:r>
                  <a:rPr lang="en-US" dirty="0" smtClean="0"/>
                  <a:t>row basis </a:t>
                </a:r>
                <a:r>
                  <a:rPr lang="en-US" dirty="0" smtClean="0"/>
                  <a:t>for the extended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over GF[2]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Basis consists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constraints that imply all others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b="-6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2852936"/>
                <a:ext cx="8496944" cy="79208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0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/>
                  <a:t> </a:t>
                </a:r>
                <a:r>
                  <a:rPr lang="en-US" sz="2000" dirty="0" smtClean="0"/>
                  <a:t>basis constraints are generated by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 vertices outside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Removing all others does not change the answer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852936"/>
                <a:ext cx="8496944" cy="79208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1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preprocessing for </a:t>
            </a:r>
            <a:r>
              <a:rPr lang="en-US" cap="small" dirty="0" smtClean="0"/>
              <a:t>3-Coloring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52340"/>
                <a:ext cx="8229600" cy="4929188"/>
              </a:xfrm>
            </p:spPr>
            <p:txBody>
              <a:bodyPr/>
              <a:lstStyle/>
              <a:p>
                <a:r>
                  <a:rPr lang="en-US" dirty="0" smtClean="0"/>
                  <a:t>Reduced instance can be encoded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Cannot be improved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unless NP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 smtClean="0"/>
                  <a:t> coNP/poly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𝑚𝑖𝑛𝑉𝐶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-vertex kernel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52340"/>
                <a:ext cx="8229600" cy="4929188"/>
              </a:xfrm>
              <a:blipFill rotWithShape="0">
                <a:blip r:embed="rId2"/>
                <a:stretch>
                  <a:fillRect l="-1185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160921"/>
                <a:ext cx="8496944" cy="187220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Theorem</a:t>
                </a:r>
                <a:r>
                  <a:rPr lang="en-US" sz="2000" dirty="0" smtClean="0"/>
                  <a:t>. There is a polynomial-time algorithm that, given a 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, outputs a subgraph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𝑚𝑖𝑛𝑉𝐶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vertices 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is 3-colorable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algn="l"/>
                <a:endParaRPr lang="en-US" sz="2000" dirty="0"/>
              </a:p>
              <a:p>
                <a:pPr algn="l"/>
                <a:r>
                  <a:rPr lang="en-US" sz="2000" dirty="0" smtClean="0"/>
                  <a:t>A 3-coloring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can be lifted to a 3-coloring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in polynomial time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60921"/>
                <a:ext cx="8496944" cy="187220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652120" y="303312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[J&amp;Pieterse’17]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47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291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Nice preprocessing algorithms found on the lost continent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Rich theory of algorithmic techniques and lower bounds</a:t>
            </a:r>
          </a:p>
          <a:p>
            <a:pPr marL="0" indent="0">
              <a:buNone/>
            </a:pPr>
            <a:r>
              <a:rPr lang="en-US" dirty="0" smtClean="0"/>
              <a:t>Several tantalizing open problems remain:</a:t>
            </a:r>
          </a:p>
          <a:p>
            <a:pPr marL="457200" lvl="1" indent="0">
              <a:buNone/>
            </a:pPr>
            <a:r>
              <a:rPr lang="en-US" cap="small" dirty="0" smtClean="0"/>
              <a:t>Vertex Planarization? Directed Feedback Vertex Set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48</a:t>
            </a:fld>
            <a:endParaRPr lang="nb-NO"/>
          </a:p>
        </p:txBody>
      </p:sp>
      <p:grpSp>
        <p:nvGrpSpPr>
          <p:cNvPr id="5" name="Group 4"/>
          <p:cNvGrpSpPr/>
          <p:nvPr/>
        </p:nvGrpSpPr>
        <p:grpSpPr>
          <a:xfrm>
            <a:off x="1691680" y="1772816"/>
            <a:ext cx="5256584" cy="2319350"/>
            <a:chOff x="456585" y="1613706"/>
            <a:chExt cx="8159850" cy="4875137"/>
          </a:xfrm>
        </p:grpSpPr>
        <p:pic>
          <p:nvPicPr>
            <p:cNvPr id="7" name="Picture 2" descr="https://upload.wikimedia.org/wikipedia/commons/e/e0/Cardinal_gem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84" r="59961" b="41270"/>
            <a:stretch/>
          </p:blipFill>
          <p:spPr bwMode="auto">
            <a:xfrm rot="1721891">
              <a:off x="2985073" y="3739648"/>
              <a:ext cx="2724567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upload.wikimedia.org/wikipedia/commons/e/e0/Cardinal_gem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17" t="22223" b="42857"/>
            <a:stretch/>
          </p:blipFill>
          <p:spPr bwMode="auto">
            <a:xfrm rot="1674225">
              <a:off x="1165629" y="1816601"/>
              <a:ext cx="1800200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upload.wikimedia.org/wikipedia/commons/e/e0/Cardinal_gem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" t="59476" r="50794" b="5491"/>
            <a:stretch/>
          </p:blipFill>
          <p:spPr bwMode="auto">
            <a:xfrm>
              <a:off x="6300192" y="1613706"/>
              <a:ext cx="1866224" cy="1584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756315">
              <a:off x="456585" y="3407952"/>
              <a:ext cx="2376264" cy="2824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cap="small" dirty="0" smtClean="0">
                  <a:latin typeface="+mj-lt"/>
                </a:rPr>
                <a:t>Edge Clique Cover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20612700">
              <a:off x="3579341" y="5811419"/>
              <a:ext cx="2376265" cy="677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cap="small" dirty="0" smtClean="0">
                  <a:latin typeface="+mj-lt"/>
                </a:rPr>
                <a:t>Vertex Cover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1008180">
              <a:off x="6240171" y="3520220"/>
              <a:ext cx="2376264" cy="201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cap="small" dirty="0" smtClean="0">
                  <a:latin typeface="+mj-lt"/>
                </a:rPr>
                <a:t>Graph Coloring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99592" y="574777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25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preprocessing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8229600" cy="32401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What does </a:t>
                </a:r>
                <a:r>
                  <a:rPr lang="en-US" i="1" dirty="0" smtClean="0"/>
                  <a:t>provably effective </a:t>
                </a:r>
                <a:r>
                  <a:rPr lang="en-US" dirty="0" smtClean="0"/>
                  <a:t>and </a:t>
                </a:r>
                <a:r>
                  <a:rPr lang="en-US" i="1" dirty="0" smtClean="0"/>
                  <a:t>provably efficient</a:t>
                </a:r>
                <a:r>
                  <a:rPr lang="en-US" dirty="0" smtClean="0"/>
                  <a:t> mean?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Efficient</a:t>
                </a:r>
                <a:r>
                  <a:rPr lang="en-US" dirty="0" smtClean="0"/>
                  <a:t>: preprocessing runs in polynomial time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Effective</a:t>
                </a:r>
                <a:r>
                  <a:rPr lang="en-US" dirty="0" smtClean="0"/>
                  <a:t>: shrinks the input without changing the answer</a:t>
                </a:r>
              </a:p>
              <a:p>
                <a:pPr marL="0" indent="0">
                  <a:buNone/>
                </a:pPr>
                <a:r>
                  <a:rPr lang="en-US" dirty="0" smtClean="0"/>
                  <a:t>How </a:t>
                </a:r>
                <a:r>
                  <a:rPr lang="en-US" dirty="0"/>
                  <a:t>to guarantee an effective preprocessing algorithm?</a:t>
                </a:r>
              </a:p>
              <a:p>
                <a:pPr marL="457200" lvl="1" indent="0">
                  <a:buNone/>
                </a:pPr>
                <a:r>
                  <a:rPr lang="nl-NL" i="1" dirty="0" err="1"/>
                  <a:t>If</a:t>
                </a:r>
                <a:r>
                  <a:rPr lang="nl-NL" i="1" dirty="0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nl-NL" i="1" dirty="0"/>
                  <a:t>, no NP-hard </a:t>
                </a:r>
                <a:r>
                  <a:rPr lang="nl-NL" i="1" dirty="0" err="1"/>
                  <a:t>problem</a:t>
                </a:r>
                <a:r>
                  <a:rPr lang="nl-NL" i="1" dirty="0"/>
                  <a:t> has a poly-time preprocessing </a:t>
                </a:r>
                <a:r>
                  <a:rPr lang="nl-NL" i="1" dirty="0" err="1"/>
                  <a:t>algorithm</a:t>
                </a:r>
                <a:r>
                  <a:rPr lang="nl-NL" i="1" dirty="0"/>
                  <a:t> </a:t>
                </a:r>
                <a:r>
                  <a:rPr lang="nl-NL" i="1" dirty="0" err="1"/>
                  <a:t>that</a:t>
                </a:r>
                <a:r>
                  <a:rPr lang="nl-NL" i="1" dirty="0"/>
                  <a:t> </a:t>
                </a:r>
                <a:r>
                  <a:rPr lang="nl-NL" i="1" dirty="0" err="1"/>
                  <a:t>shrinks</a:t>
                </a:r>
                <a:r>
                  <a:rPr lang="nl-NL" i="1" dirty="0"/>
                  <a:t> the input </a:t>
                </a:r>
                <a:r>
                  <a:rPr lang="nl-NL" i="1" dirty="0" err="1"/>
                  <a:t>by</a:t>
                </a:r>
                <a:r>
                  <a:rPr lang="nl-NL" i="1" dirty="0"/>
                  <a:t> 1 </a:t>
                </a:r>
                <a:r>
                  <a:rPr lang="nl-NL" i="1" dirty="0" smtClean="0"/>
                  <a:t>bit</a:t>
                </a:r>
              </a:p>
              <a:p>
                <a:pPr marL="0" indent="0">
                  <a:buNone/>
                </a:pPr>
                <a:r>
                  <a:rPr lang="nl-NL" dirty="0" smtClean="0"/>
                  <a:t>The </a:t>
                </a:r>
                <a:r>
                  <a:rPr lang="nl-NL" dirty="0"/>
                  <a:t>viewpoint of </a:t>
                </a:r>
                <a:r>
                  <a:rPr lang="nl-NL" i="1" dirty="0" err="1">
                    <a:solidFill>
                      <a:srgbClr val="0070C0"/>
                    </a:solidFill>
                  </a:rPr>
                  <a:t>parameterized</a:t>
                </a:r>
                <a:r>
                  <a:rPr lang="nl-NL" i="1" dirty="0">
                    <a:solidFill>
                      <a:srgbClr val="0070C0"/>
                    </a:solidFill>
                  </a:rPr>
                  <a:t> </a:t>
                </a:r>
                <a:r>
                  <a:rPr lang="nl-NL" i="1" dirty="0" err="1">
                    <a:solidFill>
                      <a:srgbClr val="0070C0"/>
                    </a:solidFill>
                  </a:rPr>
                  <a:t>complexity</a:t>
                </a:r>
                <a:r>
                  <a:rPr lang="nl-NL" i="1" dirty="0"/>
                  <a:t> </a:t>
                </a:r>
                <a:r>
                  <a:rPr lang="nl-NL" dirty="0" err="1" smtClean="0"/>
                  <a:t>helps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8229600" cy="3240138"/>
              </a:xfrm>
              <a:blipFill rotWithShape="0">
                <a:blip r:embed="rId2"/>
                <a:stretch>
                  <a:fillRect l="-111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1171650" y="5085184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63975" t="-72059" r="-4720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9433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Kernelization: data reduction with a guarantee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 smtClean="0"/>
                  <a:t> for a parameterized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lvl="1"/>
                <a:r>
                  <a:rPr lang="en-US" dirty="0" smtClean="0"/>
                  <a:t>an algorithm that transforms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size</a:t>
                </a:r>
                <a:r>
                  <a:rPr lang="en-US" dirty="0" smtClean="0"/>
                  <a:t> of the kernelization</a:t>
                </a:r>
              </a:p>
              <a:p>
                <a:pPr marL="457200" lvl="1" indent="0">
                  <a:buNone/>
                </a:pPr>
                <a:r>
                  <a:rPr lang="en-US" i="1" dirty="0" smtClean="0"/>
                  <a:t>Can be exponential or polynomial; smaller is better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1171650" y="5085184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63975" t="-72059" r="-4720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9" name="Rounded Rectangle 28"/>
          <p:cNvSpPr/>
          <p:nvPr/>
        </p:nvSpPr>
        <p:spPr bwMode="auto">
          <a:xfrm>
            <a:off x="539552" y="3468564"/>
            <a:ext cx="8064896" cy="11686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A kernelization guarantees that instances that are large with respect to their complexity parameter can be shrunk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27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 in kernelization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7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7" t="22223" b="42857"/>
          <a:stretch/>
        </p:blipFill>
        <p:spPr bwMode="auto">
          <a:xfrm rot="1674225">
            <a:off x="1165629" y="1816601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756315">
            <a:off x="456585" y="32668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Edge Clique Cover</a:t>
            </a:r>
          </a:p>
        </p:txBody>
      </p:sp>
    </p:spTree>
    <p:extLst>
      <p:ext uri="{BB962C8B-B14F-4D97-AF65-F5344CB8AC3E}">
        <p14:creationId xmlns:p14="http://schemas.microsoft.com/office/powerpoint/2010/main" val="42372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Edge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</a:t>
                </a:r>
                <a:r>
                  <a:rPr lang="en-US" dirty="0" smtClean="0"/>
                  <a:t>Do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cliques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that 			for each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there is a 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⊇{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Vertices are allowed to belong to more than one clique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The edge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covered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by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 cliques</a:t>
                </a:r>
                <a:r>
                  <a:rPr lang="nl-NL" dirty="0" smtClean="0"/>
                  <a:t> (</a:t>
                </a:r>
                <a:r>
                  <a:rPr lang="nl-NL" i="1" dirty="0" smtClean="0"/>
                  <a:t>is </a:t>
                </a:r>
                <a:r>
                  <a:rPr lang="nl-NL" i="1" dirty="0" err="1" smtClean="0"/>
                  <a:t>their</a:t>
                </a:r>
                <a:r>
                  <a:rPr lang="nl-NL" i="1" dirty="0" smtClean="0"/>
                  <a:t> </a:t>
                </a:r>
                <a:r>
                  <a:rPr lang="nl-NL" i="1" dirty="0" err="1" smtClean="0"/>
                  <a:t>union</a:t>
                </a:r>
                <a:r>
                  <a:rPr lang="nl-NL" dirty="0" smtClean="0"/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nl-NL" dirty="0" smtClean="0"/>
                  <a:t>Notion of cover is different </a:t>
                </a:r>
                <a:r>
                  <a:rPr lang="nl-NL" dirty="0" err="1" smtClean="0"/>
                  <a:t>than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cap="small" dirty="0" smtClean="0"/>
                  <a:t>Vertex Cover</a:t>
                </a:r>
                <a:r>
                  <a:rPr lang="nl-NL" dirty="0" smtClean="0"/>
                  <a:t>!</a:t>
                </a:r>
                <a:endParaRPr lang="nl-NL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  <a:blipFill rotWithShape="0">
                <a:blip r:embed="rId3"/>
                <a:stretch>
                  <a:fillRect l="-1146" t="-989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" y="3419475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137" y="3419475"/>
            <a:ext cx="465772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137" y="3419475"/>
            <a:ext cx="4657725" cy="178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sp>
        <p:nvSpPr>
          <p:cNvPr id="5" name="C1"/>
          <p:cNvSpPr/>
          <p:nvPr/>
        </p:nvSpPr>
        <p:spPr bwMode="auto">
          <a:xfrm>
            <a:off x="5796136" y="3733998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C2"/>
          <p:cNvSpPr/>
          <p:nvPr/>
        </p:nvSpPr>
        <p:spPr bwMode="auto">
          <a:xfrm>
            <a:off x="5220072" y="3580700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4660206" y="3789040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064336" y="3516376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3563888" y="3356992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C6"/>
          <p:cNvSpPr/>
          <p:nvPr/>
        </p:nvSpPr>
        <p:spPr bwMode="auto">
          <a:xfrm>
            <a:off x="2313848" y="3749808"/>
            <a:ext cx="1080120" cy="1101944"/>
          </a:xfrm>
          <a:prstGeom prst="round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28184" y="4047455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yes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  <a:t>for</a:t>
                </a:r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047455"/>
                <a:ext cx="3384376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9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Covering edges of a 3D cube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grpSp>
        <p:nvGrpSpPr>
          <p:cNvPr id="37" name="C1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5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6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75" name="C2"/>
          <p:cNvGrpSpPr/>
          <p:nvPr/>
        </p:nvGrpSpPr>
        <p:grpSpPr>
          <a:xfrm>
            <a:off x="2856101" y="1584687"/>
            <a:ext cx="3431799" cy="3688627"/>
            <a:chOff x="3006621" y="1688453"/>
            <a:chExt cx="3431799" cy="3688627"/>
          </a:xfrm>
        </p:grpSpPr>
        <p:sp>
          <p:nvSpPr>
            <p:cNvPr id="38" name="object 5"/>
            <p:cNvSpPr/>
            <p:nvPr/>
          </p:nvSpPr>
          <p:spPr>
            <a:xfrm>
              <a:off x="3006621" y="51983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9" name="object 6"/>
            <p:cNvSpPr/>
            <p:nvPr/>
          </p:nvSpPr>
          <p:spPr>
            <a:xfrm>
              <a:off x="3691488" y="42566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0" name="object 7"/>
            <p:cNvSpPr/>
            <p:nvPr/>
          </p:nvSpPr>
          <p:spPr>
            <a:xfrm>
              <a:off x="3006621" y="26301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1" name="object 8"/>
            <p:cNvSpPr/>
            <p:nvPr/>
          </p:nvSpPr>
          <p:spPr>
            <a:xfrm>
              <a:off x="3691488" y="16884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2" name="object 9"/>
            <p:cNvSpPr/>
            <p:nvPr/>
          </p:nvSpPr>
          <p:spPr>
            <a:xfrm>
              <a:off x="5574865" y="51983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" name="object 10"/>
            <p:cNvSpPr/>
            <p:nvPr/>
          </p:nvSpPr>
          <p:spPr>
            <a:xfrm>
              <a:off x="6259734" y="42566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" name="object 11"/>
            <p:cNvSpPr/>
            <p:nvPr/>
          </p:nvSpPr>
          <p:spPr>
            <a:xfrm>
              <a:off x="5574865" y="26301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" name="object 12"/>
            <p:cNvSpPr/>
            <p:nvPr/>
          </p:nvSpPr>
          <p:spPr>
            <a:xfrm>
              <a:off x="6259734" y="16884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" name="object 13"/>
            <p:cNvSpPr/>
            <p:nvPr/>
          </p:nvSpPr>
          <p:spPr>
            <a:xfrm>
              <a:off x="3151393" y="44221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" name="object 14"/>
            <p:cNvSpPr/>
            <p:nvPr/>
          </p:nvSpPr>
          <p:spPr>
            <a:xfrm>
              <a:off x="3095794" y="28130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" name="object 15"/>
            <p:cNvSpPr/>
            <p:nvPr/>
          </p:nvSpPr>
          <p:spPr>
            <a:xfrm>
              <a:off x="3190001" y="52875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" name="object 16"/>
            <p:cNvSpPr/>
            <p:nvPr/>
          </p:nvSpPr>
          <p:spPr>
            <a:xfrm>
              <a:off x="3151357" y="18534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" name="object 17"/>
            <p:cNvSpPr/>
            <p:nvPr/>
          </p:nvSpPr>
          <p:spPr>
            <a:xfrm>
              <a:off x="3780795" y="18711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" name="object 18"/>
            <p:cNvSpPr/>
            <p:nvPr/>
          </p:nvSpPr>
          <p:spPr>
            <a:xfrm>
              <a:off x="3875001" y="43456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" name="object 19"/>
            <p:cNvSpPr/>
            <p:nvPr/>
          </p:nvSpPr>
          <p:spPr>
            <a:xfrm>
              <a:off x="3113850" y="18695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" name="object 20"/>
            <p:cNvSpPr/>
            <p:nvPr/>
          </p:nvSpPr>
          <p:spPr>
            <a:xfrm>
              <a:off x="3132378" y="28056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" name="object 22"/>
            <p:cNvSpPr/>
            <p:nvPr/>
          </p:nvSpPr>
          <p:spPr>
            <a:xfrm>
              <a:off x="3865393" y="43879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" name="object 23"/>
            <p:cNvSpPr/>
            <p:nvPr/>
          </p:nvSpPr>
          <p:spPr>
            <a:xfrm>
              <a:off x="3162411" y="27854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" name="object 24"/>
            <p:cNvSpPr/>
            <p:nvPr/>
          </p:nvSpPr>
          <p:spPr>
            <a:xfrm>
              <a:off x="3162743" y="27857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" name="object 25"/>
            <p:cNvSpPr/>
            <p:nvPr/>
          </p:nvSpPr>
          <p:spPr>
            <a:xfrm>
              <a:off x="5720182" y="44221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" name="object 26"/>
            <p:cNvSpPr/>
            <p:nvPr/>
          </p:nvSpPr>
          <p:spPr>
            <a:xfrm>
              <a:off x="5664551" y="28130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" name="object 27"/>
            <p:cNvSpPr/>
            <p:nvPr/>
          </p:nvSpPr>
          <p:spPr>
            <a:xfrm>
              <a:off x="3190001" y="27188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" name="object 28"/>
            <p:cNvSpPr/>
            <p:nvPr/>
          </p:nvSpPr>
          <p:spPr>
            <a:xfrm>
              <a:off x="5720144" y="18534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" name="object 29"/>
            <p:cNvSpPr/>
            <p:nvPr/>
          </p:nvSpPr>
          <p:spPr>
            <a:xfrm>
              <a:off x="6349556" y="18711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" name="object 30"/>
            <p:cNvSpPr/>
            <p:nvPr/>
          </p:nvSpPr>
          <p:spPr>
            <a:xfrm>
              <a:off x="3875001" y="17769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" name="object 31"/>
            <p:cNvSpPr/>
            <p:nvPr/>
          </p:nvSpPr>
          <p:spPr>
            <a:xfrm>
              <a:off x="5682606" y="18695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" name="object 32"/>
            <p:cNvSpPr/>
            <p:nvPr/>
          </p:nvSpPr>
          <p:spPr>
            <a:xfrm>
              <a:off x="5701143" y="28056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" name="object 33"/>
            <p:cNvSpPr/>
            <p:nvPr/>
          </p:nvSpPr>
          <p:spPr>
            <a:xfrm>
              <a:off x="3186512" y="18031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" name="object 34"/>
            <p:cNvSpPr/>
            <p:nvPr/>
          </p:nvSpPr>
          <p:spPr>
            <a:xfrm>
              <a:off x="3865393" y="18192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" name="object 35"/>
            <p:cNvSpPr/>
            <p:nvPr/>
          </p:nvSpPr>
          <p:spPr>
            <a:xfrm>
              <a:off x="3847740" y="18438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" name="object 36"/>
            <p:cNvSpPr/>
            <p:nvPr/>
          </p:nvSpPr>
          <p:spPr>
            <a:xfrm>
              <a:off x="3847742" y="18438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" name="object 37"/>
            <p:cNvSpPr/>
            <p:nvPr/>
          </p:nvSpPr>
          <p:spPr>
            <a:xfrm>
              <a:off x="3151393" y="44221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" name="object 38"/>
            <p:cNvSpPr/>
            <p:nvPr/>
          </p:nvSpPr>
          <p:spPr>
            <a:xfrm>
              <a:off x="3113850" y="18695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" name="object 39"/>
            <p:cNvSpPr/>
            <p:nvPr/>
          </p:nvSpPr>
          <p:spPr>
            <a:xfrm>
              <a:off x="3095794" y="28130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" name="object 40"/>
            <p:cNvSpPr/>
            <p:nvPr/>
          </p:nvSpPr>
          <p:spPr>
            <a:xfrm>
              <a:off x="3780795" y="18711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" name="object 41"/>
            <p:cNvSpPr/>
            <p:nvPr/>
          </p:nvSpPr>
          <p:spPr>
            <a:xfrm>
              <a:off x="3151357" y="18534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" name="object 42"/>
            <p:cNvSpPr/>
            <p:nvPr/>
          </p:nvSpPr>
          <p:spPr>
            <a:xfrm>
              <a:off x="3132378" y="28056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76" name="C3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77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1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2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3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4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5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6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7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8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9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0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1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2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3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4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5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6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7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8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9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0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1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2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3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4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5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6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7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8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9" name="object 3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0" name="object 38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1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2" name="object 40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3" name="object 41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4" name="object 42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5" name="object 4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6" name="object 44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7" name="object 45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8" name="object 46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9" name="object 47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0" name="object 48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121" name="C4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122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3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4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5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6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7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8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9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0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1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2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3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4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5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6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7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8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9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0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1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2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3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4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5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6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7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8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9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0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1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2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3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4" name="object 3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5" name="object 38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6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7" name="object 40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8" name="object 41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9" name="object 42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0" name="object 4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1" name="object 44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2" name="object 45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3" name="object 46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4" name="object 47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5" name="object 48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6" name="object 49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7" name="object 50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8" name="object 51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9" name="object 52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0" name="object 5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1" name="object 54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172" name="C5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173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4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5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6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7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8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9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0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1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2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3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4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5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6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7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8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9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0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1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2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3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4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5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6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7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8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9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0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1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2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3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4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5" name="object 3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6" name="object 38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7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8" name="object 40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9" name="object 41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0" name="object 42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1" name="object 4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2" name="object 44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3" name="object 45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4" name="object 46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5" name="object 47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6" name="object 48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7" name="object 49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8" name="object 50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9" name="object 51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0" name="object 52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1" name="object 5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2" name="object 54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3" name="object 55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4" name="object 56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5" name="object 5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6" name="object 58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7" name="object 59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8" name="object 60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229" name="C6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230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1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2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3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4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5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6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7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8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9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0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1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2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3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4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5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6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7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8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9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0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1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2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3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4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5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6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7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8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9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0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1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2" name="object 3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3" name="object 38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4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5" name="object 40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6" name="object 41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7" name="object 42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8" name="object 4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9" name="object 44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0" name="object 45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1" name="object 46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2" name="object 47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3" name="object 48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4" name="object 49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5" name="object 50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6" name="object 51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7" name="object 52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8" name="object 5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9" name="object 54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0" name="object 55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1" name="object 56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2" name="object 5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3" name="object 58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4" name="object 59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5" name="object 60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6" name="object 61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7" name="object 62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8" name="object 63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9" name="object 64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0" name="object 65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1" name="object 66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292" name="C7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293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4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5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6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7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8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9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0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1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2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3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4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5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6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7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8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9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0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1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2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3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4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5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6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7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8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9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0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1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2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3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4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5" name="object 3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6" name="object 38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7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8" name="object 40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9" name="object 41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0" name="object 42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1" name="object 4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2" name="object 44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3" name="object 45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4" name="object 46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5" name="object 47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6" name="object 48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7" name="object 49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8" name="object 50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9" name="object 51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0" name="object 52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1" name="object 5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2" name="object 54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3" name="object 55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4" name="object 56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5" name="object 5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6" name="object 58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7" name="object 59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8" name="object 60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9" name="object 61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0" name="object 62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1" name="object 63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2" name="object 64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3" name="object 65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4" name="object 66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5" name="object 6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6" name="object 68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7" name="object 69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8" name="object 7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9" name="object 71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60" name="object 72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430" name="C9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431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2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3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4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5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6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7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8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9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0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1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2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3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4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5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6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7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8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9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0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1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2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3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4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5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6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7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8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9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0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1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2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3" name="object 37"/>
            <p:cNvSpPr/>
            <p:nvPr/>
          </p:nvSpPr>
          <p:spPr>
            <a:xfrm>
              <a:off x="2943394" y="504096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4" name="object 38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5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6" name="object 40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7" name="object 41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8" name="object 42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9" name="object 43"/>
            <p:cNvSpPr/>
            <p:nvPr/>
          </p:nvSpPr>
          <p:spPr>
            <a:xfrm>
              <a:off x="3712993" y="423558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0" name="object 4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1" name="object 4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2" name="object 46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3" name="object 4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5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4" name="object 48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5" name="object 49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6" name="object 50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477" name="C10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478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9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0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1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2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3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4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5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6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7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8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9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0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1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2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3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4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5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6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7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8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9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0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1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2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3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4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5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6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7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8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9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0" name="object 37"/>
            <p:cNvSpPr/>
            <p:nvPr/>
          </p:nvSpPr>
          <p:spPr>
            <a:xfrm>
              <a:off x="2943394" y="504096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1" name="object 38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2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3" name="object 40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4" name="object 41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5" name="object 42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6" name="object 43"/>
            <p:cNvSpPr/>
            <p:nvPr/>
          </p:nvSpPr>
          <p:spPr>
            <a:xfrm>
              <a:off x="3712993" y="423558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7" name="object 4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8" name="object 4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9" name="object 46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0" name="object 4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5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1" name="object 48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2" name="object 49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3" name="object 50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4" name="object 51"/>
            <p:cNvSpPr/>
            <p:nvPr/>
          </p:nvSpPr>
          <p:spPr>
            <a:xfrm>
              <a:off x="5579007" y="2499739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" y="0"/>
                  </a:moveTo>
                  <a:lnTo>
                    <a:pt x="0" y="38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5" name="object 52"/>
            <p:cNvSpPr/>
            <p:nvPr/>
          </p:nvSpPr>
          <p:spPr>
            <a:xfrm>
              <a:off x="3037601" y="2566413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6" name="object 53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7" name="object 54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8" name="object 5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9" name="object 56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0" name="object 57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1" name="object 58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2" name="object 59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3" name="object 60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4" name="object 61"/>
            <p:cNvSpPr/>
            <p:nvPr/>
          </p:nvSpPr>
          <p:spPr>
            <a:xfrm>
              <a:off x="5567746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3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5" name="object 62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5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6" name="object 63"/>
            <p:cNvSpPr/>
            <p:nvPr/>
          </p:nvSpPr>
          <p:spPr>
            <a:xfrm>
              <a:off x="5530208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327444" y="0"/>
                  </a:moveTo>
                  <a:lnTo>
                    <a:pt x="0" y="167815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7" name="object 64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538" name="C11"/>
          <p:cNvGrpSpPr/>
          <p:nvPr/>
        </p:nvGrpSpPr>
        <p:grpSpPr>
          <a:xfrm>
            <a:off x="2856101" y="1577646"/>
            <a:ext cx="3431799" cy="3702709"/>
            <a:chOff x="2854221" y="1521971"/>
            <a:chExt cx="3431799" cy="3702709"/>
          </a:xfrm>
        </p:grpSpPr>
        <p:sp>
          <p:nvSpPr>
            <p:cNvPr id="539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0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1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2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3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4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5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6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7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8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9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0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1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2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3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4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5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6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7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8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9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0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1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2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3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4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5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6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7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8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9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0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1" name="object 37"/>
            <p:cNvSpPr/>
            <p:nvPr/>
          </p:nvSpPr>
          <p:spPr>
            <a:xfrm>
              <a:off x="2943394" y="504096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2" name="object 38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3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4" name="object 40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5" name="object 41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6" name="object 42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7" name="object 43"/>
            <p:cNvSpPr/>
            <p:nvPr/>
          </p:nvSpPr>
          <p:spPr>
            <a:xfrm>
              <a:off x="3712993" y="423558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8" name="object 4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9" name="object 4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0" name="object 46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1" name="object 4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5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2" name="object 48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3" name="object 49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4" name="object 50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5" name="object 51"/>
            <p:cNvSpPr/>
            <p:nvPr/>
          </p:nvSpPr>
          <p:spPr>
            <a:xfrm>
              <a:off x="5579007" y="2499739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" y="0"/>
                  </a:moveTo>
                  <a:lnTo>
                    <a:pt x="0" y="38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6" name="object 52"/>
            <p:cNvSpPr/>
            <p:nvPr/>
          </p:nvSpPr>
          <p:spPr>
            <a:xfrm>
              <a:off x="3037601" y="2566413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7" name="object 53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8" name="object 54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9" name="object 5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0" name="object 56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1" name="object 57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2" name="object 58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3" name="object 59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4" name="object 60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5" name="object 61"/>
            <p:cNvSpPr/>
            <p:nvPr/>
          </p:nvSpPr>
          <p:spPr>
            <a:xfrm>
              <a:off x="5567746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3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6" name="object 62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5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7" name="object 63"/>
            <p:cNvSpPr/>
            <p:nvPr/>
          </p:nvSpPr>
          <p:spPr>
            <a:xfrm>
              <a:off x="5530208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327444" y="0"/>
                  </a:moveTo>
                  <a:lnTo>
                    <a:pt x="0" y="167815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8" name="object 64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9" name="object 65"/>
            <p:cNvSpPr/>
            <p:nvPr/>
          </p:nvSpPr>
          <p:spPr>
            <a:xfrm>
              <a:off x="3646396" y="1521971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0" name="object 66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1" name="object 6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2" name="object 68"/>
            <p:cNvSpPr/>
            <p:nvPr/>
          </p:nvSpPr>
          <p:spPr>
            <a:xfrm>
              <a:off x="299896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0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3" name="object 69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4" name="object 70"/>
            <p:cNvSpPr/>
            <p:nvPr/>
          </p:nvSpPr>
          <p:spPr>
            <a:xfrm>
              <a:off x="3695010" y="1691167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1229029" y="0"/>
                  </a:moveTo>
                  <a:lnTo>
                    <a:pt x="0" y="122903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5" name="object 71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5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6" name="object 72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7" name="object 73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8" name="object 74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9" name="object 75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0" name="object 76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1" name="object 77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2" name="object 78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613" name="C12"/>
          <p:cNvGrpSpPr/>
          <p:nvPr/>
        </p:nvGrpSpPr>
        <p:grpSpPr>
          <a:xfrm>
            <a:off x="2854674" y="1577646"/>
            <a:ext cx="3434653" cy="3702709"/>
            <a:chOff x="2854221" y="1521971"/>
            <a:chExt cx="3434653" cy="3702709"/>
          </a:xfrm>
        </p:grpSpPr>
        <p:sp>
          <p:nvSpPr>
            <p:cNvPr id="614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5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6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7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8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9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0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1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2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3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4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5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6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7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8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9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0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1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2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3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4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5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6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7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8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9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0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1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2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3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4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5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6" name="object 37"/>
            <p:cNvSpPr/>
            <p:nvPr/>
          </p:nvSpPr>
          <p:spPr>
            <a:xfrm>
              <a:off x="2943394" y="504096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7" name="object 38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8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9" name="object 40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0" name="object 41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1" name="object 42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2" name="object 43"/>
            <p:cNvSpPr/>
            <p:nvPr/>
          </p:nvSpPr>
          <p:spPr>
            <a:xfrm>
              <a:off x="3712993" y="423558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3" name="object 4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4" name="object 4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5" name="object 46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6" name="object 4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5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7" name="object 48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8" name="object 49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9" name="object 50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0" name="object 51"/>
            <p:cNvSpPr/>
            <p:nvPr/>
          </p:nvSpPr>
          <p:spPr>
            <a:xfrm>
              <a:off x="5579007" y="2499739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" y="0"/>
                  </a:moveTo>
                  <a:lnTo>
                    <a:pt x="0" y="38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1" name="object 52"/>
            <p:cNvSpPr/>
            <p:nvPr/>
          </p:nvSpPr>
          <p:spPr>
            <a:xfrm>
              <a:off x="3037601" y="2566413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2" name="object 53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3" name="object 54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4" name="object 5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5" name="object 56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6" name="object 57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7" name="object 58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8" name="object 59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9" name="object 60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0" name="object 61"/>
            <p:cNvSpPr/>
            <p:nvPr/>
          </p:nvSpPr>
          <p:spPr>
            <a:xfrm>
              <a:off x="5567746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3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1" name="object 62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5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2" name="object 63"/>
            <p:cNvSpPr/>
            <p:nvPr/>
          </p:nvSpPr>
          <p:spPr>
            <a:xfrm>
              <a:off x="5530208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327444" y="0"/>
                  </a:moveTo>
                  <a:lnTo>
                    <a:pt x="0" y="167815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3" name="object 64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4" name="object 65"/>
            <p:cNvSpPr/>
            <p:nvPr/>
          </p:nvSpPr>
          <p:spPr>
            <a:xfrm>
              <a:off x="3646396" y="1521971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5" name="object 66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6" name="object 6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7" name="object 68"/>
            <p:cNvSpPr/>
            <p:nvPr/>
          </p:nvSpPr>
          <p:spPr>
            <a:xfrm>
              <a:off x="299896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0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8" name="object 69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9" name="object 70"/>
            <p:cNvSpPr/>
            <p:nvPr/>
          </p:nvSpPr>
          <p:spPr>
            <a:xfrm>
              <a:off x="3695010" y="1691167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1229029" y="0"/>
                  </a:moveTo>
                  <a:lnTo>
                    <a:pt x="0" y="122903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0" name="object 71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5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1" name="object 72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2" name="object 73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3" name="object 74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4" name="object 75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5" name="object 76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6" name="object 77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7" name="object 78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8" name="object 79"/>
            <p:cNvSpPr/>
            <p:nvPr/>
          </p:nvSpPr>
          <p:spPr>
            <a:xfrm>
              <a:off x="6287616" y="4166946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6"/>
                  </a:moveTo>
                  <a:lnTo>
                    <a:pt x="12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9" name="object 80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0" name="object 81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1" name="object 82"/>
            <p:cNvSpPr/>
            <p:nvPr/>
          </p:nvSpPr>
          <p:spPr>
            <a:xfrm>
              <a:off x="5567774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8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2" name="object 83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3" name="object 84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4" name="object 85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5" name="object 86"/>
            <p:cNvSpPr/>
            <p:nvPr/>
          </p:nvSpPr>
          <p:spPr>
            <a:xfrm>
              <a:off x="3695010" y="1691167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1229029" y="0"/>
                  </a:moveTo>
                  <a:lnTo>
                    <a:pt x="0" y="122903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6" name="object 87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7" name="object 88"/>
            <p:cNvSpPr/>
            <p:nvPr/>
          </p:nvSpPr>
          <p:spPr>
            <a:xfrm>
              <a:off x="5530208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327444" y="0"/>
                  </a:moveTo>
                  <a:lnTo>
                    <a:pt x="0" y="167815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8" name="object 89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9" name="object 90"/>
            <p:cNvSpPr/>
            <p:nvPr/>
          </p:nvSpPr>
          <p:spPr>
            <a:xfrm>
              <a:off x="3712993" y="423558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0" name="object 9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1" name="object 92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702" name="C13"/>
          <p:cNvGrpSpPr/>
          <p:nvPr/>
        </p:nvGrpSpPr>
        <p:grpSpPr>
          <a:xfrm>
            <a:off x="2854674" y="1577646"/>
            <a:ext cx="3434653" cy="3702709"/>
            <a:chOff x="2854221" y="1521971"/>
            <a:chExt cx="3434653" cy="3702709"/>
          </a:xfrm>
        </p:grpSpPr>
        <p:sp>
          <p:nvSpPr>
            <p:cNvPr id="703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4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5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6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7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8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9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0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1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2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3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4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5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6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7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8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9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0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1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2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3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4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5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6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7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8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9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0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1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2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3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4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5" name="object 37"/>
            <p:cNvSpPr/>
            <p:nvPr/>
          </p:nvSpPr>
          <p:spPr>
            <a:xfrm>
              <a:off x="2943394" y="504096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6" name="object 38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7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8" name="object 40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9" name="object 41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0" name="object 42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1" name="object 43"/>
            <p:cNvSpPr/>
            <p:nvPr/>
          </p:nvSpPr>
          <p:spPr>
            <a:xfrm>
              <a:off x="3712993" y="423558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2" name="object 4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3" name="object 4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4" name="object 46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5" name="object 4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5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6" name="object 48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7" name="object 49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8" name="object 50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9" name="object 51"/>
            <p:cNvSpPr/>
            <p:nvPr/>
          </p:nvSpPr>
          <p:spPr>
            <a:xfrm>
              <a:off x="5579007" y="2499739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" y="0"/>
                  </a:moveTo>
                  <a:lnTo>
                    <a:pt x="0" y="38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0" name="object 52"/>
            <p:cNvSpPr/>
            <p:nvPr/>
          </p:nvSpPr>
          <p:spPr>
            <a:xfrm>
              <a:off x="3037601" y="2566413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1" name="object 53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2" name="object 54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3" name="object 5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4" name="object 56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5" name="object 57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6" name="object 58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7" name="object 59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8" name="object 60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9" name="object 61"/>
            <p:cNvSpPr/>
            <p:nvPr/>
          </p:nvSpPr>
          <p:spPr>
            <a:xfrm>
              <a:off x="5567746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3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0" name="object 62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5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1" name="object 63"/>
            <p:cNvSpPr/>
            <p:nvPr/>
          </p:nvSpPr>
          <p:spPr>
            <a:xfrm>
              <a:off x="5530208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327444" y="0"/>
                  </a:moveTo>
                  <a:lnTo>
                    <a:pt x="0" y="167815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2" name="object 64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3" name="object 65"/>
            <p:cNvSpPr/>
            <p:nvPr/>
          </p:nvSpPr>
          <p:spPr>
            <a:xfrm>
              <a:off x="3646396" y="1521971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4" name="object 66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5" name="object 6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6" name="object 68"/>
            <p:cNvSpPr/>
            <p:nvPr/>
          </p:nvSpPr>
          <p:spPr>
            <a:xfrm>
              <a:off x="299896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0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7" name="object 69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8" name="object 70"/>
            <p:cNvSpPr/>
            <p:nvPr/>
          </p:nvSpPr>
          <p:spPr>
            <a:xfrm>
              <a:off x="3695010" y="1691167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1229029" y="0"/>
                  </a:moveTo>
                  <a:lnTo>
                    <a:pt x="0" y="122903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9" name="object 71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5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0" name="object 72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1" name="object 73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2" name="object 74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3" name="object 75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4" name="object 76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5" name="object 77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6" name="object 78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7" name="object 79"/>
            <p:cNvSpPr/>
            <p:nvPr/>
          </p:nvSpPr>
          <p:spPr>
            <a:xfrm>
              <a:off x="6287616" y="4166946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6"/>
                  </a:moveTo>
                  <a:lnTo>
                    <a:pt x="12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8" name="object 80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9" name="object 81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0" name="object 82"/>
            <p:cNvSpPr/>
            <p:nvPr/>
          </p:nvSpPr>
          <p:spPr>
            <a:xfrm>
              <a:off x="5567774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8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1" name="object 83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2" name="object 84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3" name="object 85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4" name="object 86"/>
            <p:cNvSpPr/>
            <p:nvPr/>
          </p:nvSpPr>
          <p:spPr>
            <a:xfrm>
              <a:off x="3695010" y="1691167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1229029" y="0"/>
                  </a:moveTo>
                  <a:lnTo>
                    <a:pt x="0" y="122903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5" name="object 87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6" name="object 88"/>
            <p:cNvSpPr/>
            <p:nvPr/>
          </p:nvSpPr>
          <p:spPr>
            <a:xfrm>
              <a:off x="5530208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327444" y="0"/>
                  </a:moveTo>
                  <a:lnTo>
                    <a:pt x="0" y="167815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7" name="object 89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8" name="object 90"/>
            <p:cNvSpPr/>
            <p:nvPr/>
          </p:nvSpPr>
          <p:spPr>
            <a:xfrm>
              <a:off x="3712993" y="423558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9" name="object 9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0" name="object 92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1" name="object 93"/>
            <p:cNvSpPr/>
            <p:nvPr/>
          </p:nvSpPr>
          <p:spPr>
            <a:xfrm>
              <a:off x="5579007" y="2499739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" y="0"/>
                  </a:moveTo>
                  <a:lnTo>
                    <a:pt x="0" y="38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2" name="object 94"/>
            <p:cNvSpPr/>
            <p:nvPr/>
          </p:nvSpPr>
          <p:spPr>
            <a:xfrm>
              <a:off x="3712993" y="166681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89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3" name="object 95"/>
            <p:cNvSpPr/>
            <p:nvPr/>
          </p:nvSpPr>
          <p:spPr>
            <a:xfrm>
              <a:off x="5548749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58" y="733301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4" name="object 96"/>
            <p:cNvSpPr/>
            <p:nvPr/>
          </p:nvSpPr>
          <p:spPr>
            <a:xfrm>
              <a:off x="3010007" y="2633050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1229031" y="0"/>
                  </a:moveTo>
                  <a:lnTo>
                    <a:pt x="0" y="1229028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5" name="object 97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6" name="object 98"/>
            <p:cNvSpPr/>
            <p:nvPr/>
          </p:nvSpPr>
          <p:spPr>
            <a:xfrm>
              <a:off x="3646396" y="1521971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7" name="object 99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8" name="object 100"/>
            <p:cNvSpPr/>
            <p:nvPr/>
          </p:nvSpPr>
          <p:spPr>
            <a:xfrm>
              <a:off x="2961452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327444" y="0"/>
                  </a:moveTo>
                  <a:lnTo>
                    <a:pt x="0" y="1678152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9" name="object 101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0" name="object 102"/>
            <p:cNvSpPr/>
            <p:nvPr/>
          </p:nvSpPr>
          <p:spPr>
            <a:xfrm>
              <a:off x="3695342" y="1691483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705" y="122870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1" name="object 103"/>
            <p:cNvSpPr/>
            <p:nvPr/>
          </p:nvSpPr>
          <p:spPr>
            <a:xfrm>
              <a:off x="6287616" y="4166946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6"/>
                  </a:moveTo>
                  <a:lnTo>
                    <a:pt x="12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2" name="object 104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4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3" name="object 105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4" name="object 106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5" name="object 107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6" name="object 108"/>
            <p:cNvSpPr/>
            <p:nvPr/>
          </p:nvSpPr>
          <p:spPr>
            <a:xfrm>
              <a:off x="2943394" y="504096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sp>
        <p:nvSpPr>
          <p:cNvPr id="913" name="Oval 912"/>
          <p:cNvSpPr/>
          <p:nvPr/>
        </p:nvSpPr>
        <p:spPr bwMode="auto">
          <a:xfrm>
            <a:off x="3510100" y="1549108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14" name="Oval 913"/>
          <p:cNvSpPr/>
          <p:nvPr/>
        </p:nvSpPr>
        <p:spPr bwMode="auto">
          <a:xfrm>
            <a:off x="6084168" y="1549108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15" name="Oval 914"/>
          <p:cNvSpPr/>
          <p:nvPr/>
        </p:nvSpPr>
        <p:spPr bwMode="auto">
          <a:xfrm>
            <a:off x="6084168" y="4130860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16" name="Oval 915"/>
          <p:cNvSpPr/>
          <p:nvPr/>
        </p:nvSpPr>
        <p:spPr bwMode="auto">
          <a:xfrm>
            <a:off x="3510100" y="4130860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17" name="Oval 916"/>
          <p:cNvSpPr/>
          <p:nvPr/>
        </p:nvSpPr>
        <p:spPr bwMode="auto">
          <a:xfrm>
            <a:off x="5405360" y="2504792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18" name="Oval 917"/>
          <p:cNvSpPr/>
          <p:nvPr/>
        </p:nvSpPr>
        <p:spPr bwMode="auto">
          <a:xfrm>
            <a:off x="2836124" y="2504792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19" name="Oval 918"/>
          <p:cNvSpPr/>
          <p:nvPr/>
        </p:nvSpPr>
        <p:spPr bwMode="auto">
          <a:xfrm>
            <a:off x="2836124" y="5077500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20" name="Oval 919"/>
          <p:cNvSpPr/>
          <p:nvPr/>
        </p:nvSpPr>
        <p:spPr bwMode="auto">
          <a:xfrm>
            <a:off x="5405360" y="5077500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21" name="Content Placeholder 2"/>
          <p:cNvSpPr txBox="1">
            <a:spLocks/>
          </p:cNvSpPr>
          <p:nvPr/>
        </p:nvSpPr>
        <p:spPr bwMode="auto">
          <a:xfrm>
            <a:off x="457200" y="5517232"/>
            <a:ext cx="8229600" cy="47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0070C0"/>
                </a:solidFill>
              </a:rPr>
              <a:t>Solution with 6 cliques: is it optimal?</a:t>
            </a:r>
          </a:p>
        </p:txBody>
      </p:sp>
      <p:sp>
        <p:nvSpPr>
          <p:cNvPr id="922" name="Content Placeholder 2"/>
          <p:cNvSpPr txBox="1">
            <a:spLocks/>
          </p:cNvSpPr>
          <p:nvPr/>
        </p:nvSpPr>
        <p:spPr bwMode="auto">
          <a:xfrm>
            <a:off x="457200" y="5862390"/>
            <a:ext cx="8229600" cy="47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0070C0"/>
                </a:solidFill>
              </a:rPr>
              <a:t>Magical solution with 5 cliques</a:t>
            </a:r>
          </a:p>
        </p:txBody>
      </p:sp>
    </p:spTree>
    <p:extLst>
      <p:ext uri="{BB962C8B-B14F-4D97-AF65-F5344CB8AC3E}">
        <p14:creationId xmlns:p14="http://schemas.microsoft.com/office/powerpoint/2010/main" val="38819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" grpId="0"/>
      <p:bldP spid="921" grpId="1"/>
      <p:bldP spid="922" grpId="0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35556</TotalTime>
  <Words>2344</Words>
  <Application>Microsoft Office PowerPoint</Application>
  <PresentationFormat>On-screen Show (4:3)</PresentationFormat>
  <Paragraphs>496</Paragraphs>
  <Slides>48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Narrow</vt:lpstr>
      <vt:lpstr>Wingdings</vt:lpstr>
      <vt:lpstr>Bradley Hand ITC</vt:lpstr>
      <vt:lpstr>Calibri</vt:lpstr>
      <vt:lpstr>Cambria Math</vt:lpstr>
      <vt:lpstr>MS PGothic</vt:lpstr>
      <vt:lpstr>AA-UiB-Institusjonell-mal-rev03</vt:lpstr>
      <vt:lpstr>PowerPoint Presentation</vt:lpstr>
      <vt:lpstr>Map of polynomial-time computation</vt:lpstr>
      <vt:lpstr>Map of the lost continent</vt:lpstr>
      <vt:lpstr>Provable preprocessing</vt:lpstr>
      <vt:lpstr>Provable preprocessing</vt:lpstr>
      <vt:lpstr>Kernelization: data reduction with a guarantee</vt:lpstr>
      <vt:lpstr>Gems in kernelization</vt:lpstr>
      <vt:lpstr>Edge Clique Cover</vt:lpstr>
      <vt:lpstr>Covering edges of a 3D cube</vt:lpstr>
      <vt:lpstr>Reduction rules for Edge Clique Cover</vt:lpstr>
      <vt:lpstr>Reduction rules for Edge Clique Cover</vt:lpstr>
      <vt:lpstr>Reduction rules for Edge Clique Cover</vt:lpstr>
      <vt:lpstr>Reduction rules for Edge Clique Cover</vt:lpstr>
      <vt:lpstr>Effectiveness of reduction rules</vt:lpstr>
      <vt:lpstr>Effectiveness of reduction rules</vt:lpstr>
      <vt:lpstr>Effectiveness of reduction rules</vt:lpstr>
      <vt:lpstr>Complete kernelization for Edge Clique Cover</vt:lpstr>
      <vt:lpstr>Gems in kernelization</vt:lpstr>
      <vt:lpstr>Vertex Cover</vt:lpstr>
      <vt:lpstr>Kernelization for Vertex Cover</vt:lpstr>
      <vt:lpstr>Kernelization for Vertex Cover</vt:lpstr>
      <vt:lpstr>intermezzo</vt:lpstr>
      <vt:lpstr>Techniques in kernelization</vt:lpstr>
      <vt:lpstr>better kernel for vertex cover</vt:lpstr>
      <vt:lpstr>Motivating examples</vt:lpstr>
      <vt:lpstr>Motivating examples</vt:lpstr>
      <vt:lpstr>Crown decomposition</vt:lpstr>
      <vt:lpstr>Crown reduction for Vertex Cover</vt:lpstr>
      <vt:lpstr>Crown-based kernelization for Vertex Cover</vt:lpstr>
      <vt:lpstr>Crown lemma</vt:lpstr>
      <vt:lpstr>Crown lemma</vt:lpstr>
      <vt:lpstr>Crown lemma</vt:lpstr>
      <vt:lpstr>              reductions</vt:lpstr>
      <vt:lpstr>Crown reductions and linear programming</vt:lpstr>
      <vt:lpstr>Open problems for Vertex Cover kernelization</vt:lpstr>
      <vt:lpstr>Gems in kernelization</vt:lpstr>
      <vt:lpstr>Graph q-Coloring</vt:lpstr>
      <vt:lpstr>Take one: parameterize by # allowed colors</vt:lpstr>
      <vt:lpstr>Take two: parameterize by graph complexity</vt:lpstr>
      <vt:lpstr>Vertex Covers</vt:lpstr>
      <vt:lpstr>Reducing 3-Coloring inputs with small covers</vt:lpstr>
      <vt:lpstr>Correctness: G is 3-colorable ⇔ G′ is 3-colorable</vt:lpstr>
      <vt:lpstr>Provable preprocessing for 3-Coloring</vt:lpstr>
      <vt:lpstr>Better preprocessing for 3-Coloring</vt:lpstr>
      <vt:lpstr>Constraints are degree-2 polynomials</vt:lpstr>
      <vt:lpstr>Linear algebra to find redundant constraints</vt:lpstr>
      <vt:lpstr>Improved preprocessing for 3-Coloring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1218</cp:revision>
  <cp:lastPrinted>2011-05-25T10:31:26Z</cp:lastPrinted>
  <dcterms:created xsi:type="dcterms:W3CDTF">2011-05-20T06:21:58Z</dcterms:created>
  <dcterms:modified xsi:type="dcterms:W3CDTF">2018-11-28T09:44:00Z</dcterms:modified>
</cp:coreProperties>
</file>