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02" r:id="rId2"/>
    <p:sldId id="550" r:id="rId3"/>
    <p:sldId id="553" r:id="rId4"/>
    <p:sldId id="554" r:id="rId5"/>
    <p:sldId id="572" r:id="rId6"/>
    <p:sldId id="555" r:id="rId7"/>
    <p:sldId id="571" r:id="rId8"/>
    <p:sldId id="557" r:id="rId9"/>
    <p:sldId id="563" r:id="rId10"/>
    <p:sldId id="564" r:id="rId11"/>
    <p:sldId id="565" r:id="rId12"/>
    <p:sldId id="562" r:id="rId13"/>
    <p:sldId id="570" r:id="rId14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Arial Narrow" panose="020B0606020202030204" pitchFamily="34" charset="0"/>
      <p:regular r:id="rId22"/>
      <p:bold r:id="rId23"/>
      <p:italic r:id="rId24"/>
      <p:boldItalic r:id="rId25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8700"/>
    <a:srgbClr val="DB1E5F"/>
    <a:srgbClr val="038CC0"/>
    <a:srgbClr val="CC3300"/>
    <a:srgbClr val="008000"/>
    <a:srgbClr val="0F94C4"/>
    <a:srgbClr val="3366FF"/>
    <a:srgbClr val="0066FF"/>
    <a:srgbClr val="003399"/>
    <a:srgbClr val="0395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000" autoAdjust="0"/>
  </p:normalViewPr>
  <p:slideViewPr>
    <p:cSldViewPr>
      <p:cViewPr varScale="1">
        <p:scale>
          <a:sx n="116" d="100"/>
          <a:sy n="116" d="100"/>
        </p:scale>
        <p:origin x="1500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B9B56-08AB-4A6A-AB62-24462A59958D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461B49D-0451-4DCC-BA87-ECC185CCB22A}">
          <dgm:prSet phldrT="[Text]"/>
          <dgm:spPr/>
          <dgm:t>
            <a:bodyPr/>
            <a:lstStyle/>
            <a:p>
              <a:r>
                <a:rPr lang="en-US" dirty="0" smtClean="0"/>
                <a:t>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𝒢</m:t>
                  </m:r>
                </m:oMath>
              </a14:m>
              <a:r>
                <a:rPr lang="en-US" dirty="0" smtClean="0"/>
                <a:t> is characterized by finite set of forbidden induced subgraphs</a:t>
              </a:r>
              <a:endParaRPr lang="en-US" dirty="0"/>
            </a:p>
          </dgm:t>
        </dgm:pt>
      </mc:Choice>
      <mc:Fallback xmlns="">
        <dgm:pt modelId="{8461B49D-0451-4DCC-BA87-ECC185CCB22A}">
          <dgm:prSet phldrT="[Text]"/>
          <dgm:spPr/>
          <dgm:t>
            <a:bodyPr/>
            <a:lstStyle/>
            <a:p>
              <a:r>
                <a:rPr lang="en-US" dirty="0" smtClean="0"/>
                <a:t> </a:t>
              </a:r>
              <a:r>
                <a:rPr lang="en-US" b="0" i="0" smtClean="0">
                  <a:latin typeface="Cambria Math" panose="02040503050406030204" pitchFamily="18" charset="0"/>
                </a:rPr>
                <a:t>𝒢</a:t>
              </a:r>
              <a:r>
                <a:rPr lang="en-US" dirty="0" smtClean="0"/>
                <a:t> is characterized by finite set of forbidden induced subgraphs</a:t>
              </a:r>
              <a:endParaRPr lang="en-US" dirty="0"/>
            </a:p>
          </dgm:t>
        </dgm:pt>
      </mc:Fallback>
    </mc:AlternateContent>
    <dgm:pt modelId="{9D4997A2-697E-49CB-AF1D-8A9BF5432A8B}" type="parTrans" cxnId="{D9F89698-CDA5-4299-965E-AB83F73C2AFE}">
      <dgm:prSet/>
      <dgm:spPr/>
      <dgm:t>
        <a:bodyPr/>
        <a:lstStyle/>
        <a:p>
          <a:endParaRPr lang="en-US"/>
        </a:p>
      </dgm:t>
    </dgm:pt>
    <dgm:pt modelId="{990B1439-6301-49D1-9DB7-B4127432AA68}" type="sibTrans" cxnId="{D9F89698-CDA5-4299-965E-AB83F73C2AFE}">
      <dgm:prSet/>
      <dgm:spPr/>
      <dgm:t>
        <a:bodyPr/>
        <a:lstStyle/>
        <a:p>
          <a:endParaRPr lang="en-US"/>
        </a:p>
      </dgm:t>
    </dgm:pt>
    <dgm:pt modelId="{F7407388-25FE-49D8-9916-9267694C2D5E}">
      <dgm:prSet phldrT="[Text]"/>
      <dgm:spPr/>
      <dgm:t>
        <a:bodyPr/>
        <a:lstStyle/>
        <a:p>
          <a:r>
            <a:rPr lang="en-US" dirty="0" err="1" smtClean="0"/>
            <a:t>Kernelize</a:t>
          </a:r>
          <a:r>
            <a:rPr lang="en-US" dirty="0" smtClean="0"/>
            <a:t> using sunflower lemma</a:t>
          </a:r>
          <a:br>
            <a:rPr lang="en-US" dirty="0" smtClean="0"/>
          </a:br>
          <a:r>
            <a:rPr lang="en-US" dirty="0" smtClean="0"/>
            <a:t>(</a:t>
          </a:r>
          <a:r>
            <a:rPr lang="en-US" cap="small" baseline="0" dirty="0" smtClean="0"/>
            <a:t>Vertex Cover</a:t>
          </a:r>
          <a:r>
            <a:rPr lang="en-US" dirty="0" smtClean="0"/>
            <a:t>)</a:t>
          </a:r>
          <a:endParaRPr lang="en-US" dirty="0"/>
        </a:p>
      </dgm:t>
    </dgm:pt>
    <dgm:pt modelId="{71394425-6246-4FF6-AF45-C9E4832513AB}" type="parTrans" cxnId="{8DB3DA79-2507-4384-B8C9-46B10E220AC0}">
      <dgm:prSet/>
      <dgm:spPr/>
      <dgm:t>
        <a:bodyPr/>
        <a:lstStyle/>
        <a:p>
          <a:endParaRPr lang="en-US"/>
        </a:p>
      </dgm:t>
    </dgm:pt>
    <dgm:pt modelId="{5B5C8344-BA14-4EB6-9C1B-E0DEAFB63209}" type="sibTrans" cxnId="{8DB3DA79-2507-4384-B8C9-46B10E220AC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7F466E4-0154-4FFC-B3CF-6C58B30B0C4D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𝒢</m:t>
                  </m:r>
                </m:oMath>
              </a14:m>
              <a:r>
                <a:rPr lang="en-US" dirty="0" smtClean="0"/>
                <a:t> is minor-closed and has bounded treewidth</a:t>
              </a:r>
              <a:endParaRPr lang="en-US" dirty="0"/>
            </a:p>
          </dgm:t>
        </dgm:pt>
      </mc:Choice>
      <mc:Fallback xmlns="">
        <dgm:pt modelId="{57F466E4-0154-4FFC-B3CF-6C58B30B0C4D}">
          <dgm:prSet phldrT="[Text]"/>
          <dgm:spPr/>
          <dgm:t>
            <a:bodyPr/>
            <a:lstStyle/>
            <a:p>
              <a:r>
                <a:rPr lang="en-US" b="0" i="0" smtClean="0">
                  <a:latin typeface="Cambria Math" panose="02040503050406030204" pitchFamily="18" charset="0"/>
                </a:rPr>
                <a:t>𝒢</a:t>
              </a:r>
              <a:r>
                <a:rPr lang="en-US" dirty="0" smtClean="0"/>
                <a:t> is minor-closed and has bounded treewidth</a:t>
              </a:r>
              <a:endParaRPr lang="en-US" dirty="0"/>
            </a:p>
          </dgm:t>
        </dgm:pt>
      </mc:Fallback>
    </mc:AlternateContent>
    <dgm:pt modelId="{87C08563-0514-4CB2-90CB-9FB89E463B3D}" type="sibTrans" cxnId="{BC47B8DF-2B4F-4494-92C9-029D63E3CA9A}">
      <dgm:prSet/>
      <dgm:spPr/>
      <dgm:t>
        <a:bodyPr/>
        <a:lstStyle/>
        <a:p>
          <a:endParaRPr lang="en-US"/>
        </a:p>
      </dgm:t>
    </dgm:pt>
    <dgm:pt modelId="{EBAFBEA2-11CF-4AE9-BA0C-88E5E43B0506}" type="parTrans" cxnId="{BC47B8DF-2B4F-4494-92C9-029D63E3CA9A}">
      <dgm:prSet/>
      <dgm:spPr/>
      <dgm:t>
        <a:bodyPr/>
        <a:lstStyle/>
        <a:p>
          <a:endParaRPr lang="en-US"/>
        </a:p>
      </dgm:t>
    </dgm:pt>
    <dgm:pt modelId="{8F8026C0-38C2-4DF3-92AE-4C106C7EC7A6}">
      <dgm:prSet phldrT="[Text]"/>
      <dgm:spPr/>
      <dgm:t>
        <a:bodyPr/>
        <a:lstStyle/>
        <a:p>
          <a:r>
            <a:rPr lang="en-US" cap="none" baseline="0" dirty="0" err="1" smtClean="0"/>
            <a:t>Kernelize</a:t>
          </a:r>
          <a:r>
            <a:rPr lang="en-US" cap="none" baseline="0" dirty="0" smtClean="0"/>
            <a:t> using protrusion reduction</a:t>
          </a:r>
          <a:br>
            <a:rPr lang="en-US" cap="none" baseline="0" dirty="0" smtClean="0"/>
          </a:br>
          <a:r>
            <a:rPr lang="en-US" cap="none" baseline="0" dirty="0" smtClean="0"/>
            <a:t>(</a:t>
          </a:r>
          <a:r>
            <a:rPr lang="en-US" cap="small" baseline="0" dirty="0" smtClean="0"/>
            <a:t>Feedback Vertex Set)</a:t>
          </a:r>
          <a:endParaRPr lang="en-US" cap="none" baseline="0" dirty="0"/>
        </a:p>
      </dgm:t>
    </dgm:pt>
    <dgm:pt modelId="{83BBA493-E966-485E-9D9E-38ADAB1F9D25}" type="parTrans" cxnId="{29F42440-D5AD-4D1F-BE4D-6994431E806F}">
      <dgm:prSet/>
      <dgm:spPr/>
      <dgm:t>
        <a:bodyPr/>
        <a:lstStyle/>
        <a:p>
          <a:endParaRPr lang="en-US"/>
        </a:p>
      </dgm:t>
    </dgm:pt>
    <dgm:pt modelId="{052E2B1A-6CBB-43A7-AA10-9D78E7847A2C}" type="sibTrans" cxnId="{29F42440-D5AD-4D1F-BE4D-6994431E806F}">
      <dgm:prSet/>
      <dgm:spPr/>
      <dgm:t>
        <a:bodyPr/>
        <a:lstStyle/>
        <a:p>
          <a:endParaRPr lang="en-US"/>
        </a:p>
      </dgm:t>
    </dgm:pt>
    <dgm:pt modelId="{8BBEBEA0-852D-4462-B907-6F37F169A018}" type="pres">
      <dgm:prSet presAssocID="{C54B9B56-08AB-4A6A-AB62-24462A59958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8EC96C3-2487-4C95-AF08-701B1E5BA114}" type="pres">
      <dgm:prSet presAssocID="{8461B49D-0451-4DCC-BA87-ECC185CCB22A}" presName="root" presStyleCnt="0"/>
      <dgm:spPr/>
    </dgm:pt>
    <dgm:pt modelId="{A15A6601-B9C4-401B-942B-31AC852E567D}" type="pres">
      <dgm:prSet presAssocID="{8461B49D-0451-4DCC-BA87-ECC185CCB22A}" presName="rootComposite" presStyleCnt="0"/>
      <dgm:spPr/>
    </dgm:pt>
    <dgm:pt modelId="{3E013EE0-770B-46AE-A39F-5769FB1EB8CD}" type="pres">
      <dgm:prSet presAssocID="{8461B49D-0451-4DCC-BA87-ECC185CCB22A}" presName="rootText" presStyleLbl="node1" presStyleIdx="0" presStyleCnt="2"/>
      <dgm:spPr/>
      <dgm:t>
        <a:bodyPr/>
        <a:lstStyle/>
        <a:p>
          <a:endParaRPr lang="en-US"/>
        </a:p>
      </dgm:t>
    </dgm:pt>
    <dgm:pt modelId="{FFD45B4D-1ABC-4ADA-892F-7F1BFDB420B6}" type="pres">
      <dgm:prSet presAssocID="{8461B49D-0451-4DCC-BA87-ECC185CCB22A}" presName="rootConnector" presStyleLbl="node1" presStyleIdx="0" presStyleCnt="2"/>
      <dgm:spPr/>
      <dgm:t>
        <a:bodyPr/>
        <a:lstStyle/>
        <a:p>
          <a:endParaRPr lang="en-US"/>
        </a:p>
      </dgm:t>
    </dgm:pt>
    <dgm:pt modelId="{6EA2F522-6CC1-4247-8968-991333347F21}" type="pres">
      <dgm:prSet presAssocID="{8461B49D-0451-4DCC-BA87-ECC185CCB22A}" presName="childShape" presStyleCnt="0"/>
      <dgm:spPr/>
    </dgm:pt>
    <dgm:pt modelId="{0F5BC359-B883-4FB5-AA93-4E81235A57B9}" type="pres">
      <dgm:prSet presAssocID="{71394425-6246-4FF6-AF45-C9E4832513AB}" presName="Name13" presStyleLbl="parChTrans1D2" presStyleIdx="0" presStyleCnt="2"/>
      <dgm:spPr/>
      <dgm:t>
        <a:bodyPr/>
        <a:lstStyle/>
        <a:p>
          <a:endParaRPr lang="en-US"/>
        </a:p>
      </dgm:t>
    </dgm:pt>
    <dgm:pt modelId="{9ED5AC08-B366-4333-8A23-D5882BBE0690}" type="pres">
      <dgm:prSet presAssocID="{F7407388-25FE-49D8-9916-9267694C2D5E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3BE6A-45E7-49BD-9C8B-010A40BCA19E}" type="pres">
      <dgm:prSet presAssocID="{57F466E4-0154-4FFC-B3CF-6C58B30B0C4D}" presName="root" presStyleCnt="0"/>
      <dgm:spPr/>
    </dgm:pt>
    <dgm:pt modelId="{C039B054-882C-4C4D-9B81-5B814069DDEC}" type="pres">
      <dgm:prSet presAssocID="{57F466E4-0154-4FFC-B3CF-6C58B30B0C4D}" presName="rootComposite" presStyleCnt="0"/>
      <dgm:spPr/>
    </dgm:pt>
    <dgm:pt modelId="{092D2685-E9CB-4597-A557-3F22479C8DBE}" type="pres">
      <dgm:prSet presAssocID="{57F466E4-0154-4FFC-B3CF-6C58B30B0C4D}" presName="rootText" presStyleLbl="node1" presStyleIdx="1" presStyleCnt="2"/>
      <dgm:spPr/>
      <dgm:t>
        <a:bodyPr/>
        <a:lstStyle/>
        <a:p>
          <a:endParaRPr lang="en-US"/>
        </a:p>
      </dgm:t>
    </dgm:pt>
    <dgm:pt modelId="{4269C337-7A5E-41C1-93CF-AA06F7C0B67F}" type="pres">
      <dgm:prSet presAssocID="{57F466E4-0154-4FFC-B3CF-6C58B30B0C4D}" presName="rootConnector" presStyleLbl="node1" presStyleIdx="1" presStyleCnt="2"/>
      <dgm:spPr/>
      <dgm:t>
        <a:bodyPr/>
        <a:lstStyle/>
        <a:p>
          <a:endParaRPr lang="en-US"/>
        </a:p>
      </dgm:t>
    </dgm:pt>
    <dgm:pt modelId="{3BD9D60D-6F6C-49B0-B8B1-E3BEB97649FD}" type="pres">
      <dgm:prSet presAssocID="{57F466E4-0154-4FFC-B3CF-6C58B30B0C4D}" presName="childShape" presStyleCnt="0"/>
      <dgm:spPr/>
    </dgm:pt>
    <dgm:pt modelId="{1AE2C102-B046-4203-9145-46212DEFB069}" type="pres">
      <dgm:prSet presAssocID="{83BBA493-E966-485E-9D9E-38ADAB1F9D25}" presName="Name13" presStyleLbl="parChTrans1D2" presStyleIdx="1" presStyleCnt="2"/>
      <dgm:spPr/>
      <dgm:t>
        <a:bodyPr/>
        <a:lstStyle/>
        <a:p>
          <a:endParaRPr lang="en-US"/>
        </a:p>
      </dgm:t>
    </dgm:pt>
    <dgm:pt modelId="{52FFEF98-DB35-4298-97D5-AB334B63BAC2}" type="pres">
      <dgm:prSet presAssocID="{8F8026C0-38C2-4DF3-92AE-4C106C7EC7A6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B3DA79-2507-4384-B8C9-46B10E220AC0}" srcId="{8461B49D-0451-4DCC-BA87-ECC185CCB22A}" destId="{F7407388-25FE-49D8-9916-9267694C2D5E}" srcOrd="0" destOrd="0" parTransId="{71394425-6246-4FF6-AF45-C9E4832513AB}" sibTransId="{5B5C8344-BA14-4EB6-9C1B-E0DEAFB63209}"/>
    <dgm:cxn modelId="{DA46D965-904F-4F59-9575-2AE0598058F0}" type="presOf" srcId="{C54B9B56-08AB-4A6A-AB62-24462A59958D}" destId="{8BBEBEA0-852D-4462-B907-6F37F169A018}" srcOrd="0" destOrd="0" presId="urn:microsoft.com/office/officeart/2005/8/layout/hierarchy3"/>
    <dgm:cxn modelId="{BC47B8DF-2B4F-4494-92C9-029D63E3CA9A}" srcId="{C54B9B56-08AB-4A6A-AB62-24462A59958D}" destId="{57F466E4-0154-4FFC-B3CF-6C58B30B0C4D}" srcOrd="1" destOrd="0" parTransId="{EBAFBEA2-11CF-4AE9-BA0C-88E5E43B0506}" sibTransId="{87C08563-0514-4CB2-90CB-9FB89E463B3D}"/>
    <dgm:cxn modelId="{D9F89698-CDA5-4299-965E-AB83F73C2AFE}" srcId="{C54B9B56-08AB-4A6A-AB62-24462A59958D}" destId="{8461B49D-0451-4DCC-BA87-ECC185CCB22A}" srcOrd="0" destOrd="0" parTransId="{9D4997A2-697E-49CB-AF1D-8A9BF5432A8B}" sibTransId="{990B1439-6301-49D1-9DB7-B4127432AA68}"/>
    <dgm:cxn modelId="{DEFCD8E7-6D24-4AFD-82C6-1A4520DBECB5}" type="presOf" srcId="{57F466E4-0154-4FFC-B3CF-6C58B30B0C4D}" destId="{4269C337-7A5E-41C1-93CF-AA06F7C0B67F}" srcOrd="1" destOrd="0" presId="urn:microsoft.com/office/officeart/2005/8/layout/hierarchy3"/>
    <dgm:cxn modelId="{6DACB0D5-413D-449A-BC48-61AFB5C8ED33}" type="presOf" srcId="{57F466E4-0154-4FFC-B3CF-6C58B30B0C4D}" destId="{092D2685-E9CB-4597-A557-3F22479C8DBE}" srcOrd="0" destOrd="0" presId="urn:microsoft.com/office/officeart/2005/8/layout/hierarchy3"/>
    <dgm:cxn modelId="{C929BEAF-82C7-475F-ADE6-357B84DD624C}" type="presOf" srcId="{F7407388-25FE-49D8-9916-9267694C2D5E}" destId="{9ED5AC08-B366-4333-8A23-D5882BBE0690}" srcOrd="0" destOrd="0" presId="urn:microsoft.com/office/officeart/2005/8/layout/hierarchy3"/>
    <dgm:cxn modelId="{BD6BF0B1-E788-465D-91EA-B18CB9CC7E8A}" type="presOf" srcId="{8461B49D-0451-4DCC-BA87-ECC185CCB22A}" destId="{3E013EE0-770B-46AE-A39F-5769FB1EB8CD}" srcOrd="0" destOrd="0" presId="urn:microsoft.com/office/officeart/2005/8/layout/hierarchy3"/>
    <dgm:cxn modelId="{08291745-5374-44B7-B2A4-9B1920C045B4}" type="presOf" srcId="{8461B49D-0451-4DCC-BA87-ECC185CCB22A}" destId="{FFD45B4D-1ABC-4ADA-892F-7F1BFDB420B6}" srcOrd="1" destOrd="0" presId="urn:microsoft.com/office/officeart/2005/8/layout/hierarchy3"/>
    <dgm:cxn modelId="{29F42440-D5AD-4D1F-BE4D-6994431E806F}" srcId="{57F466E4-0154-4FFC-B3CF-6C58B30B0C4D}" destId="{8F8026C0-38C2-4DF3-92AE-4C106C7EC7A6}" srcOrd="0" destOrd="0" parTransId="{83BBA493-E966-485E-9D9E-38ADAB1F9D25}" sibTransId="{052E2B1A-6CBB-43A7-AA10-9D78E7847A2C}"/>
    <dgm:cxn modelId="{4E96EAE6-8806-4C7E-87A5-FFB851EB1F75}" type="presOf" srcId="{71394425-6246-4FF6-AF45-C9E4832513AB}" destId="{0F5BC359-B883-4FB5-AA93-4E81235A57B9}" srcOrd="0" destOrd="0" presId="urn:microsoft.com/office/officeart/2005/8/layout/hierarchy3"/>
    <dgm:cxn modelId="{CE81614C-71EC-47FC-BCC1-D19ACF57F0F0}" type="presOf" srcId="{8F8026C0-38C2-4DF3-92AE-4C106C7EC7A6}" destId="{52FFEF98-DB35-4298-97D5-AB334B63BAC2}" srcOrd="0" destOrd="0" presId="urn:microsoft.com/office/officeart/2005/8/layout/hierarchy3"/>
    <dgm:cxn modelId="{086BB95A-A7E1-4999-8CE8-5DEC0D01C3A1}" type="presOf" srcId="{83BBA493-E966-485E-9D9E-38ADAB1F9D25}" destId="{1AE2C102-B046-4203-9145-46212DEFB069}" srcOrd="0" destOrd="0" presId="urn:microsoft.com/office/officeart/2005/8/layout/hierarchy3"/>
    <dgm:cxn modelId="{C9BB40B3-64AE-4170-9C4E-18E0810A2F00}" type="presParOf" srcId="{8BBEBEA0-852D-4462-B907-6F37F169A018}" destId="{98EC96C3-2487-4C95-AF08-701B1E5BA114}" srcOrd="0" destOrd="0" presId="urn:microsoft.com/office/officeart/2005/8/layout/hierarchy3"/>
    <dgm:cxn modelId="{A8402583-C668-4196-B5CF-AE387170F6E0}" type="presParOf" srcId="{98EC96C3-2487-4C95-AF08-701B1E5BA114}" destId="{A15A6601-B9C4-401B-942B-31AC852E567D}" srcOrd="0" destOrd="0" presId="urn:microsoft.com/office/officeart/2005/8/layout/hierarchy3"/>
    <dgm:cxn modelId="{6B7E2244-7165-45EE-BDE6-9DED4A66AB64}" type="presParOf" srcId="{A15A6601-B9C4-401B-942B-31AC852E567D}" destId="{3E013EE0-770B-46AE-A39F-5769FB1EB8CD}" srcOrd="0" destOrd="0" presId="urn:microsoft.com/office/officeart/2005/8/layout/hierarchy3"/>
    <dgm:cxn modelId="{26CEDF85-9036-4BAC-949E-305BA99BB938}" type="presParOf" srcId="{A15A6601-B9C4-401B-942B-31AC852E567D}" destId="{FFD45B4D-1ABC-4ADA-892F-7F1BFDB420B6}" srcOrd="1" destOrd="0" presId="urn:microsoft.com/office/officeart/2005/8/layout/hierarchy3"/>
    <dgm:cxn modelId="{DAB634F7-A1BE-49B8-9380-AFFBBD422469}" type="presParOf" srcId="{98EC96C3-2487-4C95-AF08-701B1E5BA114}" destId="{6EA2F522-6CC1-4247-8968-991333347F21}" srcOrd="1" destOrd="0" presId="urn:microsoft.com/office/officeart/2005/8/layout/hierarchy3"/>
    <dgm:cxn modelId="{482B7D22-189B-40DE-9F86-EA7B1E95749F}" type="presParOf" srcId="{6EA2F522-6CC1-4247-8968-991333347F21}" destId="{0F5BC359-B883-4FB5-AA93-4E81235A57B9}" srcOrd="0" destOrd="0" presId="urn:microsoft.com/office/officeart/2005/8/layout/hierarchy3"/>
    <dgm:cxn modelId="{B202C678-CDD6-442B-9C45-56038EB40F67}" type="presParOf" srcId="{6EA2F522-6CC1-4247-8968-991333347F21}" destId="{9ED5AC08-B366-4333-8A23-D5882BBE0690}" srcOrd="1" destOrd="0" presId="urn:microsoft.com/office/officeart/2005/8/layout/hierarchy3"/>
    <dgm:cxn modelId="{962EAD50-B984-4628-A96E-55AD577EA942}" type="presParOf" srcId="{8BBEBEA0-852D-4462-B907-6F37F169A018}" destId="{B833BE6A-45E7-49BD-9C8B-010A40BCA19E}" srcOrd="1" destOrd="0" presId="urn:microsoft.com/office/officeart/2005/8/layout/hierarchy3"/>
    <dgm:cxn modelId="{83A86429-0598-4FD8-B598-E6F38C3F6452}" type="presParOf" srcId="{B833BE6A-45E7-49BD-9C8B-010A40BCA19E}" destId="{C039B054-882C-4C4D-9B81-5B814069DDEC}" srcOrd="0" destOrd="0" presId="urn:microsoft.com/office/officeart/2005/8/layout/hierarchy3"/>
    <dgm:cxn modelId="{F1F16FB5-428B-410D-B632-CD250AE25003}" type="presParOf" srcId="{C039B054-882C-4C4D-9B81-5B814069DDEC}" destId="{092D2685-E9CB-4597-A557-3F22479C8DBE}" srcOrd="0" destOrd="0" presId="urn:microsoft.com/office/officeart/2005/8/layout/hierarchy3"/>
    <dgm:cxn modelId="{A4A5E1AB-EE7F-44E0-AF01-D29556DB6A38}" type="presParOf" srcId="{C039B054-882C-4C4D-9B81-5B814069DDEC}" destId="{4269C337-7A5E-41C1-93CF-AA06F7C0B67F}" srcOrd="1" destOrd="0" presId="urn:microsoft.com/office/officeart/2005/8/layout/hierarchy3"/>
    <dgm:cxn modelId="{6FE06AAB-9ECA-4026-AE7B-3F50414BAAD5}" type="presParOf" srcId="{B833BE6A-45E7-49BD-9C8B-010A40BCA19E}" destId="{3BD9D60D-6F6C-49B0-B8B1-E3BEB97649FD}" srcOrd="1" destOrd="0" presId="urn:microsoft.com/office/officeart/2005/8/layout/hierarchy3"/>
    <dgm:cxn modelId="{B889E12E-BA06-4982-8EB2-0871DFC0B9AF}" type="presParOf" srcId="{3BD9D60D-6F6C-49B0-B8B1-E3BEB97649FD}" destId="{1AE2C102-B046-4203-9145-46212DEFB069}" srcOrd="0" destOrd="0" presId="urn:microsoft.com/office/officeart/2005/8/layout/hierarchy3"/>
    <dgm:cxn modelId="{6D70338A-7E59-4429-B034-F0312E642142}" type="presParOf" srcId="{3BD9D60D-6F6C-49B0-B8B1-E3BEB97649FD}" destId="{52FFEF98-DB35-4298-97D5-AB334B63BAC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13EE0-770B-46AE-A39F-5769FB1EB8CD}">
      <dsp:nvSpPr>
        <dsp:cNvPr id="0" name=""/>
        <dsp:cNvSpPr/>
      </dsp:nvSpPr>
      <dsp:spPr>
        <a:xfrm>
          <a:off x="811019" y="622"/>
          <a:ext cx="2623184" cy="1311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sz="2100" b="0" i="1" kern="1200" smtClean="0">
                  <a:latin typeface="Cambria Math" panose="02040503050406030204" pitchFamily="18" charset="0"/>
                </a:rPr>
                <m:t>𝒢</m:t>
              </m:r>
            </m:oMath>
          </a14:m>
          <a:r>
            <a:rPr lang="en-US" sz="2100" kern="1200" dirty="0" smtClean="0"/>
            <a:t> is characterized by finite set of forbidden induced subgraphs</a:t>
          </a:r>
          <a:endParaRPr lang="en-US" sz="2100" kern="1200" dirty="0"/>
        </a:p>
      </dsp:txBody>
      <dsp:txXfrm>
        <a:off x="849434" y="39037"/>
        <a:ext cx="2546354" cy="1234762"/>
      </dsp:txXfrm>
    </dsp:sp>
    <dsp:sp modelId="{0F5BC359-B883-4FB5-AA93-4E81235A57B9}">
      <dsp:nvSpPr>
        <dsp:cNvPr id="0" name=""/>
        <dsp:cNvSpPr/>
      </dsp:nvSpPr>
      <dsp:spPr>
        <a:xfrm>
          <a:off x="1073337" y="1312214"/>
          <a:ext cx="262318" cy="983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3694"/>
              </a:lnTo>
              <a:lnTo>
                <a:pt x="262318" y="9836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5AC08-B366-4333-8A23-D5882BBE0690}">
      <dsp:nvSpPr>
        <dsp:cNvPr id="0" name=""/>
        <dsp:cNvSpPr/>
      </dsp:nvSpPr>
      <dsp:spPr>
        <a:xfrm>
          <a:off x="1335656" y="1640113"/>
          <a:ext cx="2098547" cy="13115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Kernelize</a:t>
          </a:r>
          <a:r>
            <a:rPr lang="en-US" sz="1800" kern="1200" dirty="0" smtClean="0"/>
            <a:t> using sunflower lemma</a:t>
          </a:r>
          <a:br>
            <a:rPr lang="en-US" sz="1800" kern="1200" dirty="0" smtClean="0"/>
          </a:br>
          <a:r>
            <a:rPr lang="en-US" sz="1800" kern="1200" dirty="0" smtClean="0"/>
            <a:t>(</a:t>
          </a:r>
          <a:r>
            <a:rPr lang="en-US" sz="1800" kern="1200" cap="small" baseline="0" dirty="0" smtClean="0"/>
            <a:t>Vertex Cover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>
        <a:off x="1374071" y="1678528"/>
        <a:ext cx="2021717" cy="1234762"/>
      </dsp:txXfrm>
    </dsp:sp>
    <dsp:sp modelId="{092D2685-E9CB-4597-A557-3F22479C8DBE}">
      <dsp:nvSpPr>
        <dsp:cNvPr id="0" name=""/>
        <dsp:cNvSpPr/>
      </dsp:nvSpPr>
      <dsp:spPr>
        <a:xfrm>
          <a:off x="4090000" y="622"/>
          <a:ext cx="2623184" cy="1311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2100" b="0" i="1" kern="1200" smtClean="0">
                  <a:latin typeface="Cambria Math" panose="02040503050406030204" pitchFamily="18" charset="0"/>
                </a:rPr>
                <m:t>𝒢</m:t>
              </m:r>
            </m:oMath>
          </a14:m>
          <a:r>
            <a:rPr lang="en-US" sz="2100" kern="1200" dirty="0" smtClean="0"/>
            <a:t> is minor-closed and has bounded treewidth</a:t>
          </a:r>
          <a:endParaRPr lang="en-US" sz="2100" kern="1200" dirty="0"/>
        </a:p>
      </dsp:txBody>
      <dsp:txXfrm>
        <a:off x="4128415" y="39037"/>
        <a:ext cx="2546354" cy="1234762"/>
      </dsp:txXfrm>
    </dsp:sp>
    <dsp:sp modelId="{1AE2C102-B046-4203-9145-46212DEFB069}">
      <dsp:nvSpPr>
        <dsp:cNvPr id="0" name=""/>
        <dsp:cNvSpPr/>
      </dsp:nvSpPr>
      <dsp:spPr>
        <a:xfrm>
          <a:off x="4352318" y="1312214"/>
          <a:ext cx="262318" cy="983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3694"/>
              </a:lnTo>
              <a:lnTo>
                <a:pt x="262318" y="9836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FEF98-DB35-4298-97D5-AB334B63BAC2}">
      <dsp:nvSpPr>
        <dsp:cNvPr id="0" name=""/>
        <dsp:cNvSpPr/>
      </dsp:nvSpPr>
      <dsp:spPr>
        <a:xfrm>
          <a:off x="4614636" y="1640113"/>
          <a:ext cx="2098547" cy="13115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cap="none" baseline="0" dirty="0" err="1" smtClean="0"/>
            <a:t>Kernelize</a:t>
          </a:r>
          <a:r>
            <a:rPr lang="en-US" sz="1800" kern="1200" cap="none" baseline="0" dirty="0" smtClean="0"/>
            <a:t> using protrusion reduction</a:t>
          </a:r>
          <a:br>
            <a:rPr lang="en-US" sz="1800" kern="1200" cap="none" baseline="0" dirty="0" smtClean="0"/>
          </a:br>
          <a:r>
            <a:rPr lang="en-US" sz="1800" kern="1200" cap="none" baseline="0" dirty="0" smtClean="0"/>
            <a:t>(</a:t>
          </a:r>
          <a:r>
            <a:rPr lang="en-US" sz="1800" kern="1200" cap="small" baseline="0" dirty="0" smtClean="0"/>
            <a:t>Feedback Vertex Set)</a:t>
          </a:r>
          <a:endParaRPr lang="en-US" sz="1800" kern="1200" cap="none" baseline="0" dirty="0"/>
        </a:p>
      </dsp:txBody>
      <dsp:txXfrm>
        <a:off x="4653051" y="1678528"/>
        <a:ext cx="2021717" cy="1234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213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053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Recursion tree has O(log n) levels, no level of the </a:t>
            </a:r>
            <a:r>
              <a:rPr lang="en-US" dirty="0" err="1" smtClean="0"/>
              <a:t>recusion</a:t>
            </a:r>
            <a:r>
              <a:rPr lang="en-US" dirty="0" smtClean="0"/>
              <a:t> tree has more than OPT non-chordal components because then there would be more than OPT disjoint </a:t>
            </a:r>
            <a:r>
              <a:rPr lang="en-US" dirty="0" err="1" smtClean="0"/>
              <a:t>chordless</a:t>
            </a:r>
            <a:r>
              <a:rPr lang="en-US" dirty="0" smtClean="0"/>
              <a:t> cycles =&gt; solution is larger</a:t>
            </a:r>
            <a:r>
              <a:rPr lang="en-US" baseline="0" dirty="0" smtClean="0"/>
              <a:t> than OPT.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8802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Recursion tree has O(log n) levels, no level of the </a:t>
            </a:r>
            <a:r>
              <a:rPr lang="en-US" dirty="0" err="1" smtClean="0"/>
              <a:t>recusion</a:t>
            </a:r>
            <a:r>
              <a:rPr lang="en-US" dirty="0" smtClean="0"/>
              <a:t> tree has more than OPT non-chordal components because then there would be more than OPT disjoint </a:t>
            </a:r>
            <a:r>
              <a:rPr lang="en-US" dirty="0" err="1" smtClean="0"/>
              <a:t>chordless</a:t>
            </a:r>
            <a:r>
              <a:rPr lang="en-US" dirty="0" smtClean="0"/>
              <a:t> cycles =&gt; solution is larger</a:t>
            </a:r>
            <a:r>
              <a:rPr lang="en-US" baseline="0" dirty="0" smtClean="0"/>
              <a:t> than OPT.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449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5004048" y="620688"/>
            <a:ext cx="4176464" cy="489654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6176" y="1339391"/>
            <a:ext cx="3838575" cy="4848225"/>
          </a:xfrm>
          <a:prstGeom prst="rect">
            <a:avLst/>
          </a:prstGeom>
        </p:spPr>
      </p:pic>
      <p:pic>
        <p:nvPicPr>
          <p:cNvPr id="4" name="Picture 9" descr="blue titl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795"/>
            <a:ext cx="9143999" cy="6857205"/>
          </a:xfrm>
          <a:prstGeom prst="rect">
            <a:avLst/>
          </a:prstGeom>
          <a:noFill/>
        </p:spPr>
      </p:pic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-28561" y="5255735"/>
            <a:ext cx="9180512" cy="0"/>
          </a:xfrm>
          <a:prstGeom prst="line">
            <a:avLst/>
          </a:prstGeom>
          <a:noFill/>
          <a:ln w="9525" cap="flat" cmpd="sng" algn="ctr">
            <a:solidFill>
              <a:srgbClr val="DB1E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06" y="-3808"/>
            <a:ext cx="9144706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35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0.png"/><Relationship Id="rId4" Type="http://schemas.openxmlformats.org/officeDocument/2006/relationships/image" Target="../media/image25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NUL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NUL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NULL"/><Relationship Id="rId4" Type="http://schemas.openxmlformats.org/officeDocument/2006/relationships/diagramLayout" Target="../diagrams/layout1.xml"/><Relationship Id="rId9" Type="http://schemas.openxmlformats.org/officeDocument/2006/relationships/diagramLayout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b="1" dirty="0"/>
              <a:t>Approximation and Kernelization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for </a:t>
            </a:r>
            <a:r>
              <a:rPr lang="en-US" sz="2400" b="1" cap="small" dirty="0"/>
              <a:t>Chordal Vertex Deletion</a:t>
            </a:r>
            <a:endParaRPr lang="en-US" b="1" i="1" cap="smal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23528" y="3573016"/>
            <a:ext cx="5976664" cy="15121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 smtClean="0"/>
              <a:t>Bart </a:t>
            </a:r>
            <a:r>
              <a:rPr lang="en-US" sz="2400" u="sng" dirty="0"/>
              <a:t>M. P. </a:t>
            </a:r>
            <a:r>
              <a:rPr lang="en-US" sz="2400" u="sng" dirty="0" smtClean="0"/>
              <a:t>Jansen</a:t>
            </a:r>
            <a:r>
              <a:rPr lang="en-US" sz="2400" b="1" dirty="0" smtClean="0"/>
              <a:t>    </a:t>
            </a:r>
            <a:r>
              <a:rPr lang="en-US" sz="2400" dirty="0" smtClean="0"/>
              <a:t>&amp;    Marcin Pilipczuk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09320"/>
            <a:ext cx="91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 smtClean="0">
                <a:latin typeface="+mj-lt"/>
              </a:rPr>
              <a:t>SODA 2017</a:t>
            </a:r>
          </a:p>
          <a:p>
            <a:pPr algn="l"/>
            <a:r>
              <a:rPr lang="en-US" sz="1600" dirty="0" smtClean="0">
                <a:latin typeface="+mj-lt"/>
              </a:rPr>
              <a:t>January 18th 2017, Barcelona, Spain</a:t>
            </a:r>
            <a:endParaRPr lang="en-US" sz="1600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2160" y="5445224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516051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131840" y="5301208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582343" y="5730918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026" name="Picture 2" descr="Afbeeldingsresultaat voor TU/e logo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80" y="5517232"/>
            <a:ext cx="1043593" cy="54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university of warsaw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405982"/>
            <a:ext cx="760578" cy="83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simons institut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241" y="5551411"/>
            <a:ext cx="1778602" cy="53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of the approximation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507288" cy="4929188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Reduce to the following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special case</a:t>
                </a:r>
                <a:r>
                  <a:rPr lang="en-US" dirty="0" smtClean="0"/>
                  <a:t>: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i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i="1" dirty="0" smtClean="0"/>
                  <a:t>Input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1" i="1" dirty="0" smtClean="0"/>
                  <a:t> </a:t>
                </a:r>
                <a:r>
                  <a:rPr lang="en-US" i="1" dirty="0" smtClean="0"/>
                  <a:t>has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b="1" i="1" dirty="0" smtClean="0"/>
                  <a:t> </a:t>
                </a:r>
                <a:br>
                  <a:rPr lang="en-US" b="1" i="1" dirty="0" smtClean="0"/>
                </a:br>
                <a:r>
                  <a:rPr lang="en-US" b="1" i="1" dirty="0" smtClean="0"/>
                  <a:t> </a:t>
                </a:r>
                <a:r>
                  <a:rPr lang="en-US" i="1" dirty="0" smtClean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i="1" dirty="0" smtClean="0"/>
                  <a:t> is chordal,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i="1" dirty="0" smtClean="0"/>
                  <a:t> is a clique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 smtClean="0"/>
              </a:p>
              <a:p>
                <a:pPr marL="400050" lvl="1" indent="0">
                  <a:buNone/>
                </a:pPr>
                <a:r>
                  <a:rPr lang="en-US" dirty="0" smtClean="0"/>
                  <a:t>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 component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that is not chordal:</a:t>
                </a:r>
              </a:p>
              <a:p>
                <a:pPr marL="1257300" lvl="2" indent="-457200"/>
                <a:r>
                  <a:rPr lang="en-US" dirty="0" smtClean="0"/>
                  <a:t>find balanced separator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form clique +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cap="small" smtClean="0">
                        <a:latin typeface="Cambria Math" panose="02040503050406030204" pitchFamily="18" charset="0"/>
                      </a:rPr>
                      <m:t>opt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vertices</a:t>
                </a:r>
              </a:p>
              <a:p>
                <a:pPr marL="1257300" lvl="2" indent="-457200"/>
                <a:r>
                  <a:rPr lang="en-US" dirty="0" smtClean="0"/>
                  <a:t>add the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cap="small">
                        <a:latin typeface="Cambria Math" panose="02040503050406030204" pitchFamily="18" charset="0"/>
                      </a:rPr>
                      <m:t>opt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vertices to the approximate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1257300" lvl="2" indent="-457200"/>
                <a:r>
                  <a:rPr lang="en-US" dirty="0" smtClean="0"/>
                  <a:t>add the clique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to a list of cliques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dirty="0" smtClean="0"/>
              </a:p>
              <a:p>
                <a:pPr marL="400050" lvl="1" indent="0">
                  <a:buNone/>
                </a:pPr>
                <a:endParaRPr lang="en-US" dirty="0" smtClean="0"/>
              </a:p>
              <a:p>
                <a:pPr marL="400050" lvl="1" indent="0">
                  <a:buNone/>
                </a:pPr>
                <a:r>
                  <a:rPr lang="en-US" dirty="0" smtClean="0"/>
                  <a:t>Terminates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cap="small">
                        <a:latin typeface="Cambria Math" panose="02040503050406030204" pitchFamily="18" charset="0"/>
                      </a:rPr>
                      <m:t>opt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iterations with chordal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8001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∪…∪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800100" lvl="2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507288" cy="4929188"/>
              </a:xfrm>
              <a:blipFill rotWithShape="0">
                <a:blip r:embed="rId3"/>
                <a:stretch>
                  <a:fillRect l="-1146" t="-1112" r="-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446087" y="4941168"/>
                <a:ext cx="8251826" cy="10081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/>
                  <a:t>Every instance of </a:t>
                </a:r>
                <a:r>
                  <a:rPr lang="en-US" sz="2400" cap="small" dirty="0"/>
                  <a:t>Chordal Vertex Deletion</a:t>
                </a:r>
                <a:r>
                  <a:rPr lang="en-US" sz="2400" dirty="0"/>
                  <a:t> has a </a:t>
                </a:r>
                <a:br>
                  <a:rPr lang="en-US" sz="2400" dirty="0"/>
                </a:br>
                <a:r>
                  <a:rPr lang="en-US" sz="2400" dirty="0">
                    <a:solidFill>
                      <a:srgbClr val="0070C0"/>
                    </a:solidFill>
                  </a:rPr>
                  <a:t>balanced separator</a:t>
                </a:r>
                <a:r>
                  <a:rPr lang="en-US" sz="2400" dirty="0"/>
                  <a:t> consisting of a clique plus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cap="small">
                        <a:latin typeface="Cambria Math" panose="02040503050406030204" pitchFamily="18" charset="0"/>
                      </a:rPr>
                      <m:t>opt</m:t>
                    </m:r>
                  </m:oMath>
                </a14:m>
                <a:r>
                  <a:rPr lang="en-US" sz="2400" dirty="0"/>
                  <a:t> vertices</a:t>
                </a: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087" y="4941168"/>
                <a:ext cx="8251826" cy="100811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75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of the approximation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Reduce to the following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special case</a:t>
                </a:r>
                <a:r>
                  <a:rPr lang="en-US" dirty="0" smtClean="0"/>
                  <a:t>: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i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i="1" dirty="0" smtClean="0"/>
                  <a:t>Input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1" i="1" dirty="0" smtClean="0"/>
                  <a:t> </a:t>
                </a:r>
                <a:r>
                  <a:rPr lang="en-US" i="1" dirty="0" smtClean="0"/>
                  <a:t>has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b="1" i="1" dirty="0" smtClean="0"/>
                  <a:t> </a:t>
                </a:r>
                <a:br>
                  <a:rPr lang="en-US" b="1" i="1" dirty="0" smtClean="0"/>
                </a:br>
                <a:r>
                  <a:rPr lang="en-US" b="1" i="1" dirty="0" smtClean="0"/>
                  <a:t> </a:t>
                </a:r>
                <a:r>
                  <a:rPr lang="en-US" i="1" dirty="0" smtClean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i="1" dirty="0" smtClean="0"/>
                  <a:t> is chordal,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i="1" dirty="0" smtClean="0"/>
                  <a:t> is a clique</a:t>
                </a:r>
              </a:p>
              <a:p>
                <a:pPr marL="400050" lvl="1" indent="0">
                  <a:spcBef>
                    <a:spcPts val="1200"/>
                  </a:spcBef>
                  <a:buNone/>
                </a:pPr>
                <a:r>
                  <a:rPr lang="en-US" dirty="0" smtClean="0"/>
                  <a:t>Build up global solution using algorithm for special case:</a:t>
                </a:r>
              </a:p>
              <a:p>
                <a:pPr marL="400050" lvl="1" indent="0">
                  <a:buNone/>
                </a:pPr>
                <a:endParaRPr lang="en-US" dirty="0" smtClean="0"/>
              </a:p>
              <a:p>
                <a:pPr marL="400050" lvl="1" indent="0">
                  <a:buNone/>
                </a:pPr>
                <a:endParaRPr lang="en-US" dirty="0" smtClean="0"/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endParaRPr lang="en-US" dirty="0" smtClean="0"/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800100" lvl="2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643286" y="3586895"/>
            <a:ext cx="3667125" cy="2562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676624" y="3553557"/>
            <a:ext cx="3667125" cy="2628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676624" y="3553557"/>
            <a:ext cx="3667125" cy="262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2300511" y="2929670"/>
            <a:ext cx="3667125" cy="3876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3000599" y="2229582"/>
            <a:ext cx="3667125" cy="5276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4185" y="3789040"/>
                <a:ext cx="23762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 smtClean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∖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 err="1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∪…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∖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 err="1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185" y="3789040"/>
                <a:ext cx="2376264" cy="1200329"/>
              </a:xfrm>
              <a:prstGeom prst="rect">
                <a:avLst/>
              </a:prstGeom>
              <a:blipFill rotWithShape="0">
                <a:blip r:embed="rId9"/>
                <a:stretch>
                  <a:fillRect r="-1538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88913" y="5085184"/>
                <a:ext cx="2376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AC87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AC87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AC87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rgbClr val="AC87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913" y="5085184"/>
                <a:ext cx="2376264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56091" y="5085184"/>
                <a:ext cx="2376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AC87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AC87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AC87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rgbClr val="AC87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091" y="5085184"/>
                <a:ext cx="2376264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65177" y="5085184"/>
                <a:ext cx="2376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AC87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AC87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AC87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rgbClr val="AC87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177" y="5085184"/>
                <a:ext cx="2376264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925366" y="5961474"/>
                <a:ext cx="382309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Factor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cap="small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opt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overhead </a:t>
                </a:r>
                <a:b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</a:br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in approximation guarantee</a:t>
                </a:r>
                <a:endParaRPr lang="en-US" sz="20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366" y="5961474"/>
                <a:ext cx="3823099" cy="707886"/>
              </a:xfrm>
              <a:prstGeom prst="rect">
                <a:avLst/>
              </a:prstGeom>
              <a:blipFill rotWithShape="0">
                <a:blip r:embed="rId13"/>
                <a:stretch>
                  <a:fillRect l="-1276" t="-5172" r="-1116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437385" y="4293096"/>
                <a:ext cx="9714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385" y="4293096"/>
                <a:ext cx="971499" cy="6463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55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of the approximation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Reduce to the following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special case</a:t>
                </a:r>
                <a:r>
                  <a:rPr lang="en-US" dirty="0" smtClean="0"/>
                  <a:t>: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i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i="1" dirty="0" smtClean="0"/>
                  <a:t>Input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1" i="1" dirty="0" smtClean="0"/>
                  <a:t> </a:t>
                </a:r>
                <a:r>
                  <a:rPr lang="en-US" i="1" dirty="0" smtClean="0"/>
                  <a:t>has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b="1" i="1" dirty="0" smtClean="0"/>
                  <a:t> </a:t>
                </a:r>
                <a:br>
                  <a:rPr lang="en-US" b="1" i="1" dirty="0" smtClean="0"/>
                </a:br>
                <a:r>
                  <a:rPr lang="en-US" b="1" i="1" dirty="0" smtClean="0"/>
                  <a:t> </a:t>
                </a:r>
                <a:r>
                  <a:rPr lang="en-US" i="1" dirty="0" smtClean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i="1" dirty="0" smtClean="0"/>
                  <a:t> is chordal,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i="1" dirty="0" smtClean="0"/>
                  <a:t> is a clique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Reduce to even more special case by another decomposition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Relate </a:t>
                </a:r>
                <a:r>
                  <a:rPr lang="en-US" dirty="0"/>
                  <a:t>special-case </a:t>
                </a:r>
                <a:r>
                  <a:rPr lang="en-US" dirty="0" err="1"/>
                  <a:t>ChVD</a:t>
                </a:r>
                <a:r>
                  <a:rPr lang="en-US" dirty="0"/>
                  <a:t> solutions to </a:t>
                </a:r>
                <a:r>
                  <a:rPr lang="en-US" dirty="0" err="1">
                    <a:solidFill>
                      <a:srgbClr val="0070C0"/>
                    </a:solidFill>
                  </a:rPr>
                  <a:t>multicuts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in a </a:t>
                </a:r>
                <a:r>
                  <a:rPr lang="en-US" dirty="0" smtClean="0"/>
                  <a:t>digraph</a:t>
                </a: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Apply Gupta’s </a:t>
                </a:r>
                <a:r>
                  <a:rPr lang="en-US" dirty="0">
                    <a:solidFill>
                      <a:srgbClr val="0070C0"/>
                    </a:solidFill>
                  </a:rPr>
                  <a:t>rounding</a:t>
                </a:r>
                <a:r>
                  <a:rPr lang="en-US" dirty="0"/>
                  <a:t> algorithm for fractional </a:t>
                </a:r>
                <a:r>
                  <a:rPr lang="en-US" dirty="0" err="1"/>
                  <a:t>multicuts</a:t>
                </a:r>
                <a:endParaRPr lang="en-US" dirty="0"/>
              </a:p>
              <a:p>
                <a:pPr marL="857250" lvl="1" indent="-457200"/>
                <a:r>
                  <a:rPr lang="en-US" i="1" dirty="0">
                    <a:solidFill>
                      <a:schemeClr val="bg1"/>
                    </a:solidFill>
                  </a:rPr>
                  <a:t> </a:t>
                </a:r>
                <a:r>
                  <a:rPr lang="en-US" i="1" dirty="0"/>
                  <a:t>Round fractional </a:t>
                </a:r>
                <a:r>
                  <a:rPr lang="en-US" i="1" dirty="0" err="1"/>
                  <a:t>ChVD</a:t>
                </a:r>
                <a:r>
                  <a:rPr lang="en-US" i="1" dirty="0"/>
                  <a:t>-solution into integral one</a:t>
                </a:r>
                <a:br>
                  <a:rPr lang="en-US" i="1" dirty="0"/>
                </a:br>
                <a:r>
                  <a:rPr lang="en-US" i="1" dirty="0"/>
                  <a:t>	</a:t>
                </a:r>
                <a:r>
                  <a:rPr lang="en-US" sz="1600" dirty="0">
                    <a:solidFill>
                      <a:srgbClr val="0070C0"/>
                    </a:solidFill>
                  </a:rPr>
                  <a:t>[Gupta, SODA’02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]</a:t>
                </a:r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298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291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First polynomial kernel and poly(</a:t>
            </a:r>
            <a:r>
              <a:rPr lang="en-US" cap="small" dirty="0" smtClean="0"/>
              <a:t>opt</a:t>
            </a:r>
            <a:r>
              <a:rPr lang="en-US" dirty="0" smtClean="0"/>
              <a:t>) approximation for </a:t>
            </a:r>
            <a:r>
              <a:rPr lang="en-US" dirty="0" err="1" smtClean="0"/>
              <a:t>ChVD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Based on graph-theoretic insights</a:t>
            </a:r>
          </a:p>
          <a:p>
            <a:pPr marL="0" indent="0">
              <a:buNone/>
            </a:pPr>
            <a:r>
              <a:rPr lang="en-US" b="1" dirty="0" smtClean="0"/>
              <a:t>Open: </a:t>
            </a:r>
            <a:r>
              <a:rPr lang="en-US" dirty="0" smtClean="0"/>
              <a:t>Poly kernel for </a:t>
            </a:r>
            <a:r>
              <a:rPr lang="en-US" cap="small" dirty="0" smtClean="0"/>
              <a:t>Directed Feedback Vertex Set? Planarization?</a:t>
            </a:r>
          </a:p>
          <a:p>
            <a:pPr marL="0" indent="0">
              <a:buNone/>
            </a:pPr>
            <a:r>
              <a:rPr lang="en-US" b="1" dirty="0" smtClean="0"/>
              <a:t>Next talk</a:t>
            </a:r>
            <a:r>
              <a:rPr lang="en-US" dirty="0" smtClean="0"/>
              <a:t>: improvements to kernel size and approximation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323528" y="1945938"/>
                <a:ext cx="8496944" cy="79208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Theorem 1.</a:t>
                </a:r>
              </a:p>
              <a:p>
                <a:pPr marL="0" lvl="1"/>
                <a:r>
                  <a:rPr lang="en-US" sz="2400" cap="small" dirty="0" smtClean="0"/>
                  <a:t>Chordal Vertex Del.</a:t>
                </a:r>
                <a:r>
                  <a:rPr lang="en-US" sz="2400" dirty="0" smtClean="0"/>
                  <a:t> has a kernel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161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58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 smtClean="0"/>
                  <a:t> vertices</a:t>
                </a: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945938"/>
                <a:ext cx="8496944" cy="792088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323528" y="2996952"/>
                <a:ext cx="8496944" cy="79208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Theorem 2.</a:t>
                </a:r>
              </a:p>
              <a:p>
                <a:pPr marL="0" lvl="1"/>
                <a:r>
                  <a:rPr lang="en-US" sz="2400" dirty="0" smtClean="0"/>
                  <a:t>Solution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cap="small" smtClean="0">
                            <a:latin typeface="Cambria Math" panose="02040503050406030204" pitchFamily="18" charset="0"/>
                          </a:rPr>
                          <m:t>opt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m:rPr>
                            <m:sty m:val="p"/>
                          </m:rPr>
                          <a:rPr lang="en-US" sz="2400" b="0" i="0" cap="small" smtClean="0">
                            <a:latin typeface="Cambria Math" panose="02040503050406030204" pitchFamily="18" charset="0"/>
                          </a:rPr>
                          <m:t>opt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/>
                  <a:t> can be found in poly-time</a:t>
                </a: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996952"/>
                <a:ext cx="8496944" cy="79208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03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modification problems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 smtClean="0"/>
              <a:t>Make a minimum number of changes to obtain some graph property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 smtClean="0"/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All NP-complete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1200" dirty="0" smtClean="0">
                <a:solidFill>
                  <a:srgbClr val="0070C0"/>
                </a:solidFill>
              </a:rPr>
              <a:t>[</a:t>
            </a:r>
            <a:r>
              <a:rPr lang="en-US" sz="1200" dirty="0" err="1" smtClean="0">
                <a:solidFill>
                  <a:srgbClr val="0070C0"/>
                </a:solidFill>
              </a:rPr>
              <a:t>Lewis&amp;Yannakakis</a:t>
            </a:r>
            <a:r>
              <a:rPr lang="en-US" sz="1200" dirty="0" smtClean="0">
                <a:solidFill>
                  <a:srgbClr val="0070C0"/>
                </a:solidFill>
              </a:rPr>
              <a:t>, JCSS’80]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955636" y="2501438"/>
            <a:ext cx="2472347" cy="1198274"/>
          </a:xfrm>
          <a:custGeom>
            <a:avLst/>
            <a:gdLst>
              <a:gd name="connsiteX0" fmla="*/ 0 w 2406864"/>
              <a:gd name="connsiteY0" fmla="*/ 0 h 1198274"/>
              <a:gd name="connsiteX1" fmla="*/ 2406864 w 2406864"/>
              <a:gd name="connsiteY1" fmla="*/ 0 h 1198274"/>
              <a:gd name="connsiteX2" fmla="*/ 2406864 w 2406864"/>
              <a:gd name="connsiteY2" fmla="*/ 1198274 h 1198274"/>
              <a:gd name="connsiteX3" fmla="*/ 0 w 2406864"/>
              <a:gd name="connsiteY3" fmla="*/ 1198274 h 1198274"/>
              <a:gd name="connsiteX4" fmla="*/ 0 w 2406864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864" h="1198274">
                <a:moveTo>
                  <a:pt x="0" y="0"/>
                </a:moveTo>
                <a:lnTo>
                  <a:pt x="2406864" y="0"/>
                </a:lnTo>
                <a:lnTo>
                  <a:pt x="2406864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kern="1200" cap="small" dirty="0" smtClean="0"/>
              <a:t>Vertex Cover</a:t>
            </a:r>
          </a:p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Delete vertices to get edgeless graph</a:t>
            </a:r>
            <a:endParaRPr lang="en-US" sz="15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5930691" y="2501438"/>
            <a:ext cx="2767221" cy="1198274"/>
          </a:xfrm>
          <a:custGeom>
            <a:avLst/>
            <a:gdLst>
              <a:gd name="connsiteX0" fmla="*/ 0 w 2754038"/>
              <a:gd name="connsiteY0" fmla="*/ 0 h 1198274"/>
              <a:gd name="connsiteX1" fmla="*/ 2754038 w 2754038"/>
              <a:gd name="connsiteY1" fmla="*/ 0 h 1198274"/>
              <a:gd name="connsiteX2" fmla="*/ 2754038 w 2754038"/>
              <a:gd name="connsiteY2" fmla="*/ 1198274 h 1198274"/>
              <a:gd name="connsiteX3" fmla="*/ 0 w 2754038"/>
              <a:gd name="connsiteY3" fmla="*/ 1198274 h 1198274"/>
              <a:gd name="connsiteX4" fmla="*/ 0 w 2754038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038" h="1198274">
                <a:moveTo>
                  <a:pt x="0" y="0"/>
                </a:moveTo>
                <a:lnTo>
                  <a:pt x="2754038" y="0"/>
                </a:lnTo>
                <a:lnTo>
                  <a:pt x="2754038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kern="1200" cap="small" dirty="0" smtClean="0"/>
              <a:t>Feedback Vertex Set</a:t>
            </a:r>
          </a:p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Delete vertices to get acyclic graph</a:t>
            </a:r>
            <a:endParaRPr lang="en-US" sz="15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1955636" y="4436877"/>
            <a:ext cx="2472347" cy="1198274"/>
          </a:xfrm>
          <a:custGeom>
            <a:avLst/>
            <a:gdLst>
              <a:gd name="connsiteX0" fmla="*/ 0 w 2406864"/>
              <a:gd name="connsiteY0" fmla="*/ 0 h 1198274"/>
              <a:gd name="connsiteX1" fmla="*/ 2406864 w 2406864"/>
              <a:gd name="connsiteY1" fmla="*/ 0 h 1198274"/>
              <a:gd name="connsiteX2" fmla="*/ 2406864 w 2406864"/>
              <a:gd name="connsiteY2" fmla="*/ 1198274 h 1198274"/>
              <a:gd name="connsiteX3" fmla="*/ 0 w 2406864"/>
              <a:gd name="connsiteY3" fmla="*/ 1198274 h 1198274"/>
              <a:gd name="connsiteX4" fmla="*/ 0 w 2406864"/>
              <a:gd name="connsiteY4" fmla="*/ 0 h 11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864" h="1198274">
                <a:moveTo>
                  <a:pt x="0" y="0"/>
                </a:moveTo>
                <a:lnTo>
                  <a:pt x="2406864" y="0"/>
                </a:lnTo>
                <a:lnTo>
                  <a:pt x="2406864" y="1198274"/>
                </a:lnTo>
                <a:lnTo>
                  <a:pt x="0" y="11982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631" tIns="57150" rIns="57150" bIns="5715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kern="1200" cap="small" dirty="0" smtClean="0"/>
              <a:t>Vertex </a:t>
            </a:r>
            <a:r>
              <a:rPr lang="en-US" sz="1500" b="1" kern="1200" cap="small" dirty="0" err="1" smtClean="0"/>
              <a:t>Bipartization</a:t>
            </a:r>
            <a:endParaRPr lang="en-US" sz="1500" b="1" kern="1200" cap="small" dirty="0" smtClean="0"/>
          </a:p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Delete vertices to get bipartite graph</a:t>
            </a:r>
            <a:endParaRPr lang="en-US" sz="1500" kern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Freeform 22"/>
              <p:cNvSpPr/>
              <p:nvPr/>
            </p:nvSpPr>
            <p:spPr>
              <a:xfrm>
                <a:off x="5930691" y="4436877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500" b="1" kern="1200" cap="small" dirty="0" smtClean="0"/>
                  <a:t>Chordal Vertex Deletion</a:t>
                </a:r>
              </a:p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500" kern="1200" dirty="0" smtClean="0"/>
                  <a:t>Delete vertices to remove all induced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kern="120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500" b="0" i="1" kern="1200" smtClean="0">
                            <a:latin typeface="Cambria Math" panose="02040503050406030204" pitchFamily="18" charset="0"/>
                          </a:rPr>
                          <m:t>≥4</m:t>
                        </m:r>
                      </m:sub>
                    </m:sSub>
                  </m:oMath>
                </a14:m>
                <a:endParaRPr lang="en-US" sz="1500" kern="1200" dirty="0"/>
              </a:p>
            </p:txBody>
          </p:sp>
        </mc:Choice>
        <mc:Fallback xmlns="">
          <p:sp>
            <p:nvSpPr>
              <p:cNvPr id="23" name="Freeform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691" y="4436877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3"/>
                <a:stretch>
                  <a:fillRect r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40" y="2301016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840" y="2301016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3116" y="2301016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840" y="4245438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4245438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4245438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9930" y="4245438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1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Coping with NP-completeness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70C0"/>
                    </a:solidFill>
                  </a:rPr>
                  <a:t>Polynomial-time approximation algorithms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70C0"/>
                    </a:solidFill>
                  </a:rPr>
                  <a:t>Fixed-parameter tractable algorithms</a:t>
                </a:r>
              </a:p>
              <a:p>
                <a:pPr lvl="1"/>
                <a:r>
                  <a:rPr lang="en-US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smtClean="0"/>
                  <a:t>Test for solution of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in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sz="20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70C0"/>
                    </a:solidFill>
                  </a:rPr>
                  <a:t>Kernelization algorithms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smtClean="0"/>
                  <a:t>Reduce to equivalent input of bounded size in polynomial time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lvl="1"/>
                <a:r>
                  <a:rPr lang="en-US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smtClean="0"/>
                  <a:t>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 smtClean="0"/>
                  <a:t> is the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size</a:t>
                </a:r>
                <a:r>
                  <a:rPr lang="en-US" sz="2000" dirty="0" smtClean="0"/>
                  <a:t> of the kernelization</a:t>
                </a:r>
              </a:p>
              <a:p>
                <a:pPr marL="457200" lvl="1" indent="0">
                  <a:buNone/>
                </a:pPr>
                <a:r>
                  <a:rPr lang="en-US" sz="2000" i="1" dirty="0" smtClean="0"/>
                  <a:t>	Can be exponential or polynomial; smaller is better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grpSp>
        <p:nvGrpSpPr>
          <p:cNvPr id="17" name="Group 16"/>
          <p:cNvGrpSpPr/>
          <p:nvPr/>
        </p:nvGrpSpPr>
        <p:grpSpPr>
          <a:xfrm>
            <a:off x="1171650" y="4033766"/>
            <a:ext cx="6800701" cy="1051418"/>
            <a:chOff x="1171650" y="4908301"/>
            <a:chExt cx="6800701" cy="1051418"/>
          </a:xfrm>
        </p:grpSpPr>
        <p:grpSp>
          <p:nvGrpSpPr>
            <p:cNvPr id="18" name="Group 17"/>
            <p:cNvGrpSpPr/>
            <p:nvPr/>
          </p:nvGrpSpPr>
          <p:grpSpPr>
            <a:xfrm>
              <a:off x="1171650" y="4908301"/>
              <a:ext cx="2088580" cy="1051418"/>
              <a:chOff x="1475308" y="4908301"/>
              <a:chExt cx="2088580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ounded Rectangle 25"/>
                  <p:cNvSpPr/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6" name="Rounded 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Left-Right Arrow 26"/>
                  <p:cNvSpPr/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16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</a:t>
                    </a:r>
                    <a:r>
                      <a:rPr kumimoji="0" lang="en-US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vertices</a:t>
                    </a:r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7" name="Left-Right Arrow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blipFill rotWithShape="0">
                    <a:blip r:embed="rId4"/>
                    <a:stretch>
                      <a:fillRect t="-268421" b="-5263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/>
                  <p:cNvSpPr/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4431880" y="5144132"/>
              <a:ext cx="954404" cy="772281"/>
              <a:chOff x="4412304" y="3639729"/>
              <a:chExt cx="954404" cy="7722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ight Arrow 23"/>
                  <p:cNvSpPr/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ln w="1905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0" rIns="91440" bIns="155448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time</a:t>
                    </a:r>
                  </a:p>
                </p:txBody>
              </p:sp>
            </mc:Choice>
            <mc:Fallback xmlns="">
              <p:sp>
                <p:nvSpPr>
                  <p:cNvPr id="24" name="Right Arrow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blipFill rotWithShape="0">
                    <a:blip r:embed="rId6"/>
                    <a:stretch>
                      <a:fillRect l="-65217" t="-72059" r="-48447"/>
                    </a:stretch>
                  </a:blipFill>
                  <a:ln w="19050"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5" name="Picture 4" descr="http://studystays.com.au/images/confi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4714562" y="3791585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6557934" y="4908301"/>
              <a:ext cx="1414417" cy="1051418"/>
              <a:chOff x="6660000" y="4908301"/>
              <a:chExt cx="1414417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ounded Rectangle 20"/>
                  <p:cNvSpPr/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1" name="Rounded 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Left-Right Arrow 21"/>
                  <p:cNvSpPr/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16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0" lang="en-US" sz="16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16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16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vertices</a:t>
                    </a:r>
                  </a:p>
                </p:txBody>
              </p:sp>
            </mc:Choice>
            <mc:Fallback xmlns="">
              <p:sp>
                <p:nvSpPr>
                  <p:cNvPr id="22" name="Left-Right Arrow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blipFill rotWithShape="0">
                    <a:blip r:embed="rId9"/>
                    <a:stretch>
                      <a:fillRect t="-257895" b="-15789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/>
                  <p:cNvSpPr/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71844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Coping with graph modification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Freeform 16"/>
              <p:cNvSpPr/>
              <p:nvPr/>
            </p:nvSpPr>
            <p:spPr>
              <a:xfrm>
                <a:off x="1955636" y="2501438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500" b="1" kern="1200" cap="small" dirty="0" smtClean="0"/>
                  <a:t>Vertex Cover</a:t>
                </a:r>
                <a:endParaRPr lang="en-US" sz="1500" b="1" cap="small" dirty="0"/>
              </a:p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500" kern="1200" dirty="0" smtClean="0"/>
                  <a:t>2-approximation</a:t>
                </a:r>
              </a:p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1.2738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500" dirty="0" smtClean="0"/>
                  <a:t> algo</a:t>
                </a:r>
              </a:p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 xmlns:m="http://schemas.openxmlformats.org/officeDocument/2006/math">
                    <m:r>
                      <a:rPr lang="en-US" sz="1500" i="1" kern="12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500" i="1" kern="12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500" kern="1200" dirty="0" smtClean="0"/>
                  <a:t>-vertex kernel</a:t>
                </a:r>
                <a:endParaRPr lang="en-US" sz="1500" kern="1200" dirty="0"/>
              </a:p>
            </p:txBody>
          </p:sp>
        </mc:Choice>
        <mc:Fallback xmlns="">
          <p:sp>
            <p:nvSpPr>
              <p:cNvPr id="17" name="Freeform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636" y="2501438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3"/>
                <a:stretch>
                  <a:fillRect t="-1005" r="-1229" b="-4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Freeform 18"/>
              <p:cNvSpPr/>
              <p:nvPr/>
            </p:nvSpPr>
            <p:spPr>
              <a:xfrm>
                <a:off x="5930691" y="2501438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500" b="1" kern="1200" cap="small" dirty="0" smtClean="0"/>
                  <a:t>Feedback Vertex Set</a:t>
                </a:r>
              </a:p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500" dirty="0" smtClean="0"/>
                  <a:t>2-approximation</a:t>
                </a:r>
              </a:p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500" b="0" i="1" kern="12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kern="1200" smtClean="0">
                            <a:latin typeface="Cambria Math" panose="02040503050406030204" pitchFamily="18" charset="0"/>
                          </a:rPr>
                          <m:t>3.619</m:t>
                        </m:r>
                      </m:e>
                      <m:sup>
                        <m:r>
                          <a:rPr lang="en-US" sz="1500" b="0" i="1" kern="120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1500" b="0" i="1" kern="1200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500" b="0" i="1" kern="12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kern="120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500" b="0" i="1" kern="1200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500" b="0" i="1" kern="120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kern="12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500" kern="1200" dirty="0" smtClean="0"/>
                  <a:t> algo</a:t>
                </a:r>
              </a:p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 xmlns:m="http://schemas.openxmlformats.org/officeDocument/2006/math">
                    <m:r>
                      <a:rPr lang="en-US" sz="1500" b="0" i="1" kern="1200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500" b="0" i="1" kern="12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kern="120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500" b="0" i="1" kern="120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500" b="0" i="1" kern="120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b="0" i="1" kern="120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500" kern="1200" dirty="0" smtClean="0"/>
                  <a:t>-vertex kernel</a:t>
                </a:r>
                <a:endParaRPr lang="en-US" sz="1500" kern="1200" dirty="0"/>
              </a:p>
            </p:txBody>
          </p:sp>
        </mc:Choice>
        <mc:Fallback xmlns="">
          <p:sp>
            <p:nvSpPr>
              <p:cNvPr id="19" name="Freeform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691" y="2501438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 t="-1005" b="-4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Freeform 20"/>
              <p:cNvSpPr/>
              <p:nvPr/>
            </p:nvSpPr>
            <p:spPr>
              <a:xfrm>
                <a:off x="1955636" y="4436877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500" b="1" kern="1200" cap="small" dirty="0" smtClean="0"/>
                  <a:t>Vertex </a:t>
                </a:r>
                <a:r>
                  <a:rPr lang="en-US" sz="1500" b="1" kern="1200" cap="small" dirty="0" err="1" smtClean="0"/>
                  <a:t>Bipartization</a:t>
                </a:r>
                <a:endParaRPr lang="en-US" sz="1500" b="1" kern="1200" cap="small" dirty="0" smtClean="0"/>
              </a:p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ra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 smtClean="0"/>
                  <a:t>-approx</a:t>
                </a:r>
                <a:endParaRPr lang="en-US" sz="1500" dirty="0"/>
              </a:p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500" b="0" i="1" kern="12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kern="1200" smtClean="0">
                            <a:latin typeface="Cambria Math" panose="02040503050406030204" pitchFamily="18" charset="0"/>
                          </a:rPr>
                          <m:t>2.3146</m:t>
                        </m:r>
                      </m:e>
                      <m:sup>
                        <m:r>
                          <a:rPr lang="en-US" sz="1500" b="0" i="1" kern="120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1500" b="0" i="1" kern="1200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500" b="0" i="1" kern="12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kern="120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500" b="0" i="1" kern="1200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500" b="0" i="1" kern="120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kern="12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500" kern="1200" dirty="0" smtClean="0"/>
                  <a:t> algo</a:t>
                </a:r>
              </a:p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 xmlns:m="http://schemas.openxmlformats.org/officeDocument/2006/math">
                    <m:r>
                      <a:rPr lang="en-US" sz="1500" b="0" i="1" kern="120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500" b="0" i="1" kern="120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500" b="0" i="1" kern="12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kern="120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500" b="0" i="1" kern="1200" smtClean="0">
                            <a:latin typeface="Cambria Math" panose="02040503050406030204" pitchFamily="18" charset="0"/>
                          </a:rPr>
                          <m:t>4.5</m:t>
                        </m:r>
                      </m:sup>
                    </m:sSup>
                    <m:r>
                      <a:rPr lang="en-US" sz="1500" b="0" i="1" kern="120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kern="1200" dirty="0" smtClean="0"/>
                  <a:t>-</a:t>
                </a:r>
                <a:r>
                  <a:rPr lang="en-US" sz="1500" kern="1200" dirty="0" err="1" smtClean="0"/>
                  <a:t>vtx</a:t>
                </a:r>
                <a:r>
                  <a:rPr lang="en-US" sz="1500" kern="1200" dirty="0" smtClean="0"/>
                  <a:t> kernel</a:t>
                </a:r>
                <a:endParaRPr lang="en-US" sz="1500" kern="1200" dirty="0"/>
              </a:p>
            </p:txBody>
          </p:sp>
        </mc:Choice>
        <mc:Fallback xmlns="">
          <p:sp>
            <p:nvSpPr>
              <p:cNvPr id="21" name="Freeform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636" y="4436877"/>
                <a:ext cx="2472347" cy="1198274"/>
              </a:xfrm>
              <a:custGeom>
                <a:avLst/>
                <a:gdLst>
                  <a:gd name="connsiteX0" fmla="*/ 0 w 2406864"/>
                  <a:gd name="connsiteY0" fmla="*/ 0 h 1198274"/>
                  <a:gd name="connsiteX1" fmla="*/ 2406864 w 2406864"/>
                  <a:gd name="connsiteY1" fmla="*/ 0 h 1198274"/>
                  <a:gd name="connsiteX2" fmla="*/ 2406864 w 2406864"/>
                  <a:gd name="connsiteY2" fmla="*/ 1198274 h 1198274"/>
                  <a:gd name="connsiteX3" fmla="*/ 0 w 2406864"/>
                  <a:gd name="connsiteY3" fmla="*/ 1198274 h 1198274"/>
                  <a:gd name="connsiteX4" fmla="*/ 0 w 2406864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864" h="1198274">
                    <a:moveTo>
                      <a:pt x="0" y="0"/>
                    </a:moveTo>
                    <a:lnTo>
                      <a:pt x="2406864" y="0"/>
                    </a:lnTo>
                    <a:lnTo>
                      <a:pt x="2406864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 t="-4040" r="-1229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Freeform 22"/>
              <p:cNvSpPr/>
              <p:nvPr/>
            </p:nvSpPr>
            <p:spPr>
              <a:xfrm>
                <a:off x="5930691" y="4436877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11631" tIns="57150" rIns="57150" bIns="57150" numCol="1" spcCol="1270" anchor="ctr" anchorCtr="0">
                <a:noAutofit/>
              </a:bodyPr>
              <a:lstStyle/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500" b="1" kern="1200" cap="small" dirty="0" smtClean="0"/>
                  <a:t>Chordal Vertex Deletion</a:t>
                </a:r>
              </a:p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500" dirty="0" smtClean="0">
                    <a:solidFill>
                      <a:srgbClr val="0070C0"/>
                    </a:solidFill>
                  </a:rPr>
                  <a:t>approximation?</a:t>
                </a:r>
              </a:p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 kern="12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kern="12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500" b="0" i="1" kern="1200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500" i="1" kern="120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kern="120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func>
                              <m:funcPr>
                                <m:ctrlPr>
                                  <a:rPr lang="en-US" sz="1500" i="1" kern="120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500" b="0" i="0" kern="120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500" b="0" i="1" kern="120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func>
                          </m:e>
                        </m:d>
                      </m:sup>
                    </m:sSup>
                    <m:r>
                      <a:rPr lang="en-US" sz="1500" b="0" i="1" kern="1200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500" i="1" kern="12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kern="120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500" b="0" i="1" kern="1200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500" i="1" kern="120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kern="12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500" kern="1200" dirty="0" smtClean="0"/>
                  <a:t> algo</a:t>
                </a:r>
              </a:p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500" dirty="0" smtClean="0">
                    <a:solidFill>
                      <a:srgbClr val="0070C0"/>
                    </a:solidFill>
                  </a:rPr>
                  <a:t>polynomial kernel?</a:t>
                </a:r>
                <a:endParaRPr lang="en-US" sz="1500" kern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Freeform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691" y="4436877"/>
                <a:ext cx="2767221" cy="1198274"/>
              </a:xfrm>
              <a:custGeom>
                <a:avLst/>
                <a:gdLst>
                  <a:gd name="connsiteX0" fmla="*/ 0 w 2754038"/>
                  <a:gd name="connsiteY0" fmla="*/ 0 h 1198274"/>
                  <a:gd name="connsiteX1" fmla="*/ 2754038 w 2754038"/>
                  <a:gd name="connsiteY1" fmla="*/ 0 h 1198274"/>
                  <a:gd name="connsiteX2" fmla="*/ 2754038 w 2754038"/>
                  <a:gd name="connsiteY2" fmla="*/ 1198274 h 1198274"/>
                  <a:gd name="connsiteX3" fmla="*/ 0 w 2754038"/>
                  <a:gd name="connsiteY3" fmla="*/ 1198274 h 1198274"/>
                  <a:gd name="connsiteX4" fmla="*/ 0 w 2754038"/>
                  <a:gd name="connsiteY4" fmla="*/ 0 h 119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4038" h="1198274">
                    <a:moveTo>
                      <a:pt x="0" y="0"/>
                    </a:moveTo>
                    <a:lnTo>
                      <a:pt x="2754038" y="0"/>
                    </a:lnTo>
                    <a:lnTo>
                      <a:pt x="2754038" y="1198274"/>
                    </a:lnTo>
                    <a:lnTo>
                      <a:pt x="0" y="119827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 t="-1010" r="-658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3116" y="2301016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840" y="4245438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4245438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7840" y="2301016"/>
            <a:ext cx="19431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20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Difficulty of </a:t>
            </a:r>
            <a:r>
              <a:rPr lang="en-US" dirty="0" err="1" smtClean="0"/>
              <a:t>kernelizing</a:t>
            </a:r>
            <a:r>
              <a:rPr lang="en-US" dirty="0" smtClean="0"/>
              <a:t> </a:t>
            </a:r>
            <a:r>
              <a:rPr lang="en-US" cap="small" dirty="0" smtClean="0"/>
              <a:t>Chordal Vertex Deletion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5758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cap="small" dirty="0" smtClean="0"/>
                  <a:t>Graph Class 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cap="small" dirty="0" smtClean="0"/>
                  <a:t> Vertex Deletion</a:t>
                </a:r>
                <a:r>
                  <a:rPr lang="en-US" dirty="0" smtClean="0"/>
                  <a:t> is well-understood when: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575841"/>
              </a:xfrm>
              <a:blipFill rotWithShape="0">
                <a:blip r:embed="rId2"/>
                <a:stretch>
                  <a:fillRect l="-1111" t="-8421"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/>
              <p:cNvGraphicFramePr/>
              <p:nvPr>
                <p:extLst/>
              </p:nvPr>
            </p:nvGraphicFramePr>
            <p:xfrm>
              <a:off x="720204" y="1988840"/>
              <a:ext cx="7524204" cy="29523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3810833345"/>
                  </p:ext>
                </p:extLst>
              </p:nvPr>
            </p:nvGraphicFramePr>
            <p:xfrm>
              <a:off x="720204" y="1988840"/>
              <a:ext cx="7524204" cy="29523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57200" y="5157192"/>
                <a:ext cx="8229600" cy="1296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000" kern="0" dirty="0" smtClean="0"/>
                  <a:t>For </a:t>
                </a:r>
                <a:r>
                  <a:rPr lang="en-US" sz="2000" kern="0" dirty="0" smtClean="0">
                    <a:solidFill>
                      <a:srgbClr val="0070C0"/>
                    </a:solidFill>
                  </a:rPr>
                  <a:t>chordal graphs</a:t>
                </a:r>
                <a:r>
                  <a:rPr lang="en-US" sz="2000" kern="0" dirty="0" smtClean="0"/>
                  <a:t>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kern="0" dirty="0" smtClean="0"/>
                  <a:t>Infinitely many forbidden induced subgraphs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000" kern="0" dirty="0" smtClean="0"/>
              </a:p>
              <a:p>
                <a:pPr>
                  <a:spcBef>
                    <a:spcPts val="600"/>
                  </a:spcBef>
                </a:pPr>
                <a:r>
                  <a:rPr lang="en-US" sz="2000" kern="0" dirty="0" smtClean="0"/>
                  <a:t>Not minor closed &amp; unbounded treewidth (cliques are chordal)</a:t>
                </a:r>
                <a:endParaRPr lang="en-US" sz="1800" kern="0" dirty="0" smtClean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157192"/>
                <a:ext cx="8229600" cy="1296144"/>
              </a:xfrm>
              <a:prstGeom prst="rect">
                <a:avLst/>
              </a:prstGeom>
              <a:blipFill rotWithShape="0">
                <a:blip r:embed="rId12"/>
                <a:stretch>
                  <a:fillRect l="-815" t="-28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64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5"/>
            <a:ext cx="8229600" cy="2376265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 smtClean="0"/>
              <a:t>Resolves an open problem by Marx from 2006</a:t>
            </a:r>
            <a:br>
              <a:rPr lang="en-US" sz="2000" i="1" dirty="0" smtClean="0"/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i="1" dirty="0" smtClean="0"/>
              <a:t>Required to start the kernelization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323528" y="1196975"/>
                <a:ext cx="8496944" cy="79208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Theorem 1.</a:t>
                </a:r>
              </a:p>
              <a:p>
                <a:pPr marL="0" lvl="1"/>
                <a:r>
                  <a:rPr lang="en-US" sz="2400" cap="small" dirty="0" smtClean="0"/>
                  <a:t>Chordal Vertex Del.</a:t>
                </a:r>
                <a:r>
                  <a:rPr lang="en-US" sz="2400" dirty="0" smtClean="0"/>
                  <a:t> has a kernel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161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58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 smtClean="0"/>
                  <a:t> vertices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196975"/>
                <a:ext cx="8496944" cy="792088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323528" y="2996952"/>
                <a:ext cx="8496944" cy="79208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Theorem 2.</a:t>
                </a:r>
              </a:p>
              <a:p>
                <a:pPr marL="0" lvl="1"/>
                <a:r>
                  <a:rPr lang="en-US" sz="2400" dirty="0" smtClean="0"/>
                  <a:t>Solution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cap="small" smtClean="0">
                            <a:latin typeface="Cambria Math" panose="02040503050406030204" pitchFamily="18" charset="0"/>
                          </a:rPr>
                          <m:t>opt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m:rPr>
                            <m:sty m:val="p"/>
                          </m:rPr>
                          <a:rPr lang="en-US" sz="2400" b="0" i="0" cap="small" smtClean="0">
                            <a:latin typeface="Cambria Math" panose="02040503050406030204" pitchFamily="18" charset="0"/>
                          </a:rPr>
                          <m:t>opt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/>
                  <a:t> can be found in poly-time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996952"/>
                <a:ext cx="8496944" cy="79208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4652912"/>
            <a:ext cx="822960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After </a:t>
            </a:r>
            <a:r>
              <a:rPr lang="en-US" dirty="0"/>
              <a:t>our </a:t>
            </a:r>
            <a:r>
              <a:rPr lang="en-US" dirty="0" err="1"/>
              <a:t>arXiv</a:t>
            </a:r>
            <a:r>
              <a:rPr lang="en-US" dirty="0"/>
              <a:t> </a:t>
            </a:r>
            <a:r>
              <a:rPr lang="en-US" dirty="0" smtClean="0"/>
              <a:t>preprint in May 2016: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bounds have been improved </a:t>
            </a:r>
            <a:r>
              <a:rPr lang="en-US" sz="1600" dirty="0">
                <a:solidFill>
                  <a:srgbClr val="0070C0"/>
                </a:solidFill>
              </a:rPr>
              <a:t>[next talk]</a:t>
            </a:r>
            <a:endParaRPr lang="en-US" sz="1800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/>
              <a:t>analogous results for </a:t>
            </a:r>
            <a:r>
              <a:rPr lang="en-US" cap="small" dirty="0"/>
              <a:t>Distance Hereditary Vertex Deletion </a:t>
            </a:r>
            <a:r>
              <a:rPr lang="en-US" cap="small" dirty="0" smtClean="0"/>
              <a:t/>
            </a:r>
            <a:br>
              <a:rPr lang="en-US" cap="small" dirty="0" smtClean="0"/>
            </a:br>
            <a:r>
              <a:rPr lang="en-US" sz="1600" dirty="0" smtClean="0">
                <a:solidFill>
                  <a:srgbClr val="0070C0"/>
                </a:solidFill>
              </a:rPr>
              <a:t>[</a:t>
            </a:r>
            <a:r>
              <a:rPr lang="en-US" sz="1600" dirty="0">
                <a:solidFill>
                  <a:srgbClr val="0070C0"/>
                </a:solidFill>
              </a:rPr>
              <a:t>Kim &amp; Kwon, arXiv’16</a:t>
            </a:r>
            <a:r>
              <a:rPr lang="en-US" sz="1600" dirty="0" smtClean="0">
                <a:solidFill>
                  <a:srgbClr val="0070C0"/>
                </a:solidFill>
              </a:rPr>
              <a:t>]</a:t>
            </a:r>
            <a:endParaRPr lang="en-US" sz="1800" cap="smal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6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Erdös-Pósa</a:t>
            </a:r>
            <a:r>
              <a:rPr lang="en-US" dirty="0" smtClean="0"/>
              <a:t> property for </a:t>
            </a:r>
            <a:r>
              <a:rPr lang="en-US" dirty="0" err="1" smtClean="0"/>
              <a:t>chordless</a:t>
            </a:r>
            <a:r>
              <a:rPr lang="en-US" dirty="0" smtClean="0"/>
              <a:t>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881" y="3140968"/>
            <a:ext cx="2555279" cy="2684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880" y="3140968"/>
            <a:ext cx="2308831" cy="26849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5580112" y="3933056"/>
            <a:ext cx="648072" cy="1152128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881" y="3140968"/>
            <a:ext cx="2555279" cy="2684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881" y="3140968"/>
            <a:ext cx="2555279" cy="2684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24857" y="5155082"/>
                <a:ext cx="14817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857" y="5155082"/>
                <a:ext cx="1481743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179512" y="1196975"/>
                <a:ext cx="8784976" cy="196014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l"/>
                <a:r>
                  <a:rPr lang="en-US" sz="2400" b="1" dirty="0" smtClean="0"/>
                  <a:t>Lemma. 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 smtClean="0"/>
                  <a:t> is chordal, then in poly-time one can find:</a:t>
                </a:r>
              </a:p>
              <a:p>
                <a:pPr marL="3429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, </a:t>
                </a:r>
              </a:p>
              <a:p>
                <a:pPr marL="3429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 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chordless</a:t>
                </a:r>
                <a:r>
                  <a:rPr lang="en-US" sz="2400" dirty="0" smtClean="0"/>
                  <a:t> cycles that pairwise intersect only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 smtClean="0"/>
                  <a:t>, and</a:t>
                </a:r>
              </a:p>
              <a:p>
                <a:pPr marL="3429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 smtClean="0"/>
                  <a:t>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 is chordal.</a:t>
                </a: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196975"/>
                <a:ext cx="8784976" cy="1960144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5949280"/>
            <a:ext cx="82296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 smtClean="0">
                <a:solidFill>
                  <a:srgbClr val="0070C0"/>
                </a:solidFill>
              </a:rPr>
              <a:t>Can be used to identify vertices that must belong to any optimal solution</a:t>
            </a:r>
          </a:p>
        </p:txBody>
      </p:sp>
    </p:spTree>
    <p:extLst>
      <p:ext uri="{BB962C8B-B14F-4D97-AF65-F5344CB8AC3E}">
        <p14:creationId xmlns:p14="http://schemas.microsoft.com/office/powerpoint/2010/main" val="215834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468713" y="3034654"/>
            <a:ext cx="3667125" cy="262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of the approximation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Reduce to the following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special case</a:t>
                </a:r>
                <a:r>
                  <a:rPr lang="en-US" dirty="0" smtClean="0"/>
                  <a:t>: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i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i="1" dirty="0" smtClean="0"/>
                  <a:t>Input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1" i="1" dirty="0" smtClean="0"/>
                  <a:t> </a:t>
                </a:r>
                <a:r>
                  <a:rPr lang="en-US" i="1" dirty="0" smtClean="0"/>
                  <a:t>has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b="1" i="1" dirty="0" smtClean="0"/>
                  <a:t> </a:t>
                </a:r>
                <a:br>
                  <a:rPr lang="en-US" b="1" i="1" dirty="0" smtClean="0"/>
                </a:br>
                <a:r>
                  <a:rPr lang="en-US" b="1" i="1" dirty="0" smtClean="0"/>
                  <a:t> </a:t>
                </a:r>
                <a:r>
                  <a:rPr lang="en-US" i="1" dirty="0" smtClean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i="1" dirty="0" smtClean="0"/>
                  <a:t> is chordal,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i="1" dirty="0" smtClean="0"/>
                  <a:t> is a clique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06849" y="5301208"/>
                <a:ext cx="2376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Chordal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849" y="5301208"/>
                <a:ext cx="2376264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92080" y="3789040"/>
                <a:ext cx="2376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AC8700"/>
                    </a:solidFill>
                    <a:latin typeface="+mj-lt"/>
                  </a:rPr>
                  <a:t>Clique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AC87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solidFill>
                          <a:srgbClr val="AC87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AC87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AC87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 smtClean="0">
                  <a:solidFill>
                    <a:srgbClr val="AC87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789040"/>
                <a:ext cx="2376264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of the approximation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Reduce to the following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special case</a:t>
                </a:r>
                <a:r>
                  <a:rPr lang="en-US" dirty="0" smtClean="0"/>
                  <a:t>: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i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i="1" dirty="0" smtClean="0"/>
                  <a:t>Input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1" i="1" dirty="0" smtClean="0"/>
                  <a:t> </a:t>
                </a:r>
                <a:r>
                  <a:rPr lang="en-US" i="1" dirty="0" smtClean="0"/>
                  <a:t>has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b="1" i="1" dirty="0" smtClean="0"/>
                  <a:t> </a:t>
                </a:r>
                <a:br>
                  <a:rPr lang="en-US" b="1" i="1" dirty="0" smtClean="0"/>
                </a:br>
                <a:r>
                  <a:rPr lang="en-US" b="1" i="1" dirty="0" smtClean="0"/>
                  <a:t> </a:t>
                </a:r>
                <a:r>
                  <a:rPr lang="en-US" i="1" dirty="0" smtClean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i="1" dirty="0" smtClean="0"/>
                  <a:t> is chordal,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i="1" dirty="0" smtClean="0"/>
                  <a:t> is a clique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446087" y="2868080"/>
                <a:ext cx="8251826" cy="10081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Fact. </a:t>
                </a:r>
                <a:r>
                  <a:rPr lang="en-US" sz="2400" dirty="0" smtClean="0"/>
                  <a:t>Any chordal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a clique separator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/>
                  <a:t> such that each component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/>
                  <a:t> has at most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 smtClean="0"/>
                  <a:t> vertices</a:t>
                </a: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087" y="2868080"/>
                <a:ext cx="8251826" cy="100811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446087" y="4941168"/>
                <a:ext cx="8251826" cy="10081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 smtClean="0"/>
                  <a:t>Every instance of </a:t>
                </a:r>
                <a:r>
                  <a:rPr lang="en-US" sz="2400" cap="small" dirty="0" smtClean="0"/>
                  <a:t>Chordal Vertex Deletion</a:t>
                </a:r>
                <a:r>
                  <a:rPr lang="en-US" sz="2400" dirty="0" smtClean="0"/>
                  <a:t> has a </a:t>
                </a:r>
                <a:br>
                  <a:rPr lang="en-US" sz="2400" dirty="0" smtClean="0"/>
                </a:br>
                <a:r>
                  <a:rPr lang="en-US" sz="2400" dirty="0" smtClean="0">
                    <a:solidFill>
                      <a:srgbClr val="0070C0"/>
                    </a:solidFill>
                  </a:rPr>
                  <a:t>balanced separator</a:t>
                </a:r>
                <a:r>
                  <a:rPr lang="en-US" sz="2400" dirty="0" smtClean="0"/>
                  <a:t> consisting of a clique plus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cap="small" smtClean="0">
                        <a:latin typeface="Cambria Math" panose="02040503050406030204" pitchFamily="18" charset="0"/>
                      </a:rPr>
                      <m:t>opt</m:t>
                    </m:r>
                  </m:oMath>
                </a14:m>
                <a:r>
                  <a:rPr lang="en-US" sz="2400" dirty="0" smtClean="0"/>
                  <a:t> vertices</a:t>
                </a: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087" y="4941168"/>
                <a:ext cx="8251826" cy="100811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wn Arrow 4"/>
          <p:cNvSpPr/>
          <p:nvPr/>
        </p:nvSpPr>
        <p:spPr bwMode="auto">
          <a:xfrm>
            <a:off x="4283968" y="4240672"/>
            <a:ext cx="576064" cy="355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73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35419</TotalTime>
  <Words>601</Words>
  <Application>Microsoft Office PowerPoint</Application>
  <PresentationFormat>On-screen Show (4:3)</PresentationFormat>
  <Paragraphs>160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Cambria Math</vt:lpstr>
      <vt:lpstr>Arial</vt:lpstr>
      <vt:lpstr>Arial Narrow</vt:lpstr>
      <vt:lpstr>AA-UiB-Institusjonell-mal-rev03</vt:lpstr>
      <vt:lpstr>PowerPoint Presentation</vt:lpstr>
      <vt:lpstr>Graph modification problems</vt:lpstr>
      <vt:lpstr>Coping with NP-completeness</vt:lpstr>
      <vt:lpstr>Coping with graph modification problems</vt:lpstr>
      <vt:lpstr>Difficulty of kernelizing Chordal Vertex Deletion</vt:lpstr>
      <vt:lpstr>Our contribution</vt:lpstr>
      <vt:lpstr>Erdös-Pósa property for chordless cycles</vt:lpstr>
      <vt:lpstr>Sketch of the approximation algorithm</vt:lpstr>
      <vt:lpstr>Sketch of the approximation algorithm</vt:lpstr>
      <vt:lpstr>Sketch of the approximation algorithm</vt:lpstr>
      <vt:lpstr>Sketch of the approximation algorithm</vt:lpstr>
      <vt:lpstr>Sketch of the approximation algorithm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B.M.P.</cp:lastModifiedBy>
  <cp:revision>1265</cp:revision>
  <cp:lastPrinted>2011-05-25T10:31:26Z</cp:lastPrinted>
  <dcterms:created xsi:type="dcterms:W3CDTF">2011-05-20T06:21:58Z</dcterms:created>
  <dcterms:modified xsi:type="dcterms:W3CDTF">2017-01-20T12:11:46Z</dcterms:modified>
</cp:coreProperties>
</file>