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02" r:id="rId2"/>
    <p:sldId id="877" r:id="rId3"/>
    <p:sldId id="878" r:id="rId4"/>
    <p:sldId id="880" r:id="rId5"/>
    <p:sldId id="881" r:id="rId6"/>
    <p:sldId id="898" r:id="rId7"/>
    <p:sldId id="899" r:id="rId8"/>
    <p:sldId id="883" r:id="rId9"/>
    <p:sldId id="884" r:id="rId10"/>
    <p:sldId id="885" r:id="rId11"/>
    <p:sldId id="886" r:id="rId12"/>
    <p:sldId id="887" r:id="rId13"/>
    <p:sldId id="896" r:id="rId14"/>
  </p:sldIdLst>
  <p:sldSz cx="12192000" cy="6858000"/>
  <p:notesSz cx="6797675" cy="9926638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FF"/>
    <a:srgbClr val="E1E9ED"/>
    <a:srgbClr val="CC3300"/>
    <a:srgbClr val="00FFFF"/>
    <a:srgbClr val="D3EBFA"/>
    <a:srgbClr val="038CC0"/>
    <a:srgbClr val="0F94C4"/>
    <a:srgbClr val="33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74722" autoAdjust="0"/>
  </p:normalViewPr>
  <p:slideViewPr>
    <p:cSldViewPr>
      <p:cViewPr varScale="1">
        <p:scale>
          <a:sx n="52" d="100"/>
          <a:sy n="52" d="100"/>
        </p:scale>
        <p:origin x="1036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Kronecker</a:t>
            </a:r>
            <a:r>
              <a:rPr lang="en-US" dirty="0" smtClean="0"/>
              <a:t> product = generalized outer product.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784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We have a different</a:t>
            </a:r>
            <a:r>
              <a:rPr lang="en-US" baseline="0" smtClean="0"/>
              <a:t> way to prove the rank bound, and general approach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77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Chromatic</a:t>
            </a:r>
            <a:r>
              <a:rPr lang="en-US" baseline="0" dirty="0" smtClean="0"/>
              <a:t> number = smallest q for which a proper q-coloring exists.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330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Treewidth lower-bound extends to </a:t>
            </a:r>
            <a:r>
              <a:rPr lang="en-US" dirty="0" smtClean="0">
                <a:solidFill>
                  <a:srgbClr val="0070C0"/>
                </a:solidFill>
              </a:rPr>
              <a:t>pathwidth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70C0"/>
                </a:solidFill>
              </a:rPr>
              <a:t>feedback vertex</a:t>
            </a:r>
            <a:r>
              <a:rPr lang="en-US" dirty="0" smtClean="0"/>
              <a:t> number.</a:t>
            </a:r>
            <a:r>
              <a:rPr lang="en-US" baseline="0" dirty="0" smtClean="0"/>
              <a:t> So complexity is understood quite well for parameterizations based on the width/size of vertex separators of the graph.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50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Cutwidth</a:t>
            </a:r>
            <a:r>
              <a:rPr lang="en-US" dirty="0" smtClean="0"/>
              <a:t> gives</a:t>
            </a:r>
            <a:r>
              <a:rPr lang="en-US" baseline="0" dirty="0" smtClean="0"/>
              <a:t> an upper-bound on the size of edge cuts that decompose the graph linearly, similarly as how pathwidth upper-bounds the size of vertex separators that decompose the graph linearly. So: how fast can q-Coloring be solved parameterized by </a:t>
            </a:r>
            <a:r>
              <a:rPr lang="en-US" baseline="0" dirty="0" err="1" smtClean="0"/>
              <a:t>cutwidth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6832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SETH lower bound holds in the same setting, where a layout is</a:t>
            </a:r>
            <a:r>
              <a:rPr lang="en-US" baseline="0" dirty="0" smtClean="0"/>
              <a:t> given in the input. Isolation lemma is by </a:t>
            </a:r>
            <a:r>
              <a:rPr lang="en-US" baseline="0" dirty="0" err="1" smtClean="0"/>
              <a:t>Mulmuley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Vazirani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Vazirani</a:t>
            </a:r>
            <a:r>
              <a:rPr lang="en-US" baseline="0" dirty="0" smtClean="0"/>
              <a:t> [</a:t>
            </a:r>
            <a:r>
              <a:rPr lang="en-US" baseline="0" dirty="0" err="1" smtClean="0"/>
              <a:t>Combinatorica</a:t>
            </a:r>
            <a:r>
              <a:rPr lang="en-US" baseline="0" dirty="0" smtClean="0"/>
              <a:t> ’87].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84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of the remainder of the talk:</a:t>
            </a:r>
            <a:r>
              <a:rPr lang="en-US" baseline="0" dirty="0" smtClean="0"/>
              <a:t> use a rank bound on certain matrices to reduce number of partial colorings we have to store at intermediate steps to 2^cutw.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54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Bodlaender Cygan Kratsch Nederlof; Cygan Kratsch Nederlof; Fomin </a:t>
            </a:r>
            <a:r>
              <a:rPr lang="en-US" dirty="0" err="1" smtClean="0"/>
              <a:t>Lokhstanov</a:t>
            </a:r>
            <a:r>
              <a:rPr lang="en-US" dirty="0" smtClean="0"/>
              <a:t> </a:t>
            </a:r>
            <a:r>
              <a:rPr lang="en-US" dirty="0" err="1" smtClean="0"/>
              <a:t>Panolan</a:t>
            </a:r>
            <a:r>
              <a:rPr lang="en-US" dirty="0" smtClean="0"/>
              <a:t> Saurabh.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21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number of partial solutions further using rank bound for ‘</a:t>
            </a:r>
            <a:r>
              <a:rPr lang="en-US" dirty="0" smtClean="0">
                <a:solidFill>
                  <a:srgbClr val="0070C0"/>
                </a:solidFill>
              </a:rPr>
              <a:t>compatibility matrix</a:t>
            </a:r>
            <a:r>
              <a:rPr lang="en-US" dirty="0" smtClean="0"/>
              <a:t>’.</a:t>
            </a:r>
            <a:r>
              <a:rPr lang="en-US" baseline="0" dirty="0" smtClean="0"/>
              <a:t> </a:t>
            </a:r>
            <a:r>
              <a:rPr lang="en-US" dirty="0" smtClean="0"/>
              <a:t>Intuitively, this is the compatibility matrix for partial</a:t>
            </a:r>
            <a:r>
              <a:rPr lang="en-US" baseline="0" dirty="0" smtClean="0"/>
              <a:t> solutions to q-coloring on two sides of a small edge separator.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2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48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12474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40.png"/><Relationship Id="rId3" Type="http://schemas.openxmlformats.org/officeDocument/2006/relationships/image" Target="../media/image271.png"/><Relationship Id="rId7" Type="http://schemas.openxmlformats.org/officeDocument/2006/relationships/image" Target="../media/image34.png"/><Relationship Id="rId12" Type="http://schemas.openxmlformats.org/officeDocument/2006/relationships/image" Target="../media/image3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20.png"/><Relationship Id="rId5" Type="http://schemas.openxmlformats.org/officeDocument/2006/relationships/image" Target="../media/image29.png"/><Relationship Id="rId10" Type="http://schemas.openxmlformats.org/officeDocument/2006/relationships/image" Target="../media/image221.png"/><Relationship Id="rId4" Type="http://schemas.openxmlformats.org/officeDocument/2006/relationships/image" Target="../media/image280.png"/><Relationship Id="rId9" Type="http://schemas.openxmlformats.org/officeDocument/2006/relationships/image" Target="../media/image210.png"/><Relationship Id="rId14" Type="http://schemas.openxmlformats.org/officeDocument/2006/relationships/image" Target="../media/image3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3" Type="http://schemas.openxmlformats.org/officeDocument/2006/relationships/image" Target="../media/image36.png"/><Relationship Id="rId7" Type="http://schemas.openxmlformats.org/officeDocument/2006/relationships/image" Target="../media/image49.png"/><Relationship Id="rId12" Type="http://schemas.openxmlformats.org/officeDocument/2006/relationships/image" Target="../media/image5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90.png"/><Relationship Id="rId7" Type="http://schemas.openxmlformats.org/officeDocument/2006/relationships/image" Target="../media/image221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31.png"/><Relationship Id="rId5" Type="http://schemas.openxmlformats.org/officeDocument/2006/relationships/image" Target="../media/image200.png"/><Relationship Id="rId10" Type="http://schemas.openxmlformats.org/officeDocument/2006/relationships/image" Target="../media/image30.png"/><Relationship Id="rId4" Type="http://schemas.openxmlformats.org/officeDocument/2006/relationships/image" Target="../media/image191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pper"/>
          <p:cNvSpPr/>
          <p:nvPr/>
        </p:nvSpPr>
        <p:spPr bwMode="auto">
          <a:xfrm rot="1251646">
            <a:off x="5500731" y="-20862"/>
            <a:ext cx="2880320" cy="60843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628803"/>
            <a:ext cx="8136904" cy="1500187"/>
          </a:xfrm>
        </p:spPr>
        <p:txBody>
          <a:bodyPr/>
          <a:lstStyle/>
          <a:p>
            <a:r>
              <a:rPr lang="en-US" sz="3600" dirty="0"/>
              <a:t>Computing the Chromatic Number Using Graph Decompositions via Matrix Rank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/>
              <a:t>Bart M. P. Jansen</a:t>
            </a:r>
            <a:br>
              <a:rPr lang="en-US" sz="2400" b="1" dirty="0"/>
            </a:br>
            <a:r>
              <a:rPr lang="en-US" sz="2400" dirty="0" err="1"/>
              <a:t>Jesper</a:t>
            </a:r>
            <a:r>
              <a:rPr lang="en-US" sz="2400" dirty="0"/>
              <a:t> Nederlof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-NO" sz="1600" i="1" dirty="0" smtClean="0">
                <a:latin typeface="+mj-lt"/>
              </a:rPr>
              <a:t>Networks Training Week October </a:t>
            </a:r>
            <a:r>
              <a:rPr lang="nn-NO" sz="1600" i="1" dirty="0">
                <a:latin typeface="+mj-lt"/>
              </a:rPr>
              <a:t>2018</a:t>
            </a:r>
            <a:br>
              <a:rPr lang="nn-NO" sz="1600" i="1" dirty="0">
                <a:latin typeface="+mj-lt"/>
              </a:rPr>
            </a:br>
            <a:r>
              <a:rPr lang="nn-NO" sz="1600" dirty="0" smtClean="0">
                <a:latin typeface="+mj-lt"/>
              </a:rPr>
              <a:t>October 30</a:t>
            </a:r>
            <a:r>
              <a:rPr lang="nn-NO" sz="1600" baseline="30000" dirty="0" smtClean="0">
                <a:latin typeface="+mj-lt"/>
              </a:rPr>
              <a:t>th</a:t>
            </a:r>
            <a:r>
              <a:rPr lang="nn-NO" sz="1600" dirty="0" smtClean="0">
                <a:latin typeface="+mj-lt"/>
              </a:rPr>
              <a:t> 2018</a:t>
            </a:r>
            <a:r>
              <a:rPr lang="nn-NO" sz="1600" dirty="0">
                <a:latin typeface="+mj-lt"/>
              </a:rPr>
              <a:t>, </a:t>
            </a:r>
            <a:r>
              <a:rPr lang="nn-NO" sz="1600" dirty="0" smtClean="0">
                <a:latin typeface="+mj-lt"/>
              </a:rPr>
              <a:t>Asperen, Netherlands</a:t>
            </a:r>
            <a:endParaRPr lang="nn-NO" sz="1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5553" b="-1"/>
          <a:stretch/>
        </p:blipFill>
        <p:spPr bwMode="auto">
          <a:xfrm>
            <a:off x="10284466" y="172723"/>
            <a:ext cx="1140126" cy="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61352" b="43301"/>
          <a:stretch/>
        </p:blipFill>
        <p:spPr>
          <a:xfrm>
            <a:off x="7896201" y="1340768"/>
            <a:ext cx="4536504" cy="3888432"/>
          </a:xfrm>
          <a:custGeom>
            <a:avLst/>
            <a:gdLst>
              <a:gd name="connsiteX0" fmla="*/ 1208203 w 4536504"/>
              <a:gd name="connsiteY0" fmla="*/ 0 h 3888432"/>
              <a:gd name="connsiteX1" fmla="*/ 4536504 w 4536504"/>
              <a:gd name="connsiteY1" fmla="*/ 0 h 3888432"/>
              <a:gd name="connsiteX2" fmla="*/ 4536504 w 4536504"/>
              <a:gd name="connsiteY2" fmla="*/ 3888432 h 3888432"/>
              <a:gd name="connsiteX3" fmla="*/ 0 w 4536504"/>
              <a:gd name="connsiteY3" fmla="*/ 3888432 h 3888432"/>
              <a:gd name="connsiteX4" fmla="*/ 0 w 4536504"/>
              <a:gd name="connsiteY4" fmla="*/ 317048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504" h="3888432">
                <a:moveTo>
                  <a:pt x="1208203" y="0"/>
                </a:moveTo>
                <a:lnTo>
                  <a:pt x="4536504" y="0"/>
                </a:lnTo>
                <a:lnTo>
                  <a:pt x="4536504" y="3888432"/>
                </a:lnTo>
                <a:lnTo>
                  <a:pt x="0" y="3888432"/>
                </a:lnTo>
                <a:lnTo>
                  <a:pt x="0" y="3170482"/>
                </a:lnTo>
                <a:close/>
              </a:path>
            </a:pathLst>
          </a:custGeom>
        </p:spPr>
      </p:pic>
      <p:sp>
        <p:nvSpPr>
          <p:cNvPr id="15" name="Rectangle 14"/>
          <p:cNvSpPr/>
          <p:nvPr/>
        </p:nvSpPr>
        <p:spPr bwMode="auto">
          <a:xfrm>
            <a:off x="8040216" y="5029043"/>
            <a:ext cx="4151784" cy="3485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related integer-valued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Consider a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edges with bipartition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600" dirty="0"/>
                  <a:t>Orient edges from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dirty="0" smtClean="0"/>
                  <a:t>Fix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define a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as follows: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0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endParaRPr lang="en-US" sz="1400" dirty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13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2156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06854"/>
                  </p:ext>
                </p:extLst>
              </p:nvPr>
            </p:nvGraphicFramePr>
            <p:xfrm>
              <a:off x="3889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3774" t="-1667" r="-30566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51402" t="-1667" r="-20280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54717" t="-1667" r="-104717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0467" t="-1667" r="-3738" b="-4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101667" r="-265432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198361" r="-265432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303333" r="-26543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403333" r="-26543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Grap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109" y="4547361"/>
            <a:ext cx="2047875" cy="1447800"/>
          </a:xfrm>
          <a:prstGeom prst="rect">
            <a:avLst/>
          </a:prstGeom>
        </p:spPr>
      </p:pic>
      <p:sp>
        <p:nvSpPr>
          <p:cNvPr id="7" name="Hide1"/>
          <p:cNvSpPr/>
          <p:nvPr/>
        </p:nvSpPr>
        <p:spPr bwMode="auto">
          <a:xfrm>
            <a:off x="6528048" y="4941170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Hide2"/>
          <p:cNvSpPr/>
          <p:nvPr/>
        </p:nvSpPr>
        <p:spPr bwMode="auto">
          <a:xfrm>
            <a:off x="6528048" y="5241164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Hide3"/>
          <p:cNvSpPr/>
          <p:nvPr/>
        </p:nvSpPr>
        <p:spPr bwMode="auto">
          <a:xfrm>
            <a:off x="6528048" y="5643832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Hide1"/>
          <p:cNvSpPr/>
          <p:nvPr/>
        </p:nvSpPr>
        <p:spPr bwMode="auto">
          <a:xfrm>
            <a:off x="7129094" y="4941170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Hide2"/>
          <p:cNvSpPr/>
          <p:nvPr/>
        </p:nvSpPr>
        <p:spPr bwMode="auto">
          <a:xfrm>
            <a:off x="7139359" y="5241164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Hide3"/>
          <p:cNvSpPr/>
          <p:nvPr/>
        </p:nvSpPr>
        <p:spPr bwMode="auto">
          <a:xfrm>
            <a:off x="7139359" y="5643832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Hide1"/>
          <p:cNvSpPr/>
          <p:nvPr/>
        </p:nvSpPr>
        <p:spPr bwMode="auto">
          <a:xfrm>
            <a:off x="7740405" y="4941170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Hide2"/>
          <p:cNvSpPr/>
          <p:nvPr/>
        </p:nvSpPr>
        <p:spPr bwMode="auto">
          <a:xfrm>
            <a:off x="7750670" y="5241164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Hide3"/>
          <p:cNvSpPr/>
          <p:nvPr/>
        </p:nvSpPr>
        <p:spPr bwMode="auto">
          <a:xfrm>
            <a:off x="7752906" y="5643832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Graph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4108" y="4547361"/>
            <a:ext cx="2047875" cy="1447800"/>
          </a:xfrm>
          <a:prstGeom prst="rect">
            <a:avLst/>
          </a:prstGeom>
        </p:spPr>
      </p:pic>
      <p:pic>
        <p:nvPicPr>
          <p:cNvPr id="17" name="Graph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4108" y="4547361"/>
            <a:ext cx="2047875" cy="1447800"/>
          </a:xfrm>
          <a:prstGeom prst="rect">
            <a:avLst/>
          </a:prstGeom>
        </p:spPr>
      </p:pic>
      <p:pic>
        <p:nvPicPr>
          <p:cNvPr id="23" name="Graph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771" y="4547361"/>
            <a:ext cx="2047875" cy="144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X"/>
              <p:cNvSpPr txBox="1"/>
              <p:nvPr/>
            </p:nvSpPr>
            <p:spPr>
              <a:xfrm>
                <a:off x="2207569" y="4650873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50872"/>
                <a:ext cx="598305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Y"/>
              <p:cNvSpPr txBox="1"/>
              <p:nvPr/>
            </p:nvSpPr>
            <p:spPr>
              <a:xfrm>
                <a:off x="2207569" y="5260327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60326"/>
                <a:ext cx="598305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irstExplanation"/>
              <p:cNvSpPr txBox="1"/>
              <p:nvPr/>
            </p:nvSpPr>
            <p:spPr>
              <a:xfrm>
                <a:off x="2495974" y="5859855"/>
                <a:ext cx="280793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2−3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3−2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FirstExplan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econd"/>
              <p:cNvSpPr txBox="1"/>
              <p:nvPr/>
            </p:nvSpPr>
            <p:spPr>
              <a:xfrm>
                <a:off x="2495974" y="5859855"/>
                <a:ext cx="280793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2−3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2−2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Secon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hird"/>
              <p:cNvSpPr txBox="1"/>
              <p:nvPr/>
            </p:nvSpPr>
            <p:spPr>
              <a:xfrm>
                <a:off x="2495974" y="5859855"/>
                <a:ext cx="280793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3−3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1−2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hir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>
                <a:off x="609600" y="1196975"/>
                <a:ext cx="8218488" cy="6480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proper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-coloring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196975"/>
                <a:ext cx="8218488" cy="648072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ighlightFirst"/>
          <p:cNvSpPr/>
          <p:nvPr/>
        </p:nvSpPr>
        <p:spPr bwMode="auto">
          <a:xfrm>
            <a:off x="6412524" y="4869161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HighlightSecond"/>
          <p:cNvSpPr/>
          <p:nvPr/>
        </p:nvSpPr>
        <p:spPr bwMode="auto">
          <a:xfrm>
            <a:off x="6412524" y="5225246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HighlightThird"/>
          <p:cNvSpPr/>
          <p:nvPr/>
        </p:nvSpPr>
        <p:spPr bwMode="auto">
          <a:xfrm>
            <a:off x="6412524" y="5588992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68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/>
      <p:bldP spid="20" grpId="1"/>
      <p:bldP spid="21" grpId="0"/>
      <p:bldP spid="21" grpId="1"/>
      <p:bldP spid="22" grpId="0"/>
      <p:bldP spid="22" grpId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/>
                  <a:t>,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is a size-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matching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:				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𝑟𝑘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 panose="02040503050406030204" pitchFamily="18" charset="0"/>
                      </a:rPr>
                      <m:t>)=2</m:t>
                    </m:r>
                  </m:oMath>
                </a14:m>
                <a:r>
                  <a:rPr lang="en-US" sz="1800" dirty="0"/>
                  <a:t> 				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SingleEdge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63752" y="1245880"/>
              <a:ext cx="2584296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0080"/>
                    <a:gridCol w="648072"/>
                    <a:gridCol w="648072"/>
                    <a:gridCol w="648072"/>
                  </a:tblGrid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SingleEdge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0969481"/>
                  </p:ext>
                </p:extLst>
              </p:nvPr>
            </p:nvGraphicFramePr>
            <p:xfrm>
              <a:off x="2339752" y="1245880"/>
              <a:ext cx="2584296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0080"/>
                    <a:gridCol w="648072"/>
                    <a:gridCol w="648072"/>
                    <a:gridCol w="64807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52" t="-1667" r="-308571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9065" t="-1667" r="-20280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943" t="-1667" r="-104717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98131" t="-1667" r="-3738" b="-3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52" t="-100000" r="-308571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52" t="-203333" r="-30857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52" t="-303333" r="-30857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Background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63752" y="3022805"/>
              <a:ext cx="6358160" cy="3657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875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</a:tblGrid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Background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2396"/>
                  </p:ext>
                </p:extLst>
              </p:nvPr>
            </p:nvGraphicFramePr>
            <p:xfrm>
              <a:off x="2339752" y="3022805"/>
              <a:ext cx="6358160" cy="3657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875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1667" r="-917476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9048" t="-1667" r="-800000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962" t="-1667" r="-707692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98095" t="-1667" r="-600952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1923" t="-1667" r="-506731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97143" t="-1667" r="-401905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02885" t="-1667" r="-305769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96190" t="-1667" r="-202857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803846" t="-1667" r="-104808" b="-9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895238" t="-1667" r="-3810" b="-90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101667" r="-917476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201667" r="-917476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301667" r="-917476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395082" r="-917476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503333" r="-917476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603333" r="-917476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703333" r="-917476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803333" r="-917476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71" t="-903333" r="-91747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SecondComponent"/>
          <p:cNvGraphicFramePr>
            <a:graphicFrameLocks noGrp="1"/>
          </p:cNvGraphicFramePr>
          <p:nvPr>
            <p:extLst/>
          </p:nvPr>
        </p:nvGraphicFramePr>
        <p:xfrm>
          <a:off x="3863752" y="3026504"/>
          <a:ext cx="635816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751"/>
                <a:gridCol w="636601"/>
                <a:gridCol w="636601"/>
                <a:gridCol w="636601"/>
                <a:gridCol w="636601"/>
                <a:gridCol w="636601"/>
                <a:gridCol w="636601"/>
                <a:gridCol w="636601"/>
                <a:gridCol w="636601"/>
                <a:gridCol w="636601"/>
              </a:tblGrid>
              <a:tr h="321567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FirstComponent"/>
          <p:cNvGraphicFramePr>
            <a:graphicFrameLocks noGrp="1"/>
          </p:cNvGraphicFramePr>
          <p:nvPr>
            <p:extLst/>
          </p:nvPr>
        </p:nvGraphicFramePr>
        <p:xfrm>
          <a:off x="3859714" y="3023079"/>
          <a:ext cx="635816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751"/>
                <a:gridCol w="636601"/>
                <a:gridCol w="636601"/>
                <a:gridCol w="636601"/>
                <a:gridCol w="636601"/>
                <a:gridCol w="636601"/>
                <a:gridCol w="636601"/>
                <a:gridCol w="636601"/>
                <a:gridCol w="636601"/>
                <a:gridCol w="636601"/>
              </a:tblGrid>
              <a:tr h="321567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</a:t>
                      </a:r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21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Multiply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63752" y="3020469"/>
              <a:ext cx="6358160" cy="3657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875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</a:tblGrid>
                  <a:tr h="321567"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Multiply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508933"/>
                  </p:ext>
                </p:extLst>
              </p:nvPr>
            </p:nvGraphicFramePr>
            <p:xfrm>
              <a:off x="2339752" y="3020469"/>
              <a:ext cx="6358160" cy="3657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875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  <a:gridCol w="63660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101667" r="-800000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101667" r="-707692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101667" r="-600952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101667" r="-506731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101667" r="-401905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101667" r="-305769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101667" r="-202857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101667" r="-104808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101667" r="-3810" b="-80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201667" r="-800000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201667" r="-707692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201667" r="-600952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201667" r="-506731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201667" r="-401905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201667" r="-305769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201667" r="-202857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201667" r="-104808" b="-7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201667" r="-3810" b="-70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301667" r="-800000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301667" r="-707692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301667" r="-600952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301667" r="-506731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301667" r="-401905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301667" r="-305769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301667" r="-202857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301667" r="-104808" b="-6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301667" r="-3810" b="-60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395082" r="-800000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395082" r="-707692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395082" r="-600952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395082" r="-506731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395082" r="-401905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395082" r="-305769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395082" r="-202857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395082" r="-104808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395082" r="-3810" b="-495082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503333" r="-800000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503333" r="-707692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503333" r="-600952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503333" r="-506731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503333" r="-401905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503333" r="-305769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503333" r="-202857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503333" r="-104808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503333" r="-3810" b="-40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603333" r="-80000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603333" r="-70769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603333" r="-60095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603333" r="-506731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603333" r="-401905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603333" r="-305769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603333" r="-202857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603333" r="-104808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603333" r="-3810" b="-30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703333" r="-8000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703333" r="-707692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703333" r="-600952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703333" r="-506731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703333" r="-401905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703333" r="-305769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703333" r="-202857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703333" r="-104808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703333" r="-3810" b="-20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803333" r="-8000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803333" r="-70769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803333" r="-60095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803333" r="-506731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803333" r="-40190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803333" r="-30576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803333" r="-20285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803333" r="-104808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803333" r="-3810" b="-10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9048" t="-903333" r="-8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962" t="-903333" r="-70769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98095" t="-903333" r="-60095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1923" t="-903333" r="-50673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97143" t="-903333" r="-40190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02885" t="-903333" r="-3057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96190" t="-903333" r="-20285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03846" t="-903333" r="-10480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895238" t="-903333" r="-3810" b="-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417" y="3026505"/>
                <a:ext cx="3384376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+mj-lt"/>
                  </a:rPr>
                  <a:t>: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𝑟𝑘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 panose="02040503050406030204" pitchFamily="18" charset="0"/>
                      </a:rPr>
                      <m:t>)=4</m:t>
                    </m:r>
                  </m:oMath>
                </a14:m>
                <a:r>
                  <a:rPr lang="en-US" sz="1800" dirty="0"/>
                  <a:t>		</a:t>
                </a:r>
                <a:r>
                  <a:rPr lang="en-US" sz="2400" dirty="0"/>
                  <a:t>		</a:t>
                </a:r>
              </a:p>
              <a:p>
                <a:pPr algn="l"/>
                <a:endParaRPr lang="en-US" sz="2400" dirty="0">
                  <a:latin typeface="+mj-lt"/>
                </a:endParaRPr>
              </a:p>
              <a:p>
                <a:pPr algn="l"/>
                <a:endParaRPr lang="en-US" sz="2400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17" y="3026505"/>
                <a:ext cx="3384376" cy="1846659"/>
              </a:xfrm>
              <a:prstGeom prst="rect">
                <a:avLst/>
              </a:prstGeom>
              <a:blipFill rotWithShape="0">
                <a:blip r:embed="rId8"/>
                <a:stretch>
                  <a:fillRect l="-2698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ankFork=1"/>
              <p:cNvSpPr txBox="1"/>
              <p:nvPr/>
            </p:nvSpPr>
            <p:spPr>
              <a:xfrm>
                <a:off x="6672064" y="2323356"/>
                <a:ext cx="2736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latin typeface="+mj-lt"/>
                  </a:rPr>
                  <a:t>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2⋅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dirty="0">
                  <a:latin typeface="+mj-lt"/>
                </a:endParaRPr>
              </a:p>
              <a:p>
                <a:endParaRPr lang="en-US" sz="1800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0" name="RankFork=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23355"/>
                <a:ext cx="2736304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782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eneralRank"/>
              <p:cNvSpPr txBox="1"/>
              <p:nvPr/>
            </p:nvSpPr>
            <p:spPr>
              <a:xfrm>
                <a:off x="6672064" y="1242181"/>
                <a:ext cx="37444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[</a:t>
                </a:r>
                <a:r>
                  <a:rPr lang="en-US" sz="1800" dirty="0" err="1">
                    <a:solidFill>
                      <a:srgbClr val="0070C0"/>
                    </a:solidFill>
                    <a:latin typeface="+mj-lt"/>
                  </a:rPr>
                  <a:t>Kronecker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product]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𝑟𝑘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𝑟𝑘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𝑟𝑘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</a:p>
              <a:p>
                <a:pPr algn="l"/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GeneralRank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242181"/>
                <a:ext cx="3744416" cy="923330"/>
              </a:xfrm>
              <a:prstGeom prst="rect">
                <a:avLst/>
              </a:prstGeom>
              <a:blipFill rotWithShape="0">
                <a:blip r:embed="rId10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4417" y="4146685"/>
                <a:ext cx="8231420" cy="213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latin typeface="+mj-lt"/>
                  </a:rPr>
                  <a:t>General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+mj-lt"/>
                  </a:rPr>
                  <a:t>:</a:t>
                </a:r>
              </a:p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⊗…⊗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[Kronecker product]</a:t>
                </a:r>
                <a:endParaRPr lang="en-US" sz="1800" dirty="0">
                  <a:latin typeface="+mj-lt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𝑟𝑘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  <a:p>
                <a:pPr algn="l"/>
                <a:r>
                  <a:rPr lang="en-US" sz="2400" dirty="0"/>
                  <a:t>	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</a:rPr>
                  <a:t>Same argument applies for arbitrary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</a:rPr>
                  <a:t>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>
                    <a:latin typeface="+mj-lt"/>
                  </a:rPr>
                  <a:t> for arbitrary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+mj-lt"/>
                  </a:rPr>
                  <a:t>-edge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+mj-lt"/>
                  </a:rPr>
                  <a:t> is a minor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17" y="4146685"/>
                <a:ext cx="8231420" cy="2133148"/>
              </a:xfrm>
              <a:prstGeom prst="rect">
                <a:avLst/>
              </a:prstGeom>
              <a:blipFill rotWithShape="0">
                <a:blip r:embed="rId11"/>
                <a:stretch>
                  <a:fillRect l="-1110" t="-2286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3016241" y="3281236"/>
                <a:ext cx="8218488" cy="6480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𝑟𝑘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 for bipartite graphs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edges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241" y="3281236"/>
                <a:ext cx="8218488" cy="64807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0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the rank bound algorithmically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11" name="Linear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2636912"/>
            <a:ext cx="4343400" cy="1447800"/>
          </a:xfrm>
          <a:prstGeom prst="rect">
            <a:avLst/>
          </a:prstGeom>
        </p:spPr>
      </p:pic>
      <p:pic>
        <p:nvPicPr>
          <p:cNvPr id="12" name="PartialColoring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880" y="4195801"/>
            <a:ext cx="2238375" cy="1876425"/>
          </a:xfrm>
          <a:prstGeom prst="rect">
            <a:avLst/>
          </a:prstGeom>
        </p:spPr>
      </p:pic>
      <p:pic>
        <p:nvPicPr>
          <p:cNvPr id="18" name="ColoringLef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055" y="2635002"/>
            <a:ext cx="4365977" cy="1452262"/>
          </a:xfrm>
          <a:prstGeom prst="rect">
            <a:avLst/>
          </a:prstGeom>
        </p:spPr>
      </p:pic>
      <p:pic>
        <p:nvPicPr>
          <p:cNvPr id="10" name="FullColor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01" y="2626810"/>
            <a:ext cx="4343400" cy="1444752"/>
          </a:xfrm>
          <a:prstGeom prst="rect">
            <a:avLst/>
          </a:prstGeom>
        </p:spPr>
      </p:pic>
      <p:pic>
        <p:nvPicPr>
          <p:cNvPr id="15" name="OnlyEndpoi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2847" y="4305045"/>
            <a:ext cx="2238375" cy="1762125"/>
          </a:xfrm>
          <a:prstGeom prst="rect">
            <a:avLst/>
          </a:prstGeom>
        </p:spPr>
      </p:pic>
      <p:pic>
        <p:nvPicPr>
          <p:cNvPr id="19" name="FullColoringCu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414" y="2641434"/>
            <a:ext cx="4303674" cy="131375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6096000" y="2636912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240297"/>
                  </p:ext>
                </p:extLst>
              </p:nvPr>
            </p:nvGraphicFramePr>
            <p:xfrm>
              <a:off x="8137476" y="3861048"/>
              <a:ext cx="3575148" cy="2590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21567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e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en-US" sz="280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 d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>
                              <a:solidFill>
                                <a:srgbClr val="008000"/>
                              </a:solidFill>
                            </a:rPr>
                            <a:t>d</a:t>
                          </a:r>
                          <a:endParaRPr lang="en-US" sz="28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b d</a:t>
                          </a:r>
                          <a:endParaRPr lang="en-US" sz="28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...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240297"/>
                  </p:ext>
                </p:extLst>
              </p:nvPr>
            </p:nvGraphicFramePr>
            <p:xfrm>
              <a:off x="8137476" y="3861048"/>
              <a:ext cx="3575148" cy="2590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e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en-US" sz="280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450467" t="-10588" r="-3738" b="-4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617" t="-110588" r="-265432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53774" t="-110588" r="-30566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251402" t="-110588" r="-202804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54717" t="-110588" r="-104717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>
                              <a:solidFill>
                                <a:srgbClr val="008000"/>
                              </a:solidFill>
                            </a:rPr>
                            <a:t>d</a:t>
                          </a:r>
                          <a:endParaRPr lang="en-US" sz="28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53774" t="-208140" r="-305660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251402" t="-208140" r="-202804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54717" t="-208140" r="-104717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b d</a:t>
                          </a:r>
                          <a:endParaRPr lang="en-US" sz="28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53774" t="-311765" r="-305660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251402" t="-311765" r="-202804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54717" t="-311765" r="-104717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...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617" t="-411765" r="-26543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Dynamic programming over a linear layout</a:t>
                </a:r>
                <a:br>
                  <a:rPr lang="en-US" dirty="0" smtClean="0"/>
                </a:br>
                <a:r>
                  <a:rPr lang="en-US" dirty="0" smtClean="0"/>
                  <a:t>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left to right</a:t>
                </a:r>
                <a:r>
                  <a:rPr lang="en-US" dirty="0" smtClean="0"/>
                  <a:t>, compute proper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first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Can restrict to row-basis of the partial colorings without changing extendibility</a:t>
                </a:r>
                <a:br>
                  <a:rPr lang="en-US" dirty="0" smtClean="0"/>
                </a:b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rows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1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 bwMode="auto">
              <a:xfrm>
                <a:off x="624417" y="1233878"/>
                <a:ext cx="8218488" cy="7197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Coloring</a:t>
                </a:r>
                <a:r>
                  <a:rPr lang="en-US" sz="2400" dirty="0"/>
                  <a:t> can be solved deterministically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233878"/>
                <a:ext cx="8218488" cy="719733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SETH-optimal randomized algorithm for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 </a:t>
                </a:r>
                <a:r>
                  <a:rPr lang="en-US" dirty="0" smtClean="0"/>
                  <a:t>parameterized by </a:t>
                </a:r>
                <a:r>
                  <a:rPr lang="en-US" dirty="0" err="1" smtClean="0"/>
                  <a:t>cutwidth</a:t>
                </a:r>
                <a:endParaRPr lang="en-US" dirty="0" smtClean="0"/>
              </a:p>
              <a:p>
                <a:r>
                  <a:rPr lang="en-US" dirty="0"/>
                  <a:t>Running </a:t>
                </a:r>
                <a:r>
                  <a:rPr lang="en-US" dirty="0" smtClean="0"/>
                  <a:t>time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</a:t>
                </a:r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already optimal for </a:t>
                </a:r>
                <a:r>
                  <a:rPr lang="en-US" cap="small" dirty="0" smtClean="0"/>
                  <a:t>Planar 3-Coloring</a:t>
                </a:r>
                <a:br>
                  <a:rPr lang="en-US" cap="small" dirty="0" smtClean="0"/>
                </a:br>
                <a:endParaRPr lang="en-US" cap="small" dirty="0" smtClean="0"/>
              </a:p>
              <a:p>
                <a:pPr marL="0" indent="0">
                  <a:buNone/>
                </a:pPr>
                <a:endParaRPr lang="en-US" cap="small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Open problems: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err="1" smtClean="0"/>
                  <a:t>Derandomize</a:t>
                </a:r>
                <a:r>
                  <a:rPr lang="en-US" dirty="0" smtClean="0"/>
                  <a:t> the algorithms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Experiment with the cut-based reduction of partial solutions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2423592" y="567576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86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small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5"/>
                <a:ext cx="10872183" cy="49291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</a:t>
                </a:r>
                <a:r>
                  <a:rPr lang="en-US" dirty="0" smtClean="0"/>
                  <a:t>Can we assign each vertex a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,			</a:t>
                </a:r>
                <a:br>
                  <a:rPr lang="en-US" dirty="0" smtClean="0"/>
                </a:br>
                <a:r>
                  <a:rPr lang="en-US" dirty="0" smtClean="0"/>
                  <a:t>		such that </a:t>
                </a:r>
                <a:r>
                  <a:rPr lang="en-US" dirty="0"/>
                  <a:t>for all edges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err="1" smtClean="0"/>
                  <a:t>Smallest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which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has a proper </a:t>
                </a:r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dirty="0" err="1" smtClean="0"/>
                  <a:t>coloring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chromatic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number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err="1" smtClean="0"/>
                  <a:t>Already</a:t>
                </a:r>
                <a:r>
                  <a:rPr lang="nl-NL" dirty="0" smtClean="0"/>
                  <a:t> NP-complete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nl-NL" dirty="0" smtClean="0"/>
                  <a:t>; </a:t>
                </a:r>
                <a:r>
                  <a:rPr lang="nl-NL" dirty="0" err="1" smtClean="0"/>
                  <a:t>analyze</a:t>
                </a:r>
                <a:r>
                  <a:rPr lang="nl-NL" dirty="0" smtClean="0"/>
                  <a:t> </a:t>
                </a:r>
                <a:r>
                  <a:rPr lang="nl-NL" dirty="0" err="1"/>
                  <a:t>using</a:t>
                </a:r>
                <a:r>
                  <a:rPr lang="nl-NL" dirty="0"/>
                  <a:t> </a:t>
                </a:r>
                <a:r>
                  <a:rPr lang="nl-NL" dirty="0" err="1">
                    <a:solidFill>
                      <a:srgbClr val="0070C0"/>
                    </a:solidFill>
                  </a:rPr>
                  <a:t>parameterized</a:t>
                </a:r>
                <a:r>
                  <a:rPr lang="nl-NL" dirty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>
                    <a:solidFill>
                      <a:srgbClr val="0070C0"/>
                    </a:solidFill>
                  </a:rPr>
                  <a:t>complexity</a:t>
                </a:r>
                <a:endParaRPr lang="nl-NL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5"/>
                <a:ext cx="10872183" cy="4929188"/>
              </a:xfrm>
              <a:blipFill rotWithShape="0">
                <a:blip r:embed="rId4"/>
                <a:stretch>
                  <a:fillRect l="-84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663552"/>
            <a:ext cx="41148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663552"/>
            <a:ext cx="411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algorithms using vertex separators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Parameterize the graph coloring problem by measures of graph complexity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800" dirty="0"/>
                  <a:t>Can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/>
                  <a:t>-</a:t>
                </a:r>
                <a:r>
                  <a:rPr lang="en-US" sz="1800" cap="small" dirty="0"/>
                  <a:t>Coloring</a:t>
                </a:r>
                <a:r>
                  <a:rPr lang="en-US" sz="1800" dirty="0"/>
                  <a:t> be solved efficiently on graphs that are structurally simple?</a:t>
                </a:r>
              </a:p>
              <a:p>
                <a:pPr marL="0" indent="0">
                  <a:buNone/>
                </a:pPr>
                <a:r>
                  <a:rPr lang="en-US" dirty="0" smtClean="0"/>
                  <a:t>Parameterized by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𝑡𝑤</m:t>
                    </m:r>
                  </m:oMath>
                </a14:m>
                <a:r>
                  <a:rPr lang="en-US" dirty="0" smtClean="0"/>
                  <a:t> of the graph,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 smtClean="0"/>
                  <a:t>can       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 smtClean="0"/>
                  <a:t>can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dirty="0" smtClean="0"/>
                  <a:t> be </a:t>
                </a:r>
                <a:r>
                  <a:rPr lang="en-US" dirty="0"/>
                  <a:t>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(under SETH)</a:t>
                </a:r>
                <a:br>
                  <a:rPr lang="en-US" sz="1800" dirty="0"/>
                </a:br>
                <a:r>
                  <a:rPr lang="en-US" sz="1200" dirty="0">
                    <a:solidFill>
                      <a:srgbClr val="0070C0"/>
                    </a:solidFill>
                  </a:rPr>
                  <a:t>[Lokshtanov, Marx &amp; Saurabh @ TALG’18] </a:t>
                </a:r>
                <a:r>
                  <a:rPr lang="en-US" sz="1200" dirty="0"/>
                  <a:t>–</a:t>
                </a:r>
                <a:r>
                  <a:rPr lang="en-US" sz="1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 suppresses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factors</a:t>
                </a:r>
                <a:endParaRPr lang="en-US" sz="1200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2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1200" dirty="0" smtClean="0">
                    <a:solidFill>
                      <a:srgbClr val="0070C0"/>
                    </a:solidFill>
                  </a:rPr>
                </a:br>
                <a:endParaRPr lang="en-US" sz="1200" dirty="0" smtClean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Solid algorithmic understanding for parameterizations based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vertex separators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dirty="0" smtClean="0"/>
                  <a:t>Can graph coloring be solved more efficiently,</a:t>
                </a:r>
                <a:br>
                  <a:rPr lang="en-US" dirty="0" smtClean="0"/>
                </a:br>
                <a:r>
                  <a:rPr lang="en-US" dirty="0" smtClean="0"/>
                  <a:t>on graphs that are decomposable by small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edge </a:t>
                </a:r>
                <a:r>
                  <a:rPr lang="en-US" dirty="0">
                    <a:solidFill>
                      <a:srgbClr val="0070C0"/>
                    </a:solidFill>
                  </a:rPr>
                  <a:t>separators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1026" name="Picture 2" descr="https://upload.wikimedia.org/wikipedia/commons/8/88/Set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2132856"/>
            <a:ext cx="766922" cy="1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graphs by small edge-cuts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cutwidth</a:t>
                </a:r>
                <a:r>
                  <a:rPr lang="en-US" dirty="0" smtClean="0"/>
                  <a:t> of a linear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maximum number of edges intersected by a vertical line between vertices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 graph is the minimum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any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12" y="4523755"/>
            <a:ext cx="4524375" cy="15049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4439816" y="4523755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8256240" y="494116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+mj-lt"/>
              </a:rPr>
              <a:t>cutwidth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1992313" y="3136926"/>
                <a:ext cx="8218488" cy="8681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For any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:</a:t>
                </a:r>
                <a:r>
                  <a:rPr lang="en-US" sz="2400" b="1" dirty="0"/>
                  <a:t> 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𝒕𝒓𝒆𝒆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𝑤𝑖𝑑𝑡h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𝒄𝒖𝒕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𝑤𝑖𝑑𝑡h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2313" y="3136926"/>
                <a:ext cx="8218488" cy="86813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4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04622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23 -4.44444E-6 L 0.08854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</a:t>
            </a:r>
            <a:r>
              <a:rPr lang="en-US" dirty="0" err="1" smtClean="0"/>
              <a:t>cutwidth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the input graph is given with a layout of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𝑐𝑡𝑤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dirty="0"/>
                  <a:t> 2.372 is the matrix multiplication constant; key ingredient is a new </a:t>
                </a:r>
                <a:r>
                  <a:rPr lang="en-US" sz="1800" dirty="0">
                    <a:solidFill>
                      <a:srgbClr val="0070C0"/>
                    </a:solidFill>
                  </a:rPr>
                  <a:t>rank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bound</a:t>
                </a:r>
                <a:r>
                  <a:rPr lang="en-US" sz="1800" dirty="0" smtClean="0"/>
                  <a:t> for compatibility matrices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>one-sided error caused by </a:t>
                </a:r>
                <a:r>
                  <a:rPr lang="en-US" sz="1800" dirty="0">
                    <a:solidFill>
                      <a:srgbClr val="0070C0"/>
                    </a:solidFill>
                  </a:rPr>
                  <a:t>Isolation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Lemma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for any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800" dirty="0"/>
                  <a:t>, unless SETH fails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Note:	</a:t>
                </a:r>
                <a:r>
                  <a:rPr lang="en-US" dirty="0" smtClean="0"/>
                  <a:t>running time is independent of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for parameterization by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cutwidth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SETH-optimal for parameterization by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treewidth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 b="-5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4417" y="1644567"/>
                <a:ext cx="8218488" cy="7197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Coloring</a:t>
                </a:r>
                <a:r>
                  <a:rPr lang="en-US" sz="2400" dirty="0"/>
                  <a:t> can be solved deterministically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644567"/>
                <a:ext cx="8218488" cy="71973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24417" y="2924944"/>
                <a:ext cx="8218488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Coloring</a:t>
                </a:r>
                <a:r>
                  <a:rPr lang="en-US" sz="2400" dirty="0"/>
                  <a:t>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w. high probability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2924944"/>
                <a:ext cx="8218488" cy="72008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24417" y="4205669"/>
                <a:ext cx="8218488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cap="small" dirty="0"/>
                  <a:t>Planar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Coloring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cannot</a:t>
                </a:r>
                <a:r>
                  <a:rPr lang="en-US" sz="2400" dirty="0"/>
                  <a:t>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𝑐𝑡𝑤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4205669"/>
                <a:ext cx="8218488" cy="72008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algorithmic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11" name="Linear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2112673"/>
            <a:ext cx="7488832" cy="24962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Dynamic programming over a linear layout</a:t>
                </a:r>
                <a:br>
                  <a:rPr lang="en-US" dirty="0" smtClean="0"/>
                </a:br>
                <a:r>
                  <a:rPr lang="en-US" dirty="0" smtClean="0"/>
                  <a:t>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left to right</a:t>
                </a:r>
                <a:r>
                  <a:rPr lang="en-US" dirty="0" smtClean="0"/>
                  <a:t>, compute proper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kern="120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kern="120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kern="1200">
                        <a:solidFill>
                          <a:srgbClr val="008000"/>
                        </a:solidFill>
                      </a:rPr>
                      <m:t>⬤</m:t>
                    </m:r>
                  </m:oMath>
                </a14:m>
                <a:r>
                  <a:rPr lang="en-US" dirty="0" smtClean="0"/>
                  <a:t>)-colorings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first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 bwMode="auto">
          <a:xfrm>
            <a:off x="3359696" y="2348880"/>
            <a:ext cx="0" cy="1972039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4295800" y="2348880"/>
            <a:ext cx="0" cy="1972039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Box1"/>
              <p:cNvSpPr txBox="1"/>
              <p:nvPr/>
            </p:nvSpPr>
            <p:spPr>
              <a:xfrm>
                <a:off x="2654433" y="4469686"/>
                <a:ext cx="3456384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rgbClr val="008000"/>
                          </a:solidFill>
                        </a:rPr>
                        <m:t>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Box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433" y="4469686"/>
                <a:ext cx="3456384" cy="17543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Box2"/>
              <p:cNvSpPr txBox="1"/>
              <p:nvPr/>
            </p:nvSpPr>
            <p:spPr>
              <a:xfrm>
                <a:off x="2654433" y="4469686"/>
                <a:ext cx="3456384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 smtClean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r>
                  <a:rPr lang="en-US" sz="2000" dirty="0" smtClean="0"/>
                  <a:t>   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8000"/>
                        </a:solidFill>
                      </a:rPr>
                      <m:t>⬤</m:t>
                    </m:r>
                  </m:oMath>
                </a14:m>
                <a:endParaRPr lang="en-US" sz="2000" dirty="0"/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endParaRPr lang="en-US" sz="2000" dirty="0" smtClean="0"/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    </a:t>
                </a: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8000"/>
                        </a:solidFill>
                      </a:rPr>
                      <m:t>⬤</m:t>
                    </m:r>
                  </m:oMath>
                </a14:m>
                <a:endParaRPr lang="en-US" sz="2000" dirty="0"/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8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    </a:t>
                </a: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endParaRPr lang="en-US" sz="2000" dirty="0" smtClean="0"/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8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    </a:t>
                </a: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Box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433" y="4469686"/>
                <a:ext cx="3456384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ox3"/>
              <p:cNvSpPr txBox="1"/>
              <p:nvPr/>
            </p:nvSpPr>
            <p:spPr>
              <a:xfrm>
                <a:off x="2654433" y="4469686"/>
                <a:ext cx="3456384" cy="22467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 smtClean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r>
                  <a:rPr lang="en-US" sz="2000" dirty="0" smtClean="0"/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endParaRPr lang="en-US" sz="2000" dirty="0" smtClean="0"/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    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8000"/>
                        </a:solidFill>
                      </a:rPr>
                      <m:t>⬤</m:t>
                    </m:r>
                  </m:oMath>
                </a14:m>
                <a:endParaRPr lang="en-US" sz="2000" dirty="0"/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8000"/>
                        </a:solidFill>
                      </a:rPr>
                      <m:t>⬤</m:t>
                    </m:r>
                  </m:oMath>
                </a14:m>
                <a:r>
                  <a:rPr lang="en-US" sz="2000" dirty="0" smtClean="0"/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endParaRPr lang="en-US" sz="2000" dirty="0" smtClean="0"/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8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8000"/>
                        </a:solidFill>
                      </a:rPr>
                      <m:t>⬤</m:t>
                    </m:r>
                  </m:oMath>
                </a14:m>
                <a:endParaRPr lang="en-US" sz="2000" dirty="0"/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</a:t>
                </a:r>
                <a:r>
                  <a:rPr lang="en-US" sz="2000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8000"/>
                        </a:solidFill>
                      </a:rPr>
                      <m:t>⬤</m:t>
                    </m:r>
                  </m:oMath>
                </a14:m>
                <a:endParaRPr lang="en-US" sz="2000" dirty="0"/>
              </a:p>
              <a:p>
                <a:pPr algn="l"/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mc:Choice>
        <mc:Fallback xmlns="">
          <p:sp>
            <p:nvSpPr>
              <p:cNvPr id="49" name="Box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433" y="4469686"/>
                <a:ext cx="3456384" cy="2246769"/>
              </a:xfrm>
              <a:prstGeom prst="rect">
                <a:avLst/>
              </a:prstGeom>
              <a:blipFill rotWithShape="0">
                <a:blip r:embed="rId6"/>
                <a:stretch>
                  <a:fillRect l="-1764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624417" y="1196975"/>
                <a:ext cx="9493942" cy="8681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Running time proportional to maximum number of </a:t>
                </a:r>
                <a:br>
                  <a:rPr lang="en-US" sz="2400" dirty="0" smtClean="0"/>
                </a:br>
                <a:r>
                  <a:rPr lang="en-US" sz="2400" dirty="0" smtClean="0"/>
                  <a:t>partial colorings stored at any step, potentially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many</a:t>
                </a:r>
                <a:endParaRPr lang="en-US" sz="24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196975"/>
                <a:ext cx="9493942" cy="86813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55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7682 0.0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7682 0.003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  <p:bldP spid="49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bounded </a:t>
            </a:r>
            <a:r>
              <a:rPr lang="en-US" dirty="0" err="1" smtClean="0"/>
              <a:t>cutwidth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11" name="Linear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2112673"/>
            <a:ext cx="7488832" cy="24962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Dynamic programming over a linear layout</a:t>
                </a:r>
                <a:br>
                  <a:rPr lang="en-US" dirty="0" smtClean="0"/>
                </a:br>
                <a:r>
                  <a:rPr lang="en-US" dirty="0" smtClean="0"/>
                  <a:t>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left to right</a:t>
                </a:r>
                <a:r>
                  <a:rPr lang="en-US" dirty="0" smtClean="0"/>
                  <a:t>, compute proper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kern="120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kern="120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kern="1200">
                        <a:solidFill>
                          <a:srgbClr val="008000"/>
                        </a:solidFill>
                      </a:rPr>
                      <m:t>⬤</m:t>
                    </m:r>
                  </m:oMath>
                </a14:m>
                <a:r>
                  <a:rPr lang="en-US" dirty="0" smtClean="0"/>
                  <a:t>)-colorings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first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multiple partial solutions 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same coloring</a:t>
                </a:r>
                <a:r>
                  <a:rPr lang="en-US" dirty="0" smtClean="0"/>
                  <a:t>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endpoints</a:t>
                </a:r>
                <a:r>
                  <a:rPr lang="en-US" dirty="0" smtClean="0"/>
                  <a:t> of edges across cut:</a:t>
                </a:r>
                <a:br>
                  <a:rPr lang="en-US" dirty="0" smtClean="0"/>
                </a:br>
                <a:r>
                  <a:rPr lang="en-US" dirty="0" smtClean="0"/>
                  <a:t>keep only 1 representative, discard the rest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833" t="-989" b="-1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utInGrap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926" y="2126830"/>
            <a:ext cx="7491489" cy="2497163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 bwMode="auto">
          <a:xfrm>
            <a:off x="6097118" y="2348880"/>
            <a:ext cx="0" cy="1972039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ox3"/>
              <p:cNvSpPr txBox="1"/>
              <p:nvPr/>
            </p:nvSpPr>
            <p:spPr>
              <a:xfrm>
                <a:off x="2654433" y="4469686"/>
                <a:ext cx="3456384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 smtClean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r>
                  <a:rPr lang="en-US" sz="2000" dirty="0" smtClean="0"/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 smtClean="0"/>
                  <a:t>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endParaRPr lang="en-US" sz="2000" dirty="0" smtClean="0"/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8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endParaRPr lang="en-US" sz="2000" dirty="0" smtClean="0"/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C00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8000"/>
                        </a:solidFill>
                      </a:rPr>
                      <m:t>⬤</m:t>
                    </m:r>
                  </m:oMath>
                </a14:m>
                <a:r>
                  <a:rPr lang="en-US" sz="2000" dirty="0"/>
                  <a:t>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70C0"/>
                        </a:solidFill>
                      </a:rPr>
                      <m:t>⬤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Box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433" y="4469686"/>
                <a:ext cx="3456384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353" b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624417" y="1196975"/>
                <a:ext cx="9493942" cy="8681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Keeping only 1 representative for each coloring of the cut-endpoints reduces the number of stored partial colorings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196975"/>
                <a:ext cx="9493942" cy="86813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ultiply 6"/>
          <p:cNvSpPr/>
          <p:nvPr/>
        </p:nvSpPr>
        <p:spPr bwMode="auto">
          <a:xfrm>
            <a:off x="782226" y="4757027"/>
            <a:ext cx="6825942" cy="688197"/>
          </a:xfrm>
          <a:prstGeom prst="mathMultiply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contribution for new deterministic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Reduce number of partial solutions further using rank bound for ‘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compatibility matrix</a:t>
                </a:r>
                <a:r>
                  <a:rPr lang="en-US" dirty="0" smtClean="0"/>
                  <a:t>’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Our high-level insight: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Compatibility matrix for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-colorings on two sides of a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size-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vertex </a:t>
                </a:r>
                <a:r>
                  <a:rPr lang="en-US" dirty="0" smtClean="0"/>
                  <a:t>separator can have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size-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edge</a:t>
                </a:r>
                <a:r>
                  <a:rPr lang="en-US" dirty="0" smtClean="0"/>
                  <a:t> separator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7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compatibility matrix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Consider a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edges with bipartition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600" dirty="0"/>
                  <a:t>Corresponds to the edges crossing a cut in the linear layout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Fix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define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as follows: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0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trixDefinition"/>
              <p:cNvSpPr txBox="1"/>
              <p:nvPr/>
            </p:nvSpPr>
            <p:spPr>
              <a:xfrm>
                <a:off x="4193268" y="3548450"/>
                <a:ext cx="60486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dirty="0">
                    <a:latin typeface="+mj-lt"/>
                  </a:rPr>
                  <a:t> is a proper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+mj-lt"/>
                  </a:rPr>
                  <a:t>-coloring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+mj-lt"/>
                  </a:rPr>
                  <a:t/>
                </a: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otherwise</a:t>
                </a:r>
              </a:p>
            </p:txBody>
          </p:sp>
        </mc:Choice>
        <mc:Fallback xmlns="">
          <p:sp>
            <p:nvSpPr>
              <p:cNvPr id="5" name="MatrixDefini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268" y="3548449"/>
                <a:ext cx="604867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X"/>
              <p:cNvSpPr txBox="1"/>
              <p:nvPr/>
            </p:nvSpPr>
            <p:spPr>
              <a:xfrm>
                <a:off x="2207569" y="4650873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50872"/>
                <a:ext cx="59830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Y"/>
              <p:cNvSpPr txBox="1"/>
              <p:nvPr/>
            </p:nvSpPr>
            <p:spPr>
              <a:xfrm>
                <a:off x="2207569" y="5260327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60326"/>
                <a:ext cx="59830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13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2156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⬤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20547"/>
                  </p:ext>
                </p:extLst>
              </p:nvPr>
            </p:nvGraphicFramePr>
            <p:xfrm>
              <a:off x="3889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53774" t="-1667" r="-30566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51402" t="-1667" r="-20280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54717" t="-1667" r="-104717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50467" t="-1667" r="-3738" b="-4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101667" r="-265432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198361" r="-265432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303333" r="-26543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403333" r="-26543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Graph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4109" y="4547361"/>
            <a:ext cx="2047875" cy="1447800"/>
          </a:xfrm>
          <a:prstGeom prst="rect">
            <a:avLst/>
          </a:prstGeom>
        </p:spPr>
      </p:pic>
      <p:pic>
        <p:nvPicPr>
          <p:cNvPr id="12" name="Colore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4109" y="4547361"/>
            <a:ext cx="2047875" cy="1447800"/>
          </a:xfrm>
          <a:prstGeom prst="rect">
            <a:avLst/>
          </a:prstGeom>
        </p:spPr>
      </p:pic>
      <p:pic>
        <p:nvPicPr>
          <p:cNvPr id="13" name="ImproperColore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109" y="4547361"/>
            <a:ext cx="2047875" cy="1447800"/>
          </a:xfrm>
          <a:prstGeom prst="rect">
            <a:avLst/>
          </a:prstGeom>
        </p:spPr>
      </p:pic>
      <p:sp>
        <p:nvSpPr>
          <p:cNvPr id="14" name="Hide1"/>
          <p:cNvSpPr/>
          <p:nvPr/>
        </p:nvSpPr>
        <p:spPr bwMode="auto">
          <a:xfrm>
            <a:off x="6528048" y="4941170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Hide2"/>
          <p:cNvSpPr/>
          <p:nvPr/>
        </p:nvSpPr>
        <p:spPr bwMode="auto">
          <a:xfrm>
            <a:off x="6528048" y="5241164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Hide3"/>
          <p:cNvSpPr/>
          <p:nvPr/>
        </p:nvSpPr>
        <p:spPr bwMode="auto">
          <a:xfrm>
            <a:off x="6528048" y="5643832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Hide1"/>
          <p:cNvSpPr/>
          <p:nvPr/>
        </p:nvSpPr>
        <p:spPr bwMode="auto">
          <a:xfrm>
            <a:off x="7129094" y="4941170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Hide2"/>
          <p:cNvSpPr/>
          <p:nvPr/>
        </p:nvSpPr>
        <p:spPr bwMode="auto">
          <a:xfrm>
            <a:off x="7139359" y="5241164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Hide3"/>
          <p:cNvSpPr/>
          <p:nvPr/>
        </p:nvSpPr>
        <p:spPr bwMode="auto">
          <a:xfrm>
            <a:off x="7139359" y="5643832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Hide1"/>
          <p:cNvSpPr/>
          <p:nvPr/>
        </p:nvSpPr>
        <p:spPr bwMode="auto">
          <a:xfrm>
            <a:off x="7740405" y="4941170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Hide2"/>
          <p:cNvSpPr/>
          <p:nvPr/>
        </p:nvSpPr>
        <p:spPr bwMode="auto">
          <a:xfrm>
            <a:off x="7750670" y="5241164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Hide3"/>
          <p:cNvSpPr/>
          <p:nvPr/>
        </p:nvSpPr>
        <p:spPr bwMode="auto">
          <a:xfrm>
            <a:off x="7752906" y="5643832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624416" y="1196975"/>
                <a:ext cx="10296120" cy="6480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has </a:t>
                </a:r>
                <a:r>
                  <a:rPr lang="en-US" sz="2400" dirty="0"/>
                  <a:t>useful </a:t>
                </a:r>
                <a:r>
                  <a:rPr lang="en-US" sz="2400" dirty="0" smtClean="0"/>
                  <a:t>properties for pruning colorings, </a:t>
                </a:r>
                <a:r>
                  <a:rPr lang="en-US" sz="2400" dirty="0"/>
                  <a:t>but has </a:t>
                </a:r>
                <a:r>
                  <a:rPr lang="en-US" sz="2400" dirty="0" smtClean="0"/>
                  <a:t>too large rank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6" y="1196975"/>
                <a:ext cx="10296120" cy="64807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ghlightFirst"/>
          <p:cNvSpPr/>
          <p:nvPr/>
        </p:nvSpPr>
        <p:spPr bwMode="auto">
          <a:xfrm>
            <a:off x="6412524" y="4869161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HighlightSecond"/>
          <p:cNvSpPr/>
          <p:nvPr/>
        </p:nvSpPr>
        <p:spPr bwMode="auto">
          <a:xfrm>
            <a:off x="6412524" y="5225246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HighlightThird"/>
          <p:cNvSpPr/>
          <p:nvPr/>
        </p:nvSpPr>
        <p:spPr bwMode="auto">
          <a:xfrm>
            <a:off x="6412524" y="5588992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77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40599</TotalTime>
  <Words>1158</Words>
  <Application>Microsoft Office PowerPoint</Application>
  <PresentationFormat>Widescreen</PresentationFormat>
  <Paragraphs>517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Cambria Math</vt:lpstr>
      <vt:lpstr>AA-UiB-Institusjonell-mal-rev03</vt:lpstr>
      <vt:lpstr>PowerPoint Presentation</vt:lpstr>
      <vt:lpstr>Graph q-Coloring</vt:lpstr>
      <vt:lpstr>Coloring algorithms using vertex separators</vt:lpstr>
      <vt:lpstr>Decomposing graphs by small edge-cuts</vt:lpstr>
      <vt:lpstr>Results for cutwidth</vt:lpstr>
      <vt:lpstr>Basic algorithmic idea</vt:lpstr>
      <vt:lpstr>Exploiting bounded cutwidth</vt:lpstr>
      <vt:lpstr>Key contribution for new deterministic algorithm</vt:lpstr>
      <vt:lpstr>A compatibility matrix for q-colorings</vt:lpstr>
      <vt:lpstr>A related integer-valued matrix</vt:lpstr>
      <vt:lpstr>rk(M_H^′) for q=3, when H is a size-k matching</vt:lpstr>
      <vt:lpstr>Exploiting the rank bound algorithmically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1686</cp:revision>
  <cp:lastPrinted>2018-06-05T11:33:59Z</cp:lastPrinted>
  <dcterms:created xsi:type="dcterms:W3CDTF">2011-05-20T06:21:58Z</dcterms:created>
  <dcterms:modified xsi:type="dcterms:W3CDTF">2018-10-31T14:39:48Z</dcterms:modified>
</cp:coreProperties>
</file>