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6" r:id="rId2"/>
    <p:sldId id="323" r:id="rId3"/>
    <p:sldId id="316" r:id="rId4"/>
    <p:sldId id="326" r:id="rId5"/>
    <p:sldId id="325" r:id="rId6"/>
    <p:sldId id="328" r:id="rId7"/>
    <p:sldId id="317" r:id="rId8"/>
    <p:sldId id="351" r:id="rId9"/>
    <p:sldId id="352" r:id="rId10"/>
    <p:sldId id="353" r:id="rId11"/>
    <p:sldId id="330" r:id="rId12"/>
    <p:sldId id="336" r:id="rId13"/>
    <p:sldId id="319" r:id="rId14"/>
    <p:sldId id="329" r:id="rId15"/>
    <p:sldId id="332" r:id="rId16"/>
    <p:sldId id="335" r:id="rId17"/>
    <p:sldId id="355" r:id="rId18"/>
    <p:sldId id="333" r:id="rId19"/>
    <p:sldId id="331" r:id="rId20"/>
    <p:sldId id="356" r:id="rId21"/>
    <p:sldId id="313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61" r:id="rId33"/>
    <p:sldId id="363" r:id="rId34"/>
    <p:sldId id="375" r:id="rId35"/>
    <p:sldId id="364" r:id="rId36"/>
    <p:sldId id="368" r:id="rId37"/>
    <p:sldId id="370" r:id="rId38"/>
    <p:sldId id="371" r:id="rId39"/>
    <p:sldId id="372" r:id="rId40"/>
    <p:sldId id="373" r:id="rId41"/>
    <p:sldId id="374" r:id="rId42"/>
    <p:sldId id="321" r:id="rId43"/>
    <p:sldId id="358" r:id="rId44"/>
    <p:sldId id="359" r:id="rId45"/>
    <p:sldId id="360" r:id="rId46"/>
    <p:sldId id="376" r:id="rId47"/>
    <p:sldId id="308" r:id="rId48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Arial Narrow" panose="020B0606020202030204" pitchFamily="34" charset="0"/>
      <p:regular r:id="rId56"/>
      <p:bold r:id="rId57"/>
      <p:italic r:id="rId58"/>
      <p:boldItalic r:id="rId59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C8BA74-28E3-4300-BAA8-1DA61481BAA1}">
          <p14:sldIdLst>
            <p14:sldId id="306"/>
            <p14:sldId id="323"/>
            <p14:sldId id="316"/>
            <p14:sldId id="326"/>
            <p14:sldId id="325"/>
            <p14:sldId id="328"/>
            <p14:sldId id="317"/>
            <p14:sldId id="351"/>
            <p14:sldId id="352"/>
            <p14:sldId id="353"/>
            <p14:sldId id="330"/>
            <p14:sldId id="336"/>
            <p14:sldId id="319"/>
            <p14:sldId id="329"/>
            <p14:sldId id="332"/>
            <p14:sldId id="335"/>
            <p14:sldId id="355"/>
            <p14:sldId id="333"/>
            <p14:sldId id="331"/>
            <p14:sldId id="356"/>
            <p14:sldId id="313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61"/>
            <p14:sldId id="363"/>
            <p14:sldId id="375"/>
            <p14:sldId id="364"/>
            <p14:sldId id="368"/>
            <p14:sldId id="370"/>
            <p14:sldId id="371"/>
            <p14:sldId id="372"/>
            <p14:sldId id="373"/>
            <p14:sldId id="374"/>
            <p14:sldId id="321"/>
            <p14:sldId id="358"/>
            <p14:sldId id="359"/>
            <p14:sldId id="360"/>
            <p14:sldId id="376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4" autoAdjust="0"/>
    <p:restoredTop sz="95405" autoAdjust="0"/>
  </p:normalViewPr>
  <p:slideViewPr>
    <p:cSldViewPr>
      <p:cViewPr varScale="1">
        <p:scale>
          <a:sx n="85" d="100"/>
          <a:sy n="85" d="100"/>
        </p:scale>
        <p:origin x="58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image" Target="../media/image8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CAE5-299F-4BCD-971E-29992FB546E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F1BF0-7189-41FB-A0D6-E970988D2FF6}">
      <dgm:prSet phldrT="[Text]"/>
      <dgm:spPr/>
      <dgm:t>
        <a:bodyPr/>
        <a:lstStyle/>
        <a:p>
          <a:r>
            <a:rPr lang="en-US" dirty="0" smtClean="0"/>
            <a:t>Planar graphs</a:t>
          </a:r>
          <a:endParaRPr lang="en-US" dirty="0"/>
        </a:p>
      </dgm:t>
    </dgm:pt>
    <dgm:pt modelId="{42C9420D-7046-4CAC-842A-C059F5DDE63C}" type="parTrans" cxnId="{960367C4-5932-44D7-A41B-0746BCFEE81D}">
      <dgm:prSet/>
      <dgm:spPr/>
      <dgm:t>
        <a:bodyPr/>
        <a:lstStyle/>
        <a:p>
          <a:endParaRPr lang="en-US"/>
        </a:p>
      </dgm:t>
    </dgm:pt>
    <dgm:pt modelId="{3EFC3516-92BA-46EE-97CF-7E13FB3DA3FF}" type="sibTrans" cxnId="{960367C4-5932-44D7-A41B-0746BCFEE81D}">
      <dgm:prSet/>
      <dgm:spPr/>
      <dgm:t>
        <a:bodyPr/>
        <a:lstStyle/>
        <a:p>
          <a:endParaRPr lang="en-US"/>
        </a:p>
      </dgm:t>
    </dgm:pt>
    <dgm:pt modelId="{94E12872-F8A9-421A-896B-C70F3578D7BA}">
      <dgm:prSet/>
      <dgm:spPr/>
      <dgm:t>
        <a:bodyPr/>
        <a:lstStyle/>
        <a:p>
          <a:r>
            <a:rPr lang="en-US" dirty="0" smtClean="0"/>
            <a:t>Turing </a:t>
          </a:r>
          <a:r>
            <a:rPr lang="en-US" dirty="0" err="1" smtClean="0"/>
            <a:t>kernelization</a:t>
          </a:r>
          <a:endParaRPr lang="en-US" dirty="0" smtClean="0"/>
        </a:p>
      </dgm:t>
    </dgm:pt>
    <dgm:pt modelId="{3841EB95-02AC-449C-8900-7CA43C1D721B}" type="parTrans" cxnId="{2FB4CFAE-9223-4D75-B8AC-9C1A47D4E1DC}">
      <dgm:prSet/>
      <dgm:spPr/>
      <dgm:t>
        <a:bodyPr/>
        <a:lstStyle/>
        <a:p>
          <a:endParaRPr lang="en-US"/>
        </a:p>
      </dgm:t>
    </dgm:pt>
    <dgm:pt modelId="{6C96D9C3-3FE5-41CC-A5D8-6F67A1BF2B28}" type="sibTrans" cxnId="{2FB4CFAE-9223-4D75-B8AC-9C1A47D4E1DC}">
      <dgm:prSet/>
      <dgm:spPr/>
      <dgm:t>
        <a:bodyPr/>
        <a:lstStyle/>
        <a:p>
          <a:endParaRPr lang="en-US"/>
        </a:p>
      </dgm:t>
    </dgm:pt>
    <dgm:pt modelId="{68C4A868-CE0F-4D0D-8BC4-5E6661AE8D66}">
      <dgm:prSet/>
      <dgm:spPr/>
      <dgm:t>
        <a:bodyPr/>
        <a:lstStyle/>
        <a:p>
          <a:r>
            <a:rPr lang="en-US" dirty="0" smtClean="0"/>
            <a:t>Outlook</a:t>
          </a:r>
        </a:p>
      </dgm:t>
    </dgm:pt>
    <dgm:pt modelId="{FA17EED4-EEB9-4B4F-ABB9-ADB27A71079F}" type="parTrans" cxnId="{0CCDB396-1674-418A-BE2A-E2C38C4E3A37}">
      <dgm:prSet/>
      <dgm:spPr/>
      <dgm:t>
        <a:bodyPr/>
        <a:lstStyle/>
        <a:p>
          <a:endParaRPr lang="en-US"/>
        </a:p>
      </dgm:t>
    </dgm:pt>
    <dgm:pt modelId="{215D6C9C-F04B-4881-8E9B-783DE9BBFFF7}" type="sibTrans" cxnId="{0CCDB396-1674-418A-BE2A-E2C38C4E3A37}">
      <dgm:prSet/>
      <dgm:spPr/>
      <dgm:t>
        <a:bodyPr/>
        <a:lstStyle/>
        <a:p>
          <a:endParaRPr lang="en-US"/>
        </a:p>
      </dgm:t>
    </dgm:pt>
    <dgm:pt modelId="{3DF25495-40AD-4E9A-971A-67EE12CB0040}">
      <dgm:prSet/>
      <dgm:spPr/>
      <dgm:t>
        <a:bodyPr/>
        <a:lstStyle/>
        <a:p>
          <a:r>
            <a:rPr lang="en-US" dirty="0" smtClean="0"/>
            <a:t>Open problems</a:t>
          </a:r>
        </a:p>
      </dgm:t>
    </dgm:pt>
    <dgm:pt modelId="{DC126259-D86D-497B-9B7C-3D6066BF9806}" type="parTrans" cxnId="{CED598C5-8CFB-4B62-A4FA-BF144D1EBF8A}">
      <dgm:prSet/>
      <dgm:spPr/>
      <dgm:t>
        <a:bodyPr/>
        <a:lstStyle/>
        <a:p>
          <a:endParaRPr lang="en-US"/>
        </a:p>
      </dgm:t>
    </dgm:pt>
    <dgm:pt modelId="{E4B07D3D-BDAB-4C10-AC67-0B7530003DE2}" type="sibTrans" cxnId="{CED598C5-8CFB-4B62-A4FA-BF144D1EBF8A}">
      <dgm:prSet/>
      <dgm:spPr/>
      <dgm:t>
        <a:bodyPr/>
        <a:lstStyle/>
        <a:p>
          <a:endParaRPr lang="en-US"/>
        </a:p>
      </dgm:t>
    </dgm:pt>
    <dgm:pt modelId="{CC20CB93-8163-40C2-985A-275BFD87794D}">
      <dgm:prSet phldrT="[Text]"/>
      <dgm:spPr/>
      <dgm:t>
        <a:bodyPr/>
        <a:lstStyle/>
        <a:p>
          <a:r>
            <a:rPr lang="en-US" dirty="0" smtClean="0"/>
            <a:t>Properties of planar graphs</a:t>
          </a:r>
          <a:endParaRPr lang="en-US" dirty="0"/>
        </a:p>
      </dgm:t>
    </dgm:pt>
    <dgm:pt modelId="{0E82C4D5-4891-4539-B4EB-0EFCB72740BE}" type="parTrans" cxnId="{A82688E4-0202-41F2-BEBA-6579E79CAA8D}">
      <dgm:prSet/>
      <dgm:spPr/>
      <dgm:t>
        <a:bodyPr/>
        <a:lstStyle/>
        <a:p>
          <a:endParaRPr lang="en-US"/>
        </a:p>
      </dgm:t>
    </dgm:pt>
    <dgm:pt modelId="{9A6261EA-6BE1-4118-A3DF-96C4B3BDAE8F}" type="sibTrans" cxnId="{A82688E4-0202-41F2-BEBA-6579E79CAA8D}">
      <dgm:prSet/>
      <dgm:spPr/>
      <dgm:t>
        <a:bodyPr/>
        <a:lstStyle/>
        <a:p>
          <a:endParaRPr lang="en-US"/>
        </a:p>
      </dgm:t>
    </dgm:pt>
    <dgm:pt modelId="{8500F399-FFA6-42EA-89B6-E062276D83A6}">
      <dgm:prSet phldrT="[Text]"/>
      <dgm:spPr/>
      <dgm:t>
        <a:bodyPr/>
        <a:lstStyle/>
        <a:p>
          <a:r>
            <a:rPr lang="en-US" cap="small" baseline="0" dirty="0" smtClean="0"/>
            <a:t>Connected Vertex Cover</a:t>
          </a:r>
          <a:r>
            <a:rPr lang="en-US" dirty="0" smtClean="0"/>
            <a:t> on planar graphs</a:t>
          </a:r>
          <a:endParaRPr lang="en-US" dirty="0"/>
        </a:p>
      </dgm:t>
    </dgm:pt>
    <dgm:pt modelId="{499C472C-2EEE-4D38-90E1-92880BD5F0F4}" type="parTrans" cxnId="{1EC765BC-0E14-4591-9A7E-9462ABAEA83D}">
      <dgm:prSet/>
      <dgm:spPr/>
      <dgm:t>
        <a:bodyPr/>
        <a:lstStyle/>
        <a:p>
          <a:endParaRPr lang="en-US"/>
        </a:p>
      </dgm:t>
    </dgm:pt>
    <dgm:pt modelId="{93AA24EF-D532-4E51-B18D-C6B678460449}" type="sibTrans" cxnId="{1EC765BC-0E14-4591-9A7E-9462ABAEA83D}">
      <dgm:prSet/>
      <dgm:spPr/>
      <dgm:t>
        <a:bodyPr/>
        <a:lstStyle/>
        <a:p>
          <a:endParaRPr lang="en-US"/>
        </a:p>
      </dgm:t>
    </dgm:pt>
    <dgm:pt modelId="{E418590D-C559-4D34-8E66-297D34DAE5AE}">
      <dgm:prSet/>
      <dgm:spPr/>
      <dgm:t>
        <a:bodyPr/>
        <a:lstStyle/>
        <a:p>
          <a:r>
            <a:rPr lang="en-US" cap="small" baseline="0" dirty="0" smtClean="0"/>
            <a:t>Max Leaf </a:t>
          </a:r>
          <a:r>
            <a:rPr lang="en-US" cap="small" baseline="0" dirty="0" err="1" smtClean="0"/>
            <a:t>Subtree</a:t>
          </a:r>
          <a:endParaRPr lang="en-US" cap="small" baseline="0" dirty="0" smtClean="0"/>
        </a:p>
      </dgm:t>
    </dgm:pt>
    <dgm:pt modelId="{092D7577-0980-4949-9C49-6EFB6256C872}" type="parTrans" cxnId="{65251BB3-EBF0-41F1-9E97-BF86CA8A0625}">
      <dgm:prSet/>
      <dgm:spPr/>
      <dgm:t>
        <a:bodyPr/>
        <a:lstStyle/>
        <a:p>
          <a:endParaRPr lang="en-US"/>
        </a:p>
      </dgm:t>
    </dgm:pt>
    <dgm:pt modelId="{43970346-15B8-49E8-91C3-CF0CEEA77D27}" type="sibTrans" cxnId="{65251BB3-EBF0-41F1-9E97-BF86CA8A0625}">
      <dgm:prSet/>
      <dgm:spPr/>
      <dgm:t>
        <a:bodyPr/>
        <a:lstStyle/>
        <a:p>
          <a:endParaRPr lang="en-US"/>
        </a:p>
      </dgm:t>
    </dgm:pt>
    <dgm:pt modelId="{E91771AC-2373-45F9-A7C7-35AFBF833213}">
      <dgm:prSet/>
      <dgm:spPr/>
      <dgm:t>
        <a:bodyPr/>
        <a:lstStyle/>
        <a:p>
          <a:r>
            <a:rPr lang="en-US" dirty="0" smtClean="0"/>
            <a:t>Definition</a:t>
          </a:r>
        </a:p>
      </dgm:t>
    </dgm:pt>
    <dgm:pt modelId="{22928089-2AF7-4C28-AAEC-02E73BCC0020}" type="parTrans" cxnId="{6654D3C0-BED0-4447-8CC8-1DCA58B91C6B}">
      <dgm:prSet/>
      <dgm:spPr/>
      <dgm:t>
        <a:bodyPr/>
        <a:lstStyle/>
        <a:p>
          <a:endParaRPr lang="en-US"/>
        </a:p>
      </dgm:t>
    </dgm:pt>
    <dgm:pt modelId="{479F4E35-81ED-4ABD-B9C5-16E79D1CC7BA}" type="sibTrans" cxnId="{6654D3C0-BED0-4447-8CC8-1DCA58B91C6B}">
      <dgm:prSet/>
      <dgm:spPr/>
      <dgm:t>
        <a:bodyPr/>
        <a:lstStyle/>
        <a:p>
          <a:endParaRPr lang="en-US"/>
        </a:p>
      </dgm:t>
    </dgm:pt>
    <dgm:pt modelId="{BF3D3269-358A-4C2E-B326-1CC6A6D36E7C}">
      <dgm:prSet/>
      <dgm:spPr/>
      <dgm:t>
        <a:bodyPr/>
        <a:lstStyle/>
        <a:p>
          <a:r>
            <a:rPr lang="en-US" cap="none" baseline="0" dirty="0" smtClean="0"/>
            <a:t>Discussion</a:t>
          </a:r>
        </a:p>
      </dgm:t>
    </dgm:pt>
    <dgm:pt modelId="{B8647DC5-CB50-47E9-B306-0C4B18576697}" type="parTrans" cxnId="{6A733494-D9C6-46AE-B8D4-CA5F424A02AC}">
      <dgm:prSet/>
      <dgm:spPr/>
      <dgm:t>
        <a:bodyPr/>
        <a:lstStyle/>
        <a:p>
          <a:endParaRPr lang="en-US"/>
        </a:p>
      </dgm:t>
    </dgm:pt>
    <dgm:pt modelId="{CA4C0FA0-8755-43DF-B8BC-EDFD9E5F263A}" type="sibTrans" cxnId="{6A733494-D9C6-46AE-B8D4-CA5F424A02AC}">
      <dgm:prSet/>
      <dgm:spPr/>
      <dgm:t>
        <a:bodyPr/>
        <a:lstStyle/>
        <a:p>
          <a:endParaRPr lang="en-US"/>
        </a:p>
      </dgm:t>
    </dgm:pt>
    <dgm:pt modelId="{BBB8115F-F0D1-4BEE-8570-03A7A40306A2}">
      <dgm:prSet/>
      <dgm:spPr/>
      <dgm:t>
        <a:bodyPr/>
        <a:lstStyle/>
        <a:p>
          <a:r>
            <a:rPr lang="en-US" cap="none" baseline="0" dirty="0" smtClean="0"/>
            <a:t>Meta-</a:t>
          </a:r>
          <a:r>
            <a:rPr lang="en-US" cap="none" baseline="0" dirty="0" err="1" smtClean="0"/>
            <a:t>kernelization</a:t>
          </a:r>
          <a:endParaRPr lang="en-US" cap="none" baseline="0" dirty="0" smtClean="0"/>
        </a:p>
      </dgm:t>
    </dgm:pt>
    <dgm:pt modelId="{50C02948-36B2-4B8D-BA8B-5532B78EFE91}" type="parTrans" cxnId="{539B596E-D3D9-4296-961B-BD049530B265}">
      <dgm:prSet/>
      <dgm:spPr/>
      <dgm:t>
        <a:bodyPr/>
        <a:lstStyle/>
        <a:p>
          <a:endParaRPr lang="en-US"/>
        </a:p>
      </dgm:t>
    </dgm:pt>
    <dgm:pt modelId="{9F5E1C3F-D1EE-45D3-BCCD-72C84CF31492}" type="sibTrans" cxnId="{539B596E-D3D9-4296-961B-BD049530B265}">
      <dgm:prSet/>
      <dgm:spPr/>
      <dgm:t>
        <a:bodyPr/>
        <a:lstStyle/>
        <a:p>
          <a:endParaRPr lang="en-US"/>
        </a:p>
      </dgm:t>
    </dgm:pt>
    <dgm:pt modelId="{4DD4543B-E249-4B0C-A875-BAB95C3A96E6}">
      <dgm:prSet/>
      <dgm:spPr/>
      <dgm:t>
        <a:bodyPr/>
        <a:lstStyle/>
        <a:p>
          <a:r>
            <a:rPr lang="en-US" cap="none" baseline="0" dirty="0" smtClean="0"/>
            <a:t>Beyond planar graphs</a:t>
          </a:r>
        </a:p>
      </dgm:t>
    </dgm:pt>
    <dgm:pt modelId="{0E4AC463-33D8-4B55-B4A5-A5C9C313A8CF}" type="parTrans" cxnId="{FC5222A4-D885-4534-A3AE-3876D19FBC13}">
      <dgm:prSet/>
      <dgm:spPr/>
      <dgm:t>
        <a:bodyPr/>
        <a:lstStyle/>
        <a:p>
          <a:endParaRPr lang="en-US"/>
        </a:p>
      </dgm:t>
    </dgm:pt>
    <dgm:pt modelId="{383FFB0D-7F90-4AAD-80B0-F4C03A37CDB9}" type="sibTrans" cxnId="{FC5222A4-D885-4534-A3AE-3876D19FBC13}">
      <dgm:prSet/>
      <dgm:spPr/>
      <dgm:t>
        <a:bodyPr/>
        <a:lstStyle/>
        <a:p>
          <a:endParaRPr lang="en-US"/>
        </a:p>
      </dgm:t>
    </dgm:pt>
    <dgm:pt modelId="{FE79ECD2-FFA3-4806-B8D3-1A3E72084285}" type="pres">
      <dgm:prSet presAssocID="{9CF4CAE5-299F-4BCD-971E-29992FB546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55F4C-B0E9-4ACD-B528-15FF9ED0049F}" type="pres">
      <dgm:prSet presAssocID="{67FF1BF0-7189-41FB-A0D6-E970988D2FF6}" presName="parentLin" presStyleCnt="0"/>
      <dgm:spPr/>
    </dgm:pt>
    <dgm:pt modelId="{10300EA9-64B6-44F1-82DC-7C3F66EF0766}" type="pres">
      <dgm:prSet presAssocID="{67FF1BF0-7189-41FB-A0D6-E970988D2F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F8AB7D-732C-4A78-83C7-80075B20A7B9}" type="pres">
      <dgm:prSet presAssocID="{67FF1BF0-7189-41FB-A0D6-E970988D2F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EB5A-4DF5-4C7A-88F3-77B4B5168B8A}" type="pres">
      <dgm:prSet presAssocID="{67FF1BF0-7189-41FB-A0D6-E970988D2FF6}" presName="negativeSpace" presStyleCnt="0"/>
      <dgm:spPr/>
    </dgm:pt>
    <dgm:pt modelId="{D51AD565-F77B-4274-86AE-88854C96573A}" type="pres">
      <dgm:prSet presAssocID="{67FF1BF0-7189-41FB-A0D6-E970988D2FF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99C2A-6C59-4CDE-AE04-03905F3516FF}" type="pres">
      <dgm:prSet presAssocID="{3EFC3516-92BA-46EE-97CF-7E13FB3DA3FF}" presName="spaceBetweenRectangles" presStyleCnt="0"/>
      <dgm:spPr/>
    </dgm:pt>
    <dgm:pt modelId="{289AE9C5-A35E-4A93-A3CA-7FE314E11A1C}" type="pres">
      <dgm:prSet presAssocID="{94E12872-F8A9-421A-896B-C70F3578D7BA}" presName="parentLin" presStyleCnt="0"/>
      <dgm:spPr/>
    </dgm:pt>
    <dgm:pt modelId="{46EE390A-9461-4F61-BCBA-142395C53909}" type="pres">
      <dgm:prSet presAssocID="{94E12872-F8A9-421A-896B-C70F3578D7B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29604E-A80E-4273-97B2-9E0D804358AE}" type="pres">
      <dgm:prSet presAssocID="{94E12872-F8A9-421A-896B-C70F3578D7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D689-EC5F-48A3-ADAA-7F2AF57F80C9}" type="pres">
      <dgm:prSet presAssocID="{94E12872-F8A9-421A-896B-C70F3578D7BA}" presName="negativeSpace" presStyleCnt="0"/>
      <dgm:spPr/>
    </dgm:pt>
    <dgm:pt modelId="{0C41913A-1A02-4A64-8BAA-BB3FE27E7ED5}" type="pres">
      <dgm:prSet presAssocID="{94E12872-F8A9-421A-896B-C70F3578D7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B83D-5777-49BF-B268-B17ADDE29616}" type="pres">
      <dgm:prSet presAssocID="{6C96D9C3-3FE5-41CC-A5D8-6F67A1BF2B28}" presName="spaceBetweenRectangles" presStyleCnt="0"/>
      <dgm:spPr/>
    </dgm:pt>
    <dgm:pt modelId="{F3EFAA96-11EF-4DF6-8523-BEEE6F537327}" type="pres">
      <dgm:prSet presAssocID="{BF3D3269-358A-4C2E-B326-1CC6A6D36E7C}" presName="parentLin" presStyleCnt="0"/>
      <dgm:spPr/>
    </dgm:pt>
    <dgm:pt modelId="{921D5FB1-EDC4-494B-A355-96D6FAB046E1}" type="pres">
      <dgm:prSet presAssocID="{BF3D3269-358A-4C2E-B326-1CC6A6D36E7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CF172BA-FC4E-4C3B-A855-1744570F5720}" type="pres">
      <dgm:prSet presAssocID="{BF3D3269-358A-4C2E-B326-1CC6A6D36E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353B8-16BE-44F1-86CB-51C47C2EC8E4}" type="pres">
      <dgm:prSet presAssocID="{BF3D3269-358A-4C2E-B326-1CC6A6D36E7C}" presName="negativeSpace" presStyleCnt="0"/>
      <dgm:spPr/>
    </dgm:pt>
    <dgm:pt modelId="{AAD58259-B10E-4780-B172-F850859493F3}" type="pres">
      <dgm:prSet presAssocID="{BF3D3269-358A-4C2E-B326-1CC6A6D36E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E51B2-97F2-4837-BB14-092C2572A5A1}" type="pres">
      <dgm:prSet presAssocID="{CA4C0FA0-8755-43DF-B8BC-EDFD9E5F263A}" presName="spaceBetweenRectangles" presStyleCnt="0"/>
      <dgm:spPr/>
    </dgm:pt>
    <dgm:pt modelId="{4B8E4322-4DEC-43DD-8611-4ABE0D585861}" type="pres">
      <dgm:prSet presAssocID="{68C4A868-CE0F-4D0D-8BC4-5E6661AE8D66}" presName="parentLin" presStyleCnt="0"/>
      <dgm:spPr/>
    </dgm:pt>
    <dgm:pt modelId="{3C271627-4F45-468B-A2B2-984F29CC2345}" type="pres">
      <dgm:prSet presAssocID="{68C4A868-CE0F-4D0D-8BC4-5E6661AE8D6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80F6ABA-AA12-47E2-AFE3-4CFA6536D97B}" type="pres">
      <dgm:prSet presAssocID="{68C4A868-CE0F-4D0D-8BC4-5E6661AE8D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EEA65-0E57-44D4-8E38-E3E7B6F37CC9}" type="pres">
      <dgm:prSet presAssocID="{68C4A868-CE0F-4D0D-8BC4-5E6661AE8D66}" presName="negativeSpace" presStyleCnt="0"/>
      <dgm:spPr/>
    </dgm:pt>
    <dgm:pt modelId="{5136E6DE-4ED3-4809-977F-CCF0AF7049E0}" type="pres">
      <dgm:prSet presAssocID="{68C4A868-CE0F-4D0D-8BC4-5E6661AE8D6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733494-D9C6-46AE-B8D4-CA5F424A02AC}" srcId="{9CF4CAE5-299F-4BCD-971E-29992FB546E7}" destId="{BF3D3269-358A-4C2E-B326-1CC6A6D36E7C}" srcOrd="2" destOrd="0" parTransId="{B8647DC5-CB50-47E9-B306-0C4B18576697}" sibTransId="{CA4C0FA0-8755-43DF-B8BC-EDFD9E5F263A}"/>
    <dgm:cxn modelId="{9524621F-8881-47B6-8C23-9EE67950CDE8}" type="presOf" srcId="{3DF25495-40AD-4E9A-971A-67EE12CB0040}" destId="{5136E6DE-4ED3-4809-977F-CCF0AF7049E0}" srcOrd="0" destOrd="0" presId="urn:microsoft.com/office/officeart/2005/8/layout/list1"/>
    <dgm:cxn modelId="{27F0E36E-3DD3-4A57-B5C1-D09761360488}" type="presOf" srcId="{67FF1BF0-7189-41FB-A0D6-E970988D2FF6}" destId="{10300EA9-64B6-44F1-82DC-7C3F66EF0766}" srcOrd="0" destOrd="0" presId="urn:microsoft.com/office/officeart/2005/8/layout/list1"/>
    <dgm:cxn modelId="{5A334A27-8770-425A-8A3F-1C7D4B8D6ED5}" type="presOf" srcId="{67FF1BF0-7189-41FB-A0D6-E970988D2FF6}" destId="{8BF8AB7D-732C-4A78-83C7-80075B20A7B9}" srcOrd="1" destOrd="0" presId="urn:microsoft.com/office/officeart/2005/8/layout/list1"/>
    <dgm:cxn modelId="{CED598C5-8CFB-4B62-A4FA-BF144D1EBF8A}" srcId="{68C4A868-CE0F-4D0D-8BC4-5E6661AE8D66}" destId="{3DF25495-40AD-4E9A-971A-67EE12CB0040}" srcOrd="0" destOrd="0" parTransId="{DC126259-D86D-497B-9B7C-3D6066BF9806}" sibTransId="{E4B07D3D-BDAB-4C10-AC67-0B7530003DE2}"/>
    <dgm:cxn modelId="{5B265D3C-8B19-4643-90BA-3589D923AC5B}" type="presOf" srcId="{94E12872-F8A9-421A-896B-C70F3578D7BA}" destId="{46EE390A-9461-4F61-BCBA-142395C53909}" srcOrd="0" destOrd="0" presId="urn:microsoft.com/office/officeart/2005/8/layout/list1"/>
    <dgm:cxn modelId="{9B518FF8-6840-42EB-8CE9-6F35A611CF9D}" type="presOf" srcId="{68C4A868-CE0F-4D0D-8BC4-5E6661AE8D66}" destId="{680F6ABA-AA12-47E2-AFE3-4CFA6536D97B}" srcOrd="1" destOrd="0" presId="urn:microsoft.com/office/officeart/2005/8/layout/list1"/>
    <dgm:cxn modelId="{3811A2B8-8DFC-48B5-AA08-FEC0A984588F}" type="presOf" srcId="{94E12872-F8A9-421A-896B-C70F3578D7BA}" destId="{6829604E-A80E-4273-97B2-9E0D804358AE}" srcOrd="1" destOrd="0" presId="urn:microsoft.com/office/officeart/2005/8/layout/list1"/>
    <dgm:cxn modelId="{DE0F8530-B6E3-4445-98D9-3A694F0F6F6C}" type="presOf" srcId="{CC20CB93-8163-40C2-985A-275BFD87794D}" destId="{D51AD565-F77B-4274-86AE-88854C96573A}" srcOrd="0" destOrd="0" presId="urn:microsoft.com/office/officeart/2005/8/layout/list1"/>
    <dgm:cxn modelId="{EB121652-1700-449F-AD5E-229EA78D69F1}" type="presOf" srcId="{BBB8115F-F0D1-4BEE-8570-03A7A40306A2}" destId="{AAD58259-B10E-4780-B172-F850859493F3}" srcOrd="0" destOrd="0" presId="urn:microsoft.com/office/officeart/2005/8/layout/list1"/>
    <dgm:cxn modelId="{FC5222A4-D885-4534-A3AE-3876D19FBC13}" srcId="{BF3D3269-358A-4C2E-B326-1CC6A6D36E7C}" destId="{4DD4543B-E249-4B0C-A875-BAB95C3A96E6}" srcOrd="1" destOrd="0" parTransId="{0E4AC463-33D8-4B55-B4A5-A5C9C313A8CF}" sibTransId="{383FFB0D-7F90-4AAD-80B0-F4C03A37CDB9}"/>
    <dgm:cxn modelId="{777F8F4F-3F50-4C2D-8324-C07562AF02F7}" type="presOf" srcId="{BF3D3269-358A-4C2E-B326-1CC6A6D36E7C}" destId="{921D5FB1-EDC4-494B-A355-96D6FAB046E1}" srcOrd="0" destOrd="0" presId="urn:microsoft.com/office/officeart/2005/8/layout/list1"/>
    <dgm:cxn modelId="{DA86CA13-57F8-49A2-9497-D321B96994AC}" type="presOf" srcId="{E91771AC-2373-45F9-A7C7-35AFBF833213}" destId="{0C41913A-1A02-4A64-8BAA-BB3FE27E7ED5}" srcOrd="0" destOrd="0" presId="urn:microsoft.com/office/officeart/2005/8/layout/list1"/>
    <dgm:cxn modelId="{FCE16275-4431-4686-81F5-C190D7410EF6}" type="presOf" srcId="{68C4A868-CE0F-4D0D-8BC4-5E6661AE8D66}" destId="{3C271627-4F45-468B-A2B2-984F29CC2345}" srcOrd="0" destOrd="0" presId="urn:microsoft.com/office/officeart/2005/8/layout/list1"/>
    <dgm:cxn modelId="{6654D3C0-BED0-4447-8CC8-1DCA58B91C6B}" srcId="{94E12872-F8A9-421A-896B-C70F3578D7BA}" destId="{E91771AC-2373-45F9-A7C7-35AFBF833213}" srcOrd="0" destOrd="0" parTransId="{22928089-2AF7-4C28-AAEC-02E73BCC0020}" sibTransId="{479F4E35-81ED-4ABD-B9C5-16E79D1CC7BA}"/>
    <dgm:cxn modelId="{A82688E4-0202-41F2-BEBA-6579E79CAA8D}" srcId="{67FF1BF0-7189-41FB-A0D6-E970988D2FF6}" destId="{CC20CB93-8163-40C2-985A-275BFD87794D}" srcOrd="0" destOrd="0" parTransId="{0E82C4D5-4891-4539-B4EB-0EFCB72740BE}" sibTransId="{9A6261EA-6BE1-4118-A3DF-96C4B3BDAE8F}"/>
    <dgm:cxn modelId="{CC448BCD-A4E8-4123-B0AA-D7D248094EC1}" type="presOf" srcId="{9CF4CAE5-299F-4BCD-971E-29992FB546E7}" destId="{FE79ECD2-FFA3-4806-B8D3-1A3E72084285}" srcOrd="0" destOrd="0" presId="urn:microsoft.com/office/officeart/2005/8/layout/list1"/>
    <dgm:cxn modelId="{8650F67E-39B4-4B6D-9342-A4B5F96DB4AF}" type="presOf" srcId="{BF3D3269-358A-4C2E-B326-1CC6A6D36E7C}" destId="{FCF172BA-FC4E-4C3B-A855-1744570F5720}" srcOrd="1" destOrd="0" presId="urn:microsoft.com/office/officeart/2005/8/layout/list1"/>
    <dgm:cxn modelId="{98C6E521-7B6D-4794-9452-8C20EB6B07F6}" type="presOf" srcId="{8500F399-FFA6-42EA-89B6-E062276D83A6}" destId="{D51AD565-F77B-4274-86AE-88854C96573A}" srcOrd="0" destOrd="1" presId="urn:microsoft.com/office/officeart/2005/8/layout/list1"/>
    <dgm:cxn modelId="{1EC765BC-0E14-4591-9A7E-9462ABAEA83D}" srcId="{67FF1BF0-7189-41FB-A0D6-E970988D2FF6}" destId="{8500F399-FFA6-42EA-89B6-E062276D83A6}" srcOrd="1" destOrd="0" parTransId="{499C472C-2EEE-4D38-90E1-92880BD5F0F4}" sibTransId="{93AA24EF-D532-4E51-B18D-C6B678460449}"/>
    <dgm:cxn modelId="{960367C4-5932-44D7-A41B-0746BCFEE81D}" srcId="{9CF4CAE5-299F-4BCD-971E-29992FB546E7}" destId="{67FF1BF0-7189-41FB-A0D6-E970988D2FF6}" srcOrd="0" destOrd="0" parTransId="{42C9420D-7046-4CAC-842A-C059F5DDE63C}" sibTransId="{3EFC3516-92BA-46EE-97CF-7E13FB3DA3FF}"/>
    <dgm:cxn modelId="{539B596E-D3D9-4296-961B-BD049530B265}" srcId="{BF3D3269-358A-4C2E-B326-1CC6A6D36E7C}" destId="{BBB8115F-F0D1-4BEE-8570-03A7A40306A2}" srcOrd="0" destOrd="0" parTransId="{50C02948-36B2-4B8D-BA8B-5532B78EFE91}" sibTransId="{9F5E1C3F-D1EE-45D3-BCCD-72C84CF31492}"/>
    <dgm:cxn modelId="{2FB4CFAE-9223-4D75-B8AC-9C1A47D4E1DC}" srcId="{9CF4CAE5-299F-4BCD-971E-29992FB546E7}" destId="{94E12872-F8A9-421A-896B-C70F3578D7BA}" srcOrd="1" destOrd="0" parTransId="{3841EB95-02AC-449C-8900-7CA43C1D721B}" sibTransId="{6C96D9C3-3FE5-41CC-A5D8-6F67A1BF2B28}"/>
    <dgm:cxn modelId="{2CD34249-A161-40F1-82E4-36F7D271C2B2}" type="presOf" srcId="{E418590D-C559-4D34-8E66-297D34DAE5AE}" destId="{0C41913A-1A02-4A64-8BAA-BB3FE27E7ED5}" srcOrd="0" destOrd="1" presId="urn:microsoft.com/office/officeart/2005/8/layout/list1"/>
    <dgm:cxn modelId="{6F5F144F-93DF-4F27-AC34-FB8348BC3F01}" type="presOf" srcId="{4DD4543B-E249-4B0C-A875-BAB95C3A96E6}" destId="{AAD58259-B10E-4780-B172-F850859493F3}" srcOrd="0" destOrd="1" presId="urn:microsoft.com/office/officeart/2005/8/layout/list1"/>
    <dgm:cxn modelId="{65251BB3-EBF0-41F1-9E97-BF86CA8A0625}" srcId="{94E12872-F8A9-421A-896B-C70F3578D7BA}" destId="{E418590D-C559-4D34-8E66-297D34DAE5AE}" srcOrd="1" destOrd="0" parTransId="{092D7577-0980-4949-9C49-6EFB6256C872}" sibTransId="{43970346-15B8-49E8-91C3-CF0CEEA77D27}"/>
    <dgm:cxn modelId="{0CCDB396-1674-418A-BE2A-E2C38C4E3A37}" srcId="{9CF4CAE5-299F-4BCD-971E-29992FB546E7}" destId="{68C4A868-CE0F-4D0D-8BC4-5E6661AE8D66}" srcOrd="3" destOrd="0" parTransId="{FA17EED4-EEB9-4B4F-ABB9-ADB27A71079F}" sibTransId="{215D6C9C-F04B-4881-8E9B-783DE9BBFFF7}"/>
    <dgm:cxn modelId="{DB4A879B-F9E5-48B5-BE34-E47DB6B29A7B}" type="presParOf" srcId="{FE79ECD2-FFA3-4806-B8D3-1A3E72084285}" destId="{6FC55F4C-B0E9-4ACD-B528-15FF9ED0049F}" srcOrd="0" destOrd="0" presId="urn:microsoft.com/office/officeart/2005/8/layout/list1"/>
    <dgm:cxn modelId="{19E66AB7-0F9B-434A-A829-D86717E6844D}" type="presParOf" srcId="{6FC55F4C-B0E9-4ACD-B528-15FF9ED0049F}" destId="{10300EA9-64B6-44F1-82DC-7C3F66EF0766}" srcOrd="0" destOrd="0" presId="urn:microsoft.com/office/officeart/2005/8/layout/list1"/>
    <dgm:cxn modelId="{57175307-75FB-48AC-A568-72E74C4AF535}" type="presParOf" srcId="{6FC55F4C-B0E9-4ACD-B528-15FF9ED0049F}" destId="{8BF8AB7D-732C-4A78-83C7-80075B20A7B9}" srcOrd="1" destOrd="0" presId="urn:microsoft.com/office/officeart/2005/8/layout/list1"/>
    <dgm:cxn modelId="{38AC5775-93C3-4415-8D35-FA4B65C9BCDB}" type="presParOf" srcId="{FE79ECD2-FFA3-4806-B8D3-1A3E72084285}" destId="{3020EB5A-4DF5-4C7A-88F3-77B4B5168B8A}" srcOrd="1" destOrd="0" presId="urn:microsoft.com/office/officeart/2005/8/layout/list1"/>
    <dgm:cxn modelId="{38DFE5D8-9F24-48B9-8B41-E383F1852272}" type="presParOf" srcId="{FE79ECD2-FFA3-4806-B8D3-1A3E72084285}" destId="{D51AD565-F77B-4274-86AE-88854C96573A}" srcOrd="2" destOrd="0" presId="urn:microsoft.com/office/officeart/2005/8/layout/list1"/>
    <dgm:cxn modelId="{A7179CE3-95B6-4016-BD6C-40328D835C4E}" type="presParOf" srcId="{FE79ECD2-FFA3-4806-B8D3-1A3E72084285}" destId="{29F99C2A-6C59-4CDE-AE04-03905F3516FF}" srcOrd="3" destOrd="0" presId="urn:microsoft.com/office/officeart/2005/8/layout/list1"/>
    <dgm:cxn modelId="{C537B3D4-6630-4462-8178-A5C44BBD3A8C}" type="presParOf" srcId="{FE79ECD2-FFA3-4806-B8D3-1A3E72084285}" destId="{289AE9C5-A35E-4A93-A3CA-7FE314E11A1C}" srcOrd="4" destOrd="0" presId="urn:microsoft.com/office/officeart/2005/8/layout/list1"/>
    <dgm:cxn modelId="{98CFAB76-934A-4DF9-A9E0-D932C265C7B9}" type="presParOf" srcId="{289AE9C5-A35E-4A93-A3CA-7FE314E11A1C}" destId="{46EE390A-9461-4F61-BCBA-142395C53909}" srcOrd="0" destOrd="0" presId="urn:microsoft.com/office/officeart/2005/8/layout/list1"/>
    <dgm:cxn modelId="{A94E2B84-AB28-40D4-B395-D9164EF9D141}" type="presParOf" srcId="{289AE9C5-A35E-4A93-A3CA-7FE314E11A1C}" destId="{6829604E-A80E-4273-97B2-9E0D804358AE}" srcOrd="1" destOrd="0" presId="urn:microsoft.com/office/officeart/2005/8/layout/list1"/>
    <dgm:cxn modelId="{0AF631B9-49DB-4986-84BB-04E988E7527D}" type="presParOf" srcId="{FE79ECD2-FFA3-4806-B8D3-1A3E72084285}" destId="{455CD689-EC5F-48A3-ADAA-7F2AF57F80C9}" srcOrd="5" destOrd="0" presId="urn:microsoft.com/office/officeart/2005/8/layout/list1"/>
    <dgm:cxn modelId="{8723E15E-7A64-4584-BCDB-2CAA4FDCB620}" type="presParOf" srcId="{FE79ECD2-FFA3-4806-B8D3-1A3E72084285}" destId="{0C41913A-1A02-4A64-8BAA-BB3FE27E7ED5}" srcOrd="6" destOrd="0" presId="urn:microsoft.com/office/officeart/2005/8/layout/list1"/>
    <dgm:cxn modelId="{4E89540F-2D95-4E83-A44F-CA23F1E6E00E}" type="presParOf" srcId="{FE79ECD2-FFA3-4806-B8D3-1A3E72084285}" destId="{C528B83D-5777-49BF-B268-B17ADDE29616}" srcOrd="7" destOrd="0" presId="urn:microsoft.com/office/officeart/2005/8/layout/list1"/>
    <dgm:cxn modelId="{0180041E-42CD-417B-877B-0F21E593E9E0}" type="presParOf" srcId="{FE79ECD2-FFA3-4806-B8D3-1A3E72084285}" destId="{F3EFAA96-11EF-4DF6-8523-BEEE6F537327}" srcOrd="8" destOrd="0" presId="urn:microsoft.com/office/officeart/2005/8/layout/list1"/>
    <dgm:cxn modelId="{B5E70AB7-040B-4F73-A237-A6A9DADA305C}" type="presParOf" srcId="{F3EFAA96-11EF-4DF6-8523-BEEE6F537327}" destId="{921D5FB1-EDC4-494B-A355-96D6FAB046E1}" srcOrd="0" destOrd="0" presId="urn:microsoft.com/office/officeart/2005/8/layout/list1"/>
    <dgm:cxn modelId="{FABDE490-6894-40D6-96EF-4A7C3ED454F1}" type="presParOf" srcId="{F3EFAA96-11EF-4DF6-8523-BEEE6F537327}" destId="{FCF172BA-FC4E-4C3B-A855-1744570F5720}" srcOrd="1" destOrd="0" presId="urn:microsoft.com/office/officeart/2005/8/layout/list1"/>
    <dgm:cxn modelId="{A74DA69A-C142-4259-8607-E71D07263C51}" type="presParOf" srcId="{FE79ECD2-FFA3-4806-B8D3-1A3E72084285}" destId="{679353B8-16BE-44F1-86CB-51C47C2EC8E4}" srcOrd="9" destOrd="0" presId="urn:microsoft.com/office/officeart/2005/8/layout/list1"/>
    <dgm:cxn modelId="{8FAA97F3-DFFF-4CB2-8E40-5D31E7DBB317}" type="presParOf" srcId="{FE79ECD2-FFA3-4806-B8D3-1A3E72084285}" destId="{AAD58259-B10E-4780-B172-F850859493F3}" srcOrd="10" destOrd="0" presId="urn:microsoft.com/office/officeart/2005/8/layout/list1"/>
    <dgm:cxn modelId="{CEC5472B-603F-4ABE-89FF-7DAACE0B8207}" type="presParOf" srcId="{FE79ECD2-FFA3-4806-B8D3-1A3E72084285}" destId="{F6EE51B2-97F2-4837-BB14-092C2572A5A1}" srcOrd="11" destOrd="0" presId="urn:microsoft.com/office/officeart/2005/8/layout/list1"/>
    <dgm:cxn modelId="{0CBDEB4B-8683-432E-BEF5-DADF8C4CF39D}" type="presParOf" srcId="{FE79ECD2-FFA3-4806-B8D3-1A3E72084285}" destId="{4B8E4322-4DEC-43DD-8611-4ABE0D585861}" srcOrd="12" destOrd="0" presId="urn:microsoft.com/office/officeart/2005/8/layout/list1"/>
    <dgm:cxn modelId="{774F7687-EA31-4C1E-BAA1-2582E8B10CB2}" type="presParOf" srcId="{4B8E4322-4DEC-43DD-8611-4ABE0D585861}" destId="{3C271627-4F45-468B-A2B2-984F29CC2345}" srcOrd="0" destOrd="0" presId="urn:microsoft.com/office/officeart/2005/8/layout/list1"/>
    <dgm:cxn modelId="{78A42E46-5675-4E11-BF11-9F6EB308DC94}" type="presParOf" srcId="{4B8E4322-4DEC-43DD-8611-4ABE0D585861}" destId="{680F6ABA-AA12-47E2-AFE3-4CFA6536D97B}" srcOrd="1" destOrd="0" presId="urn:microsoft.com/office/officeart/2005/8/layout/list1"/>
    <dgm:cxn modelId="{0195D06C-BE26-47F2-B2E8-423722054C2A}" type="presParOf" srcId="{FE79ECD2-FFA3-4806-B8D3-1A3E72084285}" destId="{A9EEEA65-0E57-44D4-8E38-E3E7B6F37CC9}" srcOrd="13" destOrd="0" presId="urn:microsoft.com/office/officeart/2005/8/layout/list1"/>
    <dgm:cxn modelId="{DD517624-9962-4270-A902-6C378DA78728}" type="presParOf" srcId="{FE79ECD2-FFA3-4806-B8D3-1A3E72084285}" destId="{5136E6DE-4ED3-4809-977F-CCF0AF7049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A61AC-62AE-48D4-A431-F24D229E0E8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1B2E1-3D6F-41AB-A423-855ACE1725AA}">
      <dgm:prSet phldrT="[Text]"/>
      <dgm:spPr/>
      <dgm:t>
        <a:bodyPr/>
        <a:lstStyle/>
        <a:p>
          <a:r>
            <a:rPr lang="en-US" dirty="0" smtClean="0"/>
            <a:t>Poly-time approximation algorithms give better guarantees on planar graphs</a:t>
          </a:r>
          <a:endParaRPr lang="en-US" dirty="0"/>
        </a:p>
      </dgm:t>
    </dgm:pt>
    <dgm:pt modelId="{04906756-50F9-414B-9FA8-315CA604BBBC}" type="parTrans" cxnId="{DE4AD9BB-E16E-4027-ACF4-23D4B6252DD9}">
      <dgm:prSet/>
      <dgm:spPr/>
      <dgm:t>
        <a:bodyPr/>
        <a:lstStyle/>
        <a:p>
          <a:endParaRPr lang="en-US"/>
        </a:p>
      </dgm:t>
    </dgm:pt>
    <dgm:pt modelId="{3C3B182E-4998-47BE-B0D5-1D3A572B8E4D}" type="sibTrans" cxnId="{DE4AD9BB-E16E-4027-ACF4-23D4B6252DD9}">
      <dgm:prSet/>
      <dgm:spPr/>
      <dgm:t>
        <a:bodyPr/>
        <a:lstStyle/>
        <a:p>
          <a:endParaRPr lang="en-US"/>
        </a:p>
      </dgm:t>
    </dgm:pt>
    <dgm:pt modelId="{3BAB8C27-C537-49E4-A8AA-01F04225708D}">
      <dgm:prSet/>
      <dgm:spPr/>
      <dgm:t>
        <a:bodyPr/>
        <a:lstStyle/>
        <a:p>
          <a:r>
            <a:rPr lang="en-US" dirty="0" smtClean="0"/>
            <a:t>Fixed-parameter tractability</a:t>
          </a:r>
        </a:p>
      </dgm:t>
    </dgm:pt>
    <dgm:pt modelId="{C87B2DA7-96D2-48E1-836E-3A9640316C1E}" type="parTrans" cxnId="{0D54B6EF-A983-4724-9F89-7F11F83DBF8F}">
      <dgm:prSet/>
      <dgm:spPr/>
      <dgm:t>
        <a:bodyPr/>
        <a:lstStyle/>
        <a:p>
          <a:endParaRPr lang="en-US"/>
        </a:p>
      </dgm:t>
    </dgm:pt>
    <dgm:pt modelId="{69CA96C5-658E-4EA2-898D-F45395A8A709}" type="sibTrans" cxnId="{0D54B6EF-A983-4724-9F89-7F11F83DBF8F}">
      <dgm:prSet/>
      <dgm:spPr/>
      <dgm:t>
        <a:bodyPr/>
        <a:lstStyle/>
        <a:p>
          <a:endParaRPr lang="en-US"/>
        </a:p>
      </dgm:t>
    </dgm:pt>
    <dgm:pt modelId="{6C5A756B-9B65-44AF-BA55-892D7F19A028}">
      <dgm:prSet phldrT="[Text]"/>
      <dgm:spPr/>
      <dgm:t>
        <a:bodyPr/>
        <a:lstStyle/>
        <a:p>
          <a:r>
            <a:rPr lang="en-US" dirty="0" smtClean="0"/>
            <a:t>Approximation</a:t>
          </a:r>
          <a:endParaRPr lang="en-US" dirty="0"/>
        </a:p>
      </dgm:t>
    </dgm:pt>
    <dgm:pt modelId="{4B85A21A-1C43-42A8-83A2-3FD51587712F}" type="parTrans" cxnId="{299EAE7B-FFF0-401A-85AB-23E648566CFB}">
      <dgm:prSet/>
      <dgm:spPr/>
      <dgm:t>
        <a:bodyPr/>
        <a:lstStyle/>
        <a:p>
          <a:endParaRPr lang="en-US"/>
        </a:p>
      </dgm:t>
    </dgm:pt>
    <dgm:pt modelId="{FC11C886-CF3B-440A-B61D-BECA7BDE6616}" type="sibTrans" cxnId="{299EAE7B-FFF0-401A-85AB-23E648566CFB}">
      <dgm:prSet/>
      <dgm:spPr/>
      <dgm:t>
        <a:bodyPr/>
        <a:lstStyle/>
        <a:p>
          <a:endParaRPr lang="en-US"/>
        </a:p>
      </dgm:t>
    </dgm:pt>
    <dgm:pt modelId="{87240437-A2E7-4C01-B463-7038D784567D}">
      <dgm:prSet/>
      <dgm:spPr/>
      <dgm:t>
        <a:bodyPr/>
        <a:lstStyle/>
        <a:p>
          <a:r>
            <a:rPr lang="en-US" dirty="0" smtClean="0"/>
            <a:t>Some problems are W[1]-hard on general graphs, but FPT on planar graphs</a:t>
          </a:r>
        </a:p>
      </dgm:t>
    </dgm:pt>
    <dgm:pt modelId="{6A34B181-C8A0-46A5-9455-0E22AB0C4BA8}" type="parTrans" cxnId="{AB6278D2-62F1-4626-96D4-CA8A70409DAE}">
      <dgm:prSet/>
      <dgm:spPr/>
      <dgm:t>
        <a:bodyPr/>
        <a:lstStyle/>
        <a:p>
          <a:endParaRPr lang="en-US"/>
        </a:p>
      </dgm:t>
    </dgm:pt>
    <dgm:pt modelId="{103841B9-54AD-4789-ACD8-00E5FF9A620F}" type="sibTrans" cxnId="{AB6278D2-62F1-4626-96D4-CA8A70409DAE}">
      <dgm:prSet/>
      <dgm:spPr/>
      <dgm:t>
        <a:bodyPr/>
        <a:lstStyle/>
        <a:p>
          <a:endParaRPr lang="en-US"/>
        </a:p>
      </dgm:t>
    </dgm:pt>
    <dgm:pt modelId="{A573B0B9-EFF9-4DAC-B1F5-BAC227C34D38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 smtClean="0"/>
        </a:p>
      </dgm:t>
    </dgm:pt>
    <dgm:pt modelId="{542248F4-7EB2-4BB1-8068-8D9657F15CB8}" type="parTrans" cxnId="{EECE6D83-763A-40E1-A5B2-A6FA3A8CB2A7}">
      <dgm:prSet/>
      <dgm:spPr/>
      <dgm:t>
        <a:bodyPr/>
        <a:lstStyle/>
        <a:p>
          <a:endParaRPr lang="en-US"/>
        </a:p>
      </dgm:t>
    </dgm:pt>
    <dgm:pt modelId="{76E24155-EAF2-40A6-9486-692EC78C37A5}" type="sibTrans" cxnId="{EECE6D83-763A-40E1-A5B2-A6FA3A8CB2A7}">
      <dgm:prSet/>
      <dgm:spPr/>
      <dgm:t>
        <a:bodyPr/>
        <a:lstStyle/>
        <a:p>
          <a:endParaRPr lang="en-US"/>
        </a:p>
      </dgm:t>
    </dgm:pt>
    <dgm:pt modelId="{4DC256C3-4712-4820-BD18-726C6D1C6A17}">
      <dgm:prSet phldrT="[Text]"/>
      <dgm:spPr/>
      <dgm:t>
        <a:bodyPr/>
        <a:lstStyle/>
        <a:p>
          <a:r>
            <a:rPr lang="en-US" dirty="0" smtClean="0"/>
            <a:t>Often polynomial-time approximation schemes (</a:t>
          </a:r>
          <a:r>
            <a:rPr lang="en-US" dirty="0" err="1" smtClean="0"/>
            <a:t>PTAS’es</a:t>
          </a:r>
          <a:r>
            <a:rPr lang="en-US" dirty="0" smtClean="0"/>
            <a:t>)</a:t>
          </a:r>
          <a:endParaRPr lang="en-US" dirty="0"/>
        </a:p>
      </dgm:t>
    </dgm:pt>
    <dgm:pt modelId="{C93563F6-F2F2-45F2-9E81-E3E4111C503C}" type="parTrans" cxnId="{21A869F8-15D8-4348-A078-91D502DA1100}">
      <dgm:prSet/>
      <dgm:spPr/>
      <dgm:t>
        <a:bodyPr/>
        <a:lstStyle/>
        <a:p>
          <a:endParaRPr lang="en-US"/>
        </a:p>
      </dgm:t>
    </dgm:pt>
    <dgm:pt modelId="{3A76DC6F-2D82-4F88-90BB-D734F7B6DA8C}" type="sibTrans" cxnId="{21A869F8-15D8-4348-A078-91D502DA110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769ABD8-6DC3-4FA5-BA9F-C8E33F241CF6}">
          <dgm:prSet/>
          <dgm:spPr/>
          <dgm:t>
            <a:bodyPr/>
            <a:lstStyle/>
            <a:p>
              <a:r>
                <a:rPr lang="en-US" dirty="0" smtClean="0"/>
                <a:t>For example,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dirty="0" smtClean="0"/>
                <a:t>Independent Set</a:t>
              </a:r>
              <a:endParaRPr lang="en-US" dirty="0" smtClean="0"/>
            </a:p>
          </dgm:t>
        </dgm:pt>
      </mc:Choice>
      <mc:Fallback xmlns="">
        <dgm:pt modelId="{0769ABD8-6DC3-4FA5-BA9F-C8E33F241CF6}">
          <dgm:prSet/>
          <dgm:spPr/>
          <dgm:t>
            <a:bodyPr/>
            <a:lstStyle/>
            <a:p>
              <a:r>
                <a:rPr lang="en-US" dirty="0" smtClean="0"/>
                <a:t>For example,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dirty="0" smtClean="0"/>
                <a:t>Independent </a:t>
              </a:r>
              <a:r>
                <a:rPr lang="en-US" cap="small" dirty="0" smtClean="0"/>
                <a:t>Set</a:t>
              </a:r>
              <a:endParaRPr lang="en-US" dirty="0" smtClean="0"/>
            </a:p>
          </dgm:t>
        </dgm:pt>
      </mc:Fallback>
    </mc:AlternateContent>
    <dgm:pt modelId="{20469F33-3A61-46D2-92AD-BEA0C21AAB81}" type="parTrans" cxnId="{A46543F5-C15C-4725-993F-057C6F09AB57}">
      <dgm:prSet/>
      <dgm:spPr/>
      <dgm:t>
        <a:bodyPr/>
        <a:lstStyle/>
        <a:p>
          <a:endParaRPr lang="en-US"/>
        </a:p>
      </dgm:t>
    </dgm:pt>
    <dgm:pt modelId="{1C15567F-130D-430A-BA78-F20B7C9E7BC6}" type="sibTrans" cxnId="{A46543F5-C15C-4725-993F-057C6F09AB57}">
      <dgm:prSet/>
      <dgm:spPr/>
      <dgm:t>
        <a:bodyPr/>
        <a:lstStyle/>
        <a:p>
          <a:endParaRPr lang="en-US"/>
        </a:p>
      </dgm:t>
    </dgm:pt>
    <dgm:pt modelId="{E5C6E269-EB8D-44D8-8C1A-FAE45FD30D68}">
      <dgm:prSet/>
      <dgm:spPr/>
      <dgm:t>
        <a:bodyPr/>
        <a:lstStyle/>
        <a:p>
          <a:r>
            <a:rPr lang="en-US" dirty="0" smtClean="0"/>
            <a:t>Some problems have polynomial kernels on planar graphs, but not in general</a:t>
          </a:r>
          <a:endParaRPr lang="en-US" dirty="0"/>
        </a:p>
      </dgm:t>
    </dgm:pt>
    <dgm:pt modelId="{A4E0BE50-0A19-4BBB-B6FE-62F2C1303BEA}" type="parTrans" cxnId="{D5FDB30F-0FD4-47B7-AEFC-C7C21DCE14A7}">
      <dgm:prSet/>
      <dgm:spPr/>
      <dgm:t>
        <a:bodyPr/>
        <a:lstStyle/>
        <a:p>
          <a:endParaRPr lang="en-US"/>
        </a:p>
      </dgm:t>
    </dgm:pt>
    <dgm:pt modelId="{CFC06282-E611-42E8-828C-2D87A067807C}" type="sibTrans" cxnId="{D5FDB30F-0FD4-47B7-AEFC-C7C21DCE14A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45027B5-6789-46E6-A924-F18E4971E2BA}">
          <dgm:prSet/>
          <dgm:spPr/>
          <dgm:t>
            <a:bodyPr/>
            <a:lstStyle/>
            <a:p>
              <a:r>
                <a:rPr lang="en-US" dirty="0" smtClean="0"/>
                <a:t>For example,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Connected Vertex Cover</a:t>
              </a:r>
              <a:endParaRPr lang="en-US" dirty="0"/>
            </a:p>
          </dgm:t>
        </dgm:pt>
      </mc:Choice>
      <mc:Fallback xmlns="">
        <dgm:pt modelId="{045027B5-6789-46E6-A924-F18E4971E2BA}">
          <dgm:prSet/>
          <dgm:spPr/>
          <dgm:t>
            <a:bodyPr/>
            <a:lstStyle/>
            <a:p>
              <a:r>
                <a:rPr lang="en-US" dirty="0" smtClean="0"/>
                <a:t>For example, </a:t>
              </a:r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Connected Vertex Cover</a:t>
              </a:r>
              <a:endParaRPr lang="en-US" dirty="0"/>
            </a:p>
          </dgm:t>
        </dgm:pt>
      </mc:Fallback>
    </mc:AlternateContent>
    <dgm:pt modelId="{1233458B-0EFB-4A98-A811-31963A4A443D}" type="parTrans" cxnId="{ABB3F1BA-66B4-489A-95A8-E693AB41512D}">
      <dgm:prSet/>
      <dgm:spPr/>
      <dgm:t>
        <a:bodyPr/>
        <a:lstStyle/>
        <a:p>
          <a:endParaRPr lang="en-US"/>
        </a:p>
      </dgm:t>
    </dgm:pt>
    <dgm:pt modelId="{DE833B6E-55DC-483B-AA78-3779F317220F}" type="sibTrans" cxnId="{ABB3F1BA-66B4-489A-95A8-E693AB41512D}">
      <dgm:prSet/>
      <dgm:spPr/>
      <dgm:t>
        <a:bodyPr/>
        <a:lstStyle/>
        <a:p>
          <a:endParaRPr lang="en-US"/>
        </a:p>
      </dgm:t>
    </dgm:pt>
    <dgm:pt modelId="{06CE4569-A582-4639-93BB-09017041897C}" type="pres">
      <dgm:prSet presAssocID="{721A61AC-62AE-48D4-A431-F24D229E0E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04207-86B5-4992-80F2-B2F7AE961816}" type="pres">
      <dgm:prSet presAssocID="{6C5A756B-9B65-44AF-BA55-892D7F19A0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DC900-7F69-450F-956D-AAEF753E4077}" type="pres">
      <dgm:prSet presAssocID="{6C5A756B-9B65-44AF-BA55-892D7F19A02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2A6ED-B32C-48E2-9946-9DE8E7EB23D9}" type="pres">
      <dgm:prSet presAssocID="{3BAB8C27-C537-49E4-A8AA-01F0422570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D9DE6-8B9E-4619-93E4-8F016D4FB54B}" type="pres">
      <dgm:prSet presAssocID="{3BAB8C27-C537-49E4-A8AA-01F04225708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7CF9-783D-4032-9DF5-31D088EC8C46}" type="pres">
      <dgm:prSet presAssocID="{A573B0B9-EFF9-4DAC-B1F5-BAC227C34D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26BF9-7D4B-4316-BB00-4BBDF8A0CEB3}" type="pres">
      <dgm:prSet presAssocID="{A573B0B9-EFF9-4DAC-B1F5-BAC227C34D3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600EE-7CAE-4C1B-ABE8-14FCD341359C}" type="presOf" srcId="{A573B0B9-EFF9-4DAC-B1F5-BAC227C34D38}" destId="{C5E57CF9-783D-4032-9DF5-31D088EC8C46}" srcOrd="0" destOrd="0" presId="urn:microsoft.com/office/officeart/2005/8/layout/vList2"/>
    <dgm:cxn modelId="{FBDE52DA-F633-44A3-9FAE-EC19F578B750}" type="presOf" srcId="{6C5A756B-9B65-44AF-BA55-892D7F19A028}" destId="{5D604207-86B5-4992-80F2-B2F7AE961816}" srcOrd="0" destOrd="0" presId="urn:microsoft.com/office/officeart/2005/8/layout/vList2"/>
    <dgm:cxn modelId="{21A869F8-15D8-4348-A078-91D502DA1100}" srcId="{A781B2E1-3D6F-41AB-A423-855ACE1725AA}" destId="{4DC256C3-4712-4820-BD18-726C6D1C6A17}" srcOrd="0" destOrd="0" parTransId="{C93563F6-F2F2-45F2-9E81-E3E4111C503C}" sibTransId="{3A76DC6F-2D82-4F88-90BB-D734F7B6DA8C}"/>
    <dgm:cxn modelId="{E85C53D0-9410-4657-9C93-9235D89F25B4}" type="presOf" srcId="{A781B2E1-3D6F-41AB-A423-855ACE1725AA}" destId="{3B8DC900-7F69-450F-956D-AAEF753E4077}" srcOrd="0" destOrd="0" presId="urn:microsoft.com/office/officeart/2005/8/layout/vList2"/>
    <dgm:cxn modelId="{2C16E4B3-B7F3-4AB1-875C-1ED2531B587F}" type="presOf" srcId="{045027B5-6789-46E6-A924-F18E4971E2BA}" destId="{30226BF9-7D4B-4316-BB00-4BBDF8A0CEB3}" srcOrd="0" destOrd="1" presId="urn:microsoft.com/office/officeart/2005/8/layout/vList2"/>
    <dgm:cxn modelId="{A46543F5-C15C-4725-993F-057C6F09AB57}" srcId="{87240437-A2E7-4C01-B463-7038D784567D}" destId="{0769ABD8-6DC3-4FA5-BA9F-C8E33F241CF6}" srcOrd="0" destOrd="0" parTransId="{20469F33-3A61-46D2-92AD-BEA0C21AAB81}" sibTransId="{1C15567F-130D-430A-BA78-F20B7C9E7BC6}"/>
    <dgm:cxn modelId="{F7F0C765-5501-4A1D-ABB0-451B1208F2B1}" type="presOf" srcId="{87240437-A2E7-4C01-B463-7038D784567D}" destId="{47ED9DE6-8B9E-4619-93E4-8F016D4FB54B}" srcOrd="0" destOrd="0" presId="urn:microsoft.com/office/officeart/2005/8/layout/vList2"/>
    <dgm:cxn modelId="{0D54B6EF-A983-4724-9F89-7F11F83DBF8F}" srcId="{721A61AC-62AE-48D4-A431-F24D229E0E80}" destId="{3BAB8C27-C537-49E4-A8AA-01F04225708D}" srcOrd="1" destOrd="0" parTransId="{C87B2DA7-96D2-48E1-836E-3A9640316C1E}" sibTransId="{69CA96C5-658E-4EA2-898D-F45395A8A709}"/>
    <dgm:cxn modelId="{A77602CA-B5A7-44DA-8980-A5607366C2A9}" type="presOf" srcId="{0769ABD8-6DC3-4FA5-BA9F-C8E33F241CF6}" destId="{47ED9DE6-8B9E-4619-93E4-8F016D4FB54B}" srcOrd="0" destOrd="1" presId="urn:microsoft.com/office/officeart/2005/8/layout/vList2"/>
    <dgm:cxn modelId="{AB6278D2-62F1-4626-96D4-CA8A70409DAE}" srcId="{3BAB8C27-C537-49E4-A8AA-01F04225708D}" destId="{87240437-A2E7-4C01-B463-7038D784567D}" srcOrd="0" destOrd="0" parTransId="{6A34B181-C8A0-46A5-9455-0E22AB0C4BA8}" sibTransId="{103841B9-54AD-4789-ACD8-00E5FF9A620F}"/>
    <dgm:cxn modelId="{299EAE7B-FFF0-401A-85AB-23E648566CFB}" srcId="{721A61AC-62AE-48D4-A431-F24D229E0E80}" destId="{6C5A756B-9B65-44AF-BA55-892D7F19A028}" srcOrd="0" destOrd="0" parTransId="{4B85A21A-1C43-42A8-83A2-3FD51587712F}" sibTransId="{FC11C886-CF3B-440A-B61D-BECA7BDE6616}"/>
    <dgm:cxn modelId="{DE4AD9BB-E16E-4027-ACF4-23D4B6252DD9}" srcId="{6C5A756B-9B65-44AF-BA55-892D7F19A028}" destId="{A781B2E1-3D6F-41AB-A423-855ACE1725AA}" srcOrd="0" destOrd="0" parTransId="{04906756-50F9-414B-9FA8-315CA604BBBC}" sibTransId="{3C3B182E-4998-47BE-B0D5-1D3A572B8E4D}"/>
    <dgm:cxn modelId="{EECE6D83-763A-40E1-A5B2-A6FA3A8CB2A7}" srcId="{721A61AC-62AE-48D4-A431-F24D229E0E80}" destId="{A573B0B9-EFF9-4DAC-B1F5-BAC227C34D38}" srcOrd="2" destOrd="0" parTransId="{542248F4-7EB2-4BB1-8068-8D9657F15CB8}" sibTransId="{76E24155-EAF2-40A6-9486-692EC78C37A5}"/>
    <dgm:cxn modelId="{F5A9208B-64C2-41DD-8BF9-38BD53386843}" type="presOf" srcId="{4DC256C3-4712-4820-BD18-726C6D1C6A17}" destId="{3B8DC900-7F69-450F-956D-AAEF753E4077}" srcOrd="0" destOrd="1" presId="urn:microsoft.com/office/officeart/2005/8/layout/vList2"/>
    <dgm:cxn modelId="{6A6EEE6B-67A4-4A73-8D8F-168057DCE748}" type="presOf" srcId="{3BAB8C27-C537-49E4-A8AA-01F04225708D}" destId="{5BB2A6ED-B32C-48E2-9946-9DE8E7EB23D9}" srcOrd="0" destOrd="0" presId="urn:microsoft.com/office/officeart/2005/8/layout/vList2"/>
    <dgm:cxn modelId="{16404460-B74F-48CF-AAF0-9F737945C8F5}" type="presOf" srcId="{E5C6E269-EB8D-44D8-8C1A-FAE45FD30D68}" destId="{30226BF9-7D4B-4316-BB00-4BBDF8A0CEB3}" srcOrd="0" destOrd="0" presId="urn:microsoft.com/office/officeart/2005/8/layout/vList2"/>
    <dgm:cxn modelId="{D5FDB30F-0FD4-47B7-AEFC-C7C21DCE14A7}" srcId="{A573B0B9-EFF9-4DAC-B1F5-BAC227C34D38}" destId="{E5C6E269-EB8D-44D8-8C1A-FAE45FD30D68}" srcOrd="0" destOrd="0" parTransId="{A4E0BE50-0A19-4BBB-B6FE-62F2C1303BEA}" sibTransId="{CFC06282-E611-42E8-828C-2D87A067807C}"/>
    <dgm:cxn modelId="{ABB3F1BA-66B4-489A-95A8-E693AB41512D}" srcId="{E5C6E269-EB8D-44D8-8C1A-FAE45FD30D68}" destId="{045027B5-6789-46E6-A924-F18E4971E2BA}" srcOrd="0" destOrd="0" parTransId="{1233458B-0EFB-4A98-A811-31963A4A443D}" sibTransId="{DE833B6E-55DC-483B-AA78-3779F317220F}"/>
    <dgm:cxn modelId="{2E73B02C-326E-4DB7-84A0-B0EE90D0A146}" type="presOf" srcId="{721A61AC-62AE-48D4-A431-F24D229E0E80}" destId="{06CE4569-A582-4639-93BB-09017041897C}" srcOrd="0" destOrd="0" presId="urn:microsoft.com/office/officeart/2005/8/layout/vList2"/>
    <dgm:cxn modelId="{8DC034AB-DE5E-4CA7-819A-9A03BF8BB912}" type="presParOf" srcId="{06CE4569-A582-4639-93BB-09017041897C}" destId="{5D604207-86B5-4992-80F2-B2F7AE961816}" srcOrd="0" destOrd="0" presId="urn:microsoft.com/office/officeart/2005/8/layout/vList2"/>
    <dgm:cxn modelId="{B121A438-54B1-473E-85A8-39C31930BD31}" type="presParOf" srcId="{06CE4569-A582-4639-93BB-09017041897C}" destId="{3B8DC900-7F69-450F-956D-AAEF753E4077}" srcOrd="1" destOrd="0" presId="urn:microsoft.com/office/officeart/2005/8/layout/vList2"/>
    <dgm:cxn modelId="{E0BA0BDB-AB51-488B-988A-F631B1CA04AF}" type="presParOf" srcId="{06CE4569-A582-4639-93BB-09017041897C}" destId="{5BB2A6ED-B32C-48E2-9946-9DE8E7EB23D9}" srcOrd="2" destOrd="0" presId="urn:microsoft.com/office/officeart/2005/8/layout/vList2"/>
    <dgm:cxn modelId="{B6C57227-98CC-4E0F-BB61-E72A749A96AF}" type="presParOf" srcId="{06CE4569-A582-4639-93BB-09017041897C}" destId="{47ED9DE6-8B9E-4619-93E4-8F016D4FB54B}" srcOrd="3" destOrd="0" presId="urn:microsoft.com/office/officeart/2005/8/layout/vList2"/>
    <dgm:cxn modelId="{BB6B2D5E-DB12-4857-9697-600DE1DF44C4}" type="presParOf" srcId="{06CE4569-A582-4639-93BB-09017041897C}" destId="{C5E57CF9-783D-4032-9DF5-31D088EC8C46}" srcOrd="4" destOrd="0" presId="urn:microsoft.com/office/officeart/2005/8/layout/vList2"/>
    <dgm:cxn modelId="{B2349C18-2D97-4796-B920-AB996BF886D1}" type="presParOf" srcId="{06CE4569-A582-4639-93BB-09017041897C}" destId="{30226BF9-7D4B-4316-BB00-4BBDF8A0CE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A61AC-62AE-48D4-A431-F24D229E0E8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1B2E1-3D6F-41AB-A423-855ACE1725AA}">
      <dgm:prSet phldrT="[Text]"/>
      <dgm:spPr/>
      <dgm:t>
        <a:bodyPr/>
        <a:lstStyle/>
        <a:p>
          <a:r>
            <a:rPr lang="en-US" dirty="0" smtClean="0"/>
            <a:t>Poly-time approximation algorithms give better guarantees on planar graphs</a:t>
          </a:r>
          <a:endParaRPr lang="en-US" dirty="0"/>
        </a:p>
      </dgm:t>
    </dgm:pt>
    <dgm:pt modelId="{04906756-50F9-414B-9FA8-315CA604BBBC}" type="parTrans" cxnId="{DE4AD9BB-E16E-4027-ACF4-23D4B6252DD9}">
      <dgm:prSet/>
      <dgm:spPr/>
      <dgm:t>
        <a:bodyPr/>
        <a:lstStyle/>
        <a:p>
          <a:endParaRPr lang="en-US"/>
        </a:p>
      </dgm:t>
    </dgm:pt>
    <dgm:pt modelId="{3C3B182E-4998-47BE-B0D5-1D3A572B8E4D}" type="sibTrans" cxnId="{DE4AD9BB-E16E-4027-ACF4-23D4B6252DD9}">
      <dgm:prSet/>
      <dgm:spPr/>
      <dgm:t>
        <a:bodyPr/>
        <a:lstStyle/>
        <a:p>
          <a:endParaRPr lang="en-US"/>
        </a:p>
      </dgm:t>
    </dgm:pt>
    <dgm:pt modelId="{3BAB8C27-C537-49E4-A8AA-01F04225708D}">
      <dgm:prSet/>
      <dgm:spPr/>
      <dgm:t>
        <a:bodyPr/>
        <a:lstStyle/>
        <a:p>
          <a:r>
            <a:rPr lang="en-US" dirty="0" smtClean="0"/>
            <a:t>Fixed-parameter tractability</a:t>
          </a:r>
          <a:endParaRPr lang="en-US" dirty="0" smtClean="0"/>
        </a:p>
      </dgm:t>
    </dgm:pt>
    <dgm:pt modelId="{C87B2DA7-96D2-48E1-836E-3A9640316C1E}" type="parTrans" cxnId="{0D54B6EF-A983-4724-9F89-7F11F83DBF8F}">
      <dgm:prSet/>
      <dgm:spPr/>
      <dgm:t>
        <a:bodyPr/>
        <a:lstStyle/>
        <a:p>
          <a:endParaRPr lang="en-US"/>
        </a:p>
      </dgm:t>
    </dgm:pt>
    <dgm:pt modelId="{69CA96C5-658E-4EA2-898D-F45395A8A709}" type="sibTrans" cxnId="{0D54B6EF-A983-4724-9F89-7F11F83DBF8F}">
      <dgm:prSet/>
      <dgm:spPr/>
      <dgm:t>
        <a:bodyPr/>
        <a:lstStyle/>
        <a:p>
          <a:endParaRPr lang="en-US"/>
        </a:p>
      </dgm:t>
    </dgm:pt>
    <dgm:pt modelId="{6C5A756B-9B65-44AF-BA55-892D7F19A028}">
      <dgm:prSet phldrT="[Text]"/>
      <dgm:spPr/>
      <dgm:t>
        <a:bodyPr/>
        <a:lstStyle/>
        <a:p>
          <a:r>
            <a:rPr lang="en-US" dirty="0" smtClean="0"/>
            <a:t>Approximation</a:t>
          </a:r>
          <a:endParaRPr lang="en-US" dirty="0"/>
        </a:p>
      </dgm:t>
    </dgm:pt>
    <dgm:pt modelId="{4B85A21A-1C43-42A8-83A2-3FD51587712F}" type="parTrans" cxnId="{299EAE7B-FFF0-401A-85AB-23E648566CFB}">
      <dgm:prSet/>
      <dgm:spPr/>
      <dgm:t>
        <a:bodyPr/>
        <a:lstStyle/>
        <a:p>
          <a:endParaRPr lang="en-US"/>
        </a:p>
      </dgm:t>
    </dgm:pt>
    <dgm:pt modelId="{FC11C886-CF3B-440A-B61D-BECA7BDE6616}" type="sibTrans" cxnId="{299EAE7B-FFF0-401A-85AB-23E648566CFB}">
      <dgm:prSet/>
      <dgm:spPr/>
      <dgm:t>
        <a:bodyPr/>
        <a:lstStyle/>
        <a:p>
          <a:endParaRPr lang="en-US"/>
        </a:p>
      </dgm:t>
    </dgm:pt>
    <dgm:pt modelId="{87240437-A2E7-4C01-B463-7038D784567D}">
      <dgm:prSet/>
      <dgm:spPr>
        <a:blipFill rotWithShape="0">
          <a:blip xmlns:r="http://schemas.openxmlformats.org/officeDocument/2006/relationships" r:embed="rId1"/>
          <a:stretch>
            <a:fillRect t="-11111" b="-1759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A34B181-C8A0-46A5-9455-0E22AB0C4BA8}" type="parTrans" cxnId="{AB6278D2-62F1-4626-96D4-CA8A70409DAE}">
      <dgm:prSet/>
      <dgm:spPr/>
      <dgm:t>
        <a:bodyPr/>
        <a:lstStyle/>
        <a:p>
          <a:endParaRPr lang="en-US"/>
        </a:p>
      </dgm:t>
    </dgm:pt>
    <dgm:pt modelId="{103841B9-54AD-4789-ACD8-00E5FF9A620F}" type="sibTrans" cxnId="{AB6278D2-62F1-4626-96D4-CA8A70409DAE}">
      <dgm:prSet/>
      <dgm:spPr/>
      <dgm:t>
        <a:bodyPr/>
        <a:lstStyle/>
        <a:p>
          <a:endParaRPr lang="en-US"/>
        </a:p>
      </dgm:t>
    </dgm:pt>
    <dgm:pt modelId="{A573B0B9-EFF9-4DAC-B1F5-BAC227C34D38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 smtClean="0"/>
        </a:p>
      </dgm:t>
    </dgm:pt>
    <dgm:pt modelId="{542248F4-7EB2-4BB1-8068-8D9657F15CB8}" type="parTrans" cxnId="{EECE6D83-763A-40E1-A5B2-A6FA3A8CB2A7}">
      <dgm:prSet/>
      <dgm:spPr/>
      <dgm:t>
        <a:bodyPr/>
        <a:lstStyle/>
        <a:p>
          <a:endParaRPr lang="en-US"/>
        </a:p>
      </dgm:t>
    </dgm:pt>
    <dgm:pt modelId="{76E24155-EAF2-40A6-9486-692EC78C37A5}" type="sibTrans" cxnId="{EECE6D83-763A-40E1-A5B2-A6FA3A8CB2A7}">
      <dgm:prSet/>
      <dgm:spPr/>
      <dgm:t>
        <a:bodyPr/>
        <a:lstStyle/>
        <a:p>
          <a:endParaRPr lang="en-US"/>
        </a:p>
      </dgm:t>
    </dgm:pt>
    <dgm:pt modelId="{4DC256C3-4712-4820-BD18-726C6D1C6A17}">
      <dgm:prSet phldrT="[Text]"/>
      <dgm:spPr/>
      <dgm:t>
        <a:bodyPr/>
        <a:lstStyle/>
        <a:p>
          <a:r>
            <a:rPr lang="en-US" dirty="0" smtClean="0"/>
            <a:t>Often polynomial-time approximation schemes (</a:t>
          </a:r>
          <a:r>
            <a:rPr lang="en-US" dirty="0" err="1" smtClean="0"/>
            <a:t>PTAS’es</a:t>
          </a:r>
          <a:r>
            <a:rPr lang="en-US" dirty="0" smtClean="0"/>
            <a:t>)</a:t>
          </a:r>
          <a:endParaRPr lang="en-US" dirty="0"/>
        </a:p>
      </dgm:t>
    </dgm:pt>
    <dgm:pt modelId="{C93563F6-F2F2-45F2-9E81-E3E4111C503C}" type="parTrans" cxnId="{21A869F8-15D8-4348-A078-91D502DA1100}">
      <dgm:prSet/>
      <dgm:spPr/>
      <dgm:t>
        <a:bodyPr/>
        <a:lstStyle/>
        <a:p>
          <a:endParaRPr lang="en-US"/>
        </a:p>
      </dgm:t>
    </dgm:pt>
    <dgm:pt modelId="{3A76DC6F-2D82-4F88-90BB-D734F7B6DA8C}" type="sibTrans" cxnId="{21A869F8-15D8-4348-A078-91D502DA1100}">
      <dgm:prSet/>
      <dgm:spPr/>
      <dgm:t>
        <a:bodyPr/>
        <a:lstStyle/>
        <a:p>
          <a:endParaRPr lang="en-US"/>
        </a:p>
      </dgm:t>
    </dgm:pt>
    <dgm:pt modelId="{0769ABD8-6DC3-4FA5-BA9F-C8E33F241CF6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0469F33-3A61-46D2-92AD-BEA0C21AAB81}" type="parTrans" cxnId="{A46543F5-C15C-4725-993F-057C6F09AB57}">
      <dgm:prSet/>
      <dgm:spPr/>
      <dgm:t>
        <a:bodyPr/>
        <a:lstStyle/>
        <a:p>
          <a:endParaRPr lang="en-US"/>
        </a:p>
      </dgm:t>
    </dgm:pt>
    <dgm:pt modelId="{1C15567F-130D-430A-BA78-F20B7C9E7BC6}" type="sibTrans" cxnId="{A46543F5-C15C-4725-993F-057C6F09AB57}">
      <dgm:prSet/>
      <dgm:spPr/>
      <dgm:t>
        <a:bodyPr/>
        <a:lstStyle/>
        <a:p>
          <a:endParaRPr lang="en-US"/>
        </a:p>
      </dgm:t>
    </dgm:pt>
    <dgm:pt modelId="{E5C6E269-EB8D-44D8-8C1A-FAE45FD30D68}">
      <dgm:prSet/>
      <dgm:spPr>
        <a:blipFill rotWithShape="0">
          <a:blip xmlns:r="http://schemas.openxmlformats.org/officeDocument/2006/relationships" r:embed="rId2"/>
          <a:stretch>
            <a:fillRect t="-12037" b="-1759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4E0BE50-0A19-4BBB-B6FE-62F2C1303BEA}" type="parTrans" cxnId="{D5FDB30F-0FD4-47B7-AEFC-C7C21DCE14A7}">
      <dgm:prSet/>
      <dgm:spPr/>
      <dgm:t>
        <a:bodyPr/>
        <a:lstStyle/>
        <a:p>
          <a:endParaRPr lang="en-US"/>
        </a:p>
      </dgm:t>
    </dgm:pt>
    <dgm:pt modelId="{CFC06282-E611-42E8-828C-2D87A067807C}" type="sibTrans" cxnId="{D5FDB30F-0FD4-47B7-AEFC-C7C21DCE14A7}">
      <dgm:prSet/>
      <dgm:spPr/>
      <dgm:t>
        <a:bodyPr/>
        <a:lstStyle/>
        <a:p>
          <a:endParaRPr lang="en-US"/>
        </a:p>
      </dgm:t>
    </dgm:pt>
    <dgm:pt modelId="{045027B5-6789-46E6-A924-F18E4971E2BA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233458B-0EFB-4A98-A811-31963A4A443D}" type="parTrans" cxnId="{ABB3F1BA-66B4-489A-95A8-E693AB41512D}">
      <dgm:prSet/>
      <dgm:spPr/>
      <dgm:t>
        <a:bodyPr/>
        <a:lstStyle/>
        <a:p>
          <a:endParaRPr lang="en-US"/>
        </a:p>
      </dgm:t>
    </dgm:pt>
    <dgm:pt modelId="{DE833B6E-55DC-483B-AA78-3779F317220F}" type="sibTrans" cxnId="{ABB3F1BA-66B4-489A-95A8-E693AB41512D}">
      <dgm:prSet/>
      <dgm:spPr/>
      <dgm:t>
        <a:bodyPr/>
        <a:lstStyle/>
        <a:p>
          <a:endParaRPr lang="en-US"/>
        </a:p>
      </dgm:t>
    </dgm:pt>
    <dgm:pt modelId="{06CE4569-A582-4639-93BB-09017041897C}" type="pres">
      <dgm:prSet presAssocID="{721A61AC-62AE-48D4-A431-F24D229E0E80}" presName="linear" presStyleCnt="0">
        <dgm:presLayoutVars>
          <dgm:animLvl val="lvl"/>
          <dgm:resizeHandles val="exact"/>
        </dgm:presLayoutVars>
      </dgm:prSet>
      <dgm:spPr/>
    </dgm:pt>
    <dgm:pt modelId="{5D604207-86B5-4992-80F2-B2F7AE961816}" type="pres">
      <dgm:prSet presAssocID="{6C5A756B-9B65-44AF-BA55-892D7F19A0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8DC900-7F69-450F-956D-AAEF753E4077}" type="pres">
      <dgm:prSet presAssocID="{6C5A756B-9B65-44AF-BA55-892D7F19A02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2A6ED-B32C-48E2-9946-9DE8E7EB23D9}" type="pres">
      <dgm:prSet presAssocID="{3BAB8C27-C537-49E4-A8AA-01F0422570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ED9DE6-8B9E-4619-93E4-8F016D4FB54B}" type="pres">
      <dgm:prSet presAssocID="{3BAB8C27-C537-49E4-A8AA-01F04225708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7CF9-783D-4032-9DF5-31D088EC8C46}" type="pres">
      <dgm:prSet presAssocID="{A573B0B9-EFF9-4DAC-B1F5-BAC227C34D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226BF9-7D4B-4316-BB00-4BBDF8A0CEB3}" type="pres">
      <dgm:prSet presAssocID="{A573B0B9-EFF9-4DAC-B1F5-BAC227C34D3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600EE-7CAE-4C1B-ABE8-14FCD341359C}" type="presOf" srcId="{A573B0B9-EFF9-4DAC-B1F5-BAC227C34D38}" destId="{C5E57CF9-783D-4032-9DF5-31D088EC8C46}" srcOrd="0" destOrd="0" presId="urn:microsoft.com/office/officeart/2005/8/layout/vList2"/>
    <dgm:cxn modelId="{FBDE52DA-F633-44A3-9FAE-EC19F578B750}" type="presOf" srcId="{6C5A756B-9B65-44AF-BA55-892D7F19A028}" destId="{5D604207-86B5-4992-80F2-B2F7AE961816}" srcOrd="0" destOrd="0" presId="urn:microsoft.com/office/officeart/2005/8/layout/vList2"/>
    <dgm:cxn modelId="{E85C53D0-9410-4657-9C93-9235D89F25B4}" type="presOf" srcId="{A781B2E1-3D6F-41AB-A423-855ACE1725AA}" destId="{3B8DC900-7F69-450F-956D-AAEF753E4077}" srcOrd="0" destOrd="0" presId="urn:microsoft.com/office/officeart/2005/8/layout/vList2"/>
    <dgm:cxn modelId="{21A869F8-15D8-4348-A078-91D502DA1100}" srcId="{A781B2E1-3D6F-41AB-A423-855ACE1725AA}" destId="{4DC256C3-4712-4820-BD18-726C6D1C6A17}" srcOrd="0" destOrd="0" parTransId="{C93563F6-F2F2-45F2-9E81-E3E4111C503C}" sibTransId="{3A76DC6F-2D82-4F88-90BB-D734F7B6DA8C}"/>
    <dgm:cxn modelId="{2C16E4B3-B7F3-4AB1-875C-1ED2531B587F}" type="presOf" srcId="{045027B5-6789-46E6-A924-F18E4971E2BA}" destId="{30226BF9-7D4B-4316-BB00-4BBDF8A0CEB3}" srcOrd="0" destOrd="1" presId="urn:microsoft.com/office/officeart/2005/8/layout/vList2"/>
    <dgm:cxn modelId="{F7F0C765-5501-4A1D-ABB0-451B1208F2B1}" type="presOf" srcId="{87240437-A2E7-4C01-B463-7038D784567D}" destId="{47ED9DE6-8B9E-4619-93E4-8F016D4FB54B}" srcOrd="0" destOrd="0" presId="urn:microsoft.com/office/officeart/2005/8/layout/vList2"/>
    <dgm:cxn modelId="{A46543F5-C15C-4725-993F-057C6F09AB57}" srcId="{87240437-A2E7-4C01-B463-7038D784567D}" destId="{0769ABD8-6DC3-4FA5-BA9F-C8E33F241CF6}" srcOrd="0" destOrd="0" parTransId="{20469F33-3A61-46D2-92AD-BEA0C21AAB81}" sibTransId="{1C15567F-130D-430A-BA78-F20B7C9E7BC6}"/>
    <dgm:cxn modelId="{0D54B6EF-A983-4724-9F89-7F11F83DBF8F}" srcId="{721A61AC-62AE-48D4-A431-F24D229E0E80}" destId="{3BAB8C27-C537-49E4-A8AA-01F04225708D}" srcOrd="1" destOrd="0" parTransId="{C87B2DA7-96D2-48E1-836E-3A9640316C1E}" sibTransId="{69CA96C5-658E-4EA2-898D-F45395A8A709}"/>
    <dgm:cxn modelId="{A77602CA-B5A7-44DA-8980-A5607366C2A9}" type="presOf" srcId="{0769ABD8-6DC3-4FA5-BA9F-C8E33F241CF6}" destId="{47ED9DE6-8B9E-4619-93E4-8F016D4FB54B}" srcOrd="0" destOrd="1" presId="urn:microsoft.com/office/officeart/2005/8/layout/vList2"/>
    <dgm:cxn modelId="{AB6278D2-62F1-4626-96D4-CA8A70409DAE}" srcId="{3BAB8C27-C537-49E4-A8AA-01F04225708D}" destId="{87240437-A2E7-4C01-B463-7038D784567D}" srcOrd="0" destOrd="0" parTransId="{6A34B181-C8A0-46A5-9455-0E22AB0C4BA8}" sibTransId="{103841B9-54AD-4789-ACD8-00E5FF9A620F}"/>
    <dgm:cxn modelId="{299EAE7B-FFF0-401A-85AB-23E648566CFB}" srcId="{721A61AC-62AE-48D4-A431-F24D229E0E80}" destId="{6C5A756B-9B65-44AF-BA55-892D7F19A028}" srcOrd="0" destOrd="0" parTransId="{4B85A21A-1C43-42A8-83A2-3FD51587712F}" sibTransId="{FC11C886-CF3B-440A-B61D-BECA7BDE6616}"/>
    <dgm:cxn modelId="{DE4AD9BB-E16E-4027-ACF4-23D4B6252DD9}" srcId="{6C5A756B-9B65-44AF-BA55-892D7F19A028}" destId="{A781B2E1-3D6F-41AB-A423-855ACE1725AA}" srcOrd="0" destOrd="0" parTransId="{04906756-50F9-414B-9FA8-315CA604BBBC}" sibTransId="{3C3B182E-4998-47BE-B0D5-1D3A572B8E4D}"/>
    <dgm:cxn modelId="{EECE6D83-763A-40E1-A5B2-A6FA3A8CB2A7}" srcId="{721A61AC-62AE-48D4-A431-F24D229E0E80}" destId="{A573B0B9-EFF9-4DAC-B1F5-BAC227C34D38}" srcOrd="2" destOrd="0" parTransId="{542248F4-7EB2-4BB1-8068-8D9657F15CB8}" sibTransId="{76E24155-EAF2-40A6-9486-692EC78C37A5}"/>
    <dgm:cxn modelId="{F5A9208B-64C2-41DD-8BF9-38BD53386843}" type="presOf" srcId="{4DC256C3-4712-4820-BD18-726C6D1C6A17}" destId="{3B8DC900-7F69-450F-956D-AAEF753E4077}" srcOrd="0" destOrd="1" presId="urn:microsoft.com/office/officeart/2005/8/layout/vList2"/>
    <dgm:cxn modelId="{D5FDB30F-0FD4-47B7-AEFC-C7C21DCE14A7}" srcId="{A573B0B9-EFF9-4DAC-B1F5-BAC227C34D38}" destId="{E5C6E269-EB8D-44D8-8C1A-FAE45FD30D68}" srcOrd="0" destOrd="0" parTransId="{A4E0BE50-0A19-4BBB-B6FE-62F2C1303BEA}" sibTransId="{CFC06282-E611-42E8-828C-2D87A067807C}"/>
    <dgm:cxn modelId="{16404460-B74F-48CF-AAF0-9F737945C8F5}" type="presOf" srcId="{E5C6E269-EB8D-44D8-8C1A-FAE45FD30D68}" destId="{30226BF9-7D4B-4316-BB00-4BBDF8A0CEB3}" srcOrd="0" destOrd="0" presId="urn:microsoft.com/office/officeart/2005/8/layout/vList2"/>
    <dgm:cxn modelId="{6A6EEE6B-67A4-4A73-8D8F-168057DCE748}" type="presOf" srcId="{3BAB8C27-C537-49E4-A8AA-01F04225708D}" destId="{5BB2A6ED-B32C-48E2-9946-9DE8E7EB23D9}" srcOrd="0" destOrd="0" presId="urn:microsoft.com/office/officeart/2005/8/layout/vList2"/>
    <dgm:cxn modelId="{ABB3F1BA-66B4-489A-95A8-E693AB41512D}" srcId="{E5C6E269-EB8D-44D8-8C1A-FAE45FD30D68}" destId="{045027B5-6789-46E6-A924-F18E4971E2BA}" srcOrd="0" destOrd="0" parTransId="{1233458B-0EFB-4A98-A811-31963A4A443D}" sibTransId="{DE833B6E-55DC-483B-AA78-3779F317220F}"/>
    <dgm:cxn modelId="{2E73B02C-326E-4DB7-84A0-B0EE90D0A146}" type="presOf" srcId="{721A61AC-62AE-48D4-A431-F24D229E0E80}" destId="{06CE4569-A582-4639-93BB-09017041897C}" srcOrd="0" destOrd="0" presId="urn:microsoft.com/office/officeart/2005/8/layout/vList2"/>
    <dgm:cxn modelId="{8DC034AB-DE5E-4CA7-819A-9A03BF8BB912}" type="presParOf" srcId="{06CE4569-A582-4639-93BB-09017041897C}" destId="{5D604207-86B5-4992-80F2-B2F7AE961816}" srcOrd="0" destOrd="0" presId="urn:microsoft.com/office/officeart/2005/8/layout/vList2"/>
    <dgm:cxn modelId="{B121A438-54B1-473E-85A8-39C31930BD31}" type="presParOf" srcId="{06CE4569-A582-4639-93BB-09017041897C}" destId="{3B8DC900-7F69-450F-956D-AAEF753E4077}" srcOrd="1" destOrd="0" presId="urn:microsoft.com/office/officeart/2005/8/layout/vList2"/>
    <dgm:cxn modelId="{E0BA0BDB-AB51-488B-988A-F631B1CA04AF}" type="presParOf" srcId="{06CE4569-A582-4639-93BB-09017041897C}" destId="{5BB2A6ED-B32C-48E2-9946-9DE8E7EB23D9}" srcOrd="2" destOrd="0" presId="urn:microsoft.com/office/officeart/2005/8/layout/vList2"/>
    <dgm:cxn modelId="{B6C57227-98CC-4E0F-BB61-E72A749A96AF}" type="presParOf" srcId="{06CE4569-A582-4639-93BB-09017041897C}" destId="{47ED9DE6-8B9E-4619-93E4-8F016D4FB54B}" srcOrd="3" destOrd="0" presId="urn:microsoft.com/office/officeart/2005/8/layout/vList2"/>
    <dgm:cxn modelId="{BB6B2D5E-DB12-4857-9697-600DE1DF44C4}" type="presParOf" srcId="{06CE4569-A582-4639-93BB-09017041897C}" destId="{C5E57CF9-783D-4032-9DF5-31D088EC8C46}" srcOrd="4" destOrd="0" presId="urn:microsoft.com/office/officeart/2005/8/layout/vList2"/>
    <dgm:cxn modelId="{B2349C18-2D97-4796-B920-AB996BF886D1}" type="presParOf" srcId="{06CE4569-A582-4639-93BB-09017041897C}" destId="{30226BF9-7D4B-4316-BB00-4BBDF8A0CE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8F479-FB08-41FB-A577-E412F903E1E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6263C5-FFA6-4648-B18A-3D191A21066A}">
      <dgm:prSet phldrT="[Text]"/>
      <dgm:spPr/>
      <dgm:t>
        <a:bodyPr/>
        <a:lstStyle/>
        <a:p>
          <a:r>
            <a:rPr lang="en-US" dirty="0" smtClean="0"/>
            <a:t>From </a:t>
          </a:r>
          <a:r>
            <a:rPr lang="en-US" smtClean="0"/>
            <a:t>this lecture</a:t>
          </a:r>
          <a:endParaRPr lang="en-US" dirty="0"/>
        </a:p>
      </dgm:t>
    </dgm:pt>
    <dgm:pt modelId="{3BBBB9A9-67D1-4D40-A5C8-71510E54BE80}" type="parTrans" cxnId="{E43FCE58-31CB-485E-A40E-B5D6023A731D}">
      <dgm:prSet/>
      <dgm:spPr/>
      <dgm:t>
        <a:bodyPr/>
        <a:lstStyle/>
        <a:p>
          <a:endParaRPr lang="en-US"/>
        </a:p>
      </dgm:t>
    </dgm:pt>
    <dgm:pt modelId="{BB67EA15-8ADF-4089-BC26-96EE4B8E6C07}" type="sibTrans" cxnId="{E43FCE58-31CB-485E-A40E-B5D6023A731D}">
      <dgm:prSet/>
      <dgm:spPr/>
      <dgm:t>
        <a:bodyPr/>
        <a:lstStyle/>
        <a:p>
          <a:endParaRPr lang="en-US"/>
        </a:p>
      </dgm:t>
    </dgm:pt>
    <dgm:pt modelId="{152B336C-6188-44DE-978C-67FBC24D7A14}">
      <dgm:prSet phldrT="[Text]"/>
      <dgm:spPr/>
      <dgm:t>
        <a:bodyPr/>
        <a:lstStyle/>
        <a:p>
          <a:r>
            <a:rPr lang="en-US" dirty="0" smtClean="0"/>
            <a:t> 9.4, 9.8 </a:t>
          </a:r>
          <a:endParaRPr lang="en-US" dirty="0"/>
        </a:p>
      </dgm:t>
    </dgm:pt>
    <dgm:pt modelId="{D30DF48D-2D44-4F5B-BBAC-FAD283C06E77}" type="parTrans" cxnId="{4EA9D422-A107-4743-B355-489A139BC185}">
      <dgm:prSet/>
      <dgm:spPr/>
      <dgm:t>
        <a:bodyPr/>
        <a:lstStyle/>
        <a:p>
          <a:endParaRPr lang="en-US"/>
        </a:p>
      </dgm:t>
    </dgm:pt>
    <dgm:pt modelId="{EF8D8028-3A56-41A0-BAAA-50052D4C3AAA}" type="sibTrans" cxnId="{4EA9D422-A107-4743-B355-489A139BC185}">
      <dgm:prSet/>
      <dgm:spPr/>
      <dgm:t>
        <a:bodyPr/>
        <a:lstStyle/>
        <a:p>
          <a:endParaRPr lang="en-US"/>
        </a:p>
      </dgm:t>
    </dgm:pt>
    <dgm:pt modelId="{0B2BB3E2-317C-487D-881F-CDE3340EB1BC}">
      <dgm:prSet phldrT="[Text]"/>
      <dgm:spPr/>
      <dgm:t>
        <a:bodyPr/>
        <a:lstStyle/>
        <a:p>
          <a:r>
            <a:rPr lang="en-US" dirty="0" smtClean="0"/>
            <a:t>Graph-theoretic analysis</a:t>
          </a:r>
          <a:endParaRPr lang="en-US" dirty="0"/>
        </a:p>
      </dgm:t>
    </dgm:pt>
    <dgm:pt modelId="{D62BDFA9-7D05-4383-AE51-164D9EF56333}" type="parTrans" cxnId="{54A1CB8A-90FD-4D11-96C8-7D13136D6DF8}">
      <dgm:prSet/>
      <dgm:spPr/>
      <dgm:t>
        <a:bodyPr/>
        <a:lstStyle/>
        <a:p>
          <a:endParaRPr lang="en-US"/>
        </a:p>
      </dgm:t>
    </dgm:pt>
    <dgm:pt modelId="{12EFFCA9-A65F-40AF-80B0-1AD0DBC0289B}" type="sibTrans" cxnId="{54A1CB8A-90FD-4D11-96C8-7D13136D6DF8}">
      <dgm:prSet/>
      <dgm:spPr/>
      <dgm:t>
        <a:bodyPr/>
        <a:lstStyle/>
        <a:p>
          <a:endParaRPr lang="en-US"/>
        </a:p>
      </dgm:t>
    </dgm:pt>
    <dgm:pt modelId="{35DD8A32-BDF4-40BE-BC30-F4CE7FDB1782}">
      <dgm:prSet phldrT="[Text]"/>
      <dgm:spPr/>
      <dgm:t>
        <a:bodyPr/>
        <a:lstStyle/>
        <a:p>
          <a:r>
            <a:rPr lang="en-US" dirty="0" smtClean="0"/>
            <a:t>9.10</a:t>
          </a:r>
          <a:endParaRPr lang="en-US" dirty="0"/>
        </a:p>
      </dgm:t>
    </dgm:pt>
    <dgm:pt modelId="{90514F52-6B8E-4F9B-9793-B77799DB15DE}" type="parTrans" cxnId="{D03AA4AB-B14B-4C77-B568-F255448FC13F}">
      <dgm:prSet/>
      <dgm:spPr/>
      <dgm:t>
        <a:bodyPr/>
        <a:lstStyle/>
        <a:p>
          <a:endParaRPr lang="en-US"/>
        </a:p>
      </dgm:t>
    </dgm:pt>
    <dgm:pt modelId="{D8537BC6-D950-422F-A7D2-97C14FE1759B}" type="sibTrans" cxnId="{D03AA4AB-B14B-4C77-B568-F255448FC13F}">
      <dgm:prSet/>
      <dgm:spPr/>
      <dgm:t>
        <a:bodyPr/>
        <a:lstStyle/>
        <a:p>
          <a:endParaRPr lang="en-US"/>
        </a:p>
      </dgm:t>
    </dgm:pt>
    <dgm:pt modelId="{F7AEF6BC-2213-4A73-BE2A-E7D573D2EF3E}">
      <dgm:prSet phldrT="[Text]"/>
      <dgm:spPr/>
      <dgm:t>
        <a:bodyPr/>
        <a:lstStyle/>
        <a:p>
          <a:r>
            <a:rPr lang="en-US" dirty="0" smtClean="0"/>
            <a:t>Design of </a:t>
          </a:r>
          <a:r>
            <a:rPr lang="en-US" dirty="0" err="1" smtClean="0"/>
            <a:t>kernelization</a:t>
          </a:r>
          <a:r>
            <a:rPr lang="en-US" dirty="0" smtClean="0"/>
            <a:t> algorithms</a:t>
          </a:r>
          <a:endParaRPr lang="en-US" dirty="0"/>
        </a:p>
      </dgm:t>
    </dgm:pt>
    <dgm:pt modelId="{5ABF8198-1A22-4FD8-8156-2DEABA70895C}" type="parTrans" cxnId="{0A2150E1-EE4C-4CA2-8E79-E0540C5DD792}">
      <dgm:prSet/>
      <dgm:spPr/>
      <dgm:t>
        <a:bodyPr/>
        <a:lstStyle/>
        <a:p>
          <a:endParaRPr lang="en-US"/>
        </a:p>
      </dgm:t>
    </dgm:pt>
    <dgm:pt modelId="{7C43E6BF-1B9A-44DA-A3D2-931736129A94}" type="sibTrans" cxnId="{0A2150E1-EE4C-4CA2-8E79-E0540C5DD792}">
      <dgm:prSet/>
      <dgm:spPr/>
      <dgm:t>
        <a:bodyPr/>
        <a:lstStyle/>
        <a:p>
          <a:endParaRPr lang="en-US"/>
        </a:p>
      </dgm:t>
    </dgm:pt>
    <dgm:pt modelId="{F9C7B72D-37FB-4C84-ACA2-C9A16C160781}">
      <dgm:prSet phldrT="[Text]"/>
      <dgm:spPr/>
      <dgm:t>
        <a:bodyPr/>
        <a:lstStyle/>
        <a:p>
          <a:r>
            <a:rPr lang="en-US" dirty="0" smtClean="0"/>
            <a:t>9.6	</a:t>
          </a:r>
          <a:endParaRPr lang="en-US" dirty="0"/>
        </a:p>
      </dgm:t>
    </dgm:pt>
    <dgm:pt modelId="{490741E2-F440-4155-A8A8-AD436E202692}" type="parTrans" cxnId="{9B9BFF49-1C30-4575-8E00-E685C50872AC}">
      <dgm:prSet/>
      <dgm:spPr/>
      <dgm:t>
        <a:bodyPr/>
        <a:lstStyle/>
        <a:p>
          <a:endParaRPr lang="en-US"/>
        </a:p>
      </dgm:t>
    </dgm:pt>
    <dgm:pt modelId="{1BA95DA8-6E1B-4040-8518-EAEBC4AA7371}" type="sibTrans" cxnId="{9B9BFF49-1C30-4575-8E00-E685C50872AC}">
      <dgm:prSet/>
      <dgm:spPr/>
      <dgm:t>
        <a:bodyPr/>
        <a:lstStyle/>
        <a:p>
          <a:endParaRPr lang="en-US"/>
        </a:p>
      </dgm:t>
    </dgm:pt>
    <dgm:pt modelId="{24EEA64D-2772-495A-9034-87EC4796A16E}" type="pres">
      <dgm:prSet presAssocID="{FC68F479-FB08-41FB-A577-E412F903E1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E8E33-C8D8-43EF-AE9C-A32953C1B795}" type="pres">
      <dgm:prSet presAssocID="{456263C5-FFA6-4648-B18A-3D191A21066A}" presName="parentLin" presStyleCnt="0"/>
      <dgm:spPr/>
    </dgm:pt>
    <dgm:pt modelId="{5E613537-0323-4910-BC73-EE5AB2B8F585}" type="pres">
      <dgm:prSet presAssocID="{456263C5-FFA6-4648-B18A-3D191A2106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DD4A3E-24C4-4356-B705-D9145D18614F}" type="pres">
      <dgm:prSet presAssocID="{456263C5-FFA6-4648-B18A-3D191A2106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DDE26-6BE8-4E82-8CC8-797BE0061A36}" type="pres">
      <dgm:prSet presAssocID="{456263C5-FFA6-4648-B18A-3D191A21066A}" presName="negativeSpace" presStyleCnt="0"/>
      <dgm:spPr/>
    </dgm:pt>
    <dgm:pt modelId="{34BE55D0-A370-432D-B63C-EFFC67D17CD3}" type="pres">
      <dgm:prSet presAssocID="{456263C5-FFA6-4648-B18A-3D191A21066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6CDD5-9CA4-4334-885D-DA5C7253D8CA}" type="pres">
      <dgm:prSet presAssocID="{BB67EA15-8ADF-4089-BC26-96EE4B8E6C07}" presName="spaceBetweenRectangles" presStyleCnt="0"/>
      <dgm:spPr/>
    </dgm:pt>
    <dgm:pt modelId="{B333FCA5-332A-41EB-B4E6-81D092B4C715}" type="pres">
      <dgm:prSet presAssocID="{F7AEF6BC-2213-4A73-BE2A-E7D573D2EF3E}" presName="parentLin" presStyleCnt="0"/>
      <dgm:spPr/>
    </dgm:pt>
    <dgm:pt modelId="{BD86A979-98BC-4B75-8BE9-42F7548FAE62}" type="pres">
      <dgm:prSet presAssocID="{F7AEF6BC-2213-4A73-BE2A-E7D573D2EF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8EF093-9825-4ACC-8873-CD58CC46408B}" type="pres">
      <dgm:prSet presAssocID="{F7AEF6BC-2213-4A73-BE2A-E7D573D2EF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F267B-96E8-4568-8DE0-B486125AA962}" type="pres">
      <dgm:prSet presAssocID="{F7AEF6BC-2213-4A73-BE2A-E7D573D2EF3E}" presName="negativeSpace" presStyleCnt="0"/>
      <dgm:spPr/>
    </dgm:pt>
    <dgm:pt modelId="{4BE7DAC1-C4D0-493A-A045-60F57C42D56A}" type="pres">
      <dgm:prSet presAssocID="{F7AEF6BC-2213-4A73-BE2A-E7D573D2EF3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E4E3C-E0BD-4F31-A16D-B7F5F6EC3E99}" type="pres">
      <dgm:prSet presAssocID="{7C43E6BF-1B9A-44DA-A3D2-931736129A94}" presName="spaceBetweenRectangles" presStyleCnt="0"/>
      <dgm:spPr/>
    </dgm:pt>
    <dgm:pt modelId="{F9BB7352-2CC9-457F-A4C0-6C8C524506FA}" type="pres">
      <dgm:prSet presAssocID="{0B2BB3E2-317C-487D-881F-CDE3340EB1BC}" presName="parentLin" presStyleCnt="0"/>
      <dgm:spPr/>
    </dgm:pt>
    <dgm:pt modelId="{8CF1C379-9097-4C7A-998D-772F13179990}" type="pres">
      <dgm:prSet presAssocID="{0B2BB3E2-317C-487D-881F-CDE3340EB1B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F9F3176-FCBB-4C2C-BC17-C3D562EF4CCC}" type="pres">
      <dgm:prSet presAssocID="{0B2BB3E2-317C-487D-881F-CDE3340EB1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30FC5-8E25-42B0-8BBF-84FC42625123}" type="pres">
      <dgm:prSet presAssocID="{0B2BB3E2-317C-487D-881F-CDE3340EB1BC}" presName="negativeSpace" presStyleCnt="0"/>
      <dgm:spPr/>
    </dgm:pt>
    <dgm:pt modelId="{8F0C3F58-0B59-4AB0-BF99-FAEBFA59AC8D}" type="pres">
      <dgm:prSet presAssocID="{0B2BB3E2-317C-487D-881F-CDE3340EB1B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F82D6C-1BEE-44E4-AE9B-66D9EF24CB62}" type="presOf" srcId="{F9C7B72D-37FB-4C84-ACA2-C9A16C160781}" destId="{4BE7DAC1-C4D0-493A-A045-60F57C42D56A}" srcOrd="0" destOrd="0" presId="urn:microsoft.com/office/officeart/2005/8/layout/list1"/>
    <dgm:cxn modelId="{D03AA4AB-B14B-4C77-B568-F255448FC13F}" srcId="{0B2BB3E2-317C-487D-881F-CDE3340EB1BC}" destId="{35DD8A32-BDF4-40BE-BC30-F4CE7FDB1782}" srcOrd="0" destOrd="0" parTransId="{90514F52-6B8E-4F9B-9793-B77799DB15DE}" sibTransId="{D8537BC6-D950-422F-A7D2-97C14FE1759B}"/>
    <dgm:cxn modelId="{54A1CB8A-90FD-4D11-96C8-7D13136D6DF8}" srcId="{FC68F479-FB08-41FB-A577-E412F903E1ED}" destId="{0B2BB3E2-317C-487D-881F-CDE3340EB1BC}" srcOrd="2" destOrd="0" parTransId="{D62BDFA9-7D05-4383-AE51-164D9EF56333}" sibTransId="{12EFFCA9-A65F-40AF-80B0-1AD0DBC0289B}"/>
    <dgm:cxn modelId="{4EA9D422-A107-4743-B355-489A139BC185}" srcId="{456263C5-FFA6-4648-B18A-3D191A21066A}" destId="{152B336C-6188-44DE-978C-67FBC24D7A14}" srcOrd="0" destOrd="0" parTransId="{D30DF48D-2D44-4F5B-BBAC-FAD283C06E77}" sibTransId="{EF8D8028-3A56-41A0-BAAA-50052D4C3AAA}"/>
    <dgm:cxn modelId="{A2944D65-9C8D-4F05-BB15-5DE2B2426323}" type="presOf" srcId="{0B2BB3E2-317C-487D-881F-CDE3340EB1BC}" destId="{8F9F3176-FCBB-4C2C-BC17-C3D562EF4CCC}" srcOrd="1" destOrd="0" presId="urn:microsoft.com/office/officeart/2005/8/layout/list1"/>
    <dgm:cxn modelId="{9B9BFF49-1C30-4575-8E00-E685C50872AC}" srcId="{F7AEF6BC-2213-4A73-BE2A-E7D573D2EF3E}" destId="{F9C7B72D-37FB-4C84-ACA2-C9A16C160781}" srcOrd="0" destOrd="0" parTransId="{490741E2-F440-4155-A8A8-AD436E202692}" sibTransId="{1BA95DA8-6E1B-4040-8518-EAEBC4AA7371}"/>
    <dgm:cxn modelId="{98F3F4C1-3729-4F34-9E6F-9E4B88663193}" type="presOf" srcId="{152B336C-6188-44DE-978C-67FBC24D7A14}" destId="{34BE55D0-A370-432D-B63C-EFFC67D17CD3}" srcOrd="0" destOrd="0" presId="urn:microsoft.com/office/officeart/2005/8/layout/list1"/>
    <dgm:cxn modelId="{85CA683D-7D16-4E16-A444-3919C74A2DC3}" type="presOf" srcId="{0B2BB3E2-317C-487D-881F-CDE3340EB1BC}" destId="{8CF1C379-9097-4C7A-998D-772F13179990}" srcOrd="0" destOrd="0" presId="urn:microsoft.com/office/officeart/2005/8/layout/list1"/>
    <dgm:cxn modelId="{A488A60B-3246-4E74-9BA5-E24F2770D6C4}" type="presOf" srcId="{F7AEF6BC-2213-4A73-BE2A-E7D573D2EF3E}" destId="{BD86A979-98BC-4B75-8BE9-42F7548FAE62}" srcOrd="0" destOrd="0" presId="urn:microsoft.com/office/officeart/2005/8/layout/list1"/>
    <dgm:cxn modelId="{0A2150E1-EE4C-4CA2-8E79-E0540C5DD792}" srcId="{FC68F479-FB08-41FB-A577-E412F903E1ED}" destId="{F7AEF6BC-2213-4A73-BE2A-E7D573D2EF3E}" srcOrd="1" destOrd="0" parTransId="{5ABF8198-1A22-4FD8-8156-2DEABA70895C}" sibTransId="{7C43E6BF-1B9A-44DA-A3D2-931736129A94}"/>
    <dgm:cxn modelId="{859E676F-5702-4B20-B0E2-103D9D33BA91}" type="presOf" srcId="{456263C5-FFA6-4648-B18A-3D191A21066A}" destId="{C5DD4A3E-24C4-4356-B705-D9145D18614F}" srcOrd="1" destOrd="0" presId="urn:microsoft.com/office/officeart/2005/8/layout/list1"/>
    <dgm:cxn modelId="{BF74A88E-4DB3-44B3-9775-62FC7034BF4E}" type="presOf" srcId="{456263C5-FFA6-4648-B18A-3D191A21066A}" destId="{5E613537-0323-4910-BC73-EE5AB2B8F585}" srcOrd="0" destOrd="0" presId="urn:microsoft.com/office/officeart/2005/8/layout/list1"/>
    <dgm:cxn modelId="{8A85629E-9D52-4E5C-ADC0-D06729BA5611}" type="presOf" srcId="{35DD8A32-BDF4-40BE-BC30-F4CE7FDB1782}" destId="{8F0C3F58-0B59-4AB0-BF99-FAEBFA59AC8D}" srcOrd="0" destOrd="0" presId="urn:microsoft.com/office/officeart/2005/8/layout/list1"/>
    <dgm:cxn modelId="{7FD96831-17E6-4D9D-96FA-2E4B81488D3B}" type="presOf" srcId="{F7AEF6BC-2213-4A73-BE2A-E7D573D2EF3E}" destId="{B58EF093-9825-4ACC-8873-CD58CC46408B}" srcOrd="1" destOrd="0" presId="urn:microsoft.com/office/officeart/2005/8/layout/list1"/>
    <dgm:cxn modelId="{E43FCE58-31CB-485E-A40E-B5D6023A731D}" srcId="{FC68F479-FB08-41FB-A577-E412F903E1ED}" destId="{456263C5-FFA6-4648-B18A-3D191A21066A}" srcOrd="0" destOrd="0" parTransId="{3BBBB9A9-67D1-4D40-A5C8-71510E54BE80}" sibTransId="{BB67EA15-8ADF-4089-BC26-96EE4B8E6C07}"/>
    <dgm:cxn modelId="{639BDFE4-91F4-443D-AF45-6C7C4EAD91CE}" type="presOf" srcId="{FC68F479-FB08-41FB-A577-E412F903E1ED}" destId="{24EEA64D-2772-495A-9034-87EC4796A16E}" srcOrd="0" destOrd="0" presId="urn:microsoft.com/office/officeart/2005/8/layout/list1"/>
    <dgm:cxn modelId="{9959B5E0-5160-478D-B1DA-4C3AE4C5F32E}" type="presParOf" srcId="{24EEA64D-2772-495A-9034-87EC4796A16E}" destId="{A9BE8E33-C8D8-43EF-AE9C-A32953C1B795}" srcOrd="0" destOrd="0" presId="urn:microsoft.com/office/officeart/2005/8/layout/list1"/>
    <dgm:cxn modelId="{B81F0F2B-2E4B-4FE8-8AAF-2DC6B8AE8478}" type="presParOf" srcId="{A9BE8E33-C8D8-43EF-AE9C-A32953C1B795}" destId="{5E613537-0323-4910-BC73-EE5AB2B8F585}" srcOrd="0" destOrd="0" presId="urn:microsoft.com/office/officeart/2005/8/layout/list1"/>
    <dgm:cxn modelId="{5DB1CF9E-FEED-4715-BE20-4094D5EAAFD9}" type="presParOf" srcId="{A9BE8E33-C8D8-43EF-AE9C-A32953C1B795}" destId="{C5DD4A3E-24C4-4356-B705-D9145D18614F}" srcOrd="1" destOrd="0" presId="urn:microsoft.com/office/officeart/2005/8/layout/list1"/>
    <dgm:cxn modelId="{4E1AA910-75A0-4082-825D-24A7EA46D010}" type="presParOf" srcId="{24EEA64D-2772-495A-9034-87EC4796A16E}" destId="{916DDE26-6BE8-4E82-8CC8-797BE0061A36}" srcOrd="1" destOrd="0" presId="urn:microsoft.com/office/officeart/2005/8/layout/list1"/>
    <dgm:cxn modelId="{6F211F55-428E-40E8-8898-4E44EDA8A189}" type="presParOf" srcId="{24EEA64D-2772-495A-9034-87EC4796A16E}" destId="{34BE55D0-A370-432D-B63C-EFFC67D17CD3}" srcOrd="2" destOrd="0" presId="urn:microsoft.com/office/officeart/2005/8/layout/list1"/>
    <dgm:cxn modelId="{9F2B9413-07FD-46B2-8795-75A7395C2304}" type="presParOf" srcId="{24EEA64D-2772-495A-9034-87EC4796A16E}" destId="{1956CDD5-9CA4-4334-885D-DA5C7253D8CA}" srcOrd="3" destOrd="0" presId="urn:microsoft.com/office/officeart/2005/8/layout/list1"/>
    <dgm:cxn modelId="{C9049DB6-6500-4C39-B24E-57B932FC5B0B}" type="presParOf" srcId="{24EEA64D-2772-495A-9034-87EC4796A16E}" destId="{B333FCA5-332A-41EB-B4E6-81D092B4C715}" srcOrd="4" destOrd="0" presId="urn:microsoft.com/office/officeart/2005/8/layout/list1"/>
    <dgm:cxn modelId="{81858368-F456-44C0-B3AB-81CC9638804F}" type="presParOf" srcId="{B333FCA5-332A-41EB-B4E6-81D092B4C715}" destId="{BD86A979-98BC-4B75-8BE9-42F7548FAE62}" srcOrd="0" destOrd="0" presId="urn:microsoft.com/office/officeart/2005/8/layout/list1"/>
    <dgm:cxn modelId="{15B196BA-DEB5-4784-8E3A-2B2FA0BD7EB7}" type="presParOf" srcId="{B333FCA5-332A-41EB-B4E6-81D092B4C715}" destId="{B58EF093-9825-4ACC-8873-CD58CC46408B}" srcOrd="1" destOrd="0" presId="urn:microsoft.com/office/officeart/2005/8/layout/list1"/>
    <dgm:cxn modelId="{FBEFF640-F5A8-4ADF-9983-D52B81C33DCF}" type="presParOf" srcId="{24EEA64D-2772-495A-9034-87EC4796A16E}" destId="{CE8F267B-96E8-4568-8DE0-B486125AA962}" srcOrd="5" destOrd="0" presId="urn:microsoft.com/office/officeart/2005/8/layout/list1"/>
    <dgm:cxn modelId="{40092645-E43F-409E-9D62-C5F68B4603DC}" type="presParOf" srcId="{24EEA64D-2772-495A-9034-87EC4796A16E}" destId="{4BE7DAC1-C4D0-493A-A045-60F57C42D56A}" srcOrd="6" destOrd="0" presId="urn:microsoft.com/office/officeart/2005/8/layout/list1"/>
    <dgm:cxn modelId="{EAF5EDCC-4EC1-4AA6-9B83-81E339F0584D}" type="presParOf" srcId="{24EEA64D-2772-495A-9034-87EC4796A16E}" destId="{839E4E3C-E0BD-4F31-A16D-B7F5F6EC3E99}" srcOrd="7" destOrd="0" presId="urn:microsoft.com/office/officeart/2005/8/layout/list1"/>
    <dgm:cxn modelId="{84538822-0B9F-4187-A90D-714CD95DCA8E}" type="presParOf" srcId="{24EEA64D-2772-495A-9034-87EC4796A16E}" destId="{F9BB7352-2CC9-457F-A4C0-6C8C524506FA}" srcOrd="8" destOrd="0" presId="urn:microsoft.com/office/officeart/2005/8/layout/list1"/>
    <dgm:cxn modelId="{F9A0ECB7-1510-4FAA-81E7-A22416376E3B}" type="presParOf" srcId="{F9BB7352-2CC9-457F-A4C0-6C8C524506FA}" destId="{8CF1C379-9097-4C7A-998D-772F13179990}" srcOrd="0" destOrd="0" presId="urn:microsoft.com/office/officeart/2005/8/layout/list1"/>
    <dgm:cxn modelId="{0CBBCBE6-7663-4661-B690-F8E552A2AA7F}" type="presParOf" srcId="{F9BB7352-2CC9-457F-A4C0-6C8C524506FA}" destId="{8F9F3176-FCBB-4C2C-BC17-C3D562EF4CCC}" srcOrd="1" destOrd="0" presId="urn:microsoft.com/office/officeart/2005/8/layout/list1"/>
    <dgm:cxn modelId="{577E5141-0C96-487D-A5A1-612CF7424BA8}" type="presParOf" srcId="{24EEA64D-2772-495A-9034-87EC4796A16E}" destId="{3E030FC5-8E25-42B0-8BBF-84FC42625123}" srcOrd="9" destOrd="0" presId="urn:microsoft.com/office/officeart/2005/8/layout/list1"/>
    <dgm:cxn modelId="{EC617DCE-1FD5-44CF-92F7-1696133A65E6}" type="presParOf" srcId="{24EEA64D-2772-495A-9034-87EC4796A16E}" destId="{8F0C3F58-0B59-4AB0-BF99-FAEBFA59AC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AD565-F77B-4274-86AE-88854C96573A}">
      <dsp:nvSpPr>
        <dsp:cNvPr id="0" name=""/>
        <dsp:cNvSpPr/>
      </dsp:nvSpPr>
      <dsp:spPr>
        <a:xfrm>
          <a:off x="0" y="360033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Properties of planar graphs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Connected Vertex Cover</a:t>
          </a:r>
          <a:r>
            <a:rPr lang="en-US" sz="1600" kern="1200" dirty="0" smtClean="0"/>
            <a:t> on planar graphs</a:t>
          </a:r>
          <a:endParaRPr lang="en-US" sz="1600" kern="1200" dirty="0"/>
        </a:p>
      </dsp:txBody>
      <dsp:txXfrm>
        <a:off x="0" y="360033"/>
        <a:ext cx="8229600" cy="932400"/>
      </dsp:txXfrm>
    </dsp:sp>
    <dsp:sp modelId="{8BF8AB7D-732C-4A78-83C7-80075B20A7B9}">
      <dsp:nvSpPr>
        <dsp:cNvPr id="0" name=""/>
        <dsp:cNvSpPr/>
      </dsp:nvSpPr>
      <dsp:spPr>
        <a:xfrm>
          <a:off x="411480" y="123873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Planar graphs</a:t>
          </a:r>
          <a:endParaRPr lang="en-US" sz="1600" kern="1200" dirty="0"/>
        </a:p>
      </dsp:txBody>
      <dsp:txXfrm>
        <a:off x="434537" y="146930"/>
        <a:ext cx="5714606" cy="426206"/>
      </dsp:txXfrm>
    </dsp:sp>
    <dsp:sp modelId="{0C41913A-1A02-4A64-8BAA-BB3FE27E7ED5}">
      <dsp:nvSpPr>
        <dsp:cNvPr id="0" name=""/>
        <dsp:cNvSpPr/>
      </dsp:nvSpPr>
      <dsp:spPr>
        <a:xfrm>
          <a:off x="0" y="1614994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Definition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Max Leaf </a:t>
          </a:r>
          <a:r>
            <a:rPr lang="en-US" sz="1600" kern="1200" cap="small" baseline="0" dirty="0" err="1" smtClean="0"/>
            <a:t>Subtree</a:t>
          </a:r>
          <a:endParaRPr lang="en-US" sz="1600" kern="1200" cap="small" baseline="0" dirty="0" smtClean="0"/>
        </a:p>
      </dsp:txBody>
      <dsp:txXfrm>
        <a:off x="0" y="1614994"/>
        <a:ext cx="8229600" cy="932400"/>
      </dsp:txXfrm>
    </dsp:sp>
    <dsp:sp modelId="{6829604E-A80E-4273-97B2-9E0D804358AE}">
      <dsp:nvSpPr>
        <dsp:cNvPr id="0" name=""/>
        <dsp:cNvSpPr/>
      </dsp:nvSpPr>
      <dsp:spPr>
        <a:xfrm>
          <a:off x="411480" y="1378833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Turing </a:t>
          </a:r>
          <a:r>
            <a:rPr lang="en-US" sz="1600" kern="1200" dirty="0" err="1" smtClean="0"/>
            <a:t>kernelization</a:t>
          </a:r>
          <a:endParaRPr lang="en-US" sz="1600" kern="1200" dirty="0" smtClean="0"/>
        </a:p>
      </dsp:txBody>
      <dsp:txXfrm>
        <a:off x="434537" y="1401890"/>
        <a:ext cx="5714606" cy="426206"/>
      </dsp:txXfrm>
    </dsp:sp>
    <dsp:sp modelId="{AAD58259-B10E-4780-B172-F850859493F3}">
      <dsp:nvSpPr>
        <dsp:cNvPr id="0" name=""/>
        <dsp:cNvSpPr/>
      </dsp:nvSpPr>
      <dsp:spPr>
        <a:xfrm>
          <a:off x="0" y="2869954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none" baseline="0" dirty="0" smtClean="0"/>
            <a:t>Meta-</a:t>
          </a:r>
          <a:r>
            <a:rPr lang="en-US" sz="1600" kern="1200" cap="none" baseline="0" dirty="0" err="1" smtClean="0"/>
            <a:t>kernelization</a:t>
          </a:r>
          <a:endParaRPr lang="en-US" sz="1600" kern="1200" cap="none" baseline="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none" baseline="0" dirty="0" smtClean="0"/>
            <a:t>Beyond planar graphs</a:t>
          </a:r>
        </a:p>
      </dsp:txBody>
      <dsp:txXfrm>
        <a:off x="0" y="2869954"/>
        <a:ext cx="8229600" cy="932400"/>
      </dsp:txXfrm>
    </dsp:sp>
    <dsp:sp modelId="{FCF172BA-FC4E-4C3B-A855-1744570F5720}">
      <dsp:nvSpPr>
        <dsp:cNvPr id="0" name=""/>
        <dsp:cNvSpPr/>
      </dsp:nvSpPr>
      <dsp:spPr>
        <a:xfrm>
          <a:off x="411480" y="2633793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none" baseline="0" dirty="0" smtClean="0"/>
            <a:t>Discussion</a:t>
          </a:r>
        </a:p>
      </dsp:txBody>
      <dsp:txXfrm>
        <a:off x="434537" y="2656850"/>
        <a:ext cx="5714606" cy="426206"/>
      </dsp:txXfrm>
    </dsp:sp>
    <dsp:sp modelId="{5136E6DE-4ED3-4809-977F-CCF0AF7049E0}">
      <dsp:nvSpPr>
        <dsp:cNvPr id="0" name=""/>
        <dsp:cNvSpPr/>
      </dsp:nvSpPr>
      <dsp:spPr>
        <a:xfrm>
          <a:off x="0" y="4124914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Open problems</a:t>
          </a:r>
        </a:p>
      </dsp:txBody>
      <dsp:txXfrm>
        <a:off x="0" y="4124914"/>
        <a:ext cx="8229600" cy="680400"/>
      </dsp:txXfrm>
    </dsp:sp>
    <dsp:sp modelId="{680F6ABA-AA12-47E2-AFE3-4CFA6536D97B}">
      <dsp:nvSpPr>
        <dsp:cNvPr id="0" name=""/>
        <dsp:cNvSpPr/>
      </dsp:nvSpPr>
      <dsp:spPr>
        <a:xfrm>
          <a:off x="411480" y="3888754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Outlook</a:t>
          </a:r>
        </a:p>
      </dsp:txBody>
      <dsp:txXfrm>
        <a:off x="434537" y="3911811"/>
        <a:ext cx="57146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04207-86B5-4992-80F2-B2F7AE961816}">
      <dsp:nvSpPr>
        <dsp:cNvPr id="0" name=""/>
        <dsp:cNvSpPr/>
      </dsp:nvSpPr>
      <dsp:spPr>
        <a:xfrm>
          <a:off x="0" y="1787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Approximation</a:t>
          </a:r>
          <a:endParaRPr lang="en-US" sz="2400" kern="1200" dirty="0"/>
        </a:p>
      </dsp:txBody>
      <dsp:txXfrm>
        <a:off x="28100" y="29887"/>
        <a:ext cx="8173400" cy="519439"/>
      </dsp:txXfrm>
    </dsp:sp>
    <dsp:sp modelId="{3B8DC900-7F69-450F-956D-AAEF753E4077}">
      <dsp:nvSpPr>
        <dsp:cNvPr id="0" name=""/>
        <dsp:cNvSpPr/>
      </dsp:nvSpPr>
      <dsp:spPr>
        <a:xfrm>
          <a:off x="0" y="577427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Poly-time approximation algorithms give better guarantees on planar graphs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Often polynomial-time approximation schemes (</a:t>
          </a:r>
          <a:r>
            <a:rPr lang="en-US" sz="1900" kern="1200" dirty="0" err="1" smtClean="0"/>
            <a:t>PTAS’es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0" y="577427"/>
        <a:ext cx="8229600" cy="658260"/>
      </dsp:txXfrm>
    </dsp:sp>
    <dsp:sp modelId="{5BB2A6ED-B32C-48E2-9946-9DE8E7EB23D9}">
      <dsp:nvSpPr>
        <dsp:cNvPr id="0" name=""/>
        <dsp:cNvSpPr/>
      </dsp:nvSpPr>
      <dsp:spPr>
        <a:xfrm>
          <a:off x="0" y="1235687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Fixed-parameter tractability</a:t>
          </a:r>
        </a:p>
      </dsp:txBody>
      <dsp:txXfrm>
        <a:off x="28100" y="1263787"/>
        <a:ext cx="8173400" cy="519439"/>
      </dsp:txXfrm>
    </dsp:sp>
    <dsp:sp modelId="{47ED9DE6-8B9E-4619-93E4-8F016D4FB54B}">
      <dsp:nvSpPr>
        <dsp:cNvPr id="0" name=""/>
        <dsp:cNvSpPr/>
      </dsp:nvSpPr>
      <dsp:spPr>
        <a:xfrm>
          <a:off x="0" y="1811327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Some problems are W[1]-hard on general graphs, but FPT on planar graphs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For example,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900" kern="1200" dirty="0" smtClean="0"/>
            <a:t>-</a:t>
          </a:r>
          <a:r>
            <a:rPr lang="en-US" sz="1900" kern="1200" cap="small" dirty="0" smtClean="0"/>
            <a:t>Independent Set</a:t>
          </a:r>
          <a:endParaRPr lang="en-US" sz="1900" kern="1200" dirty="0" smtClean="0"/>
        </a:p>
      </dsp:txBody>
      <dsp:txXfrm>
        <a:off x="0" y="1811327"/>
        <a:ext cx="8229600" cy="658260"/>
      </dsp:txXfrm>
    </dsp:sp>
    <dsp:sp modelId="{C5E57CF9-783D-4032-9DF5-31D088EC8C46}">
      <dsp:nvSpPr>
        <dsp:cNvPr id="0" name=""/>
        <dsp:cNvSpPr/>
      </dsp:nvSpPr>
      <dsp:spPr>
        <a:xfrm>
          <a:off x="0" y="2469587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Kernelization</a:t>
          </a:r>
          <a:endParaRPr lang="en-US" sz="2400" kern="1200" dirty="0" smtClean="0"/>
        </a:p>
      </dsp:txBody>
      <dsp:txXfrm>
        <a:off x="28100" y="2497687"/>
        <a:ext cx="8173400" cy="519439"/>
      </dsp:txXfrm>
    </dsp:sp>
    <dsp:sp modelId="{30226BF9-7D4B-4316-BB00-4BBDF8A0CEB3}">
      <dsp:nvSpPr>
        <dsp:cNvPr id="0" name=""/>
        <dsp:cNvSpPr/>
      </dsp:nvSpPr>
      <dsp:spPr>
        <a:xfrm>
          <a:off x="0" y="3045227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Some problems have polynomial kernels on planar graphs, but not in general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For example, </a:t>
          </a:r>
          <a14:m xmlns:a14="http://schemas.microsoft.com/office/drawing/2010/main">
            <m:oMath xmlns:m="http://schemas.openxmlformats.org/officeDocument/2006/math">
              <m:r>
                <a:rPr lang="en-US" sz="19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900" kern="1200" dirty="0" smtClean="0"/>
            <a:t>-</a:t>
          </a:r>
          <a:r>
            <a:rPr lang="en-US" sz="1900" kern="1200" cap="small" baseline="0" dirty="0" smtClean="0"/>
            <a:t>Connected Vertex Cover</a:t>
          </a:r>
          <a:endParaRPr lang="en-US" sz="1900" kern="1200" dirty="0"/>
        </a:p>
      </dsp:txBody>
      <dsp:txXfrm>
        <a:off x="0" y="3045227"/>
        <a:ext cx="8229600" cy="658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E55D0-A370-432D-B63C-EFFC67D17CD3}">
      <dsp:nvSpPr>
        <dsp:cNvPr id="0" name=""/>
        <dsp:cNvSpPr/>
      </dsp:nvSpPr>
      <dsp:spPr>
        <a:xfrm>
          <a:off x="0" y="473838"/>
          <a:ext cx="82296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9.4, 9.8 </a:t>
          </a:r>
          <a:endParaRPr lang="en-US" sz="2600" kern="1200" dirty="0"/>
        </a:p>
      </dsp:txBody>
      <dsp:txXfrm>
        <a:off x="0" y="473838"/>
        <a:ext cx="8229600" cy="1105650"/>
      </dsp:txXfrm>
    </dsp:sp>
    <dsp:sp modelId="{C5DD4A3E-24C4-4356-B705-D9145D18614F}">
      <dsp:nvSpPr>
        <dsp:cNvPr id="0" name=""/>
        <dsp:cNvSpPr/>
      </dsp:nvSpPr>
      <dsp:spPr>
        <a:xfrm>
          <a:off x="411480" y="90078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From </a:t>
          </a:r>
          <a:r>
            <a:rPr lang="en-US" sz="2600" kern="1200" smtClean="0"/>
            <a:t>this lecture</a:t>
          </a:r>
          <a:endParaRPr lang="en-US" sz="2600" kern="1200" dirty="0"/>
        </a:p>
      </dsp:txBody>
      <dsp:txXfrm>
        <a:off x="448947" y="127545"/>
        <a:ext cx="5685786" cy="692586"/>
      </dsp:txXfrm>
    </dsp:sp>
    <dsp:sp modelId="{4BE7DAC1-C4D0-493A-A045-60F57C42D56A}">
      <dsp:nvSpPr>
        <dsp:cNvPr id="0" name=""/>
        <dsp:cNvSpPr/>
      </dsp:nvSpPr>
      <dsp:spPr>
        <a:xfrm>
          <a:off x="0" y="2103649"/>
          <a:ext cx="82296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9.6	</a:t>
          </a:r>
          <a:endParaRPr lang="en-US" sz="2600" kern="1200" dirty="0"/>
        </a:p>
      </dsp:txBody>
      <dsp:txXfrm>
        <a:off x="0" y="2103649"/>
        <a:ext cx="8229600" cy="1105650"/>
      </dsp:txXfrm>
    </dsp:sp>
    <dsp:sp modelId="{B58EF093-9825-4ACC-8873-CD58CC46408B}">
      <dsp:nvSpPr>
        <dsp:cNvPr id="0" name=""/>
        <dsp:cNvSpPr/>
      </dsp:nvSpPr>
      <dsp:spPr>
        <a:xfrm>
          <a:off x="411480" y="1719889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Design of </a:t>
          </a:r>
          <a:r>
            <a:rPr lang="en-US" sz="2600" kern="1200" dirty="0" err="1" smtClean="0"/>
            <a:t>kernelization</a:t>
          </a:r>
          <a:r>
            <a:rPr lang="en-US" sz="2600" kern="1200" dirty="0" smtClean="0"/>
            <a:t> algorithms</a:t>
          </a:r>
          <a:endParaRPr lang="en-US" sz="2600" kern="1200" dirty="0"/>
        </a:p>
      </dsp:txBody>
      <dsp:txXfrm>
        <a:off x="448947" y="1757356"/>
        <a:ext cx="5685786" cy="692586"/>
      </dsp:txXfrm>
    </dsp:sp>
    <dsp:sp modelId="{8F0C3F58-0B59-4AB0-BF99-FAEBFA59AC8D}">
      <dsp:nvSpPr>
        <dsp:cNvPr id="0" name=""/>
        <dsp:cNvSpPr/>
      </dsp:nvSpPr>
      <dsp:spPr>
        <a:xfrm>
          <a:off x="0" y="3733459"/>
          <a:ext cx="82296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9.10</a:t>
          </a:r>
          <a:endParaRPr lang="en-US" sz="2600" kern="1200" dirty="0"/>
        </a:p>
      </dsp:txBody>
      <dsp:txXfrm>
        <a:off x="0" y="3733459"/>
        <a:ext cx="8229600" cy="1105650"/>
      </dsp:txXfrm>
    </dsp:sp>
    <dsp:sp modelId="{8F9F3176-FCBB-4C2C-BC17-C3D562EF4CCC}">
      <dsp:nvSpPr>
        <dsp:cNvPr id="0" name=""/>
        <dsp:cNvSpPr/>
      </dsp:nvSpPr>
      <dsp:spPr>
        <a:xfrm>
          <a:off x="411480" y="3349699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Graph-theoretic analysis</a:t>
          </a:r>
          <a:endParaRPr lang="en-US" sz="2600" kern="1200" dirty="0"/>
        </a:p>
      </dsp:txBody>
      <dsp:txXfrm>
        <a:off x="448947" y="3387166"/>
        <a:ext cx="56857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480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nb-NO" dirty="0" smtClean="0"/>
              <a:t>Parameterized Algorithms</a:t>
            </a:r>
            <a:br>
              <a:rPr lang="nb-NO" dirty="0" smtClean="0"/>
            </a:br>
            <a:r>
              <a:rPr lang="nb-NO" i="1" dirty="0" smtClean="0"/>
              <a:t>Advanced Kernelization Techniques</a:t>
            </a:r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August 20th 2014, </a:t>
            </a:r>
            <a:r>
              <a:rPr lang="en-US" sz="1600" dirty="0" err="1"/>
              <a:t>Będlewo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counts in simple bipartite planar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is a </a:t>
                </a:r>
                <a:r>
                  <a:rPr lang="nl-NL" dirty="0" err="1"/>
                  <a:t>simple</a:t>
                </a:r>
                <a:r>
                  <a:rPr lang="nl-NL" dirty="0"/>
                  <a:t> </a:t>
                </a:r>
                <a:r>
                  <a:rPr lang="nl-NL" dirty="0" err="1" smtClean="0"/>
                  <a:t>planar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nl-NL" dirty="0"/>
                  <a:t>, the </a:t>
                </a:r>
                <a:r>
                  <a:rPr lang="nl-NL" dirty="0" err="1"/>
                  <a:t>boundary</a:t>
                </a:r>
                <a:r>
                  <a:rPr lang="nl-NL" dirty="0"/>
                  <a:t> of </a:t>
                </a:r>
                <a:r>
                  <a:rPr lang="nl-NL" dirty="0" err="1"/>
                  <a:t>every</a:t>
                </a:r>
                <a:r>
                  <a:rPr lang="nl-NL" dirty="0"/>
                  <a:t> face </a:t>
                </a:r>
                <a:r>
                  <a:rPr lang="nl-NL" dirty="0" err="1"/>
                  <a:t>consists</a:t>
                </a:r>
                <a:r>
                  <a:rPr lang="nl-NL" dirty="0"/>
                  <a:t> of at </a:t>
                </a:r>
                <a:r>
                  <a:rPr lang="nl-NL" dirty="0" err="1"/>
                  <a:t>least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nl-NL" dirty="0"/>
                  <a:t> edges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 smtClean="0"/>
                  <a:t>Apply Euler’s formula: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5" name="BipartitePlan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132856"/>
            <a:ext cx="2352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Planar</a:t>
            </a:r>
            <a:r>
              <a:rPr lang="nl-NL" dirty="0" smtClean="0"/>
              <a:t> </a:t>
            </a:r>
            <a:r>
              <a:rPr lang="nl-NL" dirty="0" err="1" smtClean="0"/>
              <a:t>bipartite</a:t>
            </a:r>
            <a:r>
              <a:rPr lang="nl-NL" dirty="0" smtClean="0"/>
              <a:t> </a:t>
            </a:r>
            <a:r>
              <a:rPr lang="nl-NL" dirty="0" err="1" smtClean="0"/>
              <a:t>neighborhood</a:t>
            </a:r>
            <a:r>
              <a:rPr lang="nl-NL" dirty="0" smtClean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simple </a:t>
                </a:r>
                <a:r>
                  <a:rPr lang="en-US" dirty="0" smtClean="0"/>
                  <a:t>planar bipartite </a:t>
                </a:r>
                <a:r>
                  <a:rPr lang="en-US" dirty="0"/>
                  <a:t>graph with bipartition classes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If each vertex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of degree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≤2|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b="1" dirty="0" smtClean="0"/>
                  <a:t>.</a:t>
                </a:r>
              </a:p>
              <a:p>
                <a:pPr lvl="1"/>
                <a:r>
                  <a:rPr lang="nl-NL" dirty="0"/>
                  <a:t>Let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be the number of vertices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at least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simple, planar, and bipartite,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+2|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40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≤2|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5" name="BipartitePlan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283240"/>
            <a:ext cx="2352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13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cap="small" dirty="0" err="1" smtClean="0"/>
              <a:t>Connected</a:t>
            </a:r>
            <a:r>
              <a:rPr lang="nl-NL" cap="small" dirty="0" smtClean="0"/>
              <a:t> Vertex Cover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vertex cover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connected?</a:t>
                </a:r>
                <a:endParaRPr lang="en-US" dirty="0"/>
              </a:p>
              <a:p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connected 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nl-NL" cap="small" dirty="0" err="1" smtClean="0"/>
                  <a:t>Connected</a:t>
                </a:r>
                <a:r>
                  <a:rPr lang="nl-NL" cap="small" dirty="0" smtClean="0"/>
                  <a:t> Vertex Cover</a:t>
                </a:r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admit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kernel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general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unless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In </a:t>
                </a:r>
                <a:r>
                  <a:rPr lang="nl-NL" dirty="0" err="1" smtClean="0"/>
                  <a:t>sharp</a:t>
                </a:r>
                <a:r>
                  <a:rPr lang="nl-NL" dirty="0" smtClean="0"/>
                  <a:t> contrast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-vertex kernel for </a:t>
                </a:r>
                <a:r>
                  <a:rPr lang="en-US" cap="small" dirty="0" smtClean="0"/>
                  <a:t>Vertex Cover</a:t>
                </a:r>
              </a:p>
              <a:p>
                <a:pPr lvl="1"/>
                <a:r>
                  <a:rPr lang="nl-NL" dirty="0" smtClean="0"/>
                  <a:t>We </a:t>
                </a:r>
                <a:r>
                  <a:rPr lang="nl-NL" dirty="0" err="1" smtClean="0"/>
                  <a:t>give</a:t>
                </a:r>
                <a:r>
                  <a:rPr lang="nl-NL" dirty="0" smtClean="0"/>
                  <a:t> a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/>
                  <a:t>-</a:t>
                </a:r>
                <a:r>
                  <a:rPr lang="en-US" dirty="0" smtClean="0"/>
                  <a:t>vertex kernel on </a:t>
                </a:r>
                <a:r>
                  <a:rPr lang="en-US" b="1" dirty="0" smtClean="0"/>
                  <a:t>planar graphs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6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361337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361337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VC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666" y="3356992"/>
            <a:ext cx="4910021" cy="25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0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Connected</a:t>
            </a:r>
            <a:r>
              <a:rPr lang="nl-NL" cap="small" dirty="0" smtClean="0"/>
              <a:t> Vertex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an isolated vertex, then delete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b="0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not connected, then answer </a:t>
                </a:r>
                <a:r>
                  <a:rPr lang="en-US" cap="small" dirty="0" smtClean="0"/>
                  <a:t>no</a:t>
                </a:r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 smtClean="0"/>
                  <a:t> then decide the problem</a:t>
                </a:r>
              </a:p>
              <a:p>
                <a:pPr marL="0" indent="0">
                  <a:buNone/>
                </a:pPr>
                <a:r>
                  <a:rPr lang="nl-NL" dirty="0" smtClean="0"/>
                  <a:t>(R4)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has multiple neighbors of degree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then delete 	all of them except one (exercise)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5" name="IsolatedVt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60" y="4131046"/>
            <a:ext cx="3619500" cy="2314575"/>
          </a:xfrm>
          <a:prstGeom prst="rect">
            <a:avLst/>
          </a:prstGeom>
        </p:spPr>
      </p:pic>
      <p:pic>
        <p:nvPicPr>
          <p:cNvPr id="6" name="Smaller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60" y="4150096"/>
            <a:ext cx="3619500" cy="2295525"/>
          </a:xfrm>
          <a:prstGeom prst="rect">
            <a:avLst/>
          </a:prstGeom>
        </p:spPr>
      </p:pic>
      <p:pic>
        <p:nvPicPr>
          <p:cNvPr id="8" name="Deg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860" y="4045321"/>
            <a:ext cx="3771900" cy="2400300"/>
          </a:xfrm>
          <a:prstGeom prst="rect">
            <a:avLst/>
          </a:prstGeom>
        </p:spPr>
      </p:pic>
      <p:pic>
        <p:nvPicPr>
          <p:cNvPr id="9" name="Deg-1-Trimm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860" y="4045321"/>
            <a:ext cx="3771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Cut vertices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634076"/>
            <a:ext cx="36195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634076"/>
            <a:ext cx="3619500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(R5)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</a:t>
                </a:r>
                <a:r>
                  <a:rPr lang="nl-NL" b="1" dirty="0" err="1"/>
                  <a:t>cutvertex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degree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with neighbors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:r>
                  <a:rPr lang="en-US" dirty="0" smtClean="0"/>
                  <a:t>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add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 smtClean="0"/>
                  <a:t>, and </a:t>
                </a:r>
                <a:r>
                  <a:rPr lang="en-US" dirty="0"/>
                  <a:t>decrease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</a:t>
                </a:r>
                <a:r>
                  <a:rPr lang="en-US" dirty="0" smtClean="0"/>
                  <a:t>one</a:t>
                </a:r>
              </a:p>
              <a:p>
                <a:r>
                  <a:rPr lang="en-US" b="1" dirty="0"/>
                  <a:t>Lemma.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transformed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by applying (</a:t>
                </a:r>
                <a:r>
                  <a:rPr lang="en-US" dirty="0" smtClean="0"/>
                  <a:t>R5) </a:t>
                </a:r>
                <a:r>
                  <a:rPr lang="en-US" dirty="0"/>
                  <a:t>to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cap="small" dirty="0" smtClean="0"/>
                  <a:t>yes</a:t>
                </a:r>
                <a:endParaRPr lang="en-US" dirty="0"/>
              </a:p>
              <a:p>
                <a:r>
                  <a:rPr lang="en-US" b="1" dirty="0"/>
                  <a:t>Proof.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Any </a:t>
                </a:r>
                <a:r>
                  <a:rPr lang="en-US" cap="small" dirty="0" err="1"/>
                  <a:t>cvc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disconnected</a:t>
                </a:r>
              </a:p>
              <a:p>
                <a:pPr lvl="2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strictly smaller, and is connected by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to a </a:t>
                </a:r>
                <a:r>
                  <a:rPr lang="en-US" cap="small" dirty="0" err="1"/>
                  <a:t>cvc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, to get a </a:t>
                </a:r>
                <a:r>
                  <a:rPr lang="en-US" cap="small" dirty="0" err="1"/>
                  <a:t>cvc</a:t>
                </a:r>
                <a:r>
                  <a:rPr lang="en-US" cap="small" dirty="0"/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By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 smtClean="0"/>
                  <a:t>,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connecting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All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are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989" r="-1926" b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can avoid degree-2 </a:t>
            </a:r>
            <a:r>
              <a:rPr lang="en-US" smtClean="0"/>
              <a:t>non-cut vertices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Lemma. </a:t>
                </a:r>
                <a:r>
                  <a:rPr lang="en-US" dirty="0" smtClean="0"/>
                  <a:t>If the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contains a non-cut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then there is a minimum connected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therefore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Proof.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fix a minimum </a:t>
                </a:r>
                <a:r>
                  <a:rPr lang="en-US" cap="small" dirty="0" err="1" smtClean="0"/>
                  <a:t>cvc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then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Connected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has some other neighbor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That neighbor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is not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3543" b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4471988"/>
            <a:ext cx="3924300" cy="2047875"/>
          </a:xfrm>
          <a:prstGeom prst="rect">
            <a:avLst/>
          </a:prstGeom>
        </p:spPr>
      </p:pic>
      <p:pic>
        <p:nvPicPr>
          <p:cNvPr id="11" name="Only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1" y="4464007"/>
            <a:ext cx="3924300" cy="2047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4476470"/>
            <a:ext cx="3924300" cy="204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50" y="4480952"/>
            <a:ext cx="3924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2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424167" cy="633412"/>
          </a:xfrm>
        </p:spPr>
        <p:txBody>
          <a:bodyPr/>
          <a:lstStyle/>
          <a:p>
            <a:r>
              <a:rPr lang="en-US" dirty="0" smtClean="0"/>
              <a:t>Solutions can avoid degree-2 non-cut vertices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3841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Lemma. </a:t>
                </a:r>
                <a:r>
                  <a:rPr lang="en-US" dirty="0" smtClean="0"/>
                  <a:t>If the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contains a non-cut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then there is a minimum connected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therefore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Proof.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a vertex cover but not connected</a:t>
                </a:r>
              </a:p>
              <a:p>
                <a:pPr lvl="3"/>
                <a:r>
                  <a:rPr lang="en-US" dirty="0" smtClean="0"/>
                  <a:t>Look 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connected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no </a:t>
                </a:r>
                <a:r>
                  <a:rPr lang="en-US" dirty="0" err="1" smtClean="0"/>
                  <a:t>cutvertex</a:t>
                </a:r>
                <a:r>
                  <a:rPr lang="en-US" dirty="0" smtClean="0"/>
                  <a:t>,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At some point, the path crosses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by visiting </a:t>
                </a:r>
                <a:r>
                  <a:rPr lang="en-US" b="1" dirty="0" smtClean="0"/>
                  <a:t>one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is a minimum </a:t>
                </a:r>
                <a:r>
                  <a:rPr lang="en-US" cap="small" dirty="0" err="1" smtClean="0"/>
                  <a:t>cvc</a:t>
                </a:r>
                <a:r>
                  <a:rPr lang="en-US" dirty="0" smtClean="0"/>
                  <a:t>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384153"/>
              </a:xfrm>
              <a:blipFill rotWithShape="0">
                <a:blip r:embed="rId2"/>
                <a:stretch>
                  <a:fillRect l="-963" t="-324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4485144"/>
            <a:ext cx="392430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0" y="4485143"/>
            <a:ext cx="392430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4485142"/>
            <a:ext cx="3924300" cy="2047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50" y="4485142"/>
            <a:ext cx="3924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Non-cut vertices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4477469"/>
            <a:ext cx="3924300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0" y="4020269"/>
            <a:ext cx="3924300" cy="2505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(R6)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vertex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degree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that is not a </a:t>
                </a:r>
                <a:r>
                  <a:rPr lang="en-US" dirty="0" err="1"/>
                  <a:t>cutvertex</a:t>
                </a:r>
                <a:r>
                  <a:rPr lang="en-US" dirty="0"/>
                  <a:t>, then delete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add a degree-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vertex </a:t>
                </a:r>
                <a:r>
                  <a:rPr lang="en-US" dirty="0"/>
                  <a:t>to each former </a:t>
                </a:r>
                <a:r>
                  <a:rPr lang="en-US" dirty="0" smtClean="0"/>
                  <a:t>neighbor</a:t>
                </a:r>
              </a:p>
              <a:p>
                <a:r>
                  <a:rPr lang="en-US" b="1" dirty="0"/>
                  <a:t>Lemma.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transformed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by applying (</a:t>
                </a:r>
                <a:r>
                  <a:rPr lang="en-US" dirty="0" smtClean="0"/>
                  <a:t>R6) </a:t>
                </a:r>
                <a:r>
                  <a:rPr lang="en-US" dirty="0"/>
                  <a:t>to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cap="small" dirty="0" smtClean="0"/>
                  <a:t>yes</a:t>
                </a:r>
                <a:endParaRPr lang="en-US" dirty="0"/>
              </a:p>
              <a:p>
                <a:r>
                  <a:rPr lang="en-US" b="1" dirty="0"/>
                  <a:t>Proof.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Some optimal </a:t>
                </a:r>
                <a:r>
                  <a:rPr lang="en-US" cap="small" dirty="0" err="1"/>
                  <a:t>cvc</a:t>
                </a:r>
                <a:r>
                  <a:rPr lang="en-US" cap="small" dirty="0"/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(lemma)</a:t>
                </a:r>
                <a:endParaRPr lang="en-US" dirty="0"/>
              </a:p>
              <a:p>
                <a:pPr lvl="2"/>
                <a:r>
                  <a:rPr lang="en-US" dirty="0" smtClean="0"/>
                  <a:t>This is also a </a:t>
                </a:r>
                <a:r>
                  <a:rPr lang="en-US" cap="small" dirty="0" err="1" smtClean="0"/>
                  <a:t>cvc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Any </a:t>
                </a:r>
                <a:r>
                  <a:rPr lang="en-US" cap="small" dirty="0" err="1" smtClean="0"/>
                  <a:t>cvc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If one is missing, then the degree-1 neighbor covers the edge</a:t>
                </a:r>
              </a:p>
              <a:p>
                <a:pPr lvl="3"/>
                <a:r>
                  <a:rPr lang="en-US" dirty="0" smtClean="0"/>
                  <a:t>But then the cover is not connected</a:t>
                </a:r>
              </a:p>
              <a:p>
                <a:pPr lvl="2"/>
                <a:r>
                  <a:rPr lang="en-US" dirty="0" smtClean="0"/>
                  <a:t>Removing deg-1 vertices preserves connectivity,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connected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cover all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cap="small" dirty="0" err="1"/>
                  <a:t>cvc</a:t>
                </a:r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742" r="-667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04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Boundary</a:t>
            </a:r>
            <a:r>
              <a:rPr lang="nl-NL" dirty="0" smtClean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51064"/>
              </a:xfrm>
            </p:spPr>
            <p:txBody>
              <a:bodyPr/>
              <a:lstStyle/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cap="small" dirty="0"/>
                  <a:t>yes</a:t>
                </a:r>
                <a:r>
                  <a:rPr lang="en-US" dirty="0"/>
                  <a:t>-instance </a:t>
                </a:r>
                <a:r>
                  <a:rPr lang="en-US" dirty="0" smtClean="0"/>
                  <a:t>of </a:t>
                </a:r>
                <a:r>
                  <a:rPr lang="en-US" cap="small" dirty="0" smtClean="0"/>
                  <a:t>Planar Connected Vertex Cover</a:t>
                </a:r>
                <a:r>
                  <a:rPr lang="en-US" dirty="0" smtClean="0"/>
                  <a:t> and (R1)-(R6) are not applicable,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dirty="0" smtClean="0"/>
                  <a:t>. 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a connected vertex cover of size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Consider</a:t>
                </a:r>
                <a:r>
                  <a:rPr lang="nl-NL" dirty="0" smtClean="0"/>
                  <a:t> the independent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	</a:t>
                </a:r>
                <a:endParaRPr lang="en-US" dirty="0" smtClean="0"/>
              </a:p>
              <a:p>
                <a:pPr lvl="2"/>
                <a:r>
                  <a:rPr lang="nl-NL" dirty="0" err="1" smtClean="0"/>
                  <a:t>By</a:t>
                </a:r>
                <a:r>
                  <a:rPr lang="nl-NL" dirty="0" smtClean="0"/>
                  <a:t> (R1),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no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nl-NL" dirty="0" smtClean="0"/>
              </a:p>
              <a:p>
                <a:pPr lvl="2"/>
                <a:r>
                  <a:rPr lang="nl-NL" dirty="0" err="1" smtClean="0"/>
                  <a:t>By</a:t>
                </a:r>
                <a:r>
                  <a:rPr lang="nl-NL" dirty="0" smtClean="0"/>
                  <a:t> (R4),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l-NL" dirty="0" smtClean="0"/>
              </a:p>
              <a:p>
                <a:pPr lvl="2"/>
                <a:r>
                  <a:rPr lang="nl-NL" dirty="0" err="1" smtClean="0"/>
                  <a:t>By</a:t>
                </a:r>
                <a:r>
                  <a:rPr lang="nl-NL" dirty="0" smtClean="0"/>
                  <a:t> (R5)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(R6),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no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51064"/>
              </a:xfrm>
              <a:blipFill rotWithShape="0">
                <a:blip r:embed="rId2"/>
                <a:stretch>
                  <a:fillRect l="-1185" t="-1741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4348039"/>
            <a:ext cx="3771900" cy="17907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131839" y="5231817"/>
            <a:ext cx="3719525" cy="608807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0" name="VCleqk"/>
          <p:cNvGrpSpPr/>
          <p:nvPr/>
        </p:nvGrpSpPr>
        <p:grpSpPr>
          <a:xfrm>
            <a:off x="3131839" y="5896298"/>
            <a:ext cx="3719525" cy="629046"/>
            <a:chOff x="2411413" y="6218176"/>
            <a:chExt cx="4575897" cy="629046"/>
          </a:xfrm>
        </p:grpSpPr>
        <p:sp>
          <p:nvSpPr>
            <p:cNvPr id="11" name="Left Brace 10"/>
            <p:cNvSpPr/>
            <p:nvPr/>
          </p:nvSpPr>
          <p:spPr bwMode="auto">
            <a:xfrm rot="16200000">
              <a:off x="4527652" y="4101937"/>
              <a:ext cx="343419" cy="45758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113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31163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98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Boundary</a:t>
            </a:r>
            <a:r>
              <a:rPr lang="nl-NL" dirty="0" smtClean="0"/>
              <a:t>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51064"/>
              </a:xfrm>
            </p:spPr>
            <p:txBody>
              <a:bodyPr/>
              <a:lstStyle/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cap="small" dirty="0"/>
                  <a:t>yes</a:t>
                </a:r>
                <a:r>
                  <a:rPr lang="en-US" dirty="0"/>
                  <a:t>-instance </a:t>
                </a:r>
                <a:r>
                  <a:rPr lang="en-US" dirty="0" smtClean="0"/>
                  <a:t>of </a:t>
                </a:r>
                <a:r>
                  <a:rPr lang="en-US" cap="small" dirty="0" smtClean="0"/>
                  <a:t>Planar Connected Vertex Cover</a:t>
                </a:r>
                <a:r>
                  <a:rPr lang="en-US" dirty="0" smtClean="0"/>
                  <a:t> and (R1)-(R6) are not applicable,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dirty="0" smtClean="0"/>
                  <a:t>. 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a connected vertex cover of size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b="1" dirty="0" err="1" smtClean="0"/>
                  <a:t>bipartite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neighborhood</a:t>
                </a:r>
                <a:r>
                  <a:rPr lang="nl-NL" b="1" dirty="0" smtClean="0"/>
                  <a:t> lemma</a:t>
                </a:r>
                <a:r>
                  <a:rPr lang="nl-NL" dirty="0" smtClean="0"/>
                  <a:t>,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51064"/>
              </a:xfrm>
              <a:blipFill rotWithShape="0">
                <a:blip r:embed="rId2"/>
                <a:stretch>
                  <a:fillRect l="-1185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7" name="Sol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4348039"/>
            <a:ext cx="3771900" cy="1790700"/>
          </a:xfrm>
          <a:prstGeom prst="rect">
            <a:avLst/>
          </a:prstGeom>
        </p:spPr>
      </p:pic>
      <p:pic>
        <p:nvPicPr>
          <p:cNvPr id="15" name="Biparti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4347519"/>
            <a:ext cx="3314700" cy="1447800"/>
          </a:xfrm>
          <a:prstGeom prst="rect">
            <a:avLst/>
          </a:prstGeom>
        </p:spPr>
      </p:pic>
      <p:grpSp>
        <p:nvGrpSpPr>
          <p:cNvPr id="10" name="VCleqk"/>
          <p:cNvGrpSpPr/>
          <p:nvPr/>
        </p:nvGrpSpPr>
        <p:grpSpPr>
          <a:xfrm>
            <a:off x="3131839" y="5896298"/>
            <a:ext cx="3719525" cy="629046"/>
            <a:chOff x="2411413" y="6218176"/>
            <a:chExt cx="4575897" cy="629046"/>
          </a:xfrm>
        </p:grpSpPr>
        <p:sp>
          <p:nvSpPr>
            <p:cNvPr id="11" name="Left Brace 10"/>
            <p:cNvSpPr/>
            <p:nvPr/>
          </p:nvSpPr>
          <p:spPr bwMode="auto">
            <a:xfrm rot="16200000">
              <a:off x="4527652" y="4101937"/>
              <a:ext cx="343419" cy="45758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ounded Rectangle 8"/>
          <p:cNvSpPr/>
          <p:nvPr/>
        </p:nvSpPr>
        <p:spPr bwMode="auto">
          <a:xfrm>
            <a:off x="3131839" y="5231817"/>
            <a:ext cx="3719525" cy="608807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orem"/>
              <p:cNvSpPr/>
              <p:nvPr/>
            </p:nvSpPr>
            <p:spPr bwMode="auto">
              <a:xfrm>
                <a:off x="539552" y="1340768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:r>
                  <a:rPr lang="nl-NL" sz="2800" cap="small" dirty="0" err="1" smtClean="0"/>
                  <a:t>Connected</a:t>
                </a:r>
                <a:r>
                  <a:rPr lang="nl-NL" sz="2800" cap="small" dirty="0" smtClean="0"/>
                  <a:t> Vertex Cover</a:t>
                </a:r>
                <a:r>
                  <a:rPr lang="nl-NL" sz="2800" dirty="0" smtClean="0"/>
                  <a:t> </a:t>
                </a:r>
                <a:r>
                  <a:rPr lang="nl-NL" sz="2800" dirty="0"/>
                  <a:t>has a </a:t>
                </a:r>
                <a:r>
                  <a:rPr lang="nl-NL" sz="2800" dirty="0" err="1"/>
                  <a:t>kernel</a:t>
                </a:r>
                <a:r>
                  <a:rPr lang="nl-NL" sz="2800" dirty="0"/>
                  <a:t> </a:t>
                </a:r>
                <a:r>
                  <a:rPr lang="nl-NL" sz="2800" dirty="0" err="1"/>
                  <a:t>with</a:t>
                </a:r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 when restricted to planar graphs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40768"/>
                <a:ext cx="8064896" cy="10799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70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2050" name="Picture 2" descr="http://www.paleisjevoorvolksvlijt.nl/wp-content/uploads/2012/09/alan-tu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91" y="473695"/>
            <a:ext cx="2900922" cy="318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60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limits of effective preprocessing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composition</a:t>
            </a:r>
            <a:r>
              <a:rPr lang="en-US" dirty="0" smtClean="0"/>
              <a:t> framework presented yesterday shows that for some parameterized problems, we should not expect polynomial-size kernels</a:t>
            </a:r>
          </a:p>
          <a:p>
            <a:pPr lvl="1"/>
            <a:r>
              <a:rPr lang="en-US" dirty="0" smtClean="0"/>
              <a:t>Even for problems that are FPT</a:t>
            </a:r>
          </a:p>
          <a:p>
            <a:r>
              <a:rPr lang="en-US" dirty="0" smtClean="0"/>
              <a:t>Does that mean we cannot obtain useful and provably effective preprocessing routines for such problems?</a:t>
            </a:r>
          </a:p>
          <a:p>
            <a:r>
              <a:rPr lang="en-US" dirty="0" smtClean="0"/>
              <a:t>No!</a:t>
            </a:r>
          </a:p>
          <a:p>
            <a:pPr lvl="1"/>
            <a:r>
              <a:rPr lang="en-US" dirty="0" smtClean="0"/>
              <a:t>We can slightly relax the requirements to circumvent the lower bounds from compositionality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9295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Max Leaf </a:t>
            </a:r>
            <a:r>
              <a:rPr lang="en-US" cap="small" dirty="0" err="1" smtClean="0"/>
              <a:t>Subtree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leaves as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leaf</a:t>
                </a:r>
                <a:r>
                  <a:rPr lang="en-US" dirty="0" smtClean="0"/>
                  <a:t> is a vertex with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cap="small" dirty="0" smtClean="0"/>
                  <a:t>Max Leaf </a:t>
                </a:r>
                <a:r>
                  <a:rPr lang="en-US" cap="small" dirty="0" err="1" smtClean="0"/>
                  <a:t>Subtree</a:t>
                </a:r>
                <a:r>
                  <a:rPr lang="en-US" dirty="0" smtClean="0"/>
                  <a:t> generalizes </a:t>
                </a:r>
                <a:r>
                  <a:rPr lang="en-US" cap="small" dirty="0" smtClean="0"/>
                  <a:t>Max Leaf Spanning</a:t>
                </a:r>
                <a:r>
                  <a:rPr lang="en-US" dirty="0" smtClean="0"/>
                  <a:t> tree</a:t>
                </a:r>
              </a:p>
              <a:p>
                <a:pPr lvl="1"/>
                <a:r>
                  <a:rPr lang="en-US" dirty="0" smtClean="0"/>
                  <a:t>In a connected graph,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-leaf tree can be extended to a spanning tree with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leaves</a:t>
                </a:r>
              </a:p>
              <a:p>
                <a:pPr lvl="1"/>
                <a:r>
                  <a:rPr lang="en-US" cap="small" dirty="0" smtClean="0"/>
                  <a:t>Max Leaf </a:t>
                </a:r>
                <a:r>
                  <a:rPr lang="en-US" cap="small" dirty="0" err="1" smtClean="0"/>
                  <a:t>Subtree</a:t>
                </a:r>
                <a:r>
                  <a:rPr lang="en-US" dirty="0" smtClean="0"/>
                  <a:t> is NP-complete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5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06" y="3789040"/>
            <a:ext cx="2933700" cy="2000250"/>
          </a:xfrm>
          <a:prstGeom prst="rect">
            <a:avLst/>
          </a:prstGeom>
        </p:spPr>
      </p:pic>
      <p:pic>
        <p:nvPicPr>
          <p:cNvPr id="6" name="MaxLeav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706" y="3789040"/>
            <a:ext cx="2933700" cy="2000250"/>
          </a:xfrm>
          <a:prstGeom prst="rect">
            <a:avLst/>
          </a:prstGeom>
        </p:spPr>
      </p:pic>
      <p:pic>
        <p:nvPicPr>
          <p:cNvPr id="7" name="Sub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706" y="3789040"/>
            <a:ext cx="29337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Max Leaf </a:t>
            </a:r>
            <a:r>
              <a:rPr lang="en-US" cap="small" dirty="0" err="1" smtClean="0"/>
              <a:t>Subtree</a:t>
            </a:r>
            <a:r>
              <a:rPr lang="en-US" dirty="0" smtClean="0"/>
              <a:t> is </a:t>
            </a:r>
            <a:r>
              <a:rPr lang="en-US" cap="small" dirty="0" smtClean="0"/>
              <a:t>or</a:t>
            </a:r>
            <a:r>
              <a:rPr lang="en-US" dirty="0" smtClean="0"/>
              <a:t>-compositional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45587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be instances of </a:t>
                </a:r>
                <a:r>
                  <a:rPr lang="en-US" cap="small" dirty="0" smtClean="0"/>
                  <a:t>Max Leaf </a:t>
                </a:r>
                <a:r>
                  <a:rPr lang="en-US" cap="small" dirty="0" err="1" smtClean="0"/>
                  <a:t>Subtree</a:t>
                </a:r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</a:t>
                </a:r>
                <a:r>
                  <a:rPr lang="en-US" dirty="0"/>
                  <a:t>the disjoint union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at least one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cap="small" dirty="0" smtClean="0"/>
                  <a:t>yes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45587"/>
              </a:xfrm>
              <a:blipFill rotWithShape="0">
                <a:blip r:embed="rId2"/>
                <a:stretch>
                  <a:fillRect l="-1185" t="-3136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grpSp>
        <p:nvGrpSpPr>
          <p:cNvPr id="15" name="G1"/>
          <p:cNvGrpSpPr/>
          <p:nvPr/>
        </p:nvGrpSpPr>
        <p:grpSpPr>
          <a:xfrm>
            <a:off x="611560" y="3068960"/>
            <a:ext cx="2160240" cy="1714500"/>
            <a:chOff x="611560" y="3068960"/>
            <a:chExt cx="2160240" cy="1714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611560" y="3137156"/>
                  <a:ext cx="2160240" cy="1600973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560" y="3137156"/>
                  <a:ext cx="2160240" cy="160097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1688" y="3068960"/>
              <a:ext cx="1609725" cy="1714500"/>
            </a:xfrm>
            <a:prstGeom prst="rect">
              <a:avLst/>
            </a:prstGeom>
          </p:spPr>
        </p:pic>
      </p:grpSp>
      <p:grpSp>
        <p:nvGrpSpPr>
          <p:cNvPr id="16" name="G2"/>
          <p:cNvGrpSpPr/>
          <p:nvPr/>
        </p:nvGrpSpPr>
        <p:grpSpPr>
          <a:xfrm>
            <a:off x="3826954" y="3189351"/>
            <a:ext cx="1825166" cy="1535793"/>
            <a:chOff x="3826954" y="3189351"/>
            <a:chExt cx="1825166" cy="1535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 bwMode="auto">
                <a:xfrm>
                  <a:off x="3850060" y="3189351"/>
                  <a:ext cx="1802060" cy="1529672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50060" y="3189351"/>
                  <a:ext cx="1802060" cy="1529672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6954" y="3305919"/>
              <a:ext cx="1600200" cy="1419225"/>
            </a:xfrm>
            <a:prstGeom prst="rect">
              <a:avLst/>
            </a:prstGeom>
          </p:spPr>
        </p:pic>
      </p:grpSp>
      <p:grpSp>
        <p:nvGrpSpPr>
          <p:cNvPr id="17" name="G3"/>
          <p:cNvGrpSpPr/>
          <p:nvPr/>
        </p:nvGrpSpPr>
        <p:grpSpPr>
          <a:xfrm>
            <a:off x="6516216" y="3312040"/>
            <a:ext cx="1464890" cy="1198030"/>
            <a:chOff x="6516216" y="3312040"/>
            <a:chExt cx="1464890" cy="1198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6516216" y="3312040"/>
                  <a:ext cx="1464890" cy="119803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16216" y="3312040"/>
                  <a:ext cx="1464890" cy="1198030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0232" y="3397571"/>
              <a:ext cx="876300" cy="1057275"/>
            </a:xfrm>
            <a:prstGeom prst="rect">
              <a:avLst/>
            </a:prstGeom>
          </p:spPr>
        </p:pic>
      </p:grpSp>
      <p:grpSp>
        <p:nvGrpSpPr>
          <p:cNvPr id="18" name="G*"/>
          <p:cNvGrpSpPr/>
          <p:nvPr/>
        </p:nvGrpSpPr>
        <p:grpSpPr>
          <a:xfrm>
            <a:off x="2699792" y="4923335"/>
            <a:ext cx="4176463" cy="1818033"/>
            <a:chOff x="2699792" y="4923335"/>
            <a:chExt cx="4176463" cy="1818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2699792" y="4923335"/>
                  <a:ext cx="4176463" cy="1818033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kumimoji="0" 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9792" y="4923335"/>
                  <a:ext cx="4176463" cy="181803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4950176"/>
              <a:ext cx="4057650" cy="17145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heorem"/>
              <p:cNvSpPr/>
              <p:nvPr/>
            </p:nvSpPr>
            <p:spPr bwMode="auto">
              <a:xfrm>
                <a:off x="539552" y="1242334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 smtClean="0"/>
                  <a:t>-</a:t>
                </a:r>
                <a:r>
                  <a:rPr lang="nl-NL" sz="2800" cap="small" dirty="0" smtClean="0"/>
                  <a:t>Max </a:t>
                </a:r>
                <a:r>
                  <a:rPr lang="nl-NL" sz="2800" cap="small" dirty="0" err="1" smtClean="0"/>
                  <a:t>Leaf</a:t>
                </a:r>
                <a:r>
                  <a:rPr lang="nl-NL" sz="2800" cap="small" dirty="0" smtClean="0"/>
                  <a:t> </a:t>
                </a:r>
                <a:r>
                  <a:rPr lang="nl-NL" sz="2800" cap="small" dirty="0" err="1" smtClean="0"/>
                  <a:t>Subtree</a:t>
                </a:r>
                <a:r>
                  <a:rPr lang="nl-NL" sz="2800" dirty="0" smtClean="0"/>
                  <a:t> </a:t>
                </a:r>
                <a:r>
                  <a:rPr lang="en-US" sz="2800" dirty="0" smtClean="0"/>
                  <a:t>does not admit a polynomial kernel unless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42334"/>
                <a:ext cx="8064896" cy="107999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2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</a:t>
            </a:r>
            <a:r>
              <a:rPr lang="en-US" cap="small" dirty="0" smtClean="0"/>
              <a:t>Max Leaf </a:t>
            </a:r>
            <a:r>
              <a:rPr lang="en-US" cap="small" dirty="0" err="1" smtClean="0"/>
              <a:t>Subtree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cannot efficiently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 </a:t>
                </a:r>
                <a:r>
                  <a:rPr lang="en-US" b="1" dirty="0" smtClean="0"/>
                  <a:t>single</a:t>
                </a:r>
                <a:r>
                  <a:rPr lang="en-US" dirty="0" smtClean="0"/>
                  <a:t>, equivalent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However, we efficiently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 </a:t>
                </a:r>
                <a:r>
                  <a:rPr lang="en-US" b="1" dirty="0" smtClean="0"/>
                  <a:t>list</a:t>
                </a:r>
                <a:r>
                  <a:rPr lang="en-US" dirty="0" smtClean="0"/>
                  <a:t> of instances </a:t>
                </a:r>
              </a:p>
              <a:p>
                <a:pPr lvl="1"/>
                <a:r>
                  <a:rPr lang="en-US" dirty="0" smtClean="0"/>
                  <a:t>each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is a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 on the list</a:t>
                </a:r>
              </a:p>
              <a:p>
                <a:r>
                  <a:rPr lang="en-US" dirty="0" smtClean="0"/>
                  <a:t>The instances on the list can be solved </a:t>
                </a:r>
                <a:r>
                  <a:rPr lang="en-US" b="1" dirty="0" smtClean="0"/>
                  <a:t>in parallel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5" name="Multi-outpu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221088"/>
            <a:ext cx="72195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ingle-output"/>
          <p:cNvGrpSpPr/>
          <p:nvPr/>
        </p:nvGrpSpPr>
        <p:grpSpPr>
          <a:xfrm>
            <a:off x="1511660" y="4149080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20" y="4366096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42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rule for </a:t>
            </a:r>
            <a:r>
              <a:rPr lang="en-US" cap="small" dirty="0"/>
              <a:t>Max Leaf </a:t>
            </a:r>
            <a:r>
              <a:rPr lang="en-US" cap="small" dirty="0" err="1" smtClean="0"/>
              <a:t>Subtree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(R1) If there is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such that its neighbors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also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then 	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add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969493"/>
            <a:ext cx="30099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2969493"/>
            <a:ext cx="3009900" cy="194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539552" y="3292024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/>
                  <a:t>Lemma.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a </a:t>
                </a:r>
                <a:r>
                  <a:rPr lang="en-US" sz="2400" i="1" dirty="0"/>
                  <a:t>connected</a:t>
                </a:r>
                <a:r>
                  <a:rPr lang="en-US" sz="2400" dirty="0"/>
                  <a:t> graph to which (R1) cannot be applied,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contains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-leaf </a:t>
                </a:r>
                <a:r>
                  <a:rPr lang="en-US" sz="2400" dirty="0" err="1"/>
                  <a:t>subtree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292024"/>
                <a:ext cx="8064896" cy="107999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0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Preprocessing</a:t>
            </a:r>
            <a:r>
              <a:rPr lang="nl-NL" dirty="0" smtClean="0"/>
              <a:t>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cap="small" dirty="0" smtClean="0"/>
              <a:t>Max </a:t>
            </a:r>
            <a:r>
              <a:rPr lang="nl-NL" cap="small" dirty="0" err="1" smtClean="0"/>
              <a:t>Leaf</a:t>
            </a:r>
            <a:r>
              <a:rPr lang="nl-NL" cap="small" dirty="0" smtClean="0"/>
              <a:t> </a:t>
            </a:r>
            <a:r>
              <a:rPr lang="nl-NL" cap="small" dirty="0" err="1" smtClean="0"/>
              <a:t>Subtree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1" dirty="0" smtClean="0"/>
                  <a:t>Algorithm</a:t>
                </a:r>
                <a:r>
                  <a:rPr lang="nl-NL" dirty="0"/>
                  <a:t> </a:t>
                </a:r>
                <a:r>
                  <a:rPr lang="nl-NL" cap="small" dirty="0" err="1" smtClean="0"/>
                  <a:t>Preprocess</a:t>
                </a:r>
                <a:r>
                  <a:rPr lang="nl-NL" dirty="0" smtClean="0"/>
                  <a:t>(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, integer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)</a:t>
                </a:r>
              </a:p>
              <a:p>
                <a:pPr lvl="1"/>
                <a:r>
                  <a:rPr lang="nl-NL" b="1" dirty="0" err="1" smtClean="0"/>
                  <a:t>while</a:t>
                </a:r>
                <a:r>
                  <a:rPr lang="nl-NL" b="1" dirty="0" smtClean="0"/>
                  <a:t> </a:t>
                </a:r>
                <a:r>
                  <a:rPr lang="nl-NL" dirty="0" smtClean="0"/>
                  <a:t>(R1) is </a:t>
                </a:r>
                <a:r>
                  <a:rPr lang="nl-NL" dirty="0" err="1" smtClean="0"/>
                  <a:t>applicable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neighbors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nl-NL" dirty="0" smtClean="0"/>
              </a:p>
              <a:p>
                <a:pPr lvl="2"/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add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b="1" dirty="0" err="1" smtClean="0"/>
                  <a:t>if</a:t>
                </a:r>
                <a:r>
                  <a:rPr lang="nl-NL" b="1" dirty="0" smtClean="0"/>
                  <a:t> </a:t>
                </a:r>
                <a:r>
                  <a:rPr lang="nl-NL" dirty="0" smtClean="0"/>
                  <a:t>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then</a:t>
                </a:r>
                <a:endParaRPr lang="nl-NL" b="1" dirty="0" smtClean="0"/>
              </a:p>
              <a:p>
                <a:pPr lvl="2"/>
                <a:r>
                  <a:rPr lang="nl-NL" dirty="0" smtClean="0"/>
                  <a:t>return </a:t>
                </a:r>
                <a:r>
                  <a:rPr lang="nl-NL" cap="small" dirty="0" smtClean="0"/>
                  <a:t>yes</a:t>
                </a:r>
              </a:p>
              <a:p>
                <a:pPr lvl="1"/>
                <a:r>
                  <a:rPr lang="nl-NL" b="1" dirty="0" err="1" smtClean="0"/>
                  <a:t>for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each</a:t>
                </a:r>
                <a:r>
                  <a:rPr lang="nl-NL" b="1" dirty="0" smtClean="0"/>
                  <a:t>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b="1" dirty="0" smtClean="0"/>
                  <a:t> </a:t>
                </a:r>
                <a:r>
                  <a:rPr lang="nl-NL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lvl="2"/>
                <a:r>
                  <a:rPr lang="nl-NL" dirty="0" err="1" smtClean="0"/>
                  <a:t>add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cap="small" dirty="0" smtClean="0"/>
                  <a:t> </a:t>
                </a:r>
                <a:r>
                  <a:rPr lang="nl-NL" dirty="0" smtClean="0"/>
                  <a:t>to the list of output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pPr lvl="2"/>
                <a:endParaRPr lang="nl-NL" dirty="0"/>
              </a:p>
              <a:p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stated</a:t>
                </a:r>
                <a:r>
                  <a:rPr lang="nl-NL" dirty="0" smtClean="0"/>
                  <a:t> lemma,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is correct </a:t>
                </a:r>
                <a:r>
                  <a:rPr lang="nl-NL" dirty="0" err="1" smtClean="0"/>
                  <a:t>when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saying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yes</a:t>
                </a:r>
              </a:p>
              <a:p>
                <a:r>
                  <a:rPr lang="nl-NL" dirty="0" err="1" smtClean="0"/>
                  <a:t>Since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subtree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contained</a:t>
                </a:r>
                <a:r>
                  <a:rPr lang="nl-NL" dirty="0" smtClean="0"/>
                  <a:t> in 1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component, </a:t>
                </a:r>
                <a:r>
                  <a:rPr lang="nl-NL" dirty="0" err="1" smtClean="0"/>
                  <a:t>answer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nl-NL" dirty="0" smtClean="0"/>
                  <a:t> is </a:t>
                </a:r>
                <a:r>
                  <a:rPr lang="nl-NL" cap="small" dirty="0" smtClean="0"/>
                  <a:t>yes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cap="small" dirty="0" smtClean="0"/>
                  <a:t>yes-</a:t>
                </a:r>
                <a:r>
                  <a:rPr lang="nl-NL" dirty="0" err="1" smtClean="0"/>
                  <a:t>instance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31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right definition for this type of preprocessing?</a:t>
                </a:r>
                <a:endParaRPr lang="en-US" dirty="0"/>
              </a:p>
              <a:p>
                <a:r>
                  <a:rPr lang="en-US" dirty="0" smtClean="0"/>
                  <a:t>The given procedure splits 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into a list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of </a:t>
                </a:r>
                <a:r>
                  <a:rPr lang="en-US" b="1" dirty="0" smtClean="0"/>
                  <a:t>small</a:t>
                </a:r>
                <a:r>
                  <a:rPr lang="en-US" dirty="0" smtClean="0"/>
                  <a:t> instances, such that </a:t>
                </a:r>
              </a:p>
              <a:p>
                <a:pPr lvl="1"/>
                <a:r>
                  <a:rPr lang="en-US" dirty="0" smtClean="0"/>
                  <a:t>the answer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logical </a:t>
                </a:r>
                <a:r>
                  <a:rPr lang="en-US" cap="small" dirty="0" smtClean="0"/>
                  <a:t>or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However, the preprocessing would also be useful if there would be a </a:t>
                </a:r>
                <a:r>
                  <a:rPr lang="en-US" b="1" dirty="0" smtClean="0"/>
                  <a:t>different</a:t>
                </a:r>
                <a:r>
                  <a:rPr lang="en-US" dirty="0" smtClean="0"/>
                  <a:t> way of efficiently finding the answer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from the answers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Only important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efficiently be solved knowing just the answers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-size instances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544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parameterized </a:t>
                </a:r>
                <a:r>
                  <a:rPr lang="en-US" dirty="0" smtClean="0"/>
                  <a:t>problem and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b="1" dirty="0"/>
                  <a:t>Turing </a:t>
                </a:r>
                <a:r>
                  <a:rPr lang="en-US" b="1" dirty="0" err="1"/>
                  <a:t>kernelization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b="1" dirty="0" smtClean="0"/>
                  <a:t>decides</a:t>
                </a:r>
                <a:r>
                  <a:rPr lang="en-US" dirty="0" smtClean="0"/>
                  <a:t> </a:t>
                </a:r>
                <a:r>
                  <a:rPr lang="en-US" dirty="0"/>
                  <a:t>whether a given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b="1" dirty="0"/>
                  <a:t>polynomial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in a single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6" y="4191794"/>
            <a:ext cx="8588788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5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1028" name="Picture 4" descr="http://www.boost.org/doc/libs/1_36_0/libs/graph/doc/figs/k_5_and_k_3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846511"/>
            <a:ext cx="54292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0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preprocessing algorithm for </a:t>
            </a:r>
            <a:r>
              <a:rPr lang="en-US" cap="small" dirty="0" smtClean="0"/>
              <a:t>Max Leaf </a:t>
            </a:r>
            <a:r>
              <a:rPr lang="en-US" cap="small" dirty="0" err="1" smtClean="0"/>
              <a:t>Subtree</a:t>
            </a:r>
            <a:r>
              <a:rPr lang="en-US" dirty="0" smtClean="0"/>
              <a:t> shows: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Create the list of instances, query each small instance from the oracle, output </a:t>
            </a:r>
            <a:r>
              <a:rPr lang="en-US" cap="small" dirty="0" smtClean="0"/>
              <a:t>yes</a:t>
            </a:r>
            <a:r>
              <a:rPr lang="en-US" dirty="0" smtClean="0"/>
              <a:t> if you get a </a:t>
            </a:r>
            <a:r>
              <a:rPr lang="en-US" cap="small" dirty="0" smtClean="0"/>
              <a:t>yes</a:t>
            </a:r>
            <a:r>
              <a:rPr lang="en-US" dirty="0" smtClean="0"/>
              <a:t>-answer from the oracle</a:t>
            </a:r>
          </a:p>
          <a:p>
            <a:r>
              <a:rPr lang="en-US" dirty="0" smtClean="0"/>
              <a:t>The </a:t>
            </a:r>
            <a:r>
              <a:rPr lang="nl-NL" cap="small" dirty="0"/>
              <a:t>Max </a:t>
            </a:r>
            <a:r>
              <a:rPr lang="nl-NL" cap="small" dirty="0" err="1"/>
              <a:t>Leaf</a:t>
            </a:r>
            <a:r>
              <a:rPr lang="nl-NL" cap="small" dirty="0"/>
              <a:t> </a:t>
            </a:r>
            <a:r>
              <a:rPr lang="nl-NL" cap="small" dirty="0" err="1"/>
              <a:t>Subtree</a:t>
            </a:r>
            <a:r>
              <a:rPr lang="nl-NL" dirty="0"/>
              <a:t> </a:t>
            </a:r>
            <a:r>
              <a:rPr lang="en-US" dirty="0" smtClean="0"/>
              <a:t>algorithm is </a:t>
            </a:r>
            <a:r>
              <a:rPr lang="en-US" b="1" dirty="0" smtClean="0"/>
              <a:t>non-adaptive</a:t>
            </a:r>
          </a:p>
          <a:p>
            <a:pPr lvl="1"/>
            <a:r>
              <a:rPr lang="en-US" dirty="0" smtClean="0"/>
              <a:t>It formulates all oracle queries before making a query</a:t>
            </a:r>
          </a:p>
          <a:p>
            <a:r>
              <a:rPr lang="en-US" dirty="0" smtClean="0"/>
              <a:t>The definition of Turing </a:t>
            </a:r>
            <a:r>
              <a:rPr lang="en-US" dirty="0" err="1" smtClean="0"/>
              <a:t>kernelization</a:t>
            </a:r>
            <a:r>
              <a:rPr lang="en-US" dirty="0" smtClean="0"/>
              <a:t> also allows </a:t>
            </a:r>
            <a:r>
              <a:rPr lang="en-US" b="1" dirty="0" err="1" smtClean="0"/>
              <a:t>adaptivity</a:t>
            </a:r>
            <a:endParaRPr lang="en-US" dirty="0"/>
          </a:p>
          <a:p>
            <a:pPr lvl="1"/>
            <a:r>
              <a:rPr lang="en-US" dirty="0" smtClean="0"/>
              <a:t>Formulate next query based on previous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539552" y="177281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b="1" dirty="0" smtClean="0"/>
                  <a:t>Theorem</a:t>
                </a:r>
                <a:r>
                  <a:rPr lang="nl-NL" sz="2400" b="1" dirty="0"/>
                  <a:t>.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Max </a:t>
                </a:r>
                <a:r>
                  <a:rPr lang="nl-NL" sz="2400" cap="small" dirty="0" err="1" smtClean="0"/>
                  <a:t>Leaf</a:t>
                </a:r>
                <a:r>
                  <a:rPr lang="nl-NL" sz="2400" cap="small" dirty="0" smtClean="0"/>
                  <a:t> </a:t>
                </a:r>
                <a:r>
                  <a:rPr lang="nl-NL" sz="2400" cap="small" dirty="0" err="1" smtClean="0"/>
                  <a:t>Subtree</a:t>
                </a:r>
                <a:r>
                  <a:rPr lang="nl-NL" sz="2400" dirty="0" smtClean="0"/>
                  <a:t> </a:t>
                </a:r>
                <a:r>
                  <a:rPr lang="en-US" sz="2400" dirty="0" smtClean="0"/>
                  <a:t>has a Turing kernel </a:t>
                </a:r>
                <a:br>
                  <a:rPr lang="en-US" sz="2400" dirty="0" smtClean="0"/>
                </a:b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vertices and </a:t>
                </a:r>
                <a:r>
                  <a:rPr lang="en-US" sz="2400" dirty="0" err="1" smtClean="0"/>
                  <a:t>bitsize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772816"/>
                <a:ext cx="8064896" cy="107999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725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r>
              <a:rPr lang="en-US" dirty="0" smtClean="0"/>
              <a:t> for finding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[J, ESA 2014]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algorithm is crucially </a:t>
                </a:r>
                <a:r>
                  <a:rPr lang="en-US" b="1" dirty="0" smtClean="0"/>
                  <a:t>adaptive</a:t>
                </a:r>
              </a:p>
              <a:p>
                <a:pPr lvl="1"/>
                <a:r>
                  <a:rPr lang="en-US" dirty="0" smtClean="0"/>
                  <a:t>Unclear whether a non-adaptive Turing kernel exists</a:t>
                </a:r>
              </a:p>
              <a:p>
                <a:r>
                  <a:rPr lang="en-US" dirty="0" smtClean="0"/>
                  <a:t>To show the idea, we consider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Longest </a:t>
                </a:r>
                <a:r>
                  <a:rPr lang="en-US" cap="small" dirty="0" smtClean="0"/>
                  <a:t>Cycle </a:t>
                </a:r>
                <a:r>
                  <a:rPr lang="en-US" dirty="0" smtClean="0"/>
                  <a:t>problem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have a </a:t>
                </a:r>
                <a:r>
                  <a:rPr lang="en-US" dirty="0"/>
                  <a:t>simple cycle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Behaves similarly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Longest Path</a:t>
                </a:r>
                <a:r>
                  <a:rPr lang="en-US" dirty="0"/>
                  <a:t>, but details are </a:t>
                </a:r>
                <a:r>
                  <a:rPr lang="en-US" dirty="0" smtClean="0"/>
                  <a:t>easier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177281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b="1" dirty="0" smtClean="0"/>
                  <a:t>Theorem</a:t>
                </a:r>
                <a:r>
                  <a:rPr lang="nl-NL" sz="2400" b="1" dirty="0"/>
                  <a:t>.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err="1" smtClean="0"/>
                  <a:t>Longest</a:t>
                </a:r>
                <a:r>
                  <a:rPr lang="nl-NL" sz="2400" cap="small" dirty="0" smtClean="0"/>
                  <a:t> </a:t>
                </a:r>
                <a:r>
                  <a:rPr lang="nl-NL" sz="2400" cap="small" dirty="0" err="1" smtClean="0"/>
                  <a:t>Path</a:t>
                </a:r>
                <a:r>
                  <a:rPr lang="nl-NL" sz="2400" dirty="0" smtClean="0"/>
                  <a:t> </a:t>
                </a:r>
                <a:r>
                  <a:rPr lang="en-US" sz="2400" dirty="0" smtClean="0"/>
                  <a:t>has a polynomial Turing kernel </a:t>
                </a:r>
                <a:br>
                  <a:rPr lang="en-US" sz="2400" dirty="0" smtClean="0"/>
                </a:br>
                <a:r>
                  <a:rPr lang="en-US" sz="2400" dirty="0" smtClean="0"/>
                  <a:t>when restricted to planar graphs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772816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20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cycles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-separators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Claim.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and there are no edges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vertices on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367685"/>
            <a:ext cx="574357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3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Turing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minimal separator, </a:t>
                </a:r>
                <a:r>
                  <a:rPr lang="en-US" dirty="0" smtClean="0"/>
                  <a:t>and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smtClean="0"/>
                  <a:t>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output </a:t>
                </a:r>
                <a:r>
                  <a:rPr lang="en-US" cap="small" dirty="0" smtClean="0"/>
                  <a:t>yes</a:t>
                </a:r>
                <a:endParaRPr lang="en-US" cap="small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does not have </a:t>
                </a:r>
                <a:r>
                  <a:rPr lang="en-US" dirty="0" smtClean="0"/>
                  <a:t>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Query the oracle for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conclude that the answer is </a:t>
                </a:r>
                <a:r>
                  <a:rPr lang="en-US" cap="small" dirty="0" smtClean="0"/>
                  <a:t>yes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Else, remove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the graph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  <a:blipFill rotWithShape="0">
                <a:blip r:embed="rId3"/>
                <a:stretch>
                  <a:fillRect l="-963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4372458"/>
            <a:ext cx="5743575" cy="2076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4211960" y="1004975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This info can be obtained from the decision oracle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US" sz="2000" u="none" strike="noStrike" cap="small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Longest Cycle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self-reduction on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-size </a:t>
                </a:r>
                <a:r>
                  <a:rPr kumimoji="0" lang="en-US" sz="200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subgraph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1004975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1830008" y="3557341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Query the oracle for the instance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</a:t>
                </a: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08" y="3557341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054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Splitting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, then split it into its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Turing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neither of the reduction rules can be applied to a planar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and there is a connected component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vertices, then the answer is </a:t>
                </a:r>
                <a:r>
                  <a:rPr lang="en-US" cap="small" dirty="0" smtClean="0"/>
                  <a:t>yes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Combination of nontrivial off-the-shelf graph-theoretic results proves the existence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-cycle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 smtClean="0"/>
                  <a:t>all </a:t>
                </a:r>
                <a:r>
                  <a:rPr lang="en-US" dirty="0" smtClean="0"/>
                  <a:t>connected components have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vertices, </a:t>
                </a:r>
                <a:r>
                  <a:rPr lang="en-US" dirty="0" smtClean="0"/>
                  <a:t>query the oracle for each one to determine if it contains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-cycle</a:t>
                </a:r>
              </a:p>
              <a:p>
                <a:pPr lvl="2"/>
                <a:r>
                  <a:rPr lang="en-US" dirty="0" smtClean="0"/>
                  <a:t>Afterward, we know the answer to the instance</a:t>
                </a:r>
              </a:p>
              <a:p>
                <a:r>
                  <a:rPr lang="en-US" i="1" dirty="0" smtClean="0"/>
                  <a:t>In Turing </a:t>
                </a:r>
                <a:r>
                  <a:rPr lang="en-US" i="1" dirty="0" err="1" smtClean="0"/>
                  <a:t>kernelization</a:t>
                </a:r>
                <a:r>
                  <a:rPr lang="en-US" i="1" dirty="0" smtClean="0"/>
                  <a:t>, we can use the solutions to small instances of difficult problems to help us reduce!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850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530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Protrusions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planar graphs, there is a single algorithmic idea that simultaneously gives polynomial-size (often even linear-size) kernels for a </a:t>
            </a:r>
            <a:r>
              <a:rPr lang="en-US" b="1" dirty="0" smtClean="0"/>
              <a:t>wide variety</a:t>
            </a:r>
            <a:r>
              <a:rPr lang="en-US" dirty="0" smtClean="0"/>
              <a:t> of graph problems</a:t>
            </a:r>
          </a:p>
          <a:p>
            <a:r>
              <a:rPr lang="en-US" dirty="0" smtClean="0"/>
              <a:t>Based on the idea of </a:t>
            </a:r>
            <a:r>
              <a:rPr lang="en-US" b="1" dirty="0" smtClean="0"/>
              <a:t>protrusion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84" t="13601" r="50394" b="55600"/>
          <a:stretch/>
        </p:blipFill>
        <p:spPr>
          <a:xfrm>
            <a:off x="1547664" y="3501008"/>
            <a:ext cx="6322988" cy="22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replace a </a:t>
            </a:r>
            <a:r>
              <a:rPr lang="en-US" b="1" dirty="0" smtClean="0"/>
              <a:t>large but structurally simple</a:t>
            </a:r>
            <a:r>
              <a:rPr lang="en-US" dirty="0" smtClean="0"/>
              <a:t> part of the graph by a smaller </a:t>
            </a:r>
            <a:r>
              <a:rPr lang="en-US" b="1" dirty="0" smtClean="0"/>
              <a:t>gadget</a:t>
            </a:r>
            <a:r>
              <a:rPr lang="en-US" dirty="0" smtClean="0"/>
              <a:t> that enforces the same constraints</a:t>
            </a:r>
          </a:p>
          <a:p>
            <a:r>
              <a:rPr lang="en-US" dirty="0" smtClean="0"/>
              <a:t>A list of possible gadgets is hardcoded into the algorithm</a:t>
            </a:r>
          </a:p>
          <a:p>
            <a:r>
              <a:rPr lang="en-US" dirty="0" smtClean="0"/>
              <a:t>To determine which gadget we should use, we have to be able to analyze the behavior of the problem on the protrusion</a:t>
            </a:r>
          </a:p>
          <a:p>
            <a:pPr lvl="1"/>
            <a:r>
              <a:rPr lang="en-US" dirty="0" smtClean="0"/>
              <a:t>We demand that it has </a:t>
            </a:r>
            <a:r>
              <a:rPr lang="en-US" b="1" dirty="0" smtClean="0"/>
              <a:t>constant </a:t>
            </a:r>
            <a:r>
              <a:rPr lang="en-US" b="1" dirty="0" err="1" smtClean="0"/>
              <a:t>treewidth</a:t>
            </a:r>
            <a:endParaRPr lang="en-US" b="1" dirty="0" smtClean="0"/>
          </a:p>
          <a:p>
            <a:r>
              <a:rPr lang="en-US" dirty="0" smtClean="0"/>
              <a:t>If a graph problem satisfies certain simple conditions and is expressible in a general type of </a:t>
            </a:r>
            <a:r>
              <a:rPr lang="en-US" b="1" dirty="0" smtClean="0"/>
              <a:t>logic</a:t>
            </a:r>
            <a:r>
              <a:rPr lang="en-US" dirty="0" smtClean="0"/>
              <a:t>, this approach yields polynomial kernels for problems on </a:t>
            </a:r>
            <a:r>
              <a:rPr lang="en-US" b="1" dirty="0" smtClean="0"/>
              <a:t>planar graphs</a:t>
            </a:r>
          </a:p>
          <a:p>
            <a:pPr lvl="1"/>
            <a:r>
              <a:rPr lang="en-US" dirty="0" smtClean="0"/>
              <a:t>Meta-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967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Meta-</a:t>
            </a:r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94" t="37400" r="26375" b="34600"/>
          <a:stretch/>
        </p:blipFill>
        <p:spPr>
          <a:xfrm>
            <a:off x="35496" y="2060848"/>
            <a:ext cx="88569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/>
                  <a:t>planar graph</a:t>
                </a:r>
                <a:r>
                  <a:rPr lang="en-US" dirty="0" smtClean="0"/>
                  <a:t> is a graph that can be drawn in the real Euclidean 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without crossing edges</a:t>
                </a:r>
              </a:p>
              <a:p>
                <a:pPr lvl="1"/>
                <a:r>
                  <a:rPr lang="en-US" dirty="0" smtClean="0"/>
                  <a:t>This is equivalent to drawing it on the surface of a sphere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plane graph</a:t>
                </a:r>
                <a:r>
                  <a:rPr lang="en-US" dirty="0" smtClean="0"/>
                  <a:t> is a planar graph with a chosen </a:t>
                </a:r>
                <a:r>
                  <a:rPr lang="en-US" b="1" dirty="0" smtClean="0"/>
                  <a:t>embedding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face</a:t>
                </a:r>
                <a:r>
                  <a:rPr lang="en-US" dirty="0" smtClean="0"/>
                  <a:t> in an embedded plane graph is a maximal connected region that does not </a:t>
                </a:r>
                <a:r>
                  <a:rPr lang="en-US" dirty="0" smtClean="0"/>
                  <a:t>intersect the </a:t>
                </a:r>
                <a:r>
                  <a:rPr lang="en-US" dirty="0" smtClean="0"/>
                  <a:t>drawing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7" name="Picture 2" descr="http://www.boost.org/doc/libs/1_36_0/libs/graph/doc/figs/planar_plane_straight_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253829"/>
            <a:ext cx="58674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11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planar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lanar graphs have nice algorithmic properties</a:t>
                </a:r>
              </a:p>
              <a:p>
                <a:r>
                  <a:rPr lang="en-US" dirty="0" smtClean="0"/>
                  <a:t>Similar algorithmic properties can be derived for generalizations of planar graphs</a:t>
                </a:r>
              </a:p>
              <a:p>
                <a:pPr lvl="1"/>
                <a:r>
                  <a:rPr lang="en-US" b="1" dirty="0" smtClean="0"/>
                  <a:t>Graphs of bounded genus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Graphs that can be drawn without crossings onto a sphere to which a constant number of “handles” have been attached</a:t>
                </a:r>
              </a:p>
              <a:p>
                <a:pPr lvl="2"/>
                <a:r>
                  <a:rPr lang="en-US" dirty="0" smtClean="0"/>
                  <a:t>The handles allow some edges between distant regions, but the graph cannot be too wild</a:t>
                </a:r>
              </a:p>
              <a:p>
                <a:pPr lvl="1"/>
                <a:r>
                  <a:rPr lang="en-US" b="1" dirty="0" smtClean="0"/>
                  <a:t>Minor-free graphs</a:t>
                </a:r>
              </a:p>
              <a:p>
                <a:pPr lvl="2"/>
                <a:r>
                  <a:rPr lang="en-US" dirty="0" smtClean="0"/>
                  <a:t>A graph is planar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it contains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dirty="0" smtClean="0"/>
                  <a:t> as a minor</a:t>
                </a:r>
              </a:p>
              <a:p>
                <a:pPr lvl="2"/>
                <a:r>
                  <a:rPr lang="en-US" dirty="0" smtClean="0"/>
                  <a:t>If a family of graphs does not contain a fixed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as a minor, then the family contains only sparse graphs</a:t>
                </a:r>
              </a:p>
              <a:p>
                <a:r>
                  <a:rPr lang="en-US" dirty="0" smtClean="0"/>
                  <a:t>Many algorithms first developed for planar graphs were later generalized to bounded-genus and minor-free graphs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p:pic>
        <p:nvPicPr>
          <p:cNvPr id="4098" name="BoundedGenus" descr="http://www.tilings.org/images/genu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52" y="3860638"/>
            <a:ext cx="3545632" cy="26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lmostEmbeddable" descr="http://deliveryimages.acm.org/10.1145/1960000/1953150/figs/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9222"/>
            <a:ext cx="2530125" cy="16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71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496175" cy="633412"/>
          </a:xfrm>
        </p:spPr>
        <p:txBody>
          <a:bodyPr/>
          <a:lstStyle/>
          <a:p>
            <a:r>
              <a:rPr lang="en-US" dirty="0" smtClean="0"/>
              <a:t>Beyond planar graphs for </a:t>
            </a:r>
            <a:r>
              <a:rPr lang="en-US" cap="small" dirty="0" smtClean="0"/>
              <a:t>Connected 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reduction rules for </a:t>
                </a:r>
                <a:r>
                  <a:rPr lang="en-US" cap="small" dirty="0" smtClean="0"/>
                  <a:t>Connected Vertex Cover</a:t>
                </a:r>
                <a:r>
                  <a:rPr lang="en-US" dirty="0" smtClean="0"/>
                  <a:t> did not rely on planarity</a:t>
                </a:r>
              </a:p>
              <a:p>
                <a:pPr lvl="1"/>
                <a:r>
                  <a:rPr lang="en-US" dirty="0" smtClean="0"/>
                  <a:t>They are also correct in general graphs</a:t>
                </a:r>
              </a:p>
              <a:p>
                <a:r>
                  <a:rPr lang="en-US" dirty="0" smtClean="0"/>
                  <a:t>The boundary lemma (exhaustively reduced instances with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have answer </a:t>
                </a:r>
                <a:r>
                  <a:rPr lang="en-US" cap="small" dirty="0" smtClean="0"/>
                  <a:t>no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did</a:t>
                </a:r>
                <a:r>
                  <a:rPr lang="en-US" dirty="0" smtClean="0"/>
                  <a:t> rely on planarity</a:t>
                </a:r>
              </a:p>
              <a:p>
                <a:r>
                  <a:rPr lang="en-US" dirty="0" smtClean="0"/>
                  <a:t>The analysis can be adapted for graphs of genus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Graphs that can be drawn onto a sphere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handles</a:t>
                </a:r>
              </a:p>
              <a:p>
                <a:pPr lvl="1"/>
                <a:r>
                  <a:rPr lang="en-US" dirty="0" smtClean="0"/>
                  <a:t>You can prove an upper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for exhaustively reduced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005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196752"/>
            <a:ext cx="2939400" cy="22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Open problem: Turing kernel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Path</a:t>
                </a:r>
                <a:r>
                  <a:rPr lang="en-US" dirty="0" smtClean="0"/>
                  <a:t> problem has a polynomial Turing kernel when restricted to planar graphs</a:t>
                </a:r>
              </a:p>
              <a:p>
                <a:r>
                  <a:rPr lang="en-US" dirty="0" smtClean="0"/>
                  <a:t>Is there a polynomial Turing kernel in general graphs?</a:t>
                </a:r>
              </a:p>
              <a:p>
                <a:pPr lvl="1"/>
                <a:r>
                  <a:rPr lang="en-US" dirty="0" smtClean="0"/>
                  <a:t>This is </a:t>
                </a:r>
                <a:r>
                  <a:rPr lang="en-US" b="1" dirty="0" smtClean="0"/>
                  <a:t>wide</a:t>
                </a:r>
                <a:r>
                  <a:rPr lang="en-US" dirty="0" smtClean="0"/>
                  <a:t> open!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913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problem: Lower bounds for Turing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composition framework allows us to prove that some problems do not have polynomial-size (standard) kernels</a:t>
            </a:r>
          </a:p>
          <a:p>
            <a:r>
              <a:rPr lang="en-US" dirty="0" smtClean="0"/>
              <a:t>How can we prove that a problem does not have a polynomial Turing kernel?</a:t>
            </a:r>
          </a:p>
          <a:p>
            <a:r>
              <a:rPr lang="en-US" dirty="0" err="1" smtClean="0"/>
              <a:t>Hermelin</a:t>
            </a:r>
            <a:r>
              <a:rPr lang="en-US" dirty="0" smtClean="0"/>
              <a:t> et al. [IPEC 2013] suggest that two specific problems do not admit polynomial-size Turing kernels:</a:t>
            </a:r>
          </a:p>
          <a:p>
            <a:pPr lvl="1"/>
            <a:r>
              <a:rPr lang="en-US" cap="small" dirty="0" smtClean="0"/>
              <a:t>Hitting Set</a:t>
            </a:r>
            <a:r>
              <a:rPr lang="en-US" dirty="0" smtClean="0"/>
              <a:t> parameterized by # of elements</a:t>
            </a:r>
          </a:p>
          <a:p>
            <a:pPr lvl="1"/>
            <a:r>
              <a:rPr lang="en-US" cap="small" dirty="0" smtClean="0"/>
              <a:t>Hitting Set</a:t>
            </a:r>
            <a:r>
              <a:rPr lang="en-US" dirty="0" smtClean="0"/>
              <a:t> parameterized by # of sets</a:t>
            </a:r>
          </a:p>
          <a:p>
            <a:r>
              <a:rPr lang="en-US" dirty="0" smtClean="0"/>
              <a:t>However, no complexity-theoretic evidence is known!</a:t>
            </a:r>
          </a:p>
          <a:p>
            <a:pPr lvl="1"/>
            <a:r>
              <a:rPr lang="en-US" dirty="0" smtClean="0"/>
              <a:t>Does the polynomial-time hierarchy collapse if these problems have polynomial Turing kernels?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018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943699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742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Planar graphs have many nice properties that can be exploited for </a:t>
            </a:r>
            <a:r>
              <a:rPr lang="en-US" dirty="0" err="1" smtClean="0"/>
              <a:t>kernelization</a:t>
            </a:r>
            <a:endParaRPr lang="en-US" dirty="0" smtClean="0"/>
          </a:p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r>
              <a:rPr lang="en-US" dirty="0" smtClean="0"/>
              <a:t> is a relaxed form of preprocessing that can sometimes circumvent lower bounds for normal </a:t>
            </a:r>
            <a:r>
              <a:rPr lang="en-US" dirty="0" err="1" smtClean="0"/>
              <a:t>kernelization</a:t>
            </a:r>
            <a:endParaRPr lang="en-US" dirty="0" smtClean="0"/>
          </a:p>
          <a:p>
            <a:pPr lvl="1"/>
            <a:r>
              <a:rPr lang="en-US" dirty="0" smtClean="0"/>
              <a:t>Many interesting open problems remain </a:t>
            </a:r>
            <a:r>
              <a:rPr lang="en-US" smtClean="0"/>
              <a:t>in this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56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2382" y="2420888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problems are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6794865"/>
                  </p:ext>
                </p:extLst>
              </p:nvPr>
            </p:nvGraphicFramePr>
            <p:xfrm>
              <a:off x="457200" y="2420887"/>
              <a:ext cx="8229600" cy="37052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6794865"/>
                  </p:ext>
                </p:extLst>
              </p:nvPr>
            </p:nvGraphicFramePr>
            <p:xfrm>
              <a:off x="457200" y="2420887"/>
              <a:ext cx="8229600" cy="37052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57200" y="1196975"/>
            <a:ext cx="8229600" cy="12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While most NP-complete problems remain NP-complete when the input graph is restricted to be a planar, many problems do become </a:t>
            </a:r>
            <a:r>
              <a:rPr lang="en-US" b="1" kern="0" dirty="0" smtClean="0"/>
              <a:t>easier</a:t>
            </a:r>
            <a:r>
              <a:rPr lang="en-US" kern="0" dirty="0" smtClean="0"/>
              <a:t> on planar graphs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990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planar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are </a:t>
            </a:r>
            <a:r>
              <a:rPr lang="nl-NL" dirty="0" err="1" smtClean="0"/>
              <a:t>easier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224819"/>
            <a:ext cx="8229600" cy="1494720"/>
            <a:chOff x="457200" y="1224819"/>
            <a:chExt cx="8229600" cy="1494720"/>
          </a:xfrm>
        </p:grpSpPr>
        <p:sp>
          <p:nvSpPr>
            <p:cNvPr id="5" name="Freeform 4"/>
            <p:cNvSpPr/>
            <p:nvPr/>
          </p:nvSpPr>
          <p:spPr>
            <a:xfrm>
              <a:off x="457200" y="1224819"/>
              <a:ext cx="8229600" cy="575639"/>
            </a:xfrm>
            <a:custGeom>
              <a:avLst/>
              <a:gdLst>
                <a:gd name="connsiteX0" fmla="*/ 0 w 8229600"/>
                <a:gd name="connsiteY0" fmla="*/ 95942 h 575639"/>
                <a:gd name="connsiteX1" fmla="*/ 95942 w 8229600"/>
                <a:gd name="connsiteY1" fmla="*/ 0 h 575639"/>
                <a:gd name="connsiteX2" fmla="*/ 8133658 w 8229600"/>
                <a:gd name="connsiteY2" fmla="*/ 0 h 575639"/>
                <a:gd name="connsiteX3" fmla="*/ 8229600 w 8229600"/>
                <a:gd name="connsiteY3" fmla="*/ 95942 h 575639"/>
                <a:gd name="connsiteX4" fmla="*/ 8229600 w 8229600"/>
                <a:gd name="connsiteY4" fmla="*/ 479697 h 575639"/>
                <a:gd name="connsiteX5" fmla="*/ 8133658 w 8229600"/>
                <a:gd name="connsiteY5" fmla="*/ 575639 h 575639"/>
                <a:gd name="connsiteX6" fmla="*/ 95942 w 8229600"/>
                <a:gd name="connsiteY6" fmla="*/ 575639 h 575639"/>
                <a:gd name="connsiteX7" fmla="*/ 0 w 8229600"/>
                <a:gd name="connsiteY7" fmla="*/ 479697 h 575639"/>
                <a:gd name="connsiteX8" fmla="*/ 0 w 8229600"/>
                <a:gd name="connsiteY8" fmla="*/ 95942 h 5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575639">
                  <a:moveTo>
                    <a:pt x="0" y="95942"/>
                  </a:moveTo>
                  <a:cubicBezTo>
                    <a:pt x="0" y="42955"/>
                    <a:pt x="42955" y="0"/>
                    <a:pt x="95942" y="0"/>
                  </a:cubicBezTo>
                  <a:lnTo>
                    <a:pt x="8133658" y="0"/>
                  </a:lnTo>
                  <a:cubicBezTo>
                    <a:pt x="8186645" y="0"/>
                    <a:pt x="8229600" y="42955"/>
                    <a:pt x="8229600" y="95942"/>
                  </a:cubicBezTo>
                  <a:lnTo>
                    <a:pt x="8229600" y="479697"/>
                  </a:lnTo>
                  <a:cubicBezTo>
                    <a:pt x="8229600" y="532684"/>
                    <a:pt x="8186645" y="575639"/>
                    <a:pt x="8133658" y="575639"/>
                  </a:cubicBezTo>
                  <a:lnTo>
                    <a:pt x="95942" y="575639"/>
                  </a:lnTo>
                  <a:cubicBezTo>
                    <a:pt x="42955" y="575639"/>
                    <a:pt x="0" y="532684"/>
                    <a:pt x="0" y="479697"/>
                  </a:cubicBezTo>
                  <a:lnTo>
                    <a:pt x="0" y="9594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540" tIns="119540" rIns="119540" bIns="1195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 parameter is often large compared to the graph size</a:t>
              </a:r>
              <a:endParaRPr lang="en-US" sz="24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7200" y="1800459"/>
              <a:ext cx="8229600" cy="919080"/>
            </a:xfrm>
            <a:custGeom>
              <a:avLst/>
              <a:gdLst>
                <a:gd name="connsiteX0" fmla="*/ 0 w 8229600"/>
                <a:gd name="connsiteY0" fmla="*/ 0 h 919080"/>
                <a:gd name="connsiteX1" fmla="*/ 8229600 w 8229600"/>
                <a:gd name="connsiteY1" fmla="*/ 0 h 919080"/>
                <a:gd name="connsiteX2" fmla="*/ 8229600 w 8229600"/>
                <a:gd name="connsiteY2" fmla="*/ 919080 h 919080"/>
                <a:gd name="connsiteX3" fmla="*/ 0 w 8229600"/>
                <a:gd name="connsiteY3" fmla="*/ 919080 h 919080"/>
                <a:gd name="connsiteX4" fmla="*/ 0 w 8229600"/>
                <a:gd name="connsiteY4" fmla="*/ 0 h 91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19080">
                  <a:moveTo>
                    <a:pt x="0" y="0"/>
                  </a:moveTo>
                  <a:lnTo>
                    <a:pt x="8229600" y="0"/>
                  </a:lnTo>
                  <a:lnTo>
                    <a:pt x="8229600" y="919080"/>
                  </a:lnTo>
                  <a:lnTo>
                    <a:pt x="0" y="919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0480" rIns="170688" bIns="3048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900" kern="1200" dirty="0" smtClean="0"/>
                <a:t>For several problems the only way a </a:t>
              </a:r>
              <a:r>
                <a:rPr lang="en-US" sz="1900" b="1" kern="1200" dirty="0" smtClean="0"/>
                <a:t>big</a:t>
              </a:r>
              <a:r>
                <a:rPr lang="en-US" sz="1900" kern="1200" dirty="0" smtClean="0"/>
                <a:t> planar graph can have a </a:t>
              </a:r>
              <a:r>
                <a:rPr lang="en-US" sz="1900" b="1" kern="1200" dirty="0" smtClean="0"/>
                <a:t>small</a:t>
              </a:r>
              <a:r>
                <a:rPr lang="en-US" sz="1900" kern="1200" dirty="0" smtClean="0"/>
                <a:t> solution, is simple to understand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900" kern="1200" dirty="0" smtClean="0"/>
                <a:t>In general graphs, it can be very complicated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2719539"/>
            <a:ext cx="8229600" cy="1171800"/>
            <a:chOff x="457200" y="2719539"/>
            <a:chExt cx="8229600" cy="1171800"/>
          </a:xfrm>
        </p:grpSpPr>
        <p:sp>
          <p:nvSpPr>
            <p:cNvPr id="8" name="Freeform 7"/>
            <p:cNvSpPr/>
            <p:nvPr/>
          </p:nvSpPr>
          <p:spPr>
            <a:xfrm>
              <a:off x="457200" y="2719539"/>
              <a:ext cx="8229600" cy="575639"/>
            </a:xfrm>
            <a:custGeom>
              <a:avLst/>
              <a:gdLst>
                <a:gd name="connsiteX0" fmla="*/ 0 w 8229600"/>
                <a:gd name="connsiteY0" fmla="*/ 95942 h 575639"/>
                <a:gd name="connsiteX1" fmla="*/ 95942 w 8229600"/>
                <a:gd name="connsiteY1" fmla="*/ 0 h 575639"/>
                <a:gd name="connsiteX2" fmla="*/ 8133658 w 8229600"/>
                <a:gd name="connsiteY2" fmla="*/ 0 h 575639"/>
                <a:gd name="connsiteX3" fmla="*/ 8229600 w 8229600"/>
                <a:gd name="connsiteY3" fmla="*/ 95942 h 575639"/>
                <a:gd name="connsiteX4" fmla="*/ 8229600 w 8229600"/>
                <a:gd name="connsiteY4" fmla="*/ 479697 h 575639"/>
                <a:gd name="connsiteX5" fmla="*/ 8133658 w 8229600"/>
                <a:gd name="connsiteY5" fmla="*/ 575639 h 575639"/>
                <a:gd name="connsiteX6" fmla="*/ 95942 w 8229600"/>
                <a:gd name="connsiteY6" fmla="*/ 575639 h 575639"/>
                <a:gd name="connsiteX7" fmla="*/ 0 w 8229600"/>
                <a:gd name="connsiteY7" fmla="*/ 479697 h 575639"/>
                <a:gd name="connsiteX8" fmla="*/ 0 w 8229600"/>
                <a:gd name="connsiteY8" fmla="*/ 95942 h 5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575639">
                  <a:moveTo>
                    <a:pt x="0" y="95942"/>
                  </a:moveTo>
                  <a:cubicBezTo>
                    <a:pt x="0" y="42955"/>
                    <a:pt x="42955" y="0"/>
                    <a:pt x="95942" y="0"/>
                  </a:cubicBezTo>
                  <a:lnTo>
                    <a:pt x="8133658" y="0"/>
                  </a:lnTo>
                  <a:cubicBezTo>
                    <a:pt x="8186645" y="0"/>
                    <a:pt x="8229600" y="42955"/>
                    <a:pt x="8229600" y="95942"/>
                  </a:cubicBezTo>
                  <a:lnTo>
                    <a:pt x="8229600" y="479697"/>
                  </a:lnTo>
                  <a:cubicBezTo>
                    <a:pt x="8229600" y="532684"/>
                    <a:pt x="8186645" y="575639"/>
                    <a:pt x="8133658" y="575639"/>
                  </a:cubicBezTo>
                  <a:lnTo>
                    <a:pt x="95942" y="575639"/>
                  </a:lnTo>
                  <a:cubicBezTo>
                    <a:pt x="42955" y="575639"/>
                    <a:pt x="0" y="532684"/>
                    <a:pt x="0" y="479697"/>
                  </a:cubicBezTo>
                  <a:lnTo>
                    <a:pt x="0" y="9594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540" tIns="119540" rIns="119540" bIns="1195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Sparsity</a:t>
              </a:r>
              <a:endParaRPr lang="en-US" sz="2400" kern="12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Freeform 8"/>
                <p:cNvSpPr/>
                <p:nvPr/>
              </p:nvSpPr>
              <p:spPr>
                <a:xfrm>
                  <a:off x="457200" y="3295179"/>
                  <a:ext cx="8229600" cy="596160"/>
                </a:xfrm>
                <a:custGeom>
                  <a:avLst/>
                  <a:gdLst>
                    <a:gd name="connsiteX0" fmla="*/ 0 w 8229600"/>
                    <a:gd name="connsiteY0" fmla="*/ 0 h 596160"/>
                    <a:gd name="connsiteX1" fmla="*/ 8229600 w 8229600"/>
                    <a:gd name="connsiteY1" fmla="*/ 0 h 596160"/>
                    <a:gd name="connsiteX2" fmla="*/ 8229600 w 8229600"/>
                    <a:gd name="connsiteY2" fmla="*/ 596160 h 596160"/>
                    <a:gd name="connsiteX3" fmla="*/ 0 w 8229600"/>
                    <a:gd name="connsiteY3" fmla="*/ 596160 h 596160"/>
                    <a:gd name="connsiteX4" fmla="*/ 0 w 8229600"/>
                    <a:gd name="connsiteY4" fmla="*/ 0 h 59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29600" h="596160">
                      <a:moveTo>
                        <a:pt x="0" y="0"/>
                      </a:moveTo>
                      <a:lnTo>
                        <a:pt x="8229600" y="0"/>
                      </a:lnTo>
                      <a:lnTo>
                        <a:pt x="8229600" y="596160"/>
                      </a:lnTo>
                      <a:lnTo>
                        <a:pt x="0" y="596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1290" tIns="30480" rIns="170688" bIns="30480" numCol="1" spcCol="1270" anchor="t" anchorCtr="0">
                  <a:noAutofit/>
                </a:bodyPr>
                <a:lstStyle/>
                <a:p>
                  <a:pPr marL="171450" lvl="1" indent="-171450" algn="l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•"/>
                  </a:pPr>
                  <a:r>
                    <a:rPr lang="en-US" sz="1900" kern="1200" dirty="0" smtClean="0"/>
                    <a:t>Planar graphs are </a:t>
                  </a:r>
                  <a:r>
                    <a:rPr lang="en-US" sz="1900" b="1" kern="1200" dirty="0" smtClean="0"/>
                    <a:t>sparse</a:t>
                  </a:r>
                  <a:r>
                    <a:rPr lang="en-US" sz="1900" kern="12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900" b="0" i="0" kern="1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b="0" i="1" kern="12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900" b="0" i="1" kern="1200" smtClean="0">
                          <a:latin typeface="Cambria Math" panose="02040503050406030204" pitchFamily="18" charset="0"/>
                        </a:rPr>
                        <m:t>≤3</m:t>
                      </m:r>
                      <m:r>
                        <a:rPr lang="en-US" sz="1900" b="0" i="1" kern="120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900" kern="1200" dirty="0" smtClean="0"/>
                    <a:t>); interactions are not as complex as in general graphs</a:t>
                  </a:r>
                </a:p>
              </p:txBody>
            </p:sp>
          </mc:Choice>
          <mc:Fallback xmlns="">
            <p:sp>
              <p:nvSpPr>
                <p:cNvPr id="9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295179"/>
                  <a:ext cx="8229600" cy="596160"/>
                </a:xfrm>
                <a:custGeom>
                  <a:avLst/>
                  <a:gdLst>
                    <a:gd name="connsiteX0" fmla="*/ 0 w 8229600"/>
                    <a:gd name="connsiteY0" fmla="*/ 0 h 596160"/>
                    <a:gd name="connsiteX1" fmla="*/ 8229600 w 8229600"/>
                    <a:gd name="connsiteY1" fmla="*/ 0 h 596160"/>
                    <a:gd name="connsiteX2" fmla="*/ 8229600 w 8229600"/>
                    <a:gd name="connsiteY2" fmla="*/ 596160 h 596160"/>
                    <a:gd name="connsiteX3" fmla="*/ 0 w 8229600"/>
                    <a:gd name="connsiteY3" fmla="*/ 596160 h 596160"/>
                    <a:gd name="connsiteX4" fmla="*/ 0 w 8229600"/>
                    <a:gd name="connsiteY4" fmla="*/ 0 h 59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29600" h="596160">
                      <a:moveTo>
                        <a:pt x="0" y="0"/>
                      </a:moveTo>
                      <a:lnTo>
                        <a:pt x="8229600" y="0"/>
                      </a:lnTo>
                      <a:lnTo>
                        <a:pt x="8229600" y="596160"/>
                      </a:lnTo>
                      <a:lnTo>
                        <a:pt x="0" y="596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 t="-14433" b="-18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57200" y="3891339"/>
            <a:ext cx="8229600" cy="1233899"/>
            <a:chOff x="457200" y="3891339"/>
            <a:chExt cx="8229600" cy="1233899"/>
          </a:xfrm>
        </p:grpSpPr>
        <p:sp>
          <p:nvSpPr>
            <p:cNvPr id="10" name="Freeform 9"/>
            <p:cNvSpPr/>
            <p:nvPr/>
          </p:nvSpPr>
          <p:spPr>
            <a:xfrm>
              <a:off x="457200" y="3891339"/>
              <a:ext cx="8229600" cy="575639"/>
            </a:xfrm>
            <a:custGeom>
              <a:avLst/>
              <a:gdLst>
                <a:gd name="connsiteX0" fmla="*/ 0 w 8229600"/>
                <a:gd name="connsiteY0" fmla="*/ 95942 h 575639"/>
                <a:gd name="connsiteX1" fmla="*/ 95942 w 8229600"/>
                <a:gd name="connsiteY1" fmla="*/ 0 h 575639"/>
                <a:gd name="connsiteX2" fmla="*/ 8133658 w 8229600"/>
                <a:gd name="connsiteY2" fmla="*/ 0 h 575639"/>
                <a:gd name="connsiteX3" fmla="*/ 8229600 w 8229600"/>
                <a:gd name="connsiteY3" fmla="*/ 95942 h 575639"/>
                <a:gd name="connsiteX4" fmla="*/ 8229600 w 8229600"/>
                <a:gd name="connsiteY4" fmla="*/ 479697 h 575639"/>
                <a:gd name="connsiteX5" fmla="*/ 8133658 w 8229600"/>
                <a:gd name="connsiteY5" fmla="*/ 575639 h 575639"/>
                <a:gd name="connsiteX6" fmla="*/ 95942 w 8229600"/>
                <a:gd name="connsiteY6" fmla="*/ 575639 h 575639"/>
                <a:gd name="connsiteX7" fmla="*/ 0 w 8229600"/>
                <a:gd name="connsiteY7" fmla="*/ 479697 h 575639"/>
                <a:gd name="connsiteX8" fmla="*/ 0 w 8229600"/>
                <a:gd name="connsiteY8" fmla="*/ 95942 h 5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575639">
                  <a:moveTo>
                    <a:pt x="0" y="95942"/>
                  </a:moveTo>
                  <a:cubicBezTo>
                    <a:pt x="0" y="42955"/>
                    <a:pt x="42955" y="0"/>
                    <a:pt x="95942" y="0"/>
                  </a:cubicBezTo>
                  <a:lnTo>
                    <a:pt x="8133658" y="0"/>
                  </a:lnTo>
                  <a:cubicBezTo>
                    <a:pt x="8186645" y="0"/>
                    <a:pt x="8229600" y="42955"/>
                    <a:pt x="8229600" y="95942"/>
                  </a:cubicBezTo>
                  <a:lnTo>
                    <a:pt x="8229600" y="479697"/>
                  </a:lnTo>
                  <a:cubicBezTo>
                    <a:pt x="8229600" y="532684"/>
                    <a:pt x="8186645" y="575639"/>
                    <a:pt x="8133658" y="575639"/>
                  </a:cubicBezTo>
                  <a:lnTo>
                    <a:pt x="95942" y="575639"/>
                  </a:lnTo>
                  <a:cubicBezTo>
                    <a:pt x="42955" y="575639"/>
                    <a:pt x="0" y="532684"/>
                    <a:pt x="0" y="479697"/>
                  </a:cubicBezTo>
                  <a:lnTo>
                    <a:pt x="0" y="9594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540" tIns="119540" rIns="119540" bIns="1195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You can exploit the drawing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7200" y="4466978"/>
              <a:ext cx="8229600" cy="658260"/>
            </a:xfrm>
            <a:custGeom>
              <a:avLst/>
              <a:gdLst>
                <a:gd name="connsiteX0" fmla="*/ 0 w 8229600"/>
                <a:gd name="connsiteY0" fmla="*/ 0 h 658260"/>
                <a:gd name="connsiteX1" fmla="*/ 8229600 w 8229600"/>
                <a:gd name="connsiteY1" fmla="*/ 0 h 658260"/>
                <a:gd name="connsiteX2" fmla="*/ 8229600 w 8229600"/>
                <a:gd name="connsiteY2" fmla="*/ 658260 h 658260"/>
                <a:gd name="connsiteX3" fmla="*/ 0 w 8229600"/>
                <a:gd name="connsiteY3" fmla="*/ 658260 h 658260"/>
                <a:gd name="connsiteX4" fmla="*/ 0 w 8229600"/>
                <a:gd name="connsiteY4" fmla="*/ 0 h 65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58260">
                  <a:moveTo>
                    <a:pt x="0" y="0"/>
                  </a:moveTo>
                  <a:lnTo>
                    <a:pt x="8229600" y="0"/>
                  </a:lnTo>
                  <a:lnTo>
                    <a:pt x="8229600" y="658260"/>
                  </a:lnTo>
                  <a:lnTo>
                    <a:pt x="0" y="6582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0480" rIns="170688" bIns="3048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900" kern="1200" dirty="0" smtClean="0"/>
                <a:t>In a planar graph, you can define a sense of “locality”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900" kern="1200" dirty="0" smtClean="0"/>
                <a:t>There is no direct interaction (no edges) between far away regions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5125239"/>
            <a:ext cx="8229600" cy="973080"/>
            <a:chOff x="457200" y="5125239"/>
            <a:chExt cx="8229600" cy="973080"/>
          </a:xfrm>
        </p:grpSpPr>
        <p:sp>
          <p:nvSpPr>
            <p:cNvPr id="12" name="Freeform 11"/>
            <p:cNvSpPr/>
            <p:nvPr/>
          </p:nvSpPr>
          <p:spPr>
            <a:xfrm>
              <a:off x="457200" y="5125239"/>
              <a:ext cx="8229600" cy="575639"/>
            </a:xfrm>
            <a:custGeom>
              <a:avLst/>
              <a:gdLst>
                <a:gd name="connsiteX0" fmla="*/ 0 w 8229600"/>
                <a:gd name="connsiteY0" fmla="*/ 95942 h 575639"/>
                <a:gd name="connsiteX1" fmla="*/ 95942 w 8229600"/>
                <a:gd name="connsiteY1" fmla="*/ 0 h 575639"/>
                <a:gd name="connsiteX2" fmla="*/ 8133658 w 8229600"/>
                <a:gd name="connsiteY2" fmla="*/ 0 h 575639"/>
                <a:gd name="connsiteX3" fmla="*/ 8229600 w 8229600"/>
                <a:gd name="connsiteY3" fmla="*/ 95942 h 575639"/>
                <a:gd name="connsiteX4" fmla="*/ 8229600 w 8229600"/>
                <a:gd name="connsiteY4" fmla="*/ 479697 h 575639"/>
                <a:gd name="connsiteX5" fmla="*/ 8133658 w 8229600"/>
                <a:gd name="connsiteY5" fmla="*/ 575639 h 575639"/>
                <a:gd name="connsiteX6" fmla="*/ 95942 w 8229600"/>
                <a:gd name="connsiteY6" fmla="*/ 575639 h 575639"/>
                <a:gd name="connsiteX7" fmla="*/ 0 w 8229600"/>
                <a:gd name="connsiteY7" fmla="*/ 479697 h 575639"/>
                <a:gd name="connsiteX8" fmla="*/ 0 w 8229600"/>
                <a:gd name="connsiteY8" fmla="*/ 95942 h 5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575639">
                  <a:moveTo>
                    <a:pt x="0" y="95942"/>
                  </a:moveTo>
                  <a:cubicBezTo>
                    <a:pt x="0" y="42955"/>
                    <a:pt x="42955" y="0"/>
                    <a:pt x="95942" y="0"/>
                  </a:cubicBezTo>
                  <a:lnTo>
                    <a:pt x="8133658" y="0"/>
                  </a:lnTo>
                  <a:cubicBezTo>
                    <a:pt x="8186645" y="0"/>
                    <a:pt x="8229600" y="42955"/>
                    <a:pt x="8229600" y="95942"/>
                  </a:cubicBezTo>
                  <a:lnTo>
                    <a:pt x="8229600" y="479697"/>
                  </a:lnTo>
                  <a:cubicBezTo>
                    <a:pt x="8229600" y="532684"/>
                    <a:pt x="8186645" y="575639"/>
                    <a:pt x="8133658" y="575639"/>
                  </a:cubicBezTo>
                  <a:lnTo>
                    <a:pt x="95942" y="575639"/>
                  </a:lnTo>
                  <a:cubicBezTo>
                    <a:pt x="42955" y="575639"/>
                    <a:pt x="0" y="532684"/>
                    <a:pt x="0" y="479697"/>
                  </a:cubicBezTo>
                  <a:lnTo>
                    <a:pt x="0" y="9594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540" tIns="119540" rIns="119540" bIns="1195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Hardness proofs fail</a:t>
              </a:r>
              <a:endParaRPr lang="en-US" sz="24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Freeform 12"/>
                <p:cNvSpPr/>
                <p:nvPr/>
              </p:nvSpPr>
              <p:spPr>
                <a:xfrm>
                  <a:off x="457200" y="5700879"/>
                  <a:ext cx="8229600" cy="397440"/>
                </a:xfrm>
                <a:custGeom>
                  <a:avLst/>
                  <a:gdLst>
                    <a:gd name="connsiteX0" fmla="*/ 0 w 8229600"/>
                    <a:gd name="connsiteY0" fmla="*/ 0 h 397440"/>
                    <a:gd name="connsiteX1" fmla="*/ 8229600 w 8229600"/>
                    <a:gd name="connsiteY1" fmla="*/ 0 h 397440"/>
                    <a:gd name="connsiteX2" fmla="*/ 8229600 w 8229600"/>
                    <a:gd name="connsiteY2" fmla="*/ 397440 h 397440"/>
                    <a:gd name="connsiteX3" fmla="*/ 0 w 8229600"/>
                    <a:gd name="connsiteY3" fmla="*/ 397440 h 397440"/>
                    <a:gd name="connsiteX4" fmla="*/ 0 w 8229600"/>
                    <a:gd name="connsiteY4" fmla="*/ 0 h 397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29600" h="397440">
                      <a:moveTo>
                        <a:pt x="0" y="0"/>
                      </a:moveTo>
                      <a:lnTo>
                        <a:pt x="8229600" y="0"/>
                      </a:lnTo>
                      <a:lnTo>
                        <a:pt x="8229600" y="397440"/>
                      </a:lnTo>
                      <a:lnTo>
                        <a:pt x="0" y="3974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1290" tIns="30480" rIns="170688" bIns="30480" numCol="1" spcCol="1270" anchor="t" anchorCtr="0">
                  <a:noAutofit/>
                </a:bodyPr>
                <a:lstStyle/>
                <a:p>
                  <a:pPr marL="171450" lvl="1" indent="-171450" algn="l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•"/>
                  </a:pPr>
                  <a:r>
                    <a:rPr lang="en-US" sz="1900" kern="1200" dirty="0" smtClean="0"/>
                    <a:t>Many gadgets for proving </a:t>
                  </a:r>
                  <a14:m>
                    <m:oMath xmlns:m="http://schemas.openxmlformats.org/officeDocument/2006/math">
                      <m:r>
                        <a:rPr lang="en-US" sz="1900" i="1" kern="1200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900" i="1" kern="1200" dirty="0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a14:m>
                  <a:r>
                    <a:rPr lang="en-US" sz="1900" kern="1200" dirty="0" smtClean="0"/>
                    <a:t>-hardness require crossings</a:t>
                  </a:r>
                  <a:endParaRPr lang="en-US" sz="1900" kern="1200" dirty="0"/>
                </a:p>
              </p:txBody>
            </p:sp>
          </mc:Choice>
          <mc:Fallback xmlns="">
            <p:sp>
              <p:nvSpPr>
                <p:cNvPr id="13" name="Freeform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700879"/>
                  <a:ext cx="8229600" cy="397440"/>
                </a:xfrm>
                <a:custGeom>
                  <a:avLst/>
                  <a:gdLst>
                    <a:gd name="connsiteX0" fmla="*/ 0 w 8229600"/>
                    <a:gd name="connsiteY0" fmla="*/ 0 h 397440"/>
                    <a:gd name="connsiteX1" fmla="*/ 8229600 w 8229600"/>
                    <a:gd name="connsiteY1" fmla="*/ 0 h 397440"/>
                    <a:gd name="connsiteX2" fmla="*/ 8229600 w 8229600"/>
                    <a:gd name="connsiteY2" fmla="*/ 397440 h 397440"/>
                    <a:gd name="connsiteX3" fmla="*/ 0 w 8229600"/>
                    <a:gd name="connsiteY3" fmla="*/ 397440 h 397440"/>
                    <a:gd name="connsiteX4" fmla="*/ 0 w 8229600"/>
                    <a:gd name="connsiteY4" fmla="*/ 0 h 397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29600" h="397440">
                      <a:moveTo>
                        <a:pt x="0" y="0"/>
                      </a:moveTo>
                      <a:lnTo>
                        <a:pt x="8229600" y="0"/>
                      </a:lnTo>
                      <a:lnTo>
                        <a:pt x="8229600" y="397440"/>
                      </a:lnTo>
                      <a:lnTo>
                        <a:pt x="0" y="3974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  <a:stretch>
                    <a:fillRect t="-21538" b="-1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18" name="Deg1SmallV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27" y="3513159"/>
            <a:ext cx="2276475" cy="2190750"/>
          </a:xfrm>
          <a:prstGeom prst="rect">
            <a:avLst/>
          </a:prstGeom>
        </p:spPr>
      </p:pic>
      <p:pic>
        <p:nvPicPr>
          <p:cNvPr id="19" name="Deg2SmallV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513158"/>
            <a:ext cx="39719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1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Properties</a:t>
            </a:r>
            <a:r>
              <a:rPr lang="nl-NL" dirty="0" smtClean="0"/>
              <a:t> of </a:t>
            </a:r>
            <a:r>
              <a:rPr lang="nl-NL" dirty="0" err="1" smtClean="0"/>
              <a:t>planar</a:t>
            </a:r>
            <a:r>
              <a:rPr lang="nl-NL" dirty="0" smtClean="0"/>
              <a:t> </a:t>
            </a:r>
            <a:r>
              <a:rPr lang="nl-NL" dirty="0" err="1" smtClean="0"/>
              <a:t>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nl-NL" dirty="0" smtClean="0"/>
                  <a:t>A </a:t>
                </a:r>
                <a:r>
                  <a:rPr lang="nl-NL" dirty="0" err="1" smtClean="0"/>
                  <a:t>simple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 smtClean="0"/>
                  <a:t>-vertex </a:t>
                </a:r>
                <a:r>
                  <a:rPr lang="nl-NL" dirty="0" err="1" smtClean="0"/>
                  <a:t>planar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has at most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edges</a:t>
                </a:r>
                <a:endParaRPr lang="nl-NL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dirty="0" smtClean="0"/>
                  <a:t>A </a:t>
                </a:r>
                <a:r>
                  <a:rPr lang="nl-NL" dirty="0" err="1" smtClean="0"/>
                  <a:t>simple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 smtClean="0"/>
                  <a:t>-vertex </a:t>
                </a:r>
                <a:r>
                  <a:rPr lang="nl-NL" b="1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has at most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 smtClean="0"/>
                  <a:t> edges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simple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planar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has a vertex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nl-NL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NL" dirty="0" smtClean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 smtClean="0"/>
                  <a:t>-vertex </a:t>
                </a:r>
                <a:r>
                  <a:rPr lang="nl-NL" dirty="0" err="1" smtClean="0"/>
                  <a:t>planar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has </a:t>
                </a:r>
                <a:r>
                  <a:rPr lang="nl-NL" dirty="0" err="1" smtClean="0"/>
                  <a:t>treewidth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3" name="SimplePlan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29050"/>
            <a:ext cx="2905125" cy="2828925"/>
          </a:xfrm>
          <a:prstGeom prst="rect">
            <a:avLst/>
          </a:prstGeom>
        </p:spPr>
      </p:pic>
      <p:pic>
        <p:nvPicPr>
          <p:cNvPr id="4" name="BipartitePlan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821954"/>
            <a:ext cx="2352675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ulersThm"/>
              <p:cNvSpPr/>
              <p:nvPr/>
            </p:nvSpPr>
            <p:spPr bwMode="auto">
              <a:xfrm>
                <a:off x="827584" y="3717032"/>
                <a:ext cx="7488832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b="1" dirty="0" smtClean="0"/>
                  <a:t>Euler’s </a:t>
                </a:r>
                <a:r>
                  <a:rPr lang="nl-NL" sz="2400" b="1" dirty="0" err="1"/>
                  <a:t>formula</a:t>
                </a:r>
                <a:r>
                  <a:rPr lang="nl-NL" sz="2400" b="1" dirty="0"/>
                  <a:t>. </a:t>
                </a:r>
                <a:r>
                  <a:rPr lang="nl-NL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sz="2400" dirty="0"/>
                  <a:t> are the </a:t>
                </a:r>
                <a:r>
                  <a:rPr lang="nl-NL" sz="2400" dirty="0" err="1"/>
                  <a:t>number</a:t>
                </a:r>
                <a:r>
                  <a:rPr lang="nl-NL" sz="2400" dirty="0"/>
                  <a:t> of </a:t>
                </a:r>
                <a:r>
                  <a:rPr lang="nl-NL" sz="2400" dirty="0" err="1"/>
                  <a:t>vertices</a:t>
                </a:r>
                <a:r>
                  <a:rPr lang="nl-NL" sz="2400" dirty="0"/>
                  <a:t>, </a:t>
                </a:r>
                <a:r>
                  <a:rPr lang="nl-NL" sz="2400" dirty="0" err="1"/>
                  <a:t>edges</a:t>
                </a:r>
                <a:r>
                  <a:rPr lang="nl-NL" sz="2400" dirty="0"/>
                  <a:t>, </a:t>
                </a:r>
                <a:r>
                  <a:rPr lang="nl-NL" sz="2400" dirty="0" err="1"/>
                  <a:t>and</a:t>
                </a:r>
                <a:r>
                  <a:rPr lang="nl-NL" sz="2400" dirty="0"/>
                  <a:t> </a:t>
                </a:r>
                <a:r>
                  <a:rPr lang="nl-NL" sz="2400" dirty="0" err="1"/>
                  <a:t>faces</a:t>
                </a:r>
                <a:r>
                  <a:rPr lang="nl-NL" sz="2400" dirty="0"/>
                  <a:t> of a </a:t>
                </a:r>
                <a:r>
                  <a:rPr lang="nl-NL" sz="2400" dirty="0" err="1"/>
                  <a:t>plane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graph</a:t>
                </a:r>
                <a:r>
                  <a:rPr lang="nl-NL" sz="2400" dirty="0"/>
                  <a:t>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400" dirty="0"/>
                  <a:t>, </a:t>
                </a:r>
                <a:r>
                  <a:rPr lang="nl-NL" sz="2400" dirty="0" err="1"/>
                  <a:t>then</a:t>
                </a:r>
                <a:r>
                  <a:rPr lang="nl-NL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nl-NL" sz="2400" dirty="0"/>
                  <a:t>. </a:t>
                </a:r>
                <a:r>
                  <a:rPr lang="nl-NL" sz="2400" dirty="0" smtClean="0"/>
                  <a:t/>
                </a:r>
                <a:br>
                  <a:rPr lang="nl-NL" sz="2400" dirty="0" smtClean="0"/>
                </a:br>
                <a:r>
                  <a:rPr lang="nl-NL" sz="2400" dirty="0" err="1" smtClean="0"/>
                  <a:t>Equality</a:t>
                </a:r>
                <a:r>
                  <a:rPr lang="nl-NL" sz="2400" dirty="0" smtClean="0"/>
                  <a:t> </a:t>
                </a:r>
                <a:r>
                  <a:rPr lang="nl-NL" sz="2400" dirty="0" err="1"/>
                  <a:t>holds</a:t>
                </a:r>
                <a:r>
                  <a:rPr lang="nl-NL" sz="2400" dirty="0"/>
                  <a:t> </a:t>
                </a:r>
                <a:r>
                  <a:rPr lang="nl-NL" sz="2400" dirty="0" err="1"/>
                  <a:t>if</a:t>
                </a:r>
                <a:r>
                  <a:rPr lang="nl-NL" sz="2400" dirty="0"/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400" dirty="0"/>
                  <a:t> is </a:t>
                </a:r>
                <a:r>
                  <a:rPr lang="nl-NL" sz="2400" dirty="0" err="1"/>
                  <a:t>connected</a:t>
                </a:r>
                <a:r>
                  <a:rPr lang="nl-NL" sz="2400" dirty="0"/>
                  <a:t>.</a:t>
                </a:r>
              </a:p>
            </p:txBody>
          </p:sp>
        </mc:Choice>
        <mc:Fallback xmlns="">
          <p:sp>
            <p:nvSpPr>
              <p:cNvPr id="8" name="EulersTh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717032"/>
                <a:ext cx="7488832" cy="12241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96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counts in simple planar graphs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3121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Lemma.</a:t>
                </a:r>
                <a:r>
                  <a:rPr lang="en-US" dirty="0" smtClean="0"/>
                  <a:t> </a:t>
                </a:r>
                <a:r>
                  <a:rPr lang="nl-NL" dirty="0"/>
                  <a:t>A </a:t>
                </a:r>
                <a:r>
                  <a:rPr lang="nl-NL" dirty="0" err="1"/>
                  <a:t>simple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/>
                  <a:t>-vertex </a:t>
                </a:r>
                <a:r>
                  <a:rPr lang="nl-NL" dirty="0" err="1"/>
                  <a:t>planar</a:t>
                </a:r>
                <a:r>
                  <a:rPr lang="nl-NL" dirty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/>
                  <a:t>has at most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edges</a:t>
                </a:r>
              </a:p>
              <a:p>
                <a:r>
                  <a:rPr lang="nl-NL" b="1" dirty="0" err="1" smtClean="0"/>
                  <a:t>Proof</a:t>
                </a:r>
                <a:r>
                  <a:rPr lang="nl-NL" b="1" dirty="0" smtClean="0"/>
                  <a:t>. </a:t>
                </a:r>
              </a:p>
              <a:p>
                <a:pPr lvl="1"/>
                <a:r>
                  <a:rPr lang="en-US" dirty="0" smtClean="0"/>
                  <a:t>Trivial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assume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the set of </a:t>
                </a:r>
                <a:r>
                  <a:rPr lang="nl-NL" dirty="0" err="1" smtClean="0"/>
                  <a:t>faces</a:t>
                </a:r>
                <a:r>
                  <a:rPr lang="nl-NL" dirty="0" smtClean="0"/>
                  <a:t> of a </a:t>
                </a:r>
                <a:r>
                  <a:rPr lang="nl-NL" dirty="0" err="1" smtClean="0"/>
                  <a:t>planar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drawing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For a face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dirty="0" smtClean="0"/>
                  <a:t> be the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nl-NL" dirty="0" smtClean="0"/>
                  <a:t> we </a:t>
                </a:r>
                <a:r>
                  <a:rPr lang="nl-NL" dirty="0" err="1" smtClean="0"/>
                  <a:t>count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at most </a:t>
                </a:r>
                <a:r>
                  <a:rPr lang="nl-NL" dirty="0" err="1" smtClean="0"/>
                  <a:t>twice</a:t>
                </a:r>
                <a:endParaRPr lang="nl-N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dirty="0" smtClean="0"/>
              </a:p>
              <a:p>
                <a:pPr marL="914400" lvl="2" indent="0">
                  <a:buNone/>
                </a:pPr>
                <a:endParaRPr lang="en-US" b="0" dirty="0" smtClean="0"/>
              </a:p>
              <a:p>
                <a:pPr lvl="2"/>
                <a:endParaRPr lang="en-US" b="0" dirty="0" smtClean="0"/>
              </a:p>
              <a:p>
                <a:pPr lvl="2"/>
                <a:endParaRPr lang="nl-NL" dirty="0" smtClean="0"/>
              </a:p>
              <a:p>
                <a:pPr lvl="1"/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312145"/>
              </a:xfrm>
              <a:blipFill rotWithShape="0">
                <a:blip r:embed="rId2"/>
                <a:stretch>
                  <a:fillRect l="-9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509120"/>
            <a:ext cx="3505200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509120"/>
            <a:ext cx="3505200" cy="2124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92080" y="51210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121044"/>
                <a:ext cx="43204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518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counts in simple planar graphs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is a </a:t>
                </a:r>
                <a:r>
                  <a:rPr lang="nl-NL" dirty="0" err="1"/>
                  <a:t>simple</a:t>
                </a:r>
                <a:r>
                  <a:rPr lang="nl-NL" dirty="0"/>
                  <a:t> </a:t>
                </a:r>
                <a:r>
                  <a:rPr lang="nl-NL" dirty="0" err="1"/>
                  <a:t>graph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nl-NL" dirty="0"/>
                  <a:t>, the </a:t>
                </a:r>
                <a:r>
                  <a:rPr lang="nl-NL" dirty="0" err="1"/>
                  <a:t>boundary</a:t>
                </a:r>
                <a:r>
                  <a:rPr lang="nl-NL" dirty="0"/>
                  <a:t> of </a:t>
                </a:r>
                <a:r>
                  <a:rPr lang="nl-NL" dirty="0" err="1"/>
                  <a:t>every</a:t>
                </a:r>
                <a:r>
                  <a:rPr lang="nl-NL" dirty="0"/>
                  <a:t> face </a:t>
                </a:r>
                <a:r>
                  <a:rPr lang="nl-NL" dirty="0" err="1"/>
                  <a:t>consists</a:t>
                </a:r>
                <a:r>
                  <a:rPr lang="nl-NL" dirty="0"/>
                  <a:t> of at </a:t>
                </a:r>
                <a:r>
                  <a:rPr lang="nl-NL" dirty="0" err="1"/>
                  <a:t>least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dirty="0"/>
                  <a:t> edges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 smtClean="0"/>
                  <a:t>Apply Euler’s formula: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b="0" dirty="0" smtClean="0"/>
              </a:p>
              <a:p>
                <a:pPr marL="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509120"/>
            <a:ext cx="350520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509119"/>
            <a:ext cx="35052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1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14850</TotalTime>
  <Words>2034</Words>
  <Application>Microsoft Office PowerPoint</Application>
  <PresentationFormat>On-screen Show (4:3)</PresentationFormat>
  <Paragraphs>356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Times New Roman</vt:lpstr>
      <vt:lpstr>Arial</vt:lpstr>
      <vt:lpstr>Cambria Math</vt:lpstr>
      <vt:lpstr>Arial Narrow</vt:lpstr>
      <vt:lpstr>AA-UiB-Institusjonell-mal-rev03</vt:lpstr>
      <vt:lpstr>Parameterized Algorithms Advanced Kernelization Techniques</vt:lpstr>
      <vt:lpstr>This lecture</vt:lpstr>
      <vt:lpstr>Planar graphs</vt:lpstr>
      <vt:lpstr>The definition</vt:lpstr>
      <vt:lpstr>Planar problems are easier</vt:lpstr>
      <vt:lpstr>Why planar problems are easier</vt:lpstr>
      <vt:lpstr>Properties of planar graphs</vt:lpstr>
      <vt:lpstr>Edge counts in simple planar graphs (I)</vt:lpstr>
      <vt:lpstr>Edge counts in simple planar graphs (II)</vt:lpstr>
      <vt:lpstr>Edge counts in simple bipartite planar graphs</vt:lpstr>
      <vt:lpstr>Planar bipartite neighborhood lemma</vt:lpstr>
      <vt:lpstr>connected vertex cover</vt:lpstr>
      <vt:lpstr>The Connected Vertex Cover problem</vt:lpstr>
      <vt:lpstr>Reduction rules for Connected Vertex Cover</vt:lpstr>
      <vt:lpstr>Cut vertices of degree 2</vt:lpstr>
      <vt:lpstr>Solutions can avoid degree-2 non-cut vertices (I)</vt:lpstr>
      <vt:lpstr>Solutions can avoid degree-2 non-cut vertices (II)</vt:lpstr>
      <vt:lpstr>Non-cut vertices of degree 2</vt:lpstr>
      <vt:lpstr>Boundary lemma</vt:lpstr>
      <vt:lpstr>Boundary lemma</vt:lpstr>
      <vt:lpstr>Turing kernelization</vt:lpstr>
      <vt:lpstr>The limits of effective preprocessing</vt:lpstr>
      <vt:lpstr>The Max Leaf Subtree problem</vt:lpstr>
      <vt:lpstr>Max Leaf Subtree is or-compositional</vt:lpstr>
      <vt:lpstr>Preprocessing for Max Leaf Subtree</vt:lpstr>
      <vt:lpstr>Reduction rule for Max Leaf Subtree</vt:lpstr>
      <vt:lpstr>Preprocessing algorithm for Max Leaf Subtree</vt:lpstr>
      <vt:lpstr>Formal definition?</vt:lpstr>
      <vt:lpstr>Turing kernelization</vt:lpstr>
      <vt:lpstr>Results on Turing kernelization</vt:lpstr>
      <vt:lpstr>Turing kernelization for finding paths</vt:lpstr>
      <vt:lpstr>Long cycles through 2-separators</vt:lpstr>
      <vt:lpstr>Turing reduction rule for k-Longest Cycle</vt:lpstr>
      <vt:lpstr>Splitting rule for k-Longest Cycle</vt:lpstr>
      <vt:lpstr>Turing kernelization for k-Longest Cycle</vt:lpstr>
      <vt:lpstr>Advanced discussion</vt:lpstr>
      <vt:lpstr>Protrusions</vt:lpstr>
      <vt:lpstr>How to replace</vt:lpstr>
      <vt:lpstr>Meta-kernelization results</vt:lpstr>
      <vt:lpstr>Beyond planar graphs</vt:lpstr>
      <vt:lpstr>Beyond planar graphs for Connected Vertex Cover</vt:lpstr>
      <vt:lpstr>outlook</vt:lpstr>
      <vt:lpstr>Open problem: Turing kernel for k-Longest Path</vt:lpstr>
      <vt:lpstr>Open problem: Lower bounds for Turing kernels</vt:lpstr>
      <vt:lpstr>Exercises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1342</cp:revision>
  <cp:lastPrinted>2011-05-25T10:31:26Z</cp:lastPrinted>
  <dcterms:created xsi:type="dcterms:W3CDTF">2011-05-20T06:21:58Z</dcterms:created>
  <dcterms:modified xsi:type="dcterms:W3CDTF">2014-08-19T22:21:54Z</dcterms:modified>
</cp:coreProperties>
</file>