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06" r:id="rId2"/>
    <p:sldId id="327" r:id="rId3"/>
    <p:sldId id="328" r:id="rId4"/>
    <p:sldId id="325" r:id="rId5"/>
    <p:sldId id="326" r:id="rId6"/>
    <p:sldId id="329" r:id="rId7"/>
    <p:sldId id="316" r:id="rId8"/>
    <p:sldId id="336" r:id="rId9"/>
    <p:sldId id="337" r:id="rId10"/>
    <p:sldId id="338" r:id="rId11"/>
    <p:sldId id="339" r:id="rId12"/>
    <p:sldId id="371" r:id="rId13"/>
    <p:sldId id="372" r:id="rId14"/>
    <p:sldId id="387" r:id="rId15"/>
    <p:sldId id="374" r:id="rId16"/>
    <p:sldId id="382" r:id="rId17"/>
    <p:sldId id="384" r:id="rId18"/>
    <p:sldId id="375" r:id="rId19"/>
    <p:sldId id="376" r:id="rId20"/>
    <p:sldId id="390" r:id="rId21"/>
    <p:sldId id="377" r:id="rId22"/>
    <p:sldId id="378" r:id="rId23"/>
    <p:sldId id="379" r:id="rId24"/>
    <p:sldId id="380" r:id="rId25"/>
    <p:sldId id="381" r:id="rId26"/>
    <p:sldId id="332" r:id="rId27"/>
    <p:sldId id="340" r:id="rId28"/>
    <p:sldId id="342" r:id="rId29"/>
    <p:sldId id="345" r:id="rId30"/>
    <p:sldId id="386" r:id="rId31"/>
    <p:sldId id="341" r:id="rId32"/>
    <p:sldId id="346" r:id="rId33"/>
    <p:sldId id="349" r:id="rId34"/>
    <p:sldId id="347" r:id="rId35"/>
    <p:sldId id="348" r:id="rId36"/>
    <p:sldId id="350" r:id="rId37"/>
    <p:sldId id="351" r:id="rId38"/>
    <p:sldId id="352" r:id="rId39"/>
    <p:sldId id="353" r:id="rId40"/>
    <p:sldId id="354" r:id="rId41"/>
    <p:sldId id="315" r:id="rId42"/>
    <p:sldId id="322" r:id="rId43"/>
    <p:sldId id="368" r:id="rId44"/>
    <p:sldId id="369" r:id="rId45"/>
    <p:sldId id="357" r:id="rId46"/>
    <p:sldId id="389" r:id="rId47"/>
    <p:sldId id="370" r:id="rId48"/>
    <p:sldId id="308" r:id="rId49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4E4A48"/>
    <a:srgbClr val="00BBFE"/>
    <a:srgbClr val="FF9900"/>
    <a:srgbClr val="DE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95405" autoAdjust="0"/>
  </p:normalViewPr>
  <p:slideViewPr>
    <p:cSldViewPr>
      <p:cViewPr varScale="1">
        <p:scale>
          <a:sx n="61" d="100"/>
          <a:sy n="61" d="100"/>
        </p:scale>
        <p:origin x="67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\Dropbox\Talks\Bedlewo\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Google Scholar Papers on </a:t>
            </a:r>
            <a:r>
              <a:rPr lang="en-US" sz="2400" b="1" dirty="0"/>
              <a:t>FPT</a:t>
            </a:r>
            <a:r>
              <a:rPr lang="en-US" sz="2400" dirty="0"/>
              <a:t> and </a:t>
            </a:r>
            <a:r>
              <a:rPr lang="en-US" sz="2400" b="1" dirty="0" err="1"/>
              <a:t>Kernelization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FPT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1</c:v>
                </c:pt>
                <c:pt idx="1">
                  <c:v>9</c:v>
                </c:pt>
                <c:pt idx="2">
                  <c:v>16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38</c:v>
                </c:pt>
                <c:pt idx="7">
                  <c:v>28</c:v>
                </c:pt>
                <c:pt idx="8">
                  <c:v>76</c:v>
                </c:pt>
                <c:pt idx="9">
                  <c:v>45</c:v>
                </c:pt>
                <c:pt idx="10">
                  <c:v>95</c:v>
                </c:pt>
                <c:pt idx="11">
                  <c:v>109</c:v>
                </c:pt>
                <c:pt idx="12">
                  <c:v>168</c:v>
                </c:pt>
                <c:pt idx="13">
                  <c:v>269</c:v>
                </c:pt>
                <c:pt idx="14">
                  <c:v>285</c:v>
                </c:pt>
                <c:pt idx="15">
                  <c:v>419</c:v>
                </c:pt>
                <c:pt idx="16">
                  <c:v>459</c:v>
                </c:pt>
                <c:pt idx="17">
                  <c:v>571</c:v>
                </c:pt>
                <c:pt idx="18">
                  <c:v>729</c:v>
                </c:pt>
                <c:pt idx="19">
                  <c:v>704</c:v>
                </c:pt>
                <c:pt idx="20">
                  <c:v>787</c:v>
                </c:pt>
                <c:pt idx="21">
                  <c:v>914</c:v>
                </c:pt>
                <c:pt idx="22">
                  <c:v>1100</c:v>
                </c:pt>
              </c:numCache>
            </c:numRef>
          </c:yVal>
          <c:smooth val="0"/>
        </c:ser>
        <c:ser>
          <c:idx val="1"/>
          <c:order val="1"/>
          <c:tx>
            <c:v>Kernelization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Sheet1!$A$3:$A$25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xVal>
          <c:yVal>
            <c:numRef>
              <c:f>Sheet1!$C$3:$C$25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11</c:v>
                </c:pt>
                <c:pt idx="11">
                  <c:v>14</c:v>
                </c:pt>
                <c:pt idx="12">
                  <c:v>22</c:v>
                </c:pt>
                <c:pt idx="13">
                  <c:v>51</c:v>
                </c:pt>
                <c:pt idx="14">
                  <c:v>61</c:v>
                </c:pt>
                <c:pt idx="15">
                  <c:v>107</c:v>
                </c:pt>
                <c:pt idx="16">
                  <c:v>114</c:v>
                </c:pt>
                <c:pt idx="17">
                  <c:v>146</c:v>
                </c:pt>
                <c:pt idx="18">
                  <c:v>179</c:v>
                </c:pt>
                <c:pt idx="19">
                  <c:v>221</c:v>
                </c:pt>
                <c:pt idx="20">
                  <c:v>218</c:v>
                </c:pt>
                <c:pt idx="21">
                  <c:v>289</c:v>
                </c:pt>
                <c:pt idx="22">
                  <c:v>326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8448336"/>
        <c:axId val="1248448880"/>
      </c:scatterChart>
      <c:valAx>
        <c:axId val="124844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448880"/>
        <c:crosses val="autoZero"/>
        <c:crossBetween val="midCat"/>
      </c:valAx>
      <c:valAx>
        <c:axId val="124844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448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4CAE5-299F-4BCD-971E-29992FB546E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FF1BF0-7189-41FB-A0D6-E970988D2FF6}">
      <dgm:prSet phldrT="[Text]"/>
      <dgm:spPr/>
      <dgm:t>
        <a:bodyPr/>
        <a:lstStyle/>
        <a:p>
          <a:r>
            <a:rPr lang="en-US" dirty="0" smtClean="0"/>
            <a:t>Fixed-parameter tractability</a:t>
          </a:r>
          <a:endParaRPr lang="en-US" dirty="0"/>
        </a:p>
      </dgm:t>
    </dgm:pt>
    <dgm:pt modelId="{42C9420D-7046-4CAC-842A-C059F5DDE63C}" type="parTrans" cxnId="{960367C4-5932-44D7-A41B-0746BCFEE81D}">
      <dgm:prSet/>
      <dgm:spPr/>
      <dgm:t>
        <a:bodyPr/>
        <a:lstStyle/>
        <a:p>
          <a:endParaRPr lang="en-US"/>
        </a:p>
      </dgm:t>
    </dgm:pt>
    <dgm:pt modelId="{3EFC3516-92BA-46EE-97CF-7E13FB3DA3FF}" type="sibTrans" cxnId="{960367C4-5932-44D7-A41B-0746BCFEE81D}">
      <dgm:prSet/>
      <dgm:spPr/>
      <dgm:t>
        <a:bodyPr/>
        <a:lstStyle/>
        <a:p>
          <a:endParaRPr lang="en-US"/>
        </a:p>
      </dgm:t>
    </dgm:pt>
    <dgm:pt modelId="{94E12872-F8A9-421A-896B-C70F3578D7BA}">
      <dgm:prSet/>
      <dgm:spPr/>
      <dgm:t>
        <a:bodyPr/>
        <a:lstStyle/>
        <a:p>
          <a:r>
            <a:rPr lang="en-US" dirty="0" err="1" smtClean="0"/>
            <a:t>Kernelization</a:t>
          </a:r>
          <a:r>
            <a:rPr lang="en-US" dirty="0" smtClean="0"/>
            <a:t> algorithms</a:t>
          </a:r>
        </a:p>
      </dgm:t>
    </dgm:pt>
    <dgm:pt modelId="{3841EB95-02AC-449C-8900-7CA43C1D721B}" type="parTrans" cxnId="{2FB4CFAE-9223-4D75-B8AC-9C1A47D4E1DC}">
      <dgm:prSet/>
      <dgm:spPr/>
      <dgm:t>
        <a:bodyPr/>
        <a:lstStyle/>
        <a:p>
          <a:endParaRPr lang="en-US"/>
        </a:p>
      </dgm:t>
    </dgm:pt>
    <dgm:pt modelId="{6C96D9C3-3FE5-41CC-A5D8-6F67A1BF2B28}" type="sibTrans" cxnId="{2FB4CFAE-9223-4D75-B8AC-9C1A47D4E1DC}">
      <dgm:prSet/>
      <dgm:spPr/>
      <dgm:t>
        <a:bodyPr/>
        <a:lstStyle/>
        <a:p>
          <a:endParaRPr lang="en-US"/>
        </a:p>
      </dgm:t>
    </dgm:pt>
    <dgm:pt modelId="{35000CCF-28F5-45BF-A1D4-637EE49B8CE2}">
      <dgm:prSet/>
      <dgm:spPr/>
      <dgm:t>
        <a:bodyPr/>
        <a:lstStyle/>
        <a:p>
          <a:r>
            <a:rPr lang="en-US" cap="small" baseline="0" dirty="0" smtClean="0"/>
            <a:t>Vertex Cover</a:t>
          </a:r>
        </a:p>
      </dgm:t>
    </dgm:pt>
    <dgm:pt modelId="{2C6E0A41-FB9E-41D8-A242-15DC3CCD3776}" type="parTrans" cxnId="{1DEBC5B1-19F6-4FBC-B4FC-0C59897EEAB1}">
      <dgm:prSet/>
      <dgm:spPr/>
      <dgm:t>
        <a:bodyPr/>
        <a:lstStyle/>
        <a:p>
          <a:endParaRPr lang="en-US"/>
        </a:p>
      </dgm:t>
    </dgm:pt>
    <dgm:pt modelId="{ADE16570-BB48-43C4-88AE-CF5EF88ED5B8}" type="sibTrans" cxnId="{1DEBC5B1-19F6-4FBC-B4FC-0C59897EEAB1}">
      <dgm:prSet/>
      <dgm:spPr/>
      <dgm:t>
        <a:bodyPr/>
        <a:lstStyle/>
        <a:p>
          <a:endParaRPr lang="en-US"/>
        </a:p>
      </dgm:t>
    </dgm:pt>
    <dgm:pt modelId="{2FD2C5ED-0F6D-47C1-A701-ADA6BFA56E22}">
      <dgm:prSet/>
      <dgm:spPr/>
      <dgm:t>
        <a:bodyPr/>
        <a:lstStyle/>
        <a:p>
          <a:r>
            <a:rPr lang="en-US" cap="small" baseline="0" dirty="0" smtClean="0"/>
            <a:t>Feedback Vertex Set</a:t>
          </a:r>
        </a:p>
      </dgm:t>
    </dgm:pt>
    <dgm:pt modelId="{02775EC7-9C37-4A4E-8967-ADDD0A6DC65E}" type="parTrans" cxnId="{8B0B2855-9B1D-4538-86A5-E6D14ABDAD14}">
      <dgm:prSet/>
      <dgm:spPr/>
      <dgm:t>
        <a:bodyPr/>
        <a:lstStyle/>
        <a:p>
          <a:endParaRPr lang="en-US"/>
        </a:p>
      </dgm:t>
    </dgm:pt>
    <dgm:pt modelId="{5FB3888C-95EF-479B-86CA-37515BDE531A}" type="sibTrans" cxnId="{8B0B2855-9B1D-4538-86A5-E6D14ABDAD14}">
      <dgm:prSet/>
      <dgm:spPr/>
      <dgm:t>
        <a:bodyPr/>
        <a:lstStyle/>
        <a:p>
          <a:endParaRPr lang="en-US"/>
        </a:p>
      </dgm:t>
    </dgm:pt>
    <dgm:pt modelId="{82135A2D-8BE9-4862-B464-79F4B5231A23}">
      <dgm:prSet/>
      <dgm:spPr/>
      <dgm:t>
        <a:bodyPr/>
        <a:lstStyle/>
        <a:p>
          <a:r>
            <a:rPr lang="en-US" smtClean="0"/>
            <a:t>Dynamic programming</a:t>
          </a:r>
          <a:endParaRPr lang="en-US" dirty="0" smtClean="0"/>
        </a:p>
      </dgm:t>
    </dgm:pt>
    <dgm:pt modelId="{53D04461-2DD0-4874-9DEB-912E26EA16B2}" type="parTrans" cxnId="{030806DE-4807-47C2-AFD9-C322B6C82E9D}">
      <dgm:prSet/>
      <dgm:spPr/>
      <dgm:t>
        <a:bodyPr/>
        <a:lstStyle/>
        <a:p>
          <a:endParaRPr lang="en-US"/>
        </a:p>
      </dgm:t>
    </dgm:pt>
    <dgm:pt modelId="{8B6C26F6-456B-496F-9FB5-46A616D8B531}" type="sibTrans" cxnId="{030806DE-4807-47C2-AFD9-C322B6C82E9D}">
      <dgm:prSet/>
      <dgm:spPr/>
      <dgm:t>
        <a:bodyPr/>
        <a:lstStyle/>
        <a:p>
          <a:endParaRPr lang="en-US"/>
        </a:p>
      </dgm:t>
    </dgm:pt>
    <dgm:pt modelId="{74382438-1234-4019-93C2-87D821AC0058}">
      <dgm:prSet/>
      <dgm:spPr/>
      <dgm:t>
        <a:bodyPr/>
        <a:lstStyle/>
        <a:p>
          <a:r>
            <a:rPr lang="en-US" cap="small" baseline="0" dirty="0" smtClean="0"/>
            <a:t>Set Cover</a:t>
          </a:r>
        </a:p>
      </dgm:t>
    </dgm:pt>
    <dgm:pt modelId="{B7902599-9F76-46F3-8CBF-F0D3F8516D3D}" type="parTrans" cxnId="{9A1747E2-1736-44FF-9E59-9C5E2361D3D8}">
      <dgm:prSet/>
      <dgm:spPr/>
      <dgm:t>
        <a:bodyPr/>
        <a:lstStyle/>
        <a:p>
          <a:endParaRPr lang="en-US"/>
        </a:p>
      </dgm:t>
    </dgm:pt>
    <dgm:pt modelId="{7B1AADA7-7554-4F44-A8FD-0597598B9238}" type="sibTrans" cxnId="{9A1747E2-1736-44FF-9E59-9C5E2361D3D8}">
      <dgm:prSet/>
      <dgm:spPr/>
      <dgm:t>
        <a:bodyPr/>
        <a:lstStyle/>
        <a:p>
          <a:endParaRPr lang="en-US"/>
        </a:p>
      </dgm:t>
    </dgm:pt>
    <dgm:pt modelId="{0645EAE3-DB8F-45F4-9CBA-32B713D8E035}">
      <dgm:prSet/>
      <dgm:spPr/>
      <dgm:t>
        <a:bodyPr/>
        <a:lstStyle/>
        <a:p>
          <a:r>
            <a:rPr lang="en-US" cap="small" baseline="0" dirty="0" smtClean="0"/>
            <a:t>Vertex Cover</a:t>
          </a:r>
        </a:p>
      </dgm:t>
    </dgm:pt>
    <dgm:pt modelId="{AB6E0807-7C40-4CD0-83C2-1BD7F8603FE3}" type="parTrans" cxnId="{970F3271-389F-4555-809D-88DB52FDDE81}">
      <dgm:prSet/>
      <dgm:spPr/>
      <dgm:t>
        <a:bodyPr/>
        <a:lstStyle/>
        <a:p>
          <a:endParaRPr lang="en-US"/>
        </a:p>
      </dgm:t>
    </dgm:pt>
    <dgm:pt modelId="{2292C441-8548-4AB1-B72B-A7EF42806B36}" type="sibTrans" cxnId="{970F3271-389F-4555-809D-88DB52FDDE81}">
      <dgm:prSet/>
      <dgm:spPr/>
      <dgm:t>
        <a:bodyPr/>
        <a:lstStyle/>
        <a:p>
          <a:endParaRPr lang="en-US"/>
        </a:p>
      </dgm:t>
    </dgm:pt>
    <dgm:pt modelId="{AD215F38-ECD9-4E96-B5C6-297D136A03F3}">
      <dgm:prSet/>
      <dgm:spPr/>
      <dgm:t>
        <a:bodyPr/>
        <a:lstStyle/>
        <a:p>
          <a:r>
            <a:rPr lang="en-US" cap="small" baseline="0" dirty="0" smtClean="0"/>
            <a:t>Feedback Arc Set</a:t>
          </a:r>
          <a:r>
            <a:rPr lang="en-US" dirty="0" smtClean="0"/>
            <a:t> in Tournaments</a:t>
          </a:r>
        </a:p>
      </dgm:t>
    </dgm:pt>
    <dgm:pt modelId="{2954BFBC-FBC5-4F41-9A71-8776EECDD57F}" type="parTrans" cxnId="{2C11E74E-D44C-4B12-9C43-E7AA69238C22}">
      <dgm:prSet/>
      <dgm:spPr/>
      <dgm:t>
        <a:bodyPr/>
        <a:lstStyle/>
        <a:p>
          <a:endParaRPr lang="en-US"/>
        </a:p>
      </dgm:t>
    </dgm:pt>
    <dgm:pt modelId="{EDF6CBCB-7AB4-40EA-9462-16460B5096BB}" type="sibTrans" cxnId="{2C11E74E-D44C-4B12-9C43-E7AA69238C22}">
      <dgm:prSet/>
      <dgm:spPr/>
      <dgm:t>
        <a:bodyPr/>
        <a:lstStyle/>
        <a:p>
          <a:endParaRPr lang="en-US"/>
        </a:p>
      </dgm:t>
    </dgm:pt>
    <dgm:pt modelId="{D5967D85-9924-4808-BDB1-C4A50A31EC7C}">
      <dgm:prSet/>
      <dgm:spPr/>
      <dgm:t>
        <a:bodyPr/>
        <a:lstStyle/>
        <a:p>
          <a:r>
            <a:rPr lang="en-US" dirty="0" smtClean="0"/>
            <a:t>Bounded-depth search trees</a:t>
          </a:r>
          <a:endParaRPr lang="en-US" dirty="0"/>
        </a:p>
      </dgm:t>
    </dgm:pt>
    <dgm:pt modelId="{3EE2CCFF-20F8-4944-8F3A-6DBCFB1A5240}" type="parTrans" cxnId="{2171CC0D-7334-4BBE-9350-5AD45C36844F}">
      <dgm:prSet/>
      <dgm:spPr/>
      <dgm:t>
        <a:bodyPr/>
        <a:lstStyle/>
        <a:p>
          <a:endParaRPr lang="en-US"/>
        </a:p>
      </dgm:t>
    </dgm:pt>
    <dgm:pt modelId="{9662FC78-0D65-4184-9042-8CE9F2170EDF}" type="sibTrans" cxnId="{2171CC0D-7334-4BBE-9350-5AD45C36844F}">
      <dgm:prSet/>
      <dgm:spPr/>
      <dgm:t>
        <a:bodyPr/>
        <a:lstStyle/>
        <a:p>
          <a:endParaRPr lang="en-US"/>
        </a:p>
      </dgm:t>
    </dgm:pt>
    <dgm:pt modelId="{FE79ECD2-FFA3-4806-B8D3-1A3E72084285}" type="pres">
      <dgm:prSet presAssocID="{9CF4CAE5-299F-4BCD-971E-29992FB546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C55F4C-B0E9-4ACD-B528-15FF9ED0049F}" type="pres">
      <dgm:prSet presAssocID="{67FF1BF0-7189-41FB-A0D6-E970988D2FF6}" presName="parentLin" presStyleCnt="0"/>
      <dgm:spPr/>
    </dgm:pt>
    <dgm:pt modelId="{10300EA9-64B6-44F1-82DC-7C3F66EF0766}" type="pres">
      <dgm:prSet presAssocID="{67FF1BF0-7189-41FB-A0D6-E970988D2FF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BF8AB7D-732C-4A78-83C7-80075B20A7B9}" type="pres">
      <dgm:prSet presAssocID="{67FF1BF0-7189-41FB-A0D6-E970988D2FF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EB5A-4DF5-4C7A-88F3-77B4B5168B8A}" type="pres">
      <dgm:prSet presAssocID="{67FF1BF0-7189-41FB-A0D6-E970988D2FF6}" presName="negativeSpace" presStyleCnt="0"/>
      <dgm:spPr/>
    </dgm:pt>
    <dgm:pt modelId="{D51AD565-F77B-4274-86AE-88854C96573A}" type="pres">
      <dgm:prSet presAssocID="{67FF1BF0-7189-41FB-A0D6-E970988D2FF6}" presName="childText" presStyleLbl="conFgAcc1" presStyleIdx="0" presStyleCnt="4">
        <dgm:presLayoutVars>
          <dgm:bulletEnabled val="1"/>
        </dgm:presLayoutVars>
      </dgm:prSet>
      <dgm:spPr/>
    </dgm:pt>
    <dgm:pt modelId="{29F99C2A-6C59-4CDE-AE04-03905F3516FF}" type="pres">
      <dgm:prSet presAssocID="{3EFC3516-92BA-46EE-97CF-7E13FB3DA3FF}" presName="spaceBetweenRectangles" presStyleCnt="0"/>
      <dgm:spPr/>
    </dgm:pt>
    <dgm:pt modelId="{289AE9C5-A35E-4A93-A3CA-7FE314E11A1C}" type="pres">
      <dgm:prSet presAssocID="{94E12872-F8A9-421A-896B-C70F3578D7BA}" presName="parentLin" presStyleCnt="0"/>
      <dgm:spPr/>
    </dgm:pt>
    <dgm:pt modelId="{46EE390A-9461-4F61-BCBA-142395C53909}" type="pres">
      <dgm:prSet presAssocID="{94E12872-F8A9-421A-896B-C70F3578D7B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29604E-A80E-4273-97B2-9E0D804358AE}" type="pres">
      <dgm:prSet presAssocID="{94E12872-F8A9-421A-896B-C70F3578D7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CD689-EC5F-48A3-ADAA-7F2AF57F80C9}" type="pres">
      <dgm:prSet presAssocID="{94E12872-F8A9-421A-896B-C70F3578D7BA}" presName="negativeSpace" presStyleCnt="0"/>
      <dgm:spPr/>
    </dgm:pt>
    <dgm:pt modelId="{0C41913A-1A02-4A64-8BAA-BB3FE27E7ED5}" type="pres">
      <dgm:prSet presAssocID="{94E12872-F8A9-421A-896B-C70F3578D7B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8B83D-5777-49BF-B268-B17ADDE29616}" type="pres">
      <dgm:prSet presAssocID="{6C96D9C3-3FE5-41CC-A5D8-6F67A1BF2B28}" presName="spaceBetweenRectangles" presStyleCnt="0"/>
      <dgm:spPr/>
    </dgm:pt>
    <dgm:pt modelId="{6E6302C4-6FE1-42DF-AE9C-7B9593698C86}" type="pres">
      <dgm:prSet presAssocID="{D5967D85-9924-4808-BDB1-C4A50A31EC7C}" presName="parentLin" presStyleCnt="0"/>
      <dgm:spPr/>
    </dgm:pt>
    <dgm:pt modelId="{DF7D13AE-9021-4D82-A9D9-C1A8E87310AC}" type="pres">
      <dgm:prSet presAssocID="{D5967D85-9924-4808-BDB1-C4A50A31EC7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A0F6E61-B814-485B-8350-113FB7435008}" type="pres">
      <dgm:prSet presAssocID="{D5967D85-9924-4808-BDB1-C4A50A31EC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8BC48-A6DC-47F8-8629-EE124DCB181B}" type="pres">
      <dgm:prSet presAssocID="{D5967D85-9924-4808-BDB1-C4A50A31EC7C}" presName="negativeSpace" presStyleCnt="0"/>
      <dgm:spPr/>
    </dgm:pt>
    <dgm:pt modelId="{4727DCC8-883F-47FB-A479-6941DA753817}" type="pres">
      <dgm:prSet presAssocID="{D5967D85-9924-4808-BDB1-C4A50A31EC7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EA624-866A-4BD6-A356-6AEE7BDD3E90}" type="pres">
      <dgm:prSet presAssocID="{9662FC78-0D65-4184-9042-8CE9F2170EDF}" presName="spaceBetweenRectangles" presStyleCnt="0"/>
      <dgm:spPr/>
    </dgm:pt>
    <dgm:pt modelId="{D791A0B1-EC06-4D06-BE88-85AC16BA519A}" type="pres">
      <dgm:prSet presAssocID="{82135A2D-8BE9-4862-B464-79F4B5231A23}" presName="parentLin" presStyleCnt="0"/>
      <dgm:spPr/>
    </dgm:pt>
    <dgm:pt modelId="{4ABC4FA8-FF73-4EA5-9B84-E420BA86C875}" type="pres">
      <dgm:prSet presAssocID="{82135A2D-8BE9-4862-B464-79F4B5231A2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AD64571-9F3E-40D0-B7A2-04C56733490F}" type="pres">
      <dgm:prSet presAssocID="{82135A2D-8BE9-4862-B464-79F4B5231A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594D1-9B75-4FC9-B810-B1968724D6CA}" type="pres">
      <dgm:prSet presAssocID="{82135A2D-8BE9-4862-B464-79F4B5231A23}" presName="negativeSpace" presStyleCnt="0"/>
      <dgm:spPr/>
    </dgm:pt>
    <dgm:pt modelId="{B6ECE97A-AB7D-4F6C-8D73-61DDD3CC1B6A}" type="pres">
      <dgm:prSet presAssocID="{82135A2D-8BE9-4862-B464-79F4B5231A2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1B48C3-D100-4866-B95C-F2B28B1337B6}" type="presOf" srcId="{AD215F38-ECD9-4E96-B5C6-297D136A03F3}" destId="{0C41913A-1A02-4A64-8BAA-BB3FE27E7ED5}" srcOrd="0" destOrd="1" presId="urn:microsoft.com/office/officeart/2005/8/layout/list1"/>
    <dgm:cxn modelId="{C4D5C226-DBB1-48F1-8B5A-74EECC3EAD1B}" type="presOf" srcId="{35000CCF-28F5-45BF-A1D4-637EE49B8CE2}" destId="{4727DCC8-883F-47FB-A479-6941DA753817}" srcOrd="0" destOrd="0" presId="urn:microsoft.com/office/officeart/2005/8/layout/list1"/>
    <dgm:cxn modelId="{E5F99B7A-F2E5-4E98-A7A5-3B1879C43854}" type="presOf" srcId="{94E12872-F8A9-421A-896B-C70F3578D7BA}" destId="{46EE390A-9461-4F61-BCBA-142395C53909}" srcOrd="0" destOrd="0" presId="urn:microsoft.com/office/officeart/2005/8/layout/list1"/>
    <dgm:cxn modelId="{7F994BB5-9903-4E55-8AE9-077FC9867D44}" type="presOf" srcId="{67FF1BF0-7189-41FB-A0D6-E970988D2FF6}" destId="{8BF8AB7D-732C-4A78-83C7-80075B20A7B9}" srcOrd="1" destOrd="0" presId="urn:microsoft.com/office/officeart/2005/8/layout/list1"/>
    <dgm:cxn modelId="{CD5B1A9C-5C58-4431-8D49-F1D1AA762F71}" type="presOf" srcId="{D5967D85-9924-4808-BDB1-C4A50A31EC7C}" destId="{DF7D13AE-9021-4D82-A9D9-C1A8E87310AC}" srcOrd="0" destOrd="0" presId="urn:microsoft.com/office/officeart/2005/8/layout/list1"/>
    <dgm:cxn modelId="{174EF585-4989-4536-A4E9-20A121D645DD}" type="presOf" srcId="{2FD2C5ED-0F6D-47C1-A701-ADA6BFA56E22}" destId="{4727DCC8-883F-47FB-A479-6941DA753817}" srcOrd="0" destOrd="1" presId="urn:microsoft.com/office/officeart/2005/8/layout/list1"/>
    <dgm:cxn modelId="{1DEBC5B1-19F6-4FBC-B4FC-0C59897EEAB1}" srcId="{D5967D85-9924-4808-BDB1-C4A50A31EC7C}" destId="{35000CCF-28F5-45BF-A1D4-637EE49B8CE2}" srcOrd="0" destOrd="0" parTransId="{2C6E0A41-FB9E-41D8-A242-15DC3CCD3776}" sibTransId="{ADE16570-BB48-43C4-88AE-CF5EF88ED5B8}"/>
    <dgm:cxn modelId="{8B0B2855-9B1D-4538-86A5-E6D14ABDAD14}" srcId="{D5967D85-9924-4808-BDB1-C4A50A31EC7C}" destId="{2FD2C5ED-0F6D-47C1-A701-ADA6BFA56E22}" srcOrd="1" destOrd="0" parTransId="{02775EC7-9C37-4A4E-8967-ADDD0A6DC65E}" sibTransId="{5FB3888C-95EF-479B-86CA-37515BDE531A}"/>
    <dgm:cxn modelId="{2171CC0D-7334-4BBE-9350-5AD45C36844F}" srcId="{9CF4CAE5-299F-4BCD-971E-29992FB546E7}" destId="{D5967D85-9924-4808-BDB1-C4A50A31EC7C}" srcOrd="2" destOrd="0" parTransId="{3EE2CCFF-20F8-4944-8F3A-6DBCFB1A5240}" sibTransId="{9662FC78-0D65-4184-9042-8CE9F2170EDF}"/>
    <dgm:cxn modelId="{F0BB3873-25BE-41EF-B3D8-BCFD4830820D}" type="presOf" srcId="{9CF4CAE5-299F-4BCD-971E-29992FB546E7}" destId="{FE79ECD2-FFA3-4806-B8D3-1A3E72084285}" srcOrd="0" destOrd="0" presId="urn:microsoft.com/office/officeart/2005/8/layout/list1"/>
    <dgm:cxn modelId="{030806DE-4807-47C2-AFD9-C322B6C82E9D}" srcId="{9CF4CAE5-299F-4BCD-971E-29992FB546E7}" destId="{82135A2D-8BE9-4862-B464-79F4B5231A23}" srcOrd="3" destOrd="0" parTransId="{53D04461-2DD0-4874-9DEB-912E26EA16B2}" sibTransId="{8B6C26F6-456B-496F-9FB5-46A616D8B531}"/>
    <dgm:cxn modelId="{69083942-8D3E-4ACE-BFAF-B208EC99A4EE}" type="presOf" srcId="{0645EAE3-DB8F-45F4-9CBA-32B713D8E035}" destId="{0C41913A-1A02-4A64-8BAA-BB3FE27E7ED5}" srcOrd="0" destOrd="0" presId="urn:microsoft.com/office/officeart/2005/8/layout/list1"/>
    <dgm:cxn modelId="{2C11E74E-D44C-4B12-9C43-E7AA69238C22}" srcId="{94E12872-F8A9-421A-896B-C70F3578D7BA}" destId="{AD215F38-ECD9-4E96-B5C6-297D136A03F3}" srcOrd="1" destOrd="0" parTransId="{2954BFBC-FBC5-4F41-9A71-8776EECDD57F}" sibTransId="{EDF6CBCB-7AB4-40EA-9462-16460B5096BB}"/>
    <dgm:cxn modelId="{26B10F94-E0EC-4DDD-B6DA-B1EDA2325698}" type="presOf" srcId="{82135A2D-8BE9-4862-B464-79F4B5231A23}" destId="{7AD64571-9F3E-40D0-B7A2-04C56733490F}" srcOrd="1" destOrd="0" presId="urn:microsoft.com/office/officeart/2005/8/layout/list1"/>
    <dgm:cxn modelId="{B2420379-6E9E-4DD6-B2D3-77FCFE4F0911}" type="presOf" srcId="{74382438-1234-4019-93C2-87D821AC0058}" destId="{B6ECE97A-AB7D-4F6C-8D73-61DDD3CC1B6A}" srcOrd="0" destOrd="0" presId="urn:microsoft.com/office/officeart/2005/8/layout/list1"/>
    <dgm:cxn modelId="{E390347E-BDE9-44B4-B269-88B039E7DA3F}" type="presOf" srcId="{67FF1BF0-7189-41FB-A0D6-E970988D2FF6}" destId="{10300EA9-64B6-44F1-82DC-7C3F66EF0766}" srcOrd="0" destOrd="0" presId="urn:microsoft.com/office/officeart/2005/8/layout/list1"/>
    <dgm:cxn modelId="{960367C4-5932-44D7-A41B-0746BCFEE81D}" srcId="{9CF4CAE5-299F-4BCD-971E-29992FB546E7}" destId="{67FF1BF0-7189-41FB-A0D6-E970988D2FF6}" srcOrd="0" destOrd="0" parTransId="{42C9420D-7046-4CAC-842A-C059F5DDE63C}" sibTransId="{3EFC3516-92BA-46EE-97CF-7E13FB3DA3FF}"/>
    <dgm:cxn modelId="{2FB4CFAE-9223-4D75-B8AC-9C1A47D4E1DC}" srcId="{9CF4CAE5-299F-4BCD-971E-29992FB546E7}" destId="{94E12872-F8A9-421A-896B-C70F3578D7BA}" srcOrd="1" destOrd="0" parTransId="{3841EB95-02AC-449C-8900-7CA43C1D721B}" sibTransId="{6C96D9C3-3FE5-41CC-A5D8-6F67A1BF2B28}"/>
    <dgm:cxn modelId="{38DE03CE-44D2-4054-9BDC-64A22CC1D44E}" type="presOf" srcId="{D5967D85-9924-4808-BDB1-C4A50A31EC7C}" destId="{CA0F6E61-B814-485B-8350-113FB7435008}" srcOrd="1" destOrd="0" presId="urn:microsoft.com/office/officeart/2005/8/layout/list1"/>
    <dgm:cxn modelId="{970F3271-389F-4555-809D-88DB52FDDE81}" srcId="{94E12872-F8A9-421A-896B-C70F3578D7BA}" destId="{0645EAE3-DB8F-45F4-9CBA-32B713D8E035}" srcOrd="0" destOrd="0" parTransId="{AB6E0807-7C40-4CD0-83C2-1BD7F8603FE3}" sibTransId="{2292C441-8548-4AB1-B72B-A7EF42806B36}"/>
    <dgm:cxn modelId="{EDBAD259-CC63-4BE6-97DD-A414C53A4899}" type="presOf" srcId="{82135A2D-8BE9-4862-B464-79F4B5231A23}" destId="{4ABC4FA8-FF73-4EA5-9B84-E420BA86C875}" srcOrd="0" destOrd="0" presId="urn:microsoft.com/office/officeart/2005/8/layout/list1"/>
    <dgm:cxn modelId="{BF52EEA2-40B5-4B0C-90FF-60AFC2D1DE37}" type="presOf" srcId="{94E12872-F8A9-421A-896B-C70F3578D7BA}" destId="{6829604E-A80E-4273-97B2-9E0D804358AE}" srcOrd="1" destOrd="0" presId="urn:microsoft.com/office/officeart/2005/8/layout/list1"/>
    <dgm:cxn modelId="{9A1747E2-1736-44FF-9E59-9C5E2361D3D8}" srcId="{82135A2D-8BE9-4862-B464-79F4B5231A23}" destId="{74382438-1234-4019-93C2-87D821AC0058}" srcOrd="0" destOrd="0" parTransId="{B7902599-9F76-46F3-8CBF-F0D3F8516D3D}" sibTransId="{7B1AADA7-7554-4F44-A8FD-0597598B9238}"/>
    <dgm:cxn modelId="{FF394636-41C4-4947-8937-24BA403A1B48}" type="presParOf" srcId="{FE79ECD2-FFA3-4806-B8D3-1A3E72084285}" destId="{6FC55F4C-B0E9-4ACD-B528-15FF9ED0049F}" srcOrd="0" destOrd="0" presId="urn:microsoft.com/office/officeart/2005/8/layout/list1"/>
    <dgm:cxn modelId="{1A9FADB4-6EAF-4CAA-8FAF-EA537B92C8BC}" type="presParOf" srcId="{6FC55F4C-B0E9-4ACD-B528-15FF9ED0049F}" destId="{10300EA9-64B6-44F1-82DC-7C3F66EF0766}" srcOrd="0" destOrd="0" presId="urn:microsoft.com/office/officeart/2005/8/layout/list1"/>
    <dgm:cxn modelId="{0B289858-F5C5-4713-9FAA-0DF9A173C752}" type="presParOf" srcId="{6FC55F4C-B0E9-4ACD-B528-15FF9ED0049F}" destId="{8BF8AB7D-732C-4A78-83C7-80075B20A7B9}" srcOrd="1" destOrd="0" presId="urn:microsoft.com/office/officeart/2005/8/layout/list1"/>
    <dgm:cxn modelId="{CE2660BC-F0CC-4417-9611-930B9D1A351B}" type="presParOf" srcId="{FE79ECD2-FFA3-4806-B8D3-1A3E72084285}" destId="{3020EB5A-4DF5-4C7A-88F3-77B4B5168B8A}" srcOrd="1" destOrd="0" presId="urn:microsoft.com/office/officeart/2005/8/layout/list1"/>
    <dgm:cxn modelId="{9DDFAD64-729D-4D25-BDCC-C8C12E1F564F}" type="presParOf" srcId="{FE79ECD2-FFA3-4806-B8D3-1A3E72084285}" destId="{D51AD565-F77B-4274-86AE-88854C96573A}" srcOrd="2" destOrd="0" presId="urn:microsoft.com/office/officeart/2005/8/layout/list1"/>
    <dgm:cxn modelId="{2308D388-8461-458C-91B5-485F766AC944}" type="presParOf" srcId="{FE79ECD2-FFA3-4806-B8D3-1A3E72084285}" destId="{29F99C2A-6C59-4CDE-AE04-03905F3516FF}" srcOrd="3" destOrd="0" presId="urn:microsoft.com/office/officeart/2005/8/layout/list1"/>
    <dgm:cxn modelId="{CA8CEF64-2520-4697-8B54-1F1862D2C9E3}" type="presParOf" srcId="{FE79ECD2-FFA3-4806-B8D3-1A3E72084285}" destId="{289AE9C5-A35E-4A93-A3CA-7FE314E11A1C}" srcOrd="4" destOrd="0" presId="urn:microsoft.com/office/officeart/2005/8/layout/list1"/>
    <dgm:cxn modelId="{D55DD5D8-2A0D-4199-A3E1-FF13635A6C30}" type="presParOf" srcId="{289AE9C5-A35E-4A93-A3CA-7FE314E11A1C}" destId="{46EE390A-9461-4F61-BCBA-142395C53909}" srcOrd="0" destOrd="0" presId="urn:microsoft.com/office/officeart/2005/8/layout/list1"/>
    <dgm:cxn modelId="{B585FA54-776D-4C13-B9B0-57E1756B4360}" type="presParOf" srcId="{289AE9C5-A35E-4A93-A3CA-7FE314E11A1C}" destId="{6829604E-A80E-4273-97B2-9E0D804358AE}" srcOrd="1" destOrd="0" presId="urn:microsoft.com/office/officeart/2005/8/layout/list1"/>
    <dgm:cxn modelId="{6B8884FF-F430-4415-A4F9-F5A9387C4AA8}" type="presParOf" srcId="{FE79ECD2-FFA3-4806-B8D3-1A3E72084285}" destId="{455CD689-EC5F-48A3-ADAA-7F2AF57F80C9}" srcOrd="5" destOrd="0" presId="urn:microsoft.com/office/officeart/2005/8/layout/list1"/>
    <dgm:cxn modelId="{A80C6C38-AEED-4F3C-9558-E5BEA16D9AE1}" type="presParOf" srcId="{FE79ECD2-FFA3-4806-B8D3-1A3E72084285}" destId="{0C41913A-1A02-4A64-8BAA-BB3FE27E7ED5}" srcOrd="6" destOrd="0" presId="urn:microsoft.com/office/officeart/2005/8/layout/list1"/>
    <dgm:cxn modelId="{CE305121-8E18-4E63-8F06-036C3FB36B26}" type="presParOf" srcId="{FE79ECD2-FFA3-4806-B8D3-1A3E72084285}" destId="{C528B83D-5777-49BF-B268-B17ADDE29616}" srcOrd="7" destOrd="0" presId="urn:microsoft.com/office/officeart/2005/8/layout/list1"/>
    <dgm:cxn modelId="{17D5654B-2B93-4780-9844-5F6AF65ED8D2}" type="presParOf" srcId="{FE79ECD2-FFA3-4806-B8D3-1A3E72084285}" destId="{6E6302C4-6FE1-42DF-AE9C-7B9593698C86}" srcOrd="8" destOrd="0" presId="urn:microsoft.com/office/officeart/2005/8/layout/list1"/>
    <dgm:cxn modelId="{95BC4DF1-9454-492E-BE16-CD12F59B46A8}" type="presParOf" srcId="{6E6302C4-6FE1-42DF-AE9C-7B9593698C86}" destId="{DF7D13AE-9021-4D82-A9D9-C1A8E87310AC}" srcOrd="0" destOrd="0" presId="urn:microsoft.com/office/officeart/2005/8/layout/list1"/>
    <dgm:cxn modelId="{E8C5A802-613A-4213-9D5D-962A756C2E3B}" type="presParOf" srcId="{6E6302C4-6FE1-42DF-AE9C-7B9593698C86}" destId="{CA0F6E61-B814-485B-8350-113FB7435008}" srcOrd="1" destOrd="0" presId="urn:microsoft.com/office/officeart/2005/8/layout/list1"/>
    <dgm:cxn modelId="{91564688-926B-492B-ABE8-86519A8C69AA}" type="presParOf" srcId="{FE79ECD2-FFA3-4806-B8D3-1A3E72084285}" destId="{ACC8BC48-A6DC-47F8-8629-EE124DCB181B}" srcOrd="9" destOrd="0" presId="urn:microsoft.com/office/officeart/2005/8/layout/list1"/>
    <dgm:cxn modelId="{A992992D-F333-47F1-845C-E0703F73AE15}" type="presParOf" srcId="{FE79ECD2-FFA3-4806-B8D3-1A3E72084285}" destId="{4727DCC8-883F-47FB-A479-6941DA753817}" srcOrd="10" destOrd="0" presId="urn:microsoft.com/office/officeart/2005/8/layout/list1"/>
    <dgm:cxn modelId="{F4AFA31C-7B68-410D-8102-EC14F96A40FE}" type="presParOf" srcId="{FE79ECD2-FFA3-4806-B8D3-1A3E72084285}" destId="{B9DEA624-866A-4BD6-A356-6AEE7BDD3E90}" srcOrd="11" destOrd="0" presId="urn:microsoft.com/office/officeart/2005/8/layout/list1"/>
    <dgm:cxn modelId="{73D38BB3-30A6-4E7F-A36C-74C7A2A45923}" type="presParOf" srcId="{FE79ECD2-FFA3-4806-B8D3-1A3E72084285}" destId="{D791A0B1-EC06-4D06-BE88-85AC16BA519A}" srcOrd="12" destOrd="0" presId="urn:microsoft.com/office/officeart/2005/8/layout/list1"/>
    <dgm:cxn modelId="{F8ABDDDE-E0AB-47AB-B7FE-A59656E4A381}" type="presParOf" srcId="{D791A0B1-EC06-4D06-BE88-85AC16BA519A}" destId="{4ABC4FA8-FF73-4EA5-9B84-E420BA86C875}" srcOrd="0" destOrd="0" presId="urn:microsoft.com/office/officeart/2005/8/layout/list1"/>
    <dgm:cxn modelId="{849C8A71-6E1E-4856-BEF6-FD80E1DFE0A8}" type="presParOf" srcId="{D791A0B1-EC06-4D06-BE88-85AC16BA519A}" destId="{7AD64571-9F3E-40D0-B7A2-04C56733490F}" srcOrd="1" destOrd="0" presId="urn:microsoft.com/office/officeart/2005/8/layout/list1"/>
    <dgm:cxn modelId="{1DFDADD8-F1C8-4C0B-8A75-A3A0273B9A6E}" type="presParOf" srcId="{FE79ECD2-FFA3-4806-B8D3-1A3E72084285}" destId="{B48594D1-9B75-4FC9-B810-B1968724D6CA}" srcOrd="13" destOrd="0" presId="urn:microsoft.com/office/officeart/2005/8/layout/list1"/>
    <dgm:cxn modelId="{1A980EF2-898D-44B4-8F10-315441E8F836}" type="presParOf" srcId="{FE79ECD2-FFA3-4806-B8D3-1A3E72084285}" destId="{B6ECE97A-AB7D-4F6C-8D73-61DDD3CC1B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8F479-FB08-41FB-A577-E412F903E1E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4F6D7-11F3-49E1-8C07-890FCC8498CE}">
      <dgm:prSet phldrT="[Text]"/>
      <dgm:spPr/>
      <dgm:t>
        <a:bodyPr/>
        <a:lstStyle/>
        <a:p>
          <a:r>
            <a:rPr lang="en-US" dirty="0" smtClean="0"/>
            <a:t>2.4, 2.7, 2.9, 2.14</a:t>
          </a:r>
          <a:endParaRPr lang="en-US" dirty="0"/>
        </a:p>
      </dgm:t>
    </dgm:pt>
    <dgm:pt modelId="{CBACF90E-7F14-4E52-8CB8-2A95DE0C0432}" type="parTrans" cxnId="{18D60611-D698-4CCF-A220-7E02A4C0B85F}">
      <dgm:prSet/>
      <dgm:spPr/>
      <dgm:t>
        <a:bodyPr/>
        <a:lstStyle/>
        <a:p>
          <a:endParaRPr lang="en-US"/>
        </a:p>
      </dgm:t>
    </dgm:pt>
    <dgm:pt modelId="{666ADFC8-8D01-4690-A407-C90693FA95E8}" type="sibTrans" cxnId="{18D60611-D698-4CCF-A220-7E02A4C0B85F}">
      <dgm:prSet/>
      <dgm:spPr/>
      <dgm:t>
        <a:bodyPr/>
        <a:lstStyle/>
        <a:p>
          <a:endParaRPr lang="en-US"/>
        </a:p>
      </dgm:t>
    </dgm:pt>
    <dgm:pt modelId="{942DD4D4-E9DD-4303-81B0-1BD15C7B7776}">
      <dgm:prSet phldrT="[Text]"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B31E6850-444F-4AC8-AA01-B62EED8443F7}" type="parTrans" cxnId="{D7C90ED4-50A1-420B-AE94-48BAB0B4538C}">
      <dgm:prSet/>
      <dgm:spPr/>
      <dgm:t>
        <a:bodyPr/>
        <a:lstStyle/>
        <a:p>
          <a:endParaRPr lang="en-US"/>
        </a:p>
      </dgm:t>
    </dgm:pt>
    <dgm:pt modelId="{5F9AE167-F4F6-476D-AD89-D6C8AF49686D}" type="sibTrans" cxnId="{D7C90ED4-50A1-420B-AE94-48BAB0B4538C}">
      <dgm:prSet/>
      <dgm:spPr/>
      <dgm:t>
        <a:bodyPr/>
        <a:lstStyle/>
        <a:p>
          <a:endParaRPr lang="en-US"/>
        </a:p>
      </dgm:t>
    </dgm:pt>
    <dgm:pt modelId="{E103E20F-7963-4C10-8127-CD12028CB664}">
      <dgm:prSet phldrT="[Text]"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09586026-5D20-4A81-AF80-C5FFE6F2C552}" type="parTrans" cxnId="{2AADD81A-A6A3-4BC1-A106-32C219B4D655}">
      <dgm:prSet/>
      <dgm:spPr/>
      <dgm:t>
        <a:bodyPr/>
        <a:lstStyle/>
        <a:p>
          <a:endParaRPr lang="en-US"/>
        </a:p>
      </dgm:t>
    </dgm:pt>
    <dgm:pt modelId="{15BE0D45-2720-4FE4-A918-0223BE9750C9}" type="sibTrans" cxnId="{2AADD81A-A6A3-4BC1-A106-32C219B4D655}">
      <dgm:prSet/>
      <dgm:spPr/>
      <dgm:t>
        <a:bodyPr/>
        <a:lstStyle/>
        <a:p>
          <a:endParaRPr lang="en-US"/>
        </a:p>
      </dgm:t>
    </dgm:pt>
    <dgm:pt modelId="{5A8CDA26-4FF6-440B-9E75-458FCE9D53B7}">
      <dgm:prSet phldrT="[Text]"/>
      <dgm:spPr/>
      <dgm:t>
        <a:bodyPr/>
        <a:lstStyle/>
        <a:p>
          <a:r>
            <a:rPr lang="en-US" dirty="0" smtClean="0"/>
            <a:t>3.2, 3.4, 3.7, 3.8</a:t>
          </a:r>
          <a:endParaRPr lang="en-US" dirty="0"/>
        </a:p>
      </dgm:t>
    </dgm:pt>
    <dgm:pt modelId="{1A4BFAF4-1479-4A05-AC37-7A9F9F085AC5}" type="parTrans" cxnId="{C615A81A-7D1A-469F-882A-86CB234C37C8}">
      <dgm:prSet/>
      <dgm:spPr/>
      <dgm:t>
        <a:bodyPr/>
        <a:lstStyle/>
        <a:p>
          <a:endParaRPr lang="en-US"/>
        </a:p>
      </dgm:t>
    </dgm:pt>
    <dgm:pt modelId="{DDC6D451-F933-4D56-ABD0-251BA7ED70C3}" type="sibTrans" cxnId="{C615A81A-7D1A-469F-882A-86CB234C37C8}">
      <dgm:prSet/>
      <dgm:spPr/>
      <dgm:t>
        <a:bodyPr/>
        <a:lstStyle/>
        <a:p>
          <a:endParaRPr lang="en-US"/>
        </a:p>
      </dgm:t>
    </dgm:pt>
    <dgm:pt modelId="{B2015BBF-1CC6-4F0F-A951-7F50931D540B}">
      <dgm:prSet phldrT="[Text]"/>
      <dgm:spPr/>
      <dgm:t>
        <a:bodyPr/>
        <a:lstStyle/>
        <a:p>
          <a:r>
            <a:rPr lang="en-US" dirty="0" smtClean="0"/>
            <a:t>Dynamic programming</a:t>
          </a:r>
          <a:endParaRPr lang="en-US" dirty="0"/>
        </a:p>
      </dgm:t>
    </dgm:pt>
    <dgm:pt modelId="{8EC5E4AB-074B-4756-81BA-735353B48782}" type="parTrans" cxnId="{18692A41-09A8-41C0-B56B-F0BBEEF80C50}">
      <dgm:prSet/>
      <dgm:spPr/>
      <dgm:t>
        <a:bodyPr/>
        <a:lstStyle/>
        <a:p>
          <a:endParaRPr lang="en-US"/>
        </a:p>
      </dgm:t>
    </dgm:pt>
    <dgm:pt modelId="{1A5D67FD-FAD3-45A4-B65E-26AD66CB1E79}" type="sibTrans" cxnId="{18692A41-09A8-41C0-B56B-F0BBEEF80C50}">
      <dgm:prSet/>
      <dgm:spPr/>
      <dgm:t>
        <a:bodyPr/>
        <a:lstStyle/>
        <a:p>
          <a:endParaRPr lang="en-US"/>
        </a:p>
      </dgm:t>
    </dgm:pt>
    <dgm:pt modelId="{733177C8-CE32-4AB7-9745-114121042ECB}">
      <dgm:prSet phldrT="[Text]"/>
      <dgm:spPr/>
      <dgm:t>
        <a:bodyPr/>
        <a:lstStyle/>
        <a:p>
          <a:r>
            <a:rPr lang="en-US" dirty="0" smtClean="0"/>
            <a:t>6.2</a:t>
          </a:r>
          <a:endParaRPr lang="en-US" dirty="0"/>
        </a:p>
      </dgm:t>
    </dgm:pt>
    <dgm:pt modelId="{1872AFC9-C8E1-45B9-BD59-37CF95FEEF6D}" type="parTrans" cxnId="{597266FC-FC9B-42CA-B523-072EB46E5A3D}">
      <dgm:prSet/>
      <dgm:spPr/>
      <dgm:t>
        <a:bodyPr/>
        <a:lstStyle/>
        <a:p>
          <a:endParaRPr lang="en-US"/>
        </a:p>
      </dgm:t>
    </dgm:pt>
    <dgm:pt modelId="{8B2E64F1-2832-42C8-9B57-8F2FF4B67BF8}" type="sibTrans" cxnId="{597266FC-FC9B-42CA-B523-072EB46E5A3D}">
      <dgm:prSet/>
      <dgm:spPr/>
      <dgm:t>
        <a:bodyPr/>
        <a:lstStyle/>
        <a:p>
          <a:endParaRPr lang="en-US"/>
        </a:p>
      </dgm:t>
    </dgm:pt>
    <dgm:pt modelId="{456263C5-FFA6-4648-B18A-3D191A21066A}">
      <dgm:prSet phldrT="[Text]"/>
      <dgm:spPr/>
      <dgm:t>
        <a:bodyPr/>
        <a:lstStyle/>
        <a:p>
          <a:r>
            <a:rPr lang="en-US" dirty="0" smtClean="0"/>
            <a:t>From this lecture ..</a:t>
          </a:r>
          <a:endParaRPr lang="en-US" dirty="0"/>
        </a:p>
      </dgm:t>
    </dgm:pt>
    <dgm:pt modelId="{3BBBB9A9-67D1-4D40-A5C8-71510E54BE80}" type="parTrans" cxnId="{E43FCE58-31CB-485E-A40E-B5D6023A731D}">
      <dgm:prSet/>
      <dgm:spPr/>
      <dgm:t>
        <a:bodyPr/>
        <a:lstStyle/>
        <a:p>
          <a:endParaRPr lang="en-US"/>
        </a:p>
      </dgm:t>
    </dgm:pt>
    <dgm:pt modelId="{BB67EA15-8ADF-4089-BC26-96EE4B8E6C07}" type="sibTrans" cxnId="{E43FCE58-31CB-485E-A40E-B5D6023A731D}">
      <dgm:prSet/>
      <dgm:spPr/>
      <dgm:t>
        <a:bodyPr/>
        <a:lstStyle/>
        <a:p>
          <a:endParaRPr lang="en-US"/>
        </a:p>
      </dgm:t>
    </dgm:pt>
    <dgm:pt modelId="{2E4A01E8-DF55-412B-8506-3201F77DD6FF}">
      <dgm:prSet phldrT="[Text]"/>
      <dgm:spPr/>
      <dgm:t>
        <a:bodyPr/>
        <a:lstStyle/>
        <a:p>
          <a:r>
            <a:rPr lang="en-US" dirty="0" smtClean="0"/>
            <a:t>Prove the safeness that the reduction rules for </a:t>
          </a:r>
          <a:r>
            <a:rPr lang="en-US" cap="small" baseline="0" dirty="0" smtClean="0"/>
            <a:t>Feedback Arc Set</a:t>
          </a:r>
          <a:r>
            <a:rPr lang="en-US" dirty="0" smtClean="0"/>
            <a:t> in tournaments are safe</a:t>
          </a:r>
          <a:endParaRPr lang="en-US" dirty="0"/>
        </a:p>
      </dgm:t>
    </dgm:pt>
    <dgm:pt modelId="{D4444CE1-3451-49DA-AC88-257A19B51AB0}" type="parTrans" cxnId="{269F830A-942F-4D0B-8C23-6378BAE056C8}">
      <dgm:prSet/>
      <dgm:spPr/>
      <dgm:t>
        <a:bodyPr/>
        <a:lstStyle/>
        <a:p>
          <a:endParaRPr lang="en-US"/>
        </a:p>
      </dgm:t>
    </dgm:pt>
    <dgm:pt modelId="{962475A1-82EE-430D-9771-1FC49A697C6D}" type="sibTrans" cxnId="{269F830A-942F-4D0B-8C23-6378BAE056C8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C64647E6-F2AD-4459-89BC-3DA401BAC327}">
          <dgm:prSet phldrT="[Text]"/>
          <dgm:spPr/>
          <dgm:t>
            <a:bodyPr/>
            <a:lstStyle/>
            <a:p>
              <a:r>
                <a:rPr lang="en-US" dirty="0" smtClean="0"/>
                <a:t>Improve the running time of the Vertex Cover branching algorithm to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1.6181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endParaRPr lang="en-US" dirty="0"/>
            </a:p>
          </dgm:t>
        </dgm:pt>
      </mc:Choice>
      <mc:Fallback>
        <dgm:pt modelId="{C64647E6-F2AD-4459-89BC-3DA401BAC327}">
          <dgm:prSet phldrT="[Text]"/>
          <dgm:spPr/>
          <dgm:t>
            <a:bodyPr/>
            <a:lstStyle/>
            <a:p>
              <a:r>
                <a:rPr lang="en-US" dirty="0" smtClean="0"/>
                <a:t>Improve the running time of the Vertex Cover branching algorithm to </a:t>
              </a:r>
              <a:r>
                <a:rPr lang="en-US" b="0" i="0" smtClean="0">
                  <a:latin typeface="Cambria Math" panose="02040503050406030204" pitchFamily="18" charset="0"/>
                </a:rPr>
                <a:t>〖1.6181〗^𝑘</a:t>
              </a:r>
              <a:endParaRPr lang="en-US" dirty="0"/>
            </a:p>
          </dgm:t>
        </dgm:pt>
      </mc:Fallback>
    </mc:AlternateContent>
    <dgm:pt modelId="{217F219D-43CB-44DC-BFC2-3C2B0E0730D7}" type="parTrans" cxnId="{92936373-F91F-4E97-9417-5ECEB950F74D}">
      <dgm:prSet/>
      <dgm:spPr/>
      <dgm:t>
        <a:bodyPr/>
        <a:lstStyle/>
        <a:p>
          <a:endParaRPr lang="en-US"/>
        </a:p>
      </dgm:t>
    </dgm:pt>
    <dgm:pt modelId="{F71057E3-DA75-4074-9305-AB020C0E3A79}" type="sibTrans" cxnId="{92936373-F91F-4E97-9417-5ECEB950F74D}">
      <dgm:prSet/>
      <dgm:spPr/>
      <dgm:t>
        <a:bodyPr/>
        <a:lstStyle/>
        <a:p>
          <a:endParaRPr lang="en-US"/>
        </a:p>
      </dgm:t>
    </dgm:pt>
    <dgm:pt modelId="{24EEA64D-2772-495A-9034-87EC4796A16E}" type="pres">
      <dgm:prSet presAssocID="{FC68F479-FB08-41FB-A577-E412F903E1ED}" presName="linear" presStyleCnt="0">
        <dgm:presLayoutVars>
          <dgm:dir/>
          <dgm:animLvl val="lvl"/>
          <dgm:resizeHandles val="exact"/>
        </dgm:presLayoutVars>
      </dgm:prSet>
      <dgm:spPr/>
    </dgm:pt>
    <dgm:pt modelId="{A9BE8E33-C8D8-43EF-AE9C-A32953C1B795}" type="pres">
      <dgm:prSet presAssocID="{456263C5-FFA6-4648-B18A-3D191A21066A}" presName="parentLin" presStyleCnt="0"/>
      <dgm:spPr/>
    </dgm:pt>
    <dgm:pt modelId="{5E613537-0323-4910-BC73-EE5AB2B8F585}" type="pres">
      <dgm:prSet presAssocID="{456263C5-FFA6-4648-B18A-3D191A21066A}" presName="parentLeftMargin" presStyleLbl="node1" presStyleIdx="0" presStyleCnt="4"/>
      <dgm:spPr/>
    </dgm:pt>
    <dgm:pt modelId="{C5DD4A3E-24C4-4356-B705-D9145D18614F}" type="pres">
      <dgm:prSet presAssocID="{456263C5-FFA6-4648-B18A-3D191A2106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DDE26-6BE8-4E82-8CC8-797BE0061A36}" type="pres">
      <dgm:prSet presAssocID="{456263C5-FFA6-4648-B18A-3D191A21066A}" presName="negativeSpace" presStyleCnt="0"/>
      <dgm:spPr/>
    </dgm:pt>
    <dgm:pt modelId="{34BE55D0-A370-432D-B63C-EFFC67D17CD3}" type="pres">
      <dgm:prSet presAssocID="{456263C5-FFA6-4648-B18A-3D191A21066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6CDD5-9CA4-4334-885D-DA5C7253D8CA}" type="pres">
      <dgm:prSet presAssocID="{BB67EA15-8ADF-4089-BC26-96EE4B8E6C07}" presName="spaceBetweenRectangles" presStyleCnt="0"/>
      <dgm:spPr/>
    </dgm:pt>
    <dgm:pt modelId="{C1706442-AA7A-445C-9AAF-7FD68A4BC7EA}" type="pres">
      <dgm:prSet presAssocID="{942DD4D4-E9DD-4303-81B0-1BD15C7B7776}" presName="parentLin" presStyleCnt="0"/>
      <dgm:spPr/>
    </dgm:pt>
    <dgm:pt modelId="{929112EF-795B-44FB-90C1-EF985CDD1C99}" type="pres">
      <dgm:prSet presAssocID="{942DD4D4-E9DD-4303-81B0-1BD15C7B7776}" presName="parentLeftMargin" presStyleLbl="node1" presStyleIdx="0" presStyleCnt="4"/>
      <dgm:spPr/>
    </dgm:pt>
    <dgm:pt modelId="{7FF7EE50-BC5D-4BA7-A927-338965D855B5}" type="pres">
      <dgm:prSet presAssocID="{942DD4D4-E9DD-4303-81B0-1BD15C7B77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CBB44F-81D8-4389-B429-52125077BB14}" type="pres">
      <dgm:prSet presAssocID="{942DD4D4-E9DD-4303-81B0-1BD15C7B7776}" presName="negativeSpace" presStyleCnt="0"/>
      <dgm:spPr/>
    </dgm:pt>
    <dgm:pt modelId="{58E0E6AF-10EF-4DF4-B04E-CE58D5191449}" type="pres">
      <dgm:prSet presAssocID="{942DD4D4-E9DD-4303-81B0-1BD15C7B7776}" presName="childText" presStyleLbl="conFgAcc1" presStyleIdx="1" presStyleCnt="4">
        <dgm:presLayoutVars>
          <dgm:bulletEnabled val="1"/>
        </dgm:presLayoutVars>
      </dgm:prSet>
      <dgm:spPr/>
    </dgm:pt>
    <dgm:pt modelId="{57923138-3F97-4D68-B7FB-ABBDF9546B84}" type="pres">
      <dgm:prSet presAssocID="{5F9AE167-F4F6-476D-AD89-D6C8AF49686D}" presName="spaceBetweenRectangles" presStyleCnt="0"/>
      <dgm:spPr/>
    </dgm:pt>
    <dgm:pt modelId="{CC41C256-9F6F-4270-9156-D5FF3D6DEF2B}" type="pres">
      <dgm:prSet presAssocID="{E103E20F-7963-4C10-8127-CD12028CB664}" presName="parentLin" presStyleCnt="0"/>
      <dgm:spPr/>
    </dgm:pt>
    <dgm:pt modelId="{CDB10E85-C4FF-4F83-B9FE-D89E732FB277}" type="pres">
      <dgm:prSet presAssocID="{E103E20F-7963-4C10-8127-CD12028CB664}" presName="parentLeftMargin" presStyleLbl="node1" presStyleIdx="1" presStyleCnt="4"/>
      <dgm:spPr/>
    </dgm:pt>
    <dgm:pt modelId="{31A69E08-CA48-4992-A385-2FBD1E30C861}" type="pres">
      <dgm:prSet presAssocID="{E103E20F-7963-4C10-8127-CD12028CB6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7B6F18-1442-4675-BB10-18D60EFF0004}" type="pres">
      <dgm:prSet presAssocID="{E103E20F-7963-4C10-8127-CD12028CB664}" presName="negativeSpace" presStyleCnt="0"/>
      <dgm:spPr/>
    </dgm:pt>
    <dgm:pt modelId="{370A946E-D16B-4004-934D-222343A1CCB9}" type="pres">
      <dgm:prSet presAssocID="{E103E20F-7963-4C10-8127-CD12028CB66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B1BE-BF8E-4B4B-AEDD-88B06150F67A}" type="pres">
      <dgm:prSet presAssocID="{15BE0D45-2720-4FE4-A918-0223BE9750C9}" presName="spaceBetweenRectangles" presStyleCnt="0"/>
      <dgm:spPr/>
    </dgm:pt>
    <dgm:pt modelId="{0F18C106-56DC-4CC8-B1E8-0A27BC493D7F}" type="pres">
      <dgm:prSet presAssocID="{B2015BBF-1CC6-4F0F-A951-7F50931D540B}" presName="parentLin" presStyleCnt="0"/>
      <dgm:spPr/>
    </dgm:pt>
    <dgm:pt modelId="{F3B2E8B8-5EFC-46C7-BA10-BE683167F4B2}" type="pres">
      <dgm:prSet presAssocID="{B2015BBF-1CC6-4F0F-A951-7F50931D540B}" presName="parentLeftMargin" presStyleLbl="node1" presStyleIdx="2" presStyleCnt="4"/>
      <dgm:spPr/>
    </dgm:pt>
    <dgm:pt modelId="{BE3F97F1-AF14-4C2D-ABCF-6AAAFBDBACCD}" type="pres">
      <dgm:prSet presAssocID="{B2015BBF-1CC6-4F0F-A951-7F50931D54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BD03DE-1AFE-4F3E-A4FE-F1E42F061F12}" type="pres">
      <dgm:prSet presAssocID="{B2015BBF-1CC6-4F0F-A951-7F50931D540B}" presName="negativeSpace" presStyleCnt="0"/>
      <dgm:spPr/>
    </dgm:pt>
    <dgm:pt modelId="{3106C4E7-F5A7-41BA-A8C4-ED48E1613CEF}" type="pres">
      <dgm:prSet presAssocID="{B2015BBF-1CC6-4F0F-A951-7F50931D540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34CFE-AB14-4003-AAD4-997D2B03311C}" type="presOf" srcId="{E103E20F-7963-4C10-8127-CD12028CB664}" destId="{CDB10E85-C4FF-4F83-B9FE-D89E732FB277}" srcOrd="0" destOrd="0" presId="urn:microsoft.com/office/officeart/2005/8/layout/list1"/>
    <dgm:cxn modelId="{92936373-F91F-4E97-9417-5ECEB950F74D}" srcId="{456263C5-FFA6-4648-B18A-3D191A21066A}" destId="{C64647E6-F2AD-4459-89BC-3DA401BAC327}" srcOrd="1" destOrd="0" parTransId="{217F219D-43CB-44DC-BFC2-3C2B0E0730D7}" sibTransId="{F71057E3-DA75-4074-9305-AB020C0E3A79}"/>
    <dgm:cxn modelId="{3CE22FD9-034B-4CFC-94BE-D4D5F29BFCCD}" type="presOf" srcId="{942DD4D4-E9DD-4303-81B0-1BD15C7B7776}" destId="{7FF7EE50-BC5D-4BA7-A927-338965D855B5}" srcOrd="1" destOrd="0" presId="urn:microsoft.com/office/officeart/2005/8/layout/list1"/>
    <dgm:cxn modelId="{770C66BA-18BD-48C8-8C0F-B1FE410868D2}" type="presOf" srcId="{B2015BBF-1CC6-4F0F-A951-7F50931D540B}" destId="{F3B2E8B8-5EFC-46C7-BA10-BE683167F4B2}" srcOrd="0" destOrd="0" presId="urn:microsoft.com/office/officeart/2005/8/layout/list1"/>
    <dgm:cxn modelId="{B7819F40-708C-482B-BDA2-C501ED5175BB}" type="presOf" srcId="{FC68F479-FB08-41FB-A577-E412F903E1ED}" destId="{24EEA64D-2772-495A-9034-87EC4796A16E}" srcOrd="0" destOrd="0" presId="urn:microsoft.com/office/officeart/2005/8/layout/list1"/>
    <dgm:cxn modelId="{BB3DEC45-580D-4F17-ACC4-4F91C7C62AE3}" type="presOf" srcId="{E103E20F-7963-4C10-8127-CD12028CB664}" destId="{31A69E08-CA48-4992-A385-2FBD1E30C861}" srcOrd="1" destOrd="0" presId="urn:microsoft.com/office/officeart/2005/8/layout/list1"/>
    <dgm:cxn modelId="{269F830A-942F-4D0B-8C23-6378BAE056C8}" srcId="{456263C5-FFA6-4648-B18A-3D191A21066A}" destId="{2E4A01E8-DF55-412B-8506-3201F77DD6FF}" srcOrd="0" destOrd="0" parTransId="{D4444CE1-3451-49DA-AC88-257A19B51AB0}" sibTransId="{962475A1-82EE-430D-9771-1FC49A697C6D}"/>
    <dgm:cxn modelId="{4F8297C8-F0BF-4032-AE80-EEB63C6C52C1}" type="presOf" srcId="{5A8CDA26-4FF6-440B-9E75-458FCE9D53B7}" destId="{370A946E-D16B-4004-934D-222343A1CCB9}" srcOrd="0" destOrd="0" presId="urn:microsoft.com/office/officeart/2005/8/layout/list1"/>
    <dgm:cxn modelId="{C9F382DC-A371-45F1-8679-69A62875EAC9}" type="presOf" srcId="{733177C8-CE32-4AB7-9745-114121042ECB}" destId="{3106C4E7-F5A7-41BA-A8C4-ED48E1613CEF}" srcOrd="0" destOrd="0" presId="urn:microsoft.com/office/officeart/2005/8/layout/list1"/>
    <dgm:cxn modelId="{9C342C91-DD9F-4DA5-974E-18DC5B307112}" type="presOf" srcId="{B2015BBF-1CC6-4F0F-A951-7F50931D540B}" destId="{BE3F97F1-AF14-4C2D-ABCF-6AAAFBDBACCD}" srcOrd="1" destOrd="0" presId="urn:microsoft.com/office/officeart/2005/8/layout/list1"/>
    <dgm:cxn modelId="{A3AE442F-778E-4E33-81C9-8EFD77389F11}" type="presOf" srcId="{456263C5-FFA6-4648-B18A-3D191A21066A}" destId="{C5DD4A3E-24C4-4356-B705-D9145D18614F}" srcOrd="1" destOrd="0" presId="urn:microsoft.com/office/officeart/2005/8/layout/list1"/>
    <dgm:cxn modelId="{18692A41-09A8-41C0-B56B-F0BBEEF80C50}" srcId="{FC68F479-FB08-41FB-A577-E412F903E1ED}" destId="{B2015BBF-1CC6-4F0F-A951-7F50931D540B}" srcOrd="3" destOrd="0" parTransId="{8EC5E4AB-074B-4756-81BA-735353B48782}" sibTransId="{1A5D67FD-FAD3-45A4-B65E-26AD66CB1E79}"/>
    <dgm:cxn modelId="{1C609D6A-AF11-45E9-964D-D737CB5DED30}" type="presOf" srcId="{942DD4D4-E9DD-4303-81B0-1BD15C7B7776}" destId="{929112EF-795B-44FB-90C1-EF985CDD1C99}" srcOrd="0" destOrd="0" presId="urn:microsoft.com/office/officeart/2005/8/layout/list1"/>
    <dgm:cxn modelId="{18D60611-D698-4CCF-A220-7E02A4C0B85F}" srcId="{942DD4D4-E9DD-4303-81B0-1BD15C7B7776}" destId="{6FC4F6D7-11F3-49E1-8C07-890FCC8498CE}" srcOrd="0" destOrd="0" parTransId="{CBACF90E-7F14-4E52-8CB8-2A95DE0C0432}" sibTransId="{666ADFC8-8D01-4690-A407-C90693FA95E8}"/>
    <dgm:cxn modelId="{D7C90ED4-50A1-420B-AE94-48BAB0B4538C}" srcId="{FC68F479-FB08-41FB-A577-E412F903E1ED}" destId="{942DD4D4-E9DD-4303-81B0-1BD15C7B7776}" srcOrd="1" destOrd="0" parTransId="{B31E6850-444F-4AC8-AA01-B62EED8443F7}" sibTransId="{5F9AE167-F4F6-476D-AD89-D6C8AF49686D}"/>
    <dgm:cxn modelId="{187EB056-F631-485F-A884-D1D0237F4B4C}" type="presOf" srcId="{2E4A01E8-DF55-412B-8506-3201F77DD6FF}" destId="{34BE55D0-A370-432D-B63C-EFFC67D17CD3}" srcOrd="0" destOrd="0" presId="urn:microsoft.com/office/officeart/2005/8/layout/list1"/>
    <dgm:cxn modelId="{C615A81A-7D1A-469F-882A-86CB234C37C8}" srcId="{E103E20F-7963-4C10-8127-CD12028CB664}" destId="{5A8CDA26-4FF6-440B-9E75-458FCE9D53B7}" srcOrd="0" destOrd="0" parTransId="{1A4BFAF4-1479-4A05-AC37-7A9F9F085AC5}" sibTransId="{DDC6D451-F933-4D56-ABD0-251BA7ED70C3}"/>
    <dgm:cxn modelId="{99B02733-19A8-4D5F-B3B2-569E9304C327}" type="presOf" srcId="{C64647E6-F2AD-4459-89BC-3DA401BAC327}" destId="{34BE55D0-A370-432D-B63C-EFFC67D17CD3}" srcOrd="0" destOrd="1" presId="urn:microsoft.com/office/officeart/2005/8/layout/list1"/>
    <dgm:cxn modelId="{2AADD81A-A6A3-4BC1-A106-32C219B4D655}" srcId="{FC68F479-FB08-41FB-A577-E412F903E1ED}" destId="{E103E20F-7963-4C10-8127-CD12028CB664}" srcOrd="2" destOrd="0" parTransId="{09586026-5D20-4A81-AF80-C5FFE6F2C552}" sibTransId="{15BE0D45-2720-4FE4-A918-0223BE9750C9}"/>
    <dgm:cxn modelId="{597266FC-FC9B-42CA-B523-072EB46E5A3D}" srcId="{B2015BBF-1CC6-4F0F-A951-7F50931D540B}" destId="{733177C8-CE32-4AB7-9745-114121042ECB}" srcOrd="0" destOrd="0" parTransId="{1872AFC9-C8E1-45B9-BD59-37CF95FEEF6D}" sibTransId="{8B2E64F1-2832-42C8-9B57-8F2FF4B67BF8}"/>
    <dgm:cxn modelId="{2BF62350-925C-46FB-BDEA-2302078053C4}" type="presOf" srcId="{456263C5-FFA6-4648-B18A-3D191A21066A}" destId="{5E613537-0323-4910-BC73-EE5AB2B8F585}" srcOrd="0" destOrd="0" presId="urn:microsoft.com/office/officeart/2005/8/layout/list1"/>
    <dgm:cxn modelId="{E43FCE58-31CB-485E-A40E-B5D6023A731D}" srcId="{FC68F479-FB08-41FB-A577-E412F903E1ED}" destId="{456263C5-FFA6-4648-B18A-3D191A21066A}" srcOrd="0" destOrd="0" parTransId="{3BBBB9A9-67D1-4D40-A5C8-71510E54BE80}" sibTransId="{BB67EA15-8ADF-4089-BC26-96EE4B8E6C07}"/>
    <dgm:cxn modelId="{49922536-EFD5-4409-A708-E0D57137FC62}" type="presOf" srcId="{6FC4F6D7-11F3-49E1-8C07-890FCC8498CE}" destId="{58E0E6AF-10EF-4DF4-B04E-CE58D5191449}" srcOrd="0" destOrd="0" presId="urn:microsoft.com/office/officeart/2005/8/layout/list1"/>
    <dgm:cxn modelId="{DB9EF3DB-895B-4813-9FFE-1893799DEAEC}" type="presParOf" srcId="{24EEA64D-2772-495A-9034-87EC4796A16E}" destId="{A9BE8E33-C8D8-43EF-AE9C-A32953C1B795}" srcOrd="0" destOrd="0" presId="urn:microsoft.com/office/officeart/2005/8/layout/list1"/>
    <dgm:cxn modelId="{B1E0742F-189B-4CFD-B1CF-354E3D5F99F6}" type="presParOf" srcId="{A9BE8E33-C8D8-43EF-AE9C-A32953C1B795}" destId="{5E613537-0323-4910-BC73-EE5AB2B8F585}" srcOrd="0" destOrd="0" presId="urn:microsoft.com/office/officeart/2005/8/layout/list1"/>
    <dgm:cxn modelId="{B5B7B327-E76B-4E5B-9E32-537C1E6DECE4}" type="presParOf" srcId="{A9BE8E33-C8D8-43EF-AE9C-A32953C1B795}" destId="{C5DD4A3E-24C4-4356-B705-D9145D18614F}" srcOrd="1" destOrd="0" presId="urn:microsoft.com/office/officeart/2005/8/layout/list1"/>
    <dgm:cxn modelId="{48B093E1-A5C2-4BA1-ACB5-188FE6DA95EA}" type="presParOf" srcId="{24EEA64D-2772-495A-9034-87EC4796A16E}" destId="{916DDE26-6BE8-4E82-8CC8-797BE0061A36}" srcOrd="1" destOrd="0" presId="urn:microsoft.com/office/officeart/2005/8/layout/list1"/>
    <dgm:cxn modelId="{A87CAB6A-3A1B-4267-BA94-537364C2759C}" type="presParOf" srcId="{24EEA64D-2772-495A-9034-87EC4796A16E}" destId="{34BE55D0-A370-432D-B63C-EFFC67D17CD3}" srcOrd="2" destOrd="0" presId="urn:microsoft.com/office/officeart/2005/8/layout/list1"/>
    <dgm:cxn modelId="{2617858C-AF99-49FA-BF95-F8320F864FD2}" type="presParOf" srcId="{24EEA64D-2772-495A-9034-87EC4796A16E}" destId="{1956CDD5-9CA4-4334-885D-DA5C7253D8CA}" srcOrd="3" destOrd="0" presId="urn:microsoft.com/office/officeart/2005/8/layout/list1"/>
    <dgm:cxn modelId="{519D9849-C6B4-4F49-9C1A-059D14D0B8F2}" type="presParOf" srcId="{24EEA64D-2772-495A-9034-87EC4796A16E}" destId="{C1706442-AA7A-445C-9AAF-7FD68A4BC7EA}" srcOrd="4" destOrd="0" presId="urn:microsoft.com/office/officeart/2005/8/layout/list1"/>
    <dgm:cxn modelId="{43D2B8D4-C00B-4E65-AA3E-56102DF474BC}" type="presParOf" srcId="{C1706442-AA7A-445C-9AAF-7FD68A4BC7EA}" destId="{929112EF-795B-44FB-90C1-EF985CDD1C99}" srcOrd="0" destOrd="0" presId="urn:microsoft.com/office/officeart/2005/8/layout/list1"/>
    <dgm:cxn modelId="{E3AAADBE-BEBE-4B64-B276-E09BF9FEEBE2}" type="presParOf" srcId="{C1706442-AA7A-445C-9AAF-7FD68A4BC7EA}" destId="{7FF7EE50-BC5D-4BA7-A927-338965D855B5}" srcOrd="1" destOrd="0" presId="urn:microsoft.com/office/officeart/2005/8/layout/list1"/>
    <dgm:cxn modelId="{8DB6AA81-FC5E-4E4B-9F64-F36E7EFE5587}" type="presParOf" srcId="{24EEA64D-2772-495A-9034-87EC4796A16E}" destId="{B4CBB44F-81D8-4389-B429-52125077BB14}" srcOrd="5" destOrd="0" presId="urn:microsoft.com/office/officeart/2005/8/layout/list1"/>
    <dgm:cxn modelId="{C2355042-FAD1-4076-AA56-75DA5F8ECA3A}" type="presParOf" srcId="{24EEA64D-2772-495A-9034-87EC4796A16E}" destId="{58E0E6AF-10EF-4DF4-B04E-CE58D5191449}" srcOrd="6" destOrd="0" presId="urn:microsoft.com/office/officeart/2005/8/layout/list1"/>
    <dgm:cxn modelId="{9A583760-672D-483B-9412-3EC2656C87B5}" type="presParOf" srcId="{24EEA64D-2772-495A-9034-87EC4796A16E}" destId="{57923138-3F97-4D68-B7FB-ABBDF9546B84}" srcOrd="7" destOrd="0" presId="urn:microsoft.com/office/officeart/2005/8/layout/list1"/>
    <dgm:cxn modelId="{76242568-C8F9-4B0A-BBD7-F339E93E5B65}" type="presParOf" srcId="{24EEA64D-2772-495A-9034-87EC4796A16E}" destId="{CC41C256-9F6F-4270-9156-D5FF3D6DEF2B}" srcOrd="8" destOrd="0" presId="urn:microsoft.com/office/officeart/2005/8/layout/list1"/>
    <dgm:cxn modelId="{EB1657FE-CE76-4115-92AC-D9F56BC4061A}" type="presParOf" srcId="{CC41C256-9F6F-4270-9156-D5FF3D6DEF2B}" destId="{CDB10E85-C4FF-4F83-B9FE-D89E732FB277}" srcOrd="0" destOrd="0" presId="urn:microsoft.com/office/officeart/2005/8/layout/list1"/>
    <dgm:cxn modelId="{8B388961-D75A-49A1-B399-938468A2981F}" type="presParOf" srcId="{CC41C256-9F6F-4270-9156-D5FF3D6DEF2B}" destId="{31A69E08-CA48-4992-A385-2FBD1E30C861}" srcOrd="1" destOrd="0" presId="urn:microsoft.com/office/officeart/2005/8/layout/list1"/>
    <dgm:cxn modelId="{B365624F-20F1-40FC-A091-EAFE1537320B}" type="presParOf" srcId="{24EEA64D-2772-495A-9034-87EC4796A16E}" destId="{DC7B6F18-1442-4675-BB10-18D60EFF0004}" srcOrd="9" destOrd="0" presId="urn:microsoft.com/office/officeart/2005/8/layout/list1"/>
    <dgm:cxn modelId="{D678BAB9-66E6-4155-A42F-4BC935DEB7C9}" type="presParOf" srcId="{24EEA64D-2772-495A-9034-87EC4796A16E}" destId="{370A946E-D16B-4004-934D-222343A1CCB9}" srcOrd="10" destOrd="0" presId="urn:microsoft.com/office/officeart/2005/8/layout/list1"/>
    <dgm:cxn modelId="{A8F13F74-CBF5-47EA-B8A0-372720F8D74A}" type="presParOf" srcId="{24EEA64D-2772-495A-9034-87EC4796A16E}" destId="{B0F4B1BE-BF8E-4B4B-AEDD-88B06150F67A}" srcOrd="11" destOrd="0" presId="urn:microsoft.com/office/officeart/2005/8/layout/list1"/>
    <dgm:cxn modelId="{A4ABABDE-5A7D-42BD-8496-8333E22BFF5C}" type="presParOf" srcId="{24EEA64D-2772-495A-9034-87EC4796A16E}" destId="{0F18C106-56DC-4CC8-B1E8-0A27BC493D7F}" srcOrd="12" destOrd="0" presId="urn:microsoft.com/office/officeart/2005/8/layout/list1"/>
    <dgm:cxn modelId="{EA1A7EC4-E0A1-48C0-81E3-80D796CAC22B}" type="presParOf" srcId="{0F18C106-56DC-4CC8-B1E8-0A27BC493D7F}" destId="{F3B2E8B8-5EFC-46C7-BA10-BE683167F4B2}" srcOrd="0" destOrd="0" presId="urn:microsoft.com/office/officeart/2005/8/layout/list1"/>
    <dgm:cxn modelId="{5BE4AF20-D651-4152-A85D-3D6AF19C578F}" type="presParOf" srcId="{0F18C106-56DC-4CC8-B1E8-0A27BC493D7F}" destId="{BE3F97F1-AF14-4C2D-ABCF-6AAAFBDBACCD}" srcOrd="1" destOrd="0" presId="urn:microsoft.com/office/officeart/2005/8/layout/list1"/>
    <dgm:cxn modelId="{C714FD2C-8642-4167-A430-AAC713D767A9}" type="presParOf" srcId="{24EEA64D-2772-495A-9034-87EC4796A16E}" destId="{D2BD03DE-1AFE-4F3E-A4FE-F1E42F061F12}" srcOrd="13" destOrd="0" presId="urn:microsoft.com/office/officeart/2005/8/layout/list1"/>
    <dgm:cxn modelId="{ECE52BC5-CE41-4FDA-B455-E8641E247D99}" type="presParOf" srcId="{24EEA64D-2772-495A-9034-87EC4796A16E}" destId="{3106C4E7-F5A7-41BA-A8C4-ED48E1613C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8F479-FB08-41FB-A577-E412F903E1ED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4F6D7-11F3-49E1-8C07-890FCC8498CE}">
      <dgm:prSet phldrT="[Text]"/>
      <dgm:spPr/>
      <dgm:t>
        <a:bodyPr/>
        <a:lstStyle/>
        <a:p>
          <a:r>
            <a:rPr lang="en-US" dirty="0" smtClean="0"/>
            <a:t>2.4, 2.7, 2.9, 2.14</a:t>
          </a:r>
          <a:endParaRPr lang="en-US" dirty="0"/>
        </a:p>
      </dgm:t>
    </dgm:pt>
    <dgm:pt modelId="{CBACF90E-7F14-4E52-8CB8-2A95DE0C0432}" type="parTrans" cxnId="{18D60611-D698-4CCF-A220-7E02A4C0B85F}">
      <dgm:prSet/>
      <dgm:spPr/>
      <dgm:t>
        <a:bodyPr/>
        <a:lstStyle/>
        <a:p>
          <a:endParaRPr lang="en-US"/>
        </a:p>
      </dgm:t>
    </dgm:pt>
    <dgm:pt modelId="{666ADFC8-8D01-4690-A407-C90693FA95E8}" type="sibTrans" cxnId="{18D60611-D698-4CCF-A220-7E02A4C0B85F}">
      <dgm:prSet/>
      <dgm:spPr/>
      <dgm:t>
        <a:bodyPr/>
        <a:lstStyle/>
        <a:p>
          <a:endParaRPr lang="en-US"/>
        </a:p>
      </dgm:t>
    </dgm:pt>
    <dgm:pt modelId="{942DD4D4-E9DD-4303-81B0-1BD15C7B7776}">
      <dgm:prSet phldrT="[Text]"/>
      <dgm:spPr/>
      <dgm:t>
        <a:bodyPr/>
        <a:lstStyle/>
        <a:p>
          <a:r>
            <a:rPr lang="en-US" dirty="0" err="1" smtClean="0"/>
            <a:t>Kernelization</a:t>
          </a:r>
          <a:endParaRPr lang="en-US" dirty="0"/>
        </a:p>
      </dgm:t>
    </dgm:pt>
    <dgm:pt modelId="{B31E6850-444F-4AC8-AA01-B62EED8443F7}" type="parTrans" cxnId="{D7C90ED4-50A1-420B-AE94-48BAB0B4538C}">
      <dgm:prSet/>
      <dgm:spPr/>
      <dgm:t>
        <a:bodyPr/>
        <a:lstStyle/>
        <a:p>
          <a:endParaRPr lang="en-US"/>
        </a:p>
      </dgm:t>
    </dgm:pt>
    <dgm:pt modelId="{5F9AE167-F4F6-476D-AD89-D6C8AF49686D}" type="sibTrans" cxnId="{D7C90ED4-50A1-420B-AE94-48BAB0B4538C}">
      <dgm:prSet/>
      <dgm:spPr/>
      <dgm:t>
        <a:bodyPr/>
        <a:lstStyle/>
        <a:p>
          <a:endParaRPr lang="en-US"/>
        </a:p>
      </dgm:t>
    </dgm:pt>
    <dgm:pt modelId="{E103E20F-7963-4C10-8127-CD12028CB664}">
      <dgm:prSet phldrT="[Text]"/>
      <dgm:spPr/>
      <dgm:t>
        <a:bodyPr/>
        <a:lstStyle/>
        <a:p>
          <a:r>
            <a:rPr lang="en-US" dirty="0" smtClean="0"/>
            <a:t>Branching</a:t>
          </a:r>
          <a:endParaRPr lang="en-US" dirty="0"/>
        </a:p>
      </dgm:t>
    </dgm:pt>
    <dgm:pt modelId="{09586026-5D20-4A81-AF80-C5FFE6F2C552}" type="parTrans" cxnId="{2AADD81A-A6A3-4BC1-A106-32C219B4D655}">
      <dgm:prSet/>
      <dgm:spPr/>
      <dgm:t>
        <a:bodyPr/>
        <a:lstStyle/>
        <a:p>
          <a:endParaRPr lang="en-US"/>
        </a:p>
      </dgm:t>
    </dgm:pt>
    <dgm:pt modelId="{15BE0D45-2720-4FE4-A918-0223BE9750C9}" type="sibTrans" cxnId="{2AADD81A-A6A3-4BC1-A106-32C219B4D655}">
      <dgm:prSet/>
      <dgm:spPr/>
      <dgm:t>
        <a:bodyPr/>
        <a:lstStyle/>
        <a:p>
          <a:endParaRPr lang="en-US"/>
        </a:p>
      </dgm:t>
    </dgm:pt>
    <dgm:pt modelId="{5A8CDA26-4FF6-440B-9E75-458FCE9D53B7}">
      <dgm:prSet phldrT="[Text]"/>
      <dgm:spPr/>
      <dgm:t>
        <a:bodyPr/>
        <a:lstStyle/>
        <a:p>
          <a:r>
            <a:rPr lang="en-US" dirty="0" smtClean="0"/>
            <a:t>3.2, 3.4, 3.7, 3.8</a:t>
          </a:r>
          <a:endParaRPr lang="en-US" dirty="0"/>
        </a:p>
      </dgm:t>
    </dgm:pt>
    <dgm:pt modelId="{1A4BFAF4-1479-4A05-AC37-7A9F9F085AC5}" type="parTrans" cxnId="{C615A81A-7D1A-469F-882A-86CB234C37C8}">
      <dgm:prSet/>
      <dgm:spPr/>
      <dgm:t>
        <a:bodyPr/>
        <a:lstStyle/>
        <a:p>
          <a:endParaRPr lang="en-US"/>
        </a:p>
      </dgm:t>
    </dgm:pt>
    <dgm:pt modelId="{DDC6D451-F933-4D56-ABD0-251BA7ED70C3}" type="sibTrans" cxnId="{C615A81A-7D1A-469F-882A-86CB234C37C8}">
      <dgm:prSet/>
      <dgm:spPr/>
      <dgm:t>
        <a:bodyPr/>
        <a:lstStyle/>
        <a:p>
          <a:endParaRPr lang="en-US"/>
        </a:p>
      </dgm:t>
    </dgm:pt>
    <dgm:pt modelId="{B2015BBF-1CC6-4F0F-A951-7F50931D540B}">
      <dgm:prSet phldrT="[Text]"/>
      <dgm:spPr/>
      <dgm:t>
        <a:bodyPr/>
        <a:lstStyle/>
        <a:p>
          <a:r>
            <a:rPr lang="en-US" dirty="0" smtClean="0"/>
            <a:t>Dynamic programming</a:t>
          </a:r>
          <a:endParaRPr lang="en-US" dirty="0"/>
        </a:p>
      </dgm:t>
    </dgm:pt>
    <dgm:pt modelId="{8EC5E4AB-074B-4756-81BA-735353B48782}" type="parTrans" cxnId="{18692A41-09A8-41C0-B56B-F0BBEEF80C50}">
      <dgm:prSet/>
      <dgm:spPr/>
      <dgm:t>
        <a:bodyPr/>
        <a:lstStyle/>
        <a:p>
          <a:endParaRPr lang="en-US"/>
        </a:p>
      </dgm:t>
    </dgm:pt>
    <dgm:pt modelId="{1A5D67FD-FAD3-45A4-B65E-26AD66CB1E79}" type="sibTrans" cxnId="{18692A41-09A8-41C0-B56B-F0BBEEF80C50}">
      <dgm:prSet/>
      <dgm:spPr/>
      <dgm:t>
        <a:bodyPr/>
        <a:lstStyle/>
        <a:p>
          <a:endParaRPr lang="en-US"/>
        </a:p>
      </dgm:t>
    </dgm:pt>
    <dgm:pt modelId="{733177C8-CE32-4AB7-9745-114121042ECB}">
      <dgm:prSet phldrT="[Text]"/>
      <dgm:spPr/>
      <dgm:t>
        <a:bodyPr/>
        <a:lstStyle/>
        <a:p>
          <a:r>
            <a:rPr lang="en-US" dirty="0" smtClean="0"/>
            <a:t>6.2</a:t>
          </a:r>
          <a:endParaRPr lang="en-US" dirty="0"/>
        </a:p>
      </dgm:t>
    </dgm:pt>
    <dgm:pt modelId="{1872AFC9-C8E1-45B9-BD59-37CF95FEEF6D}" type="parTrans" cxnId="{597266FC-FC9B-42CA-B523-072EB46E5A3D}">
      <dgm:prSet/>
      <dgm:spPr/>
      <dgm:t>
        <a:bodyPr/>
        <a:lstStyle/>
        <a:p>
          <a:endParaRPr lang="en-US"/>
        </a:p>
      </dgm:t>
    </dgm:pt>
    <dgm:pt modelId="{8B2E64F1-2832-42C8-9B57-8F2FF4B67BF8}" type="sibTrans" cxnId="{597266FC-FC9B-42CA-B523-072EB46E5A3D}">
      <dgm:prSet/>
      <dgm:spPr/>
      <dgm:t>
        <a:bodyPr/>
        <a:lstStyle/>
        <a:p>
          <a:endParaRPr lang="en-US"/>
        </a:p>
      </dgm:t>
    </dgm:pt>
    <dgm:pt modelId="{456263C5-FFA6-4648-B18A-3D191A21066A}">
      <dgm:prSet phldrT="[Text]"/>
      <dgm:spPr/>
      <dgm:t>
        <a:bodyPr/>
        <a:lstStyle/>
        <a:p>
          <a:r>
            <a:rPr lang="en-US" dirty="0" smtClean="0"/>
            <a:t>From this lecture ..</a:t>
          </a:r>
          <a:endParaRPr lang="en-US" dirty="0"/>
        </a:p>
      </dgm:t>
    </dgm:pt>
    <dgm:pt modelId="{3BBBB9A9-67D1-4D40-A5C8-71510E54BE80}" type="parTrans" cxnId="{E43FCE58-31CB-485E-A40E-B5D6023A731D}">
      <dgm:prSet/>
      <dgm:spPr/>
      <dgm:t>
        <a:bodyPr/>
        <a:lstStyle/>
        <a:p>
          <a:endParaRPr lang="en-US"/>
        </a:p>
      </dgm:t>
    </dgm:pt>
    <dgm:pt modelId="{BB67EA15-8ADF-4089-BC26-96EE4B8E6C07}" type="sibTrans" cxnId="{E43FCE58-31CB-485E-A40E-B5D6023A731D}">
      <dgm:prSet/>
      <dgm:spPr/>
      <dgm:t>
        <a:bodyPr/>
        <a:lstStyle/>
        <a:p>
          <a:endParaRPr lang="en-US"/>
        </a:p>
      </dgm:t>
    </dgm:pt>
    <dgm:pt modelId="{2E4A01E8-DF55-412B-8506-3201F77DD6F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D4444CE1-3451-49DA-AC88-257A19B51AB0}" type="parTrans" cxnId="{269F830A-942F-4D0B-8C23-6378BAE056C8}">
      <dgm:prSet/>
      <dgm:spPr/>
      <dgm:t>
        <a:bodyPr/>
        <a:lstStyle/>
        <a:p>
          <a:endParaRPr lang="en-US"/>
        </a:p>
      </dgm:t>
    </dgm:pt>
    <dgm:pt modelId="{962475A1-82EE-430D-9771-1FC49A697C6D}" type="sibTrans" cxnId="{269F830A-942F-4D0B-8C23-6378BAE056C8}">
      <dgm:prSet/>
      <dgm:spPr/>
      <dgm:t>
        <a:bodyPr/>
        <a:lstStyle/>
        <a:p>
          <a:endParaRPr lang="en-US"/>
        </a:p>
      </dgm:t>
    </dgm:pt>
    <dgm:pt modelId="{C64647E6-F2AD-4459-89BC-3DA401BAC327}">
      <dgm:prSet phldrT="[Text]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17F219D-43CB-44DC-BFC2-3C2B0E0730D7}" type="parTrans" cxnId="{92936373-F91F-4E97-9417-5ECEB950F74D}">
      <dgm:prSet/>
      <dgm:spPr/>
      <dgm:t>
        <a:bodyPr/>
        <a:lstStyle/>
        <a:p>
          <a:endParaRPr lang="en-US"/>
        </a:p>
      </dgm:t>
    </dgm:pt>
    <dgm:pt modelId="{F71057E3-DA75-4074-9305-AB020C0E3A79}" type="sibTrans" cxnId="{92936373-F91F-4E97-9417-5ECEB950F74D}">
      <dgm:prSet/>
      <dgm:spPr/>
      <dgm:t>
        <a:bodyPr/>
        <a:lstStyle/>
        <a:p>
          <a:endParaRPr lang="en-US"/>
        </a:p>
      </dgm:t>
    </dgm:pt>
    <dgm:pt modelId="{24EEA64D-2772-495A-9034-87EC4796A16E}" type="pres">
      <dgm:prSet presAssocID="{FC68F479-FB08-41FB-A577-E412F903E1ED}" presName="linear" presStyleCnt="0">
        <dgm:presLayoutVars>
          <dgm:dir/>
          <dgm:animLvl val="lvl"/>
          <dgm:resizeHandles val="exact"/>
        </dgm:presLayoutVars>
      </dgm:prSet>
      <dgm:spPr/>
    </dgm:pt>
    <dgm:pt modelId="{A9BE8E33-C8D8-43EF-AE9C-A32953C1B795}" type="pres">
      <dgm:prSet presAssocID="{456263C5-FFA6-4648-B18A-3D191A21066A}" presName="parentLin" presStyleCnt="0"/>
      <dgm:spPr/>
    </dgm:pt>
    <dgm:pt modelId="{5E613537-0323-4910-BC73-EE5AB2B8F585}" type="pres">
      <dgm:prSet presAssocID="{456263C5-FFA6-4648-B18A-3D191A21066A}" presName="parentLeftMargin" presStyleLbl="node1" presStyleIdx="0" presStyleCnt="4"/>
      <dgm:spPr/>
    </dgm:pt>
    <dgm:pt modelId="{C5DD4A3E-24C4-4356-B705-D9145D18614F}" type="pres">
      <dgm:prSet presAssocID="{456263C5-FFA6-4648-B18A-3D191A2106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DDE26-6BE8-4E82-8CC8-797BE0061A36}" type="pres">
      <dgm:prSet presAssocID="{456263C5-FFA6-4648-B18A-3D191A21066A}" presName="negativeSpace" presStyleCnt="0"/>
      <dgm:spPr/>
    </dgm:pt>
    <dgm:pt modelId="{34BE55D0-A370-432D-B63C-EFFC67D17CD3}" type="pres">
      <dgm:prSet presAssocID="{456263C5-FFA6-4648-B18A-3D191A21066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6CDD5-9CA4-4334-885D-DA5C7253D8CA}" type="pres">
      <dgm:prSet presAssocID="{BB67EA15-8ADF-4089-BC26-96EE4B8E6C07}" presName="spaceBetweenRectangles" presStyleCnt="0"/>
      <dgm:spPr/>
    </dgm:pt>
    <dgm:pt modelId="{C1706442-AA7A-445C-9AAF-7FD68A4BC7EA}" type="pres">
      <dgm:prSet presAssocID="{942DD4D4-E9DD-4303-81B0-1BD15C7B7776}" presName="parentLin" presStyleCnt="0"/>
      <dgm:spPr/>
    </dgm:pt>
    <dgm:pt modelId="{929112EF-795B-44FB-90C1-EF985CDD1C99}" type="pres">
      <dgm:prSet presAssocID="{942DD4D4-E9DD-4303-81B0-1BD15C7B7776}" presName="parentLeftMargin" presStyleLbl="node1" presStyleIdx="0" presStyleCnt="4"/>
      <dgm:spPr/>
    </dgm:pt>
    <dgm:pt modelId="{7FF7EE50-BC5D-4BA7-A927-338965D855B5}" type="pres">
      <dgm:prSet presAssocID="{942DD4D4-E9DD-4303-81B0-1BD15C7B77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4CBB44F-81D8-4389-B429-52125077BB14}" type="pres">
      <dgm:prSet presAssocID="{942DD4D4-E9DD-4303-81B0-1BD15C7B7776}" presName="negativeSpace" presStyleCnt="0"/>
      <dgm:spPr/>
    </dgm:pt>
    <dgm:pt modelId="{58E0E6AF-10EF-4DF4-B04E-CE58D5191449}" type="pres">
      <dgm:prSet presAssocID="{942DD4D4-E9DD-4303-81B0-1BD15C7B7776}" presName="childText" presStyleLbl="conFgAcc1" presStyleIdx="1" presStyleCnt="4">
        <dgm:presLayoutVars>
          <dgm:bulletEnabled val="1"/>
        </dgm:presLayoutVars>
      </dgm:prSet>
      <dgm:spPr/>
    </dgm:pt>
    <dgm:pt modelId="{57923138-3F97-4D68-B7FB-ABBDF9546B84}" type="pres">
      <dgm:prSet presAssocID="{5F9AE167-F4F6-476D-AD89-D6C8AF49686D}" presName="spaceBetweenRectangles" presStyleCnt="0"/>
      <dgm:spPr/>
    </dgm:pt>
    <dgm:pt modelId="{CC41C256-9F6F-4270-9156-D5FF3D6DEF2B}" type="pres">
      <dgm:prSet presAssocID="{E103E20F-7963-4C10-8127-CD12028CB664}" presName="parentLin" presStyleCnt="0"/>
      <dgm:spPr/>
    </dgm:pt>
    <dgm:pt modelId="{CDB10E85-C4FF-4F83-B9FE-D89E732FB277}" type="pres">
      <dgm:prSet presAssocID="{E103E20F-7963-4C10-8127-CD12028CB664}" presName="parentLeftMargin" presStyleLbl="node1" presStyleIdx="1" presStyleCnt="4"/>
      <dgm:spPr/>
    </dgm:pt>
    <dgm:pt modelId="{31A69E08-CA48-4992-A385-2FBD1E30C861}" type="pres">
      <dgm:prSet presAssocID="{E103E20F-7963-4C10-8127-CD12028CB66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7B6F18-1442-4675-BB10-18D60EFF0004}" type="pres">
      <dgm:prSet presAssocID="{E103E20F-7963-4C10-8127-CD12028CB664}" presName="negativeSpace" presStyleCnt="0"/>
      <dgm:spPr/>
    </dgm:pt>
    <dgm:pt modelId="{370A946E-D16B-4004-934D-222343A1CCB9}" type="pres">
      <dgm:prSet presAssocID="{E103E20F-7963-4C10-8127-CD12028CB66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B1BE-BF8E-4B4B-AEDD-88B06150F67A}" type="pres">
      <dgm:prSet presAssocID="{15BE0D45-2720-4FE4-A918-0223BE9750C9}" presName="spaceBetweenRectangles" presStyleCnt="0"/>
      <dgm:spPr/>
    </dgm:pt>
    <dgm:pt modelId="{0F18C106-56DC-4CC8-B1E8-0A27BC493D7F}" type="pres">
      <dgm:prSet presAssocID="{B2015BBF-1CC6-4F0F-A951-7F50931D540B}" presName="parentLin" presStyleCnt="0"/>
      <dgm:spPr/>
    </dgm:pt>
    <dgm:pt modelId="{F3B2E8B8-5EFC-46C7-BA10-BE683167F4B2}" type="pres">
      <dgm:prSet presAssocID="{B2015BBF-1CC6-4F0F-A951-7F50931D540B}" presName="parentLeftMargin" presStyleLbl="node1" presStyleIdx="2" presStyleCnt="4"/>
      <dgm:spPr/>
    </dgm:pt>
    <dgm:pt modelId="{BE3F97F1-AF14-4C2D-ABCF-6AAAFBDBACCD}" type="pres">
      <dgm:prSet presAssocID="{B2015BBF-1CC6-4F0F-A951-7F50931D54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2BD03DE-1AFE-4F3E-A4FE-F1E42F061F12}" type="pres">
      <dgm:prSet presAssocID="{B2015BBF-1CC6-4F0F-A951-7F50931D540B}" presName="negativeSpace" presStyleCnt="0"/>
      <dgm:spPr/>
    </dgm:pt>
    <dgm:pt modelId="{3106C4E7-F5A7-41BA-A8C4-ED48E1613CEF}" type="pres">
      <dgm:prSet presAssocID="{B2015BBF-1CC6-4F0F-A951-7F50931D540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B34CFE-AB14-4003-AAD4-997D2B03311C}" type="presOf" srcId="{E103E20F-7963-4C10-8127-CD12028CB664}" destId="{CDB10E85-C4FF-4F83-B9FE-D89E732FB277}" srcOrd="0" destOrd="0" presId="urn:microsoft.com/office/officeart/2005/8/layout/list1"/>
    <dgm:cxn modelId="{92936373-F91F-4E97-9417-5ECEB950F74D}" srcId="{456263C5-FFA6-4648-B18A-3D191A21066A}" destId="{C64647E6-F2AD-4459-89BC-3DA401BAC327}" srcOrd="1" destOrd="0" parTransId="{217F219D-43CB-44DC-BFC2-3C2B0E0730D7}" sibTransId="{F71057E3-DA75-4074-9305-AB020C0E3A79}"/>
    <dgm:cxn modelId="{3CE22FD9-034B-4CFC-94BE-D4D5F29BFCCD}" type="presOf" srcId="{942DD4D4-E9DD-4303-81B0-1BD15C7B7776}" destId="{7FF7EE50-BC5D-4BA7-A927-338965D855B5}" srcOrd="1" destOrd="0" presId="urn:microsoft.com/office/officeart/2005/8/layout/list1"/>
    <dgm:cxn modelId="{770C66BA-18BD-48C8-8C0F-B1FE410868D2}" type="presOf" srcId="{B2015BBF-1CC6-4F0F-A951-7F50931D540B}" destId="{F3B2E8B8-5EFC-46C7-BA10-BE683167F4B2}" srcOrd="0" destOrd="0" presId="urn:microsoft.com/office/officeart/2005/8/layout/list1"/>
    <dgm:cxn modelId="{B7819F40-708C-482B-BDA2-C501ED5175BB}" type="presOf" srcId="{FC68F479-FB08-41FB-A577-E412F903E1ED}" destId="{24EEA64D-2772-495A-9034-87EC4796A16E}" srcOrd="0" destOrd="0" presId="urn:microsoft.com/office/officeart/2005/8/layout/list1"/>
    <dgm:cxn modelId="{BB3DEC45-580D-4F17-ACC4-4F91C7C62AE3}" type="presOf" srcId="{E103E20F-7963-4C10-8127-CD12028CB664}" destId="{31A69E08-CA48-4992-A385-2FBD1E30C861}" srcOrd="1" destOrd="0" presId="urn:microsoft.com/office/officeart/2005/8/layout/list1"/>
    <dgm:cxn modelId="{269F830A-942F-4D0B-8C23-6378BAE056C8}" srcId="{456263C5-FFA6-4648-B18A-3D191A21066A}" destId="{2E4A01E8-DF55-412B-8506-3201F77DD6FF}" srcOrd="0" destOrd="0" parTransId="{D4444CE1-3451-49DA-AC88-257A19B51AB0}" sibTransId="{962475A1-82EE-430D-9771-1FC49A697C6D}"/>
    <dgm:cxn modelId="{4F8297C8-F0BF-4032-AE80-EEB63C6C52C1}" type="presOf" srcId="{5A8CDA26-4FF6-440B-9E75-458FCE9D53B7}" destId="{370A946E-D16B-4004-934D-222343A1CCB9}" srcOrd="0" destOrd="0" presId="urn:microsoft.com/office/officeart/2005/8/layout/list1"/>
    <dgm:cxn modelId="{C9F382DC-A371-45F1-8679-69A62875EAC9}" type="presOf" srcId="{733177C8-CE32-4AB7-9745-114121042ECB}" destId="{3106C4E7-F5A7-41BA-A8C4-ED48E1613CEF}" srcOrd="0" destOrd="0" presId="urn:microsoft.com/office/officeart/2005/8/layout/list1"/>
    <dgm:cxn modelId="{9C342C91-DD9F-4DA5-974E-18DC5B307112}" type="presOf" srcId="{B2015BBF-1CC6-4F0F-A951-7F50931D540B}" destId="{BE3F97F1-AF14-4C2D-ABCF-6AAAFBDBACCD}" srcOrd="1" destOrd="0" presId="urn:microsoft.com/office/officeart/2005/8/layout/list1"/>
    <dgm:cxn modelId="{A3AE442F-778E-4E33-81C9-8EFD77389F11}" type="presOf" srcId="{456263C5-FFA6-4648-B18A-3D191A21066A}" destId="{C5DD4A3E-24C4-4356-B705-D9145D18614F}" srcOrd="1" destOrd="0" presId="urn:microsoft.com/office/officeart/2005/8/layout/list1"/>
    <dgm:cxn modelId="{18692A41-09A8-41C0-B56B-F0BBEEF80C50}" srcId="{FC68F479-FB08-41FB-A577-E412F903E1ED}" destId="{B2015BBF-1CC6-4F0F-A951-7F50931D540B}" srcOrd="3" destOrd="0" parTransId="{8EC5E4AB-074B-4756-81BA-735353B48782}" sibTransId="{1A5D67FD-FAD3-45A4-B65E-26AD66CB1E79}"/>
    <dgm:cxn modelId="{1C609D6A-AF11-45E9-964D-D737CB5DED30}" type="presOf" srcId="{942DD4D4-E9DD-4303-81B0-1BD15C7B7776}" destId="{929112EF-795B-44FB-90C1-EF985CDD1C99}" srcOrd="0" destOrd="0" presId="urn:microsoft.com/office/officeart/2005/8/layout/list1"/>
    <dgm:cxn modelId="{18D60611-D698-4CCF-A220-7E02A4C0B85F}" srcId="{942DD4D4-E9DD-4303-81B0-1BD15C7B7776}" destId="{6FC4F6D7-11F3-49E1-8C07-890FCC8498CE}" srcOrd="0" destOrd="0" parTransId="{CBACF90E-7F14-4E52-8CB8-2A95DE0C0432}" sibTransId="{666ADFC8-8D01-4690-A407-C90693FA95E8}"/>
    <dgm:cxn modelId="{D7C90ED4-50A1-420B-AE94-48BAB0B4538C}" srcId="{FC68F479-FB08-41FB-A577-E412F903E1ED}" destId="{942DD4D4-E9DD-4303-81B0-1BD15C7B7776}" srcOrd="1" destOrd="0" parTransId="{B31E6850-444F-4AC8-AA01-B62EED8443F7}" sibTransId="{5F9AE167-F4F6-476D-AD89-D6C8AF49686D}"/>
    <dgm:cxn modelId="{187EB056-F631-485F-A884-D1D0237F4B4C}" type="presOf" srcId="{2E4A01E8-DF55-412B-8506-3201F77DD6FF}" destId="{34BE55D0-A370-432D-B63C-EFFC67D17CD3}" srcOrd="0" destOrd="0" presId="urn:microsoft.com/office/officeart/2005/8/layout/list1"/>
    <dgm:cxn modelId="{C615A81A-7D1A-469F-882A-86CB234C37C8}" srcId="{E103E20F-7963-4C10-8127-CD12028CB664}" destId="{5A8CDA26-4FF6-440B-9E75-458FCE9D53B7}" srcOrd="0" destOrd="0" parTransId="{1A4BFAF4-1479-4A05-AC37-7A9F9F085AC5}" sibTransId="{DDC6D451-F933-4D56-ABD0-251BA7ED70C3}"/>
    <dgm:cxn modelId="{99B02733-19A8-4D5F-B3B2-569E9304C327}" type="presOf" srcId="{C64647E6-F2AD-4459-89BC-3DA401BAC327}" destId="{34BE55D0-A370-432D-B63C-EFFC67D17CD3}" srcOrd="0" destOrd="1" presId="urn:microsoft.com/office/officeart/2005/8/layout/list1"/>
    <dgm:cxn modelId="{2AADD81A-A6A3-4BC1-A106-32C219B4D655}" srcId="{FC68F479-FB08-41FB-A577-E412F903E1ED}" destId="{E103E20F-7963-4C10-8127-CD12028CB664}" srcOrd="2" destOrd="0" parTransId="{09586026-5D20-4A81-AF80-C5FFE6F2C552}" sibTransId="{15BE0D45-2720-4FE4-A918-0223BE9750C9}"/>
    <dgm:cxn modelId="{597266FC-FC9B-42CA-B523-072EB46E5A3D}" srcId="{B2015BBF-1CC6-4F0F-A951-7F50931D540B}" destId="{733177C8-CE32-4AB7-9745-114121042ECB}" srcOrd="0" destOrd="0" parTransId="{1872AFC9-C8E1-45B9-BD59-37CF95FEEF6D}" sibTransId="{8B2E64F1-2832-42C8-9B57-8F2FF4B67BF8}"/>
    <dgm:cxn modelId="{2BF62350-925C-46FB-BDEA-2302078053C4}" type="presOf" srcId="{456263C5-FFA6-4648-B18A-3D191A21066A}" destId="{5E613537-0323-4910-BC73-EE5AB2B8F585}" srcOrd="0" destOrd="0" presId="urn:microsoft.com/office/officeart/2005/8/layout/list1"/>
    <dgm:cxn modelId="{E43FCE58-31CB-485E-A40E-B5D6023A731D}" srcId="{FC68F479-FB08-41FB-A577-E412F903E1ED}" destId="{456263C5-FFA6-4648-B18A-3D191A21066A}" srcOrd="0" destOrd="0" parTransId="{3BBBB9A9-67D1-4D40-A5C8-71510E54BE80}" sibTransId="{BB67EA15-8ADF-4089-BC26-96EE4B8E6C07}"/>
    <dgm:cxn modelId="{49922536-EFD5-4409-A708-E0D57137FC62}" type="presOf" srcId="{6FC4F6D7-11F3-49E1-8C07-890FCC8498CE}" destId="{58E0E6AF-10EF-4DF4-B04E-CE58D5191449}" srcOrd="0" destOrd="0" presId="urn:microsoft.com/office/officeart/2005/8/layout/list1"/>
    <dgm:cxn modelId="{DB9EF3DB-895B-4813-9FFE-1893799DEAEC}" type="presParOf" srcId="{24EEA64D-2772-495A-9034-87EC4796A16E}" destId="{A9BE8E33-C8D8-43EF-AE9C-A32953C1B795}" srcOrd="0" destOrd="0" presId="urn:microsoft.com/office/officeart/2005/8/layout/list1"/>
    <dgm:cxn modelId="{B1E0742F-189B-4CFD-B1CF-354E3D5F99F6}" type="presParOf" srcId="{A9BE8E33-C8D8-43EF-AE9C-A32953C1B795}" destId="{5E613537-0323-4910-BC73-EE5AB2B8F585}" srcOrd="0" destOrd="0" presId="urn:microsoft.com/office/officeart/2005/8/layout/list1"/>
    <dgm:cxn modelId="{B5B7B327-E76B-4E5B-9E32-537C1E6DECE4}" type="presParOf" srcId="{A9BE8E33-C8D8-43EF-AE9C-A32953C1B795}" destId="{C5DD4A3E-24C4-4356-B705-D9145D18614F}" srcOrd="1" destOrd="0" presId="urn:microsoft.com/office/officeart/2005/8/layout/list1"/>
    <dgm:cxn modelId="{48B093E1-A5C2-4BA1-ACB5-188FE6DA95EA}" type="presParOf" srcId="{24EEA64D-2772-495A-9034-87EC4796A16E}" destId="{916DDE26-6BE8-4E82-8CC8-797BE0061A36}" srcOrd="1" destOrd="0" presId="urn:microsoft.com/office/officeart/2005/8/layout/list1"/>
    <dgm:cxn modelId="{A87CAB6A-3A1B-4267-BA94-537364C2759C}" type="presParOf" srcId="{24EEA64D-2772-495A-9034-87EC4796A16E}" destId="{34BE55D0-A370-432D-B63C-EFFC67D17CD3}" srcOrd="2" destOrd="0" presId="urn:microsoft.com/office/officeart/2005/8/layout/list1"/>
    <dgm:cxn modelId="{2617858C-AF99-49FA-BF95-F8320F864FD2}" type="presParOf" srcId="{24EEA64D-2772-495A-9034-87EC4796A16E}" destId="{1956CDD5-9CA4-4334-885D-DA5C7253D8CA}" srcOrd="3" destOrd="0" presId="urn:microsoft.com/office/officeart/2005/8/layout/list1"/>
    <dgm:cxn modelId="{519D9849-C6B4-4F49-9C1A-059D14D0B8F2}" type="presParOf" srcId="{24EEA64D-2772-495A-9034-87EC4796A16E}" destId="{C1706442-AA7A-445C-9AAF-7FD68A4BC7EA}" srcOrd="4" destOrd="0" presId="urn:microsoft.com/office/officeart/2005/8/layout/list1"/>
    <dgm:cxn modelId="{43D2B8D4-C00B-4E65-AA3E-56102DF474BC}" type="presParOf" srcId="{C1706442-AA7A-445C-9AAF-7FD68A4BC7EA}" destId="{929112EF-795B-44FB-90C1-EF985CDD1C99}" srcOrd="0" destOrd="0" presId="urn:microsoft.com/office/officeart/2005/8/layout/list1"/>
    <dgm:cxn modelId="{E3AAADBE-BEBE-4B64-B276-E09BF9FEEBE2}" type="presParOf" srcId="{C1706442-AA7A-445C-9AAF-7FD68A4BC7EA}" destId="{7FF7EE50-BC5D-4BA7-A927-338965D855B5}" srcOrd="1" destOrd="0" presId="urn:microsoft.com/office/officeart/2005/8/layout/list1"/>
    <dgm:cxn modelId="{8DB6AA81-FC5E-4E4B-9F64-F36E7EFE5587}" type="presParOf" srcId="{24EEA64D-2772-495A-9034-87EC4796A16E}" destId="{B4CBB44F-81D8-4389-B429-52125077BB14}" srcOrd="5" destOrd="0" presId="urn:microsoft.com/office/officeart/2005/8/layout/list1"/>
    <dgm:cxn modelId="{C2355042-FAD1-4076-AA56-75DA5F8ECA3A}" type="presParOf" srcId="{24EEA64D-2772-495A-9034-87EC4796A16E}" destId="{58E0E6AF-10EF-4DF4-B04E-CE58D5191449}" srcOrd="6" destOrd="0" presId="urn:microsoft.com/office/officeart/2005/8/layout/list1"/>
    <dgm:cxn modelId="{9A583760-672D-483B-9412-3EC2656C87B5}" type="presParOf" srcId="{24EEA64D-2772-495A-9034-87EC4796A16E}" destId="{57923138-3F97-4D68-B7FB-ABBDF9546B84}" srcOrd="7" destOrd="0" presId="urn:microsoft.com/office/officeart/2005/8/layout/list1"/>
    <dgm:cxn modelId="{76242568-C8F9-4B0A-BBD7-F339E93E5B65}" type="presParOf" srcId="{24EEA64D-2772-495A-9034-87EC4796A16E}" destId="{CC41C256-9F6F-4270-9156-D5FF3D6DEF2B}" srcOrd="8" destOrd="0" presId="urn:microsoft.com/office/officeart/2005/8/layout/list1"/>
    <dgm:cxn modelId="{EB1657FE-CE76-4115-92AC-D9F56BC4061A}" type="presParOf" srcId="{CC41C256-9F6F-4270-9156-D5FF3D6DEF2B}" destId="{CDB10E85-C4FF-4F83-B9FE-D89E732FB277}" srcOrd="0" destOrd="0" presId="urn:microsoft.com/office/officeart/2005/8/layout/list1"/>
    <dgm:cxn modelId="{8B388961-D75A-49A1-B399-938468A2981F}" type="presParOf" srcId="{CC41C256-9F6F-4270-9156-D5FF3D6DEF2B}" destId="{31A69E08-CA48-4992-A385-2FBD1E30C861}" srcOrd="1" destOrd="0" presId="urn:microsoft.com/office/officeart/2005/8/layout/list1"/>
    <dgm:cxn modelId="{B365624F-20F1-40FC-A091-EAFE1537320B}" type="presParOf" srcId="{24EEA64D-2772-495A-9034-87EC4796A16E}" destId="{DC7B6F18-1442-4675-BB10-18D60EFF0004}" srcOrd="9" destOrd="0" presId="urn:microsoft.com/office/officeart/2005/8/layout/list1"/>
    <dgm:cxn modelId="{D678BAB9-66E6-4155-A42F-4BC935DEB7C9}" type="presParOf" srcId="{24EEA64D-2772-495A-9034-87EC4796A16E}" destId="{370A946E-D16B-4004-934D-222343A1CCB9}" srcOrd="10" destOrd="0" presId="urn:microsoft.com/office/officeart/2005/8/layout/list1"/>
    <dgm:cxn modelId="{A8F13F74-CBF5-47EA-B8A0-372720F8D74A}" type="presParOf" srcId="{24EEA64D-2772-495A-9034-87EC4796A16E}" destId="{B0F4B1BE-BF8E-4B4B-AEDD-88B06150F67A}" srcOrd="11" destOrd="0" presId="urn:microsoft.com/office/officeart/2005/8/layout/list1"/>
    <dgm:cxn modelId="{A4ABABDE-5A7D-42BD-8496-8333E22BFF5C}" type="presParOf" srcId="{24EEA64D-2772-495A-9034-87EC4796A16E}" destId="{0F18C106-56DC-4CC8-B1E8-0A27BC493D7F}" srcOrd="12" destOrd="0" presId="urn:microsoft.com/office/officeart/2005/8/layout/list1"/>
    <dgm:cxn modelId="{EA1A7EC4-E0A1-48C0-81E3-80D796CAC22B}" type="presParOf" srcId="{0F18C106-56DC-4CC8-B1E8-0A27BC493D7F}" destId="{F3B2E8B8-5EFC-46C7-BA10-BE683167F4B2}" srcOrd="0" destOrd="0" presId="urn:microsoft.com/office/officeart/2005/8/layout/list1"/>
    <dgm:cxn modelId="{5BE4AF20-D651-4152-A85D-3D6AF19C578F}" type="presParOf" srcId="{0F18C106-56DC-4CC8-B1E8-0A27BC493D7F}" destId="{BE3F97F1-AF14-4C2D-ABCF-6AAAFBDBACCD}" srcOrd="1" destOrd="0" presId="urn:microsoft.com/office/officeart/2005/8/layout/list1"/>
    <dgm:cxn modelId="{C714FD2C-8642-4167-A430-AAC713D767A9}" type="presParOf" srcId="{24EEA64D-2772-495A-9034-87EC4796A16E}" destId="{D2BD03DE-1AFE-4F3E-A4FE-F1E42F061F12}" srcOrd="13" destOrd="0" presId="urn:microsoft.com/office/officeart/2005/8/layout/list1"/>
    <dgm:cxn modelId="{ECE52BC5-CE41-4FDA-B455-E8641E247D99}" type="presParOf" srcId="{24EEA64D-2772-495A-9034-87EC4796A16E}" destId="{3106C4E7-F5A7-41BA-A8C4-ED48E1613C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AD565-F77B-4274-86AE-88854C96573A}">
      <dsp:nvSpPr>
        <dsp:cNvPr id="0" name=""/>
        <dsp:cNvSpPr/>
      </dsp:nvSpPr>
      <dsp:spPr>
        <a:xfrm>
          <a:off x="0" y="39463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8AB7D-732C-4A78-83C7-80075B20A7B9}">
      <dsp:nvSpPr>
        <dsp:cNvPr id="0" name=""/>
        <dsp:cNvSpPr/>
      </dsp:nvSpPr>
      <dsp:spPr>
        <a:xfrm>
          <a:off x="411480" y="12895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Fixed-parameter tractability</a:t>
          </a:r>
          <a:endParaRPr lang="en-US" sz="1800" kern="1200" dirty="0"/>
        </a:p>
      </dsp:txBody>
      <dsp:txXfrm>
        <a:off x="437419" y="154897"/>
        <a:ext cx="5708842" cy="479482"/>
      </dsp:txXfrm>
    </dsp:sp>
    <dsp:sp modelId="{0C41913A-1A02-4A64-8BAA-BB3FE27E7ED5}">
      <dsp:nvSpPr>
        <dsp:cNvPr id="0" name=""/>
        <dsp:cNvSpPr/>
      </dsp:nvSpPr>
      <dsp:spPr>
        <a:xfrm>
          <a:off x="0" y="1211118"/>
          <a:ext cx="8229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Vertex Cover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Feedback Arc Set</a:t>
          </a:r>
          <a:r>
            <a:rPr lang="en-US" sz="1800" kern="1200" dirty="0" smtClean="0"/>
            <a:t> in Tournaments</a:t>
          </a:r>
        </a:p>
      </dsp:txBody>
      <dsp:txXfrm>
        <a:off x="0" y="1211118"/>
        <a:ext cx="8229600" cy="1048950"/>
      </dsp:txXfrm>
    </dsp:sp>
    <dsp:sp modelId="{6829604E-A80E-4273-97B2-9E0D804358AE}">
      <dsp:nvSpPr>
        <dsp:cNvPr id="0" name=""/>
        <dsp:cNvSpPr/>
      </dsp:nvSpPr>
      <dsp:spPr>
        <a:xfrm>
          <a:off x="411480" y="94543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Kernelization</a:t>
          </a:r>
          <a:r>
            <a:rPr lang="en-US" sz="1800" kern="1200" dirty="0" smtClean="0"/>
            <a:t> algorithms</a:t>
          </a:r>
        </a:p>
      </dsp:txBody>
      <dsp:txXfrm>
        <a:off x="437419" y="971377"/>
        <a:ext cx="5708842" cy="479482"/>
      </dsp:txXfrm>
    </dsp:sp>
    <dsp:sp modelId="{4727DCC8-883F-47FB-A479-6941DA753817}">
      <dsp:nvSpPr>
        <dsp:cNvPr id="0" name=""/>
        <dsp:cNvSpPr/>
      </dsp:nvSpPr>
      <dsp:spPr>
        <a:xfrm>
          <a:off x="0" y="2622949"/>
          <a:ext cx="8229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Vertex Cover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Feedback Vertex Set</a:t>
          </a:r>
        </a:p>
      </dsp:txBody>
      <dsp:txXfrm>
        <a:off x="0" y="2622949"/>
        <a:ext cx="8229600" cy="1048950"/>
      </dsp:txXfrm>
    </dsp:sp>
    <dsp:sp modelId="{CA0F6E61-B814-485B-8350-113FB7435008}">
      <dsp:nvSpPr>
        <dsp:cNvPr id="0" name=""/>
        <dsp:cNvSpPr/>
      </dsp:nvSpPr>
      <dsp:spPr>
        <a:xfrm>
          <a:off x="411480" y="2357268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Bounded-depth search trees</a:t>
          </a:r>
          <a:endParaRPr lang="en-US" sz="1800" kern="1200" dirty="0"/>
        </a:p>
      </dsp:txBody>
      <dsp:txXfrm>
        <a:off x="437419" y="2383207"/>
        <a:ext cx="5708842" cy="479482"/>
      </dsp:txXfrm>
    </dsp:sp>
    <dsp:sp modelId="{B6ECE97A-AB7D-4F6C-8D73-61DDD3CC1B6A}">
      <dsp:nvSpPr>
        <dsp:cNvPr id="0" name=""/>
        <dsp:cNvSpPr/>
      </dsp:nvSpPr>
      <dsp:spPr>
        <a:xfrm>
          <a:off x="0" y="4034779"/>
          <a:ext cx="82296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74904" rIns="6387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cap="small" baseline="0" dirty="0" smtClean="0"/>
            <a:t>Set Cover</a:t>
          </a:r>
        </a:p>
      </dsp:txBody>
      <dsp:txXfrm>
        <a:off x="0" y="4034779"/>
        <a:ext cx="8229600" cy="765450"/>
      </dsp:txXfrm>
    </dsp:sp>
    <dsp:sp modelId="{7AD64571-9F3E-40D0-B7A2-04C56733490F}">
      <dsp:nvSpPr>
        <dsp:cNvPr id="0" name=""/>
        <dsp:cNvSpPr/>
      </dsp:nvSpPr>
      <dsp:spPr>
        <a:xfrm>
          <a:off x="411480" y="3769099"/>
          <a:ext cx="5760720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Dynamic programming</a:t>
          </a:r>
          <a:endParaRPr lang="en-US" sz="1800" kern="1200" dirty="0" smtClean="0"/>
        </a:p>
      </dsp:txBody>
      <dsp:txXfrm>
        <a:off x="437419" y="3795038"/>
        <a:ext cx="57088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E55D0-A370-432D-B63C-EFFC67D17CD3}">
      <dsp:nvSpPr>
        <dsp:cNvPr id="0" name=""/>
        <dsp:cNvSpPr/>
      </dsp:nvSpPr>
      <dsp:spPr>
        <a:xfrm>
          <a:off x="0" y="255274"/>
          <a:ext cx="8229600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Prove the safeness that the reduction rules for </a:t>
          </a:r>
          <a:r>
            <a:rPr lang="en-US" sz="1700" kern="1200" cap="small" baseline="0" dirty="0" smtClean="0"/>
            <a:t>Feedback Arc Set</a:t>
          </a:r>
          <a:r>
            <a:rPr lang="en-US" sz="1700" kern="1200" dirty="0" smtClean="0"/>
            <a:t> in tournaments are safe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Improve the running time of the Vertex Cover branching algorithm to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7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1.6181</m:t>
                  </m:r>
                </m:e>
                <m:sup>
                  <m:r>
                    <a:rPr lang="en-US" sz="17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endParaRPr lang="en-US" sz="1700" kern="1200" dirty="0"/>
        </a:p>
      </dsp:txBody>
      <dsp:txXfrm>
        <a:off x="0" y="255274"/>
        <a:ext cx="8229600" cy="1472625"/>
      </dsp:txXfrm>
    </dsp:sp>
    <dsp:sp modelId="{C5DD4A3E-24C4-4356-B705-D9145D18614F}">
      <dsp:nvSpPr>
        <dsp:cNvPr id="0" name=""/>
        <dsp:cNvSpPr/>
      </dsp:nvSpPr>
      <dsp:spPr>
        <a:xfrm>
          <a:off x="411480" y="4354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From this lecture ..</a:t>
          </a:r>
          <a:endParaRPr lang="en-US" sz="1700" kern="1200" dirty="0"/>
        </a:p>
      </dsp:txBody>
      <dsp:txXfrm>
        <a:off x="435978" y="28852"/>
        <a:ext cx="5711724" cy="452844"/>
      </dsp:txXfrm>
    </dsp:sp>
    <dsp:sp modelId="{58E0E6AF-10EF-4DF4-B04E-CE58D5191449}">
      <dsp:nvSpPr>
        <dsp:cNvPr id="0" name=""/>
        <dsp:cNvSpPr/>
      </dsp:nvSpPr>
      <dsp:spPr>
        <a:xfrm>
          <a:off x="0" y="2070619"/>
          <a:ext cx="8229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2.4, 2.7, 2.9, 2.14</a:t>
          </a:r>
          <a:endParaRPr lang="en-US" sz="1700" kern="1200" dirty="0"/>
        </a:p>
      </dsp:txBody>
      <dsp:txXfrm>
        <a:off x="0" y="2070619"/>
        <a:ext cx="8229600" cy="722925"/>
      </dsp:txXfrm>
    </dsp:sp>
    <dsp:sp modelId="{7FF7EE50-BC5D-4BA7-A927-338965D855B5}">
      <dsp:nvSpPr>
        <dsp:cNvPr id="0" name=""/>
        <dsp:cNvSpPr/>
      </dsp:nvSpPr>
      <dsp:spPr>
        <a:xfrm>
          <a:off x="411480" y="181969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Kernelization</a:t>
          </a:r>
          <a:endParaRPr lang="en-US" sz="1700" kern="1200" dirty="0"/>
        </a:p>
      </dsp:txBody>
      <dsp:txXfrm>
        <a:off x="435978" y="1844197"/>
        <a:ext cx="5711724" cy="452844"/>
      </dsp:txXfrm>
    </dsp:sp>
    <dsp:sp modelId="{370A946E-D16B-4004-934D-222343A1CCB9}">
      <dsp:nvSpPr>
        <dsp:cNvPr id="0" name=""/>
        <dsp:cNvSpPr/>
      </dsp:nvSpPr>
      <dsp:spPr>
        <a:xfrm>
          <a:off x="0" y="3136264"/>
          <a:ext cx="8229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3.2, 3.4, 3.7, 3.8</a:t>
          </a:r>
          <a:endParaRPr lang="en-US" sz="1700" kern="1200" dirty="0"/>
        </a:p>
      </dsp:txBody>
      <dsp:txXfrm>
        <a:off x="0" y="3136264"/>
        <a:ext cx="8229600" cy="722925"/>
      </dsp:txXfrm>
    </dsp:sp>
    <dsp:sp modelId="{31A69E08-CA48-4992-A385-2FBD1E30C861}">
      <dsp:nvSpPr>
        <dsp:cNvPr id="0" name=""/>
        <dsp:cNvSpPr/>
      </dsp:nvSpPr>
      <dsp:spPr>
        <a:xfrm>
          <a:off x="411480" y="2885344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Branching</a:t>
          </a:r>
          <a:endParaRPr lang="en-US" sz="1700" kern="1200" dirty="0"/>
        </a:p>
      </dsp:txBody>
      <dsp:txXfrm>
        <a:off x="435978" y="2909842"/>
        <a:ext cx="5711724" cy="452844"/>
      </dsp:txXfrm>
    </dsp:sp>
    <dsp:sp modelId="{3106C4E7-F5A7-41BA-A8C4-ED48E1613CEF}">
      <dsp:nvSpPr>
        <dsp:cNvPr id="0" name=""/>
        <dsp:cNvSpPr/>
      </dsp:nvSpPr>
      <dsp:spPr>
        <a:xfrm>
          <a:off x="0" y="4201909"/>
          <a:ext cx="8229600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6.2</a:t>
          </a:r>
          <a:endParaRPr lang="en-US" sz="1700" kern="1200" dirty="0"/>
        </a:p>
      </dsp:txBody>
      <dsp:txXfrm>
        <a:off x="0" y="4201909"/>
        <a:ext cx="8229600" cy="722925"/>
      </dsp:txXfrm>
    </dsp:sp>
    <dsp:sp modelId="{BE3F97F1-AF14-4C2D-ABCF-6AAAFBDBACCD}">
      <dsp:nvSpPr>
        <dsp:cNvPr id="0" name=""/>
        <dsp:cNvSpPr/>
      </dsp:nvSpPr>
      <dsp:spPr>
        <a:xfrm>
          <a:off x="411480" y="3950989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Dynamic programming</a:t>
          </a:r>
          <a:endParaRPr lang="en-US" sz="1700" kern="1200" dirty="0"/>
        </a:p>
      </dsp:txBody>
      <dsp:txXfrm>
        <a:off x="435978" y="3975487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68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62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Let’s</a:t>
            </a:r>
            <a:r>
              <a:rPr lang="nl-NL" dirty="0" smtClean="0"/>
              <a:t> look at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giving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formal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5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6" name="Gruppe 11"/>
          <p:cNvGrpSpPr>
            <a:grpSpLocks/>
          </p:cNvGrpSpPr>
          <p:nvPr userDrawn="1"/>
        </p:nvGrpSpPr>
        <p:grpSpPr bwMode="auto">
          <a:xfrm>
            <a:off x="1676400" y="250825"/>
            <a:ext cx="5791200" cy="558800"/>
            <a:chOff x="1743592" y="159840"/>
            <a:chExt cx="5791879" cy="558575"/>
          </a:xfrm>
        </p:grpSpPr>
        <p:grpSp>
          <p:nvGrpSpPr>
            <p:cNvPr id="7" name="Gruppe 12"/>
            <p:cNvGrpSpPr>
              <a:grpSpLocks/>
            </p:cNvGrpSpPr>
            <p:nvPr/>
          </p:nvGrpSpPr>
          <p:grpSpPr bwMode="auto">
            <a:xfrm>
              <a:off x="1876465" y="159840"/>
              <a:ext cx="5431839" cy="70664"/>
              <a:chOff x="1876465" y="159840"/>
              <a:chExt cx="5431839" cy="70664"/>
            </a:xfrm>
          </p:grpSpPr>
          <p:grpSp>
            <p:nvGrpSpPr>
              <p:cNvPr id="9" name="Gruppe 14"/>
              <p:cNvGrpSpPr>
                <a:grpSpLocks/>
              </p:cNvGrpSpPr>
              <p:nvPr/>
            </p:nvGrpSpPr>
            <p:grpSpPr bwMode="auto">
              <a:xfrm>
                <a:off x="1876465" y="159840"/>
                <a:ext cx="2756914" cy="28800"/>
                <a:chOff x="1876465" y="126156"/>
                <a:chExt cx="2756914" cy="28800"/>
              </a:xfrm>
            </p:grpSpPr>
            <p:sp>
              <p:nvSpPr>
                <p:cNvPr id="11" name="Rektangel 16"/>
                <p:cNvSpPr>
                  <a:spLocks noChangeArrowheads="1"/>
                </p:cNvSpPr>
                <p:nvPr/>
              </p:nvSpPr>
              <p:spPr bwMode="auto">
                <a:xfrm>
                  <a:off x="1876465" y="126156"/>
                  <a:ext cx="550800" cy="28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2" name="Rektangel 17"/>
                <p:cNvSpPr>
                  <a:spLocks noChangeArrowheads="1"/>
                </p:cNvSpPr>
                <p:nvPr/>
              </p:nvSpPr>
              <p:spPr bwMode="auto">
                <a:xfrm>
                  <a:off x="2426803" y="126156"/>
                  <a:ext cx="550800" cy="288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3" name="Rektangel 18"/>
                <p:cNvSpPr>
                  <a:spLocks noChangeArrowheads="1"/>
                </p:cNvSpPr>
                <p:nvPr/>
              </p:nvSpPr>
              <p:spPr bwMode="auto">
                <a:xfrm>
                  <a:off x="2977141" y="126156"/>
                  <a:ext cx="550800" cy="2880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4" name="Rektangel 19"/>
                <p:cNvSpPr>
                  <a:spLocks noChangeArrowheads="1"/>
                </p:cNvSpPr>
                <p:nvPr/>
              </p:nvSpPr>
              <p:spPr bwMode="auto">
                <a:xfrm>
                  <a:off x="3532241" y="126156"/>
                  <a:ext cx="550800" cy="28800"/>
                </a:xfrm>
                <a:prstGeom prst="rect">
                  <a:avLst/>
                </a:prstGeom>
                <a:solidFill>
                  <a:srgbClr val="00BB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15" name="Rektangel 20"/>
                <p:cNvSpPr>
                  <a:spLocks noChangeArrowheads="1"/>
                </p:cNvSpPr>
                <p:nvPr/>
              </p:nvSpPr>
              <p:spPr bwMode="auto">
                <a:xfrm>
                  <a:off x="4082579" y="126156"/>
                  <a:ext cx="550800" cy="28800"/>
                </a:xfrm>
                <a:prstGeom prst="rect">
                  <a:avLst/>
                </a:prstGeom>
                <a:solidFill>
                  <a:srgbClr val="4E4A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  <p:cxnSp>
            <p:nvCxnSpPr>
              <p:cNvPr id="10" name="Rett linje 15"/>
              <p:cNvCxnSpPr>
                <a:cxnSpLocks noChangeShapeType="1"/>
              </p:cNvCxnSpPr>
              <p:nvPr/>
            </p:nvCxnSpPr>
            <p:spPr bwMode="auto">
              <a:xfrm>
                <a:off x="1876465" y="230504"/>
                <a:ext cx="5431839" cy="0"/>
              </a:xfrm>
              <a:prstGeom prst="line">
                <a:avLst/>
              </a:prstGeom>
              <a:noFill/>
              <a:ln w="9525" algn="ctr">
                <a:solidFill>
                  <a:srgbClr val="4E4A48">
                    <a:alpha val="52156"/>
                  </a:srgbClr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kstSylinder 13"/>
            <p:cNvSpPr txBox="1"/>
            <p:nvPr/>
          </p:nvSpPr>
          <p:spPr>
            <a:xfrm>
              <a:off x="1743592" y="364546"/>
              <a:ext cx="5791879" cy="3538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nb-NO" sz="1640" spc="1160" dirty="0">
                  <a:solidFill>
                    <a:schemeClr val="bg2"/>
                  </a:solidFill>
                  <a:latin typeface="+mj-lt"/>
                </a:rPr>
                <a:t>UNIVERSITY</a:t>
              </a:r>
              <a:r>
                <a:rPr lang="nb-NO" sz="1640" spc="1190" dirty="0">
                  <a:solidFill>
                    <a:schemeClr val="bg2"/>
                  </a:solidFill>
                  <a:latin typeface="+mj-lt"/>
                </a:rPr>
                <a:t> OF BERGEN</a:t>
              </a: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5188" y="855663"/>
            <a:ext cx="4873625" cy="215900"/>
          </a:xfrm>
        </p:spPr>
        <p:txBody>
          <a:bodyPr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032250"/>
            <a:ext cx="44259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0" y="5589588"/>
            <a:ext cx="5889625" cy="288925"/>
          </a:xfrm>
        </p:spPr>
        <p:txBody>
          <a:bodyPr/>
          <a:lstStyle>
            <a:lvl1pPr algn="ctr">
              <a:defRPr sz="17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42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pic>
        <p:nvPicPr>
          <p:cNvPr id="1027" name="Picture 9" descr="testtilpptgraf_w10-ny_hor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0"/>
            <a:ext cx="48736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nb-NO" smtClean="0"/>
              <a:t>Algorithms Research Group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4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45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12" Type="http://schemas.openxmlformats.org/officeDocument/2006/relationships/image" Target="../media/image44.png"/><Relationship Id="rId2" Type="http://schemas.openxmlformats.org/officeDocument/2006/relationships/image" Target="../media/image42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430.png"/><Relationship Id="rId5" Type="http://schemas.openxmlformats.org/officeDocument/2006/relationships/image" Target="../media/image180.png"/><Relationship Id="rId15" Type="http://schemas.openxmlformats.org/officeDocument/2006/relationships/image" Target="../media/image47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ctrTitle"/>
          </p:nvPr>
        </p:nvSpPr>
        <p:spPr>
          <a:xfrm>
            <a:off x="685800" y="1301750"/>
            <a:ext cx="7772400" cy="1181100"/>
          </a:xfrm>
        </p:spPr>
        <p:txBody>
          <a:bodyPr/>
          <a:lstStyle/>
          <a:p>
            <a:r>
              <a:rPr lang="nb-NO" dirty="0" smtClean="0"/>
              <a:t>Parameterized Algorithms</a:t>
            </a:r>
            <a:br>
              <a:rPr lang="nb-NO" dirty="0" smtClean="0"/>
            </a:br>
            <a:r>
              <a:rPr lang="nb-NO" i="1" dirty="0" smtClean="0"/>
              <a:t>The Basics</a:t>
            </a:r>
          </a:p>
        </p:txBody>
      </p:sp>
      <p:sp>
        <p:nvSpPr>
          <p:cNvPr id="512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</a:t>
            </a:r>
            <a:endParaRPr lang="nb-NO" i="1" dirty="0"/>
          </a:p>
        </p:txBody>
      </p:sp>
      <p:sp>
        <p:nvSpPr>
          <p:cNvPr id="5125" name="TekstSylinder 1"/>
          <p:cNvSpPr txBox="1">
            <a:spLocks noChangeArrowheads="1"/>
          </p:cNvSpPr>
          <p:nvPr/>
        </p:nvSpPr>
        <p:spPr bwMode="auto">
          <a:xfrm>
            <a:off x="-2413000" y="11113"/>
            <a:ext cx="2305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Insert</a:t>
            </a:r>
            <a:r>
              <a:rPr lang="nb-NO" sz="1400" u="sng" dirty="0">
                <a:solidFill>
                  <a:srgbClr val="4E4A48"/>
                </a:solidFill>
              </a:rPr>
              <a:t/>
            </a:r>
            <a:br>
              <a:rPr lang="nb-NO" sz="1400" u="sng" dirty="0">
                <a:solidFill>
                  <a:srgbClr val="4E4A48"/>
                </a:solidFill>
              </a:rPr>
            </a:br>
            <a:r>
              <a:rPr lang="nb-NO" sz="1400" dirty="0">
                <a:solidFill>
                  <a:srgbClr val="4E4A48"/>
                </a:solidFill>
              </a:rPr>
              <a:t>«</a:t>
            </a:r>
            <a:r>
              <a:rPr lang="en-GB" sz="1400" dirty="0">
                <a:solidFill>
                  <a:srgbClr val="4E4A48"/>
                </a:solidFill>
              </a:rPr>
              <a:t>Academic</a:t>
            </a:r>
            <a:r>
              <a:rPr lang="nb-NO" sz="1400" dirty="0">
                <a:solidFill>
                  <a:srgbClr val="4E4A48"/>
                </a:solidFill>
              </a:rPr>
              <a:t> unit» </a:t>
            </a:r>
            <a:br>
              <a:rPr lang="nb-NO" sz="14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on every page: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/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1 Go to the menu «Insert»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2 Choose: Date and time</a:t>
            </a:r>
            <a:br>
              <a:rPr lang="en-GB" sz="1200" dirty="0">
                <a:solidFill>
                  <a:srgbClr val="4E4A48"/>
                </a:solidFill>
              </a:rPr>
            </a:br>
            <a:r>
              <a:rPr lang="en-GB" sz="1200" dirty="0">
                <a:solidFill>
                  <a:srgbClr val="4E4A48"/>
                </a:solidFill>
              </a:rPr>
              <a:t>3 Write the name of your faculty or department in the  field «Footer»</a:t>
            </a:r>
          </a:p>
          <a:p>
            <a:pPr algn="l" eaLnBrk="1" hangingPunct="1"/>
            <a:r>
              <a:rPr lang="en-GB" sz="1200" dirty="0">
                <a:solidFill>
                  <a:srgbClr val="4E4A48"/>
                </a:solidFill>
              </a:rPr>
              <a:t>4 Choose «Apply to all"</a:t>
            </a:r>
            <a:br>
              <a:rPr lang="en-GB" sz="1200" dirty="0">
                <a:solidFill>
                  <a:srgbClr val="4E4A48"/>
                </a:solidFill>
              </a:rPr>
            </a:br>
            <a:endParaRPr lang="en-GB" sz="1200" dirty="0">
              <a:solidFill>
                <a:srgbClr val="4E4A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+mj-lt"/>
              </a:rPr>
              <a:t>August 18th 2014, </a:t>
            </a:r>
            <a:r>
              <a:rPr lang="en-US" sz="1600" dirty="0" err="1"/>
              <a:t>Będlewo</a:t>
            </a:r>
            <a:endParaRPr lang="en-US" sz="16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informally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parameterized problem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 solves size-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inputs with parameter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/>
                  <a:t>For each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 smtClean="0"/>
                  <a:t>, there is a polynomial-time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i="1" dirty="0" smtClean="0"/>
                  <a:t> algorithm</a:t>
                </a:r>
              </a:p>
              <a:p>
                <a:endParaRPr lang="en-US" i="1" dirty="0"/>
              </a:p>
              <a:p>
                <a:r>
                  <a:rPr lang="en-US" cap="small" dirty="0" smtClean="0"/>
                  <a:t>Vertex Cover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“Can all the edges of this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be covered by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vertices?”</a:t>
                </a:r>
              </a:p>
              <a:p>
                <a:pPr lvl="1"/>
                <a:r>
                  <a:rPr lang="en-US" dirty="0" smtClean="0"/>
                  <a:t>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1.2738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so </a:t>
                </a:r>
                <a:r>
                  <a:rPr lang="en-US" b="1" dirty="0" smtClean="0"/>
                  <a:t>FPT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5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 – formally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 finite alphabet used to encode inputs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binary encodings)</a:t>
                </a:r>
              </a:p>
              <a:p>
                <a:r>
                  <a:rPr lang="en-US" dirty="0"/>
                  <a:t>A parameterized problem is a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contains the tuples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where the answer to the question encoded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yes;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 smtClean="0"/>
                  <a:t>parameter</a:t>
                </a:r>
              </a:p>
              <a:p>
                <a:r>
                  <a:rPr lang="en-US" dirty="0" smtClean="0"/>
                  <a:t>The parameterized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/>
                  <a:t>fixed-parameter tractable</a:t>
                </a:r>
                <a:r>
                  <a:rPr lang="en-US" dirty="0" smtClean="0"/>
                  <a:t> if there is an algorithm that, given an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lvl="1"/>
                <a:r>
                  <a:rPr lang="en-US" dirty="0" smtClean="0"/>
                  <a:t>decides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or not, and</a:t>
                </a:r>
              </a:p>
              <a:p>
                <a:pPr lvl="1"/>
                <a:r>
                  <a:rPr lang="en-US" dirty="0" smtClean="0"/>
                  <a:t>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and constant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756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764704"/>
            <a:ext cx="2608200" cy="261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911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</a:t>
            </a:r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</a:t>
            </a:r>
            <a:r>
              <a:rPr lang="nl-NL" dirty="0" err="1" smtClean="0"/>
              <a:t>guarantee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NL" b="1" dirty="0" err="1" smtClean="0"/>
                  <a:t>Kernelization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method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Efficiently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equivalent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simplest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ways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obtaining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endParaRPr lang="nl-NL" dirty="0" smtClean="0"/>
              </a:p>
              <a:p>
                <a:pPr lvl="1"/>
                <a:r>
                  <a:rPr lang="nl-NL" dirty="0" err="1"/>
                  <a:t>Apply</a:t>
                </a:r>
                <a:r>
                  <a:rPr lang="nl-NL" dirty="0"/>
                  <a:t> a brute force </a:t>
                </a:r>
                <a:r>
                  <a:rPr lang="nl-NL" dirty="0" err="1"/>
                  <a:t>algorithm</a:t>
                </a:r>
                <a:r>
                  <a:rPr lang="nl-NL" dirty="0"/>
                  <a:t> on the </a:t>
                </a:r>
                <a:r>
                  <a:rPr lang="nl-NL" dirty="0" err="1"/>
                  <a:t>shrunk</a:t>
                </a:r>
                <a:r>
                  <a:rPr lang="nl-NL" dirty="0"/>
                  <a:t> </a:t>
                </a:r>
                <a:r>
                  <a:rPr lang="nl-NL" dirty="0" err="1"/>
                  <a:t>instance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get </a:t>
                </a:r>
                <a:r>
                  <a:rPr lang="nl-NL" dirty="0" err="1"/>
                  <a:t>an</a:t>
                </a:r>
                <a:r>
                  <a:rPr lang="nl-NL" dirty="0"/>
                  <a:t> FPT </a:t>
                </a:r>
                <a:r>
                  <a:rPr lang="nl-NL" dirty="0" err="1"/>
                  <a:t>algorithm</a:t>
                </a:r>
                <a:endParaRPr lang="nl-NL" dirty="0"/>
              </a:p>
              <a:p>
                <a:r>
                  <a:rPr lang="nl-NL" dirty="0" err="1" smtClean="0"/>
                  <a:t>Kernelization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also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allows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rigorous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mathematical</a:t>
                </a:r>
                <a:r>
                  <a:rPr lang="nl-NL" dirty="0" smtClean="0"/>
                  <a:t> analysis of </a:t>
                </a:r>
                <a:r>
                  <a:rPr lang="nl-NL" dirty="0" err="1" smtClean="0"/>
                  <a:t>efficient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preprocessing</a:t>
                </a:r>
                <a:endParaRPr lang="nl-NL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975"/>
                <a:ext cx="8363272" cy="3456161"/>
              </a:xfrm>
              <a:blipFill rotWithShape="0">
                <a:blip r:embed="rId3"/>
                <a:stretch>
                  <a:fillRect l="-1166" t="-2646" r="-729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87624" y="4591686"/>
            <a:ext cx="6624736" cy="2077674"/>
            <a:chOff x="1187624" y="2780928"/>
            <a:chExt cx="6624736" cy="2077674"/>
          </a:xfrm>
        </p:grpSpPr>
        <p:pic>
          <p:nvPicPr>
            <p:cNvPr id="9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Single-output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92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Vertex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</a:t>
                </a:r>
                <a:r>
                  <a:rPr lang="en-US" dirty="0" smtClean="0"/>
                  <a:t> 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</a:t>
                </a:r>
                <a:r>
                  <a:rPr lang="en-US" dirty="0" smtClean="0"/>
                  <a:t>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has </a:t>
                </a:r>
                <a:r>
                  <a:rPr lang="en-US" dirty="0" smtClean="0"/>
                  <a:t>an endpoint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Such a set S is a </a:t>
                </a:r>
                <a:r>
                  <a:rPr lang="en-US" b="1" dirty="0" smtClean="0"/>
                  <a:t>vertex cover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V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01219"/>
            <a:ext cx="49053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28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3665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  <a:p>
                <a:pPr lvl="1"/>
                <a:endParaRPr lang="nl-NL" sz="2000" dirty="0"/>
              </a:p>
              <a:p>
                <a:r>
                  <a:rPr lang="nl-NL" sz="2000" dirty="0" err="1" smtClean="0"/>
                  <a:t>To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ensure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a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r>
                  <a:rPr lang="nl-NL" sz="2000" dirty="0" smtClean="0"/>
                  <a:t> does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change the </a:t>
                </a:r>
                <a:r>
                  <a:rPr lang="nl-NL" sz="2000" dirty="0" err="1" smtClean="0"/>
                  <a:t>answer</a:t>
                </a:r>
                <a:r>
                  <a:rPr lang="nl-NL" sz="2000" dirty="0" smtClean="0"/>
                  <a:t>, we have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prove </a:t>
                </a:r>
                <a:r>
                  <a:rPr lang="nl-NL" sz="2000" b="1" dirty="0" err="1" smtClean="0"/>
                  <a:t>safeness</a:t>
                </a:r>
                <a:r>
                  <a:rPr lang="nl-NL" sz="2000" dirty="0" smtClean="0"/>
                  <a:t> of the </a:t>
                </a:r>
                <a:r>
                  <a:rPr lang="nl-NL" sz="2000" dirty="0" err="1" smtClean="0"/>
                  <a:t>reduction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</a:t>
                </a:r>
                <a:endParaRPr lang="nl-NL" sz="2000" dirty="0"/>
              </a:p>
              <a:p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is </a:t>
                </a:r>
                <a:r>
                  <a:rPr lang="nl-NL" sz="2000" dirty="0" err="1" smtClean="0"/>
                  <a:t>transformed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into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we </a:t>
                </a:r>
                <a:r>
                  <a:rPr lang="nl-NL" sz="2000" dirty="0" err="1" smtClean="0"/>
                  <a:t>should</a:t>
                </a:r>
                <a:r>
                  <a:rPr lang="nl-NL" sz="2000" dirty="0" smtClean="0"/>
                  <a:t> prove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 smtClean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nl-NL" sz="2000" b="1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nl-NL" sz="2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000" b="1" dirty="0" smtClean="0"/>
                  <a:t> is a </a:t>
                </a:r>
                <a:r>
                  <a:rPr lang="nl-NL" sz="2000" b="1" cap="small" dirty="0"/>
                  <a:t>yes</a:t>
                </a:r>
                <a:r>
                  <a:rPr lang="nl-NL" sz="2000" b="1" dirty="0" smtClean="0"/>
                  <a:t>-</a:t>
                </a:r>
                <a:r>
                  <a:rPr lang="nl-NL" sz="2000" b="1" dirty="0" err="1" smtClean="0"/>
                  <a:t>instance</a:t>
                </a:r>
                <a:endParaRPr lang="nl-NL" sz="2000" b="1" dirty="0"/>
              </a:p>
              <a:p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598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 – (R1)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(R1)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</a:t>
                </a:r>
                <a:r>
                  <a:rPr lang="nl-NL" sz="2000" dirty="0" err="1" smtClean="0"/>
                  <a:t>an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isolated</a:t>
                </a:r>
                <a:r>
                  <a:rPr lang="nl-NL" sz="2000" dirty="0" smtClean="0"/>
                  <a:t> vertex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, delete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R</a:t>
                </a:r>
                <a:r>
                  <a:rPr lang="nl-NL" sz="2000" dirty="0" err="1" smtClean="0"/>
                  <a:t>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nl-NL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1916832"/>
            <a:ext cx="8435280" cy="2314575"/>
            <a:chOff x="251520" y="1916832"/>
            <a:chExt cx="8435280" cy="23145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1916832"/>
              <a:ext cx="3619500" cy="23145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upleTop"/>
                <p:cNvSpPr txBox="1"/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276872"/>
                  <a:ext cx="8435280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464809"/>
            <a:ext cx="8435280" cy="2295525"/>
            <a:chOff x="251520" y="4464809"/>
            <a:chExt cx="8435280" cy="2295525"/>
          </a:xfrm>
        </p:grpSpPr>
        <p:pic>
          <p:nvPicPr>
            <p:cNvPr id="14" name="SmallerGraph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4464809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827816"/>
                  <a:ext cx="8435280" cy="92333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duceTo"/>
          <p:cNvSpPr/>
          <p:nvPr/>
        </p:nvSpPr>
        <p:spPr bwMode="auto">
          <a:xfrm>
            <a:off x="2555776" y="3665250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46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51520" y="2185898"/>
            <a:ext cx="8435280" cy="2295525"/>
            <a:chOff x="251520" y="2185898"/>
            <a:chExt cx="8435280" cy="2295525"/>
          </a:xfrm>
        </p:grpSpPr>
        <p:pic>
          <p:nvPicPr>
            <p:cNvPr id="5" name="HighDegBefor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7704" y="2185898"/>
              <a:ext cx="3619500" cy="22955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upleTop"/>
                <p:cNvSpPr txBox="1"/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=7)</m:t>
                        </m:r>
                      </m:oMath>
                    </m:oMathPara>
                  </a14:m>
                  <a:endParaRPr lang="en-US" sz="6600" dirty="0" err="1"/>
                </a:p>
              </p:txBody>
            </p:sp>
          </mc:Choice>
          <mc:Fallback xmlns="">
            <p:sp>
              <p:nvSpPr>
                <p:cNvPr id="9" name="TupleTop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545938"/>
                  <a:ext cx="8435280" cy="92333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251520" y="4776608"/>
            <a:ext cx="8435280" cy="1857375"/>
            <a:chOff x="251520" y="4776608"/>
            <a:chExt cx="8435280" cy="1857375"/>
          </a:xfrm>
        </p:grpSpPr>
        <p:pic>
          <p:nvPicPr>
            <p:cNvPr id="14" name="HighDegAfter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2313" y="4776608"/>
              <a:ext cx="3619500" cy="1857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upleBottom"/>
                <p:cNvSpPr txBox="1"/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                       , 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54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5400" dirty="0" err="1"/>
                </a:p>
              </p:txBody>
            </p:sp>
          </mc:Choice>
          <mc:Fallback xmlns="">
            <p:sp>
              <p:nvSpPr>
                <p:cNvPr id="12" name="TupleBottom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5096882"/>
                  <a:ext cx="8435280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(R2)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there</a:t>
                </a:r>
                <a:r>
                  <a:rPr lang="nl-NL" sz="2000" dirty="0" smtClean="0"/>
                  <a:t> is a vertex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of </a:t>
                </a:r>
                <a:r>
                  <a:rPr lang="nl-NL" sz="2000" dirty="0" err="1" smtClean="0"/>
                  <a:t>degree</a:t>
                </a:r>
                <a:r>
                  <a:rPr lang="nl-NL" sz="2000" dirty="0" smtClean="0"/>
                  <a:t>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delete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sz="2000" dirty="0" smtClean="0"/>
                  <a:t> (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its</a:t>
                </a:r>
                <a:r>
                  <a:rPr lang="nl-NL" sz="2000" dirty="0" smtClean="0"/>
                  <a:t> incident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) </a:t>
                </a:r>
                <a:r>
                  <a:rPr lang="nl-NL" sz="2000" dirty="0" err="1" smtClean="0"/>
                  <a:t>from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decrease</a:t>
                </a:r>
                <a:r>
                  <a:rPr lang="nl-NL" sz="2000" dirty="0" smtClean="0"/>
                  <a:t> the parameter </a:t>
                </a:r>
                <a:r>
                  <a:rPr lang="nl-NL" sz="2000" dirty="0" err="1" smtClean="0"/>
                  <a:t>by</a:t>
                </a:r>
                <a:r>
                  <a:rPr lang="nl-NL" sz="2000" dirty="0" smtClean="0"/>
                  <a:t> 1</a:t>
                </a:r>
              </a:p>
              <a:p>
                <a:pPr lvl="1"/>
                <a:r>
                  <a:rPr lang="nl-NL" sz="2000" dirty="0" err="1" smtClean="0"/>
                  <a:t>Reduce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to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instance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duceTo"/>
          <p:cNvSpPr/>
          <p:nvPr/>
        </p:nvSpPr>
        <p:spPr bwMode="auto">
          <a:xfrm>
            <a:off x="2555776" y="3934316"/>
            <a:ext cx="720080" cy="93610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16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en-US" cap="small" dirty="0"/>
              <a:t>Vertex </a:t>
            </a:r>
            <a:r>
              <a:rPr lang="en-US" cap="small" dirty="0" smtClean="0"/>
              <a:t>Cover</a:t>
            </a:r>
            <a:r>
              <a:rPr lang="en-US" cap="small" dirty="0"/>
              <a:t> – (</a:t>
            </a:r>
            <a:r>
              <a:rPr lang="en-US" cap="small" dirty="0" smtClean="0"/>
              <a:t>R3)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sz="2000" dirty="0" smtClean="0"/>
                  <a:t>(R3)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the </a:t>
                </a:r>
                <a:r>
                  <a:rPr lang="nl-NL" sz="2000" dirty="0" err="1" smtClean="0"/>
                  <a:t>previous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rules</a:t>
                </a:r>
                <a:r>
                  <a:rPr lang="nl-NL" sz="2000" dirty="0" smtClean="0"/>
                  <a:t> are </a:t>
                </a:r>
                <a:r>
                  <a:rPr lang="nl-NL" sz="2000" dirty="0" err="1" smtClean="0"/>
                  <a:t>not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applicable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and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vertices</a:t>
                </a:r>
                <a:r>
                  <a:rPr lang="nl-NL" sz="2000" dirty="0" smtClean="0"/>
                  <a:t> or more </a:t>
                </a:r>
                <a:r>
                  <a:rPr lang="nl-NL" sz="2000" dirty="0" err="1" smtClean="0"/>
                  <a:t>than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 smtClean="0"/>
                  <a:t> </a:t>
                </a:r>
                <a:r>
                  <a:rPr lang="nl-NL" sz="2000" dirty="0" err="1" smtClean="0"/>
                  <a:t>edges</a:t>
                </a:r>
                <a:r>
                  <a:rPr lang="nl-NL" sz="2000" dirty="0" smtClean="0"/>
                  <a:t>, </a:t>
                </a:r>
                <a:r>
                  <a:rPr lang="nl-NL" sz="2000" dirty="0" err="1" smtClean="0"/>
                  <a:t>then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conclude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that</a:t>
                </a:r>
                <a:r>
                  <a:rPr lang="nl-NL" sz="2000" dirty="0" smtClean="0"/>
                  <a:t> we are </a:t>
                </a:r>
                <a:r>
                  <a:rPr lang="nl-NL" sz="2000" dirty="0" err="1" smtClean="0"/>
                  <a:t>dealing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with</a:t>
                </a:r>
                <a:r>
                  <a:rPr lang="nl-NL" sz="2000" dirty="0" smtClean="0"/>
                  <a:t> a </a:t>
                </a:r>
                <a:r>
                  <a:rPr lang="nl-NL" sz="2000" cap="small" dirty="0" smtClean="0"/>
                  <a:t>no</a:t>
                </a:r>
                <a:r>
                  <a:rPr lang="nl-NL" sz="2000" dirty="0" smtClean="0"/>
                  <a:t>-</a:t>
                </a:r>
                <a:r>
                  <a:rPr lang="nl-NL" sz="2000" dirty="0" err="1" smtClean="0"/>
                  <a:t>instance</a:t>
                </a:r>
                <a:endParaRPr lang="nl-NL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441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create the recipes that make computers solve our problems </a:t>
                </a:r>
                <a:r>
                  <a:rPr lang="en-US" b="1" dirty="0" smtClean="0"/>
                  <a:t>efficiently</a:t>
                </a:r>
              </a:p>
              <a:p>
                <a:pPr lvl="1"/>
                <a:r>
                  <a:rPr lang="en-US" dirty="0" smtClean="0"/>
                  <a:t>With a bounded number of resources (memory, time)</a:t>
                </a:r>
              </a:p>
              <a:p>
                <a:r>
                  <a:rPr lang="en-US" dirty="0" smtClean="0"/>
                  <a:t>We measure the quality of an algorithm by the dependence of its </a:t>
                </a:r>
                <a:r>
                  <a:rPr lang="en-US" b="1" dirty="0" smtClean="0"/>
                  <a:t>running time</a:t>
                </a:r>
                <a:r>
                  <a:rPr lang="en-US" dirty="0" smtClean="0"/>
                  <a:t> on the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of the input</a:t>
                </a:r>
              </a:p>
              <a:p>
                <a:pPr lvl="1"/>
                <a:r>
                  <a:rPr lang="en-US" dirty="0" smtClean="0"/>
                  <a:t>For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-bit input, the running time can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Smaller functions are better, but as a general guideline:</a:t>
                </a:r>
              </a:p>
              <a:p>
                <a:pPr lvl="2"/>
                <a:r>
                  <a:rPr lang="en-US" dirty="0" smtClean="0"/>
                  <a:t>Polynomials are good, exponential functions are bad</a:t>
                </a:r>
              </a:p>
              <a:p>
                <a:r>
                  <a:rPr lang="en-US" dirty="0" smtClean="0"/>
                  <a:t>Unfortunately, many </a:t>
                </a:r>
                <a:r>
                  <a:rPr lang="en-US" dirty="0"/>
                  <a:t>problems are </a:t>
                </a:r>
                <a:r>
                  <a:rPr lang="en-US" b="1" dirty="0" smtClean="0"/>
                  <a:t>NP-complete</a:t>
                </a:r>
              </a:p>
              <a:p>
                <a:r>
                  <a:rPr lang="en-US" dirty="0" smtClean="0"/>
                  <a:t>We believe that for NP-complete problems, there is no algorithm that:</a:t>
                </a:r>
              </a:p>
              <a:p>
                <a:pPr lvl="1"/>
                <a:r>
                  <a:rPr lang="en-US" dirty="0" smtClean="0"/>
                  <a:t>always gives the </a:t>
                </a:r>
                <a:r>
                  <a:rPr lang="en-US" b="1" dirty="0" smtClean="0"/>
                  <a:t>right answer</a:t>
                </a:r>
                <a:r>
                  <a:rPr lang="en-US" dirty="0" smtClean="0"/>
                  <a:t>, and whose</a:t>
                </a:r>
              </a:p>
              <a:p>
                <a:pPr lvl="1"/>
                <a:r>
                  <a:rPr lang="en-US" dirty="0" smtClean="0"/>
                  <a:t>running time is bounded by a </a:t>
                </a:r>
                <a:r>
                  <a:rPr lang="en-US" b="1" dirty="0" smtClean="0"/>
                  <a:t>polynomial</a:t>
                </a:r>
                <a:r>
                  <a:rPr lang="en-US" dirty="0" smtClean="0"/>
                  <a:t> function of the input size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136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hidden="1"/>
          <p:cNvPicPr>
            <a:picLocks noChangeAspect="1"/>
          </p:cNvPicPr>
          <p:nvPr/>
        </p:nvPicPr>
        <p:blipFill rotWithShape="1">
          <a:blip r:embed="rId3"/>
          <a:srcRect l="20470" t="29001" r="21650" b="12900"/>
          <a:stretch/>
        </p:blipFill>
        <p:spPr>
          <a:xfrm>
            <a:off x="1835696" y="2177567"/>
            <a:ext cx="5256584" cy="296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663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of the cutoff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</p:spPr>
            <p:txBody>
              <a:bodyPr/>
              <a:lstStyle/>
              <a:p>
                <a:r>
                  <a:rPr lang="nl-NL" sz="2000" b="1" dirty="0" smtClean="0"/>
                  <a:t>Claim.</a:t>
                </a:r>
                <a:r>
                  <a:rPr lang="nl-NL" sz="2000" dirty="0"/>
                  <a:t> </a:t>
                </a:r>
                <a:r>
                  <a:rPr lang="nl-NL" sz="2000" dirty="0" err="1"/>
                  <a:t>If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is </a:t>
                </a:r>
                <a:r>
                  <a:rPr lang="nl-NL" sz="2000" b="1" dirty="0" err="1"/>
                  <a:t>exhaustively</a:t>
                </a:r>
                <a:r>
                  <a:rPr lang="nl-NL" sz="2000" b="1" dirty="0"/>
                  <a:t> </a:t>
                </a:r>
                <a:r>
                  <a:rPr lang="nl-NL" sz="2000" b="1" dirty="0" err="1"/>
                  <a:t>reduced</a:t>
                </a:r>
                <a:r>
                  <a:rPr lang="nl-NL" sz="2000" dirty="0"/>
                  <a:t> </a:t>
                </a:r>
                <a:r>
                  <a:rPr lang="nl-NL" sz="2000" dirty="0" err="1"/>
                  <a:t>under</a:t>
                </a:r>
                <a:r>
                  <a:rPr lang="nl-NL" sz="2000" dirty="0"/>
                  <a:t> (R1)-(R2)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has more </a:t>
                </a:r>
                <a:r>
                  <a:rPr lang="nl-NL" sz="2000" dirty="0" err="1"/>
                  <a:t>than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 err="1"/>
                  <a:t>vertices</a:t>
                </a:r>
                <a:r>
                  <a:rPr lang="nl-NL" sz="2000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edges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then</a:t>
                </a:r>
                <a:r>
                  <a:rPr lang="nl-NL" sz="2000" dirty="0"/>
                  <a:t> </a:t>
                </a:r>
                <a:r>
                  <a:rPr lang="nl-NL" sz="2000" dirty="0" err="1"/>
                  <a:t>there</a:t>
                </a:r>
                <a:r>
                  <a:rPr lang="nl-NL" sz="2000" dirty="0"/>
                  <a:t> is no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</a:t>
                </a:r>
              </a:p>
              <a:p>
                <a:r>
                  <a:rPr lang="nl-NL" sz="2000" b="1" dirty="0" err="1"/>
                  <a:t>Proof</a:t>
                </a:r>
                <a:r>
                  <a:rPr lang="nl-NL" sz="2000" b="1" dirty="0"/>
                  <a:t>.</a:t>
                </a:r>
                <a:r>
                  <a:rPr lang="nl-NL" sz="2000" dirty="0"/>
                  <a:t> </a:t>
                </a:r>
              </a:p>
              <a:p>
                <a:pPr lvl="1"/>
                <a:r>
                  <a:rPr lang="en-US" sz="20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 smtClean="0"/>
                  <a:t> has a vertex cover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nl-NL" sz="2000" dirty="0" smtClean="0"/>
              </a:p>
              <a:p>
                <a:pPr lvl="1"/>
                <a:r>
                  <a:rPr lang="nl-NL" sz="2000" dirty="0" err="1" smtClean="0"/>
                  <a:t>Since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(R1)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 smtClean="0"/>
                  <a:t>every</a:t>
                </a:r>
                <a:r>
                  <a:rPr lang="nl-NL" sz="2000" dirty="0" smtClean="0"/>
                  <a:t> </a:t>
                </a:r>
                <a:r>
                  <a:rPr lang="nl-NL" sz="2000" dirty="0"/>
                  <a:t>vertex of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dirty="0"/>
                  <a:t>has at </a:t>
                </a:r>
                <a:r>
                  <a:rPr lang="nl-NL" sz="2000" dirty="0" err="1"/>
                  <a:t>least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one</a:t>
                </a:r>
                <a:r>
                  <a:rPr lang="nl-NL" sz="2000" dirty="0"/>
                  <a:t> </a:t>
                </a:r>
                <a:r>
                  <a:rPr lang="nl-NL" sz="2000" b="1" dirty="0" err="1" smtClean="0"/>
                  <a:t>edge</a:t>
                </a:r>
                <a:endParaRPr lang="nl-NL" sz="2000" b="1" dirty="0"/>
              </a:p>
              <a:p>
                <a:pPr lvl="1"/>
                <a:r>
                  <a:rPr lang="nl-NL" sz="2000" dirty="0" err="1"/>
                  <a:t>Since</a:t>
                </a:r>
                <a:r>
                  <a:rPr lang="nl-NL" sz="2000" dirty="0"/>
                  <a:t> (R2) does </a:t>
                </a:r>
                <a:r>
                  <a:rPr lang="nl-NL" sz="2000" dirty="0" err="1"/>
                  <a:t>not</a:t>
                </a:r>
                <a:r>
                  <a:rPr lang="nl-NL" sz="2000" dirty="0"/>
                  <a:t> </a:t>
                </a:r>
                <a:r>
                  <a:rPr lang="nl-NL" sz="2000" dirty="0" err="1"/>
                  <a:t>apply</a:t>
                </a:r>
                <a:r>
                  <a:rPr lang="nl-NL" sz="2000" dirty="0"/>
                  <a:t>, </a:t>
                </a:r>
                <a:r>
                  <a:rPr lang="nl-NL" sz="2000" dirty="0" err="1"/>
                  <a:t>every</a:t>
                </a:r>
                <a:r>
                  <a:rPr lang="nl-NL" sz="2000" dirty="0"/>
                  <a:t> vertex has </a:t>
                </a:r>
                <a:r>
                  <a:rPr lang="nl-NL" sz="2000" b="1" dirty="0" err="1"/>
                  <a:t>degree</a:t>
                </a:r>
                <a:r>
                  <a:rPr lang="nl-NL" sz="2000" dirty="0"/>
                  <a:t> at most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nl-NL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⋅|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nl-NL" sz="2000" dirty="0"/>
              </a:p>
              <a:p>
                <a:pPr lvl="1"/>
                <a:r>
                  <a:rPr lang="nl-NL" sz="2000" dirty="0" err="1"/>
                  <a:t>So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sz="2000" dirty="0"/>
              </a:p>
              <a:p>
                <a:pPr lvl="1"/>
                <a:r>
                  <a:rPr lang="nl-NL" sz="2000" dirty="0" err="1" smtClean="0"/>
                  <a:t>So</a:t>
                </a:r>
                <a:r>
                  <a:rPr lang="nl-NL" sz="2000" dirty="0" smtClean="0"/>
                  <a:t> </a:t>
                </a:r>
                <a:r>
                  <a:rPr lang="nl-NL" sz="2000" dirty="0" err="1" smtClean="0"/>
                  <a:t>if</a:t>
                </a:r>
                <a:r>
                  <a:rPr lang="nl-NL" sz="2000" dirty="0" smtClean="0"/>
                  <a:t>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sz="2000" dirty="0"/>
                  <a:t> has a </a:t>
                </a:r>
                <a:r>
                  <a:rPr lang="nl-NL" sz="2000" dirty="0" err="1"/>
                  <a:t>size</a:t>
                </a:r>
                <a:r>
                  <a:rPr lang="nl-NL" sz="2000" dirty="0"/>
                  <a:t>-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vertex cover,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000" dirty="0"/>
                  <a:t> </a:t>
                </a:r>
                <a:r>
                  <a:rPr lang="nl-NL" sz="2000" dirty="0" err="1"/>
                  <a:t>and</a:t>
                </a:r>
                <a:r>
                  <a:rPr lang="nl-NL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nl-NL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641055"/>
              </a:xfrm>
              <a:blipFill rotWithShape="0">
                <a:blip r:embed="rId2"/>
                <a:stretch>
                  <a:fillRect l="-815" t="-1003" b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grpSp>
        <p:nvGrpSpPr>
          <p:cNvPr id="10" name="GraphAndS"/>
          <p:cNvGrpSpPr/>
          <p:nvPr/>
        </p:nvGrpSpPr>
        <p:grpSpPr>
          <a:xfrm>
            <a:off x="2309812" y="4838030"/>
            <a:ext cx="4672135" cy="1371600"/>
            <a:chOff x="2309812" y="4838030"/>
            <a:chExt cx="4672135" cy="1371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9812" y="4838030"/>
              <a:ext cx="4524375" cy="1371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 bwMode="auto">
            <a:xfrm>
              <a:off x="2445443" y="5559089"/>
              <a:ext cx="4536504" cy="608807"/>
            </a:xfrm>
            <a:prstGeom prst="roundRect">
              <a:avLst/>
            </a:pr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</a:t>
              </a: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1" name="VCleqk"/>
          <p:cNvGrpSpPr/>
          <p:nvPr/>
        </p:nvGrpSpPr>
        <p:grpSpPr>
          <a:xfrm>
            <a:off x="2411413" y="6218176"/>
            <a:ext cx="4575897" cy="629046"/>
            <a:chOff x="2411413" y="6218176"/>
            <a:chExt cx="4575897" cy="629046"/>
          </a:xfrm>
        </p:grpSpPr>
        <p:sp>
          <p:nvSpPr>
            <p:cNvPr id="7" name="Left Brace 6"/>
            <p:cNvSpPr/>
            <p:nvPr/>
          </p:nvSpPr>
          <p:spPr bwMode="auto">
            <a:xfrm rot="16200000">
              <a:off x="4527652" y="4101937"/>
              <a:ext cx="343419" cy="457589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400" dirty="0" err="1" smtClean="0">
                    <a:latin typeface="+mj-lt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13" y="6385557"/>
                  <a:ext cx="108012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2374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Preprocessing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(R1)-(R3)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applied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r>
                  <a:rPr lang="nl-NL" dirty="0" smtClean="0"/>
                  <a:t>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a </a:t>
                </a:r>
                <a:r>
                  <a:rPr lang="nl-NL" cap="small" dirty="0" smtClean="0"/>
                  <a:t>Vertex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an instance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:r>
                  <a:rPr lang="nl-NL" dirty="0" smtClean="0"/>
                  <a:t>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instances</a:t>
                </a:r>
                <a:r>
                  <a:rPr lang="nl-NL" dirty="0" smtClean="0"/>
                  <a:t> are </a:t>
                </a:r>
                <a:r>
                  <a:rPr lang="nl-NL" b="1" dirty="0" smtClean="0"/>
                  <a:t>equivalent</a:t>
                </a:r>
                <a:r>
                  <a:rPr lang="nl-NL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answer </a:t>
                </a:r>
                <a:r>
                  <a:rPr lang="en-US" cap="small" dirty="0" smtClean="0"/>
                  <a:t>yes</a:t>
                </a:r>
              </a:p>
              <a:p>
                <a:pPr lvl="1"/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This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</a:t>
                </a:r>
                <a:r>
                  <a:rPr lang="nl-NL" dirty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reduced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instance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Solve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brute force: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vertex </a:t>
                </a:r>
                <a:r>
                  <a:rPr lang="en-US" dirty="0" smtClean="0"/>
                  <a:t>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test if it is a vertex cover of size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1259" b="-4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eorem"/>
              <p:cNvSpPr/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Vertex Cover</a:t>
                </a:r>
                <a:r>
                  <a:rPr lang="nl-NL" sz="2800" dirty="0" smtClean="0"/>
                  <a:t> </a:t>
                </a:r>
                <a:r>
                  <a:rPr lang="en-US" sz="2800" dirty="0" smtClean="0"/>
                  <a:t>is fixed-parameter tractable</a:t>
                </a:r>
                <a:endParaRPr lang="en-US" sz="2800" dirty="0"/>
              </a:p>
            </p:txBody>
          </p:sp>
        </mc:Choice>
        <mc:Fallback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873278"/>
                <a:ext cx="8496944" cy="65206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5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Kernelization</a:t>
            </a:r>
            <a:r>
              <a:rPr lang="nl-NL" dirty="0" smtClean="0"/>
              <a:t> – </a:t>
            </a:r>
            <a:r>
              <a:rPr lang="nl-NL" dirty="0" err="1" smtClean="0"/>
              <a:t>formally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</p:spPr>
            <p:txBody>
              <a:bodyPr>
                <a:normAutofit fontScale="92500"/>
              </a:bodyPr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kernelization</a:t>
                </a:r>
                <a:r>
                  <a:rPr lang="nl-NL" dirty="0" smtClean="0"/>
                  <a:t> (or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)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is an algorithm that,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, takes time polynomial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and outputs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A </a:t>
                </a:r>
                <a:r>
                  <a:rPr lang="nl-NL" b="1" dirty="0" err="1" smtClean="0"/>
                  <a:t>polynomial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kernel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kernel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function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polynomial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096121"/>
              </a:xfrm>
              <a:blipFill rotWithShape="0">
                <a:blip r:embed="rId2"/>
                <a:stretch>
                  <a:fillRect l="-963" t="-1575" r="-1556" b="-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5" name="Group 4"/>
          <p:cNvGrpSpPr/>
          <p:nvPr/>
        </p:nvGrpSpPr>
        <p:grpSpPr>
          <a:xfrm>
            <a:off x="1187624" y="4293096"/>
            <a:ext cx="6624736" cy="2077674"/>
            <a:chOff x="1187624" y="2780928"/>
            <a:chExt cx="6624736" cy="2077674"/>
          </a:xfrm>
        </p:grpSpPr>
        <p:pic>
          <p:nvPicPr>
            <p:cNvPr id="6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30" r="34554"/>
            <a:stretch/>
          </p:blipFill>
          <p:spPr bwMode="auto">
            <a:xfrm>
              <a:off x="4288222" y="2780928"/>
              <a:ext cx="939800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8"/>
            <a:stretch/>
          </p:blipFill>
          <p:spPr bwMode="auto">
            <a:xfrm>
              <a:off x="6240388" y="2780928"/>
              <a:ext cx="157197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Single-output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68"/>
            <a:stretch/>
          </p:blipFill>
          <p:spPr bwMode="auto">
            <a:xfrm>
              <a:off x="1187624" y="2780928"/>
              <a:ext cx="2088232" cy="207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FPTiffKernel"/>
          <p:cNvSpPr/>
          <p:nvPr/>
        </p:nvSpPr>
        <p:spPr bwMode="auto">
          <a:xfrm>
            <a:off x="971600" y="4508996"/>
            <a:ext cx="720080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 smtClean="0"/>
              <a:t>Theorem.</a:t>
            </a:r>
            <a:r>
              <a:rPr lang="en-US" sz="2400" dirty="0" smtClean="0"/>
              <a:t> A parameterized problem is fixed-parameter tractable if and only if it is decidable and has a kernel (of arbitrary size)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9339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Kernel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</a:t>
            </a:r>
            <a:r>
              <a:rPr lang="nl-NL" cap="small" dirty="0" err="1" smtClean="0"/>
              <a:t>Arc</a:t>
            </a:r>
            <a:r>
              <a:rPr lang="nl-NL" cap="small" dirty="0" smtClean="0"/>
              <a:t> Set in </a:t>
            </a:r>
            <a:r>
              <a:rPr lang="nl-NL" cap="small" dirty="0" err="1" smtClean="0"/>
              <a:t>Tournaments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tournament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Parameter: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directed edges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acyclic?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5" name="Fas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2954338"/>
            <a:ext cx="3057525" cy="3171825"/>
          </a:xfrm>
          <a:prstGeom prst="rect">
            <a:avLst/>
          </a:prstGeom>
        </p:spPr>
      </p:pic>
      <p:pic>
        <p:nvPicPr>
          <p:cNvPr id="10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622" y="2954338"/>
            <a:ext cx="30575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34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Reduction</a:t>
            </a:r>
            <a:r>
              <a:rPr lang="nl-NL" dirty="0"/>
              <a:t> </a:t>
            </a:r>
            <a:r>
              <a:rPr lang="nl-NL" dirty="0" err="1"/>
              <a:t>rules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en-US" cap="small" dirty="0"/>
              <a:t>Feedback Arc </a:t>
            </a:r>
            <a:r>
              <a:rPr lang="en-US" cap="small" dirty="0" smtClean="0"/>
              <a:t>Set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l-NL" dirty="0"/>
                  <a:t>(</a:t>
                </a:r>
                <a:r>
                  <a:rPr lang="nl-NL" dirty="0" smtClean="0"/>
                  <a:t>R1) </a:t>
                </a:r>
                <a:r>
                  <a:rPr lang="en-US" dirty="0"/>
                  <a:t>If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not in any triangle, then remove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(R2) If </a:t>
                </a:r>
                <a:r>
                  <a:rPr lang="en-US" dirty="0"/>
                  <a:t>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distinct triangles, reverse it and decrease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</a:t>
                </a:r>
                <a:r>
                  <a:rPr lang="en-US" dirty="0" smtClean="0"/>
                  <a:t>one</a:t>
                </a:r>
              </a:p>
              <a:p>
                <a:pPr marL="0" indent="0">
                  <a:buNone/>
                </a:pPr>
                <a:r>
                  <a:rPr lang="nl-NL" dirty="0" smtClean="0"/>
                  <a:t>(</a:t>
                </a:r>
                <a:r>
                  <a:rPr lang="nl-NL" dirty="0"/>
                  <a:t>R3) </a:t>
                </a:r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previous</a:t>
                </a:r>
                <a:r>
                  <a:rPr lang="nl-NL" dirty="0"/>
                  <a:t> </a:t>
                </a:r>
                <a:r>
                  <a:rPr lang="nl-NL" dirty="0" err="1"/>
                  <a:t>rules</a:t>
                </a:r>
                <a:r>
                  <a:rPr lang="nl-NL" dirty="0"/>
                  <a:t> are </a:t>
                </a:r>
                <a:r>
                  <a:rPr lang="nl-NL" dirty="0" err="1"/>
                  <a:t>not</a:t>
                </a:r>
                <a:r>
                  <a:rPr lang="nl-NL" dirty="0"/>
                  <a:t> </a:t>
                </a:r>
                <a:r>
                  <a:rPr lang="nl-NL" dirty="0" err="1"/>
                  <a:t>applicable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has more </a:t>
                </a:r>
                <a:r>
                  <a:rPr lang="nl-NL" dirty="0" err="1"/>
                  <a:t>than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vertices,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/>
                  <a:t>conclude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we are </a:t>
                </a:r>
                <a:r>
                  <a:rPr lang="nl-NL" dirty="0" err="1"/>
                  <a:t>dealing</a:t>
                </a:r>
                <a:r>
                  <a:rPr lang="nl-NL" dirty="0"/>
                  <a:t> </a:t>
                </a:r>
                <a:r>
                  <a:rPr lang="nl-NL" dirty="0" err="1"/>
                  <a:t>with</a:t>
                </a:r>
                <a:r>
                  <a:rPr lang="nl-NL" dirty="0"/>
                  <a:t> a </a:t>
                </a:r>
                <a:r>
                  <a:rPr lang="nl-NL" cap="small" dirty="0"/>
                  <a:t>no</a:t>
                </a:r>
                <a:r>
                  <a:rPr lang="nl-NL" dirty="0"/>
                  <a:t>-</a:t>
                </a:r>
                <a:r>
                  <a:rPr lang="nl-NL" dirty="0" err="1"/>
                  <a:t>instance</a:t>
                </a:r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1" name="Graph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7" y="3617809"/>
            <a:ext cx="2867025" cy="2924175"/>
          </a:xfrm>
          <a:prstGeom prst="rect">
            <a:avLst/>
          </a:prstGeom>
        </p:spPr>
      </p:pic>
      <p:pic>
        <p:nvPicPr>
          <p:cNvPr id="12" name="Graph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7" y="3617808"/>
            <a:ext cx="2867025" cy="2924175"/>
          </a:xfrm>
          <a:prstGeom prst="rect">
            <a:avLst/>
          </a:prstGeom>
        </p:spPr>
      </p:pic>
      <p:pic>
        <p:nvPicPr>
          <p:cNvPr id="14" name="DistinctTriangle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2" y="3941763"/>
            <a:ext cx="2314575" cy="2400300"/>
          </a:xfrm>
          <a:prstGeom prst="rect">
            <a:avLst/>
          </a:prstGeom>
        </p:spPr>
      </p:pic>
      <p:pic>
        <p:nvPicPr>
          <p:cNvPr id="15" name="DistinctTriangles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4711" y="3951181"/>
            <a:ext cx="2314575" cy="2400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heorem"/>
              <p:cNvSpPr/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nl-NL" sz="2800" b="1" dirty="0" err="1" smtClean="0"/>
                  <a:t>Theorem</a:t>
                </a:r>
                <a:r>
                  <a:rPr lang="nl-NL" sz="2800" b="1" dirty="0"/>
                  <a:t>.</a:t>
                </a:r>
                <a:r>
                  <a:rPr lang="nl-NL" sz="2800" dirty="0" smtClean="0"/>
                  <a:t> </a:t>
                </a:r>
                <a14:m>
                  <m:oMath xmlns:m="http://schemas.openxmlformats.org/officeDocument/2006/math">
                    <m:r>
                      <a:rPr lang="nl-NL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sz="2800" dirty="0" smtClean="0"/>
                  <a:t>-</a:t>
                </a:r>
                <a:r>
                  <a:rPr lang="nl-NL" sz="2800" cap="small" dirty="0" smtClean="0"/>
                  <a:t>Feedback </a:t>
                </a:r>
                <a:r>
                  <a:rPr lang="nl-NL" sz="2800" cap="small" dirty="0" err="1"/>
                  <a:t>Arc</a:t>
                </a:r>
                <a:r>
                  <a:rPr lang="nl-NL" sz="2800" cap="small" dirty="0"/>
                  <a:t> Set in </a:t>
                </a:r>
                <a:r>
                  <a:rPr lang="nl-NL" sz="2800" cap="small" dirty="0" err="1"/>
                  <a:t>Tournaments</a:t>
                </a:r>
                <a:r>
                  <a:rPr lang="nl-NL" sz="2800" dirty="0"/>
                  <a:t> has a </a:t>
                </a:r>
                <a:r>
                  <a:rPr lang="nl-NL" sz="2800" dirty="0" err="1"/>
                  <a:t>kernel</a:t>
                </a:r>
                <a:r>
                  <a:rPr lang="nl-NL" sz="2800" dirty="0"/>
                  <a:t> </a:t>
                </a:r>
                <a:r>
                  <a:rPr lang="nl-NL" sz="2800" dirty="0" err="1"/>
                  <a:t>with</a:t>
                </a:r>
                <a:r>
                  <a:rPr lang="nl-NL" sz="2800" dirty="0"/>
                  <a:t>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800" i="1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sz="2800" dirty="0"/>
                  <a:t> vertices</a:t>
                </a:r>
              </a:p>
            </p:txBody>
          </p:sp>
        </mc:Choice>
        <mc:Fallback>
          <p:sp>
            <p:nvSpPr>
              <p:cNvPr id="1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508996"/>
                <a:ext cx="7200800" cy="158417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333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High-level </a:t>
            </a:r>
            <a:r>
              <a:rPr lang="nl-NL" dirty="0" err="1" smtClean="0"/>
              <a:t>kernelization</a:t>
            </a:r>
            <a:r>
              <a:rPr lang="nl-NL" dirty="0" smtClean="0"/>
              <a:t> </a:t>
            </a:r>
            <a:r>
              <a:rPr lang="nl-NL" dirty="0" err="1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Compare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cap="small" dirty="0"/>
              <a:t>Vertex Cover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(R1)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 smtClean="0"/>
              <a:t>elements</a:t>
            </a:r>
            <a:r>
              <a:rPr lang="nl-NL" dirty="0" smtClean="0"/>
              <a:t> </a:t>
            </a:r>
            <a:r>
              <a:rPr lang="nl-NL" dirty="0" err="1"/>
              <a:t>that</a:t>
            </a:r>
            <a:r>
              <a:rPr lang="nl-NL" dirty="0"/>
              <a:t> do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 smtClean="0"/>
              <a:t>constrain</a:t>
            </a:r>
            <a:r>
              <a:rPr lang="nl-NL" dirty="0" smtClean="0"/>
              <a:t> </a:t>
            </a:r>
            <a:r>
              <a:rPr lang="nl-NL" dirty="0"/>
              <a:t>the solution</a:t>
            </a:r>
          </a:p>
          <a:p>
            <a:pPr lvl="1"/>
            <a:r>
              <a:rPr lang="nl-NL" dirty="0"/>
              <a:t>(R2)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elements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must </a:t>
            </a:r>
            <a:r>
              <a:rPr lang="nl-NL" dirty="0" err="1"/>
              <a:t>be</a:t>
            </a:r>
            <a:r>
              <a:rPr lang="nl-NL" dirty="0"/>
              <a:t> in </a:t>
            </a:r>
            <a:r>
              <a:rPr lang="nl-NL" dirty="0" err="1"/>
              <a:t>any</a:t>
            </a:r>
            <a:r>
              <a:rPr lang="nl-NL" dirty="0"/>
              <a:t> solution</a:t>
            </a:r>
          </a:p>
          <a:p>
            <a:pPr lvl="1"/>
            <a:r>
              <a:rPr lang="nl-NL" dirty="0"/>
              <a:t>(R3) deals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graphs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remain</a:t>
            </a:r>
            <a:r>
              <a:rPr lang="nl-NL" dirty="0"/>
              <a:t> large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 smtClean="0"/>
              <a:t>reduction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14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00" y="692696"/>
            <a:ext cx="2856600" cy="303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Bounded-depth search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69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</p:spPr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branching algorithm</a:t>
                </a:r>
                <a:r>
                  <a:rPr lang="en-US" dirty="0" smtClean="0"/>
                  <a:t> that explores a </a:t>
                </a:r>
                <a:r>
                  <a:rPr lang="en-US" b="1" dirty="0" smtClean="0"/>
                  <a:t>search tree of bounded depth </a:t>
                </a:r>
                <a:r>
                  <a:rPr lang="en-US" dirty="0" smtClean="0"/>
                  <a:t>is one of the simplest types of FPT algorithms</a:t>
                </a:r>
              </a:p>
              <a:p>
                <a:r>
                  <a:rPr lang="en-US" dirty="0" smtClean="0"/>
                  <a:t>Main idea:</a:t>
                </a:r>
              </a:p>
              <a:p>
                <a:pPr lvl="1"/>
                <a:r>
                  <a:rPr lang="en-US" dirty="0" smtClean="0"/>
                  <a:t>Reduce problem instance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solving a bounded number of instances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you can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in polynomial time using the answers to two instances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nl-NL" dirty="0" smtClean="0"/>
                  <a:t>(</a:t>
                </a:r>
                <a:r>
                  <a:rPr lang="nl-NL" dirty="0" err="1" smtClean="0"/>
                  <a:t>assuming</a:t>
                </a:r>
                <a:r>
                  <a:rPr lang="nl-NL" dirty="0" smtClean="0"/>
                  <a:t> the case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l-NL" dirty="0" smtClean="0"/>
                  <a:t> is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-time </a:t>
                </a:r>
                <a:r>
                  <a:rPr lang="nl-NL" dirty="0" err="1" smtClean="0"/>
                  <a:t>solvable</a:t>
                </a:r>
                <a:r>
                  <a:rPr lang="nl-NL" dirty="0" smtClean="0"/>
                  <a:t>)</a:t>
                </a:r>
                <a:endParaRPr lang="en-US" dirty="0" smtClean="0"/>
              </a:p>
              <a:p>
                <a:r>
                  <a:rPr lang="en-US" dirty="0" smtClean="0"/>
                  <a:t>If you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subproblems</a:t>
                </a:r>
                <a:r>
                  <a:rPr lang="en-US" dirty="0" smtClean="0"/>
                  <a:t> instead of 2, then the problem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929188"/>
              </a:xfrm>
              <a:blipFill rotWithShape="0">
                <a:blip r:embed="rId2"/>
                <a:stretch>
                  <a:fillRect l="-1185" t="-1112" r="-1778" b="-3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9174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search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926" y="2060848"/>
                <a:ext cx="1368152" cy="5760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20114" y="4724036"/>
            <a:ext cx="7903773" cy="435786"/>
            <a:chOff x="755576" y="3139098"/>
            <a:chExt cx="7903773" cy="4357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ounded 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5576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9839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4102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68365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2464" y="3140967"/>
                  <a:ext cx="864096" cy="433917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86727" y="3140966"/>
                  <a:ext cx="864096" cy="433917"/>
                </a:xfrm>
                <a:prstGeom prst="round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0990" y="3139099"/>
                  <a:ext cx="864096" cy="433917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nl-NL" sz="20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  <m:r>
                          <a:rPr kumimoji="0" lang="nl-NL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,0)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95253" y="3139098"/>
                  <a:ext cx="864096" cy="433917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913" y="3935686"/>
                <a:ext cx="864096" cy="43391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4775" y="3935686"/>
                <a:ext cx="864096" cy="43391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3696" y="3935686"/>
                <a:ext cx="864096" cy="433917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,1)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049" y="3935686"/>
                <a:ext cx="864096" cy="433917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592" y="3104092"/>
                <a:ext cx="864096" cy="433917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0" lang="nl-NL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nl-N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375" y="3104092"/>
                <a:ext cx="864096" cy="433917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12" idx="2"/>
            <a:endCxn id="31" idx="3"/>
          </p:cNvCxnSpPr>
          <p:nvPr/>
        </p:nvCxnSpPr>
        <p:spPr bwMode="auto">
          <a:xfrm flipH="1">
            <a:off x="3060688" y="2636912"/>
            <a:ext cx="1586314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12" idx="2"/>
            <a:endCxn id="33" idx="1"/>
          </p:cNvCxnSpPr>
          <p:nvPr/>
        </p:nvCxnSpPr>
        <p:spPr bwMode="auto">
          <a:xfrm>
            <a:off x="4647002" y="2636912"/>
            <a:ext cx="1584373" cy="684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1" idx="2"/>
            <a:endCxn id="23" idx="0"/>
          </p:cNvCxnSpPr>
          <p:nvPr/>
        </p:nvCxnSpPr>
        <p:spPr bwMode="auto">
          <a:xfrm flipH="1">
            <a:off x="1600961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1" idx="2"/>
            <a:endCxn id="24" idx="0"/>
          </p:cNvCxnSpPr>
          <p:nvPr/>
        </p:nvCxnSpPr>
        <p:spPr bwMode="auto">
          <a:xfrm>
            <a:off x="2628640" y="3538009"/>
            <a:ext cx="948183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stCxn id="33" idx="2"/>
            <a:endCxn id="25" idx="0"/>
          </p:cNvCxnSpPr>
          <p:nvPr/>
        </p:nvCxnSpPr>
        <p:spPr bwMode="auto">
          <a:xfrm flipH="1">
            <a:off x="5635744" y="3538009"/>
            <a:ext cx="1027679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>
            <a:stCxn id="33" idx="2"/>
            <a:endCxn id="26" idx="0"/>
          </p:cNvCxnSpPr>
          <p:nvPr/>
        </p:nvCxnSpPr>
        <p:spPr bwMode="auto">
          <a:xfrm>
            <a:off x="6663423" y="3538009"/>
            <a:ext cx="976674" cy="3976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>
            <a:stCxn id="23" idx="2"/>
            <a:endCxn id="13" idx="0"/>
          </p:cNvCxnSpPr>
          <p:nvPr/>
        </p:nvCxnSpPr>
        <p:spPr bwMode="auto">
          <a:xfrm flipH="1">
            <a:off x="1052162" y="4369603"/>
            <a:ext cx="548799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stCxn id="23" idx="2"/>
            <a:endCxn id="15" idx="0"/>
          </p:cNvCxnSpPr>
          <p:nvPr/>
        </p:nvCxnSpPr>
        <p:spPr bwMode="auto">
          <a:xfrm>
            <a:off x="1600961" y="4369603"/>
            <a:ext cx="455464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24" idx="2"/>
            <a:endCxn id="16" idx="0"/>
          </p:cNvCxnSpPr>
          <p:nvPr/>
        </p:nvCxnSpPr>
        <p:spPr bwMode="auto">
          <a:xfrm flipH="1">
            <a:off x="3060688" y="4369603"/>
            <a:ext cx="516135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24" idx="2"/>
            <a:endCxn id="17" idx="0"/>
          </p:cNvCxnSpPr>
          <p:nvPr/>
        </p:nvCxnSpPr>
        <p:spPr bwMode="auto">
          <a:xfrm>
            <a:off x="3576823" y="4369603"/>
            <a:ext cx="488128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25" idx="2"/>
            <a:endCxn id="18" idx="0"/>
          </p:cNvCxnSpPr>
          <p:nvPr/>
        </p:nvCxnSpPr>
        <p:spPr bwMode="auto">
          <a:xfrm flipH="1">
            <a:off x="5079050" y="4369603"/>
            <a:ext cx="556694" cy="356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>
            <a:stCxn id="25" idx="2"/>
            <a:endCxn id="19" idx="0"/>
          </p:cNvCxnSpPr>
          <p:nvPr/>
        </p:nvCxnSpPr>
        <p:spPr bwMode="auto">
          <a:xfrm>
            <a:off x="5635744" y="4369603"/>
            <a:ext cx="447569" cy="3563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26" idx="2"/>
            <a:endCxn id="20" idx="0"/>
          </p:cNvCxnSpPr>
          <p:nvPr/>
        </p:nvCxnSpPr>
        <p:spPr bwMode="auto">
          <a:xfrm flipH="1">
            <a:off x="7087576" y="4369603"/>
            <a:ext cx="552521" cy="354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26" idx="2"/>
            <a:endCxn id="21" idx="0"/>
          </p:cNvCxnSpPr>
          <p:nvPr/>
        </p:nvCxnSpPr>
        <p:spPr bwMode="auto">
          <a:xfrm>
            <a:off x="7640097" y="4369603"/>
            <a:ext cx="451742" cy="35443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14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 of </a:t>
            </a:r>
            <a:r>
              <a:rPr lang="nl-NL" dirty="0" err="1"/>
              <a:t>bounded-depth</a:t>
            </a:r>
            <a:r>
              <a:rPr lang="nl-NL" dirty="0"/>
              <a:t> search trees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If the parameter </a:t>
                </a:r>
                <a:r>
                  <a:rPr lang="nl-NL" dirty="0" err="1"/>
                  <a:t>decreases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each</a:t>
                </a:r>
                <a:r>
                  <a:rPr lang="nl-NL" dirty="0"/>
                  <a:t> </a:t>
                </a:r>
                <a:r>
                  <a:rPr lang="nl-NL" dirty="0" err="1"/>
                  <a:t>recursive</a:t>
                </a:r>
                <a:r>
                  <a:rPr lang="nl-NL" dirty="0"/>
                  <a:t> call, the </a:t>
                </a:r>
                <a:r>
                  <a:rPr lang="nl-NL" dirty="0" err="1"/>
                  <a:t>depth</a:t>
                </a:r>
                <a:r>
                  <a:rPr lang="nl-NL" dirty="0"/>
                  <a:t> of the tree is at most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# </a:t>
                </a:r>
                <a:r>
                  <a:rPr lang="nl-NL" dirty="0" err="1"/>
                  <a:t>nodes</a:t>
                </a:r>
                <a:r>
                  <a:rPr lang="nl-NL" dirty="0"/>
                  <a:t> in a </a:t>
                </a:r>
                <a:r>
                  <a:rPr lang="nl-NL" dirty="0" err="1"/>
                  <a:t>depth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NL" dirty="0"/>
                  <a:t> tree </a:t>
                </a:r>
                <a:r>
                  <a:rPr lang="nl-NL" dirty="0" err="1"/>
                  <a:t>with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leaves</a:t>
                </a:r>
                <a:r>
                  <a:rPr lang="nl-NL" dirty="0"/>
                  <a:t>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Usually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sufficient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bound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number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leaves</a:t>
                </a:r>
                <a:endParaRPr lang="en-US" dirty="0"/>
              </a:p>
              <a:p>
                <a:r>
                  <a:rPr lang="nl-NL" dirty="0" err="1"/>
                  <a:t>If</a:t>
                </a:r>
                <a:r>
                  <a:rPr lang="nl-NL" dirty="0"/>
                  <a:t> the </a:t>
                </a:r>
                <a:r>
                  <a:rPr lang="nl-NL" dirty="0" err="1"/>
                  <a:t>computation</a:t>
                </a:r>
                <a:r>
                  <a:rPr lang="nl-NL" dirty="0"/>
                  <a:t> in </a:t>
                </a:r>
                <a:r>
                  <a:rPr lang="nl-NL" dirty="0" err="1"/>
                  <a:t>each</a:t>
                </a:r>
                <a:r>
                  <a:rPr lang="nl-NL" dirty="0"/>
                  <a:t> node takes </a:t>
                </a:r>
                <a:r>
                  <a:rPr lang="nl-NL" dirty="0" err="1"/>
                  <a:t>polynomial</a:t>
                </a:r>
                <a:r>
                  <a:rPr lang="nl-NL" dirty="0"/>
                  <a:t> time, </a:t>
                </a:r>
                <a:r>
                  <a:rPr lang="nl-NL" dirty="0" err="1"/>
                  <a:t>total</a:t>
                </a:r>
                <a:r>
                  <a:rPr lang="nl-NL" dirty="0"/>
                  <a:t> running time is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7" y="4656821"/>
            <a:ext cx="4176466" cy="166619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8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NP-complete problems</a:t>
            </a:r>
            <a:endParaRPr lang="en-US" dirty="0"/>
          </a:p>
        </p:txBody>
      </p:sp>
      <p:sp>
        <p:nvSpPr>
          <p:cNvPr id="5" name="Straight Connector 4"/>
          <p:cNvSpPr/>
          <p:nvPr/>
        </p:nvSpPr>
        <p:spPr>
          <a:xfrm>
            <a:off x="457200" y="1197576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457200" y="1197576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Approximation</a:t>
            </a:r>
            <a:endParaRPr lang="en-US" sz="1900" kern="1200" dirty="0"/>
          </a:p>
        </p:txBody>
      </p:sp>
      <p:sp>
        <p:nvSpPr>
          <p:cNvPr id="8" name="Freeform 7"/>
          <p:cNvSpPr/>
          <p:nvPr/>
        </p:nvSpPr>
        <p:spPr>
          <a:xfrm>
            <a:off x="2226564" y="1242332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quality</a:t>
            </a:r>
            <a:r>
              <a:rPr lang="nl-NL" sz="1600" kern="1200" dirty="0" smtClean="0"/>
              <a:t> of the solution: </a:t>
            </a: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i="1" kern="1200" dirty="0" err="1" smtClean="0"/>
              <a:t>provably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not</a:t>
            </a:r>
            <a:r>
              <a:rPr lang="nl-NL" sz="1600" i="1" kern="1200" dirty="0" smtClean="0"/>
              <a:t> </a:t>
            </a:r>
            <a:r>
              <a:rPr lang="nl-NL" sz="1600" i="1" kern="1200" dirty="0" err="1" smtClean="0"/>
              <a:t>very</a:t>
            </a:r>
            <a:r>
              <a:rPr lang="nl-NL" sz="1600" i="1" kern="1200" dirty="0" smtClean="0"/>
              <a:t> bad</a:t>
            </a:r>
            <a:endParaRPr lang="en-US" sz="1600" kern="1200" dirty="0"/>
          </a:p>
        </p:txBody>
      </p:sp>
      <p:sp>
        <p:nvSpPr>
          <p:cNvPr id="9" name="Straight Connector 8"/>
          <p:cNvSpPr/>
          <p:nvPr/>
        </p:nvSpPr>
        <p:spPr>
          <a:xfrm>
            <a:off x="2103120" y="213745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Straight Connector 9"/>
          <p:cNvSpPr/>
          <p:nvPr/>
        </p:nvSpPr>
        <p:spPr>
          <a:xfrm>
            <a:off x="457200" y="2183173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57200" y="2183173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Local</a:t>
            </a:r>
            <a:r>
              <a:rPr lang="nl-NL" sz="1900" kern="1200" dirty="0" smtClean="0"/>
              <a:t> search</a:t>
            </a:r>
            <a:endParaRPr lang="en-US" sz="1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226564" y="2227929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find</a:t>
            </a:r>
            <a:r>
              <a:rPr lang="nl-NL" sz="1600" kern="1200" dirty="0" smtClean="0"/>
              <a:t> a solution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cannot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give</a:t>
            </a:r>
            <a:r>
              <a:rPr lang="nl-NL" sz="1600" kern="1200" dirty="0" smtClean="0"/>
              <a:t> </a:t>
            </a:r>
            <a:r>
              <a:rPr lang="nl-NL" sz="1600" b="1" kern="1200" dirty="0" err="1" smtClean="0"/>
              <a:t>any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quality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guarantee</a:t>
            </a:r>
            <a:r>
              <a:rPr lang="nl-NL" sz="1600" b="0" kern="1200" dirty="0" smtClean="0"/>
              <a:t> (but </a:t>
            </a:r>
            <a:r>
              <a:rPr lang="nl-NL" sz="1600" b="0" kern="1200" dirty="0" err="1" smtClean="0"/>
              <a:t>which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might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often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be</a:t>
            </a:r>
            <a:r>
              <a:rPr lang="nl-NL" sz="1600" b="0" kern="1200" dirty="0" smtClean="0"/>
              <a:t> </a:t>
            </a:r>
            <a:r>
              <a:rPr lang="nl-NL" sz="1600" b="0" kern="1200" dirty="0" err="1" smtClean="0"/>
              <a:t>good</a:t>
            </a:r>
            <a:r>
              <a:rPr lang="nl-NL" sz="1600" b="0" kern="1200" dirty="0" smtClean="0"/>
              <a:t>)</a:t>
            </a:r>
            <a:endParaRPr lang="en-US" sz="1600" kern="1200" dirty="0"/>
          </a:p>
        </p:txBody>
      </p:sp>
      <p:sp>
        <p:nvSpPr>
          <p:cNvPr id="13" name="Straight Connector 12"/>
          <p:cNvSpPr/>
          <p:nvPr/>
        </p:nvSpPr>
        <p:spPr>
          <a:xfrm>
            <a:off x="2103120" y="3123051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Straight Connector 13"/>
          <p:cNvSpPr/>
          <p:nvPr/>
        </p:nvSpPr>
        <p:spPr>
          <a:xfrm>
            <a:off x="457200" y="3168770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457200" y="3168770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kern="1200" dirty="0" err="1" smtClean="0"/>
              <a:t>Branch</a:t>
            </a:r>
            <a:r>
              <a:rPr lang="nl-NL" sz="1900" kern="1200" dirty="0" smtClean="0"/>
              <a:t> &amp; </a:t>
            </a:r>
            <a:r>
              <a:rPr lang="nl-NL" sz="1900" kern="1200" dirty="0" err="1" smtClean="0"/>
              <a:t>bound</a:t>
            </a:r>
            <a:endParaRPr lang="en-US" sz="19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2226564" y="3213526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running time </a:t>
            </a:r>
            <a:r>
              <a:rPr lang="nl-NL" sz="1600" kern="1200" dirty="0" err="1" smtClean="0"/>
              <a:t>guarantees</a:t>
            </a:r>
            <a:r>
              <a:rPr lang="nl-NL" sz="1600" kern="1200" dirty="0" smtClean="0"/>
              <a:t>: </a:t>
            </a:r>
            <a:r>
              <a:rPr lang="nl-NL" sz="1600" kern="1200" dirty="0" err="1" smtClean="0"/>
              <a:t>create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for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do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know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how</a:t>
            </a:r>
            <a:r>
              <a:rPr lang="nl-NL" sz="1600" kern="1200" dirty="0" smtClean="0"/>
              <a:t> long </a:t>
            </a:r>
            <a:r>
              <a:rPr lang="nl-NL" sz="1600" kern="1200" dirty="0" err="1" smtClean="0"/>
              <a:t>it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will</a:t>
            </a:r>
            <a:r>
              <a:rPr lang="nl-NL" sz="1600" kern="1200" dirty="0" smtClean="0"/>
              <a:t> take (but </a:t>
            </a:r>
            <a:r>
              <a:rPr lang="nl-NL" sz="1600" kern="1200" dirty="0" err="1" smtClean="0"/>
              <a:t>which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might</a:t>
            </a:r>
            <a:r>
              <a:rPr lang="nl-NL" sz="1600" kern="1200" dirty="0" smtClean="0"/>
              <a:t> do well on the </a:t>
            </a:r>
            <a:r>
              <a:rPr lang="nl-NL" sz="1600" kern="1200" dirty="0" err="1" smtClean="0"/>
              <a:t>inputs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you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use</a:t>
            </a:r>
            <a:r>
              <a:rPr lang="nl-NL" sz="1600" kern="1200" dirty="0" smtClean="0"/>
              <a:t>)</a:t>
            </a:r>
            <a:endParaRPr lang="en-US" sz="1600" kern="1200" dirty="0"/>
          </a:p>
        </p:txBody>
      </p:sp>
      <p:sp>
        <p:nvSpPr>
          <p:cNvPr id="17" name="Straight Connector 16"/>
          <p:cNvSpPr/>
          <p:nvPr/>
        </p:nvSpPr>
        <p:spPr>
          <a:xfrm>
            <a:off x="2103120" y="4108648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Straight Connector 17"/>
          <p:cNvSpPr/>
          <p:nvPr/>
        </p:nvSpPr>
        <p:spPr>
          <a:xfrm>
            <a:off x="457200" y="4154367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/>
          <p:cNvSpPr/>
          <p:nvPr/>
        </p:nvSpPr>
        <p:spPr>
          <a:xfrm>
            <a:off x="457200" y="4154367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Parameterized</a:t>
            </a:r>
            <a:r>
              <a:rPr lang="nl-NL" sz="1900" b="1" kern="1200" dirty="0" smtClean="0"/>
              <a:t> </a:t>
            </a:r>
            <a:r>
              <a:rPr lang="nl-NL" sz="1900" b="1" kern="1200" dirty="0" err="1" smtClean="0"/>
              <a:t>algorithms</a:t>
            </a:r>
            <a:endParaRPr lang="en-US" sz="1900" b="1" kern="1200" dirty="0"/>
          </a:p>
        </p:txBody>
      </p:sp>
      <p:sp>
        <p:nvSpPr>
          <p:cNvPr id="20" name="Freeform 19"/>
          <p:cNvSpPr/>
          <p:nvPr/>
        </p:nvSpPr>
        <p:spPr>
          <a:xfrm>
            <a:off x="2226564" y="4199123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Sacrifice</a:t>
            </a:r>
            <a:r>
              <a:rPr lang="nl-NL" sz="1600" kern="1200" dirty="0" smtClean="0"/>
              <a:t> the running time: </a:t>
            </a:r>
            <a:r>
              <a:rPr lang="nl-NL" sz="1600" kern="1200" dirty="0" err="1" smtClean="0"/>
              <a:t>allow</a:t>
            </a:r>
            <a:r>
              <a:rPr lang="nl-NL" sz="1600" kern="1200" dirty="0" smtClean="0"/>
              <a:t> the running time </a:t>
            </a:r>
            <a:r>
              <a:rPr lang="nl-NL" sz="1600" kern="1200" dirty="0" err="1" smtClean="0"/>
              <a:t>to</a:t>
            </a:r>
            <a:r>
              <a:rPr lang="nl-NL" sz="1600" kern="1200" dirty="0" smtClean="0"/>
              <a:t> have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factor, but </a:t>
            </a:r>
            <a:r>
              <a:rPr lang="nl-NL" sz="1600" kern="1200" dirty="0" err="1" smtClean="0"/>
              <a:t>ensure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the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dependence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not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entire</a:t>
            </a:r>
            <a:r>
              <a:rPr lang="nl-NL" sz="1600" kern="1200" dirty="0" smtClean="0"/>
              <a:t> input </a:t>
            </a:r>
            <a:r>
              <a:rPr lang="nl-NL" sz="1600" kern="1200" dirty="0" err="1" smtClean="0"/>
              <a:t>size</a:t>
            </a:r>
            <a:r>
              <a:rPr lang="nl-NL" sz="1600" kern="1200" dirty="0" smtClean="0"/>
              <a:t> but </a:t>
            </a:r>
            <a:r>
              <a:rPr lang="nl-NL" sz="1600" kern="1200" dirty="0" err="1" smtClean="0"/>
              <a:t>just</a:t>
            </a:r>
            <a:r>
              <a:rPr lang="nl-NL" sz="1600" kern="1200" dirty="0" smtClean="0"/>
              <a:t> on </a:t>
            </a:r>
            <a:r>
              <a:rPr lang="nl-NL" sz="1600" kern="1200" dirty="0" err="1" smtClean="0"/>
              <a:t>some</a:t>
            </a:r>
            <a:r>
              <a:rPr lang="nl-NL" sz="1600" kern="1200" dirty="0" smtClean="0"/>
              <a:t> parameter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hopefully</a:t>
            </a:r>
            <a:r>
              <a:rPr lang="nl-NL" sz="1600" kern="1200" dirty="0" smtClean="0"/>
              <a:t> small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2103120" y="5094245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Straight Connector 21"/>
          <p:cNvSpPr/>
          <p:nvPr/>
        </p:nvSpPr>
        <p:spPr>
          <a:xfrm>
            <a:off x="457200" y="5139964"/>
            <a:ext cx="8229600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457200" y="5139964"/>
            <a:ext cx="1645920" cy="985596"/>
          </a:xfrm>
          <a:custGeom>
            <a:avLst/>
            <a:gdLst>
              <a:gd name="connsiteX0" fmla="*/ 0 w 1645920"/>
              <a:gd name="connsiteY0" fmla="*/ 0 h 985596"/>
              <a:gd name="connsiteX1" fmla="*/ 1645920 w 1645920"/>
              <a:gd name="connsiteY1" fmla="*/ 0 h 985596"/>
              <a:gd name="connsiteX2" fmla="*/ 1645920 w 1645920"/>
              <a:gd name="connsiteY2" fmla="*/ 985596 h 985596"/>
              <a:gd name="connsiteX3" fmla="*/ 0 w 1645920"/>
              <a:gd name="connsiteY3" fmla="*/ 985596 h 985596"/>
              <a:gd name="connsiteX4" fmla="*/ 0 w 1645920"/>
              <a:gd name="connsiteY4" fmla="*/ 0 h 9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985596">
                <a:moveTo>
                  <a:pt x="0" y="0"/>
                </a:moveTo>
                <a:lnTo>
                  <a:pt x="1645920" y="0"/>
                </a:lnTo>
                <a:lnTo>
                  <a:pt x="1645920" y="985596"/>
                </a:lnTo>
                <a:lnTo>
                  <a:pt x="0" y="9855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900" b="1" kern="1200" dirty="0" err="1" smtClean="0"/>
              <a:t>Kernelization</a:t>
            </a:r>
            <a:endParaRPr lang="nl-NL" sz="1900" b="1" kern="1200" dirty="0" smtClean="0"/>
          </a:p>
        </p:txBody>
      </p:sp>
      <p:sp>
        <p:nvSpPr>
          <p:cNvPr id="24" name="Freeform 23"/>
          <p:cNvSpPr/>
          <p:nvPr/>
        </p:nvSpPr>
        <p:spPr>
          <a:xfrm>
            <a:off x="2226564" y="5184720"/>
            <a:ext cx="6460236" cy="895122"/>
          </a:xfrm>
          <a:custGeom>
            <a:avLst/>
            <a:gdLst>
              <a:gd name="connsiteX0" fmla="*/ 0 w 6460236"/>
              <a:gd name="connsiteY0" fmla="*/ 0 h 895122"/>
              <a:gd name="connsiteX1" fmla="*/ 6460236 w 6460236"/>
              <a:gd name="connsiteY1" fmla="*/ 0 h 895122"/>
              <a:gd name="connsiteX2" fmla="*/ 6460236 w 6460236"/>
              <a:gd name="connsiteY2" fmla="*/ 895122 h 895122"/>
              <a:gd name="connsiteX3" fmla="*/ 0 w 6460236"/>
              <a:gd name="connsiteY3" fmla="*/ 895122 h 895122"/>
              <a:gd name="connsiteX4" fmla="*/ 0 w 6460236"/>
              <a:gd name="connsiteY4" fmla="*/ 0 h 89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236" h="895122">
                <a:moveTo>
                  <a:pt x="0" y="0"/>
                </a:moveTo>
                <a:lnTo>
                  <a:pt x="6460236" y="0"/>
                </a:lnTo>
                <a:lnTo>
                  <a:pt x="6460236" y="895122"/>
                </a:lnTo>
                <a:lnTo>
                  <a:pt x="0" y="8951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600" kern="1200" dirty="0" err="1" smtClean="0"/>
              <a:t>Quickly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shrink</a:t>
            </a:r>
            <a:r>
              <a:rPr lang="nl-NL" sz="1600" kern="1200" dirty="0" smtClean="0"/>
              <a:t> the input </a:t>
            </a:r>
            <a:r>
              <a:rPr lang="nl-NL" sz="1600" kern="1200" dirty="0" err="1" smtClean="0"/>
              <a:t>by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preprocessing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so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that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afterward</a:t>
            </a:r>
            <a:r>
              <a:rPr lang="nl-NL" sz="1600" kern="1200" dirty="0" smtClean="0"/>
              <a:t> running </a:t>
            </a:r>
            <a:r>
              <a:rPr lang="nl-NL" sz="1600" kern="1200" dirty="0" err="1" smtClean="0"/>
              <a:t>an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exponential</a:t>
            </a:r>
            <a:r>
              <a:rPr lang="nl-NL" sz="1600" kern="1200" dirty="0" smtClean="0"/>
              <a:t>-time </a:t>
            </a:r>
            <a:r>
              <a:rPr lang="nl-NL" sz="1600" kern="1200" dirty="0" err="1" smtClean="0"/>
              <a:t>algorithm</a:t>
            </a:r>
            <a:r>
              <a:rPr lang="nl-NL" sz="1600" kern="1200" dirty="0" smtClean="0"/>
              <a:t> on the </a:t>
            </a:r>
            <a:r>
              <a:rPr lang="nl-NL" sz="1600" kern="1200" dirty="0" err="1" smtClean="0"/>
              <a:t>shrunk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instance</a:t>
            </a:r>
            <a:r>
              <a:rPr lang="nl-NL" sz="1600" kern="1200" dirty="0" smtClean="0"/>
              <a:t> is </a:t>
            </a:r>
            <a:r>
              <a:rPr lang="nl-NL" sz="1600" kern="1200" dirty="0" err="1" smtClean="0"/>
              <a:t>fast</a:t>
            </a:r>
            <a:r>
              <a:rPr lang="nl-NL" sz="1600" kern="1200" dirty="0" smtClean="0"/>
              <a:t> </a:t>
            </a:r>
            <a:r>
              <a:rPr lang="nl-NL" sz="1600" kern="1200" dirty="0" err="1" smtClean="0"/>
              <a:t>enough</a:t>
            </a:r>
            <a:endParaRPr lang="nl-NL" sz="1600" kern="1200" dirty="0" smtClean="0"/>
          </a:p>
        </p:txBody>
      </p:sp>
      <p:sp>
        <p:nvSpPr>
          <p:cNvPr id="25" name="Straight Connector 24"/>
          <p:cNvSpPr/>
          <p:nvPr/>
        </p:nvSpPr>
        <p:spPr>
          <a:xfrm>
            <a:off x="2103120" y="6079842"/>
            <a:ext cx="658368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24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5" grpId="0"/>
      <p:bldP spid="16" grpId="0"/>
      <p:bldP spid="19" grpId="0"/>
      <p:bldP spid="20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Vertex Cover</a:t>
            </a:r>
            <a:r>
              <a:rPr lang="en-US" dirty="0"/>
              <a:t>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Parameter: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Question:</a:t>
                </a:r>
                <a:r>
                  <a:rPr lang="en-US" dirty="0" smtClean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such 		that each edge has an endpoint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3" name="Grap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3434738"/>
            <a:ext cx="4524375" cy="2886075"/>
          </a:xfrm>
          <a:prstGeom prst="rect">
            <a:avLst/>
          </a:prstGeom>
        </p:spPr>
      </p:pic>
      <p:pic>
        <p:nvPicPr>
          <p:cNvPr id="4" name="Solu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11" y="3434737"/>
            <a:ext cx="45243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for </a:t>
            </a:r>
            <a:r>
              <a:rPr lang="en-US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Algorithm</a:t>
                </a:r>
                <a:r>
                  <a:rPr lang="en-US" cap="small" dirty="0" smtClean="0"/>
                  <a:t> VC(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 return </a:t>
                </a:r>
                <a:r>
                  <a:rPr lang="en-US" cap="small" dirty="0" smtClean="0"/>
                  <a:t>no</a:t>
                </a:r>
                <a:endParaRPr lang="en-US" b="1" cap="small" dirty="0" smtClean="0"/>
              </a:p>
              <a:p>
                <a:r>
                  <a:rPr lang="en-US" b="1" dirty="0" smtClean="0"/>
                  <a:t>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has no edges </a:t>
                </a:r>
                <a:r>
                  <a:rPr lang="en-US" b="1" dirty="0" smtClean="0"/>
                  <a:t>then </a:t>
                </a:r>
                <a:r>
                  <a:rPr lang="en-US" dirty="0" smtClean="0"/>
                  <a:t>return</a:t>
                </a:r>
                <a:r>
                  <a:rPr lang="en-US" b="1" dirty="0" smtClean="0"/>
                  <a:t> </a:t>
                </a:r>
                <a:r>
                  <a:rPr lang="en-US" cap="small" dirty="0" smtClean="0"/>
                  <a:t>yes</a:t>
                </a:r>
                <a:endParaRPr lang="en-US" cap="small" dirty="0" smtClean="0"/>
              </a:p>
              <a:p>
                <a:r>
                  <a:rPr lang="en-US" b="1" dirty="0" smtClean="0"/>
                  <a:t>else </a:t>
                </a:r>
                <a:r>
                  <a:rPr lang="en-US" dirty="0" smtClean="0"/>
                  <a:t>pick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endpoints</a:t>
                </a:r>
                <a:endParaRPr lang="nl-NL" b="1" dirty="0"/>
              </a:p>
              <a:p>
                <a:pPr lvl="1"/>
                <a:r>
                  <a:rPr lang="nl-NL" dirty="0" smtClean="0"/>
                  <a:t>return (VC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cap="small" dirty="0" smtClean="0"/>
                  <a:t>or</a:t>
                </a:r>
                <a:r>
                  <a:rPr lang="nl-NL" dirty="0" smtClean="0"/>
                  <a:t> (VC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)</a:t>
                </a:r>
                <a:endParaRPr lang="nl-NL" cap="small" dirty="0" smtClean="0"/>
              </a:p>
              <a:p>
                <a:endParaRPr lang="nl-NL" dirty="0" smtClean="0"/>
              </a:p>
              <a:p>
                <a:r>
                  <a:rPr lang="nl-NL" dirty="0" smtClean="0"/>
                  <a:t>Correct </a:t>
                </a:r>
                <a:r>
                  <a:rPr lang="nl-NL" dirty="0" err="1" smtClean="0"/>
                  <a:t>because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vertex cover must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 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vertex cover in G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NL" dirty="0" smtClean="0"/>
                  <a:t> vertex cover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b="-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75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Running time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0" cap="small" dirty="0" smtClean="0"/>
              <a:t>Vertex Cover</a:t>
            </a:r>
            <a:endParaRPr lang="en-US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Every iteration </a:t>
                </a:r>
                <a:r>
                  <a:rPr lang="nl-NL" dirty="0" err="1" smtClean="0"/>
                  <a:t>either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directly</a:t>
                </a:r>
                <a:r>
                  <a:rPr lang="nl-NL" dirty="0" smtClean="0"/>
                  <a:t> or </a:t>
                </a:r>
                <a:r>
                  <a:rPr lang="nl-NL" dirty="0" err="1" smtClean="0"/>
                  <a:t>makes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recursive</a:t>
                </a:r>
                <a:r>
                  <a:rPr lang="nl-NL" dirty="0" smtClean="0"/>
                  <a:t> calls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decreased</a:t>
                </a:r>
                <a:r>
                  <a:rPr lang="nl-NL" dirty="0" smtClean="0"/>
                  <a:t> parameter</a:t>
                </a:r>
              </a:p>
              <a:p>
                <a:r>
                  <a:rPr lang="nl-NL" dirty="0" smtClean="0"/>
                  <a:t>The </a:t>
                </a:r>
                <a:r>
                  <a:rPr lang="nl-NL" b="1" dirty="0" err="1" smtClean="0"/>
                  <a:t>branching</a:t>
                </a:r>
                <a:r>
                  <a:rPr lang="nl-NL" b="1" dirty="0" smtClean="0"/>
                  <a:t> factor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–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therefore</a:t>
                </a:r>
                <a:r>
                  <a:rPr lang="nl-NL" dirty="0" smtClean="0"/>
                  <a:t> of the search tree–is </a:t>
                </a:r>
                <a:r>
                  <a:rPr lang="nl-NL" dirty="0" err="1" smtClean="0"/>
                  <a:t>two</a:t>
                </a:r>
                <a:endParaRPr lang="nl-NL" dirty="0"/>
              </a:p>
              <a:p>
                <a:r>
                  <a:rPr lang="nl-NL" dirty="0" smtClean="0"/>
                  <a:t>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 has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leaves</a:t>
                </a:r>
              </a:p>
              <a:p>
                <a:pPr lvl="1"/>
                <a:r>
                  <a:rPr lang="nl-NL" dirty="0" smtClean="0"/>
                  <a:t>Running 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Much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from the </a:t>
                </a:r>
                <a:r>
                  <a:rPr lang="en-US" dirty="0" err="1" smtClean="0"/>
                  <a:t>kernelization</a:t>
                </a:r>
                <a:r>
                  <a:rPr lang="en-US" dirty="0" smtClean="0"/>
                  <a:t> algorithm</a:t>
                </a:r>
              </a:p>
              <a:p>
                <a:r>
                  <a:rPr lang="nl-NL" dirty="0" err="1" smtClean="0"/>
                  <a:t>One</a:t>
                </a:r>
                <a:r>
                  <a:rPr lang="nl-NL" dirty="0" smtClean="0"/>
                  <a:t> way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faster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Pick</a:t>
                </a:r>
                <a:r>
                  <a:rPr lang="nl-NL" dirty="0" smtClean="0"/>
                  <a:t> a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of maximum degree,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296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925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Feedback Vertex Set </a:t>
            </a:r>
            <a:r>
              <a:rPr lang="en-US" dirty="0" smtClean="0"/>
              <a:t>problem</a:t>
            </a:r>
            <a:endParaRPr lang="en-US" cap="small" dirty="0"/>
          </a:p>
        </p:txBody>
      </p:sp>
      <p:pic>
        <p:nvPicPr>
          <p:cNvPr id="12" name="Multi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3" name="FV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4182504"/>
            <a:ext cx="4743450" cy="2324100"/>
          </a:xfrm>
          <a:prstGeom prst="rect">
            <a:avLst/>
          </a:prstGeom>
        </p:spPr>
      </p:pic>
      <p:pic>
        <p:nvPicPr>
          <p:cNvPr id="14" name="MultigraphFore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4182504"/>
            <a:ext cx="4524375" cy="2324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 smtClean="0"/>
                  <a:t>An undirected (multi)graph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an integer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n-US" b="1" dirty="0" smtClean="0"/>
                  <a:t>Question</a:t>
                </a:r>
                <a:r>
                  <a:rPr lang="en-US" b="1" dirty="0"/>
                  <a:t>:</a:t>
                </a:r>
                <a:r>
                  <a:rPr lang="en-US" dirty="0"/>
                  <a:t>	Is there a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vertices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such 		that each </a:t>
                </a:r>
                <a:r>
                  <a:rPr lang="en-US" dirty="0" smtClean="0"/>
                  <a:t>cycle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nl-NL" dirty="0"/>
                  <a:t>We </a:t>
                </a:r>
                <a:r>
                  <a:rPr lang="nl-NL" dirty="0" err="1"/>
                  <a:t>allow</a:t>
                </a:r>
                <a:r>
                  <a:rPr lang="nl-NL" dirty="0"/>
                  <a:t> multiple </a:t>
                </a:r>
                <a:r>
                  <a:rPr lang="nl-NL" dirty="0" err="1"/>
                  <a:t>edges</a:t>
                </a:r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:r>
                  <a:rPr lang="nl-NL" dirty="0" err="1"/>
                  <a:t>self</a:t>
                </a:r>
                <a:r>
                  <a:rPr lang="nl-NL" dirty="0"/>
                  <a:t>-loops</a:t>
                </a:r>
                <a:endParaRPr lang="en-US" dirty="0"/>
              </a:p>
              <a:p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feedback vertex set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Removing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results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acyclic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, a </a:t>
                </a:r>
                <a:r>
                  <a:rPr lang="nl-NL" b="1" dirty="0" err="1" smtClean="0"/>
                  <a:t>forest</a:t>
                </a:r>
                <a:endParaRPr lang="nl-NL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155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Branching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Feedback Vertex Set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For </a:t>
                </a:r>
                <a:r>
                  <a:rPr lang="nl-NL" cap="small" dirty="0"/>
                  <a:t>Vertex Cover</a:t>
                </a:r>
                <a:r>
                  <a:rPr lang="nl-NL" dirty="0"/>
                  <a:t>, we </a:t>
                </a:r>
                <a:r>
                  <a:rPr lang="nl-NL" dirty="0" err="1"/>
                  <a:t>could</a:t>
                </a:r>
                <a:r>
                  <a:rPr lang="nl-NL" dirty="0"/>
                  <a:t> </a:t>
                </a:r>
                <a:r>
                  <a:rPr lang="nl-NL" dirty="0" err="1"/>
                  <a:t>easily</a:t>
                </a:r>
                <a:r>
                  <a:rPr lang="nl-NL" dirty="0"/>
                  <a:t> </a:t>
                </a:r>
                <a:r>
                  <a:rPr lang="nl-NL" dirty="0" err="1"/>
                  <a:t>identify</a:t>
                </a:r>
                <a:r>
                  <a:rPr lang="nl-NL" dirty="0"/>
                  <a:t> a set of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</a:t>
                </a:r>
                <a:r>
                  <a:rPr lang="nl-NL" dirty="0" smtClean="0"/>
                  <a:t> on: the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endpoints</a:t>
                </a:r>
                <a:r>
                  <a:rPr lang="nl-NL" dirty="0" smtClean="0"/>
                  <a:t> </a:t>
                </a:r>
                <a:r>
                  <a:rPr lang="nl-NL" dirty="0"/>
                  <a:t>of </a:t>
                </a:r>
                <a:r>
                  <a:rPr lang="nl-NL" dirty="0" err="1"/>
                  <a:t>an</a:t>
                </a:r>
                <a:r>
                  <a:rPr lang="nl-NL" dirty="0"/>
                  <a:t> </a:t>
                </a:r>
                <a:r>
                  <a:rPr lang="nl-NL" dirty="0" err="1" smtClean="0"/>
                  <a:t>edge</a:t>
                </a:r>
                <a:endParaRPr lang="nl-NL" dirty="0"/>
              </a:p>
              <a:p>
                <a:r>
                  <a:rPr lang="nl-NL" dirty="0" smtClean="0"/>
                  <a:t>For feedback vertex set, a solution </a:t>
                </a:r>
                <a:r>
                  <a:rPr lang="nl-NL" dirty="0" err="1" smtClean="0"/>
                  <a:t>may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endpoint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How </a:t>
                </a:r>
                <a:r>
                  <a:rPr lang="nl-NL" dirty="0" err="1" smtClean="0"/>
                  <a:t>should</a:t>
                </a:r>
                <a:r>
                  <a:rPr lang="nl-NL" dirty="0" smtClean="0"/>
                  <a:t> we </a:t>
                </a:r>
                <a:r>
                  <a:rPr lang="nl-NL" dirty="0" err="1" smtClean="0"/>
                  <a:t>branch</a:t>
                </a:r>
                <a:r>
                  <a:rPr lang="nl-NL" dirty="0" smtClean="0"/>
                  <a:t>?</a:t>
                </a:r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will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a set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vertices such that any size-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feedback vertex set contains a vertex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nl-NL" dirty="0" smtClean="0"/>
                  <a:t> we first have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simplify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rules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do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change the </a:t>
                </a:r>
                <a:r>
                  <a:rPr lang="nl-NL" dirty="0" err="1" smtClean="0"/>
                  <a:t>answer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82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Reduction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(R1)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loop at vertex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decrease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one</a:t>
                </a: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(R2)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larger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reduce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its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multiplicity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(R3)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at most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(R4)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vertex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of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two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delete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add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	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between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l-NL" dirty="0" smtClean="0"/>
                  <a:t>’s </a:t>
                </a:r>
                <a:r>
                  <a:rPr lang="nl-NL" dirty="0" err="1" smtClean="0"/>
                  <a:t>neighbors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20057"/>
              </a:xfrm>
              <a:blipFill rotWithShape="0">
                <a:blip r:embed="rId2"/>
                <a:stretch>
                  <a:fillRect l="-963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225" y="3717032"/>
            <a:ext cx="7067550" cy="2819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900" y="3717032"/>
            <a:ext cx="6619875" cy="2819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24025" y="3717032"/>
            <a:ext cx="6381750" cy="2819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28925" y="3717032"/>
            <a:ext cx="5276850" cy="2819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05150" y="3907532"/>
            <a:ext cx="5000625" cy="2628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19550" y="4307582"/>
            <a:ext cx="4086225" cy="22288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100" y="4669532"/>
            <a:ext cx="3495675" cy="18669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14900" y="4669532"/>
            <a:ext cx="3190875" cy="18669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00725" y="4907657"/>
            <a:ext cx="2305050" cy="16287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8875" y="4907657"/>
            <a:ext cx="1866900" cy="1628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248400" y="5079107"/>
            <a:ext cx="1857375" cy="1457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/>
                <a:r>
                  <a:rPr lang="en-US" sz="2400" dirty="0" smtClean="0"/>
                  <a:t>If (R1-R4) cannot be applied anymore, </a:t>
                </a:r>
                <a:br>
                  <a:rPr lang="en-US" sz="2400" dirty="0" smtClean="0"/>
                </a:br>
                <a:r>
                  <a:rPr lang="en-US" sz="2400" dirty="0" smtClean="0"/>
                  <a:t>then the minimum degree is at least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065412"/>
                <a:ext cx="7776864" cy="864096"/>
              </a:xfrm>
              <a:prstGeom prst="round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1" algn="l"/>
                <a:r>
                  <a:rPr lang="en-US" sz="2000" b="1" dirty="0" smtClean="0"/>
                  <a:t>Observation</a:t>
                </a:r>
                <a:r>
                  <a:rPr lang="en-US" sz="2000" dirty="0" smtClean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/>
                  <a:t> is transformed into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l-NL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nl-NL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then:</a:t>
                </a:r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cap="small" dirty="0"/>
                  <a:t>fvs</a:t>
                </a:r>
                <a:r>
                  <a:rPr lang="en-US" sz="2000" dirty="0"/>
                  <a:t> of size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 smtClean="0"/>
              </a:p>
              <a:p>
                <a:pPr marL="914400" lvl="1" indent="-457200" algn="l">
                  <a:buFont typeface="+mj-lt"/>
                  <a:buAutoNum type="arabicPeriod"/>
                </a:pPr>
                <a:r>
                  <a:rPr lang="nl-NL" sz="2000" dirty="0" err="1" smtClean="0"/>
                  <a:t>Any</a:t>
                </a:r>
                <a:r>
                  <a:rPr lang="nl-NL" sz="2000" dirty="0" smtClean="0"/>
                  <a:t> feedback vertex set in </a:t>
                </a:r>
                <a14:m>
                  <m:oMath xmlns:m="http://schemas.openxmlformats.org/officeDocument/2006/math"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is a feedback vertex set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when combined with the vertices deleted by (R1)</a:t>
                </a:r>
                <a:endParaRPr lang="en-US" sz="2000" dirty="0"/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5085184"/>
                <a:ext cx="7776864" cy="1606925"/>
              </a:xfrm>
              <a:prstGeom prst="round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0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Identifying</a:t>
            </a:r>
            <a:r>
              <a:rPr lang="nl-NL" dirty="0" smtClean="0"/>
              <a:t> a set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branch</a:t>
            </a:r>
            <a:r>
              <a:rPr lang="nl-NL" dirty="0" smtClean="0"/>
              <a:t> 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whose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three</a:t>
                </a:r>
                <a:r>
                  <a:rPr lang="nl-NL" dirty="0" smtClean="0"/>
                  <a:t> or more</a:t>
                </a:r>
              </a:p>
              <a:p>
                <a:pPr lvl="1"/>
                <a:r>
                  <a:rPr lang="nl-NL" dirty="0" smtClean="0"/>
                  <a:t>Order the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b="1" dirty="0" err="1" smtClean="0"/>
                  <a:t>decreasing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degree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largest-degree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endParaRPr lang="nl-NL" dirty="0" smtClean="0"/>
              </a:p>
              <a:p>
                <a:r>
                  <a:rPr lang="nl-NL" b="1" dirty="0" smtClean="0"/>
                  <a:t>Lemma.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3 or more,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feedback vertex set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</a:t>
                </a:r>
                <a:r>
                  <a:rPr lang="nl-NL" dirty="0" err="1" smtClean="0"/>
                  <a:t>from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is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solution, </a:t>
                </a:r>
                <a:r>
                  <a:rPr lang="nl-NL" dirty="0" err="1" smtClean="0"/>
                  <a:t>it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nl-NL" dirty="0" smtClean="0"/>
                  <a:t>For </a:t>
                </a:r>
                <a:r>
                  <a:rPr lang="nl-NL" dirty="0" err="1" smtClean="0"/>
                  <a:t>each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recurse</a:t>
                </a:r>
                <a:r>
                  <a:rPr lang="en-US" dirty="0" smtClean="0"/>
                  <a:t> on the instance </a:t>
                </a:r>
                <a14:m>
                  <m:oMath xmlns:m="http://schemas.openxmlformats.org/officeDocument/2006/math">
                    <m:r>
                      <a:rPr lang="nl-NL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Gives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Apply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reduction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rules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NL" dirty="0" smtClean="0"/>
                  <a:t>, </a:t>
                </a:r>
                <a:r>
                  <a:rPr lang="nl-NL" dirty="0" err="1" smtClean="0"/>
                  <a:t>then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70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useful</a:t>
            </a:r>
            <a:r>
              <a:rPr lang="nl-NL" dirty="0" smtClean="0"/>
              <a:t> claim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b="1" dirty="0" smtClean="0"/>
                  <a:t>Claim.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a feedback vertex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then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d>
                          <m:dPr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nary>
                  </m:oMath>
                </a14:m>
                <a:endParaRPr lang="nl-NL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dirty="0" smtClean="0"/>
                  <a:t>. </a:t>
                </a:r>
                <a:r>
                  <a:rPr lang="nl-NL" dirty="0" err="1" smtClean="0"/>
                  <a:t>Graph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 smtClean="0"/>
                  <a:t> is a </a:t>
                </a:r>
                <a:r>
                  <a:rPr lang="nl-NL" dirty="0" err="1" smtClean="0"/>
                  <a:t>forest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)|−|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not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dirty="0" smtClean="0"/>
                  <a:t>, is incident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a vertex of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nl-NL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nl-NL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l-NL" i="1" dirty="0" smtClean="0">
                        <a:latin typeface="Cambria Math" panose="02040503050406030204" pitchFamily="18" charset="0"/>
                      </a:rPr>
                      <m:t>− 1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this</a:t>
                </a:r>
                <a:r>
                  <a:rPr lang="nl-NL" dirty="0" smtClean="0"/>
                  <a:t> claim,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prove 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lemma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585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Proving</a:t>
            </a:r>
            <a:r>
              <a:rPr lang="nl-NL" dirty="0" smtClean="0"/>
              <a:t> the </a:t>
            </a:r>
            <a:r>
              <a:rPr lang="nl-NL" dirty="0" err="1" smtClean="0"/>
              <a:t>degree</a:t>
            </a:r>
            <a:r>
              <a:rPr lang="nl-NL" dirty="0" smtClean="0"/>
              <a:t> lemma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</p:spPr>
            <p:txBody>
              <a:bodyPr/>
              <a:lstStyle/>
              <a:p>
                <a:r>
                  <a:rPr lang="nl-NL" b="1" dirty="0" smtClean="0"/>
                  <a:t>Lemma. </a:t>
                </a:r>
                <a:r>
                  <a:rPr lang="nl-NL" dirty="0" err="1" smtClean="0"/>
                  <a:t>If</a:t>
                </a:r>
                <a:r>
                  <a:rPr lang="nl-NL" dirty="0" smtClean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vertices</a:t>
                </a:r>
                <a:r>
                  <a:rPr lang="nl-NL" dirty="0"/>
                  <a:t> of </a:t>
                </a:r>
                <a14:m>
                  <m:oMath xmlns:m="http://schemas.openxmlformats.org/officeDocument/2006/math">
                    <m:r>
                      <a:rPr lang="nl-NL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NL" dirty="0"/>
                  <a:t> have </a:t>
                </a:r>
                <a:r>
                  <a:rPr lang="nl-NL" dirty="0" err="1"/>
                  <a:t>degree</a:t>
                </a:r>
                <a:r>
                  <a:rPr lang="nl-NL" dirty="0"/>
                  <a:t> 3 or more, </a:t>
                </a:r>
                <a:r>
                  <a:rPr lang="nl-NL" dirty="0" err="1"/>
                  <a:t>then</a:t>
                </a:r>
                <a:r>
                  <a:rPr lang="nl-NL" dirty="0"/>
                  <a:t> </a:t>
                </a:r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size</a:t>
                </a:r>
                <a:r>
                  <a:rPr lang="nl-NL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/>
                  <a:t>feedback vertex set of G </a:t>
                </a:r>
                <a:r>
                  <a:rPr lang="nl-NL" dirty="0" err="1"/>
                  <a:t>contains</a:t>
                </a:r>
                <a:r>
                  <a:rPr lang="nl-NL" dirty="0"/>
                  <a:t> a vertex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nl-NL" b="1" dirty="0" err="1" smtClean="0"/>
                  <a:t>Proof</a:t>
                </a:r>
                <a:r>
                  <a:rPr lang="nl-NL" b="1" dirty="0"/>
                  <a:t> </a:t>
                </a:r>
                <a:r>
                  <a:rPr lang="nl-NL" b="1" dirty="0" err="1" smtClean="0"/>
                  <a:t>by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contradiction</a:t>
                </a:r>
                <a:r>
                  <a:rPr lang="nl-NL" b="1" dirty="0" smtClean="0"/>
                  <a:t>.</a:t>
                </a:r>
                <a:r>
                  <a:rPr lang="nl-NL" dirty="0" smtClean="0"/>
                  <a:t> </a:t>
                </a:r>
              </a:p>
              <a:p>
                <a:pPr lvl="1"/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smtClean="0"/>
                  <a:t>feedback vertex set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err="1" smtClean="0"/>
                  <a:t>By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choice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we have: 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l-NL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)≥</m:t>
                        </m:r>
                        <m:func>
                          <m:func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nl-NL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lim>
                            </m:limLow>
                          </m:fName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dirty="0" smtClean="0"/>
                  <a:t>, so: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≥3⋅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d>
                                    <m:dPr>
                                      <m:ctrlP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NL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r>
                  <a:rPr lang="nl-NL" dirty="0"/>
                  <a:t/>
                </a:r>
                <a:br>
                  <a:rPr lang="nl-NL" dirty="0"/>
                </a:br>
                <a:endParaRPr lang="en-US" dirty="0"/>
              </a:p>
              <a:p>
                <a:pPr lvl="1"/>
                <a:r>
                  <a:rPr lang="nl-NL" dirty="0" err="1" smtClean="0"/>
                  <a:t>Define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 Since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b>
                        <m:sup/>
                        <m:e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</m:e>
                      </m:nary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4⋅</m:t>
                      </m:r>
                      <m:d>
                        <m:d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nl-NL" sz="20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4"/>
                <a:ext cx="8229600" cy="4968329"/>
              </a:xfrm>
              <a:blipFill rotWithShape="0">
                <a:blip r:embed="rId2"/>
                <a:stretch>
                  <a:fillRect l="-1185" t="-1104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 bwMode="auto">
          <a:xfrm>
            <a:off x="5868144" y="2636912"/>
            <a:ext cx="1512168" cy="936104"/>
          </a:xfrm>
          <a:prstGeom prst="wedgeRectCallout">
            <a:avLst>
              <a:gd name="adj1" fmla="val -98607"/>
              <a:gd name="adj2" fmla="val 9844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By</a:t>
            </a:r>
            <a:r>
              <a:rPr kumimoji="0" lang="nl-NL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the </a:t>
            </a:r>
            <a:r>
              <a:rPr kumimoji="0" lang="nl-NL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previous</a:t>
            </a:r>
            <a:r>
              <a:rPr kumimoji="0" lang="nl-NL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claim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24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Proving</a:t>
            </a:r>
            <a:r>
              <a:rPr lang="nl-NL" dirty="0"/>
              <a:t> the </a:t>
            </a:r>
            <a:r>
              <a:rPr lang="nl-NL" dirty="0" err="1"/>
              <a:t>degree</a:t>
            </a:r>
            <a:r>
              <a:rPr lang="nl-NL" dirty="0"/>
              <a:t> </a:t>
            </a:r>
            <a:r>
              <a:rPr lang="nl-NL" dirty="0" smtClean="0"/>
              <a:t>lemma (II)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nary>
                    <m:r>
                      <a:rPr lang="nl-NL" i="1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counts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every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edge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twice</a:t>
                </a:r>
                <a:r>
                  <a:rPr lang="nl-NL" dirty="0" smtClean="0"/>
                  <a:t>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Combining</a:t>
                </a:r>
                <a:r>
                  <a:rPr lang="nl-NL" dirty="0" smtClean="0"/>
                  <a:t> these: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4⋅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d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−|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So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&lt;3⋅|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nl-NL" dirty="0" smtClean="0"/>
              </a:p>
              <a:p>
                <a:r>
                  <a:rPr lang="nl-NL" dirty="0" smtClean="0"/>
                  <a:t>But </a:t>
                </a:r>
                <a:r>
                  <a:rPr lang="nl-NL" dirty="0" err="1" smtClean="0"/>
                  <a:t>since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vertices</a:t>
                </a:r>
                <a:r>
                  <a:rPr lang="nl-NL" dirty="0" smtClean="0"/>
                  <a:t> have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nl-NL" dirty="0" smtClean="0"/>
                  <a:t> we have:</a:t>
                </a:r>
                <a:br>
                  <a:rPr lang="nl-NL" dirty="0" smtClean="0"/>
                </a:b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2⋅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≥3⋅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nl-NL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Contradiction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988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16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parameterized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riped Right Arrow 5"/>
          <p:cNvSpPr/>
          <p:nvPr/>
        </p:nvSpPr>
        <p:spPr bwMode="auto">
          <a:xfrm>
            <a:off x="468313" y="3148738"/>
            <a:ext cx="8136135" cy="792088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1940	1950	1960	1970	1980	1990	2000	2010	…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66845" y="5589240"/>
            <a:ext cx="1296144" cy="644873"/>
          </a:xfrm>
          <a:prstGeom prst="wedgeRectCallout">
            <a:avLst>
              <a:gd name="adj1" fmla="val -7163"/>
              <a:gd name="adj2" fmla="val -3341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Simplex</a:t>
            </a:r>
            <a:r>
              <a:rPr kumimoji="0" lang="en-US" sz="20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63341" y="4747517"/>
            <a:ext cx="1296144" cy="644873"/>
          </a:xfrm>
          <a:prstGeom prst="wedgeRectCallout">
            <a:avLst>
              <a:gd name="adj1" fmla="val 57160"/>
              <a:gd name="adj2" fmla="val -19794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Matching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algorithm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835696" y="2326133"/>
            <a:ext cx="2025032" cy="458535"/>
          </a:xfrm>
          <a:prstGeom prst="wedgeRectCallout">
            <a:avLst>
              <a:gd name="adj1" fmla="val 51407"/>
              <a:gd name="adj2" fmla="val 1662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NP-completeness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251112" y="5085184"/>
            <a:ext cx="1257688" cy="921569"/>
          </a:xfrm>
          <a:prstGeom prst="wedgeRectCallout">
            <a:avLst>
              <a:gd name="adj1" fmla="val 84246"/>
              <a:gd name="adj2" fmla="val -19307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Graph Minors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199861" y="1270041"/>
            <a:ext cx="1257688" cy="817840"/>
          </a:xfrm>
          <a:prstGeom prst="wedgeRectCallout">
            <a:avLst>
              <a:gd name="adj1" fmla="val 82821"/>
              <a:gd name="adj2" fmla="val 19605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PCP Theorem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28705" y="4676264"/>
            <a:ext cx="1708774" cy="817840"/>
          </a:xfrm>
          <a:prstGeom prst="wedgeRectCallout">
            <a:avLst>
              <a:gd name="adj1" fmla="val 3825"/>
              <a:gd name="adj2" fmla="val -16128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Parameterized(in)tractability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5949290" y="1287622"/>
            <a:ext cx="1708774" cy="817840"/>
          </a:xfrm>
          <a:prstGeom prst="wedgeRectCallout">
            <a:avLst>
              <a:gd name="adj1" fmla="val -37096"/>
              <a:gd name="adj2" fmla="val 19167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Downey &amp; Fellows book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6300192" y="5643162"/>
            <a:ext cx="2183183" cy="665440"/>
          </a:xfrm>
          <a:prstGeom prst="wedgeRectCallout">
            <a:avLst>
              <a:gd name="adj1" fmla="val -30667"/>
              <a:gd name="adj2" fmla="val -32699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Planar </a:t>
            </a:r>
            <a:r>
              <a:rPr lang="en-US" sz="2000" cap="small" dirty="0" smtClean="0">
                <a:solidFill>
                  <a:schemeClr val="tx1"/>
                </a:solidFill>
                <a:latin typeface="+mj-lt"/>
              </a:rPr>
              <a:t>Dominating Set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kernel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768507" y="2289684"/>
            <a:ext cx="2183183" cy="665440"/>
          </a:xfrm>
          <a:prstGeom prst="wedgeRectCallout">
            <a:avLst>
              <a:gd name="adj1" fmla="val -37237"/>
              <a:gd name="adj2" fmla="val 10545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Kernelization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lower bounds</a:t>
            </a:r>
            <a:endParaRPr kumimoji="0" lang="en-US" sz="200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7318972" y="4419744"/>
            <a:ext cx="1313399" cy="665440"/>
          </a:xfrm>
          <a:prstGeom prst="wedgeRectCallout">
            <a:avLst>
              <a:gd name="adj1" fmla="val -23585"/>
              <a:gd name="adj2" fmla="val -14512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 dirty="0" err="1"/>
              <a:t>Będlewo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0" hangingPunct="0"/>
            <a:r>
              <a:rPr lang="en-US" sz="2000" dirty="0" smtClean="0">
                <a:solidFill>
                  <a:schemeClr val="tx1"/>
                </a:solidFill>
              </a:rPr>
              <a:t>school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724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final</a:t>
            </a:r>
            <a:r>
              <a:rPr lang="nl-NL" dirty="0" smtClean="0"/>
              <a:t> word on </a:t>
            </a:r>
            <a:r>
              <a:rPr lang="nl-NL" dirty="0" err="1" smtClean="0"/>
              <a:t>bounded-depth</a:t>
            </a:r>
            <a:r>
              <a:rPr lang="nl-NL" dirty="0" smtClean="0"/>
              <a:t> search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degree</a:t>
                </a:r>
                <a:r>
                  <a:rPr lang="nl-NL" dirty="0" smtClean="0"/>
                  <a:t> lemma </a:t>
                </a:r>
                <a:r>
                  <a:rPr lang="nl-NL" dirty="0" err="1" smtClean="0"/>
                  <a:t>proves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correctness</a:t>
                </a:r>
                <a:r>
                  <a:rPr lang="nl-NL" dirty="0" smtClean="0"/>
                  <a:t> of </a:t>
                </a:r>
                <a:r>
                  <a:rPr lang="nl-NL" dirty="0" err="1" smtClean="0"/>
                  <a:t>our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strategy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cap="small" dirty="0" smtClean="0"/>
                  <a:t>Feedback Vertex Set</a:t>
                </a:r>
              </a:p>
              <a:p>
                <a:r>
                  <a:rPr lang="nl-NL" dirty="0" err="1" smtClean="0"/>
                  <a:t>When</a:t>
                </a:r>
                <a:r>
                  <a:rPr lang="nl-NL" dirty="0" smtClean="0"/>
                  <a:t> building a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a </a:t>
                </a:r>
                <a:r>
                  <a:rPr lang="nl-NL" dirty="0" err="1" smtClean="0"/>
                  <a:t>parameterization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solution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:</a:t>
                </a:r>
              </a:p>
              <a:p>
                <a:pPr lvl="1"/>
                <a:r>
                  <a:rPr lang="nl-NL" dirty="0" err="1" smtClean="0"/>
                  <a:t>Find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-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set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contains</a:t>
                </a:r>
                <a:r>
                  <a:rPr lang="nl-NL" dirty="0" smtClean="0"/>
                  <a:t> a vertex of the solution</a:t>
                </a:r>
              </a:p>
              <a:p>
                <a:pPr lvl="1"/>
                <a:r>
                  <a:rPr lang="nl-NL" dirty="0" err="1" smtClean="0"/>
                  <a:t>Branch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nl-NL" dirty="0" err="1" smtClean="0"/>
                  <a:t>directions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trying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possibilities</a:t>
                </a:r>
                <a:endParaRPr lang="nl-NL" dirty="0" smtClean="0"/>
              </a:p>
              <a:p>
                <a:pPr lvl="1"/>
                <a:r>
                  <a:rPr lang="nl-NL" dirty="0" smtClean="0"/>
                  <a:t>We get a search tree of </a:t>
                </a:r>
                <a:r>
                  <a:rPr lang="nl-NL" dirty="0" err="1" smtClean="0"/>
                  <a:t>depth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factor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 smtClean="0"/>
                  <a:t>You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think</a:t>
                </a:r>
                <a:r>
                  <a:rPr lang="nl-NL" dirty="0" smtClean="0"/>
                  <a:t> of the </a:t>
                </a:r>
                <a:r>
                  <a:rPr lang="nl-NL" dirty="0" err="1" smtClean="0"/>
                  <a:t>branching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process</a:t>
                </a:r>
                <a:r>
                  <a:rPr lang="nl-NL" dirty="0" smtClean="0"/>
                  <a:t> as </a:t>
                </a:r>
                <a:r>
                  <a:rPr lang="nl-NL" b="1" dirty="0" err="1" smtClean="0"/>
                  <a:t>guessing</a:t>
                </a: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675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00" y="908720"/>
            <a:ext cx="2939400" cy="254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41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154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Set Cover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Input:		</a:t>
                </a:r>
                <a:r>
                  <a:rPr lang="en-US" dirty="0"/>
                  <a:t>A </a:t>
                </a:r>
                <a:r>
                  <a:rPr lang="en-US" dirty="0" smtClean="0"/>
                  <a:t>set family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over a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and an integer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Parameter</a:t>
                </a:r>
                <a:r>
                  <a:rPr lang="en-US" b="1" dirty="0"/>
                  <a:t>:	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/>
                  <a:t>Question:</a:t>
                </a:r>
                <a:r>
                  <a:rPr lang="en-US" dirty="0"/>
                  <a:t>	Is there a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of at most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sets,</a:t>
                </a:r>
                <a:br>
                  <a:rPr lang="en-US" dirty="0" smtClean="0"/>
                </a:br>
                <a:r>
                  <a:rPr lang="en-US" dirty="0" smtClean="0"/>
                  <a:t>		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nl-NL" dirty="0" smtClean="0"/>
                  <a:t>The </a:t>
                </a:r>
                <a:r>
                  <a:rPr lang="nl-NL" dirty="0" err="1" smtClean="0"/>
                  <a:t>subfamily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covers </a:t>
                </a:r>
                <a:r>
                  <a:rPr lang="en-US" dirty="0" smtClean="0"/>
                  <a:t>the universe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r>
                  <a:rPr lang="nl-NL" cap="small" dirty="0" smtClean="0"/>
                  <a:t>Set Cover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parameterized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by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universe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size</a:t>
                </a:r>
                <a:r>
                  <a:rPr lang="nl-NL" dirty="0" smtClean="0"/>
                  <a:t> is FPT</a:t>
                </a:r>
              </a:p>
              <a:p>
                <a:pPr lvl="1"/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running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d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nl-NL" dirty="0" err="1" smtClean="0"/>
                  <a:t>Based</a:t>
                </a:r>
                <a:r>
                  <a:rPr lang="nl-NL" dirty="0" smtClean="0"/>
                  <a:t> on </a:t>
                </a:r>
                <a:r>
                  <a:rPr lang="nl-NL" b="1" dirty="0" err="1" smtClean="0"/>
                  <a:t>dynamic</a:t>
                </a:r>
                <a:r>
                  <a:rPr lang="nl-NL" b="1" dirty="0" smtClean="0"/>
                  <a:t> </a:t>
                </a:r>
                <a:r>
                  <a:rPr lang="nl-NL" b="1" dirty="0" err="1" smtClean="0"/>
                  <a:t>programming</a:t>
                </a:r>
                <a:endParaRPr lang="en-US" b="1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256088"/>
            <a:ext cx="2619375" cy="2066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441" y="4422861"/>
                <a:ext cx="1402559" cy="1919201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4256088"/>
                <a:ext cx="2122637" cy="1189135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256089"/>
                <a:ext cx="1656182" cy="223369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/>
              <p:cNvSpPr/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noFill/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5733256"/>
                <a:ext cx="3145845" cy="6088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0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cap="small" dirty="0" smtClean="0"/>
              <a:t>Set Cover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Let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nl-NL" dirty="0" smtClean="0"/>
                  <a:t>We </a:t>
                </a:r>
                <a:r>
                  <a:rPr lang="nl-NL" dirty="0" err="1" smtClean="0"/>
                  <a:t>define</a:t>
                </a:r>
                <a:r>
                  <a:rPr lang="nl-NL" dirty="0" smtClean="0"/>
                  <a:t> a DP </a:t>
                </a:r>
                <a:r>
                  <a:rPr lang="nl-NL" dirty="0" err="1" smtClean="0"/>
                  <a:t>table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and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∈{0,1,…,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 smtClean="0"/>
              </a:p>
              <a:p>
                <a:pPr marL="457200" lvl="1" indent="0">
                  <a:buNone/>
                </a:pPr>
                <a:r>
                  <a:rPr lang="nl-NL" b="0" dirty="0" smtClean="0"/>
                  <a:t>Or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 smtClean="0"/>
                  <a:t> if impossible</a:t>
                </a:r>
              </a:p>
              <a:p>
                <a:r>
                  <a:rPr lang="nl-NL" dirty="0" smtClean="0"/>
                  <a:t>T</a:t>
                </a:r>
                <a:r>
                  <a:rPr lang="en-US" dirty="0" smtClean="0"/>
                  <a:t>he value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gives the minimum size of a set cover</a:t>
                </a:r>
              </a:p>
              <a:p>
                <a:pPr lvl="1"/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solve</a:t>
                </a:r>
                <a:r>
                  <a:rPr lang="nl-NL" dirty="0" smtClean="0"/>
                  <a:t> the </a:t>
                </a:r>
                <a:r>
                  <a:rPr lang="nl-NL" dirty="0" err="1" smtClean="0"/>
                  <a:t>problem</a:t>
                </a:r>
                <a:r>
                  <a:rPr lang="nl-NL" dirty="0" smtClean="0"/>
                  <a:t>, </a:t>
                </a:r>
                <a:r>
                  <a:rPr lang="nl-NL" dirty="0" err="1" smtClean="0"/>
                  <a:t>compute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using base cases and a recurrence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064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Filling</a:t>
            </a:r>
            <a:r>
              <a:rPr lang="nl-NL" dirty="0" smtClean="0"/>
              <a:t> the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</a:t>
            </a:r>
            <a:r>
              <a:rPr lang="nl-NL" dirty="0" err="1" smtClean="0"/>
              <a:t>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nl-NL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= min nr. of sets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needed to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b="1" dirty="0" smtClean="0"/>
                  <a:t>Base case: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nl-NL" dirty="0" smtClean="0"/>
                  <a:t>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NL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 smtClean="0"/>
                  <a:t>, otherwise it is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endParaRPr lang="nl-NL" b="0" dirty="0" smtClean="0"/>
              </a:p>
              <a:p>
                <a:pPr marL="0" indent="0">
                  <a:buNone/>
                </a:pPr>
                <a:endParaRPr lang="nl-NL" b="1" dirty="0" smtClean="0"/>
              </a:p>
              <a:p>
                <a:pPr marL="0" indent="0">
                  <a:buNone/>
                </a:pPr>
                <a:r>
                  <a:rPr lang="nl-NL" b="1" dirty="0" err="1" smtClean="0"/>
                  <a:t>Recursive</a:t>
                </a:r>
                <a:r>
                  <a:rPr lang="nl-NL" b="1" dirty="0" smtClean="0"/>
                  <a:t> step: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1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,1+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dirty="0" smtClean="0"/>
              </a:p>
              <a:p>
                <a:pPr marL="457200" lvl="1" indent="0">
                  <a:buNone/>
                </a:pPr>
                <a:endParaRPr lang="nl-NL" dirty="0" smtClean="0"/>
              </a:p>
              <a:p>
                <a:r>
                  <a:rPr lang="nl-NL" dirty="0" smtClean="0"/>
                  <a:t>Skip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or pay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and afterwards cover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\</m:t>
                    </m:r>
                    <m:sSub>
                      <m:sSub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b="0" i="1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Each</a:t>
                </a:r>
                <a:r>
                  <a:rPr lang="nl-NL" dirty="0" smtClean="0"/>
                  <a:t> entry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computed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polynomial</a:t>
                </a:r>
                <a:r>
                  <a:rPr lang="nl-NL" dirty="0" smtClean="0"/>
                  <a:t>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nl-NL" b="0" i="1" smtClean="0">
                        <a:latin typeface="Cambria Math" panose="02040503050406030204" pitchFamily="18" charset="0"/>
                      </a:rPr>
                      <m:t>+1)⋅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entries in total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483" b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24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More on </a:t>
            </a: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Dynamic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is a memory-intensive </a:t>
                </a:r>
                <a:r>
                  <a:rPr lang="nl-NL" dirty="0" err="1" smtClean="0"/>
                  <a:t>algorithmic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paradigm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yields</a:t>
                </a:r>
                <a:r>
                  <a:rPr lang="nl-NL" dirty="0" smtClean="0"/>
                  <a:t> FPT </a:t>
                </a:r>
                <a:r>
                  <a:rPr lang="nl-NL" dirty="0" err="1" smtClean="0"/>
                  <a:t>algorithms</a:t>
                </a:r>
                <a:r>
                  <a:rPr lang="nl-NL" dirty="0" smtClean="0"/>
                  <a:t> in </a:t>
                </a:r>
                <a:r>
                  <a:rPr lang="nl-NL" dirty="0" err="1" smtClean="0"/>
                  <a:t>various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situations</a:t>
                </a:r>
                <a:endParaRPr lang="nl-NL" dirty="0" smtClean="0"/>
              </a:p>
              <a:p>
                <a:pPr lvl="1"/>
                <a:r>
                  <a:rPr lang="nl-NL" dirty="0" err="1" smtClean="0"/>
                  <a:t>Here</a:t>
                </a:r>
                <a:r>
                  <a:rPr lang="nl-NL" dirty="0" smtClean="0"/>
                  <a:t>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err="1" smtClean="0"/>
                  <a:t>subsets</a:t>
                </a:r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nl-NL" b="0" dirty="0" smtClean="0"/>
              </a:p>
              <a:p>
                <a:pPr lvl="1"/>
                <a:r>
                  <a:rPr lang="nl-NL" dirty="0" smtClean="0"/>
                  <a:t>Later: </a:t>
                </a:r>
                <a:r>
                  <a:rPr lang="nl-NL" dirty="0" err="1" smtClean="0"/>
                  <a:t>dynamic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programming</a:t>
                </a:r>
                <a:r>
                  <a:rPr lang="nl-NL" dirty="0" smtClean="0"/>
                  <a:t> over </a:t>
                </a:r>
                <a:r>
                  <a:rPr lang="nl-NL" b="1" dirty="0" smtClean="0"/>
                  <a:t>tree </a:t>
                </a:r>
                <a:r>
                  <a:rPr lang="nl-NL" b="1" dirty="0" err="1" smtClean="0"/>
                  <a:t>decompositions</a:t>
                </a:r>
                <a:endParaRPr lang="nl-NL" b="1" dirty="0" smtClean="0"/>
              </a:p>
              <a:p>
                <a:r>
                  <a:rPr lang="nl-NL" dirty="0" smtClean="0"/>
                  <a:t>Research </a:t>
                </a:r>
                <a:r>
                  <a:rPr lang="nl-NL" dirty="0" err="1" smtClean="0"/>
                  <a:t>challenge</a:t>
                </a:r>
                <a:r>
                  <a:rPr lang="nl-NL" dirty="0" smtClean="0"/>
                  <a:t>: </a:t>
                </a:r>
              </a:p>
              <a:p>
                <a:pPr lvl="1"/>
                <a:r>
                  <a:rPr lang="nl-NL" dirty="0" err="1" smtClean="0"/>
                  <a:t>Determine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whether</a:t>
                </a:r>
                <a:r>
                  <a:rPr lang="nl-NL" dirty="0" smtClean="0"/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factor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be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improved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sup>
                    </m:sSup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some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nl-N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4809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449881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4498819"/>
                  </p:ext>
                </p:extLst>
              </p:nvPr>
            </p:nvGraphicFramePr>
            <p:xfrm>
              <a:off x="457200" y="1196975"/>
              <a:ext cx="8229600" cy="4929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45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Parameterized</a:t>
            </a:r>
            <a:r>
              <a:rPr lang="nl-NL" dirty="0" smtClean="0"/>
              <a:t> </a:t>
            </a:r>
            <a:r>
              <a:rPr lang="nl-NL" dirty="0" err="1" smtClean="0"/>
              <a:t>algorithmics</a:t>
            </a:r>
            <a:r>
              <a:rPr lang="nl-NL" dirty="0" smtClean="0"/>
              <a:t> is a </a:t>
            </a:r>
            <a:r>
              <a:rPr lang="nl-NL" dirty="0" err="1" smtClean="0"/>
              <a:t>young</a:t>
            </a:r>
            <a:r>
              <a:rPr lang="nl-NL" dirty="0" smtClean="0"/>
              <a:t>, vibrant research area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investigates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cope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NP-</a:t>
            </a:r>
            <a:r>
              <a:rPr lang="nl-NL" dirty="0" err="1" smtClean="0"/>
              <a:t>completeness</a:t>
            </a:r>
            <a:endParaRPr lang="nl-NL" dirty="0" smtClean="0"/>
          </a:p>
          <a:p>
            <a:r>
              <a:rPr lang="nl-NL" dirty="0" smtClean="0"/>
              <a:t>We </a:t>
            </a:r>
            <a:r>
              <a:rPr lang="nl-NL" dirty="0" err="1" smtClean="0"/>
              <a:t>saw</a:t>
            </a:r>
            <a:r>
              <a:rPr lang="nl-NL" dirty="0" smtClean="0"/>
              <a:t>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ways</a:t>
            </a:r>
            <a:r>
              <a:rPr lang="nl-NL" dirty="0" smtClean="0"/>
              <a:t> of building FPT </a:t>
            </a:r>
            <a:r>
              <a:rPr lang="nl-NL" dirty="0" err="1" smtClean="0"/>
              <a:t>algorithms</a:t>
            </a:r>
            <a:r>
              <a:rPr lang="nl-NL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Kernelization</a:t>
            </a:r>
            <a:endParaRPr lang="nl-NL" dirty="0" smtClean="0"/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Bounded-depth</a:t>
            </a:r>
            <a:r>
              <a:rPr lang="nl-NL" dirty="0" smtClean="0"/>
              <a:t> </a:t>
            </a:r>
            <a:r>
              <a:rPr lang="nl-NL" dirty="0" smtClean="0"/>
              <a:t>search trees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programming</a:t>
            </a:r>
            <a:r>
              <a:rPr lang="nl-NL" dirty="0" smtClean="0"/>
              <a:t> over </a:t>
            </a:r>
            <a:r>
              <a:rPr lang="nl-NL" dirty="0" err="1" smtClean="0"/>
              <a:t>subsets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028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2382" y="2420888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00313"/>
              </p:ext>
            </p:extLst>
          </p:nvPr>
        </p:nvGraphicFramePr>
        <p:xfrm>
          <a:off x="611560" y="548680"/>
          <a:ext cx="792088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BA45-2A48-413A-9B36-A1585B1E5B03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728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25109"/>
              </p:ext>
            </p:extLst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548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Fixed-parameter tractability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50" y="908720"/>
            <a:ext cx="3167100" cy="296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36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 usual in complexity theory, we </a:t>
                </a:r>
                <a:r>
                  <a:rPr lang="en-US" dirty="0" smtClean="0"/>
                  <a:t>primarily study </a:t>
                </a:r>
                <a:r>
                  <a:rPr lang="en-US" b="1" dirty="0"/>
                  <a:t>decision problems</a:t>
                </a:r>
                <a:r>
                  <a:rPr lang="en-US" dirty="0"/>
                  <a:t> (</a:t>
                </a:r>
                <a:r>
                  <a:rPr lang="en-US" cap="small" dirty="0"/>
                  <a:t>yes</a:t>
                </a:r>
                <a:r>
                  <a:rPr lang="en-US" dirty="0"/>
                  <a:t>/</a:t>
                </a:r>
                <a:r>
                  <a:rPr lang="en-US" cap="small" dirty="0"/>
                  <a:t>no</a:t>
                </a:r>
                <a:r>
                  <a:rPr lang="en-US" dirty="0"/>
                  <a:t> questions)</a:t>
                </a:r>
              </a:p>
              <a:p>
                <a:pPr lvl="1"/>
                <a:r>
                  <a:rPr lang="en-US" cap="small" dirty="0" smtClean="0"/>
                  <a:t>optimization</a:t>
                </a:r>
                <a:r>
                  <a:rPr lang="en-US" dirty="0" smtClean="0"/>
                  <a:t>: “Find the shortest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cap="small" dirty="0" smtClean="0"/>
                  <a:t>decision</a:t>
                </a:r>
                <a:r>
                  <a:rPr lang="en-US" dirty="0" smtClean="0"/>
                  <a:t>: “Is there a 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length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?”</a:t>
                </a:r>
              </a:p>
              <a:p>
                <a:r>
                  <a:rPr lang="en-US" dirty="0" smtClean="0"/>
                  <a:t>Having an efficient algorithm for one typically gives an efficient algorithm for the other</a:t>
                </a:r>
              </a:p>
              <a:p>
                <a:r>
                  <a:rPr lang="en-US" dirty="0" smtClean="0"/>
                  <a:t>A </a:t>
                </a:r>
                <a:r>
                  <a:rPr lang="en-US" b="1" dirty="0" smtClean="0"/>
                  <a:t>parameterized problem</a:t>
                </a:r>
                <a:r>
                  <a:rPr lang="en-US" dirty="0" smtClean="0"/>
                  <a:t> is a decision problem where we associate </a:t>
                </a:r>
                <a:r>
                  <a:rPr lang="en-US" dirty="0" smtClean="0"/>
                  <a:t>an integer </a:t>
                </a:r>
                <a:r>
                  <a:rPr lang="en-US" b="1" dirty="0" smtClean="0"/>
                  <a:t>parameter</a:t>
                </a:r>
                <a:r>
                  <a:rPr lang="en-US" dirty="0" smtClean="0"/>
                  <a:t> </a:t>
                </a:r>
                <a:r>
                  <a:rPr lang="en-US" dirty="0" smtClean="0"/>
                  <a:t>to each instance</a:t>
                </a:r>
              </a:p>
              <a:p>
                <a:pPr lvl="1"/>
                <a:r>
                  <a:rPr lang="en-US" dirty="0" smtClean="0"/>
                  <a:t>The parameter measures some aspect of the instance</a:t>
                </a:r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parameterizations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cap="small" dirty="0" smtClean="0"/>
                  <a:t>Packet Delivery Problem</a:t>
                </a:r>
              </a:p>
              <a:p>
                <a:pPr marL="457200" lvl="1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</a:t>
                </a:r>
                <a:r>
                  <a:rPr lang="en-US" dirty="0" smtClean="0"/>
                  <a:t>	</a:t>
                </a:r>
                <a:r>
                  <a:rPr lang="en-US" dirty="0" smtClean="0"/>
                  <a:t>A 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, a starting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of delivery </a:t>
                </a:r>
                <a:r>
                  <a:rPr lang="en-US" dirty="0" smtClean="0"/>
                  <a:t>		vertices</a:t>
                </a:r>
                <a:r>
                  <a:rPr lang="en-US" dirty="0" smtClean="0"/>
                  <a:t>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b="1" dirty="0" smtClean="0"/>
                  <a:t>Question</a:t>
                </a:r>
                <a:r>
                  <a:rPr lang="en-US" dirty="0" smtClean="0"/>
                  <a:t>: </a:t>
                </a:r>
                <a:r>
                  <a:rPr lang="en-US" dirty="0" smtClean="0"/>
                  <a:t>	Is </a:t>
                </a:r>
                <a:r>
                  <a:rPr lang="en-US" dirty="0" smtClean="0"/>
                  <a:t>there a cycle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starts and ends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/>
                  <a:t>		visits </a:t>
                </a:r>
                <a:r>
                  <a:rPr lang="en-US" dirty="0" smtClean="0"/>
                  <a:t>all vertices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, and has length at most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There are many possible parameters for this problem:</a:t>
                </a:r>
              </a:p>
              <a:p>
                <a:pPr lvl="1"/>
                <a:r>
                  <a:rPr lang="en-US" dirty="0" smtClean="0"/>
                  <a:t>The length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of the tour</a:t>
                </a:r>
              </a:p>
              <a:p>
                <a:pPr lvl="1"/>
                <a:r>
                  <a:rPr lang="en-US" dirty="0" smtClean="0"/>
                  <a:t>The number of delivery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Graph-theoretic measures of how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(</a:t>
                </a:r>
                <a:r>
                  <a:rPr lang="en-US" dirty="0" err="1" smtClean="0"/>
                  <a:t>treewidth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cliquewidth</a:t>
                </a:r>
                <a:r>
                  <a:rPr lang="en-US" dirty="0" smtClean="0"/>
                  <a:t>, vertex cover number)</a:t>
                </a:r>
              </a:p>
              <a:p>
                <a:r>
                  <a:rPr lang="en-US" dirty="0" smtClean="0"/>
                  <a:t>Parameterized complexity investigates: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85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971600" y="5805264"/>
            <a:ext cx="7200800" cy="864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dirty="0" smtClean="0"/>
              <a:t>Can </a:t>
            </a:r>
            <a:r>
              <a:rPr lang="en-US" sz="2400" dirty="0"/>
              <a:t>the problem be solved </a:t>
            </a:r>
            <a:r>
              <a:rPr lang="en-US" sz="2400" dirty="0" smtClean="0"/>
              <a:t>efficiently, </a:t>
            </a:r>
            <a:br>
              <a:rPr lang="en-US" sz="2400" dirty="0" smtClean="0"/>
            </a:br>
            <a:r>
              <a:rPr lang="en-US" sz="2400" dirty="0" smtClean="0"/>
              <a:t>if </a:t>
            </a:r>
            <a:r>
              <a:rPr lang="en-US" sz="2400" dirty="0"/>
              <a:t>the parameter is small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25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14864</TotalTime>
  <Words>1801</Words>
  <Application>Microsoft Office PowerPoint</Application>
  <PresentationFormat>On-screen Show (4:3)</PresentationFormat>
  <Paragraphs>374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Times New Roman</vt:lpstr>
      <vt:lpstr>Arial</vt:lpstr>
      <vt:lpstr>Cambria Math</vt:lpstr>
      <vt:lpstr>Arial Narrow</vt:lpstr>
      <vt:lpstr>AA-UiB-Institusjonell-mal-rev03</vt:lpstr>
      <vt:lpstr>Parameterized Algorithms The Basics</vt:lpstr>
      <vt:lpstr>Why we are here</vt:lpstr>
      <vt:lpstr>Dealing with NP-complete problems</vt:lpstr>
      <vt:lpstr>History of parameterized complexity</vt:lpstr>
      <vt:lpstr>PowerPoint Presentation</vt:lpstr>
      <vt:lpstr>This lecture</vt:lpstr>
      <vt:lpstr>Fixed-parameter tractability</vt:lpstr>
      <vt:lpstr>Parameterized problems</vt:lpstr>
      <vt:lpstr>Problem parameterizations</vt:lpstr>
      <vt:lpstr>Fixed-parameter tractability – informally</vt:lpstr>
      <vt:lpstr>Fixed-parameter tractability – formally</vt:lpstr>
      <vt:lpstr>kernelization</vt:lpstr>
      <vt:lpstr>Data reduction with a guarantee</vt:lpstr>
      <vt:lpstr>The Vertex Cover problem</vt:lpstr>
      <vt:lpstr>Reduction rules for Vertex Cover – (R1)</vt:lpstr>
      <vt:lpstr>Reduction rules for Vertex Cover – (R1)</vt:lpstr>
      <vt:lpstr>Reduction rules for Vertex Cover – (R1)</vt:lpstr>
      <vt:lpstr>Reduction rules for Vertex Cover – (R2)</vt:lpstr>
      <vt:lpstr>Reduction rules for Vertex Cover – (R3)</vt:lpstr>
      <vt:lpstr>Correctness of the cutoff rule</vt:lpstr>
      <vt:lpstr>Preprocessing for Vertex Cover</vt:lpstr>
      <vt:lpstr>Kernelization – formally</vt:lpstr>
      <vt:lpstr>Kernel for Feedback Arc Set in Tournaments</vt:lpstr>
      <vt:lpstr>Reduction rules for Feedback Arc Set</vt:lpstr>
      <vt:lpstr>High-level kernelization strategy</vt:lpstr>
      <vt:lpstr>Bounded-depth search trees</vt:lpstr>
      <vt:lpstr>Background</vt:lpstr>
      <vt:lpstr>A search tree</vt:lpstr>
      <vt:lpstr>Analysis of bounded-depth search trees</vt:lpstr>
      <vt:lpstr>Vertex Cover revisited</vt:lpstr>
      <vt:lpstr>Algorithm for Vertex Cover</vt:lpstr>
      <vt:lpstr>Running time for Vertex Cover</vt:lpstr>
      <vt:lpstr>The Feedback Vertex Set problem</vt:lpstr>
      <vt:lpstr>Branching for Feedback Vertex Set</vt:lpstr>
      <vt:lpstr>Reduction rules</vt:lpstr>
      <vt:lpstr>Identifying a set to branch on</vt:lpstr>
      <vt:lpstr>A useful claim</vt:lpstr>
      <vt:lpstr>Proving the degree lemma</vt:lpstr>
      <vt:lpstr>Proving the degree lemma (II)</vt:lpstr>
      <vt:lpstr>A final word on bounded-depth search trees</vt:lpstr>
      <vt:lpstr>Dynamic programming</vt:lpstr>
      <vt:lpstr>The Set Cover problem</vt:lpstr>
      <vt:lpstr>Dynamic programming for Set Cover</vt:lpstr>
      <vt:lpstr>Filling the dynamic programming table</vt:lpstr>
      <vt:lpstr>More on dynamic programming</vt:lpstr>
      <vt:lpstr>Exercises</vt:lpstr>
      <vt:lpstr>Summary</vt:lpstr>
      <vt:lpstr>PowerPoint Presentation</vt:lpstr>
    </vt:vector>
  </TitlesOfParts>
  <Company>UiB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Bart Jansen</cp:lastModifiedBy>
  <cp:revision>1367</cp:revision>
  <cp:lastPrinted>2011-05-25T10:31:26Z</cp:lastPrinted>
  <dcterms:created xsi:type="dcterms:W3CDTF">2011-05-20T06:21:58Z</dcterms:created>
  <dcterms:modified xsi:type="dcterms:W3CDTF">2014-08-18T08:35:32Z</dcterms:modified>
</cp:coreProperties>
</file>