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2" r:id="rId2"/>
    <p:sldId id="971" r:id="rId3"/>
    <p:sldId id="972" r:id="rId4"/>
    <p:sldId id="867" r:id="rId5"/>
    <p:sldId id="870" r:id="rId6"/>
    <p:sldId id="973" r:id="rId7"/>
    <p:sldId id="974" r:id="rId8"/>
    <p:sldId id="976" r:id="rId9"/>
    <p:sldId id="977" r:id="rId10"/>
    <p:sldId id="978" r:id="rId11"/>
    <p:sldId id="980" r:id="rId12"/>
    <p:sldId id="982" r:id="rId13"/>
    <p:sldId id="979" r:id="rId14"/>
    <p:sldId id="975" r:id="rId15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5BBEA"/>
    <a:srgbClr val="FFF3E3"/>
    <a:srgbClr val="94B7C4"/>
    <a:srgbClr val="D3EBFA"/>
    <a:srgbClr val="E1E9ED"/>
    <a:srgbClr val="0066FF"/>
    <a:srgbClr val="00FFFF"/>
    <a:srgbClr val="038CC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91" autoAdjust="0"/>
  </p:normalViewPr>
  <p:slideViewPr>
    <p:cSldViewPr>
      <p:cViewPr varScale="1">
        <p:scale>
          <a:sx n="109" d="100"/>
          <a:sy n="109" d="100"/>
        </p:scale>
        <p:origin x="7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image" Target="../media/image95.png"/><Relationship Id="rId4" Type="http://schemas.openxmlformats.org/officeDocument/2006/relationships/image" Target="../media/image9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A8932-B4BF-456C-8857-227ACEF069B4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B0A6A0A-D385-40C6-9261-323F63A76AC8}">
          <dgm:prSet phldrT="[Text]"/>
          <dgm:spPr/>
          <dgm:t>
            <a:bodyPr/>
            <a:lstStyle/>
            <a:p>
              <a:r>
                <a:rPr lang="en-US" cap="small" baseline="0" dirty="0"/>
                <a:t>Annotated List </a:t>
              </a:r>
              <a:br>
                <a:rPr lang="en-US" b="0" i="1" cap="small" baseline="0" dirty="0">
                  <a:latin typeface="Cambria Math" panose="02040503050406030204" pitchFamily="18" charset="0"/>
                </a:rPr>
              </a:br>
              <a14:m>
                <m:oMath xmlns:m="http://schemas.openxmlformats.org/officeDocument/2006/math">
                  <m:sSub>
                    <m:sSubPr>
                      <m:ctrlPr>
                        <a:rPr lang="en-US" b="0" i="1" cap="small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cap="small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e>
                    <m:sub>
                      <m:r>
                        <a:rPr lang="en-US" b="0" i="1" cap="small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</m:oMath>
              </a14:m>
              <a:r>
                <a:rPr lang="en-US" cap="small" baseline="0" dirty="0"/>
                <a:t>-Coloring</a:t>
              </a:r>
            </a:p>
          </dgm:t>
        </dgm:pt>
      </mc:Choice>
      <mc:Fallback xmlns="">
        <dgm:pt modelId="{5B0A6A0A-D385-40C6-9261-323F63A76AC8}">
          <dgm:prSet phldrT="[Text]"/>
          <dgm:spPr/>
          <dgm:t>
            <a:bodyPr/>
            <a:lstStyle/>
            <a:p>
              <a:r>
                <a:rPr lang="en-US" cap="small" baseline="0" dirty="0"/>
                <a:t>Annotated List </a:t>
              </a:r>
              <a:br>
                <a:rPr lang="en-US" b="0" i="1" cap="small" baseline="0" dirty="0">
                  <a:latin typeface="Cambria Math" panose="02040503050406030204" pitchFamily="18" charset="0"/>
                </a:rPr>
              </a:br>
              <a:r>
                <a:rPr lang="en-US" b="0" i="0" cap="small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𝑃_4</a:t>
              </a:r>
              <a:r>
                <a:rPr lang="en-US" cap="small" baseline="0" dirty="0"/>
                <a:t>-Coloring</a:t>
              </a:r>
            </a:p>
          </dgm:t>
        </dgm:pt>
      </mc:Fallback>
    </mc:AlternateContent>
    <dgm:pt modelId="{AFE95C2E-373C-4B98-BF17-9E47690A8146}" type="parTrans" cxnId="{0442E1E0-8F88-411F-8ED6-3C97A9D6F0D4}">
      <dgm:prSet/>
      <dgm:spPr/>
      <dgm:t>
        <a:bodyPr/>
        <a:lstStyle/>
        <a:p>
          <a:endParaRPr lang="en-US"/>
        </a:p>
      </dgm:t>
    </dgm:pt>
    <dgm:pt modelId="{F77CD434-E72D-4BAC-B60C-5C1D9E85F0F8}" type="sibTrans" cxnId="{0442E1E0-8F88-411F-8ED6-3C97A9D6F0D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7EFA195-0067-43A8-8D3D-1D5C6D02746F}">
          <dgm:prSet phldrT="[Text]"/>
          <dgm:spPr/>
          <dgm:t>
            <a:bodyPr/>
            <a:lstStyle/>
            <a:p>
              <a:r>
                <a:rPr lang="en-US" cap="small" baseline="0" dirty="0"/>
                <a:t>List </a:t>
              </a:r>
              <a:br>
                <a:rPr lang="en-US" cap="small" baseline="0" dirty="0"/>
              </a:br>
              <a14:m>
                <m:oMath xmlns:m="http://schemas.openxmlformats.org/officeDocument/2006/math">
                  <m:sSup>
                    <m:sSupPr>
                      <m:ctrlPr>
                        <a:rPr lang="en-US" b="0" i="1" cap="small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cap="small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e>
                    <m:sup>
                      <m:r>
                        <a:rPr lang="en-US" b="0" i="1" cap="small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sup>
                  </m:sSup>
                </m:oMath>
              </a14:m>
              <a:r>
                <a:rPr lang="en-US" cap="small" baseline="0" dirty="0"/>
                <a:t>-Coloring</a:t>
              </a:r>
            </a:p>
          </dgm:t>
        </dgm:pt>
      </mc:Choice>
      <mc:Fallback xmlns="">
        <dgm:pt modelId="{E7EFA195-0067-43A8-8D3D-1D5C6D02746F}">
          <dgm:prSet phldrT="[Text]"/>
          <dgm:spPr/>
          <dgm:t>
            <a:bodyPr/>
            <a:lstStyle/>
            <a:p>
              <a:r>
                <a:rPr lang="en-US" cap="small" baseline="0" dirty="0"/>
                <a:t>List </a:t>
              </a:r>
              <a:br>
                <a:rPr lang="en-US" cap="small" baseline="0" dirty="0"/>
              </a:br>
              <a:r>
                <a:rPr lang="en-US" b="0" i="0" cap="small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𝐻^∗</a:t>
              </a:r>
              <a:r>
                <a:rPr lang="en-US" cap="small" baseline="0" dirty="0"/>
                <a:t>-Coloring</a:t>
              </a:r>
            </a:p>
          </dgm:t>
        </dgm:pt>
      </mc:Fallback>
    </mc:AlternateContent>
    <dgm:pt modelId="{D990B61C-85E0-4A66-9DDF-1A8D71401918}" type="parTrans" cxnId="{7A484AC8-5543-40B4-90B9-BD893DD07DA2}">
      <dgm:prSet/>
      <dgm:spPr/>
      <dgm:t>
        <a:bodyPr/>
        <a:lstStyle/>
        <a:p>
          <a:endParaRPr lang="en-US"/>
        </a:p>
      </dgm:t>
    </dgm:pt>
    <dgm:pt modelId="{2453A849-4DB8-4ACF-BE6B-95E980439B9C}" type="sibTrans" cxnId="{7A484AC8-5543-40B4-90B9-BD893DD07DA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F03A5F5-52C9-4EA4-91DA-074364D682DA}">
          <dgm:prSet phldrT="[Text]"/>
          <dgm:spPr/>
          <dgm:t>
            <a:bodyPr/>
            <a:lstStyle/>
            <a:p>
              <a:r>
                <a:rPr lang="en-US" cap="small" baseline="0" dirty="0"/>
                <a:t>List </a:t>
              </a:r>
              <a:br>
                <a:rPr lang="en-US" cap="small" baseline="0" dirty="0"/>
              </a:br>
              <a14:m>
                <m:oMath xmlns:m="http://schemas.openxmlformats.org/officeDocument/2006/math">
                  <m:r>
                    <a:rPr lang="en-US" b="0" i="1" cap="small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𝐻</m:t>
                  </m:r>
                </m:oMath>
              </a14:m>
              <a:r>
                <a:rPr lang="en-US" cap="small" baseline="0" dirty="0"/>
                <a:t>-Coloring</a:t>
              </a:r>
            </a:p>
          </dgm:t>
        </dgm:pt>
      </mc:Choice>
      <mc:Fallback xmlns="">
        <dgm:pt modelId="{0F03A5F5-52C9-4EA4-91DA-074364D682DA}">
          <dgm:prSet phldrT="[Text]"/>
          <dgm:spPr/>
          <dgm:t>
            <a:bodyPr/>
            <a:lstStyle/>
            <a:p>
              <a:r>
                <a:rPr lang="en-US" cap="small" baseline="0" dirty="0"/>
                <a:t>List </a:t>
              </a:r>
              <a:br>
                <a:rPr lang="en-US" cap="small" baseline="0" dirty="0"/>
              </a:br>
              <a:r>
                <a:rPr lang="en-US" b="0" i="0" cap="small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𝐻</a:t>
              </a:r>
              <a:r>
                <a:rPr lang="en-US" cap="small" baseline="0" dirty="0"/>
                <a:t>-Coloring</a:t>
              </a:r>
            </a:p>
          </dgm:t>
        </dgm:pt>
      </mc:Fallback>
    </mc:AlternateContent>
    <dgm:pt modelId="{C138E5EE-0D4A-4C40-ACE9-BC5CB01C67BA}" type="parTrans" cxnId="{5713C416-FFB8-4C12-98BE-039247B5D3FD}">
      <dgm:prSet/>
      <dgm:spPr/>
      <dgm:t>
        <a:bodyPr/>
        <a:lstStyle/>
        <a:p>
          <a:endParaRPr lang="en-US"/>
        </a:p>
      </dgm:t>
    </dgm:pt>
    <dgm:pt modelId="{A855C162-3EE6-4808-A1FA-E0E920F37864}" type="sibTrans" cxnId="{5713C416-FFB8-4C12-98BE-039247B5D3F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B747D49-3360-4088-ADA9-A84F9AB29DC4}">
          <dgm:prSet phldrT="[Text]"/>
          <dgm:spPr/>
          <dgm:t>
            <a:bodyPr/>
            <a:lstStyle/>
            <a:p>
              <a:r>
                <a:rPr lang="en-US" cap="none" baseline="0" dirty="0"/>
                <a:t>Logical OR of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cap="none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cap="none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e>
                    <m:sup>
                      <m:r>
                        <a:rPr lang="en-US" b="0" i="1" cap="none" baseline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a14:m>
              <a:r>
                <a:rPr lang="en-US" cap="none" baseline="0" dirty="0"/>
                <a:t> </a:t>
              </a:r>
              <a:r>
                <a:rPr lang="en-US" cap="small" baseline="0" dirty="0"/>
                <a:t>Clique</a:t>
              </a:r>
              <a:r>
                <a:rPr lang="en-US" cap="none" baseline="0" dirty="0"/>
                <a:t> instances</a:t>
              </a:r>
            </a:p>
          </dgm:t>
        </dgm:pt>
      </mc:Choice>
      <mc:Fallback xmlns="">
        <dgm:pt modelId="{5B747D49-3360-4088-ADA9-A84F9AB29DC4}">
          <dgm:prSet phldrT="[Text]"/>
          <dgm:spPr/>
          <dgm:t>
            <a:bodyPr/>
            <a:lstStyle/>
            <a:p>
              <a:r>
                <a:rPr lang="en-US" cap="none" baseline="0" dirty="0"/>
                <a:t>Logical OR of </a:t>
              </a:r>
              <a:r>
                <a:rPr lang="en-US" b="0" i="0" cap="none" baseline="0">
                  <a:solidFill>
                    <a:srgbClr val="C00000"/>
                  </a:solidFill>
                  <a:latin typeface="Cambria Math" panose="02040503050406030204" pitchFamily="18" charset="0"/>
                </a:rPr>
                <a:t>𝑡^2</a:t>
              </a:r>
              <a:r>
                <a:rPr lang="en-US" cap="none" baseline="0" dirty="0"/>
                <a:t> </a:t>
              </a:r>
              <a:r>
                <a:rPr lang="en-US" cap="small" baseline="0" dirty="0"/>
                <a:t>Clique</a:t>
              </a:r>
              <a:r>
                <a:rPr lang="en-US" cap="none" baseline="0" dirty="0"/>
                <a:t> instances</a:t>
              </a:r>
            </a:p>
          </dgm:t>
        </dgm:pt>
      </mc:Fallback>
    </mc:AlternateContent>
    <dgm:pt modelId="{185A09ED-6ED2-4B52-A33C-F7C0A35452B0}" type="parTrans" cxnId="{5BD85178-A576-423F-B24C-D56641B9387E}">
      <dgm:prSet/>
      <dgm:spPr/>
      <dgm:t>
        <a:bodyPr/>
        <a:lstStyle/>
        <a:p>
          <a:endParaRPr lang="en-US"/>
        </a:p>
      </dgm:t>
    </dgm:pt>
    <dgm:pt modelId="{DAD24AF2-7CE3-4ACA-BE13-870E59C18F18}" type="sibTrans" cxnId="{5BD85178-A576-423F-B24C-D56641B9387E}">
      <dgm:prSet/>
      <dgm:spPr/>
      <dgm:t>
        <a:bodyPr/>
        <a:lstStyle/>
        <a:p>
          <a:endParaRPr lang="en-US"/>
        </a:p>
      </dgm:t>
    </dgm:pt>
    <dgm:pt modelId="{21359138-7D2D-4BD9-8A08-D2089C1BD49B}" type="pres">
      <dgm:prSet presAssocID="{D00A8932-B4BF-456C-8857-227ACEF069B4}" presName="rootnode" presStyleCnt="0">
        <dgm:presLayoutVars>
          <dgm:chMax/>
          <dgm:chPref/>
          <dgm:dir/>
          <dgm:animLvl val="lvl"/>
        </dgm:presLayoutVars>
      </dgm:prSet>
      <dgm:spPr/>
    </dgm:pt>
    <dgm:pt modelId="{0347C61B-C07A-4FA5-9A7F-BD3D90DCF6AB}" type="pres">
      <dgm:prSet presAssocID="{5B747D49-3360-4088-ADA9-A84F9AB29DC4}" presName="composite" presStyleCnt="0"/>
      <dgm:spPr/>
    </dgm:pt>
    <dgm:pt modelId="{DB362D26-38E0-4B5C-90D7-2BEE112F0FD6}" type="pres">
      <dgm:prSet presAssocID="{5B747D49-3360-4088-ADA9-A84F9AB29DC4}" presName="bentUpArrow1" presStyleLbl="alignImgPlace1" presStyleIdx="0" presStyleCnt="3"/>
      <dgm:spPr/>
    </dgm:pt>
    <dgm:pt modelId="{1BBB5C7D-166B-4601-9641-4824D10FDD19}" type="pres">
      <dgm:prSet presAssocID="{5B747D49-3360-4088-ADA9-A84F9AB29DC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557A94D0-6821-4684-839E-9771D1F7F385}" type="pres">
      <dgm:prSet presAssocID="{5B747D49-3360-4088-ADA9-A84F9AB29DC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E9B5A7D-9113-4F77-883B-4C48F0F2FC3B}" type="pres">
      <dgm:prSet presAssocID="{DAD24AF2-7CE3-4ACA-BE13-870E59C18F18}" presName="sibTrans" presStyleCnt="0"/>
      <dgm:spPr/>
    </dgm:pt>
    <dgm:pt modelId="{5834FAA7-B93C-4846-AFD2-D0010D044FDD}" type="pres">
      <dgm:prSet presAssocID="{5B0A6A0A-D385-40C6-9261-323F63A76AC8}" presName="composite" presStyleCnt="0"/>
      <dgm:spPr/>
    </dgm:pt>
    <dgm:pt modelId="{D63C2F34-B0B9-4E16-91F8-4F548FB0C376}" type="pres">
      <dgm:prSet presAssocID="{5B0A6A0A-D385-40C6-9261-323F63A76AC8}" presName="bentUpArrow1" presStyleLbl="alignImgPlace1" presStyleIdx="1" presStyleCnt="3"/>
      <dgm:spPr/>
    </dgm:pt>
    <dgm:pt modelId="{F320B441-3E1F-4B40-AF08-E9DB629C1B51}" type="pres">
      <dgm:prSet presAssocID="{5B0A6A0A-D385-40C6-9261-323F63A76AC8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D973FC6-37B6-4806-8083-4705CB9BC5D8}" type="pres">
      <dgm:prSet presAssocID="{5B0A6A0A-D385-40C6-9261-323F63A76AC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EC3F02D-8B18-4766-9A1E-7CF2C32683E2}" type="pres">
      <dgm:prSet presAssocID="{F77CD434-E72D-4BAC-B60C-5C1D9E85F0F8}" presName="sibTrans" presStyleCnt="0"/>
      <dgm:spPr/>
    </dgm:pt>
    <dgm:pt modelId="{D5BB42E9-1FBC-4032-A347-77DAF33D9F7A}" type="pres">
      <dgm:prSet presAssocID="{E7EFA195-0067-43A8-8D3D-1D5C6D02746F}" presName="composite" presStyleCnt="0"/>
      <dgm:spPr/>
    </dgm:pt>
    <dgm:pt modelId="{00F508E2-3F22-4BED-A879-23F5671A7A54}" type="pres">
      <dgm:prSet presAssocID="{E7EFA195-0067-43A8-8D3D-1D5C6D02746F}" presName="bentUpArrow1" presStyleLbl="alignImgPlace1" presStyleIdx="2" presStyleCnt="3"/>
      <dgm:spPr/>
    </dgm:pt>
    <dgm:pt modelId="{8FB5E494-C561-42EA-8244-042C5C5CCC3F}" type="pres">
      <dgm:prSet presAssocID="{E7EFA195-0067-43A8-8D3D-1D5C6D02746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07D3CD59-9AF9-424B-912C-657362EA3FFF}" type="pres">
      <dgm:prSet presAssocID="{E7EFA195-0067-43A8-8D3D-1D5C6D02746F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2DE86E4-7E8A-475B-868C-B4A8DABB6934}" type="pres">
      <dgm:prSet presAssocID="{2453A849-4DB8-4ACF-BE6B-95E980439B9C}" presName="sibTrans" presStyleCnt="0"/>
      <dgm:spPr/>
    </dgm:pt>
    <dgm:pt modelId="{A1F68779-7C0D-4508-91C3-CB9BBF42A0A7}" type="pres">
      <dgm:prSet presAssocID="{0F03A5F5-52C9-4EA4-91DA-074364D682DA}" presName="composite" presStyleCnt="0"/>
      <dgm:spPr/>
    </dgm:pt>
    <dgm:pt modelId="{1D3EE479-9289-4904-845A-22F9D7CD475B}" type="pres">
      <dgm:prSet presAssocID="{0F03A5F5-52C9-4EA4-91DA-074364D682D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5236416-DC98-4E61-8A6E-AA27143382A1}" type="presOf" srcId="{0F03A5F5-52C9-4EA4-91DA-074364D682DA}" destId="{1D3EE479-9289-4904-845A-22F9D7CD475B}" srcOrd="0" destOrd="0" presId="urn:microsoft.com/office/officeart/2005/8/layout/StepDownProcess"/>
    <dgm:cxn modelId="{5713C416-FFB8-4C12-98BE-039247B5D3FD}" srcId="{D00A8932-B4BF-456C-8857-227ACEF069B4}" destId="{0F03A5F5-52C9-4EA4-91DA-074364D682DA}" srcOrd="3" destOrd="0" parTransId="{C138E5EE-0D4A-4C40-ACE9-BC5CB01C67BA}" sibTransId="{A855C162-3EE6-4808-A1FA-E0E920F37864}"/>
    <dgm:cxn modelId="{3B6FD05F-B2E9-4627-927D-39711DAC3C56}" type="presOf" srcId="{D00A8932-B4BF-456C-8857-227ACEF069B4}" destId="{21359138-7D2D-4BD9-8A08-D2089C1BD49B}" srcOrd="0" destOrd="0" presId="urn:microsoft.com/office/officeart/2005/8/layout/StepDownProcess"/>
    <dgm:cxn modelId="{3B1C1A55-3C3A-47E4-A2E6-F63B4A5C7FE5}" type="presOf" srcId="{E7EFA195-0067-43A8-8D3D-1D5C6D02746F}" destId="{8FB5E494-C561-42EA-8244-042C5C5CCC3F}" srcOrd="0" destOrd="0" presId="urn:microsoft.com/office/officeart/2005/8/layout/StepDownProcess"/>
    <dgm:cxn modelId="{5BD85178-A576-423F-B24C-D56641B9387E}" srcId="{D00A8932-B4BF-456C-8857-227ACEF069B4}" destId="{5B747D49-3360-4088-ADA9-A84F9AB29DC4}" srcOrd="0" destOrd="0" parTransId="{185A09ED-6ED2-4B52-A33C-F7C0A35452B0}" sibTransId="{DAD24AF2-7CE3-4ACA-BE13-870E59C18F18}"/>
    <dgm:cxn modelId="{7A484AC8-5543-40B4-90B9-BD893DD07DA2}" srcId="{D00A8932-B4BF-456C-8857-227ACEF069B4}" destId="{E7EFA195-0067-43A8-8D3D-1D5C6D02746F}" srcOrd="2" destOrd="0" parTransId="{D990B61C-85E0-4A66-9DDF-1A8D71401918}" sibTransId="{2453A849-4DB8-4ACF-BE6B-95E980439B9C}"/>
    <dgm:cxn modelId="{0442E1E0-8F88-411F-8ED6-3C97A9D6F0D4}" srcId="{D00A8932-B4BF-456C-8857-227ACEF069B4}" destId="{5B0A6A0A-D385-40C6-9261-323F63A76AC8}" srcOrd="1" destOrd="0" parTransId="{AFE95C2E-373C-4B98-BF17-9E47690A8146}" sibTransId="{F77CD434-E72D-4BAC-B60C-5C1D9E85F0F8}"/>
    <dgm:cxn modelId="{0EBA92F7-2AA9-4024-B3C9-D5F95E1C19AB}" type="presOf" srcId="{5B0A6A0A-D385-40C6-9261-323F63A76AC8}" destId="{F320B441-3E1F-4B40-AF08-E9DB629C1B51}" srcOrd="0" destOrd="0" presId="urn:microsoft.com/office/officeart/2005/8/layout/StepDownProcess"/>
    <dgm:cxn modelId="{860FF3F9-6D30-4CF4-826C-2BB0BA93146F}" type="presOf" srcId="{5B747D49-3360-4088-ADA9-A84F9AB29DC4}" destId="{1BBB5C7D-166B-4601-9641-4824D10FDD19}" srcOrd="0" destOrd="0" presId="urn:microsoft.com/office/officeart/2005/8/layout/StepDownProcess"/>
    <dgm:cxn modelId="{C5CA5AE8-12DF-4D8B-888C-6E96328B40F8}" type="presParOf" srcId="{21359138-7D2D-4BD9-8A08-D2089C1BD49B}" destId="{0347C61B-C07A-4FA5-9A7F-BD3D90DCF6AB}" srcOrd="0" destOrd="0" presId="urn:microsoft.com/office/officeart/2005/8/layout/StepDownProcess"/>
    <dgm:cxn modelId="{F6C8CA7B-08CA-4B8A-B5F5-68D9F5AC8E68}" type="presParOf" srcId="{0347C61B-C07A-4FA5-9A7F-BD3D90DCF6AB}" destId="{DB362D26-38E0-4B5C-90D7-2BEE112F0FD6}" srcOrd="0" destOrd="0" presId="urn:microsoft.com/office/officeart/2005/8/layout/StepDownProcess"/>
    <dgm:cxn modelId="{263EBC69-DDA8-4A5D-9943-C5D414766CEE}" type="presParOf" srcId="{0347C61B-C07A-4FA5-9A7F-BD3D90DCF6AB}" destId="{1BBB5C7D-166B-4601-9641-4824D10FDD19}" srcOrd="1" destOrd="0" presId="urn:microsoft.com/office/officeart/2005/8/layout/StepDownProcess"/>
    <dgm:cxn modelId="{1923E983-DC7A-4079-81BA-C3F11C74D52D}" type="presParOf" srcId="{0347C61B-C07A-4FA5-9A7F-BD3D90DCF6AB}" destId="{557A94D0-6821-4684-839E-9771D1F7F385}" srcOrd="2" destOrd="0" presId="urn:microsoft.com/office/officeart/2005/8/layout/StepDownProcess"/>
    <dgm:cxn modelId="{10BDEA25-6D37-44ED-A182-B3B9E7BB8F0A}" type="presParOf" srcId="{21359138-7D2D-4BD9-8A08-D2089C1BD49B}" destId="{5E9B5A7D-9113-4F77-883B-4C48F0F2FC3B}" srcOrd="1" destOrd="0" presId="urn:microsoft.com/office/officeart/2005/8/layout/StepDownProcess"/>
    <dgm:cxn modelId="{155367E4-AD5D-4775-9A45-FF3FB71F908F}" type="presParOf" srcId="{21359138-7D2D-4BD9-8A08-D2089C1BD49B}" destId="{5834FAA7-B93C-4846-AFD2-D0010D044FDD}" srcOrd="2" destOrd="0" presId="urn:microsoft.com/office/officeart/2005/8/layout/StepDownProcess"/>
    <dgm:cxn modelId="{DF071DB6-F51B-4AF0-9DB4-536989C84811}" type="presParOf" srcId="{5834FAA7-B93C-4846-AFD2-D0010D044FDD}" destId="{D63C2F34-B0B9-4E16-91F8-4F548FB0C376}" srcOrd="0" destOrd="0" presId="urn:microsoft.com/office/officeart/2005/8/layout/StepDownProcess"/>
    <dgm:cxn modelId="{9676D533-9E6E-466D-853D-B568FC604601}" type="presParOf" srcId="{5834FAA7-B93C-4846-AFD2-D0010D044FDD}" destId="{F320B441-3E1F-4B40-AF08-E9DB629C1B51}" srcOrd="1" destOrd="0" presId="urn:microsoft.com/office/officeart/2005/8/layout/StepDownProcess"/>
    <dgm:cxn modelId="{B4A00DE7-3EA6-4D42-998F-6E2DD20A0463}" type="presParOf" srcId="{5834FAA7-B93C-4846-AFD2-D0010D044FDD}" destId="{FD973FC6-37B6-4806-8083-4705CB9BC5D8}" srcOrd="2" destOrd="0" presId="urn:microsoft.com/office/officeart/2005/8/layout/StepDownProcess"/>
    <dgm:cxn modelId="{98D4254F-BD1B-44F3-9895-051BA2B223FE}" type="presParOf" srcId="{21359138-7D2D-4BD9-8A08-D2089C1BD49B}" destId="{8EC3F02D-8B18-4766-9A1E-7CF2C32683E2}" srcOrd="3" destOrd="0" presId="urn:microsoft.com/office/officeart/2005/8/layout/StepDownProcess"/>
    <dgm:cxn modelId="{69190B29-A058-45B5-BBAA-959EDD6125BE}" type="presParOf" srcId="{21359138-7D2D-4BD9-8A08-D2089C1BD49B}" destId="{D5BB42E9-1FBC-4032-A347-77DAF33D9F7A}" srcOrd="4" destOrd="0" presId="urn:microsoft.com/office/officeart/2005/8/layout/StepDownProcess"/>
    <dgm:cxn modelId="{02238A5C-B3E0-474F-815F-BAA05C4D56BD}" type="presParOf" srcId="{D5BB42E9-1FBC-4032-A347-77DAF33D9F7A}" destId="{00F508E2-3F22-4BED-A879-23F5671A7A54}" srcOrd="0" destOrd="0" presId="urn:microsoft.com/office/officeart/2005/8/layout/StepDownProcess"/>
    <dgm:cxn modelId="{3A03EC03-DE2F-40D9-8F2F-2557C3D7DF78}" type="presParOf" srcId="{D5BB42E9-1FBC-4032-A347-77DAF33D9F7A}" destId="{8FB5E494-C561-42EA-8244-042C5C5CCC3F}" srcOrd="1" destOrd="0" presId="urn:microsoft.com/office/officeart/2005/8/layout/StepDownProcess"/>
    <dgm:cxn modelId="{2404D712-8B35-4B30-942B-DFF294D00D17}" type="presParOf" srcId="{D5BB42E9-1FBC-4032-A347-77DAF33D9F7A}" destId="{07D3CD59-9AF9-424B-912C-657362EA3FFF}" srcOrd="2" destOrd="0" presId="urn:microsoft.com/office/officeart/2005/8/layout/StepDownProcess"/>
    <dgm:cxn modelId="{4063FF84-2D9D-40E7-AD3D-DC952D989F6A}" type="presParOf" srcId="{21359138-7D2D-4BD9-8A08-D2089C1BD49B}" destId="{F2DE86E4-7E8A-475B-868C-B4A8DABB6934}" srcOrd="5" destOrd="0" presId="urn:microsoft.com/office/officeart/2005/8/layout/StepDownProcess"/>
    <dgm:cxn modelId="{C999065D-F57C-4639-96A7-D2DE935248DE}" type="presParOf" srcId="{21359138-7D2D-4BD9-8A08-D2089C1BD49B}" destId="{A1F68779-7C0D-4508-91C3-CB9BBF42A0A7}" srcOrd="6" destOrd="0" presId="urn:microsoft.com/office/officeart/2005/8/layout/StepDownProcess"/>
    <dgm:cxn modelId="{83574FFB-267E-409B-BA3C-D3F73CB8539F}" type="presParOf" srcId="{A1F68779-7C0D-4508-91C3-CB9BBF42A0A7}" destId="{1D3EE479-9289-4904-845A-22F9D7CD475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A8932-B4BF-456C-8857-227ACEF069B4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0A6A0A-D385-40C6-9261-323F63A76AC8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FE95C2E-373C-4B98-BF17-9E47690A8146}" type="parTrans" cxnId="{0442E1E0-8F88-411F-8ED6-3C97A9D6F0D4}">
      <dgm:prSet/>
      <dgm:spPr/>
      <dgm:t>
        <a:bodyPr/>
        <a:lstStyle/>
        <a:p>
          <a:endParaRPr lang="en-US"/>
        </a:p>
      </dgm:t>
    </dgm:pt>
    <dgm:pt modelId="{F77CD434-E72D-4BAC-B60C-5C1D9E85F0F8}" type="sibTrans" cxnId="{0442E1E0-8F88-411F-8ED6-3C97A9D6F0D4}">
      <dgm:prSet/>
      <dgm:spPr/>
      <dgm:t>
        <a:bodyPr/>
        <a:lstStyle/>
        <a:p>
          <a:endParaRPr lang="en-US"/>
        </a:p>
      </dgm:t>
    </dgm:pt>
    <dgm:pt modelId="{E7EFA195-0067-43A8-8D3D-1D5C6D02746F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990B61C-85E0-4A66-9DDF-1A8D71401918}" type="parTrans" cxnId="{7A484AC8-5543-40B4-90B9-BD893DD07DA2}">
      <dgm:prSet/>
      <dgm:spPr/>
      <dgm:t>
        <a:bodyPr/>
        <a:lstStyle/>
        <a:p>
          <a:endParaRPr lang="en-US"/>
        </a:p>
      </dgm:t>
    </dgm:pt>
    <dgm:pt modelId="{2453A849-4DB8-4ACF-BE6B-95E980439B9C}" type="sibTrans" cxnId="{7A484AC8-5543-40B4-90B9-BD893DD07DA2}">
      <dgm:prSet/>
      <dgm:spPr/>
      <dgm:t>
        <a:bodyPr/>
        <a:lstStyle/>
        <a:p>
          <a:endParaRPr lang="en-US"/>
        </a:p>
      </dgm:t>
    </dgm:pt>
    <dgm:pt modelId="{0F03A5F5-52C9-4EA4-91DA-074364D682DA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138E5EE-0D4A-4C40-ACE9-BC5CB01C67BA}" type="parTrans" cxnId="{5713C416-FFB8-4C12-98BE-039247B5D3FD}">
      <dgm:prSet/>
      <dgm:spPr/>
      <dgm:t>
        <a:bodyPr/>
        <a:lstStyle/>
        <a:p>
          <a:endParaRPr lang="en-US"/>
        </a:p>
      </dgm:t>
    </dgm:pt>
    <dgm:pt modelId="{A855C162-3EE6-4808-A1FA-E0E920F37864}" type="sibTrans" cxnId="{5713C416-FFB8-4C12-98BE-039247B5D3FD}">
      <dgm:prSet/>
      <dgm:spPr/>
      <dgm:t>
        <a:bodyPr/>
        <a:lstStyle/>
        <a:p>
          <a:endParaRPr lang="en-US"/>
        </a:p>
      </dgm:t>
    </dgm:pt>
    <dgm:pt modelId="{5B747D49-3360-4088-ADA9-A84F9AB29DC4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85A09ED-6ED2-4B52-A33C-F7C0A35452B0}" type="parTrans" cxnId="{5BD85178-A576-423F-B24C-D56641B9387E}">
      <dgm:prSet/>
      <dgm:spPr/>
      <dgm:t>
        <a:bodyPr/>
        <a:lstStyle/>
        <a:p>
          <a:endParaRPr lang="en-US"/>
        </a:p>
      </dgm:t>
    </dgm:pt>
    <dgm:pt modelId="{DAD24AF2-7CE3-4ACA-BE13-870E59C18F18}" type="sibTrans" cxnId="{5BD85178-A576-423F-B24C-D56641B9387E}">
      <dgm:prSet/>
      <dgm:spPr/>
      <dgm:t>
        <a:bodyPr/>
        <a:lstStyle/>
        <a:p>
          <a:endParaRPr lang="en-US"/>
        </a:p>
      </dgm:t>
    </dgm:pt>
    <dgm:pt modelId="{21359138-7D2D-4BD9-8A08-D2089C1BD49B}" type="pres">
      <dgm:prSet presAssocID="{D00A8932-B4BF-456C-8857-227ACEF069B4}" presName="rootnode" presStyleCnt="0">
        <dgm:presLayoutVars>
          <dgm:chMax/>
          <dgm:chPref/>
          <dgm:dir/>
          <dgm:animLvl val="lvl"/>
        </dgm:presLayoutVars>
      </dgm:prSet>
      <dgm:spPr/>
    </dgm:pt>
    <dgm:pt modelId="{0347C61B-C07A-4FA5-9A7F-BD3D90DCF6AB}" type="pres">
      <dgm:prSet presAssocID="{5B747D49-3360-4088-ADA9-A84F9AB29DC4}" presName="composite" presStyleCnt="0"/>
      <dgm:spPr/>
    </dgm:pt>
    <dgm:pt modelId="{DB362D26-38E0-4B5C-90D7-2BEE112F0FD6}" type="pres">
      <dgm:prSet presAssocID="{5B747D49-3360-4088-ADA9-A84F9AB29DC4}" presName="bentUpArrow1" presStyleLbl="alignImgPlace1" presStyleIdx="0" presStyleCnt="3"/>
      <dgm:spPr/>
    </dgm:pt>
    <dgm:pt modelId="{1BBB5C7D-166B-4601-9641-4824D10FDD19}" type="pres">
      <dgm:prSet presAssocID="{5B747D49-3360-4088-ADA9-A84F9AB29DC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557A94D0-6821-4684-839E-9771D1F7F385}" type="pres">
      <dgm:prSet presAssocID="{5B747D49-3360-4088-ADA9-A84F9AB29DC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E9B5A7D-9113-4F77-883B-4C48F0F2FC3B}" type="pres">
      <dgm:prSet presAssocID="{DAD24AF2-7CE3-4ACA-BE13-870E59C18F18}" presName="sibTrans" presStyleCnt="0"/>
      <dgm:spPr/>
    </dgm:pt>
    <dgm:pt modelId="{5834FAA7-B93C-4846-AFD2-D0010D044FDD}" type="pres">
      <dgm:prSet presAssocID="{5B0A6A0A-D385-40C6-9261-323F63A76AC8}" presName="composite" presStyleCnt="0"/>
      <dgm:spPr/>
    </dgm:pt>
    <dgm:pt modelId="{D63C2F34-B0B9-4E16-91F8-4F548FB0C376}" type="pres">
      <dgm:prSet presAssocID="{5B0A6A0A-D385-40C6-9261-323F63A76AC8}" presName="bentUpArrow1" presStyleLbl="alignImgPlace1" presStyleIdx="1" presStyleCnt="3"/>
      <dgm:spPr/>
    </dgm:pt>
    <dgm:pt modelId="{F320B441-3E1F-4B40-AF08-E9DB629C1B51}" type="pres">
      <dgm:prSet presAssocID="{5B0A6A0A-D385-40C6-9261-323F63A76AC8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D973FC6-37B6-4806-8083-4705CB9BC5D8}" type="pres">
      <dgm:prSet presAssocID="{5B0A6A0A-D385-40C6-9261-323F63A76AC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EC3F02D-8B18-4766-9A1E-7CF2C32683E2}" type="pres">
      <dgm:prSet presAssocID="{F77CD434-E72D-4BAC-B60C-5C1D9E85F0F8}" presName="sibTrans" presStyleCnt="0"/>
      <dgm:spPr/>
    </dgm:pt>
    <dgm:pt modelId="{D5BB42E9-1FBC-4032-A347-77DAF33D9F7A}" type="pres">
      <dgm:prSet presAssocID="{E7EFA195-0067-43A8-8D3D-1D5C6D02746F}" presName="composite" presStyleCnt="0"/>
      <dgm:spPr/>
    </dgm:pt>
    <dgm:pt modelId="{00F508E2-3F22-4BED-A879-23F5671A7A54}" type="pres">
      <dgm:prSet presAssocID="{E7EFA195-0067-43A8-8D3D-1D5C6D02746F}" presName="bentUpArrow1" presStyleLbl="alignImgPlace1" presStyleIdx="2" presStyleCnt="3"/>
      <dgm:spPr/>
    </dgm:pt>
    <dgm:pt modelId="{8FB5E494-C561-42EA-8244-042C5C5CCC3F}" type="pres">
      <dgm:prSet presAssocID="{E7EFA195-0067-43A8-8D3D-1D5C6D02746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07D3CD59-9AF9-424B-912C-657362EA3FFF}" type="pres">
      <dgm:prSet presAssocID="{E7EFA195-0067-43A8-8D3D-1D5C6D02746F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2DE86E4-7E8A-475B-868C-B4A8DABB6934}" type="pres">
      <dgm:prSet presAssocID="{2453A849-4DB8-4ACF-BE6B-95E980439B9C}" presName="sibTrans" presStyleCnt="0"/>
      <dgm:spPr/>
    </dgm:pt>
    <dgm:pt modelId="{A1F68779-7C0D-4508-91C3-CB9BBF42A0A7}" type="pres">
      <dgm:prSet presAssocID="{0F03A5F5-52C9-4EA4-91DA-074364D682DA}" presName="composite" presStyleCnt="0"/>
      <dgm:spPr/>
    </dgm:pt>
    <dgm:pt modelId="{1D3EE479-9289-4904-845A-22F9D7CD475B}" type="pres">
      <dgm:prSet presAssocID="{0F03A5F5-52C9-4EA4-91DA-074364D682D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5236416-DC98-4E61-8A6E-AA27143382A1}" type="presOf" srcId="{0F03A5F5-52C9-4EA4-91DA-074364D682DA}" destId="{1D3EE479-9289-4904-845A-22F9D7CD475B}" srcOrd="0" destOrd="0" presId="urn:microsoft.com/office/officeart/2005/8/layout/StepDownProcess"/>
    <dgm:cxn modelId="{5713C416-FFB8-4C12-98BE-039247B5D3FD}" srcId="{D00A8932-B4BF-456C-8857-227ACEF069B4}" destId="{0F03A5F5-52C9-4EA4-91DA-074364D682DA}" srcOrd="3" destOrd="0" parTransId="{C138E5EE-0D4A-4C40-ACE9-BC5CB01C67BA}" sibTransId="{A855C162-3EE6-4808-A1FA-E0E920F37864}"/>
    <dgm:cxn modelId="{3B6FD05F-B2E9-4627-927D-39711DAC3C56}" type="presOf" srcId="{D00A8932-B4BF-456C-8857-227ACEF069B4}" destId="{21359138-7D2D-4BD9-8A08-D2089C1BD49B}" srcOrd="0" destOrd="0" presId="urn:microsoft.com/office/officeart/2005/8/layout/StepDownProcess"/>
    <dgm:cxn modelId="{3B1C1A55-3C3A-47E4-A2E6-F63B4A5C7FE5}" type="presOf" srcId="{E7EFA195-0067-43A8-8D3D-1D5C6D02746F}" destId="{8FB5E494-C561-42EA-8244-042C5C5CCC3F}" srcOrd="0" destOrd="0" presId="urn:microsoft.com/office/officeart/2005/8/layout/StepDownProcess"/>
    <dgm:cxn modelId="{5BD85178-A576-423F-B24C-D56641B9387E}" srcId="{D00A8932-B4BF-456C-8857-227ACEF069B4}" destId="{5B747D49-3360-4088-ADA9-A84F9AB29DC4}" srcOrd="0" destOrd="0" parTransId="{185A09ED-6ED2-4B52-A33C-F7C0A35452B0}" sibTransId="{DAD24AF2-7CE3-4ACA-BE13-870E59C18F18}"/>
    <dgm:cxn modelId="{7A484AC8-5543-40B4-90B9-BD893DD07DA2}" srcId="{D00A8932-B4BF-456C-8857-227ACEF069B4}" destId="{E7EFA195-0067-43A8-8D3D-1D5C6D02746F}" srcOrd="2" destOrd="0" parTransId="{D990B61C-85E0-4A66-9DDF-1A8D71401918}" sibTransId="{2453A849-4DB8-4ACF-BE6B-95E980439B9C}"/>
    <dgm:cxn modelId="{0442E1E0-8F88-411F-8ED6-3C97A9D6F0D4}" srcId="{D00A8932-B4BF-456C-8857-227ACEF069B4}" destId="{5B0A6A0A-D385-40C6-9261-323F63A76AC8}" srcOrd="1" destOrd="0" parTransId="{AFE95C2E-373C-4B98-BF17-9E47690A8146}" sibTransId="{F77CD434-E72D-4BAC-B60C-5C1D9E85F0F8}"/>
    <dgm:cxn modelId="{0EBA92F7-2AA9-4024-B3C9-D5F95E1C19AB}" type="presOf" srcId="{5B0A6A0A-D385-40C6-9261-323F63A76AC8}" destId="{F320B441-3E1F-4B40-AF08-E9DB629C1B51}" srcOrd="0" destOrd="0" presId="urn:microsoft.com/office/officeart/2005/8/layout/StepDownProcess"/>
    <dgm:cxn modelId="{860FF3F9-6D30-4CF4-826C-2BB0BA93146F}" type="presOf" srcId="{5B747D49-3360-4088-ADA9-A84F9AB29DC4}" destId="{1BBB5C7D-166B-4601-9641-4824D10FDD19}" srcOrd="0" destOrd="0" presId="urn:microsoft.com/office/officeart/2005/8/layout/StepDownProcess"/>
    <dgm:cxn modelId="{C5CA5AE8-12DF-4D8B-888C-6E96328B40F8}" type="presParOf" srcId="{21359138-7D2D-4BD9-8A08-D2089C1BD49B}" destId="{0347C61B-C07A-4FA5-9A7F-BD3D90DCF6AB}" srcOrd="0" destOrd="0" presId="urn:microsoft.com/office/officeart/2005/8/layout/StepDownProcess"/>
    <dgm:cxn modelId="{F6C8CA7B-08CA-4B8A-B5F5-68D9F5AC8E68}" type="presParOf" srcId="{0347C61B-C07A-4FA5-9A7F-BD3D90DCF6AB}" destId="{DB362D26-38E0-4B5C-90D7-2BEE112F0FD6}" srcOrd="0" destOrd="0" presId="urn:microsoft.com/office/officeart/2005/8/layout/StepDownProcess"/>
    <dgm:cxn modelId="{263EBC69-DDA8-4A5D-9943-C5D414766CEE}" type="presParOf" srcId="{0347C61B-C07A-4FA5-9A7F-BD3D90DCF6AB}" destId="{1BBB5C7D-166B-4601-9641-4824D10FDD19}" srcOrd="1" destOrd="0" presId="urn:microsoft.com/office/officeart/2005/8/layout/StepDownProcess"/>
    <dgm:cxn modelId="{1923E983-DC7A-4079-81BA-C3F11C74D52D}" type="presParOf" srcId="{0347C61B-C07A-4FA5-9A7F-BD3D90DCF6AB}" destId="{557A94D0-6821-4684-839E-9771D1F7F385}" srcOrd="2" destOrd="0" presId="urn:microsoft.com/office/officeart/2005/8/layout/StepDownProcess"/>
    <dgm:cxn modelId="{10BDEA25-6D37-44ED-A182-B3B9E7BB8F0A}" type="presParOf" srcId="{21359138-7D2D-4BD9-8A08-D2089C1BD49B}" destId="{5E9B5A7D-9113-4F77-883B-4C48F0F2FC3B}" srcOrd="1" destOrd="0" presId="urn:microsoft.com/office/officeart/2005/8/layout/StepDownProcess"/>
    <dgm:cxn modelId="{155367E4-AD5D-4775-9A45-FF3FB71F908F}" type="presParOf" srcId="{21359138-7D2D-4BD9-8A08-D2089C1BD49B}" destId="{5834FAA7-B93C-4846-AFD2-D0010D044FDD}" srcOrd="2" destOrd="0" presId="urn:microsoft.com/office/officeart/2005/8/layout/StepDownProcess"/>
    <dgm:cxn modelId="{DF071DB6-F51B-4AF0-9DB4-536989C84811}" type="presParOf" srcId="{5834FAA7-B93C-4846-AFD2-D0010D044FDD}" destId="{D63C2F34-B0B9-4E16-91F8-4F548FB0C376}" srcOrd="0" destOrd="0" presId="urn:microsoft.com/office/officeart/2005/8/layout/StepDownProcess"/>
    <dgm:cxn modelId="{9676D533-9E6E-466D-853D-B568FC604601}" type="presParOf" srcId="{5834FAA7-B93C-4846-AFD2-D0010D044FDD}" destId="{F320B441-3E1F-4B40-AF08-E9DB629C1B51}" srcOrd="1" destOrd="0" presId="urn:microsoft.com/office/officeart/2005/8/layout/StepDownProcess"/>
    <dgm:cxn modelId="{B4A00DE7-3EA6-4D42-998F-6E2DD20A0463}" type="presParOf" srcId="{5834FAA7-B93C-4846-AFD2-D0010D044FDD}" destId="{FD973FC6-37B6-4806-8083-4705CB9BC5D8}" srcOrd="2" destOrd="0" presId="urn:microsoft.com/office/officeart/2005/8/layout/StepDownProcess"/>
    <dgm:cxn modelId="{98D4254F-BD1B-44F3-9895-051BA2B223FE}" type="presParOf" srcId="{21359138-7D2D-4BD9-8A08-D2089C1BD49B}" destId="{8EC3F02D-8B18-4766-9A1E-7CF2C32683E2}" srcOrd="3" destOrd="0" presId="urn:microsoft.com/office/officeart/2005/8/layout/StepDownProcess"/>
    <dgm:cxn modelId="{69190B29-A058-45B5-BBAA-959EDD6125BE}" type="presParOf" srcId="{21359138-7D2D-4BD9-8A08-D2089C1BD49B}" destId="{D5BB42E9-1FBC-4032-A347-77DAF33D9F7A}" srcOrd="4" destOrd="0" presId="urn:microsoft.com/office/officeart/2005/8/layout/StepDownProcess"/>
    <dgm:cxn modelId="{02238A5C-B3E0-474F-815F-BAA05C4D56BD}" type="presParOf" srcId="{D5BB42E9-1FBC-4032-A347-77DAF33D9F7A}" destId="{00F508E2-3F22-4BED-A879-23F5671A7A54}" srcOrd="0" destOrd="0" presId="urn:microsoft.com/office/officeart/2005/8/layout/StepDownProcess"/>
    <dgm:cxn modelId="{3A03EC03-DE2F-40D9-8F2F-2557C3D7DF78}" type="presParOf" srcId="{D5BB42E9-1FBC-4032-A347-77DAF33D9F7A}" destId="{8FB5E494-C561-42EA-8244-042C5C5CCC3F}" srcOrd="1" destOrd="0" presId="urn:microsoft.com/office/officeart/2005/8/layout/StepDownProcess"/>
    <dgm:cxn modelId="{2404D712-8B35-4B30-942B-DFF294D00D17}" type="presParOf" srcId="{D5BB42E9-1FBC-4032-A347-77DAF33D9F7A}" destId="{07D3CD59-9AF9-424B-912C-657362EA3FFF}" srcOrd="2" destOrd="0" presId="urn:microsoft.com/office/officeart/2005/8/layout/StepDownProcess"/>
    <dgm:cxn modelId="{4063FF84-2D9D-40E7-AD3D-DC952D989F6A}" type="presParOf" srcId="{21359138-7D2D-4BD9-8A08-D2089C1BD49B}" destId="{F2DE86E4-7E8A-475B-868C-B4A8DABB6934}" srcOrd="5" destOrd="0" presId="urn:microsoft.com/office/officeart/2005/8/layout/StepDownProcess"/>
    <dgm:cxn modelId="{C999065D-F57C-4639-96A7-D2DE935248DE}" type="presParOf" srcId="{21359138-7D2D-4BD9-8A08-D2089C1BD49B}" destId="{A1F68779-7C0D-4508-91C3-CB9BBF42A0A7}" srcOrd="6" destOrd="0" presId="urn:microsoft.com/office/officeart/2005/8/layout/StepDownProcess"/>
    <dgm:cxn modelId="{83574FFB-267E-409B-BA3C-D3F73CB8539F}" type="presParOf" srcId="{A1F68779-7C0D-4508-91C3-CB9BBF42A0A7}" destId="{1D3EE479-9289-4904-845A-22F9D7CD475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2D26-38E0-4B5C-90D7-2BEE112F0FD6}">
      <dsp:nvSpPr>
        <dsp:cNvPr id="0" name=""/>
        <dsp:cNvSpPr/>
      </dsp:nvSpPr>
      <dsp:spPr>
        <a:xfrm rot="5400000">
          <a:off x="487375" y="1068973"/>
          <a:ext cx="951982" cy="10837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BB5C7D-166B-4601-9641-4824D10FDD19}">
      <dsp:nvSpPr>
        <dsp:cNvPr id="0" name=""/>
        <dsp:cNvSpPr/>
      </dsp:nvSpPr>
      <dsp:spPr>
        <a:xfrm>
          <a:off x="235158" y="13682"/>
          <a:ext cx="1602577" cy="11217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cap="none" baseline="0" dirty="0"/>
            <a:t>Logical OR of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000" b="0" i="1" kern="1200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2000" b="0" i="1" kern="1200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𝑡</m:t>
                  </m:r>
                </m:e>
                <m:sup>
                  <m:r>
                    <a:rPr lang="en-US" sz="2000" b="0" i="1" kern="1200" cap="none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2</m:t>
                  </m:r>
                </m:sup>
              </m:sSup>
            </m:oMath>
          </a14:m>
          <a:r>
            <a:rPr lang="en-US" sz="2000" kern="1200" cap="none" baseline="0" dirty="0"/>
            <a:t> </a:t>
          </a:r>
          <a:r>
            <a:rPr lang="en-US" sz="2000" kern="1200" cap="small" baseline="0" dirty="0"/>
            <a:t>Clique</a:t>
          </a:r>
          <a:r>
            <a:rPr lang="en-US" sz="2000" kern="1200" cap="none" baseline="0" dirty="0"/>
            <a:t> instances</a:t>
          </a:r>
        </a:p>
      </dsp:txBody>
      <dsp:txXfrm>
        <a:off x="289927" y="68451"/>
        <a:ext cx="1493039" cy="1012214"/>
      </dsp:txXfrm>
    </dsp:sp>
    <dsp:sp modelId="{557A94D0-6821-4684-839E-9771D1F7F385}">
      <dsp:nvSpPr>
        <dsp:cNvPr id="0" name=""/>
        <dsp:cNvSpPr/>
      </dsp:nvSpPr>
      <dsp:spPr>
        <a:xfrm>
          <a:off x="1837735" y="120666"/>
          <a:ext cx="1165562" cy="906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C2F34-B0B9-4E16-91F8-4F548FB0C376}">
      <dsp:nvSpPr>
        <dsp:cNvPr id="0" name=""/>
        <dsp:cNvSpPr/>
      </dsp:nvSpPr>
      <dsp:spPr>
        <a:xfrm rot="5400000">
          <a:off x="1816082" y="2329071"/>
          <a:ext cx="951982" cy="10837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20B441-3E1F-4B40-AF08-E9DB629C1B51}">
      <dsp:nvSpPr>
        <dsp:cNvPr id="0" name=""/>
        <dsp:cNvSpPr/>
      </dsp:nvSpPr>
      <dsp:spPr>
        <a:xfrm>
          <a:off x="1563865" y="1273780"/>
          <a:ext cx="1602577" cy="11217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cap="small" baseline="0" dirty="0"/>
            <a:t>Annotated List </a:t>
          </a:r>
          <a:br>
            <a:rPr lang="en-US" sz="2000" b="0" i="1" kern="1200" cap="small" baseline="0" dirty="0">
              <a:latin typeface="Cambria Math" panose="02040503050406030204" pitchFamily="18" charset="0"/>
            </a:rPr>
          </a:b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b="0" i="1" kern="1200" cap="small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b="0" i="1" kern="1200" cap="small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𝑃</m:t>
                  </m:r>
                </m:e>
                <m:sub>
                  <m:r>
                    <a:rPr lang="en-US" sz="2000" b="0" i="1" kern="1200" cap="small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4</m:t>
                  </m:r>
                </m:sub>
              </m:sSub>
            </m:oMath>
          </a14:m>
          <a:r>
            <a:rPr lang="en-US" sz="2000" kern="1200" cap="small" baseline="0" dirty="0"/>
            <a:t>-Coloring</a:t>
          </a:r>
        </a:p>
      </dsp:txBody>
      <dsp:txXfrm>
        <a:off x="1618634" y="1328549"/>
        <a:ext cx="1493039" cy="1012214"/>
      </dsp:txXfrm>
    </dsp:sp>
    <dsp:sp modelId="{FD973FC6-37B6-4806-8083-4705CB9BC5D8}">
      <dsp:nvSpPr>
        <dsp:cNvPr id="0" name=""/>
        <dsp:cNvSpPr/>
      </dsp:nvSpPr>
      <dsp:spPr>
        <a:xfrm>
          <a:off x="3166443" y="1380764"/>
          <a:ext cx="1165562" cy="906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508E2-3F22-4BED-A879-23F5671A7A54}">
      <dsp:nvSpPr>
        <dsp:cNvPr id="0" name=""/>
        <dsp:cNvSpPr/>
      </dsp:nvSpPr>
      <dsp:spPr>
        <a:xfrm rot="5400000">
          <a:off x="3144790" y="3589169"/>
          <a:ext cx="951982" cy="10837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B5E494-C561-42EA-8244-042C5C5CCC3F}">
      <dsp:nvSpPr>
        <dsp:cNvPr id="0" name=""/>
        <dsp:cNvSpPr/>
      </dsp:nvSpPr>
      <dsp:spPr>
        <a:xfrm>
          <a:off x="2892572" y="2533878"/>
          <a:ext cx="1602577" cy="11217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cap="small" baseline="0" dirty="0"/>
            <a:t>List </a:t>
          </a:r>
          <a:br>
            <a:rPr lang="en-US" sz="2000" kern="1200" cap="small" baseline="0" dirty="0"/>
          </a:b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000" b="0" i="1" kern="1200" cap="small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2000" b="0" i="1" kern="1200" cap="small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𝐻</m:t>
                  </m:r>
                </m:e>
                <m:sup>
                  <m:r>
                    <a:rPr lang="en-US" sz="2000" b="0" i="1" kern="1200" cap="small" baseline="0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∗</m:t>
                  </m:r>
                </m:sup>
              </m:sSup>
            </m:oMath>
          </a14:m>
          <a:r>
            <a:rPr lang="en-US" sz="2000" kern="1200" cap="small" baseline="0" dirty="0"/>
            <a:t>-Coloring</a:t>
          </a:r>
        </a:p>
      </dsp:txBody>
      <dsp:txXfrm>
        <a:off x="2947341" y="2588647"/>
        <a:ext cx="1493039" cy="1012214"/>
      </dsp:txXfrm>
    </dsp:sp>
    <dsp:sp modelId="{07D3CD59-9AF9-424B-912C-657362EA3FFF}">
      <dsp:nvSpPr>
        <dsp:cNvPr id="0" name=""/>
        <dsp:cNvSpPr/>
      </dsp:nvSpPr>
      <dsp:spPr>
        <a:xfrm>
          <a:off x="4495150" y="2640863"/>
          <a:ext cx="1165562" cy="906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EE479-9289-4904-845A-22F9D7CD475B}">
      <dsp:nvSpPr>
        <dsp:cNvPr id="0" name=""/>
        <dsp:cNvSpPr/>
      </dsp:nvSpPr>
      <dsp:spPr>
        <a:xfrm>
          <a:off x="4221280" y="3793976"/>
          <a:ext cx="1602577" cy="11217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cap="small" baseline="0" dirty="0"/>
            <a:t>List </a:t>
          </a:r>
          <a:br>
            <a:rPr lang="en-US" sz="2000" kern="1200" cap="small" baseline="0" dirty="0"/>
          </a:br>
          <a14:m xmlns:a14="http://schemas.microsoft.com/office/drawing/2010/main">
            <m:oMath xmlns:m="http://schemas.openxmlformats.org/officeDocument/2006/math">
              <m:r>
                <a:rPr lang="en-US" sz="2000" b="0" i="1" kern="1200" cap="small" baseline="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𝐻</m:t>
              </m:r>
            </m:oMath>
          </a14:m>
          <a:r>
            <a:rPr lang="en-US" sz="2000" kern="1200" cap="small" baseline="0" dirty="0"/>
            <a:t>-Coloring</a:t>
          </a:r>
        </a:p>
      </dsp:txBody>
      <dsp:txXfrm>
        <a:off x="4276049" y="3848745"/>
        <a:ext cx="1493039" cy="1012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9T10:12:5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1127 5507,'0'0'2886,"0"0"-808,0 0 297,0 0-6,0 0-688,0 0-294,0 0-160,0 0-125,0 0-136,0-26 973,0 21-1909,-1-9-2,1-1-1,1 1 0,0 0 0,1 0 1,0 0-1,1 0 0,1 0 1,3-6-28,33-76 27,5 1 0,24-31-27,-43 83 8,2 2 0,1 1 0,2 1-1,2 2 1,2 2 0,7-5-8,26-18-8,2 3 1,3 4-1,8-2 8,-29 23-19,2 2 0,0 3 0,2 2 0,1 2 1,2 2 18,-43 13-3930,-33 5-2069,12 1 5766,-35 0-8985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09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718 19 6211,'-15'-4'1025,"0"-1"1,-1 2-1,1 0 1,0 1-1,-1 1 0,0 0 1,1 1-1,-1 1 1,1 0-1,-1 1 0,1 1 1,-15 4-1026,9 0 374,1 1 0,-1 0-1,1 2 1,1 1 0,0 0 0,0 1 0,1 1 0,-11 11-374,-3 5 21,2 2 0,1 1 1,2 1-1,1 1 0,1 2 0,3 0 0,0 2 1,3 0-1,-1 7-21,5-7 49,3 1 1,1 0-1,2 1 1,2 0-1,2 0 1,1 1-1,2 0 1,2-1-1,3 18-49,-1-41 4,0 0 0,2 0-1,0-1 1,1 1 0,0-1-1,2 0 1,0 0 0,0-1-1,2 0 1,0 0-1,0-1 1,1 0 0,4 2-4,28 33 29,3-1 0,43 34-29,-80-74 9,15 13 63,0-1-1,2-1 0,0-1 0,1-2 1,0 0-1,1-1 0,1-2 1,1-1-1,-1-1 0,2-2 1,-1-1-1,1-1 0,1-1 1,-1-2-1,28 1-71,-43-5 14,0 0 1,-1-1-1,1 0 1,0-1-1,-1-1 1,0 0-1,1-1 1,-1-1-1,-1 0 1,1-1-1,-1 0 1,0-1-1,0-1 0,-1 0 1,0 0-1,0-1 1,-1-1-1,-1 0 1,2-2-15,18-18 38,-2-2 1,-1-2 0,-1 0-1,-2-1 1,-1-2-1,-2 0 1,-2-1 0,-2-1-1,-1-1 1,-2-1-1,-1 0 1,-3 0 0,-1-1-1,-2 0 1,-1-7-39,-4 11 81,-1 0 1,-1 0 0,-3 0-1,-1 0 1,-3-9-82,3 27 48,-2 1 1,0-1 0,-1 1-1,0 1 1,-2-1-1,0 1 1,-2 1-1,1 0 1,-2 0-1,-12-12-48,8 12 19,-1 0 0,-1 1 0,-1 1 0,0 1 0,-1 1 0,0 0 0,-1 1 0,0 2 0,-1 0 0,0 1 0,-1 1-1,0 2 1,0 0 0,-12-1-19,-29-2-372,1 2 0,-1 4-1,0 2 1,-56 6 372,61 2-1090,-1 1 0,1 4 1,-3 3 1089,-92 27-6520,56-11-3572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19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0 218 2065,'10'-11'12440,"12"-7"-9123,32-5-1930,0 2 0,2 3 0,14-1-1387,17-7 211,-15 5-72,0 3 0,1 3 0,1 3 1,0 4-1,1 2 0,0 4 0,30 5-139,-70 2 25,0 2 1,0 0-1,-1 3 1,-1 1-1,33 15-25,-17-7-501,44 11 501,-74-26-726,-6 0-1383,-5-2-2123,-6-2-7077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25.9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1111 1 6739,'-65'24'7983,"-50"25"-7983,-145 89 3153,101-50-1782,127-73-1151,1 2 0,1 1 0,0 2 1,2 0-1,0 2 0,2 1 0,0 1 0,2 2 0,0 0 0,1 2-220,-9 18 171,2 2 0,2 0 0,-17 42-171,31-57 122,2 0-1,1 1 1,1 0 0,2 0 0,2 1-1,-1 23-121,2-2 202,3 1 0,3 0-1,6 42-201,-3-68 58,2 0 0,1-1-1,1 0 1,2-1 0,0 1-1,3-2 1,10 20-58,-10-25 10,2 0 1,0-1-1,2 0 1,0-1-1,1-1 0,1-1 1,1 0-1,1-2 1,0 0-1,2-1 1,9 4-11,5 0-12,0-2 0,2-1 0,0-2 0,0-2 1,1-1-1,1-3 0,2 0 12,66 7-93,0-4 1,0-5-1,40-5 93,-127-3-23,-1-1-1,1-2 1,-1 0-1,0-1 1,0-1-1,-1-1 1,0-1-1,0-1 1,0 0-1,-1-2 1,-1 0-1,0-1 1,6-5 23,16-15-7,-1-2-1,-1-1 1,-3-2 0,0-1 0,2-8 7,-18 19 9,0 0-1,-2-1 1,-2-1 0,0-1 0,-2 0-1,-1 0 1,-2-1 0,-1-1 0,-1 0-1,3-27-8,0-45 86,-4 0-1,-5-79-85,-2 133 17,0 5-20,-2 1 1,-2-1 0,-1 1-1,-3 0 1,-8-26 2,11 53 4,-1-1 0,0 1 1,-2 1-1,0-1 0,0 1 0,-2 1 0,0-1 0,-1 2 0,0-1 1,-1 1-1,-1 1 0,0 1 0,-1-1 0,0 2 0,-4-2-4,-2 1 3,0 1-1,-1 1 0,-1 1 0,0 0 0,0 2 0,0 1 1,-1 0-1,0 2 0,-15-1-2,-3 1-76,-1 3 1,0 1-1,0 1 1,-41 8 75,42-1-262,0 1 0,1 3 0,0 0 0,-1 4 262,-153 69-5082,127-54 1186,6-4-3935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28.2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1 373 5010,'3'-1'532,"0"1"1,0-1-1,0 0 0,0 0 0,-1 0 1,1 0-1,0 0 0,0 0 0,-1-1 0,1 0 1,-1 1-1,1-1 0,-1 0 0,1-1-532,37-37 2405,-13 13-1088,10-5-1039,2 2 0,1 1 0,1 3 0,1 1 0,2 2-1,0 2 1,1 2 0,1 2 0,1 2 0,0 2 0,1 2 0,0 2-1,1 3 1,40-1-278,-52 5-1,-1 2 1,1 1-1,-1 2 0,1 2 0,-1 1 1,-1 2-1,32 10 1,-17 4-423,0 2 0,-2 2 1,-1 2-1,16 13 423,-7-5-2431,-26-20-2126,-4-8-3967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28.9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963 40 1777,'-39'-9'9138,"-6"5"-4919,16 4-3101,0 1 0,0 1 0,-18 5-1118,-2 4 210,-1 3 0,2 2 0,0 2 0,1 3 0,0 1 0,2 2 0,-37 27-210,54-31 85,1 1-1,0 1 0,2 1 0,1 2 0,1 0 1,0 1-1,3 2 0,-9 13-84,14-17 121,2-1-1,1 2 1,0 0 0,2 0 0,1 1-1,1 0 1,1 0 0,2 1 0,0 0-1,0 24-120,4-21 82,0 0 0,2 0 0,2 0-1,0 0 1,2-1 0,2 2-82,-3-16 6,2 1 0,-1-1 0,2-1-1,0 1 1,0-1 0,2 0 0,0 0 0,0-1 0,1-1-1,1 0 1,11 11-6,3-1 33,0-2 0,1-1-1,0-2 1,2 0 0,0-2-1,1-1 1,0-1 0,1-1 0,1-2-1,6 1-32,10 0 46,0-2-1,1-2 1,0-2-1,0-2 1,1-2 0,22-3-46,-48-1 2,-1-1 0,1-1 1,-1 0-1,0-2 1,0-1-1,-1 0 1,0-2-1,-1 0 1,0-1-1,0-1 0,12-12-2,-12 10 2,-1-2 0,0 0-1,-1-2 1,-1 0-1,-1 0 1,-1-2-1,0 0 1,-1-1 0,-2 0-1,9-20-1,-13 21 18,-1-2 0,-1 1 0,-1-1 1,-1 0-1,-1 0 0,0-19-18,-2-6 49,-2 0 1,-5-35-50,-2 27 44,-3 1-1,-2 1 0,-2 0 1,-3 0-1,-2 2 0,-2 0 1,-2 2-1,-8-9-43,23 43-3,0 0 0,-1 1 0,-1 0-1,0 1 1,0 0 0,-2 1 0,1 0 0,-2 1 0,-2-1 3,5 5-156,-1 0 0,-1 0 0,1 1 0,-1 1 1,-1 0-1,1 0 0,0 2 0,-1 0 1,0 0-1,0 1 0,-9 0 156,-4 1-1199,-1 1 1,1 1-1,0 1 0,0 2 1,0 0-1,1 2 0,-5 2 1199,-90 37-9329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37.6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1 235 4018,'0'0'3564,"0"0"-1043,0 0-469,0 0-65,0 0-423,0 0-513,0 0-299,0 0-39,0 0 58,0 0-104,0 0-158,0 0-95,0 0-38,0 0-53,0 0-48,0 0-41,0 0-63,14-1 29,8-4-22,0-2 0,-1-1-1,-1 0 1,1-2 0,-1 0 0,-1-2-178,51-23 152,1 5-63,2 2 0,0 4-1,49-8-88,-83 23 21,1 3 0,1 1-1,-1 2 1,1 1 0,-1 3-1,1 1 1,34 7-21,-19 3 38,-2 3 0,46 19-38,-41-13 23,0-2 1,20 1-24,-37-17 220,6 3-3914,-63-11-724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38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717 1 4210,'-110'5'9893,"82"-2"-8846,-1 2-1,1 1 0,0 2 0,-13 5-1046,10-3 408,2 2-1,0 2 0,0 0 0,2 2 0,-1 1 0,2 1 0,-12 12-407,21-15 87,0 2 0,1 0 0,0 1 0,2 0 0,0 1 0,1 1 0,1 0 0,1 1 0,1 0-1,-3 11-86,0 3 10,1 0-1,2 1 1,1 1 0,3-1-1,0 1 1,3 1-1,0 28-9,3-45-3,0 1 0,2 0 0,0 0 0,1-1 1,2 1-1,0-1 0,1 0 0,1 0 0,1-1 0,1 0 0,7 12 3,-5-11 28,1-1 1,1-1-1,1 1 0,1-2 0,1 0 0,0-1 1,1-1-1,0 0 0,2-1 0,0-1 0,0-1 1,1-1-1,1-1 0,20 9-28,19 5 290,1-1 1,0-4-1,2-2 1,56 7-291,-91-20 21,0-2 1,0-1-1,1-1 1,-1-2-1,1-1 1,-1-1-1,0-1 1,0-2-1,0 0 0,-1-2 1,0-1-1,9-5-21,-7-1 32,-1 0 0,0-2-1,-1-1 1,-1-1 0,-1-1-1,0-1 1,-2-2 0,0 0-1,-2-1 1,0-2 0,-2 0-1,-1-1 1,-1 0 0,-2-2-1,0 0 1,-2 0 0,-1-1-1,-2-1 1,0 0 0,-3-1 0,0 1-1,-2-1 1,-2-1 0,0-31-32,-2 45 73,-1-1 1,-1 0 0,0 0-1,-2 1 1,0-1-1,-1 1 1,-1 0 0,-1 0-1,-1 1 1,-8-16-74,2 9 7,-1 1 1,-1 1-1,-2 1 1,0 0-1,-1 1 1,-1 1-1,-1 0 1,0 2-1,-2 0 1,0 2-1,-1 0 1,-1 1-1,0 2 1,0 0-1,-2 2 0,0 1 1,0 0-1,0 2 1,-1 2-1,-1 0-7,-51-6-1596,-1 4 0,1 3 0,-65 5 1596,81 1-2783,-21-1-3367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39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0 133 2817,'0'0'4541,"0"0"-2281,3 0-558,21-6-262,-2 0 0,1-2 0,-1 0 0,1-3-1440,71-23 1726,-15 16-565,0 4 1,1 3-1,36 2-1161,243 2-2155,-322 7 1333,-20 0-4525,-14 3-4521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40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1330 43 5042,'-2'-2'584,"0"-1"0,0 0-1,-1 0 1,1 1 0,-1 0-1,0-1 1,0 1 0,0 0-1,0 0 1,0 1-1,0-1 1,0 0 0,-1 1-1,1 0 1,0 0 0,-1 0-1,1 0 1,-5 0-584,-69-6 3151,70 7-2897,-39 0 179,0 3 0,0 2 1,1 1-1,0 3 0,0 1 1,0 3-1,2 1 0,-21 11-433,-16 11 44,1 2 0,2 4 0,3 4-1,0 3-43,33-20 20,1 2-1,1 1 0,-26 29-19,48-43 43,1 2 0,0-1-1,2 2 1,0 0 0,1 1 0,1 0 0,1 0 0,-3 12-43,0 7 86,1 1 1,2 1 0,1-1-1,3 2 1,-1 24-87,7-47 10,0 1 0,2-1 0,0 0 0,2 0 0,0 0-1,1-1 1,1 1 0,1-1 0,1 0 0,0 0 0,2-1 0,6 11-10,24 30 16,1-1 0,4-2 0,1-2 0,3-3 0,3-1 0,33 25-16,-62-60-5,0-1-1,1 0 1,0-2 0,2 0 0,-1-2-1,1-1 1,1-1 0,0-1 0,0-1 0,1-1-1,21 1 6,46 3-48,0-5 0,72-6 48,-62 0-20,-73-1-43,-1 0 0,1-2 0,-1-1 0,0-2-1,0 0 1,-1-2 0,0-2 0,-1 0-1,0-2 1,0-1 0,-2-1 0,23-17 63,-15 6-11,0-1-1,-2-1 1,-1-2 0,-1-1 0,-2-1-1,-1-1 1,-2-2 0,20-36 11,-33 49 58,-1 0 0,-1-1 1,-2 0-1,0 0 0,-1-1 0,-1 0 1,-2 0-1,0-1-58,1-20 233,-3 0 1,-1 0-1,-6-42-233,2 63 46,-1 0-1,-1 1 1,-1-1 0,-1 1 0,-1 0-1,-1 1 1,-1 0 0,-1 0-1,-1 1 1,-8-9-46,3 5 16,-2 0-1,0 2 1,-2 0-1,-1 1 1,0 1-1,-2 1 1,0 1-1,-3 1-15,0 1-73,0 3-1,-1 0 1,0 1-1,-1 2 0,-1 1 1,0 2-1,0 0 1,-1 2-1,-11 0 74,-26 0-1434,0 3 0,0 2 0,-52 7 1434,21 8-3941,6 7-3054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42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0 6883,'-5'119'10703,"-5"-2"-7083,0-16-1711,4 30-1909,4-49 410,0-43-314,1-1 1,2 1 0,2 0 0,2-1-1,5 21-96,-4-33-323,0-2 391,1 0-1,8 19-67,8-4-2229,-20-35 1573,0-1 1,0 0-1,0 0 0,0 0 1,1-1-1,-1 1 0,1-1 1,-1 1-1,1-1 656,9 2-6246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9T10:12:5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6979,'5'-5'11609,"14"4"-7944,16 6-4527,195 62 3039,-194-58-1882,0 1 1,0 2-1,-1 2 1,-1 1-1,0 2 0,-1 1 1,1 2-296,-33-18 20,1-1 0,0 0 1,0 1-1,0 0 1,-1-1-1,1 1 0,0 0 1,-1 0-1,0 0 0,1 0 1,-1 0-1,0 0 1,0 0-1,0 0 0,0 0 1,-1 0-1,1 1 1,-1-1-1,1 0 0,-1 1 1,0-1-1,0 0 0,0 1 1,0-1-1,0 0 1,0 1-1,-1-1 0,1 0 1,-1 1-1,1-1 0,-1 0 1,0 0-1,0 1-20,-5 8-18,0 0 0,-1 0 0,0-1 1,-1 0-1,-8 9 18,-3 4-188,2 0-674,1 0 1,1 1 0,1 1 0,1 0 0,-2 10 861,9-19-1418,1 0 1,0 1-1,2-1 0,0 1 1,1 0-1,0 1 1418,1 30-6464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43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969 111 5170,'-10'0'1354,"-23"0"3139,-1 1-1,-11 3-4492,33-2 351,0 1-1,0 0 1,1 0-1,-1 1 0,1 0 1,0 1-1,0 1 0,-3 1-350,-55 40 1855,1 3-1,-42 41-1854,30-24 693,47-40-491,2 2-1,0 1 1,2 1-1,2 2 1,0 1-1,3 1 0,1 0 1,1 2-1,2 1 1,-9 25-202,7-5 196,2 2 0,3 0 0,2 0 1,3 2-1,1 7-196,-1 56 320,5 0 1,5 8-321,2-115 9,2 0 0,-1 0 0,2 1 0,1-2 1,0 1-1,1 0 0,1-1 0,1 0 0,0 0 0,8 13-9,-1-8 7,1 1-1,1-2 1,1 0-1,0-1 1,2-1-1,20 17-6,23 12-33,2-4 1,2-2-1,2-3 1,43 17 32,-67-36-12,1-2 1,0-2 0,1-2-1,0-2 1,1-2 0,29 1 11,14-2-17,0-4 1,0-4-1,4-4 17,-59 0-78,0-2-1,-1-1 0,0-2 0,0-1 0,0-1 1,-1-3-1,-1 0 0,0-2 0,-1-1 0,24-18 79,7-9-246,-1-2 1,-2-3-1,-3-3 0,21-26 246,-49 49-1,-2-1 0,-2-2 1,0 0-1,-2-2 0,-2 0 0,-1-1 0,-1-1 1,-2-1-1,-2 0 0,-1-1 0,-2-1 0,-2 0 1,-1 0-1,-2-1 0,-1 0 0,-2 0 1,-2-1 0,0-41 66,-3 1 1,-4-1 0,-3 1-1,-11-38-66,-4 12-16,8 27-50,-4 1 1,-4 0 0,-7-12 65,21 67-41,-1 0 1,0 1 0,-2 0-1,0 1 1,-1 1 0,-1 0-1,-1 1 1,-1 0 0,-1 1 0,0 1-1,-2 1 1,-7-5 40,5 8-70,0 1-1,-1 0 1,-1 2-1,1 0 1,-2 2-1,1 0 1,-1 2-1,0 1 1,-1 1-1,-4 0 71,-58-2-319,-1 4-1,-29 5 320,-5-1-75,39-2 8,10-2-723,0 4 1,-65 10 789,129-11-563,0 2 1,0-1-1,1 2 1,-1-1 0,1 1-1,0 0 1,0 1-1,0 0 1,1 1 0,-1 0 562,-44 32-5437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9T11:45:27.7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791 58 1393,'0'-1'511,"0"0"0,-1 0 0,1 0 0,0 0 0,0-1 0,-1 1 0,1 0 0,0 0 0,-1 0 0,1 0 0,-1 0 0,0 0 0,1 0 0,-1 0 0,0 0 0,1 0 0,-1 0 0,0 1 0,0-1 0,0 0 0,0 0 0,0 1 0,0-1 0,0 1-511,-34-11 4215,-42 12-3676,73-1-317,-5 1-177,-1 1 0,1 1 0,-1 0 0,1 0 0,0 0 0,0 1 0,1 1 0,-1-1 1,1 1-1,0 1 0,0-1 0,1 2 0,0-1 0,0 1 0,0 0 0,1 0-45,-13 14 298,2 1 0,1 0 0,1 2-1,-12 24-297,8-7 336,2 0-1,2 2 1,0 4-336,-29 81 792,29-87-644,3 0 0,1 1 0,2 1 0,0 13-148,-17 75 216,8-42-16,3 4-200,-17 81 208,1-23 322,6 11-530,-19 101 639,33-198-554,4 0-1,1 25-84,-7 69 79,-7 57 50,9 1 0,11 45-129,0-174 9,3-34 21,1-1 1,10 35-31,3 39 43,-12-75 40,5 60 218,11 36-301,5 24 414,-6 14-414,8 65 122,-17-170-115,8 61 46,7-1-1,29 91-52,-41-187 19,2-1-1,2 0 1,1-2 0,3 0-1,1-1 1,2-1 0,2-2-1,29 32-18,-40-52-7,1 0 0,1-2 0,0 0 0,2-1 0,-1 0 0,2-2 0,0 0 0,0-2 0,2 0 0,-1-2 0,1 0 0,0-1 0,1-2 0,-1 0 0,1-2-1,1 0 1,19-1 7,-6-1-29,0-3-1,1-1 0,-2-2 0,1-1 30,-18 1-10,0-1-1,-1-1 1,0 0-1,0-1 1,-1-2 0,0 0-1,0 0 1,6-6 10,8-8 3,-2-1 1,-1-2 0,-1 0-1,-1-2 1,-1-1 0,-2-1-1,18-29-3,17-36-2,-4-3 0,-1-9 2,-37 67 12,-2 1 0,-2-2 0,7-35-12,3-10 17,4-24 10,-5-2 0,1-49-27,-10 63 10,3-27-1,12-76 1,2 27 26,1-106-36,-3-178 43,-25 386-42,0-402 133,-5 252-62,-1 168 55,-2 1 0,-11-49-127,-4-39 282,-5-44-213,18 145-9,-1-1 1,-3-2-61,-12-62 106,11 50-69,-12-38-37,-3 5 123,-3 1 0,-19-33-123,13 39 217,10 22-171,-2 0 0,-2 2 0,-3 1-46,-65-126 325,54 129-10,21 32-282,0 1 0,-1 0 0,-1 2-1,-1 1 1,-1 1 0,-17-7-33,-31-18-23,47 24 2,-1 2-1,0 1 1,-1 1-1,0 1 1,-8 0 21,11 6-96,-1 0 1,-1 2-1,1 1 1,0 2-1,-1 0 1,1 2-1,-1 1 1,1 1-1,-9 3 96,18-1-533,0 0 0,0 1 0,1 1-1,0 1 1,0 0 0,-5 5 533,9-5-1390,0 2-1,1 0 1,0 0 0,0 1 0,1 1-1,1 0 1,-8 11 1390,-8 17-11819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9T11:45:47.7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1191 50 3506,'0'-1'462,"0"0"1,0 0 0,-1 0-1,1 0 1,0-1 0,-1 1-1,1 0 1,0 0 0,-1 0 0,0 0-1,1 0 1,-1 0 0,0 0-1,1 0 1,-1 1 0,0-1-1,0 0 1,0 0 0,0 0-1,1 1 1,-1-1 0,-1 0-463,-30-12 2879,-36 3-3014,65 10 458,-31-3-201,0 1 1,0 2 0,1 2 0,-1 1-1,0 1 1,1 2 0,0 1-1,0 2 1,1 1 0,-10 5-123,6 1 7,1 1 1,1 2-1,0 1 1,2 1-1,-23 21-7,33-23 41,1 1 0,1 1 0,1 0 0,1 2 0,1 0 0,1 1 0,1 1 0,-1 4-41,-7 12 208,2 1 0,2 0-1,2 2 1,2 0 0,2 1-1,-8 45-207,9-7 384,1-18 142,4 0 0,0 43-526,7-86 190,-1-4-54,0 0 1,2 0-1,0 0 0,0-1 0,2 1 0,0 0 1,2-1-1,-1 0 0,2 0 0,0 0 0,4 6-136,13 18 132,-5-6 12,1-2 1,2 0-1,1-1 1,1-1-1,5 2-144,9 7 130,3 0-1,1-3 0,2-1 1,2-3-1,1-1 0,1-2 1,1-3-1,29 11-129,68 28 72,-63-28 80,38 10-152,-84-35 53,-1 1-1,0 2 0,0 1 0,-2 2 1,-1 1-1,0 2 0,-1 1 0,-2 1 1,0 1-1,-2 2 0,0 1 0,5 10-52,-3 3 38,-2 1-1,-1 1 0,-3 1 1,-2 1-1,-1 1 0,-3 0 1,-1 2-1,-3 0 0,-2 0 1,-1 1-1,-2 16-37,-3 13-56,-5-73 44,-1 0-1,1 0 1,-1 0 0,1 0 0,-2 0 0,1 0 0,0 0-1,-1-1 1,0 1 0,0 0 0,0-1 0,-1 0 0,1 1-1,-1-1 13,-29 28-76,-2-2 0,-1-1 0,-1-2 0,-27 15 76,11-6-42,-8 10-336,-20 21 378,30-23-76,-51 33 76,-164 86 88,160-87-72,-93 59 11,146-97-32,25-20-16,1 1 0,1 1 0,1 1 0,1 1 0,-17 22 21,37-39-3,-14 16-12,1 1 0,1 1 0,-7 14 15,-4 11-28,14-27 26,1 0 0,-8 21 2,-6 31-144,-7 25 38,-8 18 138,23-71 16,-11 47-48,-5 51 188,7 2 0,-6 118-188,12 416 424,22-632-396,1 0 0,3-1 0,2 1 0,1-1 0,3-1 0,9 24-28,7 3 54,2-1 0,3-1 1,26 37-55,-37-73 4,2 0 1,0-2-1,3-1 1,0-1-1,2-1 1,1-2-1,11 7-4,63 44 17,73 39-17,-170-113 0,38 23-4,1-1 1,1-3-1,1-1 1,0-3-1,2-2 0,30 5 4,-58-17-1,0-2-1,1 0 0,-1-1 0,1-2 0,-1 0 0,1-1 0,-1-2 0,0 0 0,0-1 0,0-1 0,0-2 1,-1 0-1,0-1 0,16-8 2,52-33 19,-2-4 0,-3-4 0,-2-3 0,-3-4 0,-3-3 1,7-13-20,-23 22 25,33-32 15,45-58-40,-111 115 9,-1-2 0,-1 0 0,-2-2 0,-2-1 0,-1 0 1,9-30-10,-7 1 11,-3 0 1,-4-1 0,-2-4-12,23-98 2,62-270 127,-44 180-170,-20 66 87,-9-2 0,-6-45-46,-9 120-4,9-149 148,-14-241-144,-18 378 45,-5 2 1,-13-35-46,11 60 34,-70-293 33,64 294-35,-46-151 52,27 99-53,20 69 9,-3 0 0,-5 2 0,-3 1 0,-14-18-40,-129-205 99,130 224-83,-86-138 32,53 87-3,42 65 0,-31-37-45,40 60 60,2-1 0,-5-13-60,10 15 72,-3 0 1,-24-29-73,30 48 102,-1 0 0,-2 2 0,-4-3-102,17 19 32,1 0 1,-2 0 0,1 1-1,-1 1 1,0 0 0,-1 0-1,1 1 1,-1 1 0,-1 0-33,-6 2-114,1 0-1,-1 2 1,0 0 0,1 1-1,-1 1 1,-19 4 114,22-2-698,0 1 1,0 1-1,0 0 0,0 1 1,1 1-1,0 0 0,-8 6 698,-61 40-9122,47-25-181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26:0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7764,'0'0'13278,"1"0"-6894,0 0-4850,12-1-5021,-4 0 5200,43-8-1234,-1-2 0,-1-2 0,24-10-479,13-4 417,-46 15-215,433-118 1697,-289 87-849,112-9-1050,-210 43 704,70 3-704,-53 6-3761,-54 0-962,-50 1-1368,-5 4-4193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26:0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12838,'18'24'1617,"1"38"1968,18 24 49,-6 25-1537,0 13-432,-1-4-673,-11-9-208,-7-9-415,-6-13-273,-6-11-96,0-17 0,0-8-449,0-16-767,0-13-737,-6-14-1505,6-10-3217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26:0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4370,'0'118'6045,"1"179"2283,4-159-5827,6 1-1,9 23-2500,-1-37 748,2 14 556,14 33-1304,-35-171 1,0-1 0,0 1 0,0-1 0,0 0 0,0 1 0,0-1 0,0 1 0,1-1 0,-1 1 1,0-1-1,0 1 0,0-1 0,0 0 0,1 1 0,-1-1 0,0 1 0,0-1 0,1 0 0,-1 1 0,0-1 0,0 0 0,1 1 0,-1-1 1,1 0-1,-1 0 0,0 1 0,1-1 0,-1 0 0,1 0 0,-1 0 0,0 1 0,1-1 0,-1 0 0,1 0 0,-1 0 0,1 0 0,-1 0 1,0 0-1,1 0 0,-1 0 0,1 0 0,-1 0 0,1 0 0,-1 0-1,18-19-186,1-18-163,-2-1 1,12-38 348,-11 28-186,6-19 3,-13 35 136,1 1 0,11-20 47,-22 49 2,0-1-1,0 1 1,1 0 0,-1 0 0,0 0 0,1 0 0,-1 0 0,1 0 0,0 0 0,-1 0 0,1 1 0,0-1 0,0 1 0,0-1 0,0 1 0,1 0 0,-1 0 0,0 0 0,0 0 0,1 0 0,-1 0 0,1 1-1,-1-1 1,0 1 0,1-1 0,-1 1 0,1 0 0,-1 0 0,1 0 0,-1 1 0,1-1 0,-1 0 0,1 1 0,1 0-2,2 2 8,-1-1 1,1 1-1,-1 0 1,0 1-1,0-1 1,0 1-1,0 0 0,-1 0 1,1 0-1,-1 1 1,0 0-1,-1 0 1,3 3-9,16 30 202,-2 1 0,-2 1 0,2 8-202,-2-3 192,2-1-1,12 17-191,-25-51 53,-1-1-1,1 0 0,1 0 1,0 0-1,0-1 1,5 4-53,26 10-1218,-37-21 792,1 0 1,0 0-1,0-1 0,-1 1 0,1-1 1,0 0-1,0 1 0,0-1 1,0-1-1,0 1 0,0 0 1,-1-1-1,2 0 426,20-9-6419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26:0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458 813 6067,'-6'-6'958,"0"0"0,0 0-1,0 1 1,0 0 0,-1 0 0,0 1 0,0 0 0,-1 0-958,-4-2 680,0 2 0,0-1 0,0 1 0,-1 1 1,1 0-681,-9 0 405,1 0 1,-1 1-1,1 2 1,-1 0-1,0 1 1,-5 1-406,17 0 101,1-1 1,-1 1 0,1 1 0,-1 0 0,1 0 0,0 0-1,0 1 1,0 0 0,1 1 0,0 0 0,-1 0 0,2 1-1,-1-1 1,1 1 0,-1 1 0,2-1 0,-1 1 0,1 0 0,0 1-1,0-1 1,1 1 0,0 0 0,1 0 0,0 0 0,0 0-1,0 1 1,1-1 0,0 1 0,1 0 0,0-1 0,1 1-1,-1 0 1,2 0 0,-1 0 0,2 7-102,-1-11 22,0 0 0,0-1 0,0 1 0,1-1 0,0 1 0,0-1 1,0 0-1,0 1 0,0-1 0,1 0 0,0 0 0,0-1 0,0 1 0,0-1 0,1 1 0,-1-1 0,2 1-22,2 0 16,0 1 0,0-1 0,1 0 0,-1 0-1,1-1 1,0 0 0,0-1 0,0 0 0,0 0-1,1 0-15,1 0 2,1-1-1,0 0 0,0-1 0,0 0 1,0 0-1,0-1 0,0 0 0,0-1 1,-1-1-1,1 0 0,-1 0 0,1-1 1,-1 0-1,0 0 0,9-7-1,-6 1-58,0-2 0,-1 0-1,0 0 1,0-1 0,-2 0 0,0-1-1,0 0 1,-1-1 0,-1 0 0,6-14 58,-6 10-107,0-1 1,-2-1 0,0 1 0,-1-1-1,-1 0 1,-1 0 0,-1 0 0,-1-10 106,-2 88 261,-1-27 78,2 1 0,1 0 0,1-1 0,2 1 0,3 9-339,-5-32 83,1 1 0,-1-1 1,2 1-1,-1-1 1,1 0-1,0-1 1,1 1-1,0-1 1,0 0-1,0 0 0,1 0 1,0-1-1,0 1 1,1-2-1,0 1 1,0-1-1,0 0 1,1 0-1,-1-1 0,1 0 1,1 0-84,4 1 22,1 0 1,-1 0-1,1-2 1,0 1-1,0-2 1,4 0-23,-13-1-4,0 0 1,0-1-1,0 0 1,0 0-1,0-1 1,0 0-1,0 1 1,0-1-1,0-1 1,0 1-1,0-1 1,-1 0-1,1 0 1,0 0-1,-1-1 1,0 0-1,0 0 1,4-3 3,6-10-139,-1-2 0,-1 0 0,-1 0 0,0-1 0,-2 0 0,0-1 0,-1 0 0,-1 0 0,-1-1 0,0-2 139,25-67-592,-30 84 581,0 27 211,0 0 1,2 1-1,0-1 0,1-1 1,1 1-1,2-1 1,0 1-1,0-2 0,2 1 1,11 17-201,-19-35 15,0 0-1,0 0 1,0 0 0,1 0 0,-1-1 0,1 1 0,-1 0 0,1-1 0,-1 1 0,1-1 0,0 0 0,0 1 0,0-1 0,0 0 0,0 0 0,0 0 0,0 0-1,0-1 1,0 1 0,1-1 0,-1 1-15,0-1 7,1-1 0,-1 1 0,0-1 1,0 0-1,1 0 0,-1 0 0,0 0 0,0 0 0,0 0 0,0 0 0,0-1 0,0 1 0,-1-1 0,1 1 0,0-1 1,-1 0-1,1 0 0,-1 1 0,1-2-7,70-101 40,-46 64-299,1 0 0,5-1 259,-32 41 1,1-1-1,-1 1 1,0-1 0,1 1-1,-1 0 1,0-1 0,1 1-1,-1 0 1,0-1-1,1 1 1,-1 0 0,1-1-1,-1 1 1,0 0-1,1 0 1,-1 0 0,1-1-1,-1 1 1,1 0 0,-1 0-1,1 0 1,-1 0-1,1 0 1,-1 0 0,1 0-1,-1 0 1,1 0 0,-1 0-1,1 0 1,-1 0-1,1 0 1,-1 0 0,0 1-1,1-1 1,-1 0-1,1 0 1,-1 1 0,1-1-1,-1 0 1,0 0 0,1 1-1,-1-1 1,0 0-1,1 1 1,-1-1 0,0 1-1,1-1 1,-1 0-1,0 1 1,0-1 0,1 1-1,-1-1 1,0 1 0,0-1-1,0 1 1,0-1-1,0 0 1,0 1-1,9 32 78,-8-30-53,2 14 126,1 0 0,1 0 1,0 0-1,2 0 0,0-1 0,6 11-151,-10-22 6,0 0 0,1 0 0,-1-1 0,1 1-1,0-1 1,0 0 0,0 0 0,0-1 0,1 1-1,0-1 1,-1 0 0,1 0 0,0-1 0,1 1-1,-1-1 1,0 0 0,1-1 0,-1 1 0,1-1 0,-1 0-1,1 0 1,4-1-6,-4 0-26,0-1 0,0 0 0,0 0 0,-1 0 0,1-1-1,-1 0 1,1 0 0,-1-1 0,0 1 0,1-1 0,-1-1 0,-1 1 0,1 0 0,0-1-1,-1 0 1,0 0 0,0-1 0,0 1 0,0-1 0,0-1 26,13-18-275,0 0 1,-2-1-1,6-15 275,-18 33-68,21-41-624,-2-2-1,3-15 693,-1-8-3225,-3-1 1,4-44 3224,-8 16-2916,-5-1 1,-5 0-1,-4-17 2916,-6 328 8232,-10 111-2268,12-312-5887,-4 90 853,4 0 1,4 0-1,6 13-930,-8-101 34,0-1-16,1 1 0,0 0-1,0-1 1,1 0 0,-1 1 0,2-1-1,-1 0 1,6 7-18,-8-30-139,-1-6 31,-1-11-113,2 1 1,1-1-1,5-22 221,-5 43-23,1 1 0,0-1 0,1 1 1,0 0-1,0 0 0,1 1 0,0-1 0,1 1 0,0 0 1,0 1-1,1 0 0,0-1 0,2 0 23,4-2 11,0 0-1,1 0 0,0 1 1,0 1-1,1 0 1,1 1-1,13-5-10,-20 10 38,0-1 0,1 1 0,0 1 0,0 0-1,-1 0 1,1 1 0,0 0 0,0 0 0,0 1 0,0 1 0,0 0-1,0 0 1,0 1 0,0 0-38,-6 0 19,-1-1 0,0 1-1,0 0 1,0 0 0,0 0 0,0 0-1,0 1 1,0-1 0,-1 1 0,1 0-1,-1-1 1,0 1 0,0 0 0,0 0-1,0 1 1,-1-1 0,1 0 0,-1 0-1,0 1 1,0-1 0,0 1 0,0-1-1,0 1 1,-1 0 0,0-1 0,0 1-1,0 0 1,0-1 0,0 1 0,-1-1-1,0 1 1,1-1 0,-1 1-1,0-1 1,-1 1 0,1-1 0,-1 0-1,0 2-18,-6 2 20,1-1 0,-1 1 0,0-2 0,0 1-1,-1-1 1,0 0 0,0-1 0,0 0-1,0-1 1,-1 0 0,1 0 0,-1-1-1,-3 1-19,-17 2-131,0 0-1,-1-2 0,-23-1 132,-63-2-953,117 0 953,0 0 0,1 0 0,-1 0 0,0 0 0,1 0-1,-1 0 1,0 1 0,0-1 0,1 0 0,-1 0 0,0 0-1,0 0 1,1 1 0,-1-1 0,0 0 0,0 0 0,0 1 0,0-1-1,1 0 1,-1 0 0,0 1 0,0-1 0,0 0 0,0 0 0,0 1-1,0-1 1,0 0 0,0 1 0,1-1 0,-1 0 0,0 0-1,0 1 1,0-1 0,-1 0 0,1 1 0,0-1 0,0 0 0,0 0-1,0 1 1,0-1 0,0 0 0,0 1 0,0-1 0,-1 0-1,1 0 1,0 1 0,0-1 0,0 0 0,0 0 0,-1 0 0,1 1-1,0-1 1,0 0 0,-1 0 0,1 0 0,0 0 0,0 1-1,-1-1 1,1 0 0,0 0 0,0 0 0,-1 0 0,1 0 0,0 0-1,-1 0 1,1 0 0,0 0 0,0 0 0,-1 0 0,1 0 0,27 19 211,1-2 0,0 0 1,1-2-1,10 2-211,26 15 459,95 55 491,31 29-950,-164-101-2874,-17-10-1826,-3-3-4099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26:0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10741,'1'9'954,"0"1"0,1-1 1,-1 0-1,2 0 0,-1 0 0,1 0 0,1 0 0,0-1 1,0 1-1,5 6-954,2 3 731,1-1 0,0-1 1,1 0-1,6 5-731,-9-11 108,1-1 1,0 0-1,0-1 0,1 0 1,0-1-1,0 0 0,1 0 1,0-2-1,0 0 0,0 0 1,1-1-1,1 0-108,13 1 305,0 0-1,0-2 1,1-1-1,-1-2 1,13-1-305,-32 1 16,-1-1 1,1-1 0,0 1 0,0-1-1,-1-1 1,1 1 0,-1-1 0,0-1 0,0 0-1,0 0 1,0 0 0,-1-1 0,0-1 0,0 1-1,0-1 1,0 0 0,-1 0 0,0-1-1,-1 0 1,1 0 0,-1 0 0,0-1 0,-1 1-1,0-1 1,0-1 0,-1 1 0,0 0 0,-1-1-1,1 1 1,-1-1 0,0-8-17,1 1-37,-1 1 1,-1 0-1,0 0 1,-1-1-1,-1 0 37,1 13-28,0 0 0,0 0 0,-1 0 0,1 0 0,-1 0 0,1 0 0,-1 1 0,0-1 0,0 0 0,0 0 0,-1 1 0,1-1 1,-1 1-1,1-1 0,-1 1 0,0-1 0,0 1 0,0 0 0,0 0 0,0 0 0,-1 0 0,1 1 0,-1-1 0,1 0 0,-1 1 0,1 0 0,-1 0 0,-1-1 28,3 2-4,1 0 0,-1 0-1,1-1 1,-1 1 0,1 0 0,-1 0-1,1 0 1,-1 0 0,0 0 0,1 0-1,-1 0 1,1 0 0,-1 0 0,1 0-1,-1 1 1,0-1 0,1 0 0,-1 0-1,1 0 1,-1 1 0,1-1 0,-1 0-1,1 1 1,-1-1 0,1 0 0,0 1-1,-1-1 1,1 0 0,-1 1 0,1-1-1,0 1 1,-1-1 0,1 1 0,0-1-1,0 1 1,-1-1 0,1 1 0,0-1-1,0 1 1,0 0 0,0-1 4,-1 31-177,1-16 136,-1 9 81,1 0-1,2 0 1,0 1 0,1-1-1,1-1 1,2 1 0,0 0-1,5 10-39,27 44 780,3-3-1,36 48-779,-23-37 1171,21 50-1171,-67-121 115,-1 1 1,-1 1 0,-1-1 0,0 1-1,-1 0 1,-1 0 0,0 1-116,-2-13 49,0 0 0,-1 0 0,0 0 1,0 0-1,0 0 0,-1 0 0,0 0 1,1 0-1,-2 0 0,1 0 0,-1 0 1,1 0-1,-1-1 0,-1 1 0,1-1 0,-1 1 1,1-1-1,-1 0 0,0 0 0,-1 0 1,1 0-1,-1-1 0,0 0 0,1 1 1,-4 0-50,-7 4 73,-1-1 1,0 0 0,0-1-1,-1-1 1,1-1 0,-1 0-1,0-1 1,-15 1-74,-28 1-103,-49-3 103,79-3-62,-8 1-432,0-1 1,0-2-1,1-2 0,-1-2 1,1-1-1,0-1 1,1-2-1,0-2 1,1-1-1,-5-5 494,35 17-273,-1-1 0,1 0 0,-1 0 0,1-1 0,0 1 0,0-1 0,1 0 0,-1 0 1,1 0-1,0-1 0,0 1 0,0-1 0,0 0 0,1 0 0,-2-4 273,3 5-533,0 1 0,0-1 0,1 1 0,0-1 0,-1 0 0,1 1 0,0-1 0,1 0 0,-1 1 1,0-1-1,1 1 0,0-1 0,0 0 0,0 1 0,1-1 533,1-3-2453,1 0 0,1 1-1,-1 0 1,1-1 0,5-3 2453,-10 9-70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26:0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167 191 7475,'-53'3'7520,"11"10"-3736,37-11-3591,1 1 1,0 0 0,0 0 0,0 0 0,0 1 0,0 0 0,1-1-1,0 1 1,-1 0 0,1 1 0,1-1 0,-1 1 0,1-1 0,0 1-1,0 0 1,0-1 0,-1 6-194,0-2 138,1 1 0,-1-1 1,2 1-1,-1-1 0,1 1 0,0 0 0,1 0 0,0-1 1,0 1-1,1 0 0,0 0 0,1-1 0,2 7-138,-2-9 32,0 0 1,1 0-1,0-1 0,1 1 1,-1-1-1,1 0 0,0 1 0,0-2 1,0 1-1,1 0 0,0-1 1,0 0-1,0 0 0,0-1 0,1 1 1,-1-1-1,1 0 0,4 1-32,4 2 59,1-2 1,-1 0-1,1 0 0,-1-1 0,1-1 0,0-1 1,0 0-1,0-1 0,0 0 0,0-1 0,-1-1 0,1 0 1,0-2-1,-1 1 0,1-2 0,-1 1 0,0-2 1,-1 0-1,1-1 0,6-5-59,-7 5 65,0-2 0,-1 1 0,0-1 1,0-1-1,-1 0 0,-1-1 0,0 0 0,0 0 0,-1-1 0,-1 0 0,0-1 1,0 0-1,-1 0 0,-1-1 0,0 0 0,-1 0 0,-1 0 0,0-1 1,-1 1-1,1-8-65,-2 7 32,-1 0 0,-1 0 0,0 0-1,-1 0 1,-1-2-32,1 12-13,0 1 0,0-1-1,0 0 1,-1 1 0,0-1-1,0 1 1,0 0 0,0 0 0,-1 0-1,0 0 1,0 0 0,0 0-1,0 1 1,0-1 0,-1 1-1,0 0 1,-1-1 13,-7-3-199,0 0 0,0 1 1,-1 1-1,1 0 0,-1 1 1,0 0-1,0 1 0,0 0 0,-1 1 1,1 1-1,-1 0 0,1 1 0,-1 0 1,1 1-1,-1 1 0,1 0 0,0 1 1,-10 3 198,13-3-333,-1 0 0,1 1 0,0 1 0,0 0 0,0 0 0,0 1 0,1 0 0,0 0 0,1 1 0,-8 7 333,11-8-332,0 0 1,0 0-1,0 0 0,1 1 0,0 0 0,0 0 0,1 0 0,0 0 0,0 0 0,1 1 0,0-1 0,0 1 0,0-1 0,1 1 1,0 6 331,0-9-303,1-1 1,0 1-1,0 0 1,0-1 0,0 1-1,1 0 1,0-1 0,-1 1-1,2-1 1,-1 1 0,1-1-1,-1 0 1,1 1-1,0-1 1,1 0 0,-1 0-1,1-1 1,0 1 0,0 0-1,0-1 1,0 1 0,0-1-1,1 0 1,0 0 302,64 33-4864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26:0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5314,'8'-5'1269,"28"-20"940,-34 24-1577,-1 0 1,0-1 0,0 1 0,-1 0 0,1-1 0,0 1 0,0 0 0,-1-1 0,1 1 0,0-1-1,-1 1 1,0-1 0,1 1 0,-1-1 0,0 0 0,0 0-633,0 2 2508,0 0-731,0 0-449,1 35 465,-1-33-1660,1 1-99,0 0-1,0 0 1,1-1-1,-1 1 1,1 0-1,-1-1 1,1 1-1,0-1 0,0 1 1,0-1-1,0 0 1,0 0-1,0 0 1,1 0-1,-1-1 1,1 1-1,-1 0 0,1-1 1,0 0-1,-1 1 1,1-1-1,0-1 1,0 1-1,0 0 1,0-1-1,1 1-33,3 1 13,0-1-1,0 0 1,0 0-1,0-1 1,0 0 0,0 0-1,0-1 1,1 0 0,-1 0-1,0 0 1,5-3-13,2-3-25,-1-1 0,1 0 0,-2-1 0,1-1 0,-1 0 0,0 0-1,-1-1 1,0-1 0,4-7 25,-1 3-51,0 1-1,1 0 1,1 1-1,0 1 1,7-4 51,-21 16-9,0-1 0,0 1 0,1 0 0,-1-1 0,0 1 0,1 0 0,-1 1 0,1-1 0,-1 0 0,1 1 0,-1-1 0,1 1 0,-1 0 0,1 0 0,0 0 0,-1 0 0,1 0 0,-1 1 0,1-1 0,0 1 0,-1 0 0,0-1 0,1 1 0,-1 0 0,1 1 0,-1-1 0,0 0 0,0 1 0,0-1 0,0 1 0,0 0 9,6 6 50,0 0 0,-2 1 0,1 0 0,-1 0 0,0 0 0,3 9-50,2 0 216,4 9-60,2-1-1,1-1 1,7 7-156,25 13-1360,-44-41 660,0 0 0,1 0 0,-1-1-1,1 0 1,0 0 0,0 0 0,6 0 700,25 2-7724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7T11:17:28.0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1 604 2081,'62'-18'8409,"29"-15"-4417,17-6-2437,253-61 2173,56 6-3728,-339 77 57,488-92 3,5 25 0,93 17-60,143 28 387,2 35-387,-412 21 1201,44 22-1201,-324-27 10,0 4 0,-2 6 0,-1 5 0,0 5 1,0 6-11,-77-27-1208,-11-9-4161,-14-2-2688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26:0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596 904 5731,'10'5'3509,"1"-2"5966,-7-19-4934,-6-11-4376,0 0 1,-2 1-1,-1-1 1,-2 1-1,0 1 1,-1-1-1,-2 1 1,0 0-1,-2 1 1,-1 1-1,-1 0 1,0 0-1,-2 1-165,-45-56-9,-3 2-1,-68-62 10,57 61 309,-89-87 345,164 164-652,0 0 0,1 0 0,-1 0 0,0 0 0,1 0 0,-1 0 0,0 0 0,1 0 0,-1 0 0,0 0 0,1 0 0,-1 0 1,0 0-1,0 0 0,1 0 0,-1 0 0,0-1 0,1 1 0,-1 0 0,0 0 0,0 0 0,1-1 0,-1 1 0,0 0 0,0 0 0,0-1 0,1 1 0,-1 0 1,0 0-1,0-1 0,0 1 0,0 0 0,1 0 0,-1-1 0,0 1 0,0 0 0,0-1 0,0 1 0,0 0 0,0-1 0,0 1 0,0 0 0,0-1 0,0 1 1,0 0-1,0-1 0,0 1 0,0 0 0,-1-1 0,1 1 0,0 0 0,0 0 0,0-1 0,0 1 0,0 0 0,-1 0 0,1-1 0,0 1 0,0 0 0,0 0 1,-1-1-1,1 1 0,0 0 0,0 0 0,-1 0 0,1 0 0,-1-1-2,36 2-255,-27-1 262,94 12-21,-1 4 0,-1 4 0,19 10 14,-74-19 21,8 2 0,225 61 411,-227-57-324,-1 2 1,-1 2-1,0 2 0,11 9-108,-51-27 33,0 1 1,0-1 0,-1 2-1,0-1 1,0 1 0,-1 0-1,3 4-33,-9-9 7,1 0-1,-1 0 0,1 0 1,-1 1-1,0-1 1,0 0-1,0 1 0,0-1 1,0 1-1,-1-1 1,1 1-1,-1-1 0,0 1 1,0 0-1,0-1 1,0 1-1,0-1 0,0 1 1,-1 0-1,1-1 1,-1 1-1,0-1 0,1 1 1,-1-1-1,0 0 1,-1 1-1,1-1 0,0 0 1,-1 0-1,1 0 1,-1 0-1,0 1-6,-21 23 76,-2-1 0,0-1 1,-1-1-1,-2-1 0,0-1-76,-36 29 40,-27 22 7,-96 82 35,153-122-145,1 1 0,2 1 1,1 1-1,-1 6 63,23-30-377,1 1 1,1 0-1,0 0 1,1 0-1,0 1 1,0 0-1,2 0 1,0 0-1,0 0 1,0 10 376,2-7-1454,0-1 0,1 1 0,1 0 0,1-1 0,0 0 0,1 1 0,1-1 0,0 0 0,1 0 1454,13 40-6208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26:0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87 113 12118,'-3'2'348,"0"1"0,0 0 0,0 0 0,0 0 0,1 1 1,-1-1-1,1 1 0,0-1 0,0 1 0,0 0 1,0 0-1,1 0 0,-1 0 0,1 0 0,0 0 1,0 1-350,0 2 338,0-1 0,0 1 0,1 0 0,-1 0 0,2 0 0,-1 0 0,1-1 0,0 1 0,1 4-337,-1-8 43,1 0 0,-1-1 0,1 0 0,-1 1 0,1-1 0,0 0 0,0 0 0,0 0 0,0 0 0,0 0 0,0 0 0,1-1 0,-1 1 0,0-1 0,1 1 0,-1-1 0,1 0 0,0 0 0,-1 0 0,1-1 0,0 1 0,0 0 0,0-1 0,-1 0 0,1 0 0,0 0 0,0 0 0,0 0 0,-1 0 0,2-1-43,4 0 138,1 1-1,-1-1 1,1-1 0,-1 0 0,0 0-1,0-1 1,0 0 0,0 0 0,3-2-138,-3 0 205,0-1 0,-1 0 1,1-1-1,-1 1 0,0-1 0,-1 0 1,1-1-1,-2 0 0,1 0 1,-1 0-1,0-1 0,-1 1 1,0-1-1,0 0 0,-1-1 1,0 1-1,0 0 0,-1-1 0,-1 0 1,0 1-1,0-1 0,-1-4-205,0 11 25,0 0 0,0 0 0,-1 0 0,1 0 0,-1 0 0,0 0 0,0 0 0,0 0 0,0 1 0,-1-1 0,1 0 0,-1 1 0,1-1 0,-1 1-1,0 0 1,0 0 0,0-1 0,0 1 0,0 0 0,-1 1 0,1-1 0,-1 0 0,1 1 0,-1-1 0,0 1 0,1 0 0,-1 0 0,0 0 0,0 0 0,0 0-1,0 1 1,0-1 0,0 1 0,-1 0-25,-4-1-116,0 0-1,0 1 1,1 0-1,-1 1 1,0 0-1,0 0 1,0 1-1,1-1 1,-1 2-1,1-1 0,0 1 1,-1 0-1,-3 3 117,-2 3-824,1 1-1,0 0 0,1 1 1,0 0-1,1 1 0,0 0 0,1 1 1,-5 8 824,-20 46-6961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7T11:17:28.7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0 5923,'0'0'2860,"5"0"6522,-3 0-9252,0 1 0,0-1 1,0 0-1,0 1 0,0-1 1,0 1-1,0-1 1,0 1-1,0 0 0,0 0 1,-1 0-1,3 1-130,27 30 943,-1 1 0,-2 2 0,14 23-943,4 4 354,-17-26-101,-3-4 85,-1 2 0,9 17-338,-28-41 45,-1 0 0,1 1 0,-2 0 0,0 0 0,0 0 0,-1 0 0,0 0 0,-1 1 0,0-1 0,-1 1 0,0 0-45,-1-8 9,-1-1-1,1 1 1,-1-1-1,1 0 0,-1 0 1,0 1-1,-1-1 1,1 0-1,0 0 0,-1 0 1,0 0-1,1 0 1,-1 0-1,0-1 0,-1 1 1,1-1-1,-1 1-8,-3 3-5,-1 0-1,0-1 1,0 0 0,-1 0-1,1-1 1,-1 0 0,-1 0 5,-17 7-630,-1-2 1,0-1 0,-24 5 629,-19-1-3632,24-4-1780,0 1-4688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04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1561 0 8084,'-91'5'9868,"78"-3"-9519,0 0 0,0 1 1,0 1-1,0 0 0,1 1 0,0 1 1,0-1-1,0 2 0,-1 1-349,-65 44 647,1 3 0,-55 54-647,-128 140 3,190-172-39,3 3 0,-47 74 36,-103 184-71,203-315 67,-30 48-322,3 1 0,3 2 0,4 1 0,2 2 0,5 1 0,2 2 326,15-43-2398,-1-1-1,-2 0 1,-3 3 2398,-8 8-5859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07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96,'2'108'16137,"2"1"-8722,3-6-5147,21 187-4688,-12-167 4426,3 52-2158,-7 1 0,-7 28 152,-6-177-283,-1 0 1,-2 1-1,0-2 0,-8 25 283,-8 14-3060,19-65 2834,1 1 0,0 0 0,0-1 0,0 1 0,-1 0 0,1-1 0,0 1 0,-1-1 1,1 1-1,-1-1 0,1 1 0,0-1 0,-1 1 0,1-1 0,-1 1 0,1-1 0,-1 1 0,0-1 0,1 0 0,-1 1 0,1-1 0,-1 0 0,0 0 0,1 1 0,-1-1 1,0 0-1,1 0 0,-1 0 0,0 0 0,1 0 0,-1 0 0,0 0 0,1 0 0,-1 0 0,0 0 0,1 0 0,-1 0 226,0 0-345,-22 0-9236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08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 3682,'0'0'5818,"0"0"-3152,4-5 858,24-7-2668,0 1 1,1 2-1,0 0 1,0 2 0,12 0-857,43-6 1842,29 3-1842,695-7 2038,-595 18-5057,-215-2-1642,-14-4-4101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05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944 1 7299,'-30'8'2237,"-1"2"-1,1 2 1,1 0-2237,-86 48 3035,15 6-1034,-13 16-2001,79-57 537,-25 22-148,1 3 0,3 2 0,2 3 0,2 2 0,2 3-389,34-39 170,0 0 0,2 1-1,0 1 1,1 0 0,1 1-1,2 0 1,0 0 0,2 1-1,-1 6-169,-1 19 149,2 0-1,2 1 1,2-1-1,3 12-148,1-41 19,1 0 0,1-1 0,1 1 0,1-1 0,0 0 0,2 0 0,0 0 0,2-1-1,0 0 1,1-1 0,0 0 0,5 4-19,1 2-7,1-1-1,2-1 0,0-1 0,2 0 1,0-2-1,1 0 0,1-1 1,16 9 7,-18-15-3,1-2 1,0 0 0,1-1 0,-1-1 0,2-1-1,-1-1 1,1-1 0,-1-2 0,1 0 0,1-1 0,-1-1-1,0-2 1,0 0 0,0-2 0,0 0 0,0-2-1,-1-1 1,0 0 0,0-2 0,0 0 0,-1-2 0,10-6 2,10-9 29,-2-2 1,-2-2 0,0-1 0,-2-2 0,28-32-30,2-10 72,-3-3 0,17-33-72,-64 86 38,0-1 0,-2-1-1,-1 0 1,-1-1 0,-2-1 0,0 0 0,-2 0 0,-1-1-1,-2 1 1,0-2 0,-2 1 0,-1 0 0,-2-1-1,0 1 1,-2 0 0,-1-1 0,-2 1 0,-1 1 0,-1-1-1,-1 1 1,-2 0 0,0 1 0,-6-9-38,-5-4 28,-1 1 1,-2 1-1,-2 1 1,-1 2-1,-20-20-28,34 41-8,0 1-1,-2 0 0,0 0 0,0 1 0,-1 1 0,0 1 0,-1 0 1,0 2-1,-1-1 0,1 2 0,-2 1 0,1 0 0,-1 1 0,-3 0 9,2 2-233,-1 1 0,0 1-1,1 1 1,-1 1-1,0 1 1,1 0-1,-1 2 1,1 0-1,-10 4 234,2 2-1552,0 1 0,0 2 0,2 1 0,-1 1 0,2 1 0,-2 2 1552,-62 52-10637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16:50:0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685 133 4418,'-117'-7'9022,"90"7"-7825,-1 2 0,1 0-1,-2 2-1196,12-1 142,0 1-1,0 1 1,0 0-1,1 2 1,-1-1-1,2 2 1,-1 0 0,1 1-1,0 0 1,1 2-1,-12 10-141,4 0 73,1 1-1,1 2 0,0 0 1,2 1-1,1 0 0,1 2 1,2 0-1,0 1 1,2 0-1,1 1 0,1 0 1,-3 20-73,-3 20 221,4 2 1,3-1 0,2 1 0,4 65-222,4-111 59,1-1 0,0 0 0,2 0 0,1 0 0,1 0 0,1-1 0,1 0 0,1 0 0,1-1 0,1 0 0,1-1 0,0 0 0,3 0-59,-5-6 35,2-1 1,0 0 0,0 0 0,1-2-1,1 0 1,0 0 0,0-1-1,1-1 1,1 0 0,0-1-1,0-1 1,0 0 0,1-2 0,0 0-1,1 0 1,0-2 0,12 2-36,1-2 60,0-1-1,1-1 1,-1-2 0,0-1 0,1-2 0,-1-1 0,0-1 0,-1-2 0,1-1 0,-1-1 0,23-11-60,-5-3 45,0-2 1,-2-2-1,0-2 1,-2-2-1,-2-2 1,-1-1 0,-1-3-1,-2-1 1,-2-1-1,-1-3 1,-3 0 0,26-45-47,-46 64 35,0 0-1,-2-2 0,-1 1 0,-1-1 0,-1 0 0,-1-1 0,-1 0 0,-1 0 0,-2 0 0,0 0 0,-2-1 0,-1 1 0,-1 0 0,-1 0 0,-5-21-33,1 16 38,-1 0 0,-2 0-1,-1 1 1,-1 1 0,-2-1 0,0 2 0,-2 0 0,-1 1 0,-2 1 0,0 0-1,-2 1 1,-16-14-38,18 22-17,-2 0 0,0 2 0,0 0 0,-1 2 0,-1 0 0,0 2 0,-1 0-1,0 1 1,0 2 0,-1 1 0,-1 0 0,1 2 0,-1 1 0,-6 1 17,4 1-802,-1 1-1,1 1 1,-20 4 802,23-1-1437,-1 2-1,0 0 1,1 2-1,0 1 1438,-74 30-9681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H-Coloring == homomorphism from G to 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1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Reasonable understanding of sparsification standard coloring problems and Boolean CSPs. List H-Coloring problems extend both: variation of coloring, corresponding to non-Boolean CSP.</a:t>
                </a:r>
                <a:b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</a:br>
                <a:endParaRPr lang="en-US" sz="1200" b="0" i="0" kern="1200" dirty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endParaRP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Lower bounds for standard graph coloring, some nontrivial upper bounds for CSPs. List H-coloring is a non-Boolean CSP that captures all graph coloring problems: is there some H for which a nontrivial sparsification exists?</a:t>
                </a:r>
              </a:p>
              <a:p>
                <a:endParaRPr lang="en-US" sz="1200" b="0" i="0" kern="1200" dirty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endParaRPr>
              </a:p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O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b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s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e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r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v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e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f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r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o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m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t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i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s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o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v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e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r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v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i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e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w: 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several nontrivial upper bounds for 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N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P-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a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r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d CSP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s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with constraints 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o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f 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a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r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i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t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y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three or more, 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b</a:t>
                </a:r>
                <a:r>
                  <a:rPr lang="en-NL" sz="1200" b="0" i="0" kern="1200" baseline="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ut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no nontrivial </a:t>
                </a:r>
                <a:r>
                  <a:rPr lang="en-NL" sz="1200" b="0" i="0" kern="1200" baseline="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sparsification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for graph problems (</a:t>
                </a:r>
                <a14:m>
                  <m:oMath xmlns:m="http://schemas.openxmlformats.org/officeDocument/2006/math">
                    <m:r>
                      <a:rPr lang="en-NL" sz="1200" b="0" i="1" kern="1200" baseline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</m:oMath>
                </a14:m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CSP with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constraints of arity 2). Also: we understand Boolean </a:t>
                </a:r>
                <a:r>
                  <a:rPr lang="en-NL" sz="1200" b="0" i="0" kern="1200" baseline="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CSPs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to some extent, and H-</a:t>
                </a:r>
                <a:r>
                  <a:rPr lang="en-NL" sz="1200" b="0" i="0" kern="1200" baseline="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Coloring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problems form a restricted class of </a:t>
                </a:r>
                <a:r>
                  <a:rPr lang="en-NL" sz="1200" b="0" i="0" kern="1200" baseline="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CSPs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with larger domains to attack next.</a:t>
                </a:r>
                <a:endParaRPr lang="en-US" sz="1200" b="0" i="0" kern="1200" dirty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O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b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s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e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r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v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e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f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r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o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m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t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i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s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o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v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e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r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v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i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e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w: 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several nontrivial upper bounds for 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N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P-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a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r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d CSP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s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with constraints 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o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f 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a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r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i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t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y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three or more, 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b</a:t>
                </a:r>
                <a:r>
                  <a:rPr lang="en-NL" sz="1200" b="0" i="0" kern="1200" baseline="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ut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no nontrivial </a:t>
                </a:r>
                <a:r>
                  <a:rPr lang="en-NL" sz="1200" b="0" i="0" kern="1200" baseline="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sparsification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for graph problems (</a:t>
                </a:r>
                <a:r>
                  <a:rPr lang="en-NL" sz="1200" b="0" i="0" kern="1200" baseline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≈</a:t>
                </a:r>
                <a:r>
                  <a:rPr lang="en-NL" sz="1200" b="0" i="0" kern="120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CSP with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constraints of arity 2). Also: we understand Boolean </a:t>
                </a:r>
                <a:r>
                  <a:rPr lang="en-NL" sz="1200" b="0" i="0" kern="1200" baseline="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CSPs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to some extent, and H-</a:t>
                </a:r>
                <a:r>
                  <a:rPr lang="en-NL" sz="1200" b="0" i="0" kern="1200" baseline="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Coloring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problems form a restricted class of </a:t>
                </a:r>
                <a:r>
                  <a:rPr lang="en-NL" sz="1200" b="0" i="0" kern="1200" baseline="0" dirty="0" err="1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CSPs</a:t>
                </a:r>
                <a:r>
                  <a:rPr lang="en-NL" sz="1200" b="0" i="0" kern="1200" baseline="0" dirty="0">
                    <a:solidFill>
                      <a:schemeClr val="tx1"/>
                    </a:solidFill>
                    <a:effectLst/>
                    <a:latin typeface="Arial" charset="0"/>
                    <a:ea typeface="+mn-ea"/>
                    <a:cs typeface="+mn-cs"/>
                  </a:rPr>
                  <a:t> with larger domains to attack next.</a:t>
                </a:r>
                <a:endParaRPr lang="en-US" sz="1200" b="0" i="0" kern="1200" dirty="0"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442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Take-away message: any hard graph H contains a P_4 with some additional properties, which can be used to construct gadgets, which can be used to simulate an Annotated P_4-List-Coloring instance, for which we prove a lower bound.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409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Take-away message: any hard graph H contains a P_4 with some additional properties, which can be used to construct gadgets, which can be used to simulate an Annotated P_4-List-Coloring instance, for which we prove a lower bound.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539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Take-away message: any hard graph H contains a P_4 with some additional properties, which can be used to construct gadgets, which can be used to simulate an Annotated P_4-List-Coloring instance, for which we prove a lower bound.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8760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Observe that when doing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-coloring, giving a vertex with list {</a:t>
                </a:r>
                <a:r>
                  <a:rPr lang="en-US" dirty="0" err="1"/>
                  <a:t>a,c</a:t>
                </a:r>
                <a:r>
                  <a:rPr lang="en-US" dirty="0"/>
                  <a:t>}</a:t>
                </a:r>
                <a:r>
                  <a:rPr lang="en-US" baseline="0" dirty="0"/>
                  <a:t> color c, or a vertex with list {</a:t>
                </a:r>
                <a:r>
                  <a:rPr lang="en-US" baseline="0" dirty="0" err="1"/>
                  <a:t>b,d</a:t>
                </a:r>
                <a:r>
                  <a:rPr lang="en-US" baseline="0" dirty="0"/>
                  <a:t>} color d, will never violate any homomorphism requirements because c is adjacent to all vertices in the other partite set, and d is also adjacent to all vertices in the other partite set.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Observe that when doing a </a:t>
                </a:r>
                <a:r>
                  <a:rPr lang="en-US" b="0" i="0">
                    <a:latin typeface="Cambria Math" panose="02040503050406030204" pitchFamily="18" charset="0"/>
                  </a:rPr>
                  <a:t>𝑃_4</a:t>
                </a:r>
                <a:r>
                  <a:rPr lang="en-US" dirty="0"/>
                  <a:t>-coloring, giving a vertex with list {</a:t>
                </a:r>
                <a:r>
                  <a:rPr lang="en-US" dirty="0" err="1"/>
                  <a:t>a,c</a:t>
                </a:r>
                <a:r>
                  <a:rPr lang="en-US" dirty="0"/>
                  <a:t>}</a:t>
                </a:r>
                <a:r>
                  <a:rPr lang="en-US" baseline="0" dirty="0"/>
                  <a:t> color c, or a vertex with list {</a:t>
                </a:r>
                <a:r>
                  <a:rPr lang="en-US" baseline="0" dirty="0" err="1"/>
                  <a:t>b,d</a:t>
                </a:r>
                <a:r>
                  <a:rPr lang="en-US" baseline="0" dirty="0"/>
                  <a:t>} color d, will never violate any homomorphism requirements because c is adjacent to all vertices in the other partite set, and d is also adjacent to all vertices in the other partite set.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1595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689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sparsification lower bounds for all graphs H which have a triangle. (The problem is easy for all bipartite graphs).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63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9" y="4702177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8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1" y="347663"/>
            <a:ext cx="6029325" cy="57785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580112" y="4581128"/>
            <a:ext cx="792088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660232" y="1124744"/>
            <a:ext cx="25922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5220072" y="1448780"/>
            <a:ext cx="4032448" cy="399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EAC1AB-8C5D-458E-A3EF-D491909A4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3548" y="3135640"/>
            <a:ext cx="2654274" cy="1958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CA7C54-284D-40F3-93D0-51714EDD1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9234" y="1545132"/>
            <a:ext cx="1954409" cy="1494156"/>
          </a:xfrm>
          <a:prstGeom prst="rect">
            <a:avLst/>
          </a:prstGeom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35512" y="-27384"/>
            <a:ext cx="9143999" cy="5588445"/>
          </a:xfrm>
          <a:prstGeom prst="rect">
            <a:avLst/>
          </a:prstGeom>
          <a:noFill/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9" y="1628802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9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981076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8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5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1" y="6519865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84.png"/><Relationship Id="rId3" Type="http://schemas.openxmlformats.org/officeDocument/2006/relationships/image" Target="../media/image49.png"/><Relationship Id="rId7" Type="http://schemas.openxmlformats.org/officeDocument/2006/relationships/image" Target="../media/image68.png"/><Relationship Id="rId12" Type="http://schemas.openxmlformats.org/officeDocument/2006/relationships/customXml" Target="../ink/ink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83.png"/><Relationship Id="rId5" Type="http://schemas.openxmlformats.org/officeDocument/2006/relationships/image" Target="../media/image78.png"/><Relationship Id="rId15" Type="http://schemas.openxmlformats.org/officeDocument/2006/relationships/image" Target="../media/image86.png"/><Relationship Id="rId10" Type="http://schemas.openxmlformats.org/officeDocument/2006/relationships/customXml" Target="../ink/ink21.xml"/><Relationship Id="rId4" Type="http://schemas.openxmlformats.org/officeDocument/2006/relationships/image" Target="../media/image77.png"/><Relationship Id="rId9" Type="http://schemas.openxmlformats.org/officeDocument/2006/relationships/image" Target="../media/image73.png"/><Relationship Id="rId1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7" Type="http://schemas.openxmlformats.org/officeDocument/2006/relationships/image" Target="../media/image79.png"/><Relationship Id="rId12" Type="http://schemas.openxmlformats.org/officeDocument/2006/relationships/image" Target="../media/image81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89.png"/><Relationship Id="rId15" Type="http://schemas.openxmlformats.org/officeDocument/2006/relationships/image" Target="../media/image90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1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0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700.png"/><Relationship Id="rId18" Type="http://schemas.openxmlformats.org/officeDocument/2006/relationships/customXml" Target="../ink/ink30.xml"/><Relationship Id="rId3" Type="http://schemas.openxmlformats.org/officeDocument/2006/relationships/image" Target="../media/image113.png"/><Relationship Id="rId21" Type="http://schemas.openxmlformats.org/officeDocument/2006/relationships/image" Target="../media/image740.png"/><Relationship Id="rId7" Type="http://schemas.openxmlformats.org/officeDocument/2006/relationships/image" Target="../media/image670.png"/><Relationship Id="rId12" Type="http://schemas.openxmlformats.org/officeDocument/2006/relationships/customXml" Target="../ink/ink27.xml"/><Relationship Id="rId17" Type="http://schemas.openxmlformats.org/officeDocument/2006/relationships/image" Target="../media/image720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690.png"/><Relationship Id="rId5" Type="http://schemas.openxmlformats.org/officeDocument/2006/relationships/image" Target="../media/image660.png"/><Relationship Id="rId15" Type="http://schemas.openxmlformats.org/officeDocument/2006/relationships/image" Target="../media/image711.png"/><Relationship Id="rId10" Type="http://schemas.openxmlformats.org/officeDocument/2006/relationships/customXml" Target="../ink/ink26.xml"/><Relationship Id="rId19" Type="http://schemas.openxmlformats.org/officeDocument/2006/relationships/image" Target="../media/image730.png"/><Relationship Id="rId4" Type="http://schemas.openxmlformats.org/officeDocument/2006/relationships/customXml" Target="../ink/ink23.xml"/><Relationship Id="rId9" Type="http://schemas.openxmlformats.org/officeDocument/2006/relationships/image" Target="../media/image680.png"/><Relationship Id="rId14" Type="http://schemas.openxmlformats.org/officeDocument/2006/relationships/customXml" Target="../ink/ink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0.png"/><Relationship Id="rId1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customXml" Target="../ink/ink3.xml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0.png"/><Relationship Id="rId10" Type="http://schemas.openxmlformats.org/officeDocument/2006/relationships/image" Target="../media/image210.png"/><Relationship Id="rId9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.xml"/><Relationship Id="rId18" Type="http://schemas.openxmlformats.org/officeDocument/2006/relationships/image" Target="../media/image56.png"/><Relationship Id="rId26" Type="http://schemas.openxmlformats.org/officeDocument/2006/relationships/image" Target="../media/image60.png"/><Relationship Id="rId21" Type="http://schemas.openxmlformats.org/officeDocument/2006/relationships/customXml" Target="../ink/ink12.xml"/><Relationship Id="rId34" Type="http://schemas.openxmlformats.org/officeDocument/2006/relationships/image" Target="../media/image64.png"/><Relationship Id="rId7" Type="http://schemas.openxmlformats.org/officeDocument/2006/relationships/customXml" Target="../ink/ink5.xml"/><Relationship Id="rId12" Type="http://schemas.openxmlformats.org/officeDocument/2006/relationships/image" Target="../media/image53.png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customXml" Target="../ink/ink7.xml"/><Relationship Id="rId24" Type="http://schemas.openxmlformats.org/officeDocument/2006/relationships/image" Target="../media/image59.png"/><Relationship Id="rId32" Type="http://schemas.openxmlformats.org/officeDocument/2006/relationships/image" Target="../media/image63.png"/><Relationship Id="rId37" Type="http://schemas.openxmlformats.org/officeDocument/2006/relationships/customXml" Target="../ink/ink20.xml"/><Relationship Id="rId5" Type="http://schemas.openxmlformats.org/officeDocument/2006/relationships/image" Target="../media/image32.png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61.png"/><Relationship Id="rId36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customXml" Target="../ink/ink11.xml"/><Relationship Id="rId31" Type="http://schemas.openxmlformats.org/officeDocument/2006/relationships/customXml" Target="../ink/ink17.xml"/><Relationship Id="rId4" Type="http://schemas.openxmlformats.org/officeDocument/2006/relationships/image" Target="../media/image25.png"/><Relationship Id="rId9" Type="http://schemas.openxmlformats.org/officeDocument/2006/relationships/customXml" Target="../ink/ink6.xm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customXml" Target="../ink/ink15.xml"/><Relationship Id="rId30" Type="http://schemas.openxmlformats.org/officeDocument/2006/relationships/image" Target="../media/image62.png"/><Relationship Id="rId35" Type="http://schemas.openxmlformats.org/officeDocument/2006/relationships/customXml" Target="../ink/ink19.xml"/><Relationship Id="rId8" Type="http://schemas.openxmlformats.org/officeDocument/2006/relationships/image" Target="../media/image51.png"/><Relationship Id="rId3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7504" y="1340768"/>
                <a:ext cx="6552728" cy="936102"/>
              </a:xfrm>
            </p:spPr>
            <p:txBody>
              <a:bodyPr/>
              <a:lstStyle/>
              <a:p>
                <a:r>
                  <a:rPr lang="en-US" sz="2800" dirty="0"/>
                  <a:t>Sparsification Lower Bounds </a:t>
                </a:r>
                <a:br>
                  <a:rPr lang="en-US" sz="2800" dirty="0"/>
                </a:br>
                <a:r>
                  <a:rPr lang="en-US" sz="2800" dirty="0"/>
                  <a:t>for </a:t>
                </a:r>
                <a:r>
                  <a:rPr lang="en-US" sz="2800" cap="small" dirty="0"/>
                  <a:t>List </a:t>
                </a:r>
                <a14:m>
                  <m:oMath xmlns:m="http://schemas.openxmlformats.org/officeDocument/2006/math">
                    <m:r>
                      <a:rPr lang="en-US" sz="2800" i="1" cap="small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cap="small" dirty="0"/>
                  <a:t>-Coloring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340768"/>
                <a:ext cx="6552728" cy="936102"/>
              </a:xfrm>
              <a:blipFill>
                <a:blip r:embed="rId3"/>
                <a:stretch>
                  <a:fillRect l="-1953" t="-7143" b="-18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7504" y="2672914"/>
            <a:ext cx="5976664" cy="2340262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/>
              <a:t>Hubie Chen			Birkbeck London</a:t>
            </a:r>
          </a:p>
          <a:p>
            <a:r>
              <a:rPr lang="sv-SE" sz="2400" b="1" dirty="0"/>
              <a:t>Bart M. P. Jansen		TU Eindhoven</a:t>
            </a:r>
            <a:endParaRPr lang="sv-SE" sz="2400" dirty="0"/>
          </a:p>
          <a:p>
            <a:r>
              <a:rPr lang="sv-SE" sz="2400" dirty="0"/>
              <a:t>Astrid Pieterse			HU Berlin</a:t>
            </a:r>
          </a:p>
          <a:p>
            <a:r>
              <a:rPr lang="sv-SE" sz="2400" dirty="0"/>
              <a:t>Karolina Okrasa	&amp;		U. Warsaw &amp;</a:t>
            </a:r>
            <a:br>
              <a:rPr lang="sv-SE" sz="2400" dirty="0"/>
            </a:br>
            <a:r>
              <a:rPr lang="sv-SE" sz="2400" dirty="0"/>
              <a:t>Pawel Rzążewski		Warsaw Uni. T.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9322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latin typeface="+mj-lt"/>
              </a:rPr>
              <a:t>ISAAC 2020</a:t>
            </a:r>
            <a:br>
              <a:rPr lang="en-US" sz="1600" i="1" dirty="0">
                <a:latin typeface="+mj-lt"/>
              </a:rPr>
            </a:br>
            <a:r>
              <a:rPr lang="en-US" sz="1600" dirty="0">
                <a:latin typeface="+mj-lt"/>
              </a:rPr>
              <a:t>December 17</a:t>
            </a:r>
            <a:r>
              <a:rPr lang="en-US" sz="1600" baseline="30000" dirty="0">
                <a:latin typeface="+mj-lt"/>
              </a:rPr>
              <a:t>th</a:t>
            </a:r>
            <a:r>
              <a:rPr lang="en-US" sz="1600" dirty="0">
                <a:latin typeface="+mj-lt"/>
              </a:rPr>
              <a:t> 2020, Hong Kong</a:t>
            </a:r>
            <a:endParaRPr lang="en-US" sz="1600" i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3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5E752D-BA4D-4A95-8E4E-CCE3060DBC34}"/>
              </a:ext>
            </a:extLst>
          </p:cNvPr>
          <p:cNvGrpSpPr/>
          <p:nvPr/>
        </p:nvGrpSpPr>
        <p:grpSpPr>
          <a:xfrm>
            <a:off x="6786097" y="2736803"/>
            <a:ext cx="447120" cy="452160"/>
            <a:chOff x="6786097" y="2736803"/>
            <a:chExt cx="44712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167FE9-26C4-4D4F-948A-9E3D9BFDA736}"/>
                    </a:ext>
                  </a:extLst>
                </p14:cNvPr>
                <p14:cNvContentPartPr/>
                <p14:nvPr/>
              </p14:nvContentPartPr>
              <p14:xfrm>
                <a:off x="6786097" y="2783243"/>
                <a:ext cx="373680" cy="405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167FE9-26C4-4D4F-948A-9E3D9BFDA73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77097" y="2774603"/>
                  <a:ext cx="3913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78FEFA-62D3-4A58-9848-E215EE8AA47C}"/>
                    </a:ext>
                  </a:extLst>
                </p14:cNvPr>
                <p14:cNvContentPartPr/>
                <p14:nvPr/>
              </p14:nvContentPartPr>
              <p14:xfrm>
                <a:off x="7019377" y="2736803"/>
                <a:ext cx="213840" cy="242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378FEFA-62D3-4A58-9848-E215EE8AA47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10737" y="2727803"/>
                  <a:ext cx="231480" cy="260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3BC06CC-072D-4DC8-B25C-34CB5FF1691C}"/>
              </a:ext>
            </a:extLst>
          </p:cNvPr>
          <p:cNvSpPr/>
          <p:nvPr/>
        </p:nvSpPr>
        <p:spPr bwMode="auto">
          <a:xfrm>
            <a:off x="6084168" y="5445224"/>
            <a:ext cx="2232248" cy="924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87">
        <p:fade/>
      </p:transition>
    </mc:Choice>
    <mc:Fallback xmlns="">
      <p:transition spd="med" advTm="848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49EA-5FDF-469C-876C-0017E5ED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L</a:t>
            </a:r>
            <a:r>
              <a:rPr lang="en-US" dirty="0"/>
              <a:t>o</a:t>
            </a:r>
            <a:r>
              <a:rPr lang="en-NL" dirty="0"/>
              <a:t>c</a:t>
            </a:r>
            <a:r>
              <a:rPr lang="en-US" dirty="0"/>
              <a:t>a</a:t>
            </a:r>
            <a:r>
              <a:rPr lang="en-NL" dirty="0"/>
              <a:t>l </a:t>
            </a:r>
            <a:r>
              <a:rPr lang="en-US" dirty="0"/>
              <a:t>s</a:t>
            </a:r>
            <a:r>
              <a:rPr lang="en-NL" dirty="0"/>
              <a:t>t</a:t>
            </a:r>
            <a:r>
              <a:rPr lang="en-US" dirty="0"/>
              <a:t>r</a:t>
            </a:r>
            <a:r>
              <a:rPr lang="en-NL" dirty="0"/>
              <a:t>u</a:t>
            </a:r>
            <a:r>
              <a:rPr lang="en-US" dirty="0"/>
              <a:t>c</a:t>
            </a:r>
            <a:r>
              <a:rPr lang="en-NL" dirty="0"/>
              <a:t>t</a:t>
            </a:r>
            <a:r>
              <a:rPr lang="en-US" dirty="0"/>
              <a:t>u</a:t>
            </a:r>
            <a:r>
              <a:rPr lang="en-NL" dirty="0"/>
              <a:t>r</a:t>
            </a:r>
            <a:r>
              <a:rPr lang="en-US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765CF-4D18-47C2-B3B3-FC42FC091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NL" dirty="0"/>
              </a:p>
              <a:p>
                <a:endParaRPr lang="en-NL" dirty="0"/>
              </a:p>
              <a:p>
                <a:endParaRPr lang="en-NL" dirty="0"/>
              </a:p>
              <a:p>
                <a:pPr marL="0" indent="0">
                  <a:buNone/>
                </a:pPr>
                <a:endParaRPr lang="en-NL" dirty="0"/>
              </a:p>
              <a:p>
                <a:pPr marL="0" indent="0">
                  <a:buNone/>
                </a:pPr>
                <a:r>
                  <a:rPr lang="en-US" dirty="0"/>
                  <a:t>(1)	allows </a:t>
                </a:r>
                <a:r>
                  <a:rPr lang="en-US" cap="small" dirty="0"/>
                  <a:t>List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cap="small" dirty="0"/>
                  <a:t>-Coloring</a:t>
                </a:r>
                <a:r>
                  <a:rPr lang="en-US" dirty="0"/>
                  <a:t> to mimic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cap="small" dirty="0"/>
                  <a:t>-Coloring</a:t>
                </a:r>
              </a:p>
              <a:p>
                <a:pPr marL="0" indent="0">
                  <a:buNone/>
                </a:pPr>
                <a:r>
                  <a:rPr lang="en-US" cap="small" dirty="0"/>
                  <a:t>(2&amp;3) 	</a:t>
                </a:r>
                <a:r>
                  <a:rPr lang="en-US" dirty="0"/>
                  <a:t>lead to gadgets for lists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	which enforce that two vertices get different values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via </a:t>
                </a:r>
                <a:r>
                  <a:rPr lang="en-US" dirty="0">
                    <a:solidFill>
                      <a:srgbClr val="0070C0"/>
                    </a:solidFill>
                  </a:rPr>
                  <a:t>[Jaffke &amp; J, CIAC ‘17]</a:t>
                </a:r>
                <a:r>
                  <a:rPr lang="en-US" dirty="0"/>
                  <a:t> to: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765CF-4D18-47C2-B3B3-FC42FC091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b="-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2BB5B-166E-4320-8CD2-30A2DC0E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4">
                <a:extLst>
                  <a:ext uri="{FF2B5EF4-FFF2-40B4-BE49-F238E27FC236}">
                    <a16:creationId xmlns:a16="http://schemas.microsoft.com/office/drawing/2014/main" id="{6DF6360D-CFE2-4F7A-BE7E-F873ADF3D780}"/>
                  </a:ext>
                </a:extLst>
              </p:cNvPr>
              <p:cNvSpPr/>
              <p:nvPr/>
            </p:nvSpPr>
            <p:spPr bwMode="auto">
              <a:xfrm>
                <a:off x="468313" y="1196975"/>
                <a:ext cx="8229600" cy="19089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a simple bipartite graph that is not the complement of a  circular arc graph, then there exist </a:t>
                </a:r>
                <a14:m>
                  <m:oMath xmlns:m="http://schemas.openxmlformats.org/officeDocument/2006/math"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such that</a:t>
                </a:r>
              </a:p>
              <a:p>
                <a:pPr marL="457200" indent="-457200" algn="l" eaLnBrk="0" hangingPunct="0">
                  <a:buFont typeface="+mj-lt"/>
                  <a:buAutoNum type="arabicPeriod"/>
                </a:pPr>
                <a:r>
                  <a:rPr lang="en-NL" sz="2400" dirty="0">
                    <a:solidFill>
                      <a:schemeClr val="tx1"/>
                    </a:solidFill>
                    <a:latin typeface="+mj-lt"/>
                  </a:rPr>
                  <a:t>the graph </a:t>
                </a:r>
                <a14:m>
                  <m:oMath xmlns:m="http://schemas.openxmlformats.org/officeDocument/2006/math">
                    <m:r>
                      <a:rPr lang="en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isomorphic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0" lang="en-NL" sz="2400" u="none" strike="noStrik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L="457200" indent="-457200" algn="l" eaLnBrk="0" hangingPunct="0">
                  <a:buFont typeface="+mj-lt"/>
                  <a:buAutoNum type="arabicPeriod"/>
                </a:pPr>
                <a:r>
                  <a:rPr lang="en-NL" sz="2400" dirty="0">
                    <a:solidFill>
                      <a:schemeClr val="tx1"/>
                    </a:solidFill>
                    <a:latin typeface="+mj-lt"/>
                  </a:rPr>
                  <a:t>t</a:t>
                </a:r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he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are pairwise incomparable</a:t>
                </a:r>
              </a:p>
              <a:p>
                <a:pPr marL="457200" indent="-457200" algn="l" eaLnBrk="0" hangingPunct="0">
                  <a:buFont typeface="+mj-lt"/>
                  <a:buAutoNum type="arabicPeriod"/>
                </a:pPr>
                <a:r>
                  <a:rPr lang="en-NL" sz="2400" dirty="0">
                    <a:solidFill>
                      <a:schemeClr val="tx1"/>
                    </a:solidFill>
                    <a:latin typeface="+mj-lt"/>
                  </a:rPr>
                  <a:t>the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are pairwise incomparable</a:t>
                </a:r>
                <a:endParaRPr kumimoji="0" lang="en-US" sz="2400" u="none" strike="noStrik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8" name="Rounded Rectangle 4">
                <a:extLst>
                  <a:ext uri="{FF2B5EF4-FFF2-40B4-BE49-F238E27FC236}">
                    <a16:creationId xmlns:a16="http://schemas.microsoft.com/office/drawing/2014/main" id="{6DF6360D-CFE2-4F7A-BE7E-F873ADF3D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29600" cy="190890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E1A071F-32F0-4CAE-AEDE-FEF8C42B8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361384"/>
            <a:ext cx="4114800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AF8AF7-27B5-47C3-B337-8C029DC1A641}"/>
                  </a:ext>
                </a:extLst>
              </p:cNvPr>
              <p:cNvSpPr txBox="1"/>
              <p:nvPr/>
            </p:nvSpPr>
            <p:spPr>
              <a:xfrm>
                <a:off x="4788024" y="5551140"/>
                <a:ext cx="3778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AF8AF7-27B5-47C3-B337-8C029DC1A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551140"/>
                <a:ext cx="377825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7E72015C-2C52-400C-96F5-D6E9D9DC970C}"/>
              </a:ext>
            </a:extLst>
          </p:cNvPr>
          <p:cNvSpPr/>
          <p:nvPr/>
        </p:nvSpPr>
        <p:spPr bwMode="auto">
          <a:xfrm rot="5400000">
            <a:off x="6444208" y="3717032"/>
            <a:ext cx="288032" cy="3312368"/>
          </a:xfrm>
          <a:prstGeom prst="leftBrace">
            <a:avLst>
              <a:gd name="adj1" fmla="val 63279"/>
              <a:gd name="adj2" fmla="val 7097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B9A167-FEBD-4406-9580-B89EFA1A8C08}"/>
                  </a:ext>
                </a:extLst>
              </p:cNvPr>
              <p:cNvSpPr txBox="1"/>
              <p:nvPr/>
            </p:nvSpPr>
            <p:spPr>
              <a:xfrm>
                <a:off x="5372880" y="5020296"/>
                <a:ext cx="3312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 vertices</a:t>
                </a:r>
                <a:endParaRPr lang="en-US" sz="2000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B9A167-FEBD-4406-9580-B89EFA1A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880" y="5020296"/>
                <a:ext cx="3312368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9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7D60A24-7E85-4E2B-9D2A-F0993FD05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414" y="692696"/>
            <a:ext cx="1728192" cy="507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A31C17-D6F6-4CAB-B663-AACDA9E648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small" dirty="0"/>
                  <a:t>Annotated</a:t>
                </a:r>
                <a:r>
                  <a:rPr lang="en-US" dirty="0"/>
                  <a:t> </a:t>
                </a:r>
                <a:r>
                  <a:rPr lang="en-US" cap="small" dirty="0"/>
                  <a:t>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cap="small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small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cap="small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cap="small" dirty="0"/>
                  <a:t>-Coloring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A31C17-D6F6-4CAB-B663-AACDA9E648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D4199-F18B-4047-BDBE-BE15C5132E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435280" cy="492918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/>
                  <a:t>Input:	</a:t>
                </a:r>
                <a:br>
                  <a:rPr lang="en-US" b="1" dirty="0"/>
                </a:br>
                <a:r>
                  <a:rPr lang="en-US" dirty="0"/>
                  <a:t>Simple </a:t>
                </a:r>
                <a:r>
                  <a:rPr lang="en-US" dirty="0">
                    <a:solidFill>
                      <a:srgbClr val="0070C0"/>
                    </a:solidFill>
                  </a:rPr>
                  <a:t>bipartite </a:t>
                </a: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list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0" dirty="0"/>
                  <a:t>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b="0" dirty="0"/>
                  <a:t> of subsets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0" dirty="0"/>
                  <a:t>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≤3|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1" dirty="0"/>
                  <a:t>Question:</a:t>
                </a:r>
                <a:br>
                  <a:rPr lang="en-US" b="1" dirty="0"/>
                </a:br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have a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-coloring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</a:t>
                </a:r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3D4199-F18B-4047-BDBE-BE15C5132E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435280" cy="4929188"/>
              </a:xfrm>
              <a:blipFill>
                <a:blip r:embed="rId5"/>
                <a:stretch>
                  <a:fillRect l="-1156" t="-1731" b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0071B-6309-41BC-A9AA-326E100D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27" name="Blank">
            <a:extLst>
              <a:ext uri="{FF2B5EF4-FFF2-40B4-BE49-F238E27FC236}">
                <a16:creationId xmlns:a16="http://schemas.microsoft.com/office/drawing/2014/main" id="{22CBCB66-8E0B-4DA0-A615-366FC4CE5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1604" y="304562"/>
            <a:ext cx="3190875" cy="4057650"/>
          </a:xfrm>
          <a:prstGeom prst="rect">
            <a:avLst/>
          </a:prstGeom>
        </p:spPr>
      </p:pic>
      <p:pic>
        <p:nvPicPr>
          <p:cNvPr id="28" name="Lists">
            <a:extLst>
              <a:ext uri="{FF2B5EF4-FFF2-40B4-BE49-F238E27FC236}">
                <a16:creationId xmlns:a16="http://schemas.microsoft.com/office/drawing/2014/main" id="{1F25E54A-B03E-418B-83DD-23EC3C9ED4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1604" y="304562"/>
            <a:ext cx="3190875" cy="4057650"/>
          </a:xfrm>
          <a:prstGeom prst="rect">
            <a:avLst/>
          </a:prstGeom>
        </p:spPr>
      </p:pic>
      <p:pic>
        <p:nvPicPr>
          <p:cNvPr id="29" name="F">
            <a:extLst>
              <a:ext uri="{FF2B5EF4-FFF2-40B4-BE49-F238E27FC236}">
                <a16:creationId xmlns:a16="http://schemas.microsoft.com/office/drawing/2014/main" id="{12AA4143-CD0B-4C7D-B492-5A0832742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1604" y="304562"/>
            <a:ext cx="3190875" cy="4057650"/>
          </a:xfrm>
          <a:prstGeom prst="rect">
            <a:avLst/>
          </a:prstGeom>
        </p:spPr>
      </p:pic>
      <p:pic>
        <p:nvPicPr>
          <p:cNvPr id="30" name="Coloring">
            <a:extLst>
              <a:ext uri="{FF2B5EF4-FFF2-40B4-BE49-F238E27FC236}">
                <a16:creationId xmlns:a16="http://schemas.microsoft.com/office/drawing/2014/main" id="{A57F1B46-15A4-411C-8FA5-1870CF46C1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1604" y="295037"/>
            <a:ext cx="3190875" cy="4076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B7B02B7-62FE-44F2-B881-CA18570E6062}"/>
                  </a:ext>
                </a:extLst>
              </p14:cNvPr>
              <p14:cNvContentPartPr/>
              <p14:nvPr/>
            </p14:nvContentPartPr>
            <p14:xfrm>
              <a:off x="6132351" y="460786"/>
              <a:ext cx="707400" cy="1954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B7B02B7-62FE-44F2-B881-CA18570E60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23711" y="451786"/>
                <a:ext cx="725040" cy="19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34834C3-E3BD-4473-858F-53A8AC97B906}"/>
                  </a:ext>
                </a:extLst>
              </p14:cNvPr>
              <p14:cNvContentPartPr/>
              <p14:nvPr/>
            </p14:nvContentPartPr>
            <p14:xfrm>
              <a:off x="6176991" y="1720786"/>
              <a:ext cx="1023840" cy="2582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34834C3-E3BD-4473-858F-53A8AC97B90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67991" y="1711786"/>
                <a:ext cx="1041480" cy="25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87C2D0-A24E-49A6-83EF-6DA0FCE0D9E2}"/>
                  </a:ext>
                </a:extLst>
              </p:cNvPr>
              <p:cNvSpPr txBox="1"/>
              <p:nvPr/>
            </p:nvSpPr>
            <p:spPr>
              <a:xfrm>
                <a:off x="6538736" y="295037"/>
                <a:ext cx="581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err="1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87C2D0-A24E-49A6-83EF-6DA0FCE0D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736" y="295037"/>
                <a:ext cx="58158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A641A7-9629-46D8-A77F-A3D25D9DB4AD}"/>
                  </a:ext>
                </a:extLst>
              </p:cNvPr>
              <p:cNvSpPr txBox="1"/>
              <p:nvPr/>
            </p:nvSpPr>
            <p:spPr>
              <a:xfrm>
                <a:off x="6107325" y="3529056"/>
                <a:ext cx="581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err="1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A641A7-9629-46D8-A77F-A3D25D9DB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325" y="3529056"/>
                <a:ext cx="58158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7435948-9412-4F85-8A0F-93AA3A30A492}"/>
              </a:ext>
            </a:extLst>
          </p:cNvPr>
          <p:cNvSpPr/>
          <p:nvPr/>
        </p:nvSpPr>
        <p:spPr bwMode="auto">
          <a:xfrm>
            <a:off x="7200831" y="4909240"/>
            <a:ext cx="1812002" cy="132643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Can</a:t>
            </a:r>
            <a:r>
              <a:rPr kumimoji="0" lang="en-US" sz="20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be enforced by previous gadgets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27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D4DA-9BB4-4E84-B5CE-1DDE8D16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0BE93-CE1E-473F-A4CB-7D1D154F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arsification statement">
                <a:extLst>
                  <a:ext uri="{FF2B5EF4-FFF2-40B4-BE49-F238E27FC236}">
                    <a16:creationId xmlns:a16="http://schemas.microsoft.com/office/drawing/2014/main" id="{C41EADBD-2230-4539-A446-0A5F7D6DC3E5}"/>
                  </a:ext>
                </a:extLst>
              </p:cNvPr>
              <p:cNvSpPr/>
              <p:nvPr/>
            </p:nvSpPr>
            <p:spPr bwMode="auto">
              <a:xfrm>
                <a:off x="468313" y="347662"/>
                <a:ext cx="8229600" cy="114714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 cap="small" dirty="0"/>
                  <a:t>Annotated</a:t>
                </a:r>
                <a:r>
                  <a:rPr lang="en-US" sz="2400" dirty="0"/>
                  <a:t> </a:t>
                </a:r>
                <a:r>
                  <a:rPr lang="en-US" sz="2400" cap="small" dirty="0"/>
                  <a:t>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cap="small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cap="small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cap="small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cap="small" dirty="0"/>
                  <a:t>-Coloring </a:t>
                </a:r>
                <a:r>
                  <a:rPr lang="en-US" sz="2400" dirty="0"/>
                  <a:t>parameterized by the number of vertices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cap="small" dirty="0"/>
                  <a:t> </a:t>
                </a:r>
                <a:r>
                  <a:rPr lang="en-US" sz="2400" dirty="0"/>
                  <a:t>does admit a generalized kernelization of </a:t>
                </a:r>
                <a:r>
                  <a:rPr lang="en-US" sz="2400" dirty="0" err="1"/>
                  <a:t>bitsize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for any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US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0" lang="en-US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unless NP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kumimoji="0" lang="en-US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:r>
                  <a:rPr kumimoji="0" lang="en-US" sz="2400" u="none" strike="noStrik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coNP</a:t>
                </a:r>
                <a:r>
                  <a:rPr kumimoji="0" lang="en-US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/poly</a:t>
                </a:r>
              </a:p>
            </p:txBody>
          </p:sp>
        </mc:Choice>
        <mc:Fallback xmlns="">
          <p:sp>
            <p:nvSpPr>
              <p:cNvPr id="10" name="Sparsification statement">
                <a:extLst>
                  <a:ext uri="{FF2B5EF4-FFF2-40B4-BE49-F238E27FC236}">
                    <a16:creationId xmlns:a16="http://schemas.microsoft.com/office/drawing/2014/main" id="{C41EADBD-2230-4539-A446-0A5F7D6DC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47662"/>
                <a:ext cx="8229600" cy="114714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eneralized kernel statement">
                <a:extLst>
                  <a:ext uri="{FF2B5EF4-FFF2-40B4-BE49-F238E27FC236}">
                    <a16:creationId xmlns:a16="http://schemas.microsoft.com/office/drawing/2014/main" id="{3768263A-32DD-4318-A201-CB31D21DAC4F}"/>
                  </a:ext>
                </a:extLst>
              </p:cNvPr>
              <p:cNvSpPr/>
              <p:nvPr/>
            </p:nvSpPr>
            <p:spPr bwMode="auto">
              <a:xfrm>
                <a:off x="468313" y="347662"/>
                <a:ext cx="8229600" cy="114714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400" cap="small" dirty="0"/>
                  <a:t>Annotated</a:t>
                </a:r>
                <a:r>
                  <a:rPr lang="en-US" sz="2400" dirty="0"/>
                  <a:t> </a:t>
                </a:r>
                <a:r>
                  <a:rPr lang="en-US" sz="2400" cap="small" dirty="0"/>
                  <a:t>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cap="small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cap="small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cap="small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cap="small" dirty="0"/>
                  <a:t>-Coloring </a:t>
                </a:r>
                <a:r>
                  <a:rPr lang="en-US" sz="2400" dirty="0"/>
                  <a:t>does not admit a polynomial-time sparsification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bits for any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US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0" lang="en-US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:br>
                  <a:rPr kumimoji="0" lang="en-US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US" sz="18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unless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800" b="0" i="0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NP</m:t>
                    </m:r>
                    <m:r>
                      <a:rPr kumimoji="0" lang="en-US" sz="18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⊆</m:t>
                    </m:r>
                    <m:r>
                      <a:rPr kumimoji="0" lang="en-US" sz="18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kumimoji="0" lang="en-US" sz="18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US" sz="18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kumimoji="0" lang="en-US" sz="1800" u="none" strike="noStrik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Generalized kernel statement">
                <a:extLst>
                  <a:ext uri="{FF2B5EF4-FFF2-40B4-BE49-F238E27FC236}">
                    <a16:creationId xmlns:a16="http://schemas.microsoft.com/office/drawing/2014/main" id="{3768263A-32DD-4318-A201-CB31D21DA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47662"/>
                <a:ext cx="8229600" cy="114714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mbed text">
                <a:extLst>
                  <a:ext uri="{FF2B5EF4-FFF2-40B4-BE49-F238E27FC236}">
                    <a16:creationId xmlns:a16="http://schemas.microsoft.com/office/drawing/2014/main" id="{FE1ED215-18BC-45A5-9574-6CC34CE3EA20}"/>
                  </a:ext>
                </a:extLst>
              </p:cNvPr>
              <p:cNvSpPr txBox="1"/>
              <p:nvPr/>
            </p:nvSpPr>
            <p:spPr>
              <a:xfrm>
                <a:off x="468313" y="1651592"/>
                <a:ext cx="6479951" cy="1040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rgbClr val="C00000"/>
                    </a:solidFill>
                    <a:latin typeface="+mj-lt"/>
                  </a:rPr>
                  <a:t>Lower bound using cross-composition framework:</a:t>
                </a:r>
                <a:br>
                  <a:rPr lang="en-US" sz="2000" dirty="0">
                    <a:latin typeface="+mj-lt"/>
                  </a:rPr>
                </a:br>
                <a:r>
                  <a:rPr lang="en-US" sz="2000" dirty="0">
                    <a:latin typeface="+mj-lt"/>
                  </a:rPr>
                  <a:t>Embed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+mj-lt"/>
                  </a:rPr>
                  <a:t>instances of </a:t>
                </a:r>
                <a:r>
                  <a:rPr lang="en-US" sz="2000" cap="small" dirty="0"/>
                  <a:t>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br>
                  <a:rPr lang="en-US" sz="2000" dirty="0">
                    <a:latin typeface="+mj-lt"/>
                  </a:rPr>
                </a:br>
                <a:r>
                  <a:rPr lang="en-US" sz="2000" dirty="0">
                    <a:latin typeface="+mj-lt"/>
                  </a:rPr>
                  <a:t>all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+mj-lt"/>
                  </a:rPr>
                  <a:t> vertices, asking for clique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Embed text">
                <a:extLst>
                  <a:ext uri="{FF2B5EF4-FFF2-40B4-BE49-F238E27FC236}">
                    <a16:creationId xmlns:a16="http://schemas.microsoft.com/office/drawing/2014/main" id="{FE1ED215-18BC-45A5-9574-6CC34CE3E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1651592"/>
                <a:ext cx="6479951" cy="1040349"/>
              </a:xfrm>
              <a:prstGeom prst="rect">
                <a:avLst/>
              </a:prstGeom>
              <a:blipFill>
                <a:blip r:embed="rId5"/>
                <a:stretch>
                  <a:fillRect l="-1035" t="-3509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Left graphs">
            <a:extLst>
              <a:ext uri="{FF2B5EF4-FFF2-40B4-BE49-F238E27FC236}">
                <a16:creationId xmlns:a16="http://schemas.microsoft.com/office/drawing/2014/main" id="{8D945FBD-6245-499F-88E8-2B0F9B3531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699"/>
          <a:stretch/>
        </p:blipFill>
        <p:spPr>
          <a:xfrm>
            <a:off x="424146" y="2711935"/>
            <a:ext cx="4003838" cy="1295400"/>
          </a:xfrm>
          <a:prstGeom prst="rect">
            <a:avLst/>
          </a:prstGeom>
        </p:spPr>
      </p:pic>
      <p:pic>
        <p:nvPicPr>
          <p:cNvPr id="21" name="Left incidence">
            <a:extLst>
              <a:ext uri="{FF2B5EF4-FFF2-40B4-BE49-F238E27FC236}">
                <a16:creationId xmlns:a16="http://schemas.microsoft.com/office/drawing/2014/main" id="{1B513912-C59B-4DEE-A139-E92EF3B0F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145" y="2656742"/>
            <a:ext cx="4057650" cy="156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dots">
                <a:extLst>
                  <a:ext uri="{FF2B5EF4-FFF2-40B4-BE49-F238E27FC236}">
                    <a16:creationId xmlns:a16="http://schemas.microsoft.com/office/drawing/2014/main" id="{F8A9424C-ACDA-4256-BD67-5C522DEBDD79}"/>
                  </a:ext>
                </a:extLst>
              </p:cNvPr>
              <p:cNvSpPr txBox="1"/>
              <p:nvPr/>
            </p:nvSpPr>
            <p:spPr>
              <a:xfrm>
                <a:off x="4862289" y="3140968"/>
                <a:ext cx="1296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13" name="Cdots">
                <a:extLst>
                  <a:ext uri="{FF2B5EF4-FFF2-40B4-BE49-F238E27FC236}">
                    <a16:creationId xmlns:a16="http://schemas.microsoft.com/office/drawing/2014/main" id="{F8A9424C-ACDA-4256-BD67-5C522DEBD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289" y="3140968"/>
                <a:ext cx="129614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11 label">
                <a:extLst>
                  <a:ext uri="{FF2B5EF4-FFF2-40B4-BE49-F238E27FC236}">
                    <a16:creationId xmlns:a16="http://schemas.microsoft.com/office/drawing/2014/main" id="{C98A401A-F8BD-4E5A-A71D-B91881D981B0}"/>
                  </a:ext>
                </a:extLst>
              </p:cNvPr>
              <p:cNvSpPr txBox="1"/>
              <p:nvPr/>
            </p:nvSpPr>
            <p:spPr>
              <a:xfrm>
                <a:off x="786235" y="3910432"/>
                <a:ext cx="1296144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G11 label">
                <a:extLst>
                  <a:ext uri="{FF2B5EF4-FFF2-40B4-BE49-F238E27FC236}">
                    <a16:creationId xmlns:a16="http://schemas.microsoft.com/office/drawing/2014/main" id="{C98A401A-F8BD-4E5A-A71D-B91881D98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35" y="3910432"/>
                <a:ext cx="1296144" cy="4778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12 label">
                <a:extLst>
                  <a:ext uri="{FF2B5EF4-FFF2-40B4-BE49-F238E27FC236}">
                    <a16:creationId xmlns:a16="http://schemas.microsoft.com/office/drawing/2014/main" id="{45DC98FE-64F8-4F0A-8AEB-75E4F93387D8}"/>
                  </a:ext>
                </a:extLst>
              </p:cNvPr>
              <p:cNvSpPr txBox="1"/>
              <p:nvPr/>
            </p:nvSpPr>
            <p:spPr>
              <a:xfrm>
                <a:off x="2844192" y="3910432"/>
                <a:ext cx="1296144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G12 label">
                <a:extLst>
                  <a:ext uri="{FF2B5EF4-FFF2-40B4-BE49-F238E27FC236}">
                    <a16:creationId xmlns:a16="http://schemas.microsoft.com/office/drawing/2014/main" id="{45DC98FE-64F8-4F0A-8AEB-75E4F9338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192" y="3910432"/>
                <a:ext cx="1296144" cy="4778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Right graph">
            <a:extLst>
              <a:ext uri="{FF2B5EF4-FFF2-40B4-BE49-F238E27FC236}">
                <a16:creationId xmlns:a16="http://schemas.microsoft.com/office/drawing/2014/main" id="{597B3C01-E839-4B81-84D5-817BF303C4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6216" y="2711935"/>
            <a:ext cx="2085975" cy="1295400"/>
          </a:xfrm>
          <a:prstGeom prst="rect">
            <a:avLst/>
          </a:prstGeom>
        </p:spPr>
      </p:pic>
      <p:pic>
        <p:nvPicPr>
          <p:cNvPr id="24" name="Right incidence">
            <a:extLst>
              <a:ext uri="{FF2B5EF4-FFF2-40B4-BE49-F238E27FC236}">
                <a16:creationId xmlns:a16="http://schemas.microsoft.com/office/drawing/2014/main" id="{E87D77F1-C980-4D48-AB71-85554C6375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5539" y="2656742"/>
            <a:ext cx="2085975" cy="156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tt label">
                <a:extLst>
                  <a:ext uri="{FF2B5EF4-FFF2-40B4-BE49-F238E27FC236}">
                    <a16:creationId xmlns:a16="http://schemas.microsoft.com/office/drawing/2014/main" id="{4E9FAEAD-571B-485C-8F4F-90C4801A1BAC}"/>
                  </a:ext>
                </a:extLst>
              </p:cNvPr>
              <p:cNvSpPr txBox="1"/>
              <p:nvPr/>
            </p:nvSpPr>
            <p:spPr>
              <a:xfrm>
                <a:off x="6948264" y="3910432"/>
                <a:ext cx="1296144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7" name="Gtt label">
                <a:extLst>
                  <a:ext uri="{FF2B5EF4-FFF2-40B4-BE49-F238E27FC236}">
                    <a16:creationId xmlns:a16="http://schemas.microsoft.com/office/drawing/2014/main" id="{4E9FAEAD-571B-485C-8F4F-90C4801A1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910432"/>
                <a:ext cx="1296144" cy="4778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F99EB57A-D568-41A3-910E-CDFD53835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48610"/>
              </p:ext>
            </p:extLst>
          </p:nvPr>
        </p:nvGraphicFramePr>
        <p:xfrm>
          <a:off x="690651" y="5415181"/>
          <a:ext cx="7762700" cy="985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0675">
                  <a:extLst>
                    <a:ext uri="{9D8B030D-6E8A-4147-A177-3AD203B41FA5}">
                      <a16:colId xmlns:a16="http://schemas.microsoft.com/office/drawing/2014/main" val="2071052663"/>
                    </a:ext>
                  </a:extLst>
                </a:gridCol>
                <a:gridCol w="1940675">
                  <a:extLst>
                    <a:ext uri="{9D8B030D-6E8A-4147-A177-3AD203B41FA5}">
                      <a16:colId xmlns:a16="http://schemas.microsoft.com/office/drawing/2014/main" val="9219839"/>
                    </a:ext>
                  </a:extLst>
                </a:gridCol>
                <a:gridCol w="1940675">
                  <a:extLst>
                    <a:ext uri="{9D8B030D-6E8A-4147-A177-3AD203B41FA5}">
                      <a16:colId xmlns:a16="http://schemas.microsoft.com/office/drawing/2014/main" val="3724341798"/>
                    </a:ext>
                  </a:extLst>
                </a:gridCol>
                <a:gridCol w="1940675">
                  <a:extLst>
                    <a:ext uri="{9D8B030D-6E8A-4147-A177-3AD203B41FA5}">
                      <a16:colId xmlns:a16="http://schemas.microsoft.com/office/drawing/2014/main" val="3363336691"/>
                    </a:ext>
                  </a:extLst>
                </a:gridCol>
              </a:tblGrid>
              <a:tr h="661988">
                <a:tc>
                  <a:txBody>
                    <a:bodyPr/>
                    <a:lstStyle/>
                    <a:p>
                      <a:pPr lvl="8"/>
                      <a:endParaRPr lang="en-US" sz="500" dirty="0"/>
                    </a:p>
                  </a:txBody>
                  <a:tcPr marL="116440" marR="116440" marT="81914" marB="819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8"/>
                      <a:endParaRPr lang="en-US" sz="500" dirty="0"/>
                    </a:p>
                  </a:txBody>
                  <a:tcPr marL="116440" marR="116440" marT="81914" marB="819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8"/>
                      <a:endParaRPr lang="en-US" sz="500" dirty="0"/>
                    </a:p>
                  </a:txBody>
                  <a:tcPr marL="116440" marR="116440" marT="81914" marB="819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8"/>
                      <a:endParaRPr lang="en-US" sz="500" dirty="0"/>
                    </a:p>
                  </a:txBody>
                  <a:tcPr marL="116440" marR="116440" marT="81914" marB="819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5877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8"/>
                      <a:endParaRPr lang="en-US" sz="500" dirty="0"/>
                    </a:p>
                  </a:txBody>
                  <a:tcPr marL="116440" marR="116440" marT="81914" marB="819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8"/>
                      <a:endParaRPr lang="en-US" sz="500" dirty="0"/>
                    </a:p>
                  </a:txBody>
                  <a:tcPr marL="116440" marR="116440" marT="81914" marB="819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8"/>
                      <a:endParaRPr lang="en-US" sz="500" dirty="0"/>
                    </a:p>
                  </a:txBody>
                  <a:tcPr marL="116440" marR="116440" marT="81914" marB="819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8"/>
                      <a:endParaRPr lang="en-US" sz="500" dirty="0"/>
                    </a:p>
                  </a:txBody>
                  <a:tcPr marL="116440" marR="116440" marT="81914" marB="819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326043"/>
                  </a:ext>
                </a:extLst>
              </a:tr>
            </a:tbl>
          </a:graphicData>
        </a:graphic>
      </p:graphicFrame>
      <p:pic>
        <p:nvPicPr>
          <p:cNvPr id="29" name="Merged vertex sets">
            <a:extLst>
              <a:ext uri="{FF2B5EF4-FFF2-40B4-BE49-F238E27FC236}">
                <a16:creationId xmlns:a16="http://schemas.microsoft.com/office/drawing/2014/main" id="{51E9E30B-F9A4-40E0-83D7-AB47455687E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737" y="5299180"/>
            <a:ext cx="8010525" cy="1295400"/>
          </a:xfrm>
          <a:prstGeom prst="rect">
            <a:avLst/>
          </a:prstGeom>
        </p:spPr>
      </p:pic>
      <p:pic>
        <p:nvPicPr>
          <p:cNvPr id="27" name="Merged edges">
            <a:extLst>
              <a:ext uri="{FF2B5EF4-FFF2-40B4-BE49-F238E27FC236}">
                <a16:creationId xmlns:a16="http://schemas.microsoft.com/office/drawing/2014/main" id="{8486DEE2-541C-42E8-B619-381607B16EE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737" y="5301952"/>
            <a:ext cx="8010525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into one ..">
                <a:extLst>
                  <a:ext uri="{FF2B5EF4-FFF2-40B4-BE49-F238E27FC236}">
                    <a16:creationId xmlns:a16="http://schemas.microsoft.com/office/drawing/2014/main" id="{E05A9249-9079-49BF-92AF-0CE2FD1C674C}"/>
                  </a:ext>
                </a:extLst>
              </p:cNvPr>
              <p:cNvSpPr txBox="1"/>
              <p:nvPr/>
            </p:nvSpPr>
            <p:spPr>
              <a:xfrm>
                <a:off x="468313" y="4500411"/>
                <a:ext cx="7979332" cy="753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latin typeface="+mj-lt"/>
                  </a:rPr>
                  <a:t>into </a:t>
                </a:r>
                <a:r>
                  <a:rPr lang="en-US" sz="2000" dirty="0">
                    <a:solidFill>
                      <a:srgbClr val="0070C0"/>
                    </a:solidFill>
                    <a:latin typeface="+mj-lt"/>
                  </a:rPr>
                  <a:t>one</a:t>
                </a:r>
                <a:r>
                  <a:rPr lang="en-US" sz="2000" cap="small" dirty="0">
                    <a:latin typeface="+mj-lt"/>
                  </a:rPr>
                  <a:t> Annotated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cap="small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cap="small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cap="small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cap="small" dirty="0">
                    <a:latin typeface="+mj-lt"/>
                  </a:rPr>
                  <a:t>-Coloring</a:t>
                </a:r>
                <a:r>
                  <a:rPr lang="en-US" sz="2000" dirty="0">
                    <a:latin typeface="+mj-lt"/>
                  </a:rPr>
                  <a:t> instance on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vertices, </a:t>
                </a:r>
              </a:p>
              <a:p>
                <a:pPr algn="l"/>
                <a:r>
                  <a:rPr lang="en-US" sz="2000" dirty="0">
                    <a:latin typeface="+mj-lt"/>
                  </a:rPr>
                  <a:t>which has a solution </a:t>
                </a:r>
                <a:r>
                  <a:rPr lang="en-US" sz="2000" dirty="0">
                    <a:solidFill>
                      <a:srgbClr val="0070C0"/>
                    </a:solidFill>
                    <a:latin typeface="+mj-lt"/>
                  </a:rPr>
                  <a:t>if and only if</a:t>
                </a:r>
                <a:r>
                  <a:rPr lang="en-US" sz="2000" dirty="0">
                    <a:latin typeface="+mj-lt"/>
                  </a:rPr>
                  <a:t> some input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has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+mj-lt"/>
                  </a:rPr>
                  <a:t>-clique</a:t>
                </a:r>
              </a:p>
            </p:txBody>
          </p:sp>
        </mc:Choice>
        <mc:Fallback xmlns="">
          <p:sp>
            <p:nvSpPr>
              <p:cNvPr id="30" name="into one ..">
                <a:extLst>
                  <a:ext uri="{FF2B5EF4-FFF2-40B4-BE49-F238E27FC236}">
                    <a16:creationId xmlns:a16="http://schemas.microsoft.com/office/drawing/2014/main" id="{E05A9249-9079-49BF-92AF-0CE2FD1C6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4500411"/>
                <a:ext cx="7979332" cy="753476"/>
              </a:xfrm>
              <a:prstGeom prst="rect">
                <a:avLst/>
              </a:prstGeom>
              <a:blipFill>
                <a:blip r:embed="rId16"/>
                <a:stretch>
                  <a:fillRect l="-840" t="-806"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Brace 30">
            <a:extLst>
              <a:ext uri="{FF2B5EF4-FFF2-40B4-BE49-F238E27FC236}">
                <a16:creationId xmlns:a16="http://schemas.microsoft.com/office/drawing/2014/main" id="{3DCED006-7A17-4364-91EF-5858D79A1C37}"/>
              </a:ext>
            </a:extLst>
          </p:cNvPr>
          <p:cNvSpPr/>
          <p:nvPr/>
        </p:nvSpPr>
        <p:spPr bwMode="auto">
          <a:xfrm>
            <a:off x="8519653" y="5415181"/>
            <a:ext cx="156803" cy="985988"/>
          </a:xfrm>
          <a:prstGeom prst="rightBrace">
            <a:avLst>
              <a:gd name="adj1" fmla="val 44964"/>
              <a:gd name="adj2" fmla="val 5178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E6E837C0-5A5A-4CBC-88C9-4EE8B351459B}"/>
              </a:ext>
            </a:extLst>
          </p:cNvPr>
          <p:cNvSpPr/>
          <p:nvPr/>
        </p:nvSpPr>
        <p:spPr bwMode="auto">
          <a:xfrm rot="5400000">
            <a:off x="4500581" y="2681040"/>
            <a:ext cx="141244" cy="7685839"/>
          </a:xfrm>
          <a:prstGeom prst="rightBrace">
            <a:avLst>
              <a:gd name="adj1" fmla="val 44964"/>
              <a:gd name="adj2" fmla="val 5178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5339D4E-2DB9-4E24-BC33-445024C775C5}"/>
                  </a:ext>
                </a:extLst>
              </p:cNvPr>
              <p:cNvSpPr txBox="1"/>
              <p:nvPr/>
            </p:nvSpPr>
            <p:spPr>
              <a:xfrm>
                <a:off x="8748464" y="5693186"/>
                <a:ext cx="1568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5339D4E-2DB9-4E24-BC33-445024C77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5693186"/>
                <a:ext cx="156803" cy="400110"/>
              </a:xfrm>
              <a:prstGeom prst="rect">
                <a:avLst/>
              </a:prstGeom>
              <a:blipFill>
                <a:blip r:embed="rId17"/>
                <a:stretch>
                  <a:fillRect l="-69231" r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D386E6-7E21-4693-9DF1-C5171D98ED53}"/>
                  </a:ext>
                </a:extLst>
              </p:cNvPr>
              <p:cNvSpPr txBox="1"/>
              <p:nvPr/>
            </p:nvSpPr>
            <p:spPr>
              <a:xfrm>
                <a:off x="4504711" y="6439818"/>
                <a:ext cx="1568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D386E6-7E21-4693-9DF1-C5171D98E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711" y="6439818"/>
                <a:ext cx="156803" cy="400110"/>
              </a:xfrm>
              <a:prstGeom prst="rect">
                <a:avLst/>
              </a:prstGeom>
              <a:blipFill>
                <a:blip r:embed="rId18"/>
                <a:stretch>
                  <a:fillRect l="-53846"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CFFC400-79F1-4D8E-A5FD-818B92D89FC4}"/>
                  </a:ext>
                </a:extLst>
              </p:cNvPr>
              <p:cNvSpPr/>
              <p:nvPr/>
            </p:nvSpPr>
            <p:spPr bwMode="auto">
              <a:xfrm>
                <a:off x="5799408" y="1947250"/>
                <a:ext cx="2614715" cy="71662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bits of information in total</a:t>
                </a: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CFFC400-79F1-4D8E-A5FD-818B92D89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9408" y="1947250"/>
                <a:ext cx="2614715" cy="716620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28CF5BE1-965F-49F6-9C36-FB7127336EF2}"/>
                  </a:ext>
                </a:extLst>
              </p:cNvPr>
              <p:cNvSpPr/>
              <p:nvPr/>
            </p:nvSpPr>
            <p:spPr bwMode="auto">
              <a:xfrm>
                <a:off x="5076056" y="5228507"/>
                <a:ext cx="3168352" cy="71662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kumimoji="0" lang="en-US" sz="2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bits of information in total</a:t>
                </a: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28CF5BE1-965F-49F6-9C36-FB7127336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6" y="5228507"/>
                <a:ext cx="3168352" cy="716620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3" grpId="0"/>
      <p:bldP spid="14" grpId="0"/>
      <p:bldP spid="15" grpId="0"/>
      <p:bldP spid="17" grpId="0"/>
      <p:bldP spid="31" grpId="0" animBg="1"/>
      <p:bldP spid="32" grpId="0" animBg="1"/>
      <p:bldP spid="33" grpId="0"/>
      <p:bldP spid="34" grpId="0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2A5B-A519-4804-AE17-E1D845C6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2AF219A3-91E8-401B-B58B-B8875DB3AAA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38882011"/>
                  </p:ext>
                </p:extLst>
              </p:nvPr>
            </p:nvGraphicFramePr>
            <p:xfrm>
              <a:off x="1115616" y="1196752"/>
              <a:ext cx="6059016" cy="49294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2AF219A3-91E8-401B-B58B-B8875DB3AAA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38882011"/>
                  </p:ext>
                </p:extLst>
              </p:nvPr>
            </p:nvGraphicFramePr>
            <p:xfrm>
              <a:off x="1115616" y="1196752"/>
              <a:ext cx="6059016" cy="49294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8B346-CBE2-441F-9CEB-99F93749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0E11F-AEC2-4B86-B183-3778B8FB28B5}"/>
              </a:ext>
            </a:extLst>
          </p:cNvPr>
          <p:cNvSpPr txBox="1"/>
          <p:nvPr/>
        </p:nvSpPr>
        <p:spPr>
          <a:xfrm>
            <a:off x="-252536" y="242088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70C0"/>
                </a:solidFill>
                <a:latin typeface="+mj-lt"/>
              </a:rPr>
              <a:t>Cross-composition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4BE3F-239C-41C7-93FE-832AEBF72C44}"/>
              </a:ext>
            </a:extLst>
          </p:cNvPr>
          <p:cNvSpPr txBox="1"/>
          <p:nvPr/>
        </p:nvSpPr>
        <p:spPr>
          <a:xfrm>
            <a:off x="-324544" y="371703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70C0"/>
                </a:solidFill>
                <a:latin typeface="+mj-lt"/>
              </a:rPr>
              <a:t>Gadgets from hard local 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4EB2C-D179-436B-AB04-A8150E25C30B}"/>
              </a:ext>
            </a:extLst>
          </p:cNvPr>
          <p:cNvSpPr txBox="1"/>
          <p:nvPr/>
        </p:nvSpPr>
        <p:spPr>
          <a:xfrm>
            <a:off x="1085564" y="501317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70C0"/>
                </a:solidFill>
                <a:latin typeface="+mj-lt"/>
              </a:rPr>
              <a:t>Reduction of </a:t>
            </a:r>
            <a:br>
              <a:rPr lang="en-US" sz="2000" dirty="0">
                <a:solidFill>
                  <a:srgbClr val="0070C0"/>
                </a:solidFill>
                <a:latin typeface="+mj-lt"/>
              </a:rPr>
            </a:br>
            <a:r>
              <a:rPr lang="en-US" sz="2000" dirty="0">
                <a:solidFill>
                  <a:srgbClr val="0070C0"/>
                </a:solidFill>
                <a:latin typeface="+mj-lt"/>
              </a:rPr>
              <a:t>Feder, Hell &amp; Huang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6183BA-7019-419F-9BD1-C7A05066F4A2}"/>
                  </a:ext>
                </a:extLst>
              </p:cNvPr>
              <p:cNvSpPr txBox="1"/>
              <p:nvPr/>
            </p:nvSpPr>
            <p:spPr>
              <a:xfrm>
                <a:off x="4283968" y="2513220"/>
                <a:ext cx="24482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Sparsification lower bound for </a:t>
                </a:r>
                <a:r>
                  <a:rPr lang="en-US" sz="1800" cap="small" dirty="0">
                    <a:solidFill>
                      <a:srgbClr val="C00000"/>
                    </a:solidFill>
                    <a:latin typeface="+mj-lt"/>
                  </a:rPr>
                  <a:t>Annotated</a:t>
                </a:r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 </a:t>
                </a:r>
                <a:br>
                  <a:rPr lang="en-US" sz="1800" dirty="0">
                    <a:solidFill>
                      <a:srgbClr val="C00000"/>
                    </a:solidFill>
                    <a:latin typeface="+mj-lt"/>
                  </a:rPr>
                </a:br>
                <a:r>
                  <a:rPr lang="en-US" sz="1800" cap="small" dirty="0">
                    <a:solidFill>
                      <a:srgbClr val="C00000"/>
                    </a:solidFill>
                    <a:latin typeface="+mj-lt"/>
                  </a:rPr>
                  <a:t>List</a:t>
                </a:r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800" cap="small" dirty="0">
                    <a:solidFill>
                      <a:srgbClr val="C00000"/>
                    </a:solidFill>
                    <a:latin typeface="+mj-lt"/>
                  </a:rPr>
                  <a:t>-Coloring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6183BA-7019-419F-9BD1-C7A05066F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513220"/>
                <a:ext cx="2448272" cy="923330"/>
              </a:xfrm>
              <a:prstGeom prst="rect">
                <a:avLst/>
              </a:prstGeom>
              <a:blipFill>
                <a:blip r:embed="rId11"/>
                <a:stretch>
                  <a:fillRect l="-2244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75F1E8-6363-4CA1-8722-B5800E7BB15D}"/>
                  </a:ext>
                </a:extLst>
              </p:cNvPr>
              <p:cNvSpPr txBox="1"/>
              <p:nvPr/>
            </p:nvSpPr>
            <p:spPr>
              <a:xfrm>
                <a:off x="5581664" y="3645024"/>
                <a:ext cx="24482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Sparsification lower bound for </a:t>
                </a:r>
                <a:r>
                  <a:rPr lang="en-US" sz="1800" cap="small" dirty="0">
                    <a:solidFill>
                      <a:srgbClr val="C00000"/>
                    </a:solidFill>
                    <a:latin typeface="+mj-lt"/>
                  </a:rPr>
                  <a:t>List</a:t>
                </a:r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 </a:t>
                </a:r>
                <a:br>
                  <a:rPr lang="en-US" sz="1800" dirty="0">
                    <a:solidFill>
                      <a:srgbClr val="C00000"/>
                    </a:solidFill>
                    <a:latin typeface="+mj-lt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800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cap="small" dirty="0">
                    <a:solidFill>
                      <a:srgbClr val="C00000"/>
                    </a:solidFill>
                    <a:latin typeface="+mj-lt"/>
                  </a:rPr>
                  <a:t>-Coloring </a:t>
                </a:r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for 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simple</a:t>
                </a:r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 bipartite graphs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8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75F1E8-6363-4CA1-8722-B5800E7BB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64" y="3645024"/>
                <a:ext cx="2448272" cy="1200329"/>
              </a:xfrm>
              <a:prstGeom prst="rect">
                <a:avLst/>
              </a:prstGeom>
              <a:blipFill>
                <a:blip r:embed="rId12"/>
                <a:stretch>
                  <a:fillRect l="-2244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D6D83E-076D-49F3-8DCB-CA6F58E47223}"/>
                  </a:ext>
                </a:extLst>
              </p:cNvPr>
              <p:cNvSpPr txBox="1"/>
              <p:nvPr/>
            </p:nvSpPr>
            <p:spPr>
              <a:xfrm>
                <a:off x="7020272" y="4966074"/>
                <a:ext cx="24482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Sparsification lower bound for </a:t>
                </a:r>
                <a:r>
                  <a:rPr lang="en-US" sz="1800" cap="small" dirty="0">
                    <a:solidFill>
                      <a:srgbClr val="C00000"/>
                    </a:solidFill>
                    <a:latin typeface="+mj-lt"/>
                  </a:rPr>
                  <a:t>List</a:t>
                </a:r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 </a:t>
                </a:r>
                <a:br>
                  <a:rPr lang="en-US" sz="1800" dirty="0">
                    <a:solidFill>
                      <a:srgbClr val="C00000"/>
                    </a:solidFill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800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cap="small" dirty="0">
                    <a:solidFill>
                      <a:srgbClr val="C00000"/>
                    </a:solidFill>
                    <a:latin typeface="+mj-lt"/>
                  </a:rPr>
                  <a:t>-Coloring </a:t>
                </a:r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for 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all</a:t>
                </a:r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 </a:t>
                </a:r>
                <a:br>
                  <a:rPr lang="en-US" sz="1800" dirty="0">
                    <a:solidFill>
                      <a:srgbClr val="C00000"/>
                    </a:solidFill>
                    <a:latin typeface="+mj-lt"/>
                  </a:rPr>
                </a:br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NP-hard graphs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18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D6D83E-076D-49F3-8DCB-CA6F58E47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966074"/>
                <a:ext cx="2448272" cy="1200329"/>
              </a:xfrm>
              <a:prstGeom prst="rect">
                <a:avLst/>
              </a:prstGeom>
              <a:blipFill>
                <a:blip r:embed="rId13"/>
                <a:stretch>
                  <a:fillRect l="-2244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2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4F9F-C12F-4A8B-ADED-A706A63F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</a:t>
            </a:r>
            <a:r>
              <a:rPr lang="en-US" dirty="0"/>
              <a:t>o</a:t>
            </a:r>
            <a:r>
              <a:rPr lang="en-NL" dirty="0"/>
              <a:t>n</a:t>
            </a:r>
            <a:r>
              <a:rPr lang="en-US" dirty="0"/>
              <a:t>c</a:t>
            </a:r>
            <a:r>
              <a:rPr lang="en-NL" dirty="0"/>
              <a:t>l</a:t>
            </a:r>
            <a:r>
              <a:rPr lang="en-US" dirty="0"/>
              <a:t>u</a:t>
            </a:r>
            <a:r>
              <a:rPr lang="en-NL" dirty="0"/>
              <a:t>s</a:t>
            </a:r>
            <a:r>
              <a:rPr lang="en-US" dirty="0"/>
              <a:t>i</a:t>
            </a:r>
            <a:r>
              <a:rPr lang="en-NL" dirty="0"/>
              <a:t>o</a:t>
            </a:r>
            <a:r>
              <a:rPr lang="en-US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E82D59-7ED5-4A1F-85FB-1AB44775F6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No NP-hard </a:t>
                </a:r>
                <a:r>
                  <a:rPr lang="en-US" cap="small" dirty="0">
                    <a:solidFill>
                      <a:srgbClr val="0070C0"/>
                    </a:solidFill>
                  </a:rPr>
                  <a:t>List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cap="small" dirty="0">
                    <a:solidFill>
                      <a:srgbClr val="0070C0"/>
                    </a:solidFill>
                  </a:rPr>
                  <a:t>-Coloring</a:t>
                </a:r>
                <a:r>
                  <a:rPr lang="en-US" dirty="0">
                    <a:solidFill>
                      <a:srgbClr val="0070C0"/>
                    </a:solidFill>
                  </a:rPr>
                  <a:t> problem admits a nontrivial polynomial-time sparsification </a:t>
                </a:r>
                <a:r>
                  <a:rPr lang="en-US" sz="1600" dirty="0">
                    <a:solidFill>
                      <a:srgbClr val="0070C0"/>
                    </a:solidFill>
                  </a:rPr>
                  <a:t>(unless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L" sz="16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Proof identified special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’s in all hard graphs</a:t>
                </a:r>
              </a:p>
              <a:p>
                <a:pPr marL="0" indent="0">
                  <a:buNone/>
                </a:pPr>
                <a:r>
                  <a:rPr lang="en-NL" dirty="0">
                    <a:solidFill>
                      <a:srgbClr val="C00000"/>
                    </a:solidFill>
                  </a:rPr>
                  <a:t>O</a:t>
                </a:r>
                <a:r>
                  <a:rPr lang="en-US" dirty="0">
                    <a:solidFill>
                      <a:srgbClr val="C00000"/>
                    </a:solidFill>
                  </a:rPr>
                  <a:t>p</a:t>
                </a:r>
                <a:r>
                  <a:rPr lang="en-NL" dirty="0">
                    <a:solidFill>
                      <a:srgbClr val="C00000"/>
                    </a:solidFill>
                  </a:rPr>
                  <a:t>e</a:t>
                </a:r>
                <a:r>
                  <a:rPr lang="en-US" dirty="0">
                    <a:solidFill>
                      <a:srgbClr val="C00000"/>
                    </a:solidFill>
                  </a:rPr>
                  <a:t>n</a:t>
                </a:r>
                <a:r>
                  <a:rPr lang="en-NL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p</a:t>
                </a:r>
                <a:r>
                  <a:rPr lang="en-NL" dirty="0">
                    <a:solidFill>
                      <a:srgbClr val="C00000"/>
                    </a:solidFill>
                  </a:rPr>
                  <a:t>r</a:t>
                </a:r>
                <a:r>
                  <a:rPr lang="en-US" dirty="0">
                    <a:solidFill>
                      <a:srgbClr val="C00000"/>
                    </a:solidFill>
                  </a:rPr>
                  <a:t>o</a:t>
                </a:r>
                <a:r>
                  <a:rPr lang="en-NL" dirty="0">
                    <a:solidFill>
                      <a:srgbClr val="C00000"/>
                    </a:solidFill>
                  </a:rPr>
                  <a:t>b</a:t>
                </a:r>
                <a:r>
                  <a:rPr lang="en-US" dirty="0">
                    <a:solidFill>
                      <a:srgbClr val="C00000"/>
                    </a:solidFill>
                  </a:rPr>
                  <a:t>l</a:t>
                </a:r>
                <a:r>
                  <a:rPr lang="en-NL" dirty="0">
                    <a:solidFill>
                      <a:srgbClr val="C00000"/>
                    </a:solidFill>
                  </a:rPr>
                  <a:t>e</a:t>
                </a:r>
                <a:r>
                  <a:rPr lang="en-US" dirty="0">
                    <a:solidFill>
                      <a:srgbClr val="C00000"/>
                    </a:solidFill>
                  </a:rPr>
                  <a:t>m</a:t>
                </a:r>
                <a:r>
                  <a:rPr lang="en-NL" dirty="0">
                    <a:solidFill>
                      <a:srgbClr val="C00000"/>
                    </a:solidFill>
                  </a:rPr>
                  <a:t>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</a:t>
                </a:r>
                <a:r>
                  <a:rPr lang="en-NL" dirty="0"/>
                  <a:t>p</a:t>
                </a:r>
                <a:r>
                  <a:rPr lang="en-US" dirty="0"/>
                  <a:t>a</a:t>
                </a:r>
                <a:r>
                  <a:rPr lang="en-NL" dirty="0"/>
                  <a:t>r</a:t>
                </a:r>
                <a:r>
                  <a:rPr lang="en-US" dirty="0"/>
                  <a:t>s</a:t>
                </a:r>
                <a:r>
                  <a:rPr lang="en-NL" dirty="0"/>
                  <a:t>i</a:t>
                </a:r>
                <a:r>
                  <a:rPr lang="en-US" dirty="0"/>
                  <a:t>f</a:t>
                </a:r>
                <a:r>
                  <a:rPr lang="en-NL" dirty="0"/>
                  <a:t>i</a:t>
                </a:r>
                <a:r>
                  <a:rPr lang="en-US" dirty="0"/>
                  <a:t>c</a:t>
                </a:r>
                <a:r>
                  <a:rPr lang="en-NL" dirty="0"/>
                  <a:t>a</a:t>
                </a:r>
                <a:r>
                  <a:rPr lang="en-US" dirty="0"/>
                  <a:t>t</a:t>
                </a:r>
                <a:r>
                  <a:rPr lang="en-NL" dirty="0"/>
                  <a:t>i</a:t>
                </a:r>
                <a:r>
                  <a:rPr lang="en-US" dirty="0"/>
                  <a:t>o</a:t>
                </a:r>
                <a:r>
                  <a:rPr lang="en-NL" dirty="0"/>
                  <a:t>n </a:t>
                </a:r>
                <a:r>
                  <a:rPr lang="en-US" dirty="0"/>
                  <a:t>f</a:t>
                </a:r>
                <a:r>
                  <a:rPr lang="en-NL" dirty="0"/>
                  <a:t>o</a:t>
                </a:r>
                <a:r>
                  <a:rPr lang="en-US" dirty="0"/>
                  <a:t>r</a:t>
                </a:r>
                <a:r>
                  <a:rPr lang="en-NL" dirty="0"/>
                  <a:t> non-list problem </a:t>
                </a:r>
                <a14:m>
                  <m:oMath xmlns:m="http://schemas.openxmlformats.org/officeDocument/2006/math">
                    <m:r>
                      <a:rPr lang="en-NL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NL" cap="small" dirty="0"/>
                  <a:t>-</a:t>
                </a:r>
                <a:r>
                  <a:rPr lang="en-NL" cap="small" dirty="0" err="1"/>
                  <a:t>Coloring</a:t>
                </a:r>
                <a:r>
                  <a:rPr lang="en-NL" dirty="0"/>
                  <a:t>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Does there exist any NP-hard graph problem, defined on general graphs, that admits a polynomial-time sparsification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bits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E82D59-7ED5-4A1F-85FB-1AB44775F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85" t="-989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2C59C-A21A-4DAD-A27C-AD6E405A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B0F089-A81A-4681-8C60-78B4F72A9164}"/>
              </a:ext>
            </a:extLst>
          </p:cNvPr>
          <p:cNvGrpSpPr/>
          <p:nvPr/>
        </p:nvGrpSpPr>
        <p:grpSpPr>
          <a:xfrm>
            <a:off x="1175488" y="5543864"/>
            <a:ext cx="2005920" cy="601200"/>
            <a:chOff x="1915352" y="5810746"/>
            <a:chExt cx="200592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E5FE7AB-33F8-4A9D-80C8-C1E9C8DD10FF}"/>
                    </a:ext>
                  </a:extLst>
                </p14:cNvPr>
                <p14:cNvContentPartPr/>
                <p14:nvPr/>
              </p14:nvContentPartPr>
              <p14:xfrm>
                <a:off x="1915352" y="5935306"/>
                <a:ext cx="624240" cy="12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5FE7AB-33F8-4A9D-80C8-C1E9C8DD10F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6352" y="5926306"/>
                  <a:ext cx="641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9AB90D-E79D-4E4D-A066-0CCFC1EE0887}"/>
                    </a:ext>
                  </a:extLst>
                </p14:cNvPr>
                <p14:cNvContentPartPr/>
                <p14:nvPr/>
              </p14:nvContentPartPr>
              <p14:xfrm>
                <a:off x="2235032" y="6018466"/>
                <a:ext cx="73800" cy="393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9AB90D-E79D-4E4D-A066-0CCFC1EE08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26392" y="6009826"/>
                  <a:ext cx="914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2BB1294-2F02-4110-92CA-FD50C65C5CBC}"/>
                    </a:ext>
                  </a:extLst>
                </p14:cNvPr>
                <p14:cNvContentPartPr/>
                <p14:nvPr/>
              </p14:nvContentPartPr>
              <p14:xfrm>
                <a:off x="2736872" y="5810746"/>
                <a:ext cx="269280" cy="48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2BB1294-2F02-4110-92CA-FD50C65C5C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28232" y="5802106"/>
                  <a:ext cx="2869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5D41DF-D490-4636-9D0A-1DCF66E51ACF}"/>
                    </a:ext>
                  </a:extLst>
                </p14:cNvPr>
                <p14:cNvContentPartPr/>
                <p14:nvPr/>
              </p14:nvContentPartPr>
              <p14:xfrm>
                <a:off x="3050072" y="5911546"/>
                <a:ext cx="871200" cy="420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5D41DF-D490-4636-9D0A-1DCF66E51A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41072" y="5902906"/>
                  <a:ext cx="888840" cy="43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5E0A3F-53CB-46F2-9ACC-4F2BC472CB71}"/>
              </a:ext>
            </a:extLst>
          </p:cNvPr>
          <p:cNvGrpSpPr/>
          <p:nvPr/>
        </p:nvGrpSpPr>
        <p:grpSpPr>
          <a:xfrm>
            <a:off x="3794128" y="5445224"/>
            <a:ext cx="1569960" cy="828720"/>
            <a:chOff x="4533992" y="5712106"/>
            <a:chExt cx="156996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4938958-B42C-4E99-A2D9-96099347868D}"/>
                    </a:ext>
                  </a:extLst>
                </p14:cNvPr>
                <p14:cNvContentPartPr/>
                <p14:nvPr/>
              </p14:nvContentPartPr>
              <p14:xfrm>
                <a:off x="4533992" y="6149866"/>
                <a:ext cx="339120" cy="39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938958-B42C-4E99-A2D9-9609934786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24992" y="6140866"/>
                  <a:ext cx="3567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80646D-17C7-4F3B-A18C-38773AFAFD5B}"/>
                    </a:ext>
                  </a:extLst>
                </p14:cNvPr>
                <p14:cNvContentPartPr/>
                <p14:nvPr/>
              </p14:nvContentPartPr>
              <p14:xfrm>
                <a:off x="4827032" y="6157426"/>
                <a:ext cx="209520" cy="18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80646D-17C7-4F3B-A18C-38773AFAFD5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18392" y="6148786"/>
                  <a:ext cx="227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A89B56-EE0E-4526-894B-EAAB8BAE4E9D}"/>
                    </a:ext>
                  </a:extLst>
                </p14:cNvPr>
                <p14:cNvContentPartPr/>
                <p14:nvPr/>
              </p14:nvContentPartPr>
              <p14:xfrm>
                <a:off x="5102432" y="6211066"/>
                <a:ext cx="284760" cy="105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A89B56-EE0E-4526-894B-EAAB8BAE4E9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93792" y="6202426"/>
                  <a:ext cx="302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1CC282-0368-41B2-A531-B8E6B1BB7398}"/>
                    </a:ext>
                  </a:extLst>
                </p14:cNvPr>
                <p14:cNvContentPartPr/>
                <p14:nvPr/>
              </p14:nvContentPartPr>
              <p14:xfrm>
                <a:off x="5676632" y="5712106"/>
                <a:ext cx="427320" cy="493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1CC282-0368-41B2-A531-B8E6B1BB739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67992" y="5703106"/>
                  <a:ext cx="4449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9A5FDF-EEA5-4FE6-8C7C-A8C704446BD2}"/>
                    </a:ext>
                  </a:extLst>
                </p14:cNvPr>
                <p14:cNvContentPartPr/>
                <p14:nvPr/>
              </p14:nvContentPartPr>
              <p14:xfrm>
                <a:off x="5782112" y="6386746"/>
                <a:ext cx="113760" cy="10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9A5FDF-EEA5-4FE6-8C7C-A8C704446BD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73472" y="6377746"/>
                  <a:ext cx="131400" cy="120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2656B8D-B384-4D15-AA92-F6BC4914ECD8}"/>
              </a:ext>
            </a:extLst>
          </p:cNvPr>
          <p:cNvSpPr/>
          <p:nvPr/>
        </p:nvSpPr>
        <p:spPr>
          <a:xfrm rot="935218">
            <a:off x="5916593" y="4966754"/>
            <a:ext cx="34644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Postdoc positions </a:t>
            </a:r>
            <a:b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available!</a:t>
            </a:r>
          </a:p>
        </p:txBody>
      </p:sp>
    </p:spTree>
    <p:extLst>
      <p:ext uri="{BB962C8B-B14F-4D97-AF65-F5344CB8AC3E}">
        <p14:creationId xmlns:p14="http://schemas.microsoft.com/office/powerpoint/2010/main" val="55114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CE622967-9B17-420A-B1BA-7979B8F0E1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cap="small" dirty="0"/>
                  <a:t>List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cap="small" dirty="0"/>
                  <a:t>-Coloring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CE622967-9B17-420A-B1BA-7979B8F0E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H">
            <a:extLst>
              <a:ext uri="{FF2B5EF4-FFF2-40B4-BE49-F238E27FC236}">
                <a16:creationId xmlns:a16="http://schemas.microsoft.com/office/drawing/2014/main" id="{7452B3BD-F17B-494C-9D8F-20BE5BE8C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367" y="3467447"/>
            <a:ext cx="3162300" cy="2409825"/>
          </a:xfrm>
          <a:prstGeom prst="rect">
            <a:avLst/>
          </a:prstGeom>
        </p:spPr>
      </p:pic>
      <p:pic>
        <p:nvPicPr>
          <p:cNvPr id="71" name="G blank">
            <a:extLst>
              <a:ext uri="{FF2B5EF4-FFF2-40B4-BE49-F238E27FC236}">
                <a16:creationId xmlns:a16="http://schemas.microsoft.com/office/drawing/2014/main" id="{B141D165-D819-4BC0-8E13-C3D136246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81" y="3467447"/>
            <a:ext cx="3162300" cy="2409825"/>
          </a:xfrm>
          <a:prstGeom prst="rect">
            <a:avLst/>
          </a:prstGeom>
        </p:spPr>
      </p:pic>
      <p:pic>
        <p:nvPicPr>
          <p:cNvPr id="74" name="HColored">
            <a:extLst>
              <a:ext uri="{FF2B5EF4-FFF2-40B4-BE49-F238E27FC236}">
                <a16:creationId xmlns:a16="http://schemas.microsoft.com/office/drawing/2014/main" id="{187F2579-B5D2-45A4-8240-8012A7D73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253" y="3467447"/>
            <a:ext cx="3162300" cy="2409825"/>
          </a:xfrm>
          <a:prstGeom prst="rect">
            <a:avLst/>
          </a:prstGeom>
        </p:spPr>
      </p:pic>
      <p:pic>
        <p:nvPicPr>
          <p:cNvPr id="2" name="Hloop">
            <a:extLst>
              <a:ext uri="{FF2B5EF4-FFF2-40B4-BE49-F238E27FC236}">
                <a16:creationId xmlns:a16="http://schemas.microsoft.com/office/drawing/2014/main" id="{DC1913C1-7109-43C4-8FC8-D183B8CB5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367" y="3465699"/>
            <a:ext cx="3162300" cy="24098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8" name="HLabel">
                <a:extLst>
                  <a:ext uri="{FF2B5EF4-FFF2-40B4-BE49-F238E27FC236}">
                    <a16:creationId xmlns:a16="http://schemas.microsoft.com/office/drawing/2014/main" id="{AA07AEA5-B2D4-49F8-86BE-8C0B38759F3A}"/>
                  </a:ext>
                </a:extLst>
              </p:cNvPr>
              <p:cNvSpPr txBox="1"/>
              <p:nvPr/>
            </p:nvSpPr>
            <p:spPr>
              <a:xfrm>
                <a:off x="8035287" y="4996406"/>
                <a:ext cx="792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 err="1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8" name="HLabel">
                <a:extLst>
                  <a:ext uri="{FF2B5EF4-FFF2-40B4-BE49-F238E27FC236}">
                    <a16:creationId xmlns:a16="http://schemas.microsoft.com/office/drawing/2014/main" id="{AA07AEA5-B2D4-49F8-86BE-8C0B38759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287" y="4996406"/>
                <a:ext cx="79208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loop">
            <a:extLst>
              <a:ext uri="{FF2B5EF4-FFF2-40B4-BE49-F238E27FC236}">
                <a16:creationId xmlns:a16="http://schemas.microsoft.com/office/drawing/2014/main" id="{85F8616E-818F-4182-AF4B-A9A89F360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781" y="3467369"/>
            <a:ext cx="3162300" cy="2409825"/>
          </a:xfrm>
          <a:prstGeom prst="rect">
            <a:avLst/>
          </a:prstGeom>
        </p:spPr>
      </p:pic>
      <p:pic>
        <p:nvPicPr>
          <p:cNvPr id="6" name="Glists">
            <a:extLst>
              <a:ext uri="{FF2B5EF4-FFF2-40B4-BE49-F238E27FC236}">
                <a16:creationId xmlns:a16="http://schemas.microsoft.com/office/drawing/2014/main" id="{8DC5C34B-B235-4E80-BF27-FF9F78290E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175" y="3036637"/>
            <a:ext cx="4276725" cy="3162300"/>
          </a:xfrm>
          <a:prstGeom prst="rect">
            <a:avLst/>
          </a:prstGeom>
        </p:spPr>
      </p:pic>
      <p:pic>
        <p:nvPicPr>
          <p:cNvPr id="7" name="GlistsSolution">
            <a:extLst>
              <a:ext uri="{FF2B5EF4-FFF2-40B4-BE49-F238E27FC236}">
                <a16:creationId xmlns:a16="http://schemas.microsoft.com/office/drawing/2014/main" id="{CD7A5299-3C44-4F44-88F6-AD5EF6AD3F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061" y="3036637"/>
            <a:ext cx="4276725" cy="3162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9" name="GLabel">
                <a:extLst>
                  <a:ext uri="{FF2B5EF4-FFF2-40B4-BE49-F238E27FC236}">
                    <a16:creationId xmlns:a16="http://schemas.microsoft.com/office/drawing/2014/main" id="{9C9B0D58-9DCA-4AFC-84A3-28E68FEF2024}"/>
                  </a:ext>
                </a:extLst>
              </p:cNvPr>
              <p:cNvSpPr txBox="1"/>
              <p:nvPr/>
            </p:nvSpPr>
            <p:spPr>
              <a:xfrm>
                <a:off x="288176" y="4996406"/>
                <a:ext cx="792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 err="1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9" name="GLabel">
                <a:extLst>
                  <a:ext uri="{FF2B5EF4-FFF2-40B4-BE49-F238E27FC236}">
                    <a16:creationId xmlns:a16="http://schemas.microsoft.com/office/drawing/2014/main" id="{9C9B0D58-9DCA-4AFC-84A3-28E68FEF2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76" y="4996406"/>
                <a:ext cx="792088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BB300D-BC95-41ED-AFCD-4DF01471BB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undirected graphs and l</a:t>
                </a:r>
                <a:r>
                  <a:rPr lang="en-US" dirty="0">
                    <a:solidFill>
                      <a:schemeClr val="tx1"/>
                    </a:solidFill>
                  </a:rPr>
                  <a:t>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DBB300D-BC95-41ED-AFCD-4DF01471BB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3"/>
                <a:stretch>
                  <a:fillRect l="-1111" t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ounded Rectangle 14">
                <a:extLst>
                  <a:ext uri="{FF2B5EF4-FFF2-40B4-BE49-F238E27FC236}">
                    <a16:creationId xmlns:a16="http://schemas.microsoft.com/office/drawing/2014/main" id="{B4EA9571-FEC3-4425-963E-0EF401C187C6}"/>
                  </a:ext>
                </a:extLst>
              </p:cNvPr>
              <p:cNvSpPr/>
              <p:nvPr/>
            </p:nvSpPr>
            <p:spPr bwMode="auto">
              <a:xfrm>
                <a:off x="468313" y="1686579"/>
                <a:ext cx="8218488" cy="141908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NL" sz="2400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list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-coloring of </a:t>
                </a:r>
                <a14:m>
                  <m:oMath xmlns:m="http://schemas.openxmlformats.org/officeDocument/2006/math">
                    <m:r>
                      <a:rPr lang="en-NL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sz="2400" dirty="0"/>
                  <a:t> </a:t>
                </a:r>
                <a:r>
                  <a:rPr lang="en-US" sz="2400" dirty="0"/>
                  <a:t>is a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400" dirty="0"/>
                  <a:t> such that </a:t>
                </a:r>
                <a:br>
                  <a:rPr lang="en-US" sz="2400" dirty="0"/>
                </a:b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we have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>
                    <a:solidFill>
                      <a:srgbClr val="0070C0"/>
                    </a:solidFill>
                  </a:rPr>
                  <a:t>and</a:t>
                </a:r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Rounded Rectangle 14">
                <a:extLst>
                  <a:ext uri="{FF2B5EF4-FFF2-40B4-BE49-F238E27FC236}">
                    <a16:creationId xmlns:a16="http://schemas.microsoft.com/office/drawing/2014/main" id="{B4EA9571-FEC3-4425-963E-0EF401C18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686579"/>
                <a:ext cx="8218488" cy="141908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EF45611-843E-42C7-9CDE-19FD6E18DAD1}"/>
              </a:ext>
            </a:extLst>
          </p:cNvPr>
          <p:cNvGrpSpPr/>
          <p:nvPr/>
        </p:nvGrpSpPr>
        <p:grpSpPr>
          <a:xfrm>
            <a:off x="3929151" y="3641026"/>
            <a:ext cx="2279160" cy="250200"/>
            <a:chOff x="3929151" y="3641026"/>
            <a:chExt cx="227916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F6BC5E7-18CE-48C6-9645-80C94B5F4E45}"/>
                    </a:ext>
                  </a:extLst>
                </p14:cNvPr>
                <p14:cNvContentPartPr/>
                <p14:nvPr/>
              </p14:nvContentPartPr>
              <p14:xfrm>
                <a:off x="3929151" y="3673426"/>
                <a:ext cx="2210400" cy="217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F6BC5E7-18CE-48C6-9645-80C94B5F4E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20511" y="3664426"/>
                  <a:ext cx="2228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E4BBAE0-D45B-4410-8056-3AA73BF75ABD}"/>
                    </a:ext>
                  </a:extLst>
                </p14:cNvPr>
                <p14:cNvContentPartPr/>
                <p14:nvPr/>
              </p14:nvContentPartPr>
              <p14:xfrm>
                <a:off x="6072591" y="3641026"/>
                <a:ext cx="135720" cy="244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E4BBAE0-D45B-4410-8056-3AA73BF75A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63591" y="3632026"/>
                  <a:ext cx="153360" cy="26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73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F89C57-6B15-459A-81BB-FF9BC4774F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Complexity of </a:t>
                </a:r>
                <a:r>
                  <a:rPr lang="en-US" cap="small" dirty="0"/>
                  <a:t>List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cap="small" dirty="0"/>
                  <a:t>-Coloring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F89C57-6B15-459A-81BB-FF9BC4774F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B53E4-B4FD-496A-8372-4956AFDDF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</a:t>
                </a:r>
                <a:r>
                  <a:rPr lang="en-NL" dirty="0"/>
                  <a:t>e</a:t>
                </a:r>
                <a:r>
                  <a:rPr lang="en-US" dirty="0"/>
                  <a:t>c</a:t>
                </a:r>
                <a:r>
                  <a:rPr lang="en-NL" dirty="0"/>
                  <a:t>i</a:t>
                </a:r>
                <a:r>
                  <a:rPr lang="en-US" dirty="0"/>
                  <a:t>s</a:t>
                </a:r>
                <a:r>
                  <a:rPr lang="en-NL" dirty="0"/>
                  <a:t>i</a:t>
                </a:r>
                <a:r>
                  <a:rPr lang="en-US" dirty="0"/>
                  <a:t>o</a:t>
                </a:r>
                <a:r>
                  <a:rPr lang="en-NL" dirty="0"/>
                  <a:t>n </a:t>
                </a:r>
                <a:r>
                  <a:rPr lang="en-US" dirty="0"/>
                  <a:t>p</a:t>
                </a:r>
                <a:r>
                  <a:rPr lang="en-NL" dirty="0"/>
                  <a:t>r</a:t>
                </a:r>
                <a:r>
                  <a:rPr lang="en-US" dirty="0"/>
                  <a:t>o</a:t>
                </a:r>
                <a:r>
                  <a:rPr lang="en-NL" dirty="0"/>
                  <a:t>b</a:t>
                </a:r>
                <a:r>
                  <a:rPr lang="en-US" dirty="0"/>
                  <a:t>l</a:t>
                </a:r>
                <a:r>
                  <a:rPr lang="en-NL" dirty="0"/>
                  <a:t>e</a:t>
                </a:r>
                <a:r>
                  <a:rPr lang="en-US" dirty="0"/>
                  <a:t>m</a:t>
                </a:r>
                <a:r>
                  <a:rPr lang="en-NL" dirty="0"/>
                  <a:t> </a:t>
                </a:r>
                <a:r>
                  <a:rPr lang="en-US" dirty="0"/>
                  <a:t>f</a:t>
                </a:r>
                <a:r>
                  <a:rPr lang="en-NL" dirty="0"/>
                  <a:t>or fixed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NL" dirty="0"/>
                  <a:t>: </a:t>
                </a:r>
                <a:r>
                  <a:rPr lang="en-US" dirty="0"/>
                  <a:t>d</a:t>
                </a:r>
                <a:r>
                  <a:rPr lang="en-NL" dirty="0" err="1"/>
                  <a:t>oes</a:t>
                </a:r>
                <a:r>
                  <a:rPr lang="en-NL" dirty="0"/>
                  <a:t> a list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NL" dirty="0"/>
                  <a:t>-</a:t>
                </a:r>
                <a:r>
                  <a:rPr lang="en-NL" dirty="0" err="1"/>
                  <a:t>coloring</a:t>
                </a:r>
                <a:r>
                  <a:rPr lang="en-NL" dirty="0"/>
                  <a:t> exist?</a:t>
                </a:r>
              </a:p>
              <a:p>
                <a:pPr marL="0" indent="0">
                  <a:buNone/>
                </a:pPr>
                <a:r>
                  <a:rPr lang="en-US" dirty="0"/>
                  <a:t>Complexity dichotomy was proven in three steps: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70C0"/>
                    </a:solidFill>
                  </a:rPr>
                  <a:t>reflexive</a:t>
                </a:r>
                <a:r>
                  <a:rPr lang="en-US" dirty="0"/>
                  <a:t> (each vertex has a loop) then </a:t>
                </a:r>
                <a:r>
                  <a:rPr lang="en-US" cap="small" dirty="0"/>
                  <a:t>List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cap="small" dirty="0"/>
                  <a:t>-Coloring</a:t>
                </a:r>
                <a:r>
                  <a:rPr lang="en-US" dirty="0"/>
                  <a:t> is in P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0070C0"/>
                    </a:solidFill>
                  </a:rPr>
                  <a:t>interval</a:t>
                </a:r>
                <a:r>
                  <a:rPr lang="en-US" dirty="0"/>
                  <a:t> graph</a:t>
                </a:r>
                <a:br>
                  <a:rPr lang="en-NL" dirty="0"/>
                </a:br>
                <a:r>
                  <a:rPr lang="en-NL" sz="1800" dirty="0"/>
                  <a:t>(</a:t>
                </a:r>
                <a:r>
                  <a:rPr lang="en-US" sz="1800" dirty="0"/>
                  <a:t>and NP-complete otherwise</a:t>
                </a:r>
                <a:r>
                  <a:rPr lang="en-NL" sz="1800" dirty="0"/>
                  <a:t>) </a:t>
                </a:r>
                <a:r>
                  <a:rPr lang="en-NL" sz="1800" dirty="0">
                    <a:solidFill>
                      <a:srgbClr val="0070C0"/>
                    </a:solidFill>
                  </a:rPr>
                  <a:t>[Feder &amp; Hell, JCTB ‘98]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70C0"/>
                    </a:solidFill>
                  </a:rPr>
                  <a:t>irreflexive</a:t>
                </a:r>
                <a:r>
                  <a:rPr lang="en-US" dirty="0"/>
                  <a:t> (no vertex has a loop) then </a:t>
                </a:r>
                <a:r>
                  <a:rPr lang="en-US" cap="small" dirty="0"/>
                  <a:t>List </a:t>
                </a:r>
                <a14:m>
                  <m:oMath xmlns:m="http://schemas.openxmlformats.org/officeDocument/2006/math">
                    <m:r>
                      <a:rPr lang="en-US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cap="small" dirty="0"/>
                  <a:t>-Coloring</a:t>
                </a:r>
                <a:r>
                  <a:rPr lang="en-US" dirty="0"/>
                  <a:t> is in P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0070C0"/>
                    </a:solidFill>
                  </a:rPr>
                  <a:t>bipartite</a:t>
                </a:r>
                <a:r>
                  <a:rPr lang="en-US" dirty="0"/>
                  <a:t> graph whose complement is a </a:t>
                </a:r>
                <a:r>
                  <a:rPr lang="en-US" dirty="0">
                    <a:solidFill>
                      <a:srgbClr val="0070C0"/>
                    </a:solidFill>
                  </a:rPr>
                  <a:t>circular arc graph </a:t>
                </a:r>
                <a:br>
                  <a:rPr lang="en-NL" dirty="0">
                    <a:solidFill>
                      <a:srgbClr val="0070C0"/>
                    </a:solidFill>
                  </a:rPr>
                </a:br>
                <a:r>
                  <a:rPr lang="en-NL" sz="1800" dirty="0"/>
                  <a:t>(</a:t>
                </a:r>
                <a:r>
                  <a:rPr lang="en-US" sz="1800" dirty="0"/>
                  <a:t>and NP-complete otherwise</a:t>
                </a:r>
                <a:r>
                  <a:rPr lang="en-NL" sz="1800" dirty="0"/>
                  <a:t>) </a:t>
                </a:r>
                <a:r>
                  <a:rPr lang="en-NL" sz="1800" dirty="0">
                    <a:solidFill>
                      <a:srgbClr val="0070C0"/>
                    </a:solidFill>
                  </a:rPr>
                  <a:t>[Feder, Hell &amp; Huang, </a:t>
                </a:r>
                <a:r>
                  <a:rPr lang="en-NL" sz="1800" dirty="0" err="1">
                    <a:solidFill>
                      <a:srgbClr val="0070C0"/>
                    </a:solidFill>
                  </a:rPr>
                  <a:t>Combinatorica</a:t>
                </a:r>
                <a:r>
                  <a:rPr lang="en-NL" sz="1800" dirty="0">
                    <a:solidFill>
                      <a:srgbClr val="0070C0"/>
                    </a:solidFill>
                  </a:rPr>
                  <a:t> ‘99]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NL" dirty="0"/>
                  <a:t>In general, </a:t>
                </a:r>
                <a:r>
                  <a:rPr lang="en-US" cap="small" dirty="0"/>
                  <a:t>List </a:t>
                </a:r>
                <a14:m>
                  <m:oMath xmlns:m="http://schemas.openxmlformats.org/officeDocument/2006/math">
                    <m:r>
                      <a:rPr lang="en-US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cap="small" dirty="0"/>
                  <a:t>-Coloring</a:t>
                </a:r>
                <a:r>
                  <a:rPr lang="en-NL" cap="small" dirty="0"/>
                  <a:t> </a:t>
                </a:r>
                <a:r>
                  <a:rPr lang="en-NL" dirty="0"/>
                  <a:t>is in P when </a:t>
                </a:r>
                <a14:m>
                  <m:oMath xmlns:m="http://schemas.openxmlformats.org/officeDocument/2006/math">
                    <m:r>
                      <a:rPr lang="en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NL" dirty="0"/>
                  <a:t> is a </a:t>
                </a:r>
                <a:r>
                  <a:rPr lang="en-NL" dirty="0">
                    <a:solidFill>
                      <a:srgbClr val="0070C0"/>
                    </a:solidFill>
                  </a:rPr>
                  <a:t>bi-arc graph</a:t>
                </a:r>
                <a:r>
                  <a:rPr lang="en-NL" dirty="0"/>
                  <a:t> </a:t>
                </a:r>
                <a:r>
                  <a:rPr lang="en-NL" sz="1800" dirty="0"/>
                  <a:t>(and NP-complete otherwise) </a:t>
                </a:r>
                <a:r>
                  <a:rPr lang="en-NL" sz="1800" dirty="0">
                    <a:solidFill>
                      <a:srgbClr val="0070C0"/>
                    </a:solidFill>
                  </a:rPr>
                  <a:t>[Feder, Hell &amp; Huang, JGT ‘03]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B53E4-B4FD-496A-8372-4956AFDDF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10AE1-1A20-40FE-AD0A-09D343EF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9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 </a:t>
            </a:r>
            <a:r>
              <a:rPr lang="en-US" dirty="0"/>
              <a:t>d</a:t>
            </a:r>
            <a:r>
              <a:rPr lang="en-NL" dirty="0"/>
              <a:t>i</a:t>
            </a:r>
            <a:r>
              <a:rPr lang="en-US" dirty="0"/>
              <a:t>f</a:t>
            </a:r>
            <a:r>
              <a:rPr lang="en-NL" dirty="0"/>
              <a:t>f</a:t>
            </a:r>
            <a:r>
              <a:rPr lang="en-US" dirty="0"/>
              <a:t>e</a:t>
            </a:r>
            <a:r>
              <a:rPr lang="en-NL" dirty="0"/>
              <a:t>r</a:t>
            </a:r>
            <a:r>
              <a:rPr lang="en-US" dirty="0"/>
              <a:t>e</a:t>
            </a:r>
            <a:r>
              <a:rPr lang="en-NL" dirty="0"/>
              <a:t>n</a:t>
            </a:r>
            <a:r>
              <a:rPr lang="en-US" dirty="0"/>
              <a:t>t</a:t>
            </a:r>
            <a:r>
              <a:rPr lang="en-NL" dirty="0"/>
              <a:t> </a:t>
            </a:r>
            <a:r>
              <a:rPr lang="en-US" dirty="0"/>
              <a:t>a</a:t>
            </a:r>
            <a:r>
              <a:rPr lang="en-NL" dirty="0"/>
              <a:t>l</a:t>
            </a:r>
            <a:r>
              <a:rPr lang="en-US" dirty="0"/>
              <a:t>g</a:t>
            </a:r>
            <a:r>
              <a:rPr lang="en-NL" dirty="0"/>
              <a:t>o</a:t>
            </a:r>
            <a:r>
              <a:rPr lang="en-US" dirty="0"/>
              <a:t>r</a:t>
            </a:r>
            <a:r>
              <a:rPr lang="en-NL" dirty="0"/>
              <a:t>i</a:t>
            </a:r>
            <a:r>
              <a:rPr lang="en-US" dirty="0"/>
              <a:t>t</a:t>
            </a:r>
            <a:r>
              <a:rPr lang="en-NL" dirty="0"/>
              <a:t>h</a:t>
            </a:r>
            <a:r>
              <a:rPr lang="en-US" dirty="0"/>
              <a:t>m</a:t>
            </a:r>
            <a:r>
              <a:rPr lang="en-NL" dirty="0"/>
              <a:t>i</a:t>
            </a:r>
            <a:r>
              <a:rPr lang="en-US" dirty="0"/>
              <a:t>c</a:t>
            </a:r>
            <a:r>
              <a:rPr lang="en-NL" dirty="0"/>
              <a:t> paradigm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grpSp>
        <p:nvGrpSpPr>
          <p:cNvPr id="5" name="Group 4"/>
          <p:cNvGrpSpPr/>
          <p:nvPr/>
        </p:nvGrpSpPr>
        <p:grpSpPr>
          <a:xfrm>
            <a:off x="827585" y="3047958"/>
            <a:ext cx="7144766" cy="1029114"/>
            <a:chOff x="827585" y="4930605"/>
            <a:chExt cx="7144766" cy="1029114"/>
          </a:xfrm>
        </p:grpSpPr>
        <p:grpSp>
          <p:nvGrpSpPr>
            <p:cNvPr id="6" name="Group 5"/>
            <p:cNvGrpSpPr/>
            <p:nvPr/>
          </p:nvGrpSpPr>
          <p:grpSpPr>
            <a:xfrm>
              <a:off x="827585" y="5157192"/>
              <a:ext cx="2432634" cy="802527"/>
              <a:chOff x="1131243" y="5157192"/>
              <a:chExt cx="2432634" cy="8025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ounded Rectangle 13"/>
                  <p:cNvSpPr/>
                  <p:nvPr/>
                </p:nvSpPr>
                <p:spPr bwMode="auto">
                  <a:xfrm>
                    <a:off x="1131243" y="5157192"/>
                    <a:ext cx="243263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en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4" name="Rounded 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31243" y="5157192"/>
                    <a:ext cx="2432634" cy="802527"/>
                  </a:xfrm>
                  <a:prstGeom prst="round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6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p:sp>
            <p:nvSpPr>
              <p:cNvPr id="12" name="Right Arrow 11"/>
              <p:cNvSpPr/>
              <p:nvPr/>
            </p:nvSpPr>
            <p:spPr bwMode="auto">
              <a:xfrm>
                <a:off x="4412304" y="3639729"/>
                <a:ext cx="954404" cy="772281"/>
              </a:xfrm>
              <a:prstGeom prst="rightArrow">
                <a:avLst/>
              </a:prstGeom>
              <a:ln w="1905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0" rIns="91440" bIns="128016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polynomial time</a:t>
                </a:r>
              </a:p>
            </p:txBody>
          </p:sp>
          <p:pic>
            <p:nvPicPr>
              <p:cNvPr id="13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6084168" y="4930605"/>
              <a:ext cx="1888183" cy="1029114"/>
              <a:chOff x="6186234" y="4930605"/>
              <a:chExt cx="1888183" cy="10291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ounded Rectangle 8"/>
                  <p:cNvSpPr/>
                  <p:nvPr/>
                </p:nvSpPr>
                <p:spPr bwMode="auto">
                  <a:xfrm>
                    <a:off x="6186234" y="5157192"/>
                    <a:ext cx="1888172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en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kumimoji="0" lang="en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" name="Rounded 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186234" y="5157192"/>
                    <a:ext cx="1888172" cy="802527"/>
                  </a:xfrm>
                  <a:prstGeom prst="round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Left-Right Arrow 9"/>
                  <p:cNvSpPr/>
                  <p:nvPr/>
                </p:nvSpPr>
                <p:spPr bwMode="auto">
                  <a:xfrm>
                    <a:off x="6186234" y="4930605"/>
                    <a:ext cx="1888183" cy="82571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16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</a:t>
                    </a:r>
                    <a:r>
                      <a:rPr kumimoji="0" lang="en-NL" sz="16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bits</a:t>
                    </a:r>
                    <a:endParaRPr kumimoji="0" lang="en-US" sz="16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0" name="Left-Right Arrow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186234" y="4930605"/>
                    <a:ext cx="1888183" cy="82571"/>
                  </a:xfrm>
                  <a:prstGeom prst="leftRightArrow">
                    <a:avLst/>
                  </a:prstGeom>
                  <a:blipFill>
                    <a:blip r:embed="rId8"/>
                    <a:stretch>
                      <a:fillRect t="-312500" b="-31250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1" name="Oval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66ED2EE8-BE23-475F-8C79-57FC1C686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NL" dirty="0">
                    <a:solidFill>
                      <a:srgbClr val="C00000"/>
                    </a:solidFill>
                  </a:rPr>
                  <a:t>Sparsification </a:t>
                </a:r>
                <a:r>
                  <a:rPr lang="en-US" dirty="0">
                    <a:solidFill>
                      <a:srgbClr val="C00000"/>
                    </a:solidFill>
                  </a:rPr>
                  <a:t>f</a:t>
                </a:r>
                <a:r>
                  <a:rPr lang="en-NL" dirty="0">
                    <a:solidFill>
                      <a:srgbClr val="C00000"/>
                    </a:solidFill>
                  </a:rPr>
                  <a:t>o</a:t>
                </a:r>
                <a:r>
                  <a:rPr lang="en-US" dirty="0">
                    <a:solidFill>
                      <a:srgbClr val="C00000"/>
                    </a:solidFill>
                  </a:rPr>
                  <a:t>r</a:t>
                </a:r>
                <a:r>
                  <a:rPr lang="en-NL" dirty="0">
                    <a:solidFill>
                      <a:srgbClr val="C00000"/>
                    </a:solidFill>
                  </a:rPr>
                  <a:t> (</a:t>
                </a:r>
                <a:r>
                  <a:rPr lang="en-US" dirty="0">
                    <a:solidFill>
                      <a:srgbClr val="C00000"/>
                    </a:solidFill>
                  </a:rPr>
                  <a:t>N</a:t>
                </a:r>
                <a:r>
                  <a:rPr lang="en-NL" dirty="0">
                    <a:solidFill>
                      <a:srgbClr val="C00000"/>
                    </a:solidFill>
                  </a:rPr>
                  <a:t>P-</a:t>
                </a:r>
                <a:r>
                  <a:rPr lang="en-US" dirty="0">
                    <a:solidFill>
                      <a:srgbClr val="C00000"/>
                    </a:solidFill>
                  </a:rPr>
                  <a:t>h</a:t>
                </a:r>
                <a:r>
                  <a:rPr lang="en-NL" dirty="0">
                    <a:solidFill>
                      <a:srgbClr val="C00000"/>
                    </a:solidFill>
                  </a:rPr>
                  <a:t>a</a:t>
                </a:r>
                <a:r>
                  <a:rPr lang="en-US" dirty="0">
                    <a:solidFill>
                      <a:srgbClr val="C00000"/>
                    </a:solidFill>
                  </a:rPr>
                  <a:t>r</a:t>
                </a:r>
                <a:r>
                  <a:rPr lang="en-NL" dirty="0">
                    <a:solidFill>
                      <a:srgbClr val="C00000"/>
                    </a:solidFill>
                  </a:rPr>
                  <a:t>d) </a:t>
                </a:r>
                <a:r>
                  <a:rPr lang="en-US" dirty="0">
                    <a:solidFill>
                      <a:srgbClr val="C00000"/>
                    </a:solidFill>
                  </a:rPr>
                  <a:t>d</a:t>
                </a:r>
                <a:r>
                  <a:rPr lang="en-NL" dirty="0">
                    <a:solidFill>
                      <a:srgbClr val="C00000"/>
                    </a:solidFill>
                  </a:rPr>
                  <a:t>e</a:t>
                </a:r>
                <a:r>
                  <a:rPr lang="en-US" dirty="0">
                    <a:solidFill>
                      <a:srgbClr val="C00000"/>
                    </a:solidFill>
                  </a:rPr>
                  <a:t>c</a:t>
                </a:r>
                <a:r>
                  <a:rPr lang="en-NL" dirty="0">
                    <a:solidFill>
                      <a:srgbClr val="C00000"/>
                    </a:solidFill>
                  </a:rPr>
                  <a:t>i</a:t>
                </a:r>
                <a:r>
                  <a:rPr lang="en-US" dirty="0">
                    <a:solidFill>
                      <a:srgbClr val="C00000"/>
                    </a:solidFill>
                  </a:rPr>
                  <a:t>s</a:t>
                </a:r>
                <a:r>
                  <a:rPr lang="en-NL" dirty="0">
                    <a:solidFill>
                      <a:srgbClr val="C00000"/>
                    </a:solidFill>
                  </a:rPr>
                  <a:t>i</a:t>
                </a:r>
                <a:r>
                  <a:rPr lang="en-US" dirty="0">
                    <a:solidFill>
                      <a:srgbClr val="C00000"/>
                    </a:solidFill>
                  </a:rPr>
                  <a:t>o</a:t>
                </a:r>
                <a:r>
                  <a:rPr lang="en-NL" dirty="0">
                    <a:solidFill>
                      <a:srgbClr val="C00000"/>
                    </a:solidFill>
                  </a:rPr>
                  <a:t>n </a:t>
                </a:r>
                <a:r>
                  <a:rPr lang="en-US" dirty="0">
                    <a:solidFill>
                      <a:srgbClr val="C00000"/>
                    </a:solidFill>
                  </a:rPr>
                  <a:t>p</a:t>
                </a:r>
                <a:r>
                  <a:rPr lang="en-NL" dirty="0">
                    <a:solidFill>
                      <a:srgbClr val="C00000"/>
                    </a:solidFill>
                  </a:rPr>
                  <a:t>r</a:t>
                </a:r>
                <a:r>
                  <a:rPr lang="en-US" dirty="0">
                    <a:solidFill>
                      <a:srgbClr val="C00000"/>
                    </a:solidFill>
                  </a:rPr>
                  <a:t>o</a:t>
                </a:r>
                <a:r>
                  <a:rPr lang="en-NL" dirty="0">
                    <a:solidFill>
                      <a:srgbClr val="C00000"/>
                    </a:solidFill>
                  </a:rPr>
                  <a:t>b</a:t>
                </a:r>
                <a:r>
                  <a:rPr lang="en-US" dirty="0">
                    <a:solidFill>
                      <a:srgbClr val="C00000"/>
                    </a:solidFill>
                  </a:rPr>
                  <a:t>l</a:t>
                </a:r>
                <a:r>
                  <a:rPr lang="en-NL" dirty="0">
                    <a:solidFill>
                      <a:srgbClr val="C00000"/>
                    </a:solidFill>
                  </a:rPr>
                  <a:t>e</a:t>
                </a:r>
                <a:r>
                  <a:rPr lang="en-US" dirty="0">
                    <a:solidFill>
                      <a:srgbClr val="C00000"/>
                    </a:solidFill>
                  </a:rPr>
                  <a:t>m</a:t>
                </a:r>
                <a:r>
                  <a:rPr lang="en-NL" dirty="0">
                    <a:solidFill>
                      <a:srgbClr val="C00000"/>
                    </a:solidFill>
                  </a:rPr>
                  <a:t>s: </a:t>
                </a:r>
                <a:br>
                  <a:rPr lang="en-NL" dirty="0">
                    <a:solidFill>
                      <a:srgbClr val="C00000"/>
                    </a:solidFill>
                  </a:rPr>
                </a:br>
                <a:r>
                  <a:rPr lang="en-NL" dirty="0"/>
                  <a:t>E</a:t>
                </a:r>
                <a:r>
                  <a:rPr lang="en-US" dirty="0"/>
                  <a:t>f</a:t>
                </a:r>
                <a:r>
                  <a:rPr lang="en-NL" dirty="0"/>
                  <a:t>fi</a:t>
                </a:r>
                <a:r>
                  <a:rPr lang="en-US" dirty="0"/>
                  <a:t>c</a:t>
                </a:r>
                <a:r>
                  <a:rPr lang="en-NL" dirty="0"/>
                  <a:t>i</a:t>
                </a:r>
                <a:r>
                  <a:rPr lang="en-US" dirty="0"/>
                  <a:t>e</a:t>
                </a:r>
                <a:r>
                  <a:rPr lang="en-NL" dirty="0"/>
                  <a:t>n</a:t>
                </a:r>
                <a:r>
                  <a:rPr lang="en-US" dirty="0"/>
                  <a:t>t</a:t>
                </a:r>
                <a:r>
                  <a:rPr lang="en-NL" dirty="0"/>
                  <a:t>l</a:t>
                </a:r>
                <a:r>
                  <a:rPr lang="en-US" dirty="0"/>
                  <a:t>y</a:t>
                </a:r>
                <a:r>
                  <a:rPr lang="en-NL" dirty="0"/>
                  <a:t> reduce a dense input </a:t>
                </a:r>
                <a:r>
                  <a:rPr lang="en-US" dirty="0"/>
                  <a:t>i</a:t>
                </a:r>
                <a:r>
                  <a:rPr lang="en-NL" dirty="0"/>
                  <a:t>n</a:t>
                </a:r>
                <a:r>
                  <a:rPr lang="en-US" dirty="0"/>
                  <a:t>t</a:t>
                </a:r>
                <a:r>
                  <a:rPr lang="en-NL" dirty="0"/>
                  <a:t>o </a:t>
                </a:r>
                <a:r>
                  <a:rPr lang="en-US" dirty="0"/>
                  <a:t>a</a:t>
                </a:r>
                <a:r>
                  <a:rPr lang="en-NL" dirty="0"/>
                  <a:t>n </a:t>
                </a:r>
                <a:r>
                  <a:rPr lang="en-US" dirty="0"/>
                  <a:t>e</a:t>
                </a:r>
                <a:r>
                  <a:rPr lang="en-NL" dirty="0"/>
                  <a:t>q</a:t>
                </a:r>
                <a:r>
                  <a:rPr lang="en-US" dirty="0"/>
                  <a:t>u</a:t>
                </a:r>
                <a:r>
                  <a:rPr lang="en-NL" dirty="0"/>
                  <a:t>i</a:t>
                </a:r>
                <a:r>
                  <a:rPr lang="en-US" dirty="0"/>
                  <a:t>v</a:t>
                </a:r>
                <a:r>
                  <a:rPr lang="en-NL" dirty="0"/>
                  <a:t>a</a:t>
                </a:r>
                <a:r>
                  <a:rPr lang="en-US" dirty="0"/>
                  <a:t>l</a:t>
                </a:r>
                <a:r>
                  <a:rPr lang="en-NL" dirty="0"/>
                  <a:t>e</a:t>
                </a:r>
                <a:r>
                  <a:rPr lang="en-US" dirty="0"/>
                  <a:t>n</a:t>
                </a:r>
                <a:r>
                  <a:rPr lang="en-NL" dirty="0"/>
                  <a:t>t </a:t>
                </a:r>
                <a:r>
                  <a:rPr lang="en-US" dirty="0"/>
                  <a:t>s</a:t>
                </a:r>
                <a:r>
                  <a:rPr lang="en-NL" dirty="0"/>
                  <a:t>p</a:t>
                </a:r>
                <a:r>
                  <a:rPr lang="en-US" dirty="0"/>
                  <a:t>a</a:t>
                </a:r>
                <a:r>
                  <a:rPr lang="en-NL" dirty="0"/>
                  <a:t>r</a:t>
                </a:r>
                <a:r>
                  <a:rPr lang="en-US" dirty="0"/>
                  <a:t>s</a:t>
                </a:r>
                <a:r>
                  <a:rPr lang="en-NL" dirty="0"/>
                  <a:t>e </a:t>
                </a:r>
                <a:r>
                  <a:rPr lang="en-US" dirty="0"/>
                  <a:t>o</a:t>
                </a:r>
                <a:r>
                  <a:rPr lang="en-NL" dirty="0"/>
                  <a:t>n</a:t>
                </a:r>
                <a:r>
                  <a:rPr lang="en-US" dirty="0"/>
                  <a:t>e</a:t>
                </a:r>
                <a:endParaRPr lang="en-NL" dirty="0"/>
              </a:p>
              <a:p>
                <a:pPr marL="0" indent="0">
                  <a:buNone/>
                </a:pPr>
                <a:r>
                  <a:rPr lang="en-US" dirty="0"/>
                  <a:t>A</a:t>
                </a:r>
                <a:r>
                  <a:rPr lang="en-NL" dirty="0"/>
                  <a:t>l</a:t>
                </a:r>
                <a:r>
                  <a:rPr lang="en-US" dirty="0"/>
                  <a:t>l</a:t>
                </a:r>
                <a:r>
                  <a:rPr lang="en-NL" dirty="0"/>
                  <a:t>o</a:t>
                </a:r>
                <a:r>
                  <a:rPr lang="en-US" dirty="0"/>
                  <a:t>w</a:t>
                </a:r>
                <a:r>
                  <a:rPr lang="en-NL" dirty="0"/>
                  <a:t>s it to be stored, manipulated, and solved </a:t>
                </a:r>
                <a:r>
                  <a:rPr lang="en-US" dirty="0"/>
                  <a:t>m</a:t>
                </a:r>
                <a:r>
                  <a:rPr lang="en-NL" dirty="0"/>
                  <a:t>o</a:t>
                </a:r>
                <a:r>
                  <a:rPr lang="en-US" dirty="0"/>
                  <a:t>r</a:t>
                </a:r>
                <a:r>
                  <a:rPr lang="en-NL" dirty="0"/>
                  <a:t>e </a:t>
                </a:r>
                <a:r>
                  <a:rPr lang="en-US" dirty="0"/>
                  <a:t>e</a:t>
                </a:r>
                <a:r>
                  <a:rPr lang="en-NL" dirty="0"/>
                  <a:t>f</a:t>
                </a:r>
                <a:r>
                  <a:rPr lang="en-US" dirty="0"/>
                  <a:t>f</a:t>
                </a:r>
                <a:r>
                  <a:rPr lang="en-NL" dirty="0"/>
                  <a:t>i</a:t>
                </a:r>
                <a:r>
                  <a:rPr lang="en-US" dirty="0"/>
                  <a:t>c</a:t>
                </a:r>
                <a:r>
                  <a:rPr lang="en-NL" dirty="0"/>
                  <a:t>i</a:t>
                </a:r>
                <a:r>
                  <a:rPr lang="en-US" dirty="0"/>
                  <a:t>e</a:t>
                </a:r>
                <a:r>
                  <a:rPr lang="en-NL" dirty="0"/>
                  <a:t>n</a:t>
                </a:r>
                <a:r>
                  <a:rPr lang="en-US" dirty="0"/>
                  <a:t>t</a:t>
                </a:r>
                <a:r>
                  <a:rPr lang="en-NL" dirty="0"/>
                  <a:t>l</a:t>
                </a:r>
                <a:r>
                  <a:rPr lang="en-US" dirty="0"/>
                  <a:t>y</a:t>
                </a:r>
                <a:endParaRPr lang="en-NL" dirty="0"/>
              </a:p>
              <a:p>
                <a:pPr marL="0" indent="0">
                  <a:buNone/>
                </a:pPr>
                <a:endParaRPr lang="en-NL" dirty="0"/>
              </a:p>
              <a:p>
                <a:pPr marL="0" indent="0">
                  <a:buNone/>
                </a:pPr>
                <a:endParaRPr lang="en-NL" dirty="0"/>
              </a:p>
              <a:p>
                <a:pPr marL="0" indent="0">
                  <a:buNone/>
                </a:pPr>
                <a:endParaRPr lang="en-NL" dirty="0"/>
              </a:p>
              <a:p>
                <a:pPr marL="0" indent="0">
                  <a:buNone/>
                </a:pPr>
                <a:r>
                  <a:rPr lang="en-US" dirty="0"/>
                  <a:t>F</a:t>
                </a:r>
                <a:r>
                  <a:rPr lang="en-NL" dirty="0"/>
                  <a:t>o</a:t>
                </a:r>
                <a:r>
                  <a:rPr lang="en-US" dirty="0"/>
                  <a:t>r</a:t>
                </a:r>
                <a:r>
                  <a:rPr lang="en-NL" dirty="0"/>
                  <a:t> </a:t>
                </a:r>
                <a:r>
                  <a:rPr lang="en-US" dirty="0"/>
                  <a:t>f</a:t>
                </a:r>
                <a:r>
                  <a:rPr lang="en-NL" dirty="0"/>
                  <a:t>i</a:t>
                </a:r>
                <a:r>
                  <a:rPr lang="en-US" dirty="0"/>
                  <a:t>x</a:t>
                </a:r>
                <a:r>
                  <a:rPr lang="en-NL" dirty="0"/>
                  <a:t>e</a:t>
                </a:r>
                <a:r>
                  <a:rPr lang="en-US" dirty="0"/>
                  <a:t>d</a:t>
                </a:r>
                <a:r>
                  <a:rPr lang="en-NL" dirty="0"/>
                  <a:t>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NL" dirty="0"/>
                  <a:t>, an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NL" dirty="0"/>
                  <a:t>-vertex instance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 of </a:t>
                </a:r>
                <a:r>
                  <a:rPr lang="en-NL" cap="small" dirty="0"/>
                  <a:t>List </a:t>
                </a:r>
                <a14:m>
                  <m:oMath xmlns:m="http://schemas.openxmlformats.org/officeDocument/2006/math">
                    <m:r>
                      <a:rPr lang="en-NL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NL" cap="small" dirty="0"/>
                  <a:t>-</a:t>
                </a:r>
                <a:r>
                  <a:rPr lang="en-NL" cap="small" dirty="0" err="1"/>
                  <a:t>Coloring</a:t>
                </a:r>
                <a:r>
                  <a:rPr lang="en-NL" dirty="0"/>
                  <a:t> can be encoded in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 bits via its adjacency matrix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Does any NP-hard </a:t>
                </a:r>
                <a:r>
                  <a:rPr lang="en-NL" cap="small" dirty="0"/>
                  <a:t>List </a:t>
                </a:r>
                <a14:m>
                  <m:oMath xmlns:m="http://schemas.openxmlformats.org/officeDocument/2006/math">
                    <m:r>
                      <a:rPr lang="en-NL" i="1" cap="small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NL" cap="small" dirty="0"/>
                  <a:t>-</a:t>
                </a:r>
                <a:r>
                  <a:rPr lang="en-NL" cap="small" dirty="0" err="1"/>
                  <a:t>Coloring</a:t>
                </a:r>
                <a:r>
                  <a:rPr lang="en-NL" cap="small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problem</a:t>
                </a:r>
                <a:r>
                  <a:rPr lang="en-US" cap="small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admit a 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rgbClr val="0070C0"/>
                    </a:solidFill>
                  </a:rPr>
                  <a:t>p</a:t>
                </a:r>
                <a:r>
                  <a:rPr lang="en-NL" dirty="0">
                    <a:solidFill>
                      <a:srgbClr val="0070C0"/>
                    </a:solidFill>
                  </a:rPr>
                  <a:t>o</a:t>
                </a:r>
                <a:r>
                  <a:rPr lang="en-US" dirty="0">
                    <a:solidFill>
                      <a:srgbClr val="0070C0"/>
                    </a:solidFill>
                  </a:rPr>
                  <a:t>l</a:t>
                </a:r>
                <a:r>
                  <a:rPr lang="en-NL" dirty="0">
                    <a:solidFill>
                      <a:srgbClr val="0070C0"/>
                    </a:solidFill>
                  </a:rPr>
                  <a:t>y</a:t>
                </a:r>
                <a:r>
                  <a:rPr lang="en-US" dirty="0">
                    <a:solidFill>
                      <a:srgbClr val="0070C0"/>
                    </a:solidFill>
                  </a:rPr>
                  <a:t>n</a:t>
                </a:r>
                <a:r>
                  <a:rPr lang="en-NL" dirty="0">
                    <a:solidFill>
                      <a:srgbClr val="0070C0"/>
                    </a:solidFill>
                  </a:rPr>
                  <a:t>o</a:t>
                </a:r>
                <a:r>
                  <a:rPr lang="en-US" dirty="0">
                    <a:solidFill>
                      <a:srgbClr val="0070C0"/>
                    </a:solidFill>
                  </a:rPr>
                  <a:t>m</a:t>
                </a:r>
                <a:r>
                  <a:rPr lang="en-NL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NL" dirty="0">
                    <a:solidFill>
                      <a:srgbClr val="0070C0"/>
                    </a:solidFill>
                  </a:rPr>
                  <a:t>l-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NL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>
                    <a:solidFill>
                      <a:srgbClr val="0070C0"/>
                    </a:solidFill>
                  </a:rPr>
                  <a:t>m</a:t>
                </a:r>
                <a:r>
                  <a:rPr lang="en-NL" dirty="0">
                    <a:solidFill>
                      <a:srgbClr val="0070C0"/>
                    </a:solidFill>
                  </a:rPr>
                  <a:t>e </a:t>
                </a:r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NL" dirty="0">
                    <a:solidFill>
                      <a:srgbClr val="0070C0"/>
                    </a:solidFill>
                  </a:rPr>
                  <a:t>p</a:t>
                </a: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NL" dirty="0">
                    <a:solidFill>
                      <a:srgbClr val="0070C0"/>
                    </a:solidFill>
                  </a:rPr>
                  <a:t>r</a:t>
                </a:r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NL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>
                    <a:solidFill>
                      <a:srgbClr val="0070C0"/>
                    </a:solidFill>
                  </a:rPr>
                  <a:t>f</a:t>
                </a:r>
                <a:r>
                  <a:rPr lang="en-NL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>
                    <a:solidFill>
                      <a:srgbClr val="0070C0"/>
                    </a:solidFill>
                  </a:rPr>
                  <a:t>c</a:t>
                </a:r>
                <a:r>
                  <a:rPr lang="en-NL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NL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>
                    <a:solidFill>
                      <a:srgbClr val="0070C0"/>
                    </a:solidFill>
                  </a:rPr>
                  <a:t>o</a:t>
                </a:r>
                <a:r>
                  <a:rPr lang="en-NL" dirty="0">
                    <a:solidFill>
                      <a:srgbClr val="0070C0"/>
                    </a:solidFill>
                  </a:rPr>
                  <a:t>n 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NL" dirty="0">
                    <a:solidFill>
                      <a:srgbClr val="0070C0"/>
                    </a:solidFill>
                  </a:rPr>
                  <a:t>o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NL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NL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NL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NL" dirty="0">
                    <a:solidFill>
                      <a:srgbClr val="0070C0"/>
                    </a:solidFill>
                  </a:rPr>
                  <a:t> bits?</a:t>
                </a:r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66ED2EE8-BE23-475F-8C79-57FC1C686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0"/>
                <a:stretch>
                  <a:fillRect l="-1111" t="-989" b="-6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4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polynomial-time sparsification</a:t>
            </a:r>
          </a:p>
        </p:txBody>
      </p:sp>
      <p:sp>
        <p:nvSpPr>
          <p:cNvPr id="6" name="Striped Right Arrow 5"/>
          <p:cNvSpPr/>
          <p:nvPr/>
        </p:nvSpPr>
        <p:spPr bwMode="auto">
          <a:xfrm>
            <a:off x="468313" y="3148738"/>
            <a:ext cx="8352159" cy="792088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2010   2011   2012   2013   2014   2015   2016   2017   2018   2019   </a:t>
            </a:r>
            <a:r>
              <a:rPr lang="en-US" sz="2000" dirty="0">
                <a:solidFill>
                  <a:schemeClr val="tx1"/>
                </a:solidFill>
              </a:rPr>
              <a:t>2020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ular Callout 18"/>
              <p:cNvSpPr/>
              <p:nvPr/>
            </p:nvSpPr>
            <p:spPr bwMode="auto">
              <a:xfrm>
                <a:off x="395536" y="1484785"/>
                <a:ext cx="2808312" cy="1221646"/>
              </a:xfrm>
              <a:prstGeom prst="wedgeRectCallout">
                <a:avLst>
                  <a:gd name="adj1" fmla="val -28393"/>
                  <a:gd name="adj2" fmla="val 10166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18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-SAT </a:t>
                </a:r>
                <a:r>
                  <a:rPr kumimoji="0" lang="en-US" sz="1800" u="none" strike="noStrike" cap="none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cannot</a:t>
                </a:r>
                <a:r>
                  <a:rPr kumimoji="0" lang="en-US" sz="18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be </a:t>
                </a:r>
                <a:r>
                  <a:rPr kumimoji="0" lang="en-US" sz="1800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sparsified</a:t>
                </a:r>
                <a:r>
                  <a:rPr kumimoji="0" lang="en-US" sz="18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US" sz="18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0" lang="en-US" sz="1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18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1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kumimoji="0" lang="en-US" sz="18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8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bits</a:t>
                </a:r>
                <a:endParaRPr kumimoji="0" lang="en-NL" sz="180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NL" sz="1800" cap="small" dirty="0">
                    <a:solidFill>
                      <a:schemeClr val="tx1"/>
                    </a:solidFill>
                    <a:latin typeface="+mj-lt"/>
                  </a:rPr>
                  <a:t>Vertex Cover </a:t>
                </a:r>
                <a:r>
                  <a:rPr lang="en-NL" sz="1800" dirty="0">
                    <a:solidFill>
                      <a:srgbClr val="C00000"/>
                    </a:solidFill>
                    <a:latin typeface="+mj-lt"/>
                  </a:rPr>
                  <a:t>cannot</a:t>
                </a:r>
                <a:r>
                  <a:rPr lang="en-NL" sz="1800" dirty="0">
                    <a:solidFill>
                      <a:schemeClr val="tx1"/>
                    </a:solidFill>
                    <a:latin typeface="+mj-lt"/>
                  </a:rPr>
                  <a:t> be </a:t>
                </a:r>
                <a:r>
                  <a:rPr lang="en-NL" sz="1800" dirty="0" err="1">
                    <a:solidFill>
                      <a:schemeClr val="tx1"/>
                    </a:solidFill>
                    <a:latin typeface="+mj-lt"/>
                  </a:rPr>
                  <a:t>sparsified</a:t>
                </a:r>
                <a:r>
                  <a:rPr lang="en-NL" sz="1800" dirty="0">
                    <a:solidFill>
                      <a:schemeClr val="tx1"/>
                    </a:solidFill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a:rPr lang="en-NL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NL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NL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L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NL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NL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NL" sz="1800" u="none" strike="noStrik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 </a:t>
                </a:r>
                <a:r>
                  <a:rPr kumimoji="0" lang="en-US" sz="18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bits</a:t>
                </a:r>
              </a:p>
            </p:txBody>
          </p:sp>
        </mc:Choice>
        <mc:Fallback xmlns="">
          <p:sp>
            <p:nvSpPr>
              <p:cNvPr id="19" name="Rectangular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84785"/>
                <a:ext cx="2808312" cy="1221646"/>
              </a:xfrm>
              <a:prstGeom prst="wedgeRectCallout">
                <a:avLst>
                  <a:gd name="adj1" fmla="val -28393"/>
                  <a:gd name="adj2" fmla="val 101663"/>
                </a:avLst>
              </a:prstGeom>
              <a:blipFill>
                <a:blip r:embed="rId3"/>
                <a:stretch>
                  <a:fillRect t="-649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 bwMode="auto">
              <a:xfrm>
                <a:off x="3419872" y="1937079"/>
                <a:ext cx="2889496" cy="904591"/>
              </a:xfrm>
              <a:prstGeom prst="wedgeRectCallout">
                <a:avLst>
                  <a:gd name="adj1" fmla="val -15866"/>
                  <a:gd name="adj2" fmla="val 10475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-NAE-SAT 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can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be </a:t>
                </a:r>
                <a:r>
                  <a:rPr kumimoji="0" lang="en-US" sz="2000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sparsified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bits</a:t>
                </a:r>
                <a:endParaRPr kumimoji="0" lang="en-US" sz="2000" u="none" strike="noStrike" cap="none" normalizeH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872" y="1937079"/>
                <a:ext cx="2889496" cy="904591"/>
              </a:xfrm>
              <a:prstGeom prst="wedgeRectCallout">
                <a:avLst>
                  <a:gd name="adj1" fmla="val -15866"/>
                  <a:gd name="adj2" fmla="val 104757"/>
                </a:avLst>
              </a:prstGeom>
              <a:blipFill>
                <a:blip r:embed="rId4"/>
                <a:stretch>
                  <a:fillRect l="-1464" r="-1674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05856" y="1195295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+mj-lt"/>
              </a:rPr>
              <a:t>[Dell &amp; van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Melkebeek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, STOC]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3328" y="1637603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[J &amp; Pieterse, IPEC]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 bwMode="auto">
              <a:xfrm>
                <a:off x="3059832" y="5539440"/>
                <a:ext cx="3312368" cy="895751"/>
              </a:xfrm>
              <a:prstGeom prst="wedgeRectCallout">
                <a:avLst>
                  <a:gd name="adj1" fmla="val 7384"/>
                  <a:gd name="adj2" fmla="val -246656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chemeClr val="tx1"/>
                    </a:solidFill>
                  </a:rPr>
                  <a:t>Exact SAT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can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be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sparsified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bits</a:t>
                </a: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5539440"/>
                <a:ext cx="3312368" cy="895751"/>
              </a:xfrm>
              <a:prstGeom prst="wedgeRectCallout">
                <a:avLst>
                  <a:gd name="adj1" fmla="val 7384"/>
                  <a:gd name="adj2" fmla="val -246656"/>
                </a:avLst>
              </a:prstGeom>
              <a:blipFill>
                <a:blip r:embed="rId5"/>
                <a:stretch>
                  <a:fillRect b="-227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835008" y="6412110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[J &amp; Pieterse, MFCS]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 bwMode="auto">
              <a:xfrm>
                <a:off x="6687665" y="1241015"/>
                <a:ext cx="2281202" cy="1465416"/>
              </a:xfrm>
              <a:prstGeom prst="wedgeRectCallout">
                <a:avLst>
                  <a:gd name="adj1" fmla="val -60415"/>
                  <a:gd name="adj2" fmla="val 89658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000" dirty="0">
                    <a:solidFill>
                      <a:srgbClr val="0070C0"/>
                    </a:solidFill>
                  </a:rPr>
                  <a:t>Character</a:t>
                </a:r>
                <a:r>
                  <a:rPr lang="en-US" sz="2000" dirty="0">
                    <a:solidFill>
                      <a:srgbClr val="C00000"/>
                    </a:solidFill>
                  </a:rPr>
                  <a:t>izations</a:t>
                </a:r>
                <a:r>
                  <a:rPr lang="en-US" sz="2000" dirty="0">
                    <a:solidFill>
                      <a:schemeClr val="tx1"/>
                    </a:solidFill>
                  </a:rPr>
                  <a:t> for symmetric and low-arity CS</a:t>
                </a:r>
                <a:r>
                  <a:rPr lang="en-NL" sz="2000" dirty="0">
                    <a:solidFill>
                      <a:schemeClr val="tx1"/>
                    </a:solidFill>
                  </a:rPr>
                  <a:t>P</a:t>
                </a:r>
                <a:r>
                  <a:rPr kumimoji="0" lang="en-NL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with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kumimoji="0" lang="en-NL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NL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0" lang="en-NL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NL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bit</a:t>
                </a:r>
                <a:r>
                  <a:rPr kumimoji="0" lang="en-NL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sparsification</a:t>
                </a:r>
                <a:endParaRPr kumimoji="0" lang="en-US" sz="200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7665" y="1241015"/>
                <a:ext cx="2281202" cy="1465416"/>
              </a:xfrm>
              <a:prstGeom prst="wedgeRectCallout">
                <a:avLst>
                  <a:gd name="adj1" fmla="val -60415"/>
                  <a:gd name="adj2" fmla="val 89658"/>
                </a:avLst>
              </a:prstGeom>
              <a:blipFill>
                <a:blip r:embed="rId6"/>
                <a:stretch>
                  <a:fillRect t="-5000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985284" y="953420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[Chen, J &amp; Pieterse, IPEC]</a:t>
            </a:r>
            <a:endParaRPr lang="en-US" sz="1400" dirty="0">
              <a:latin typeface="+mj-lt"/>
            </a:endParaRPr>
          </a:p>
        </p:txBody>
      </p:sp>
      <p:sp>
        <p:nvSpPr>
          <p:cNvPr id="18" name="Rectangular Callout 14">
            <a:extLst>
              <a:ext uri="{FF2B5EF4-FFF2-40B4-BE49-F238E27FC236}">
                <a16:creationId xmlns:a16="http://schemas.microsoft.com/office/drawing/2014/main" id="{B61846D3-80B0-42D0-A5C5-75753C968EDE}"/>
              </a:ext>
            </a:extLst>
          </p:cNvPr>
          <p:cNvSpPr/>
          <p:nvPr/>
        </p:nvSpPr>
        <p:spPr bwMode="auto">
          <a:xfrm>
            <a:off x="6687665" y="5363834"/>
            <a:ext cx="2281202" cy="1213998"/>
          </a:xfrm>
          <a:prstGeom prst="wedgeRectCallout">
            <a:avLst>
              <a:gd name="adj1" fmla="val -4940"/>
              <a:gd name="adj2" fmla="val -17907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NL" sz="2000" dirty="0">
                <a:solidFill>
                  <a:schemeClr val="tx1"/>
                </a:solidFill>
              </a:rPr>
              <a:t>Full </a:t>
            </a:r>
            <a:r>
              <a:rPr lang="en-NL" sz="2000" dirty="0" err="1">
                <a:solidFill>
                  <a:schemeClr val="tx1"/>
                </a:solidFill>
              </a:rPr>
              <a:t>sparsification</a:t>
            </a:r>
            <a:r>
              <a:rPr lang="en-NL" sz="2000" dirty="0">
                <a:solidFill>
                  <a:schemeClr val="tx1"/>
                </a:solidFill>
              </a:rPr>
              <a:t> complexity </a:t>
            </a:r>
            <a:r>
              <a:rPr lang="en-NL" sz="2000" dirty="0">
                <a:solidFill>
                  <a:srgbClr val="0070C0"/>
                </a:solidFill>
              </a:rPr>
              <a:t>character</a:t>
            </a:r>
            <a:r>
              <a:rPr lang="en-NL" sz="2000" dirty="0">
                <a:solidFill>
                  <a:srgbClr val="C00000"/>
                </a:solidFill>
              </a:rPr>
              <a:t>ization</a:t>
            </a:r>
            <a:r>
              <a:rPr lang="en-US" sz="2000" dirty="0">
                <a:solidFill>
                  <a:schemeClr val="tx1"/>
                </a:solidFill>
              </a:rPr>
              <a:t> for Boolean Max-CS</a:t>
            </a:r>
            <a:r>
              <a:rPr lang="en-NL" sz="2000" dirty="0">
                <a:solidFill>
                  <a:schemeClr val="tx1"/>
                </a:solidFill>
              </a:rPr>
              <a:t>P</a:t>
            </a:r>
            <a:endParaRPr kumimoji="0" lang="en-US" sz="2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B27386-6830-4153-86B9-4CDE33D7EF6A}"/>
              </a:ext>
            </a:extLst>
          </p:cNvPr>
          <p:cNvSpPr/>
          <p:nvPr/>
        </p:nvSpPr>
        <p:spPr>
          <a:xfrm>
            <a:off x="6428556" y="6528636"/>
            <a:ext cx="26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[J &amp; Włodarczyk</a:t>
            </a:r>
            <a:r>
              <a:rPr lang="en-NL" sz="1400" dirty="0">
                <a:solidFill>
                  <a:srgbClr val="0070C0"/>
                </a:solidFill>
                <a:latin typeface="+mj-lt"/>
              </a:rPr>
              <a:t>, ESA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]</a:t>
            </a:r>
            <a:endParaRPr lang="en-US" sz="1400" dirty="0">
              <a:latin typeface="+mj-lt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7485366" y="4013434"/>
            <a:ext cx="1245987" cy="1254766"/>
          </a:xfrm>
          <a:prstGeom prst="wedgeRectCallout">
            <a:avLst>
              <a:gd name="adj1" fmla="val -3529"/>
              <a:gd name="adj2" fmla="val -6899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NL" sz="2000" dirty="0">
                <a:solidFill>
                  <a:srgbClr val="0070C0"/>
                </a:solidFill>
              </a:rPr>
              <a:t>ISAAC 2020</a:t>
            </a:r>
            <a:endParaRPr kumimoji="0" lang="en-US" sz="2000" u="none" strike="noStrike" cap="none" normalizeH="0" dirty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3A1C4-D31B-4CB0-939A-871599DC7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200" y="4085128"/>
            <a:ext cx="1130318" cy="113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0F0371-81FB-41F9-9657-BB94FF933E90}"/>
                  </a:ext>
                </a:extLst>
              </p:cNvPr>
              <p:cNvSpPr txBox="1"/>
              <p:nvPr/>
            </p:nvSpPr>
            <p:spPr>
              <a:xfrm>
                <a:off x="1159576" y="2698489"/>
                <a:ext cx="24482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L" sz="1200" dirty="0">
                    <a:solidFill>
                      <a:srgbClr val="C00000"/>
                    </a:solidFill>
                    <a:latin typeface="+mj-lt"/>
                  </a:rPr>
                  <a:t>(</a:t>
                </a:r>
                <a:r>
                  <a:rPr lang="en-US" sz="1200" dirty="0">
                    <a:solidFill>
                      <a:srgbClr val="C00000"/>
                    </a:solidFill>
                    <a:latin typeface="+mj-lt"/>
                  </a:rPr>
                  <a:t>u</a:t>
                </a:r>
                <a:r>
                  <a:rPr lang="en-NL" sz="1200" dirty="0">
                    <a:solidFill>
                      <a:srgbClr val="C00000"/>
                    </a:solidFill>
                    <a:latin typeface="+mj-lt"/>
                  </a:rPr>
                  <a:t>n</a:t>
                </a:r>
                <a:r>
                  <a:rPr lang="en-US" sz="1200" dirty="0">
                    <a:solidFill>
                      <a:srgbClr val="C00000"/>
                    </a:solidFill>
                    <a:latin typeface="+mj-lt"/>
                  </a:rPr>
                  <a:t>l</a:t>
                </a:r>
                <a:r>
                  <a:rPr lang="en-NL" sz="1200" dirty="0">
                    <a:solidFill>
                      <a:srgbClr val="C00000"/>
                    </a:solidFill>
                    <a:latin typeface="+mj-lt"/>
                  </a:rPr>
                  <a:t>e</a:t>
                </a:r>
                <a:r>
                  <a:rPr lang="en-US" sz="1200" dirty="0">
                    <a:solidFill>
                      <a:srgbClr val="C00000"/>
                    </a:solidFill>
                    <a:latin typeface="+mj-lt"/>
                  </a:rPr>
                  <a:t>s</a:t>
                </a:r>
                <a:r>
                  <a:rPr lang="en-NL" sz="1200" dirty="0">
                    <a:solidFill>
                      <a:srgbClr val="C00000"/>
                    </a:solidFill>
                    <a:latin typeface="+mj-lt"/>
                  </a:rPr>
                  <a:t>s </a:t>
                </a:r>
                <a14:m>
                  <m:oMath xmlns:m="http://schemas.openxmlformats.org/officeDocument/2006/math">
                    <m:r>
                      <a:rPr lang="en-NL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NL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NL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NL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NL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NL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dirty="0" err="1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0F0371-81FB-41F9-9657-BB94FF933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576" y="2698489"/>
                <a:ext cx="2448272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52CE50-3E4C-446D-9F52-48A4B98F8149}"/>
              </a:ext>
            </a:extLst>
          </p:cNvPr>
          <p:cNvCxnSpPr>
            <a:cxnSpLocks/>
          </p:cNvCxnSpPr>
          <p:nvPr/>
        </p:nvCxnSpPr>
        <p:spPr bwMode="auto">
          <a:xfrm>
            <a:off x="395536" y="2130776"/>
            <a:ext cx="2808312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ular Callout 9">
                <a:extLst>
                  <a:ext uri="{FF2B5EF4-FFF2-40B4-BE49-F238E27FC236}">
                    <a16:creationId xmlns:a16="http://schemas.microsoft.com/office/drawing/2014/main" id="{C32C493F-03AA-4739-B1C9-6AC03718BBB4}"/>
                  </a:ext>
                </a:extLst>
              </p:cNvPr>
              <p:cNvSpPr/>
              <p:nvPr/>
            </p:nvSpPr>
            <p:spPr bwMode="auto">
              <a:xfrm>
                <a:off x="630815" y="4472280"/>
                <a:ext cx="2188673" cy="1477000"/>
              </a:xfrm>
              <a:prstGeom prst="wedgeRectCallout">
                <a:avLst>
                  <a:gd name="adj1" fmla="val 26137"/>
                  <a:gd name="adj2" fmla="val -9654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NL" sz="2000" cap="small" dirty="0">
                    <a:solidFill>
                      <a:schemeClr val="tx1"/>
                    </a:solidFill>
                  </a:rPr>
                  <a:t>Dominating Set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can</a:t>
                </a:r>
                <a:r>
                  <a:rPr lang="en-NL" sz="2000" dirty="0">
                    <a:solidFill>
                      <a:srgbClr val="C00000"/>
                    </a:solidFill>
                  </a:rPr>
                  <a:t>not</a:t>
                </a:r>
                <a:r>
                  <a:rPr lang="en-US" sz="2000" dirty="0">
                    <a:solidFill>
                      <a:schemeClr val="tx1"/>
                    </a:solidFill>
                  </a:rPr>
                  <a:t> be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sparsified</a:t>
                </a:r>
                <a:r>
                  <a:rPr lang="en-NL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to</a:t>
                </a:r>
                <a:r>
                  <a:rPr lang="en-NL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NL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NL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bits</a:t>
                </a:r>
              </a:p>
            </p:txBody>
          </p:sp>
        </mc:Choice>
        <mc:Fallback xmlns="">
          <p:sp>
            <p:nvSpPr>
              <p:cNvPr id="24" name="Rectangular Callout 9">
                <a:extLst>
                  <a:ext uri="{FF2B5EF4-FFF2-40B4-BE49-F238E27FC236}">
                    <a16:creationId xmlns:a16="http://schemas.microsoft.com/office/drawing/2014/main" id="{C32C493F-03AA-4739-B1C9-6AC03718B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815" y="4472280"/>
                <a:ext cx="2188673" cy="1477000"/>
              </a:xfrm>
              <a:prstGeom prst="wedgeRectCallout">
                <a:avLst>
                  <a:gd name="adj1" fmla="val 26137"/>
                  <a:gd name="adj2" fmla="val -96547"/>
                </a:avLst>
              </a:prstGeom>
              <a:blipFill>
                <a:blip r:embed="rId9"/>
                <a:stretch>
                  <a:fillRect b="-557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61FD6844-57CB-46C8-AC39-8530B7150F7E}"/>
              </a:ext>
            </a:extLst>
          </p:cNvPr>
          <p:cNvSpPr/>
          <p:nvPr/>
        </p:nvSpPr>
        <p:spPr>
          <a:xfrm>
            <a:off x="1174610" y="5929535"/>
            <a:ext cx="1758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[J &amp; Pieterse, </a:t>
            </a:r>
            <a:r>
              <a:rPr lang="en-NL" sz="1400" dirty="0">
                <a:solidFill>
                  <a:srgbClr val="0070C0"/>
                </a:solidFill>
                <a:latin typeface="+mj-lt"/>
              </a:rPr>
              <a:t>IPEC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]</a:t>
            </a:r>
            <a:endParaRPr lang="en-US" sz="1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9">
                <a:extLst>
                  <a:ext uri="{FF2B5EF4-FFF2-40B4-BE49-F238E27FC236}">
                    <a16:creationId xmlns:a16="http://schemas.microsoft.com/office/drawing/2014/main" id="{1229EE33-72FC-4C19-9407-06B48E560DF9}"/>
                  </a:ext>
                </a:extLst>
              </p:cNvPr>
              <p:cNvSpPr/>
              <p:nvPr/>
            </p:nvSpPr>
            <p:spPr bwMode="auto">
              <a:xfrm>
                <a:off x="3375934" y="4103448"/>
                <a:ext cx="3428314" cy="895751"/>
              </a:xfrm>
              <a:prstGeom prst="wedgeRectCallout">
                <a:avLst>
                  <a:gd name="adj1" fmla="val 20949"/>
                  <a:gd name="adj2" fmla="val -88625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NL" sz="2000" cap="small" dirty="0">
                    <a:solidFill>
                      <a:schemeClr val="tx1"/>
                    </a:solidFill>
                  </a:rPr>
                  <a:t>3-Coloring </a:t>
                </a:r>
                <a:r>
                  <a:rPr lang="en-US" sz="2000" dirty="0">
                    <a:solidFill>
                      <a:srgbClr val="C00000"/>
                    </a:solidFill>
                  </a:rPr>
                  <a:t>can</a:t>
                </a:r>
                <a:r>
                  <a:rPr lang="en-NL" sz="2000" dirty="0">
                    <a:solidFill>
                      <a:srgbClr val="C00000"/>
                    </a:solidFill>
                  </a:rPr>
                  <a:t>not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be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sparsified</a:t>
                </a:r>
                <a:r>
                  <a:rPr lang="en-NL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to</a:t>
                </a:r>
                <a:r>
                  <a:rPr lang="en-NL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NL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NL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NL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bits</a:t>
                </a:r>
              </a:p>
            </p:txBody>
          </p:sp>
        </mc:Choice>
        <mc:Fallback xmlns="">
          <p:sp>
            <p:nvSpPr>
              <p:cNvPr id="28" name="Rectangular Callout 9">
                <a:extLst>
                  <a:ext uri="{FF2B5EF4-FFF2-40B4-BE49-F238E27FC236}">
                    <a16:creationId xmlns:a16="http://schemas.microsoft.com/office/drawing/2014/main" id="{1229EE33-72FC-4C19-9407-06B48E560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5934" y="4103448"/>
                <a:ext cx="3428314" cy="895751"/>
              </a:xfrm>
              <a:prstGeom prst="wedgeRectCallout">
                <a:avLst>
                  <a:gd name="adj1" fmla="val 20949"/>
                  <a:gd name="adj2" fmla="val -88625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38001CEA-14A3-423C-9C38-975A739E92F3}"/>
              </a:ext>
            </a:extLst>
          </p:cNvPr>
          <p:cNvSpPr/>
          <p:nvPr/>
        </p:nvSpPr>
        <p:spPr>
          <a:xfrm>
            <a:off x="3065238" y="4987659"/>
            <a:ext cx="1758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70C0"/>
                </a:solidFill>
                <a:latin typeface="+mj-lt"/>
              </a:rPr>
              <a:t>[J &amp; Pieterse, </a:t>
            </a:r>
            <a:r>
              <a:rPr lang="en-NL" sz="1400" dirty="0">
                <a:solidFill>
                  <a:srgbClr val="0070C0"/>
                </a:solidFill>
                <a:latin typeface="+mj-lt"/>
              </a:rPr>
              <a:t>IPEC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]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97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3" grpId="0"/>
      <p:bldP spid="9" grpId="0"/>
      <p:bldP spid="10" grpId="0" animBg="1"/>
      <p:bldP spid="12" grpId="0"/>
      <p:bldP spid="15" grpId="0" animBg="1"/>
      <p:bldP spid="16" grpId="0"/>
      <p:bldP spid="18" grpId="0" animBg="1"/>
      <p:bldP spid="20" grpId="0"/>
      <p:bldP spid="17" grpId="0" animBg="1"/>
      <p:bldP spid="11" grpId="0"/>
      <p:bldP spid="24" grpId="0" animBg="1"/>
      <p:bldP spid="25" grpId="0"/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12A8-1B75-4F0A-88F4-9E6B8ADA4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</a:t>
            </a:r>
            <a:r>
              <a:rPr lang="en-US" dirty="0"/>
              <a:t>u</a:t>
            </a:r>
            <a:r>
              <a:rPr lang="en-NL" dirty="0"/>
              <a:t>r </a:t>
            </a:r>
            <a:r>
              <a:rPr lang="en-US" dirty="0"/>
              <a:t>r</a:t>
            </a:r>
            <a:r>
              <a:rPr lang="en-NL" dirty="0"/>
              <a:t>e</a:t>
            </a:r>
            <a:r>
              <a:rPr lang="en-US" dirty="0"/>
              <a:t>s</a:t>
            </a:r>
            <a:r>
              <a:rPr lang="en-NL" dirty="0"/>
              <a:t>u</a:t>
            </a:r>
            <a:r>
              <a:rPr lang="en-US" dirty="0"/>
              <a:t>l</a:t>
            </a:r>
            <a:r>
              <a:rPr lang="en-NL" dirty="0"/>
              <a:t>t</a:t>
            </a:r>
            <a:r>
              <a:rPr lang="en-US" dirty="0"/>
              <a:t>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84D80-49C7-44A1-8165-C4EEB285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F0CA623-61C9-450C-9AE3-19FA7F3F3839}"/>
                  </a:ext>
                </a:extLst>
              </p:cNvPr>
              <p:cNvSpPr/>
              <p:nvPr/>
            </p:nvSpPr>
            <p:spPr bwMode="auto">
              <a:xfrm>
                <a:off x="468313" y="1196752"/>
                <a:ext cx="8229600" cy="151216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an undirected graph that is not a </a:t>
                </a:r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bi-arc graph</a:t>
                </a:r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possibly with loops, then </a:t>
                </a:r>
                <a:r>
                  <a:rPr kumimoji="0" lang="en-NL" sz="2400" u="none" strike="noStrike" cap="small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List </a:t>
                </a:r>
                <a14:m>
                  <m:oMath xmlns:m="http://schemas.openxmlformats.org/officeDocument/2006/math">
                    <m:r>
                      <a:rPr kumimoji="0" lang="en-NL" sz="2400" i="1" u="none" strike="noStrike" cap="small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NL" sz="2400" u="none" strike="noStrike" cap="small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</a:t>
                </a:r>
                <a:r>
                  <a:rPr kumimoji="0" lang="en-NL" sz="2400" u="none" strike="noStrike" cap="small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Coloring</a:t>
                </a:r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does not admit a polynomial-time </a:t>
                </a:r>
                <a:r>
                  <a:rPr kumimoji="0" lang="en-NL" sz="2400" u="none" strike="noStrik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sparsification</a:t>
                </a:r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to instances of </a:t>
                </a:r>
                <a14:m>
                  <m:oMath xmlns:m="http://schemas.openxmlformats.org/officeDocument/2006/math"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NL" sz="2400" b="0" i="1" u="none" strike="noStrik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NL" sz="2400" b="0" i="1" u="none" strike="noStrike" normalizeH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NL" sz="2400" b="0" i="1" u="none" strike="noStrike" normalizeH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kumimoji="0" lang="en-NL" sz="2400" b="0" i="1" u="none" strike="noStrike" normalizeH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bits for any </a:t>
                </a:r>
                <a14:m>
                  <m:oMath xmlns:m="http://schemas.openxmlformats.org/officeDocument/2006/math"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:b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NL" sz="18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unless </a:t>
                </a:r>
                <a14:m>
                  <m:oMath xmlns:m="http://schemas.openxmlformats.org/officeDocument/2006/math">
                    <m:r>
                      <a:rPr kumimoji="0" lang="en-NL" sz="18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𝑁𝑃</m:t>
                    </m:r>
                    <m:r>
                      <a:rPr kumimoji="0" lang="en-NL" sz="18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⊆</m:t>
                    </m:r>
                    <m:r>
                      <a:rPr kumimoji="0" lang="en-NL" sz="18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kumimoji="0" lang="en-NL" sz="18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NL" sz="18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kumimoji="0" lang="en-US" sz="2400" u="none" strike="noStrik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F0CA623-61C9-450C-9AE3-19FA7F3F3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752"/>
                <a:ext cx="8229600" cy="151216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1657540-78A1-4255-A150-5890D1A965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924597"/>
                <a:ext cx="8229600" cy="32015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NL" dirty="0"/>
                  <a:t>B</a:t>
                </a:r>
                <a:r>
                  <a:rPr lang="en-US" dirty="0"/>
                  <a:t>y</a:t>
                </a:r>
                <a:r>
                  <a:rPr lang="en-NL" dirty="0"/>
                  <a:t> </a:t>
                </a:r>
                <a:r>
                  <a:rPr lang="en-US" dirty="0"/>
                  <a:t>t</a:t>
                </a:r>
                <a:r>
                  <a:rPr lang="en-NL" dirty="0"/>
                  <a:t>h</a:t>
                </a:r>
                <a:r>
                  <a:rPr lang="en-US" dirty="0"/>
                  <a:t>e</a:t>
                </a:r>
                <a:r>
                  <a:rPr lang="en-NL" dirty="0"/>
                  <a:t> </a:t>
                </a:r>
                <a:r>
                  <a:rPr lang="en-US" dirty="0"/>
                  <a:t>d</a:t>
                </a:r>
                <a:r>
                  <a:rPr lang="en-NL" dirty="0"/>
                  <a:t>i</a:t>
                </a:r>
                <a:r>
                  <a:rPr lang="en-US" dirty="0"/>
                  <a:t>c</a:t>
                </a:r>
                <a:r>
                  <a:rPr lang="en-NL" dirty="0"/>
                  <a:t>h</a:t>
                </a:r>
                <a:r>
                  <a:rPr lang="en-US" dirty="0"/>
                  <a:t>o</a:t>
                </a:r>
                <a:r>
                  <a:rPr lang="en-NL" dirty="0"/>
                  <a:t>t</a:t>
                </a:r>
                <a:r>
                  <a:rPr lang="en-US" dirty="0"/>
                  <a:t>o</a:t>
                </a:r>
                <a:r>
                  <a:rPr lang="en-NL" dirty="0"/>
                  <a:t>m</a:t>
                </a:r>
                <a:r>
                  <a:rPr lang="en-US" dirty="0"/>
                  <a:t>y</a:t>
                </a:r>
                <a:r>
                  <a:rPr lang="en-NL" dirty="0"/>
                  <a:t>, </a:t>
                </a:r>
                <a:r>
                  <a:rPr lang="en-US" dirty="0"/>
                  <a:t>t</a:t>
                </a:r>
                <a:r>
                  <a:rPr lang="en-NL" dirty="0"/>
                  <a:t>h</a:t>
                </a:r>
                <a:r>
                  <a:rPr lang="en-US" dirty="0"/>
                  <a:t>e</a:t>
                </a:r>
                <a:r>
                  <a:rPr lang="en-NL" dirty="0"/>
                  <a:t> </a:t>
                </a:r>
                <a:r>
                  <a:rPr lang="en-US" dirty="0"/>
                  <a:t>l</a:t>
                </a:r>
                <a:r>
                  <a:rPr lang="en-NL" dirty="0"/>
                  <a:t>o</a:t>
                </a:r>
                <a:r>
                  <a:rPr lang="en-US" dirty="0"/>
                  <a:t>w</a:t>
                </a:r>
                <a:r>
                  <a:rPr lang="en-NL" dirty="0"/>
                  <a:t>e</a:t>
                </a:r>
                <a:r>
                  <a:rPr lang="en-US" dirty="0"/>
                  <a:t>r</a:t>
                </a:r>
                <a:r>
                  <a:rPr lang="en-NL" dirty="0"/>
                  <a:t> </a:t>
                </a:r>
                <a:r>
                  <a:rPr lang="en-US" dirty="0"/>
                  <a:t>b</a:t>
                </a:r>
                <a:r>
                  <a:rPr lang="en-NL" dirty="0"/>
                  <a:t>o</a:t>
                </a:r>
                <a:r>
                  <a:rPr lang="en-US" dirty="0"/>
                  <a:t>u</a:t>
                </a:r>
                <a:r>
                  <a:rPr lang="en-NL" dirty="0"/>
                  <a:t>n</a:t>
                </a:r>
                <a:r>
                  <a:rPr lang="en-US" dirty="0"/>
                  <a:t>d</a:t>
                </a:r>
                <a:r>
                  <a:rPr lang="en-NL" dirty="0"/>
                  <a:t> </a:t>
                </a:r>
                <a:r>
                  <a:rPr lang="en-US" dirty="0"/>
                  <a:t>a</a:t>
                </a:r>
                <a:r>
                  <a:rPr lang="en-NL" dirty="0"/>
                  <a:t>p</a:t>
                </a:r>
                <a:r>
                  <a:rPr lang="en-US" dirty="0"/>
                  <a:t>p</a:t>
                </a:r>
                <a:r>
                  <a:rPr lang="en-NL" dirty="0"/>
                  <a:t>l</a:t>
                </a:r>
                <a:r>
                  <a:rPr lang="en-US" dirty="0"/>
                  <a:t>i</a:t>
                </a:r>
                <a:r>
                  <a:rPr lang="en-NL" dirty="0"/>
                  <a:t>e</a:t>
                </a:r>
                <a:r>
                  <a:rPr lang="en-US" dirty="0"/>
                  <a:t>s</a:t>
                </a:r>
                <a:r>
                  <a:rPr lang="en-NL" dirty="0"/>
                  <a:t> </a:t>
                </a:r>
                <a:r>
                  <a:rPr lang="en-US" dirty="0"/>
                  <a:t>t</a:t>
                </a:r>
                <a:r>
                  <a:rPr lang="en-NL" dirty="0"/>
                  <a:t>o </a:t>
                </a: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NL" dirty="0">
                    <a:solidFill>
                      <a:srgbClr val="0070C0"/>
                    </a:solidFill>
                  </a:rPr>
                  <a:t>l</a:t>
                </a:r>
                <a:r>
                  <a:rPr lang="en-US" dirty="0">
                    <a:solidFill>
                      <a:srgbClr val="0070C0"/>
                    </a:solidFill>
                  </a:rPr>
                  <a:t>l</a:t>
                </a:r>
                <a:r>
                  <a:rPr lang="en-NL" dirty="0"/>
                  <a:t> </a:t>
                </a:r>
                <a:r>
                  <a:rPr lang="en-US" dirty="0"/>
                  <a:t>N</a:t>
                </a:r>
                <a:r>
                  <a:rPr lang="en-NL" dirty="0"/>
                  <a:t>P-</a:t>
                </a:r>
                <a:r>
                  <a:rPr lang="en-US" dirty="0"/>
                  <a:t>h</a:t>
                </a:r>
                <a:r>
                  <a:rPr lang="en-NL" dirty="0"/>
                  <a:t>a</a:t>
                </a:r>
                <a:r>
                  <a:rPr lang="en-US" dirty="0"/>
                  <a:t>r</a:t>
                </a:r>
                <a:r>
                  <a:rPr lang="en-NL" dirty="0"/>
                  <a:t>d </a:t>
                </a:r>
                <a:r>
                  <a:rPr lang="en-US" dirty="0"/>
                  <a:t>c</a:t>
                </a:r>
                <a:r>
                  <a:rPr lang="en-NL" dirty="0"/>
                  <a:t>a</a:t>
                </a:r>
                <a:r>
                  <a:rPr lang="en-US" dirty="0"/>
                  <a:t>s</a:t>
                </a:r>
                <a:r>
                  <a:rPr lang="en-NL" dirty="0"/>
                  <a:t>e</a:t>
                </a:r>
                <a:r>
                  <a:rPr lang="en-US" dirty="0"/>
                  <a:t>s</a:t>
                </a:r>
                <a:endParaRPr lang="en-NL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NL" dirty="0"/>
                  <a:t>P</a:t>
                </a:r>
                <a:r>
                  <a:rPr lang="en-US" dirty="0"/>
                  <a:t>r</a:t>
                </a:r>
                <a:r>
                  <a:rPr lang="en-NL" dirty="0"/>
                  <a:t>o</a:t>
                </a:r>
                <a:r>
                  <a:rPr lang="en-US" dirty="0"/>
                  <a:t>o</a:t>
                </a:r>
                <a:r>
                  <a:rPr lang="en-NL" dirty="0"/>
                  <a:t>f </a:t>
                </a:r>
                <a:r>
                  <a:rPr lang="en-US" dirty="0"/>
                  <a:t>identifies</a:t>
                </a:r>
                <a:r>
                  <a:rPr lang="en-NL" dirty="0"/>
                  <a:t> </a:t>
                </a:r>
                <a:r>
                  <a:rPr lang="en-US" dirty="0"/>
                  <a:t>o</a:t>
                </a:r>
                <a:r>
                  <a:rPr lang="en-NL" dirty="0"/>
                  <a:t>n a new structure present in all hard graphs </a:t>
                </a:r>
                <a14:m>
                  <m:oMath xmlns:m="http://schemas.openxmlformats.org/officeDocument/2006/math">
                    <m:r>
                      <a:rPr lang="en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1657540-78A1-4255-A150-5890D1A96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924597"/>
                <a:ext cx="8229600" cy="3201566"/>
              </a:xfrm>
              <a:blipFill>
                <a:blip r:embed="rId3"/>
                <a:stretch>
                  <a:fillRect l="-1111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06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B19B-7419-455D-A981-0D5207D2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step of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13821-E645-4FEC-8825-E432718F4A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Inspired by </a:t>
                </a:r>
                <a:r>
                  <a:rPr lang="en-NL" dirty="0">
                    <a:solidFill>
                      <a:srgbClr val="0070C0"/>
                    </a:solidFill>
                  </a:rPr>
                  <a:t>Feder, Hell &amp; Huang [JGT ‘03]</a:t>
                </a:r>
                <a:endParaRPr lang="en-NL" dirty="0"/>
              </a:p>
              <a:p>
                <a:r>
                  <a:rPr lang="en-US" dirty="0"/>
                  <a:t>M</a:t>
                </a:r>
                <a:r>
                  <a:rPr lang="en-NL" dirty="0"/>
                  <a:t>ap </a:t>
                </a:r>
                <a:r>
                  <a:rPr lang="en-US" dirty="0"/>
                  <a:t>e</a:t>
                </a:r>
                <a:r>
                  <a:rPr lang="en-NL" dirty="0"/>
                  <a:t>a</a:t>
                </a:r>
                <a:r>
                  <a:rPr lang="en-US" dirty="0"/>
                  <a:t>c</a:t>
                </a:r>
                <a:r>
                  <a:rPr lang="en-NL" dirty="0"/>
                  <a:t>h </a:t>
                </a:r>
                <a:r>
                  <a:rPr lang="en-US" dirty="0"/>
                  <a:t>g</a:t>
                </a:r>
                <a:r>
                  <a:rPr lang="en-NL" dirty="0"/>
                  <a:t>r</a:t>
                </a:r>
                <a:r>
                  <a:rPr lang="en-US" dirty="0"/>
                  <a:t>a</a:t>
                </a:r>
                <a:r>
                  <a:rPr lang="en-NL" dirty="0"/>
                  <a:t>p</a:t>
                </a:r>
                <a:r>
                  <a:rPr lang="en-US" dirty="0"/>
                  <a:t>h</a:t>
                </a:r>
                <a:r>
                  <a:rPr lang="en-NL" dirty="0"/>
                  <a:t>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NL" dirty="0"/>
                  <a:t> to a simple bipartite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NL" dirty="0"/>
                  <a:t>, such that if </a:t>
                </a:r>
                <a:r>
                  <a:rPr lang="en-NL" cap="small" dirty="0"/>
                  <a:t>List </a:t>
                </a:r>
                <a:r>
                  <a:rPr lang="en-NL" cap="small" dirty="0" err="1"/>
                  <a:t>Coloring</a:t>
                </a:r>
                <a:r>
                  <a:rPr lang="en-NL" dirty="0"/>
                  <a:t> is NP-hard for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NL" dirty="0"/>
                  <a:t>, then it is hard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b="0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NL" b="0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NL" dirty="0"/>
                  <a:t> as well</a:t>
                </a:r>
                <a:endParaRPr lang="en-US" dirty="0"/>
              </a:p>
              <a:p>
                <a:r>
                  <a:rPr lang="en-US" dirty="0"/>
                  <a:t>T</a:t>
                </a:r>
                <a:r>
                  <a:rPr lang="en-NL" dirty="0"/>
                  <a:t>h</a:t>
                </a:r>
                <a:r>
                  <a:rPr lang="en-US" dirty="0"/>
                  <a:t>e</a:t>
                </a:r>
                <a:r>
                  <a:rPr lang="en-NL" dirty="0"/>
                  <a:t>r</a:t>
                </a:r>
                <a:r>
                  <a:rPr lang="en-US" dirty="0"/>
                  <a:t>e</a:t>
                </a:r>
                <a:r>
                  <a:rPr lang="en-NL" dirty="0"/>
                  <a:t> </a:t>
                </a:r>
                <a:r>
                  <a:rPr lang="en-US" dirty="0"/>
                  <a:t>i</a:t>
                </a:r>
                <a:r>
                  <a:rPr lang="en-NL" dirty="0"/>
                  <a:t>s </a:t>
                </a:r>
                <a:r>
                  <a:rPr lang="en-US" dirty="0"/>
                  <a:t>a</a:t>
                </a:r>
                <a:r>
                  <a:rPr lang="en-NL" dirty="0"/>
                  <a:t> </a:t>
                </a:r>
                <a:r>
                  <a:rPr lang="en-US" dirty="0"/>
                  <a:t>known r</a:t>
                </a:r>
                <a:r>
                  <a:rPr lang="en-NL" dirty="0"/>
                  <a:t>e</a:t>
                </a:r>
                <a:r>
                  <a:rPr lang="en-US" dirty="0"/>
                  <a:t>d</a:t>
                </a:r>
                <a:r>
                  <a:rPr lang="en-NL" dirty="0"/>
                  <a:t>u</a:t>
                </a:r>
                <a:r>
                  <a:rPr lang="en-US" dirty="0"/>
                  <a:t>c</a:t>
                </a:r>
                <a:r>
                  <a:rPr lang="en-NL" dirty="0"/>
                  <a:t>t</a:t>
                </a:r>
                <a:r>
                  <a:rPr lang="en-US" dirty="0"/>
                  <a:t>i</a:t>
                </a:r>
                <a:r>
                  <a:rPr lang="en-NL" dirty="0"/>
                  <a:t>o</a:t>
                </a:r>
                <a:r>
                  <a:rPr lang="en-US" dirty="0"/>
                  <a:t>n</a:t>
                </a:r>
                <a:r>
                  <a:rPr lang="en-NL" dirty="0"/>
                  <a:t> </a:t>
                </a:r>
                <a:r>
                  <a:rPr lang="en-US" dirty="0"/>
                  <a:t>f</a:t>
                </a:r>
                <a:r>
                  <a:rPr lang="en-NL" dirty="0"/>
                  <a:t>r</a:t>
                </a:r>
                <a:r>
                  <a:rPr lang="en-US" dirty="0"/>
                  <a:t>o</a:t>
                </a:r>
                <a:r>
                  <a:rPr lang="en-NL" dirty="0"/>
                  <a:t>m </a:t>
                </a:r>
                <a:r>
                  <a:rPr lang="en-US" cap="small" dirty="0"/>
                  <a:t>L</a:t>
                </a:r>
                <a:r>
                  <a:rPr lang="en-NL" cap="small" dirty="0"/>
                  <a:t>i</a:t>
                </a:r>
                <a:r>
                  <a:rPr lang="en-US" cap="small" dirty="0"/>
                  <a:t>s</a:t>
                </a:r>
                <a:r>
                  <a:rPr lang="en-NL" cap="small" dirty="0"/>
                  <a:t>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NL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NL" cap="small" dirty="0"/>
                  <a:t>-</a:t>
                </a:r>
                <a:r>
                  <a:rPr lang="en-NL" cap="small" dirty="0" err="1"/>
                  <a:t>Coloring</a:t>
                </a:r>
                <a:r>
                  <a:rPr lang="en-NL" dirty="0"/>
                  <a:t> to </a:t>
                </a:r>
                <a:br>
                  <a:rPr lang="en-US" dirty="0"/>
                </a:br>
                <a:r>
                  <a:rPr lang="en-NL" cap="small" dirty="0"/>
                  <a:t>List </a:t>
                </a:r>
                <a14:m>
                  <m:oMath xmlns:m="http://schemas.openxmlformats.org/officeDocument/2006/math">
                    <m:r>
                      <a:rPr lang="en-NL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NL" cap="small" dirty="0"/>
                  <a:t>-</a:t>
                </a:r>
                <a:r>
                  <a:rPr lang="en-NL" cap="small" dirty="0" err="1"/>
                  <a:t>Coloring</a:t>
                </a:r>
                <a:r>
                  <a:rPr lang="en-NL" dirty="0"/>
                  <a:t> that preserves the vertex set </a:t>
                </a:r>
                <a:br>
                  <a:rPr lang="en-NL" dirty="0"/>
                </a:br>
                <a:r>
                  <a:rPr lang="en-NL" dirty="0"/>
                  <a:t>(and therefore transfers </a:t>
                </a:r>
                <a:r>
                  <a:rPr lang="en-NL" dirty="0" err="1"/>
                  <a:t>sparsification</a:t>
                </a:r>
                <a:r>
                  <a:rPr lang="en-NL" dirty="0"/>
                  <a:t> lower bounds)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Consequence: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/>
                  <a:t>To prove the lower bound for all NP-hard cases of </a:t>
                </a:r>
                <a:r>
                  <a:rPr lang="en-US" cap="small" dirty="0"/>
                  <a:t>List Coloring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suffices to prove l</a:t>
                </a:r>
                <a:r>
                  <a:rPr lang="en-NL" dirty="0"/>
                  <a:t>o</a:t>
                </a:r>
                <a:r>
                  <a:rPr lang="en-US" dirty="0"/>
                  <a:t>w</a:t>
                </a:r>
                <a:r>
                  <a:rPr lang="en-NL" dirty="0"/>
                  <a:t>e</a:t>
                </a:r>
                <a:r>
                  <a:rPr lang="en-US" dirty="0"/>
                  <a:t>r</a:t>
                </a:r>
                <a:r>
                  <a:rPr lang="en-NL" dirty="0"/>
                  <a:t> </a:t>
                </a:r>
                <a:r>
                  <a:rPr lang="en-US" dirty="0"/>
                  <a:t>b</a:t>
                </a:r>
                <a:r>
                  <a:rPr lang="en-NL" dirty="0"/>
                  <a:t>o</a:t>
                </a:r>
                <a:r>
                  <a:rPr lang="en-US" dirty="0"/>
                  <a:t>u</a:t>
                </a:r>
                <a:r>
                  <a:rPr lang="en-NL" dirty="0"/>
                  <a:t>n</a:t>
                </a:r>
                <a:r>
                  <a:rPr lang="en-US" dirty="0"/>
                  <a:t>d</a:t>
                </a:r>
                <a:r>
                  <a:rPr lang="en-NL" dirty="0"/>
                  <a:t>s </a:t>
                </a:r>
                <a:r>
                  <a:rPr lang="en-US" dirty="0"/>
                  <a:t>f</a:t>
                </a:r>
                <a:r>
                  <a:rPr lang="en-NL" dirty="0"/>
                  <a:t>o</a:t>
                </a:r>
                <a:r>
                  <a:rPr lang="en-US" dirty="0"/>
                  <a:t>r</a:t>
                </a:r>
                <a:r>
                  <a:rPr lang="en-NL" dirty="0"/>
                  <a:t> </a:t>
                </a:r>
                <a:r>
                  <a:rPr lang="en-US" dirty="0"/>
                  <a:t>a</a:t>
                </a:r>
                <a:r>
                  <a:rPr lang="en-NL" dirty="0"/>
                  <a:t>l</a:t>
                </a:r>
                <a:r>
                  <a:rPr lang="en-US" dirty="0"/>
                  <a:t>l</a:t>
                </a:r>
                <a:r>
                  <a:rPr lang="en-NL" dirty="0"/>
                  <a:t> </a:t>
                </a:r>
                <a:r>
                  <a:rPr lang="en-US" dirty="0"/>
                  <a:t>h</a:t>
                </a:r>
                <a:r>
                  <a:rPr lang="en-NL" dirty="0" err="1"/>
                  <a:t>ard</a:t>
                </a:r>
                <a:r>
                  <a:rPr lang="en-NL" dirty="0"/>
                  <a:t> </a:t>
                </a:r>
                <a:r>
                  <a:rPr lang="en-NL" dirty="0">
                    <a:solidFill>
                      <a:srgbClr val="0070C0"/>
                    </a:solidFill>
                  </a:rPr>
                  <a:t>simple</a:t>
                </a:r>
                <a:r>
                  <a:rPr lang="en-NL" dirty="0"/>
                  <a:t> </a:t>
                </a:r>
                <a:r>
                  <a:rPr lang="en-NL" dirty="0">
                    <a:solidFill>
                      <a:srgbClr val="0070C0"/>
                    </a:solidFill>
                  </a:rPr>
                  <a:t>bipartite</a:t>
                </a:r>
                <a:r>
                  <a:rPr lang="en-N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13821-E645-4FEC-8825-E432718F4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5112568"/>
              </a:xfrm>
              <a:blipFill>
                <a:blip r:embed="rId2"/>
                <a:stretch>
                  <a:fillRect l="-1185" t="-95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A7AFC-A92B-4F93-83D5-DFC4EBF9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2F571-E080-4C19-B143-6257D73CC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4994871"/>
            <a:ext cx="3286125" cy="1314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997972-4942-404C-835D-E03992661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37" y="4337646"/>
            <a:ext cx="3286125" cy="1971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Label">
                <a:extLst>
                  <a:ext uri="{FF2B5EF4-FFF2-40B4-BE49-F238E27FC236}">
                    <a16:creationId xmlns:a16="http://schemas.microsoft.com/office/drawing/2014/main" id="{B3B1ABB0-8BDF-4C76-9820-B6505CE2FB5A}"/>
                  </a:ext>
                </a:extLst>
              </p:cNvPr>
              <p:cNvSpPr txBox="1"/>
              <p:nvPr/>
            </p:nvSpPr>
            <p:spPr>
              <a:xfrm>
                <a:off x="2267744" y="5652096"/>
                <a:ext cx="792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 err="1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HLabel">
                <a:extLst>
                  <a:ext uri="{FF2B5EF4-FFF2-40B4-BE49-F238E27FC236}">
                    <a16:creationId xmlns:a16="http://schemas.microsoft.com/office/drawing/2014/main" id="{B3B1ABB0-8BDF-4C76-9820-B6505CE2F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652096"/>
                <a:ext cx="79208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Label">
                <a:extLst>
                  <a:ext uri="{FF2B5EF4-FFF2-40B4-BE49-F238E27FC236}">
                    <a16:creationId xmlns:a16="http://schemas.microsoft.com/office/drawing/2014/main" id="{4F1FDF47-6082-47C3-AFF7-6ACA6E12B258}"/>
                  </a:ext>
                </a:extLst>
              </p:cNvPr>
              <p:cNvSpPr txBox="1"/>
              <p:nvPr/>
            </p:nvSpPr>
            <p:spPr>
              <a:xfrm>
                <a:off x="2357336" y="5661248"/>
                <a:ext cx="792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 err="1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HLabel">
                <a:extLst>
                  <a:ext uri="{FF2B5EF4-FFF2-40B4-BE49-F238E27FC236}">
                    <a16:creationId xmlns:a16="http://schemas.microsoft.com/office/drawing/2014/main" id="{4F1FDF47-6082-47C3-AFF7-6ACA6E12B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336" y="5661248"/>
                <a:ext cx="79208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6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49EA-5FDF-469C-876C-0017E5ED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L</a:t>
            </a:r>
            <a:r>
              <a:rPr lang="en-US" dirty="0"/>
              <a:t>o</a:t>
            </a:r>
            <a:r>
              <a:rPr lang="en-NL" dirty="0"/>
              <a:t>c</a:t>
            </a:r>
            <a:r>
              <a:rPr lang="en-US" dirty="0"/>
              <a:t>a</a:t>
            </a:r>
            <a:r>
              <a:rPr lang="en-NL" dirty="0"/>
              <a:t>l </a:t>
            </a:r>
            <a:r>
              <a:rPr lang="en-US" dirty="0"/>
              <a:t>s</a:t>
            </a:r>
            <a:r>
              <a:rPr lang="en-NL" dirty="0"/>
              <a:t>t</a:t>
            </a:r>
            <a:r>
              <a:rPr lang="en-US" dirty="0"/>
              <a:t>r</a:t>
            </a:r>
            <a:r>
              <a:rPr lang="en-NL" dirty="0"/>
              <a:t>u</a:t>
            </a:r>
            <a:r>
              <a:rPr lang="en-US" dirty="0"/>
              <a:t>c</a:t>
            </a:r>
            <a:r>
              <a:rPr lang="en-NL" dirty="0"/>
              <a:t>t</a:t>
            </a:r>
            <a:r>
              <a:rPr lang="en-US" dirty="0"/>
              <a:t>u</a:t>
            </a:r>
            <a:r>
              <a:rPr lang="en-NL" dirty="0"/>
              <a:t>r</a:t>
            </a:r>
            <a:r>
              <a:rPr lang="en-US" dirty="0"/>
              <a:t>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765CF-4D18-47C2-B3B3-FC42FC091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2BB5B-166E-4320-8CD2-30A2DC0E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4">
                <a:extLst>
                  <a:ext uri="{FF2B5EF4-FFF2-40B4-BE49-F238E27FC236}">
                    <a16:creationId xmlns:a16="http://schemas.microsoft.com/office/drawing/2014/main" id="{6DF6360D-CFE2-4F7A-BE7E-F873ADF3D780}"/>
                  </a:ext>
                </a:extLst>
              </p:cNvPr>
              <p:cNvSpPr/>
              <p:nvPr/>
            </p:nvSpPr>
            <p:spPr bwMode="auto">
              <a:xfrm>
                <a:off x="468313" y="1196975"/>
                <a:ext cx="8229600" cy="19089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a simple bipartite graph that is not the complement of a  circular arc graph, then there exist </a:t>
                </a:r>
                <a14:m>
                  <m:oMath xmlns:m="http://schemas.openxmlformats.org/officeDocument/2006/math"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such that</a:t>
                </a:r>
              </a:p>
              <a:p>
                <a:pPr marL="457200" indent="-457200" algn="l" eaLnBrk="0" hangingPunct="0">
                  <a:buFont typeface="+mj-lt"/>
                  <a:buAutoNum type="arabicPeriod"/>
                </a:pPr>
                <a:r>
                  <a:rPr lang="en-NL" sz="2400" dirty="0">
                    <a:solidFill>
                      <a:schemeClr val="tx1"/>
                    </a:solidFill>
                    <a:latin typeface="+mj-lt"/>
                  </a:rPr>
                  <a:t>the graph </a:t>
                </a:r>
                <a14:m>
                  <m:oMath xmlns:m="http://schemas.openxmlformats.org/officeDocument/2006/math">
                    <m:r>
                      <a:rPr lang="en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isomorphic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0" lang="en-NL" sz="2400" u="none" strike="noStrik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L="457200" indent="-457200" algn="l" eaLnBrk="0" hangingPunct="0">
                  <a:buFont typeface="+mj-lt"/>
                  <a:buAutoNum type="arabicPeriod"/>
                </a:pPr>
                <a:r>
                  <a:rPr lang="en-NL" sz="2400" dirty="0">
                    <a:solidFill>
                      <a:schemeClr val="tx1"/>
                    </a:solidFill>
                    <a:latin typeface="+mj-lt"/>
                  </a:rPr>
                  <a:t>t</a:t>
                </a:r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he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are pairwise incomparable</a:t>
                </a:r>
              </a:p>
              <a:p>
                <a:pPr marL="457200" indent="-457200" algn="l" eaLnBrk="0" hangingPunct="0">
                  <a:buFont typeface="+mj-lt"/>
                  <a:buAutoNum type="arabicPeriod"/>
                </a:pPr>
                <a:r>
                  <a:rPr lang="en-NL" sz="2400" dirty="0">
                    <a:solidFill>
                      <a:schemeClr val="tx1"/>
                    </a:solidFill>
                    <a:latin typeface="+mj-lt"/>
                  </a:rPr>
                  <a:t>the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are pairwise incomparable</a:t>
                </a:r>
                <a:endParaRPr kumimoji="0" lang="en-US" sz="2400" u="none" strike="noStrik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8" name="Rounded Rectangle 4">
                <a:extLst>
                  <a:ext uri="{FF2B5EF4-FFF2-40B4-BE49-F238E27FC236}">
                    <a16:creationId xmlns:a16="http://schemas.microsoft.com/office/drawing/2014/main" id="{6DF6360D-CFE2-4F7A-BE7E-F873ADF3D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29600" cy="190890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Blank">
            <a:extLst>
              <a:ext uri="{FF2B5EF4-FFF2-40B4-BE49-F238E27FC236}">
                <a16:creationId xmlns:a16="http://schemas.microsoft.com/office/drawing/2014/main" id="{54E92075-FBC8-43C2-A07A-5BD7180C5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987" y="3608389"/>
            <a:ext cx="4772025" cy="1809750"/>
          </a:xfrm>
          <a:prstGeom prst="rect">
            <a:avLst/>
          </a:prstGeom>
        </p:spPr>
      </p:pic>
      <p:pic>
        <p:nvPicPr>
          <p:cNvPr id="31" name="Labels">
            <a:extLst>
              <a:ext uri="{FF2B5EF4-FFF2-40B4-BE49-F238E27FC236}">
                <a16:creationId xmlns:a16="http://schemas.microsoft.com/office/drawing/2014/main" id="{BAA35883-3FDC-454A-BEF6-2AA452A0A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987" y="3608389"/>
            <a:ext cx="4772025" cy="1809750"/>
          </a:xfrm>
          <a:prstGeom prst="rect">
            <a:avLst/>
          </a:prstGeom>
        </p:spPr>
      </p:pic>
      <p:pic>
        <p:nvPicPr>
          <p:cNvPr id="32" name="Path">
            <a:extLst>
              <a:ext uri="{FF2B5EF4-FFF2-40B4-BE49-F238E27FC236}">
                <a16:creationId xmlns:a16="http://schemas.microsoft.com/office/drawing/2014/main" id="{423F9F0F-E970-40A2-BBC8-AB78FD754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5987" y="3608817"/>
            <a:ext cx="4772025" cy="1809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6EFDB69-5C24-4F04-9288-6FBD4EDF6888}"/>
                  </a:ext>
                </a:extLst>
              </p14:cNvPr>
              <p14:cNvContentPartPr/>
              <p14:nvPr/>
            </p14:nvContentPartPr>
            <p14:xfrm>
              <a:off x="2790568" y="3995266"/>
              <a:ext cx="562320" cy="687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6EFDB69-5C24-4F04-9288-6FBD4EDF68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1568" y="3986271"/>
                <a:ext cx="579960" cy="705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A0CD555-8AD9-459A-BAB2-47DF5AF4EE3A}"/>
                  </a:ext>
                </a:extLst>
              </p14:cNvPr>
              <p14:cNvContentPartPr/>
              <p14:nvPr/>
            </p14:nvContentPartPr>
            <p14:xfrm>
              <a:off x="3707848" y="4222786"/>
              <a:ext cx="33840" cy="549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A0CD555-8AD9-459A-BAB2-47DF5AF4EE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98848" y="4213786"/>
                <a:ext cx="5148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7227261-122A-4915-99B4-EAF037E7A295}"/>
                  </a:ext>
                </a:extLst>
              </p14:cNvPr>
              <p14:cNvContentPartPr/>
              <p14:nvPr/>
            </p14:nvContentPartPr>
            <p14:xfrm>
              <a:off x="3890008" y="3816346"/>
              <a:ext cx="506520" cy="38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7227261-122A-4915-99B4-EAF037E7A2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81008" y="3807346"/>
                <a:ext cx="524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2960A11-99A5-4E98-B122-B3A813A55530}"/>
                  </a:ext>
                </a:extLst>
              </p14:cNvPr>
              <p14:cNvContentPartPr/>
              <p14:nvPr/>
            </p14:nvContentPartPr>
            <p14:xfrm>
              <a:off x="2324008" y="4684666"/>
              <a:ext cx="510120" cy="585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2960A11-99A5-4E98-B122-B3A813A555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15002" y="4675666"/>
                <a:ext cx="527772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DCFE3F2-29DC-420D-8A54-A07197A17312}"/>
                  </a:ext>
                </a:extLst>
              </p14:cNvPr>
              <p14:cNvContentPartPr/>
              <p14:nvPr/>
            </p14:nvContentPartPr>
            <p14:xfrm>
              <a:off x="3354688" y="4690426"/>
              <a:ext cx="507600" cy="544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DCFE3F2-29DC-420D-8A54-A07197A1731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45688" y="4681426"/>
                <a:ext cx="52524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F99C72B-55AB-4F64-8994-3071F8475C64}"/>
                  </a:ext>
                </a:extLst>
              </p14:cNvPr>
              <p14:cNvContentPartPr/>
              <p14:nvPr/>
            </p14:nvContentPartPr>
            <p14:xfrm>
              <a:off x="4304728" y="3738586"/>
              <a:ext cx="470880" cy="538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F99C72B-55AB-4F64-8994-3071F8475C6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95728" y="3729586"/>
                <a:ext cx="48852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4089871-39D8-4B46-991E-16DAFFC0D9EB}"/>
                  </a:ext>
                </a:extLst>
              </p14:cNvPr>
              <p14:cNvContentPartPr/>
              <p14:nvPr/>
            </p14:nvContentPartPr>
            <p14:xfrm>
              <a:off x="4887208" y="3814906"/>
              <a:ext cx="502200" cy="784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4089871-39D8-4B46-991E-16DAFFC0D9E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78214" y="3805947"/>
                <a:ext cx="519827" cy="96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4F489B1-8E96-458B-A05F-7EDF6D8BB667}"/>
                  </a:ext>
                </a:extLst>
              </p14:cNvPr>
              <p14:cNvContentPartPr/>
              <p14:nvPr/>
            </p14:nvContentPartPr>
            <p14:xfrm>
              <a:off x="4209688" y="3595306"/>
              <a:ext cx="644400" cy="700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4F489B1-8E96-458B-A05F-7EDF6D8BB66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00693" y="3586306"/>
                <a:ext cx="66203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AA167CF-6013-4974-80EF-F77D22D171E9}"/>
                  </a:ext>
                </a:extLst>
              </p14:cNvPr>
              <p14:cNvContentPartPr/>
              <p14:nvPr/>
            </p14:nvContentPartPr>
            <p14:xfrm>
              <a:off x="5744368" y="3720226"/>
              <a:ext cx="542160" cy="134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AA167CF-6013-4974-80EF-F77D22D171E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35368" y="3711226"/>
                <a:ext cx="5598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AE6D63D-7296-41C1-896E-01A9CF8B9298}"/>
                  </a:ext>
                </a:extLst>
              </p14:cNvPr>
              <p14:cNvContentPartPr/>
              <p14:nvPr/>
            </p14:nvContentPartPr>
            <p14:xfrm>
              <a:off x="6297328" y="3718786"/>
              <a:ext cx="464040" cy="483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AE6D63D-7296-41C1-896E-01A9CF8B929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88328" y="3709786"/>
                <a:ext cx="48168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5D99609-5053-4C08-B456-B275F6252B95}"/>
                  </a:ext>
                </a:extLst>
              </p14:cNvPr>
              <p14:cNvContentPartPr/>
              <p14:nvPr/>
            </p14:nvContentPartPr>
            <p14:xfrm>
              <a:off x="4791448" y="4816786"/>
              <a:ext cx="512280" cy="84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5D99609-5053-4C08-B456-B275F6252B9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82448" y="4807786"/>
                <a:ext cx="5299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ED51749-BA40-41FB-87C6-8C91B81A8E15}"/>
                  </a:ext>
                </a:extLst>
              </p14:cNvPr>
              <p14:cNvContentPartPr/>
              <p14:nvPr/>
            </p14:nvContentPartPr>
            <p14:xfrm>
              <a:off x="5291128" y="4760266"/>
              <a:ext cx="540720" cy="485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ED51749-BA40-41FB-87C6-8C91B81A8E1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82122" y="4751266"/>
                <a:ext cx="558372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A87FECC-8F43-4E0F-BFDA-CECB9C33DAC8}"/>
                  </a:ext>
                </a:extLst>
              </p14:cNvPr>
              <p14:cNvContentPartPr/>
              <p14:nvPr/>
            </p14:nvContentPartPr>
            <p14:xfrm>
              <a:off x="3945448" y="4841266"/>
              <a:ext cx="353520" cy="48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A87FECC-8F43-4E0F-BFDA-CECB9C33DAC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36448" y="4832198"/>
                <a:ext cx="371160" cy="6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B809B88-7456-442B-834A-BB75BBE619A9}"/>
                  </a:ext>
                </a:extLst>
              </p14:cNvPr>
              <p14:cNvContentPartPr/>
              <p14:nvPr/>
            </p14:nvContentPartPr>
            <p14:xfrm>
              <a:off x="3229048" y="4584946"/>
              <a:ext cx="702000" cy="63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B809B88-7456-442B-834A-BB75BBE619A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20053" y="4575946"/>
                <a:ext cx="719631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DA47FE8-EA6C-4D8F-9006-99C23875212B}"/>
                  </a:ext>
                </a:extLst>
              </p14:cNvPr>
              <p14:cNvContentPartPr/>
              <p14:nvPr/>
            </p14:nvContentPartPr>
            <p14:xfrm>
              <a:off x="4478968" y="4359586"/>
              <a:ext cx="44280" cy="356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DA47FE8-EA6C-4D8F-9006-99C23875212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69968" y="4350586"/>
                <a:ext cx="6192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C9E6721-4132-4F05-AFD7-5CAF2F2C8AD3}"/>
                  </a:ext>
                </a:extLst>
              </p14:cNvPr>
              <p14:cNvContentPartPr/>
              <p14:nvPr/>
            </p14:nvContentPartPr>
            <p14:xfrm>
              <a:off x="4058848" y="3547786"/>
              <a:ext cx="809280" cy="816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C9E6721-4132-4F05-AFD7-5CAF2F2C8AD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049848" y="3538782"/>
                <a:ext cx="826920" cy="8337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4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49EA-5FDF-469C-876C-0017E5ED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L</a:t>
            </a:r>
            <a:r>
              <a:rPr lang="en-US" dirty="0"/>
              <a:t>o</a:t>
            </a:r>
            <a:r>
              <a:rPr lang="en-NL" dirty="0"/>
              <a:t>c</a:t>
            </a:r>
            <a:r>
              <a:rPr lang="en-US" dirty="0"/>
              <a:t>a</a:t>
            </a:r>
            <a:r>
              <a:rPr lang="en-NL" dirty="0"/>
              <a:t>l </a:t>
            </a:r>
            <a:r>
              <a:rPr lang="en-US" dirty="0"/>
              <a:t>s</a:t>
            </a:r>
            <a:r>
              <a:rPr lang="en-NL" dirty="0"/>
              <a:t>t</a:t>
            </a:r>
            <a:r>
              <a:rPr lang="en-US" dirty="0"/>
              <a:t>r</a:t>
            </a:r>
            <a:r>
              <a:rPr lang="en-NL" dirty="0"/>
              <a:t>u</a:t>
            </a:r>
            <a:r>
              <a:rPr lang="en-US" dirty="0"/>
              <a:t>c</a:t>
            </a:r>
            <a:r>
              <a:rPr lang="en-NL" dirty="0"/>
              <a:t>t</a:t>
            </a:r>
            <a:r>
              <a:rPr lang="en-US" dirty="0"/>
              <a:t>u</a:t>
            </a:r>
            <a:r>
              <a:rPr lang="en-NL" dirty="0"/>
              <a:t>r</a:t>
            </a:r>
            <a:r>
              <a:rPr lang="en-US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765CF-4D18-47C2-B3B3-FC42FC091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NL" dirty="0"/>
              </a:p>
              <a:p>
                <a:endParaRPr lang="en-NL" dirty="0"/>
              </a:p>
              <a:p>
                <a:endParaRPr lang="en-NL" dirty="0"/>
              </a:p>
              <a:p>
                <a:pPr marL="0" indent="0">
                  <a:buNone/>
                </a:pPr>
                <a:endParaRPr lang="en-NL" dirty="0"/>
              </a:p>
              <a:p>
                <a:pPr marL="0" indent="0">
                  <a:buNone/>
                </a:pPr>
                <a:r>
                  <a:rPr lang="en-US" dirty="0"/>
                  <a:t>(1)	allows </a:t>
                </a:r>
                <a:r>
                  <a:rPr lang="en-US" cap="small" dirty="0"/>
                  <a:t>List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cap="small" dirty="0"/>
                  <a:t>-Coloring</a:t>
                </a:r>
                <a:r>
                  <a:rPr lang="en-US" dirty="0"/>
                  <a:t> to mimic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cap="small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cap="small" dirty="0"/>
                  <a:t>-Coloring</a:t>
                </a:r>
              </a:p>
              <a:p>
                <a:pPr marL="0" indent="0">
                  <a:buNone/>
                </a:pPr>
                <a:r>
                  <a:rPr lang="en-US" cap="small" dirty="0"/>
                  <a:t>(2&amp;3) 	</a:t>
                </a:r>
                <a:r>
                  <a:rPr lang="en-US" dirty="0"/>
                  <a:t>lead to gadgets for lists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	which enforce that two vertices get different values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765CF-4D18-47C2-B3B3-FC42FC091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2BB5B-166E-4320-8CD2-30A2DC0E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4">
                <a:extLst>
                  <a:ext uri="{FF2B5EF4-FFF2-40B4-BE49-F238E27FC236}">
                    <a16:creationId xmlns:a16="http://schemas.microsoft.com/office/drawing/2014/main" id="{6DF6360D-CFE2-4F7A-BE7E-F873ADF3D780}"/>
                  </a:ext>
                </a:extLst>
              </p:cNvPr>
              <p:cNvSpPr/>
              <p:nvPr/>
            </p:nvSpPr>
            <p:spPr bwMode="auto">
              <a:xfrm>
                <a:off x="468313" y="1196975"/>
                <a:ext cx="8229600" cy="190890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a simple bipartite graph that is not the complement of a  circular arc graph, then there exist </a:t>
                </a:r>
                <a14:m>
                  <m:oMath xmlns:m="http://schemas.openxmlformats.org/officeDocument/2006/math"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such that</a:t>
                </a:r>
              </a:p>
              <a:p>
                <a:pPr marL="457200" indent="-457200" algn="l" eaLnBrk="0" hangingPunct="0">
                  <a:buFont typeface="+mj-lt"/>
                  <a:buAutoNum type="arabicPeriod"/>
                </a:pPr>
                <a:r>
                  <a:rPr lang="en-NL" sz="2400" dirty="0">
                    <a:solidFill>
                      <a:schemeClr val="tx1"/>
                    </a:solidFill>
                    <a:latin typeface="+mj-lt"/>
                  </a:rPr>
                  <a:t>the graph </a:t>
                </a:r>
                <a14:m>
                  <m:oMath xmlns:m="http://schemas.openxmlformats.org/officeDocument/2006/math">
                    <m:r>
                      <a:rPr lang="en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isomorphic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0" lang="en-NL" sz="2400" u="none" strike="noStrik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L="457200" indent="-457200" algn="l" eaLnBrk="0" hangingPunct="0">
                  <a:buFont typeface="+mj-lt"/>
                  <a:buAutoNum type="arabicPeriod"/>
                </a:pPr>
                <a:r>
                  <a:rPr lang="en-NL" sz="2400" dirty="0">
                    <a:solidFill>
                      <a:schemeClr val="tx1"/>
                    </a:solidFill>
                    <a:latin typeface="+mj-lt"/>
                  </a:rPr>
                  <a:t>t</a:t>
                </a:r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he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NL" sz="2400" b="0" i="1" u="none" strike="noStrik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0" lang="en-NL" sz="2400" b="0" i="1" u="none" strike="noStrik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are pairwise incomparable</a:t>
                </a:r>
              </a:p>
              <a:p>
                <a:pPr marL="457200" indent="-457200" algn="l" eaLnBrk="0" hangingPunct="0">
                  <a:buFont typeface="+mj-lt"/>
                  <a:buAutoNum type="arabicPeriod"/>
                </a:pPr>
                <a:r>
                  <a:rPr lang="en-NL" sz="2400" dirty="0">
                    <a:solidFill>
                      <a:schemeClr val="tx1"/>
                    </a:solidFill>
                    <a:latin typeface="+mj-lt"/>
                  </a:rPr>
                  <a:t>the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NL" sz="2400" u="none" strike="noStrik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are pairwise incomparable</a:t>
                </a:r>
                <a:endParaRPr kumimoji="0" lang="en-US" sz="2400" u="none" strike="noStrik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8" name="Rounded Rectangle 4">
                <a:extLst>
                  <a:ext uri="{FF2B5EF4-FFF2-40B4-BE49-F238E27FC236}">
                    <a16:creationId xmlns:a16="http://schemas.microsoft.com/office/drawing/2014/main" id="{6DF6360D-CFE2-4F7A-BE7E-F873ADF3D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29600" cy="190890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323C847-2DE6-4318-B834-341142149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5122864"/>
            <a:ext cx="2333625" cy="1200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01B6CD-E43D-4483-8527-164CE4CC4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025" y="5122864"/>
            <a:ext cx="2200275" cy="1200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DD538A-DEF0-466B-845F-8F9196084998}"/>
                  </a:ext>
                </a:extLst>
              </p:cNvPr>
              <p:cNvSpPr txBox="1"/>
              <p:nvPr/>
            </p:nvSpPr>
            <p:spPr>
              <a:xfrm>
                <a:off x="2446582" y="5501389"/>
                <a:ext cx="6484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DD538A-DEF0-466B-845F-8F9196084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582" y="5501389"/>
                <a:ext cx="64841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CECD5C-3A45-43BF-8F58-B1F866967EB7}"/>
                  </a:ext>
                </a:extLst>
              </p:cNvPr>
              <p:cNvSpPr txBox="1"/>
              <p:nvPr/>
            </p:nvSpPr>
            <p:spPr>
              <a:xfrm>
                <a:off x="6254560" y="5501389"/>
                <a:ext cx="6484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CECD5C-3A45-43BF-8F58-B1F866967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560" y="5501389"/>
                <a:ext cx="64841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4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51005</TotalTime>
  <Words>2213</Words>
  <Application>Microsoft Office PowerPoint</Application>
  <PresentationFormat>On-screen Show (4:3)</PresentationFormat>
  <Paragraphs>182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Cambria Math</vt:lpstr>
      <vt:lpstr>Calibri</vt:lpstr>
      <vt:lpstr>Arial Narrow</vt:lpstr>
      <vt:lpstr>Arial</vt:lpstr>
      <vt:lpstr>AA-UiB-Institusjonell-mal-rev03</vt:lpstr>
      <vt:lpstr>PowerPoint Presentation</vt:lpstr>
      <vt:lpstr>List H-Coloring</vt:lpstr>
      <vt:lpstr>Complexity of List H-Coloring</vt:lpstr>
      <vt:lpstr>A different algorithmic paradigm</vt:lpstr>
      <vt:lpstr>Timeline of polynomial-time sparsification</vt:lpstr>
      <vt:lpstr>Our results</vt:lpstr>
      <vt:lpstr>Opening step of the proof</vt:lpstr>
      <vt:lpstr>Local structure</vt:lpstr>
      <vt:lpstr>Local structure</vt:lpstr>
      <vt:lpstr>Local structure</vt:lpstr>
      <vt:lpstr>Annotated List P_4-Coloring</vt:lpstr>
      <vt:lpstr>PowerPoint Presentation</vt:lpstr>
      <vt:lpstr>Summary of the reductions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2045</cp:revision>
  <cp:lastPrinted>2011-05-25T10:31:26Z</cp:lastPrinted>
  <dcterms:created xsi:type="dcterms:W3CDTF">2011-05-20T06:21:58Z</dcterms:created>
  <dcterms:modified xsi:type="dcterms:W3CDTF">2020-12-17T11:22:52Z</dcterms:modified>
</cp:coreProperties>
</file>