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02" r:id="rId2"/>
    <p:sldId id="483" r:id="rId3"/>
    <p:sldId id="485" r:id="rId4"/>
    <p:sldId id="488" r:id="rId5"/>
    <p:sldId id="489" r:id="rId6"/>
    <p:sldId id="490" r:id="rId7"/>
    <p:sldId id="481" r:id="rId8"/>
    <p:sldId id="495" r:id="rId9"/>
    <p:sldId id="493" r:id="rId10"/>
    <p:sldId id="494" r:id="rId11"/>
    <p:sldId id="496" r:id="rId12"/>
    <p:sldId id="497" r:id="rId13"/>
    <p:sldId id="491" r:id="rId14"/>
    <p:sldId id="500" r:id="rId15"/>
    <p:sldId id="498" r:id="rId16"/>
    <p:sldId id="499" r:id="rId17"/>
    <p:sldId id="478" r:id="rId18"/>
    <p:sldId id="502" r:id="rId19"/>
    <p:sldId id="479" r:id="rId20"/>
    <p:sldId id="507" r:id="rId21"/>
    <p:sldId id="506" r:id="rId22"/>
    <p:sldId id="508" r:id="rId23"/>
    <p:sldId id="510" r:id="rId24"/>
    <p:sldId id="511" r:id="rId25"/>
    <p:sldId id="516" r:id="rId26"/>
    <p:sldId id="517" r:id="rId27"/>
    <p:sldId id="513" r:id="rId28"/>
    <p:sldId id="432" r:id="rId29"/>
  </p:sldIdLst>
  <p:sldSz cx="9144000" cy="6858000" type="screen4x3"/>
  <p:notesSz cx="7099300" cy="10234613"/>
  <p:embeddedFontLst>
    <p:embeddedFont>
      <p:font typeface="Cambria Math" panose="02040503050406030204" pitchFamily="18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" panose="02040503050406030204" pitchFamily="18" charset="0"/>
      <p:regular r:id="rId37"/>
      <p:bold r:id="rId38"/>
      <p:italic r:id="rId39"/>
      <p:boldItalic r:id="rId40"/>
    </p:embeddedFont>
    <p:embeddedFont>
      <p:font typeface="Arial Narrow" panose="020B0606020202030204" pitchFamily="34" charset="0"/>
      <p:regular r:id="rId41"/>
      <p:bold r:id="rId42"/>
      <p:italic r:id="rId43"/>
      <p:boldItalic r:id="rId44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5CF"/>
    <a:srgbClr val="4E4A48"/>
    <a:srgbClr val="CC3300"/>
    <a:srgbClr val="00BBFE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4" autoAdjust="0"/>
    <p:restoredTop sz="95405" autoAdjust="0"/>
  </p:normalViewPr>
  <p:slideViewPr>
    <p:cSldViewPr>
      <p:cViewPr varScale="1">
        <p:scale>
          <a:sx n="127" d="100"/>
          <a:sy n="127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350.png"/><Relationship Id="rId7" Type="http://schemas.openxmlformats.org/officeDocument/2006/relationships/image" Target="../media/image390.png"/><Relationship Id="rId12" Type="http://schemas.openxmlformats.org/officeDocument/2006/relationships/image" Target="../media/image440.png"/><Relationship Id="rId2" Type="http://schemas.openxmlformats.org/officeDocument/2006/relationships/image" Target="../media/image340.png"/><Relationship Id="rId1" Type="http://schemas.openxmlformats.org/officeDocument/2006/relationships/image" Target="../media/image330.png"/><Relationship Id="rId6" Type="http://schemas.openxmlformats.org/officeDocument/2006/relationships/image" Target="../media/image380.png"/><Relationship Id="rId11" Type="http://schemas.openxmlformats.org/officeDocument/2006/relationships/image" Target="../media/image430.png"/><Relationship Id="rId5" Type="http://schemas.openxmlformats.org/officeDocument/2006/relationships/image" Target="../media/image370.png"/><Relationship Id="rId10" Type="http://schemas.openxmlformats.org/officeDocument/2006/relationships/image" Target="../media/image420.png"/><Relationship Id="rId4" Type="http://schemas.openxmlformats.org/officeDocument/2006/relationships/image" Target="../media/image360.png"/><Relationship Id="rId9" Type="http://schemas.openxmlformats.org/officeDocument/2006/relationships/image" Target="../media/image4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F558D3-36CF-4101-9773-34F5219D391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3507BE-0AD1-4050-ACC4-1FA0E656FA6D}">
      <dgm:prSet phldrT="[Text]"/>
      <dgm:spPr/>
      <dgm:t>
        <a:bodyPr/>
        <a:lstStyle/>
        <a:p>
          <a:r>
            <a:rPr lang="en-US" dirty="0" smtClean="0"/>
            <a:t>1. About me</a:t>
          </a:r>
          <a:endParaRPr lang="en-US" dirty="0"/>
        </a:p>
      </dgm:t>
    </dgm:pt>
    <dgm:pt modelId="{32E7123B-36E4-4E3E-801A-30AB4226D721}" type="parTrans" cxnId="{5E0B1306-F037-48D5-A24A-E2BDA41DFBB1}">
      <dgm:prSet/>
      <dgm:spPr/>
      <dgm:t>
        <a:bodyPr/>
        <a:lstStyle/>
        <a:p>
          <a:endParaRPr lang="en-US"/>
        </a:p>
      </dgm:t>
    </dgm:pt>
    <dgm:pt modelId="{3B4FBBFF-9EE2-4B98-BF93-DA165F3D7F72}" type="sibTrans" cxnId="{5E0B1306-F037-48D5-A24A-E2BDA41DFBB1}">
      <dgm:prSet/>
      <dgm:spPr/>
      <dgm:t>
        <a:bodyPr/>
        <a:lstStyle/>
        <a:p>
          <a:endParaRPr lang="en-US"/>
        </a:p>
      </dgm:t>
    </dgm:pt>
    <dgm:pt modelId="{80505CDB-C5D2-4E97-985B-E42E97D3A720}">
      <dgm:prSet/>
      <dgm:spPr/>
      <dgm:t>
        <a:bodyPr/>
        <a:lstStyle/>
        <a:p>
          <a:r>
            <a:rPr lang="en-US" dirty="0" smtClean="0"/>
            <a:t>2. My research background</a:t>
          </a:r>
        </a:p>
      </dgm:t>
    </dgm:pt>
    <dgm:pt modelId="{321A70AA-56C4-4ECB-AB22-BAC4CA10BF0F}" type="parTrans" cxnId="{338CF007-0FB3-48D2-8B92-41D550365578}">
      <dgm:prSet/>
      <dgm:spPr/>
      <dgm:t>
        <a:bodyPr/>
        <a:lstStyle/>
        <a:p>
          <a:endParaRPr lang="en-US"/>
        </a:p>
      </dgm:t>
    </dgm:pt>
    <dgm:pt modelId="{5D86322D-A217-4FF1-B9FE-6D9D8665BE9B}" type="sibTrans" cxnId="{338CF007-0FB3-48D2-8B92-41D550365578}">
      <dgm:prSet/>
      <dgm:spPr/>
      <dgm:t>
        <a:bodyPr/>
        <a:lstStyle/>
        <a:p>
          <a:endParaRPr lang="en-US"/>
        </a:p>
      </dgm:t>
    </dgm:pt>
    <dgm:pt modelId="{AA28C228-1DDD-4235-97E3-896002D1228F}">
      <dgm:prSet/>
      <dgm:spPr/>
      <dgm:t>
        <a:bodyPr/>
        <a:lstStyle/>
        <a:p>
          <a:r>
            <a:rPr lang="en-US" dirty="0" smtClean="0"/>
            <a:t>3. Contributions to </a:t>
          </a:r>
          <a:r>
            <a:rPr lang="en-US" cap="small" dirty="0" smtClean="0"/>
            <a:t>Networks</a:t>
          </a:r>
          <a:endParaRPr lang="en-US" cap="small" dirty="0"/>
        </a:p>
      </dgm:t>
    </dgm:pt>
    <dgm:pt modelId="{540990B3-4A5B-4D9E-9AC0-1BA283D9C0B2}" type="parTrans" cxnId="{CE9F9EF4-7036-46B8-9091-4B3F03DC0903}">
      <dgm:prSet/>
      <dgm:spPr/>
      <dgm:t>
        <a:bodyPr/>
        <a:lstStyle/>
        <a:p>
          <a:endParaRPr lang="en-US"/>
        </a:p>
      </dgm:t>
    </dgm:pt>
    <dgm:pt modelId="{08BBBA2C-8CB7-42A3-AB4D-B8DA40B70C98}" type="sibTrans" cxnId="{CE9F9EF4-7036-46B8-9091-4B3F03DC0903}">
      <dgm:prSet/>
      <dgm:spPr/>
      <dgm:t>
        <a:bodyPr/>
        <a:lstStyle/>
        <a:p>
          <a:endParaRPr lang="en-US"/>
        </a:p>
      </dgm:t>
    </dgm:pt>
    <dgm:pt modelId="{16EBD593-72F0-419A-9B69-399D6FDC3868}">
      <dgm:prSet/>
      <dgm:spPr/>
      <dgm:t>
        <a:bodyPr/>
        <a:lstStyle/>
        <a:p>
          <a:r>
            <a:rPr lang="en-US" dirty="0" smtClean="0"/>
            <a:t>Parameterized </a:t>
          </a:r>
          <a:r>
            <a:rPr lang="en-US" dirty="0" err="1" smtClean="0"/>
            <a:t>algorithmics</a:t>
          </a:r>
          <a:endParaRPr lang="en-US" dirty="0" smtClean="0"/>
        </a:p>
      </dgm:t>
    </dgm:pt>
    <dgm:pt modelId="{066D24C3-F1E2-4BB3-B28F-13FF6A1FBD1F}" type="parTrans" cxnId="{D132CECB-6A5F-4027-92C3-EE52F173AF5A}">
      <dgm:prSet/>
      <dgm:spPr/>
      <dgm:t>
        <a:bodyPr/>
        <a:lstStyle/>
        <a:p>
          <a:endParaRPr lang="en-US"/>
        </a:p>
      </dgm:t>
    </dgm:pt>
    <dgm:pt modelId="{1B17CA5C-BB3C-4E3B-970C-5CEAB100FACA}" type="sibTrans" cxnId="{D132CECB-6A5F-4027-92C3-EE52F173AF5A}">
      <dgm:prSet/>
      <dgm:spPr/>
      <dgm:t>
        <a:bodyPr/>
        <a:lstStyle/>
        <a:p>
          <a:endParaRPr lang="en-US"/>
        </a:p>
      </dgm:t>
    </dgm:pt>
    <dgm:pt modelId="{E730F9D3-B039-4C60-92E8-135C4846FE79}">
      <dgm:prSet/>
      <dgm:spPr/>
      <dgm:t>
        <a:bodyPr/>
        <a:lstStyle/>
        <a:p>
          <a:r>
            <a:rPr lang="en-US" b="0" dirty="0" smtClean="0"/>
            <a:t>Approximate network methods</a:t>
          </a:r>
          <a:endParaRPr lang="en-US" b="0" cap="small" dirty="0"/>
        </a:p>
      </dgm:t>
    </dgm:pt>
    <dgm:pt modelId="{9D117CD1-561F-47DC-BAAE-099D96F722D6}" type="parTrans" cxnId="{57BD5B84-184C-4869-BADB-5F23790CDB6D}">
      <dgm:prSet/>
      <dgm:spPr/>
      <dgm:t>
        <a:bodyPr/>
        <a:lstStyle/>
        <a:p>
          <a:endParaRPr lang="en-US"/>
        </a:p>
      </dgm:t>
    </dgm:pt>
    <dgm:pt modelId="{E68F1410-C641-49DC-84F4-13E82F84AA9A}" type="sibTrans" cxnId="{57BD5B84-184C-4869-BADB-5F23790CDB6D}">
      <dgm:prSet/>
      <dgm:spPr/>
      <dgm:t>
        <a:bodyPr/>
        <a:lstStyle/>
        <a:p>
          <a:endParaRPr lang="en-US"/>
        </a:p>
      </dgm:t>
    </dgm:pt>
    <dgm:pt modelId="{02B0D38F-624C-489C-8522-278265F302D6}">
      <dgm:prSet/>
      <dgm:spPr/>
      <dgm:t>
        <a:bodyPr/>
        <a:lstStyle/>
        <a:p>
          <a:r>
            <a:rPr lang="en-US" b="0" cap="none" baseline="0" dirty="0" smtClean="0"/>
            <a:t>Spatial networks</a:t>
          </a:r>
          <a:endParaRPr lang="en-US" b="0" cap="none" baseline="0" dirty="0"/>
        </a:p>
      </dgm:t>
    </dgm:pt>
    <dgm:pt modelId="{6CABC54B-9377-4B24-BEAC-AC4CD750A9E7}" type="parTrans" cxnId="{C404E68F-F68A-4845-8C1C-8F320228E340}">
      <dgm:prSet/>
      <dgm:spPr/>
      <dgm:t>
        <a:bodyPr/>
        <a:lstStyle/>
        <a:p>
          <a:endParaRPr lang="en-US"/>
        </a:p>
      </dgm:t>
    </dgm:pt>
    <dgm:pt modelId="{966F2E73-763F-4D28-AB8D-A9A7CB61E9FA}" type="sibTrans" cxnId="{C404E68F-F68A-4845-8C1C-8F320228E340}">
      <dgm:prSet/>
      <dgm:spPr/>
      <dgm:t>
        <a:bodyPr/>
        <a:lstStyle/>
        <a:p>
          <a:endParaRPr lang="en-US"/>
        </a:p>
      </dgm:t>
    </dgm:pt>
    <dgm:pt modelId="{DA9B7B0F-9C3D-40FA-B578-0561BBEED801}">
      <dgm:prSet/>
      <dgm:spPr/>
      <dgm:t>
        <a:bodyPr/>
        <a:lstStyle/>
        <a:p>
          <a:r>
            <a:rPr lang="en-US" dirty="0" smtClean="0"/>
            <a:t>Classic complexity theory</a:t>
          </a:r>
        </a:p>
      </dgm:t>
    </dgm:pt>
    <dgm:pt modelId="{78110E79-2D1C-428E-A37B-9A3BD5B1ABD9}" type="parTrans" cxnId="{0ABAD720-DBF1-43D1-B9C7-41C10E285022}">
      <dgm:prSet/>
      <dgm:spPr/>
      <dgm:t>
        <a:bodyPr/>
        <a:lstStyle/>
        <a:p>
          <a:endParaRPr lang="en-US"/>
        </a:p>
      </dgm:t>
    </dgm:pt>
    <dgm:pt modelId="{EF0887B5-5B64-40C3-8F02-8AD8C46E0243}" type="sibTrans" cxnId="{0ABAD720-DBF1-43D1-B9C7-41C10E285022}">
      <dgm:prSet/>
      <dgm:spPr/>
      <dgm:t>
        <a:bodyPr/>
        <a:lstStyle/>
        <a:p>
          <a:endParaRPr lang="en-US"/>
        </a:p>
      </dgm:t>
    </dgm:pt>
    <dgm:pt modelId="{8CCD1933-5849-45D6-B1BF-0F9D4BA79C73}">
      <dgm:prSet/>
      <dgm:spPr/>
      <dgm:t>
        <a:bodyPr/>
        <a:lstStyle/>
        <a:p>
          <a:r>
            <a:rPr lang="en-US" b="0" cap="none" baseline="0" smtClean="0"/>
            <a:t>4. </a:t>
          </a:r>
          <a:r>
            <a:rPr lang="en-US" b="0" cap="none" baseline="0" dirty="0" smtClean="0"/>
            <a:t>Conclusion</a:t>
          </a:r>
        </a:p>
      </dgm:t>
    </dgm:pt>
    <dgm:pt modelId="{7AD2E8A9-EC71-42CB-8957-2B50A0E94C2F}" type="parTrans" cxnId="{CD6A6F88-4D5E-4E68-B93F-DF9B30F08892}">
      <dgm:prSet/>
      <dgm:spPr/>
      <dgm:t>
        <a:bodyPr/>
        <a:lstStyle/>
        <a:p>
          <a:endParaRPr lang="en-US"/>
        </a:p>
      </dgm:t>
    </dgm:pt>
    <dgm:pt modelId="{46204140-EB58-4C80-B149-5B09B7AE6D96}" type="sibTrans" cxnId="{CD6A6F88-4D5E-4E68-B93F-DF9B30F08892}">
      <dgm:prSet/>
      <dgm:spPr/>
      <dgm:t>
        <a:bodyPr/>
        <a:lstStyle/>
        <a:p>
          <a:endParaRPr lang="en-US"/>
        </a:p>
      </dgm:t>
    </dgm:pt>
    <dgm:pt modelId="{A9761148-3501-4564-A8C7-CE977EDC1964}">
      <dgm:prSet/>
      <dgm:spPr/>
      <dgm:t>
        <a:bodyPr/>
        <a:lstStyle/>
        <a:p>
          <a:r>
            <a:rPr lang="en-US" b="0" cap="none" baseline="0" dirty="0" err="1" smtClean="0"/>
            <a:t>Stochastics</a:t>
          </a:r>
          <a:endParaRPr lang="en-US" b="0" cap="none" baseline="0" dirty="0"/>
        </a:p>
      </dgm:t>
    </dgm:pt>
    <dgm:pt modelId="{396402C0-81A4-4035-ABB3-129BB7D1A3F6}" type="parTrans" cxnId="{FF3E8C59-F2B3-40BE-B624-926C601BDADB}">
      <dgm:prSet/>
      <dgm:spPr/>
      <dgm:t>
        <a:bodyPr/>
        <a:lstStyle/>
        <a:p>
          <a:endParaRPr lang="en-US"/>
        </a:p>
      </dgm:t>
    </dgm:pt>
    <dgm:pt modelId="{B3BD71D9-5577-4429-BC9B-F958CEEED094}" type="sibTrans" cxnId="{FF3E8C59-F2B3-40BE-B624-926C601BDADB}">
      <dgm:prSet/>
      <dgm:spPr/>
      <dgm:t>
        <a:bodyPr/>
        <a:lstStyle/>
        <a:p>
          <a:endParaRPr lang="en-US"/>
        </a:p>
      </dgm:t>
    </dgm:pt>
    <dgm:pt modelId="{7A8F3E8E-BEB7-43FB-9912-111147C9D7E8}" type="pres">
      <dgm:prSet presAssocID="{3BF558D3-36CF-4101-9773-34F5219D39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1B1F52-99DE-4B17-8141-51D17AA7FF04}" type="pres">
      <dgm:prSet presAssocID="{563507BE-0AD1-4050-ACC4-1FA0E656FA6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B5361-CD57-4456-9290-CE577F8C59AF}" type="pres">
      <dgm:prSet presAssocID="{3B4FBBFF-9EE2-4B98-BF93-DA165F3D7F72}" presName="spacer" presStyleCnt="0"/>
      <dgm:spPr/>
    </dgm:pt>
    <dgm:pt modelId="{84087B27-635D-4FE1-8B53-CCC17E5D1D15}" type="pres">
      <dgm:prSet presAssocID="{80505CDB-C5D2-4E97-985B-E42E97D3A72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A94E4-659F-4AB2-9D5D-C1A534762021}" type="pres">
      <dgm:prSet presAssocID="{80505CDB-C5D2-4E97-985B-E42E97D3A72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79337-13D8-4A81-940F-8932FBFC2197}" type="pres">
      <dgm:prSet presAssocID="{AA28C228-1DDD-4235-97E3-896002D1228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707BB-0805-46A6-AF13-1BD21455ECDA}" type="pres">
      <dgm:prSet presAssocID="{AA28C228-1DDD-4235-97E3-896002D1228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40C28D-CB3F-48E9-8A6B-5B2584E6DFEE}" type="pres">
      <dgm:prSet presAssocID="{8CCD1933-5849-45D6-B1BF-0F9D4BA79C7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6A6F88-4D5E-4E68-B93F-DF9B30F08892}" srcId="{3BF558D3-36CF-4101-9773-34F5219D3919}" destId="{8CCD1933-5849-45D6-B1BF-0F9D4BA79C73}" srcOrd="3" destOrd="0" parTransId="{7AD2E8A9-EC71-42CB-8957-2B50A0E94C2F}" sibTransId="{46204140-EB58-4C80-B149-5B09B7AE6D96}"/>
    <dgm:cxn modelId="{A675945C-4F09-4792-A71F-59E1A28791A6}" type="presOf" srcId="{DA9B7B0F-9C3D-40FA-B578-0561BBEED801}" destId="{466A94E4-659F-4AB2-9D5D-C1A534762021}" srcOrd="0" destOrd="0" presId="urn:microsoft.com/office/officeart/2005/8/layout/vList2"/>
    <dgm:cxn modelId="{DEEE1309-4208-4A09-9A40-85C7FDE6FF10}" type="presOf" srcId="{AA28C228-1DDD-4235-97E3-896002D1228F}" destId="{7BA79337-13D8-4A81-940F-8932FBFC2197}" srcOrd="0" destOrd="0" presId="urn:microsoft.com/office/officeart/2005/8/layout/vList2"/>
    <dgm:cxn modelId="{72B5390E-5718-4839-89AC-DD311DD6D201}" type="presOf" srcId="{E730F9D3-B039-4C60-92E8-135C4846FE79}" destId="{93A707BB-0805-46A6-AF13-1BD21455ECDA}" srcOrd="0" destOrd="0" presId="urn:microsoft.com/office/officeart/2005/8/layout/vList2"/>
    <dgm:cxn modelId="{FF3E8C59-F2B3-40BE-B624-926C601BDADB}" srcId="{AA28C228-1DDD-4235-97E3-896002D1228F}" destId="{A9761148-3501-4564-A8C7-CE977EDC1964}" srcOrd="2" destOrd="0" parTransId="{396402C0-81A4-4035-ABB3-129BB7D1A3F6}" sibTransId="{B3BD71D9-5577-4429-BC9B-F958CEEED094}"/>
    <dgm:cxn modelId="{57BD5B84-184C-4869-BADB-5F23790CDB6D}" srcId="{AA28C228-1DDD-4235-97E3-896002D1228F}" destId="{E730F9D3-B039-4C60-92E8-135C4846FE79}" srcOrd="0" destOrd="0" parTransId="{9D117CD1-561F-47DC-BAAE-099D96F722D6}" sibTransId="{E68F1410-C641-49DC-84F4-13E82F84AA9A}"/>
    <dgm:cxn modelId="{CE9F9EF4-7036-46B8-9091-4B3F03DC0903}" srcId="{3BF558D3-36CF-4101-9773-34F5219D3919}" destId="{AA28C228-1DDD-4235-97E3-896002D1228F}" srcOrd="2" destOrd="0" parTransId="{540990B3-4A5B-4D9E-9AC0-1BA283D9C0B2}" sibTransId="{08BBBA2C-8CB7-42A3-AB4D-B8DA40B70C98}"/>
    <dgm:cxn modelId="{3B34BB78-7100-4F70-9E37-421EFB3FE067}" type="presOf" srcId="{8CCD1933-5849-45D6-B1BF-0F9D4BA79C73}" destId="{3240C28D-CB3F-48E9-8A6B-5B2584E6DFEE}" srcOrd="0" destOrd="0" presId="urn:microsoft.com/office/officeart/2005/8/layout/vList2"/>
    <dgm:cxn modelId="{D132CECB-6A5F-4027-92C3-EE52F173AF5A}" srcId="{80505CDB-C5D2-4E97-985B-E42E97D3A720}" destId="{16EBD593-72F0-419A-9B69-399D6FDC3868}" srcOrd="1" destOrd="0" parTransId="{066D24C3-F1E2-4BB3-B28F-13FF6A1FBD1F}" sibTransId="{1B17CA5C-BB3C-4E3B-970C-5CEAB100FACA}"/>
    <dgm:cxn modelId="{AC85C768-F51A-4518-81F6-27F959446B27}" type="presOf" srcId="{A9761148-3501-4564-A8C7-CE977EDC1964}" destId="{93A707BB-0805-46A6-AF13-1BD21455ECDA}" srcOrd="0" destOrd="2" presId="urn:microsoft.com/office/officeart/2005/8/layout/vList2"/>
    <dgm:cxn modelId="{C3D39556-4FF2-4B4B-B2B2-F2CA56735766}" type="presOf" srcId="{3BF558D3-36CF-4101-9773-34F5219D3919}" destId="{7A8F3E8E-BEB7-43FB-9912-111147C9D7E8}" srcOrd="0" destOrd="0" presId="urn:microsoft.com/office/officeart/2005/8/layout/vList2"/>
    <dgm:cxn modelId="{FE9F46AE-3EAC-499B-88FB-580C1207150C}" type="presOf" srcId="{80505CDB-C5D2-4E97-985B-E42E97D3A720}" destId="{84087B27-635D-4FE1-8B53-CCC17E5D1D15}" srcOrd="0" destOrd="0" presId="urn:microsoft.com/office/officeart/2005/8/layout/vList2"/>
    <dgm:cxn modelId="{5E0B1306-F037-48D5-A24A-E2BDA41DFBB1}" srcId="{3BF558D3-36CF-4101-9773-34F5219D3919}" destId="{563507BE-0AD1-4050-ACC4-1FA0E656FA6D}" srcOrd="0" destOrd="0" parTransId="{32E7123B-36E4-4E3E-801A-30AB4226D721}" sibTransId="{3B4FBBFF-9EE2-4B98-BF93-DA165F3D7F72}"/>
    <dgm:cxn modelId="{0ABAD720-DBF1-43D1-B9C7-41C10E285022}" srcId="{80505CDB-C5D2-4E97-985B-E42E97D3A720}" destId="{DA9B7B0F-9C3D-40FA-B578-0561BBEED801}" srcOrd="0" destOrd="0" parTransId="{78110E79-2D1C-428E-A37B-9A3BD5B1ABD9}" sibTransId="{EF0887B5-5B64-40C3-8F02-8AD8C46E0243}"/>
    <dgm:cxn modelId="{C1A25CF0-984B-46AB-83BF-7A0DFCBD24DD}" type="presOf" srcId="{02B0D38F-624C-489C-8522-278265F302D6}" destId="{93A707BB-0805-46A6-AF13-1BD21455ECDA}" srcOrd="0" destOrd="1" presId="urn:microsoft.com/office/officeart/2005/8/layout/vList2"/>
    <dgm:cxn modelId="{C404E68F-F68A-4845-8C1C-8F320228E340}" srcId="{AA28C228-1DDD-4235-97E3-896002D1228F}" destId="{02B0D38F-624C-489C-8522-278265F302D6}" srcOrd="1" destOrd="0" parTransId="{6CABC54B-9377-4B24-BEAC-AC4CD750A9E7}" sibTransId="{966F2E73-763F-4D28-AB8D-A9A7CB61E9FA}"/>
    <dgm:cxn modelId="{338CF007-0FB3-48D2-8B92-41D550365578}" srcId="{3BF558D3-36CF-4101-9773-34F5219D3919}" destId="{80505CDB-C5D2-4E97-985B-E42E97D3A720}" srcOrd="1" destOrd="0" parTransId="{321A70AA-56C4-4ECB-AB22-BAC4CA10BF0F}" sibTransId="{5D86322D-A217-4FF1-B9FE-6D9D8665BE9B}"/>
    <dgm:cxn modelId="{B636475E-79A4-47B7-946E-FCA0AA19A748}" type="presOf" srcId="{16EBD593-72F0-419A-9B69-399D6FDC3868}" destId="{466A94E4-659F-4AB2-9D5D-C1A534762021}" srcOrd="0" destOrd="1" presId="urn:microsoft.com/office/officeart/2005/8/layout/vList2"/>
    <dgm:cxn modelId="{8310DBBD-7549-4321-A000-0331C8D00D3A}" type="presOf" srcId="{563507BE-0AD1-4050-ACC4-1FA0E656FA6D}" destId="{E71B1F52-99DE-4B17-8141-51D17AA7FF04}" srcOrd="0" destOrd="0" presId="urn:microsoft.com/office/officeart/2005/8/layout/vList2"/>
    <dgm:cxn modelId="{5B036131-BB30-4D1A-829B-8520F6FD6993}" type="presParOf" srcId="{7A8F3E8E-BEB7-43FB-9912-111147C9D7E8}" destId="{E71B1F52-99DE-4B17-8141-51D17AA7FF04}" srcOrd="0" destOrd="0" presId="urn:microsoft.com/office/officeart/2005/8/layout/vList2"/>
    <dgm:cxn modelId="{AC19D5E3-72C4-4F92-A572-48C03B7C1738}" type="presParOf" srcId="{7A8F3E8E-BEB7-43FB-9912-111147C9D7E8}" destId="{4FAB5361-CD57-4456-9290-CE577F8C59AF}" srcOrd="1" destOrd="0" presId="urn:microsoft.com/office/officeart/2005/8/layout/vList2"/>
    <dgm:cxn modelId="{C7BF5557-0590-495B-90A4-3D8F97C70734}" type="presParOf" srcId="{7A8F3E8E-BEB7-43FB-9912-111147C9D7E8}" destId="{84087B27-635D-4FE1-8B53-CCC17E5D1D15}" srcOrd="2" destOrd="0" presId="urn:microsoft.com/office/officeart/2005/8/layout/vList2"/>
    <dgm:cxn modelId="{EF4085DD-7211-4C70-8158-690A71503EF7}" type="presParOf" srcId="{7A8F3E8E-BEB7-43FB-9912-111147C9D7E8}" destId="{466A94E4-659F-4AB2-9D5D-C1A534762021}" srcOrd="3" destOrd="0" presId="urn:microsoft.com/office/officeart/2005/8/layout/vList2"/>
    <dgm:cxn modelId="{BE6DF925-0AFC-42FD-B679-CAC33C6A8432}" type="presParOf" srcId="{7A8F3E8E-BEB7-43FB-9912-111147C9D7E8}" destId="{7BA79337-13D8-4A81-940F-8932FBFC2197}" srcOrd="4" destOrd="0" presId="urn:microsoft.com/office/officeart/2005/8/layout/vList2"/>
    <dgm:cxn modelId="{EBC535AB-7D35-42EB-947D-96B86AB87786}" type="presParOf" srcId="{7A8F3E8E-BEB7-43FB-9912-111147C9D7E8}" destId="{93A707BB-0805-46A6-AF13-1BD21455ECDA}" srcOrd="5" destOrd="0" presId="urn:microsoft.com/office/officeart/2005/8/layout/vList2"/>
    <dgm:cxn modelId="{EC6C40D8-8E9F-4256-AA2E-C965E3E5E74F}" type="presParOf" srcId="{7A8F3E8E-BEB7-43FB-9912-111147C9D7E8}" destId="{3240C28D-CB3F-48E9-8A6B-5B2584E6DFE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E256E0-101A-4E93-A521-8F4B36E5625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D71F00-ABCD-455D-8EDE-3817BD88031C}">
      <dgm:prSet phldrT="[Text]"/>
      <dgm:spPr/>
      <dgm:t>
        <a:bodyPr/>
        <a:lstStyle/>
        <a:p>
          <a:r>
            <a:rPr lang="en-US" dirty="0" smtClean="0"/>
            <a:t>NP-complete</a:t>
          </a:r>
          <a:endParaRPr lang="en-US" dirty="0"/>
        </a:p>
      </dgm:t>
    </dgm:pt>
    <dgm:pt modelId="{73A07074-B7BA-47E4-A949-2ABF987B8C25}" type="parTrans" cxnId="{D8ECBE80-1556-408C-8518-ACA914E33E01}">
      <dgm:prSet/>
      <dgm:spPr/>
      <dgm:t>
        <a:bodyPr/>
        <a:lstStyle/>
        <a:p>
          <a:endParaRPr lang="en-US"/>
        </a:p>
      </dgm:t>
    </dgm:pt>
    <dgm:pt modelId="{AEB57232-D062-4D26-8EEB-669FDCDDE654}" type="sibTrans" cxnId="{D8ECBE80-1556-408C-8518-ACA914E33E0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0E5E632-338C-4CF1-879C-A65AD869C2C7}">
          <dgm:prSet phldrT="[Text]"/>
          <dgm:spPr/>
          <dgm:t>
            <a:bodyPr/>
            <a:lstStyle/>
            <a:p>
              <a:pPr/>
              <a:r>
                <a:rPr lang="en-US" dirty="0" smtClean="0"/>
                <a:t>Longest Path</a:t>
              </a:r>
              <a:br>
                <a:rPr lang="en-US" dirty="0" smtClean="0"/>
              </a:b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m:oMathPara>
              </a14:m>
              <a:endParaRPr lang="en-US" dirty="0"/>
            </a:p>
          </dgm:t>
        </dgm:pt>
      </mc:Choice>
      <mc:Fallback xmlns="">
        <dgm:pt modelId="{30E5E632-338C-4CF1-879C-A65AD869C2C7}">
          <dgm:prSet phldrT="[Text]"/>
          <dgm:spPr/>
          <dgm:t>
            <a:bodyPr/>
            <a:lstStyle/>
            <a:p>
              <a:r>
                <a:rPr lang="en-US" dirty="0" smtClean="0"/>
                <a:t>Longest Path</a:t>
              </a:r>
              <a:br>
                <a:rPr lang="en-US" dirty="0" smtClean="0"/>
              </a:br>
              <a:r>
                <a:rPr lang="en-US" b="0" i="0" smtClean="0">
                  <a:latin typeface="Cambria Math"/>
                </a:rPr>
                <a:t>𝑂(2^𝑛⋅𝑛^2 )</a:t>
              </a:r>
              <a:endParaRPr lang="en-US" dirty="0"/>
            </a:p>
          </dgm:t>
        </dgm:pt>
      </mc:Fallback>
    </mc:AlternateContent>
    <dgm:pt modelId="{87F9D79D-872C-4365-AA59-0EF3F7FD7DA2}" type="parTrans" cxnId="{761BD9E9-3D2D-402C-9FAA-CBC7F05A9EFE}">
      <dgm:prSet/>
      <dgm:spPr/>
      <dgm:t>
        <a:bodyPr/>
        <a:lstStyle/>
        <a:p>
          <a:endParaRPr lang="en-US"/>
        </a:p>
      </dgm:t>
    </dgm:pt>
    <dgm:pt modelId="{246C96F9-7B88-4369-81CA-66533B8E500F}" type="sibTrans" cxnId="{761BD9E9-3D2D-402C-9FAA-CBC7F05A9EFE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8C69BBF-B062-4191-ADAD-24CB30FE332D}">
          <dgm:prSet phldrT="[Text]"/>
          <dgm:spPr/>
          <dgm:t>
            <a:bodyPr/>
            <a:lstStyle/>
            <a:p>
              <a:pPr/>
              <a:r>
                <a:rPr lang="en-US" dirty="0" smtClean="0"/>
                <a:t>Chromatic Number</a:t>
              </a:r>
              <a:br>
                <a:rPr lang="en-US" dirty="0" smtClean="0"/>
              </a:b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m:oMathPara>
              </a14:m>
              <a:endParaRPr lang="en-US" dirty="0"/>
            </a:p>
          </dgm:t>
        </dgm:pt>
      </mc:Choice>
      <mc:Fallback xmlns="">
        <dgm:pt modelId="{18C69BBF-B062-4191-ADAD-24CB30FE332D}">
          <dgm:prSet phldrT="[Text]"/>
          <dgm:spPr/>
          <dgm:t>
            <a:bodyPr/>
            <a:lstStyle/>
            <a:p>
              <a:r>
                <a:rPr lang="en-US" dirty="0" smtClean="0"/>
                <a:t>Chromatic Number</a:t>
              </a:r>
              <a:br>
                <a:rPr lang="en-US" dirty="0" smtClean="0"/>
              </a:br>
              <a:r>
                <a:rPr lang="en-US" b="0" i="0" smtClean="0">
                  <a:latin typeface="Cambria Math"/>
                </a:rPr>
                <a:t>𝑂(2^𝑛⋅𝑛^2 )</a:t>
              </a:r>
              <a:endParaRPr lang="en-US" dirty="0"/>
            </a:p>
          </dgm:t>
        </dgm:pt>
      </mc:Fallback>
    </mc:AlternateContent>
    <dgm:pt modelId="{61013483-8C85-4C87-B905-189D49992086}" type="parTrans" cxnId="{03AD9CD3-EE2B-4AD9-9025-38F9536D4EA0}">
      <dgm:prSet/>
      <dgm:spPr/>
      <dgm:t>
        <a:bodyPr/>
        <a:lstStyle/>
        <a:p>
          <a:endParaRPr lang="en-US"/>
        </a:p>
      </dgm:t>
    </dgm:pt>
    <dgm:pt modelId="{62C42320-D74A-467B-8349-02E8D38CD8FA}" type="sibTrans" cxnId="{03AD9CD3-EE2B-4AD9-9025-38F9536D4EA0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C3129EB8-2521-43FE-9A1F-ECAC0FC4ACC0}">
          <dgm:prSet phldrT="[Text]"/>
          <dgm:spPr/>
          <dgm:t>
            <a:bodyPr/>
            <a:lstStyle/>
            <a:p>
              <a:pPr/>
              <a:r>
                <a:rPr lang="en-US" dirty="0" smtClean="0"/>
                <a:t>Minimum Vertex Cover</a:t>
              </a:r>
              <a:br>
                <a:rPr lang="en-US" dirty="0" smtClean="0"/>
              </a:b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m:oMathPara>
              </a14:m>
              <a:endParaRPr lang="en-US" dirty="0"/>
            </a:p>
          </dgm:t>
        </dgm:pt>
      </mc:Choice>
      <mc:Fallback xmlns="">
        <dgm:pt modelId="{C3129EB8-2521-43FE-9A1F-ECAC0FC4ACC0}">
          <dgm:prSet phldrT="[Text]"/>
          <dgm:spPr/>
          <dgm:t>
            <a:bodyPr/>
            <a:lstStyle/>
            <a:p>
              <a:r>
                <a:rPr lang="en-US" dirty="0" smtClean="0"/>
                <a:t>Minimum Vertex Cover</a:t>
              </a:r>
              <a:br>
                <a:rPr lang="en-US" dirty="0" smtClean="0"/>
              </a:br>
              <a:r>
                <a:rPr lang="en-US" b="0" i="0" smtClean="0">
                  <a:latin typeface="Cambria Math"/>
                </a:rPr>
                <a:t>𝑂(2^𝑛⋅𝑛^2)</a:t>
              </a:r>
              <a:endParaRPr lang="en-US" dirty="0"/>
            </a:p>
          </dgm:t>
        </dgm:pt>
      </mc:Fallback>
    </mc:AlternateContent>
    <dgm:pt modelId="{01C77280-0B0C-48F9-B82F-E60E9C24E520}" type="parTrans" cxnId="{7955A72A-0C14-421B-A108-452725D1D04B}">
      <dgm:prSet/>
      <dgm:spPr/>
      <dgm:t>
        <a:bodyPr/>
        <a:lstStyle/>
        <a:p>
          <a:endParaRPr lang="en-US"/>
        </a:p>
      </dgm:t>
    </dgm:pt>
    <dgm:pt modelId="{F603728E-F142-4582-B887-7753B62A696B}" type="sibTrans" cxnId="{7955A72A-0C14-421B-A108-452725D1D04B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1AAA0FB-4DB5-4E4C-882F-F88197B695D8}">
          <dgm:prSet phldrT="[Text]"/>
          <dgm:spPr/>
          <dgm:t>
            <a:bodyPr/>
            <a:lstStyle/>
            <a:p>
              <a:pPr/>
              <a:r>
                <a:rPr lang="en-US" dirty="0" smtClean="0"/>
                <a:t>Maximum Clique</a:t>
              </a:r>
              <a:br>
                <a:rPr lang="en-US" dirty="0" smtClean="0"/>
              </a:b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m:oMathPara>
              </a14:m>
              <a:endParaRPr lang="en-US" dirty="0"/>
            </a:p>
          </dgm:t>
        </dgm:pt>
      </mc:Choice>
      <mc:Fallback xmlns="">
        <dgm:pt modelId="{71AAA0FB-4DB5-4E4C-882F-F88197B695D8}">
          <dgm:prSet phldrT="[Text]"/>
          <dgm:spPr/>
          <dgm:t>
            <a:bodyPr/>
            <a:lstStyle/>
            <a:p>
              <a:r>
                <a:rPr lang="en-US" dirty="0" smtClean="0"/>
                <a:t>Maximum Clique</a:t>
              </a:r>
              <a:br>
                <a:rPr lang="en-US" dirty="0" smtClean="0"/>
              </a:br>
              <a:r>
                <a:rPr lang="en-US" b="0" i="0" smtClean="0">
                  <a:latin typeface="Cambria Math"/>
                </a:rPr>
                <a:t>𝑂(2^𝑛⋅𝑛^2)</a:t>
              </a:r>
              <a:endParaRPr lang="en-US" dirty="0"/>
            </a:p>
          </dgm:t>
        </dgm:pt>
      </mc:Fallback>
    </mc:AlternateContent>
    <dgm:pt modelId="{BAF6C493-4F2E-4E1E-A293-F9E2F48F919C}" type="parTrans" cxnId="{ABE44042-765A-4320-A863-6131928CBD63}">
      <dgm:prSet/>
      <dgm:spPr/>
      <dgm:t>
        <a:bodyPr/>
        <a:lstStyle/>
        <a:p>
          <a:endParaRPr lang="en-US"/>
        </a:p>
      </dgm:t>
    </dgm:pt>
    <dgm:pt modelId="{FB2AFE28-5978-45B4-AA0F-0A124158070C}" type="sibTrans" cxnId="{ABE44042-765A-4320-A863-6131928CBD63}">
      <dgm:prSet/>
      <dgm:spPr/>
      <dgm:t>
        <a:bodyPr/>
        <a:lstStyle/>
        <a:p>
          <a:endParaRPr lang="en-US"/>
        </a:p>
      </dgm:t>
    </dgm:pt>
    <dgm:pt modelId="{75D1ABAC-5C96-4BCC-A2E7-34D0C987DFE5}">
      <dgm:prSet phldrT="[Text]"/>
      <dgm:spPr/>
      <dgm:t>
        <a:bodyPr/>
        <a:lstStyle/>
        <a:p>
          <a:r>
            <a:rPr lang="en-US" dirty="0" smtClean="0"/>
            <a:t>Fixed-parameter tractable</a:t>
          </a:r>
          <a:endParaRPr lang="en-US" dirty="0"/>
        </a:p>
      </dgm:t>
    </dgm:pt>
    <dgm:pt modelId="{ECF6BBCA-6D60-4B9C-924C-86FF52FFFA8E}" type="parTrans" cxnId="{586907AB-996D-4787-8E52-A2D4F67716AF}">
      <dgm:prSet/>
      <dgm:spPr/>
      <dgm:t>
        <a:bodyPr/>
        <a:lstStyle/>
        <a:p>
          <a:endParaRPr lang="en-US"/>
        </a:p>
      </dgm:t>
    </dgm:pt>
    <dgm:pt modelId="{FA333515-9367-464C-A3CF-BD1E40A6C6C4}" type="sibTrans" cxnId="{586907AB-996D-4787-8E52-A2D4F67716AF}">
      <dgm:prSet/>
      <dgm:spPr/>
      <dgm:t>
        <a:bodyPr/>
        <a:lstStyle/>
        <a:p>
          <a:endParaRPr lang="en-US"/>
        </a:p>
      </dgm:t>
    </dgm:pt>
    <dgm:pt modelId="{B554BC50-33A8-46C2-AD56-DEC93A0BBE87}">
      <dgm:prSet phldrT="[Text]"/>
      <dgm:spPr/>
      <dgm:t>
        <a:bodyPr/>
        <a:lstStyle/>
        <a:p>
          <a:r>
            <a:rPr lang="en-US" dirty="0" smtClean="0"/>
            <a:t>(Probably) not fixed-parameter tractable</a:t>
          </a:r>
          <a:endParaRPr lang="en-US" dirty="0"/>
        </a:p>
      </dgm:t>
    </dgm:pt>
    <dgm:pt modelId="{4685E849-46C6-4FC8-B25F-1D1DC687730D}" type="parTrans" cxnId="{6189202B-E789-4688-A11C-E927ECDD40E9}">
      <dgm:prSet/>
      <dgm:spPr/>
      <dgm:t>
        <a:bodyPr/>
        <a:lstStyle/>
        <a:p>
          <a:endParaRPr lang="en-US"/>
        </a:p>
      </dgm:t>
    </dgm:pt>
    <dgm:pt modelId="{17ADBBD7-83CA-455D-B4F9-C4ED0A3614F8}" type="sibTrans" cxnId="{6189202B-E789-4688-A11C-E927ECDD40E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9D63B04-001D-476E-8FB4-FE23483BF215}">
          <dgm:prSet phldrT="[Text]"/>
          <dgm:spPr/>
          <dgm:t>
            <a:bodyPr/>
            <a:lstStyle/>
            <a:p>
              <a:pPr/>
              <a14:m>
                <m:oMath xmlns:m="http://schemas.openxmlformats.org/officeDocument/2006/math">
                  <m:r>
                    <a:rPr lang="en-US" i="1" dirty="0" smtClean="0">
                      <a:latin typeface="Cambria Math"/>
                    </a:rPr>
                    <m:t>𝑘</m:t>
                  </m:r>
                </m:oMath>
              </a14:m>
              <a:r>
                <a:rPr lang="en-US" dirty="0" smtClean="0"/>
                <a:t>-Vertex Cover</a:t>
              </a:r>
              <a:br>
                <a:rPr lang="en-US" dirty="0" smtClean="0"/>
              </a:b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m:oMathPara>
              </a14:m>
              <a:endParaRPr lang="en-US" dirty="0"/>
            </a:p>
          </dgm:t>
        </dgm:pt>
      </mc:Choice>
      <mc:Fallback xmlns="">
        <dgm:pt modelId="{A9D63B04-001D-476E-8FB4-FE23483BF215}">
          <dgm:prSet phldrT="[Text]"/>
          <dgm:spPr/>
          <dgm:t>
            <a:bodyPr/>
            <a:lstStyle/>
            <a:p>
              <a:r>
                <a:rPr lang="en-US" i="0" dirty="0" smtClean="0">
                  <a:latin typeface="Cambria Math"/>
                </a:rPr>
                <a:t>𝑘</a:t>
              </a:r>
              <a:r>
                <a:rPr lang="en-US" dirty="0" smtClean="0"/>
                <a:t>-Vertex Cover</a:t>
              </a:r>
              <a:br>
                <a:rPr lang="en-US" dirty="0" smtClean="0"/>
              </a:br>
              <a:r>
                <a:rPr lang="en-US" b="0" i="0" smtClean="0">
                  <a:latin typeface="Cambria Math"/>
                </a:rPr>
                <a:t>𝑂(2^𝑛⋅𝑛^2)</a:t>
              </a:r>
              <a:endParaRPr lang="en-US" dirty="0"/>
            </a:p>
          </dgm:t>
        </dgm:pt>
      </mc:Fallback>
    </mc:AlternateContent>
    <dgm:pt modelId="{FE2EC920-8967-4621-83D3-0E5652872556}" type="parTrans" cxnId="{0C333F45-7559-465F-A1C0-4AC6A1723A58}">
      <dgm:prSet/>
      <dgm:spPr/>
      <dgm:t>
        <a:bodyPr/>
        <a:lstStyle/>
        <a:p>
          <a:endParaRPr lang="en-US"/>
        </a:p>
      </dgm:t>
    </dgm:pt>
    <dgm:pt modelId="{1E0A645D-1433-431D-9330-82BE79501C12}" type="sibTrans" cxnId="{0C333F45-7559-465F-A1C0-4AC6A1723A58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67312F7-E68E-4BA3-A776-C06DAEDA0E17}">
          <dgm:prSet phldrT="[Text]"/>
          <dgm:spPr/>
          <dgm:t>
            <a:bodyPr/>
            <a:lstStyle/>
            <a:p>
              <a:pPr/>
              <a14:m>
                <m:oMath xmlns:m="http://schemas.openxmlformats.org/officeDocument/2006/math">
                  <m:r>
                    <a:rPr lang="en-US" i="1" dirty="0" smtClean="0">
                      <a:latin typeface="Cambria Math"/>
                    </a:rPr>
                    <m:t>𝑘</m:t>
                  </m:r>
                </m:oMath>
              </a14:m>
              <a:r>
                <a:rPr lang="en-US" dirty="0" smtClean="0"/>
                <a:t>-Longest Path</a:t>
              </a:r>
              <a:br>
                <a:rPr lang="en-US" dirty="0" smtClean="0"/>
              </a:b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m:oMathPara>
              </a14:m>
              <a:endParaRPr lang="en-US" dirty="0"/>
            </a:p>
          </dgm:t>
        </dgm:pt>
      </mc:Choice>
      <mc:Fallback xmlns="">
        <dgm:pt modelId="{367312F7-E68E-4BA3-A776-C06DAEDA0E17}">
          <dgm:prSet phldrT="[Text]"/>
          <dgm:spPr/>
          <dgm:t>
            <a:bodyPr/>
            <a:lstStyle/>
            <a:p>
              <a:r>
                <a:rPr lang="en-US" i="0" dirty="0" smtClean="0">
                  <a:latin typeface="Cambria Math"/>
                </a:rPr>
                <a:t>𝑘</a:t>
              </a:r>
              <a:r>
                <a:rPr lang="en-US" dirty="0" smtClean="0"/>
                <a:t>-Longest Path</a:t>
              </a:r>
              <a:br>
                <a:rPr lang="en-US" dirty="0" smtClean="0"/>
              </a:br>
              <a:r>
                <a:rPr lang="en-US" b="0" i="0" smtClean="0">
                  <a:latin typeface="Cambria Math"/>
                </a:rPr>
                <a:t>𝑂(2^𝑛⋅𝑛^2 )</a:t>
              </a:r>
              <a:endParaRPr lang="en-US" dirty="0"/>
            </a:p>
          </dgm:t>
        </dgm:pt>
      </mc:Fallback>
    </mc:AlternateContent>
    <dgm:pt modelId="{8FB2DFC3-DDA0-4932-8FC6-26495B359872}" type="parTrans" cxnId="{56EFA369-6365-4EE7-BC43-2F0B75025153}">
      <dgm:prSet/>
      <dgm:spPr/>
      <dgm:t>
        <a:bodyPr/>
        <a:lstStyle/>
        <a:p>
          <a:endParaRPr lang="en-US"/>
        </a:p>
      </dgm:t>
    </dgm:pt>
    <dgm:pt modelId="{D68410E4-B852-448F-AFE7-11A2AF5A791D}" type="sibTrans" cxnId="{56EFA369-6365-4EE7-BC43-2F0B75025153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C400093-7976-4D1F-8FBA-F259FCDA2FB2}">
          <dgm:prSet phldrT="[Text]"/>
          <dgm:spPr/>
          <dgm:t>
            <a:bodyPr/>
            <a:lstStyle/>
            <a:p>
              <a:pPr/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𝑘</m:t>
                  </m:r>
                </m:oMath>
              </a14:m>
              <a:r>
                <a:rPr lang="en-US" dirty="0" smtClean="0"/>
                <a:t>-Leaf Spanning Tree</a:t>
              </a:r>
              <a:br>
                <a:rPr lang="en-US" dirty="0" smtClean="0"/>
              </a:b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m:oMathPara>
              </a14:m>
              <a:endParaRPr lang="en-US" dirty="0"/>
            </a:p>
          </dgm:t>
        </dgm:pt>
      </mc:Choice>
      <mc:Fallback xmlns="">
        <dgm:pt modelId="{0C400093-7976-4D1F-8FBA-F259FCDA2FB2}">
          <dgm:prSet phldrT="[Text]"/>
          <dgm:spPr/>
          <dgm:t>
            <a:bodyPr/>
            <a:lstStyle/>
            <a:p>
              <a:r>
                <a:rPr lang="en-US" b="0" i="0" smtClean="0">
                  <a:latin typeface="Cambria Math"/>
                </a:rPr>
                <a:t>𝑘</a:t>
              </a:r>
              <a:r>
                <a:rPr lang="en-US" dirty="0" smtClean="0"/>
                <a:t>-Leaf Spanning Tree</a:t>
              </a:r>
              <a:br>
                <a:rPr lang="en-US" dirty="0" smtClean="0"/>
              </a:br>
              <a:r>
                <a:rPr lang="en-US" b="0" i="0" smtClean="0">
                  <a:latin typeface="Cambria Math"/>
                </a:rPr>
                <a:t>𝑂(4^𝑘⋅𝑛^2 )</a:t>
              </a:r>
              <a:endParaRPr lang="en-US" dirty="0"/>
            </a:p>
          </dgm:t>
        </dgm:pt>
      </mc:Fallback>
    </mc:AlternateContent>
    <dgm:pt modelId="{EE67FF28-88A1-414A-A5DC-F35CCF3E97F7}" type="parTrans" cxnId="{6498D919-6CAE-497C-AD3E-F9F2FB4E3689}">
      <dgm:prSet/>
      <dgm:spPr/>
      <dgm:t>
        <a:bodyPr/>
        <a:lstStyle/>
        <a:p>
          <a:endParaRPr lang="en-US"/>
        </a:p>
      </dgm:t>
    </dgm:pt>
    <dgm:pt modelId="{764D23B6-D051-423C-9DBD-434E554D79D6}" type="sibTrans" cxnId="{6498D919-6CAE-497C-AD3E-F9F2FB4E368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69AAB3C-9C6E-4BC0-94E2-4BCCB4B107D2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i="1" dirty="0" smtClean="0">
                      <a:latin typeface="Cambria Math"/>
                    </a:rPr>
                    <m:t>𝑘</m:t>
                  </m:r>
                </m:oMath>
              </a14:m>
              <a:r>
                <a:rPr lang="en-US" dirty="0" smtClean="0"/>
                <a:t>-Vertex Disjoint Paths</a:t>
              </a:r>
              <a:br>
                <a:rPr lang="en-US" dirty="0" smtClean="0"/>
              </a:br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𝑂</m:t>
                  </m:r>
                  <m:r>
                    <a:rPr lang="en-US" b="0" i="1" smtClean="0">
                      <a:latin typeface="Cambria Math"/>
                    </a:rPr>
                    <m:t>(</m:t>
                  </m:r>
                  <m:r>
                    <a:rPr lang="en-US" b="0" i="1" smtClean="0">
                      <a:latin typeface="Cambria Math"/>
                    </a:rPr>
                    <m:t>𝑓</m:t>
                  </m:r>
                  <m:d>
                    <m:dPr>
                      <m:ctrlPr>
                        <a:rPr lang="en-US" b="0" i="1" smtClean="0">
                          <a:latin typeface="Cambria Math"/>
                        </a:rPr>
                      </m:ctrlPr>
                    </m:dPr>
                    <m:e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</m:e>
                  </m:d>
                  <m:r>
                    <a:rPr lang="en-US" b="0" i="1" smtClean="0">
                      <a:latin typeface="Cambria Math"/>
                    </a:rPr>
                    <m:t>⋅</m:t>
                  </m:r>
                  <m:sSup>
                    <m:sSupPr>
                      <m:ctrlPr>
                        <a:rPr lang="en-US" b="0" i="1" smtClean="0">
                          <a:latin typeface="Cambria Math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</m:e>
                    <m:sup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</m:sup>
                  </m:sSup>
                </m:oMath>
              </a14:m>
              <a:r>
                <a:rPr lang="en-US" dirty="0" smtClean="0"/>
                <a:t>)</a:t>
              </a:r>
              <a:endParaRPr lang="en-US" dirty="0"/>
            </a:p>
          </dgm:t>
        </dgm:pt>
      </mc:Choice>
      <mc:Fallback xmlns="">
        <dgm:pt modelId="{569AAB3C-9C6E-4BC0-94E2-4BCCB4B107D2}">
          <dgm:prSet phldrT="[Text]"/>
          <dgm:spPr/>
          <dgm:t>
            <a:bodyPr/>
            <a:lstStyle/>
            <a:p>
              <a:r>
                <a:rPr lang="en-US" i="0" dirty="0" smtClean="0">
                  <a:latin typeface="Cambria Math"/>
                </a:rPr>
                <a:t>𝑘</a:t>
              </a:r>
              <a:r>
                <a:rPr lang="en-US" dirty="0" smtClean="0"/>
                <a:t>-Vertex Disjoint Paths</a:t>
              </a:r>
              <a:br>
                <a:rPr lang="en-US" dirty="0" smtClean="0"/>
              </a:br>
              <a:r>
                <a:rPr lang="en-US" b="0" i="0" smtClean="0">
                  <a:latin typeface="Cambria Math"/>
                </a:rPr>
                <a:t>𝑂(𝑓(𝑘)⋅𝑛^2</a:t>
              </a:r>
              <a:r>
                <a:rPr lang="en-US" dirty="0" smtClean="0"/>
                <a:t>)</a:t>
              </a:r>
              <a:endParaRPr lang="en-US" dirty="0"/>
            </a:p>
          </dgm:t>
        </dgm:pt>
      </mc:Fallback>
    </mc:AlternateContent>
    <dgm:pt modelId="{07450AD8-396B-442F-B1AD-7E100FF3C79F}" type="parTrans" cxnId="{948C67B7-F256-4FE7-8C9F-893C2F99E9E2}">
      <dgm:prSet/>
      <dgm:spPr/>
      <dgm:t>
        <a:bodyPr/>
        <a:lstStyle/>
        <a:p>
          <a:endParaRPr lang="en-US"/>
        </a:p>
      </dgm:t>
    </dgm:pt>
    <dgm:pt modelId="{EA2F91C7-7C7E-4634-A46A-D5E590C50CC6}" type="sibTrans" cxnId="{948C67B7-F256-4FE7-8C9F-893C2F99E9E2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EAAF63F3-CD00-4AFB-BC0F-6866304B2F88}">
          <dgm:prSet phldrT="[Text]"/>
          <dgm:spPr/>
          <dgm:t>
            <a:bodyPr/>
            <a:lstStyle/>
            <a:p>
              <a:pPr/>
              <a14:m>
                <m:oMath xmlns:m="http://schemas.openxmlformats.org/officeDocument/2006/math">
                  <m:r>
                    <a:rPr lang="en-US" i="1" dirty="0" smtClean="0">
                      <a:latin typeface="Cambria Math"/>
                    </a:rPr>
                    <m:t>𝑘</m:t>
                  </m:r>
                </m:oMath>
              </a14:m>
              <a:r>
                <a:rPr lang="en-US" dirty="0" smtClean="0"/>
                <a:t>-Independent Set</a:t>
              </a:r>
              <a:br>
                <a:rPr lang="en-US" dirty="0" smtClean="0"/>
              </a:b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+2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m:oMathPara>
              </a14:m>
              <a:endParaRPr lang="en-US" dirty="0"/>
            </a:p>
          </dgm:t>
        </dgm:pt>
      </mc:Choice>
      <mc:Fallback xmlns="">
        <dgm:pt modelId="{EAAF63F3-CD00-4AFB-BC0F-6866304B2F88}">
          <dgm:prSet phldrT="[Text]"/>
          <dgm:spPr/>
          <dgm:t>
            <a:bodyPr/>
            <a:lstStyle/>
            <a:p>
              <a:r>
                <a:rPr lang="en-US" i="0" dirty="0" smtClean="0">
                  <a:latin typeface="Cambria Math"/>
                </a:rPr>
                <a:t>𝑘</a:t>
              </a:r>
              <a:r>
                <a:rPr lang="en-US" dirty="0" smtClean="0"/>
                <a:t>-Independent Set</a:t>
              </a:r>
              <a:br>
                <a:rPr lang="en-US" dirty="0" smtClean="0"/>
              </a:br>
              <a:r>
                <a:rPr lang="en-US" b="0" i="0" smtClean="0">
                  <a:latin typeface="Cambria Math"/>
                </a:rPr>
                <a:t>𝑂(𝑛^(𝑘+2))</a:t>
              </a:r>
              <a:endParaRPr lang="en-US" dirty="0"/>
            </a:p>
          </dgm:t>
        </dgm:pt>
      </mc:Fallback>
    </mc:AlternateContent>
    <dgm:pt modelId="{A39750BE-F96F-4AC8-AFD6-A319447B63F4}" type="parTrans" cxnId="{F19C1BF4-FA80-4474-859F-DD29F3384E1B}">
      <dgm:prSet/>
      <dgm:spPr/>
      <dgm:t>
        <a:bodyPr/>
        <a:lstStyle/>
        <a:p>
          <a:endParaRPr lang="en-US"/>
        </a:p>
      </dgm:t>
    </dgm:pt>
    <dgm:pt modelId="{0D6B8F6B-4CCF-49C6-9D32-EC154740E65B}" type="sibTrans" cxnId="{F19C1BF4-FA80-4474-859F-DD29F3384E1B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37F5543-12C8-4098-8449-CB122F1B0319}">
          <dgm:prSet phldrT="[Text]"/>
          <dgm:spPr/>
          <dgm:t>
            <a:bodyPr/>
            <a:lstStyle/>
            <a:p>
              <a:pPr/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𝑘</m:t>
                  </m:r>
                </m:oMath>
              </a14:m>
              <a:r>
                <a:rPr lang="en-US" dirty="0" smtClean="0"/>
                <a:t>-Dominating Set</a:t>
              </a:r>
              <a:br>
                <a:rPr lang="en-US" dirty="0" smtClean="0"/>
              </a:b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+2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m:oMathPara>
              </a14:m>
              <a:endParaRPr lang="en-US" dirty="0"/>
            </a:p>
          </dgm:t>
        </dgm:pt>
      </mc:Choice>
      <mc:Fallback xmlns="">
        <dgm:pt modelId="{737F5543-12C8-4098-8449-CB122F1B0319}">
          <dgm:prSet phldrT="[Text]"/>
          <dgm:spPr/>
          <dgm:t>
            <a:bodyPr/>
            <a:lstStyle/>
            <a:p>
              <a:r>
                <a:rPr lang="en-US" b="0" i="0" smtClean="0">
                  <a:latin typeface="Cambria Math"/>
                </a:rPr>
                <a:t>𝑘</a:t>
              </a:r>
              <a:r>
                <a:rPr lang="en-US" dirty="0" smtClean="0"/>
                <a:t>-Dominating Set</a:t>
              </a:r>
              <a:br>
                <a:rPr lang="en-US" dirty="0" smtClean="0"/>
              </a:br>
              <a:r>
                <a:rPr lang="en-US" b="0" i="0" smtClean="0">
                  <a:latin typeface="Cambria Math"/>
                </a:rPr>
                <a:t>𝑂(𝑛^(𝑘+2))</a:t>
              </a:r>
              <a:endParaRPr lang="en-US" dirty="0"/>
            </a:p>
          </dgm:t>
        </dgm:pt>
      </mc:Fallback>
    </mc:AlternateContent>
    <dgm:pt modelId="{8E9160E7-7CDA-43DE-86AB-72F37C3706D3}" type="parTrans" cxnId="{293438FC-D0C2-4E1B-9004-4DA26BE42C96}">
      <dgm:prSet/>
      <dgm:spPr/>
      <dgm:t>
        <a:bodyPr/>
        <a:lstStyle/>
        <a:p>
          <a:endParaRPr lang="en-US"/>
        </a:p>
      </dgm:t>
    </dgm:pt>
    <dgm:pt modelId="{0A616E50-84C3-43D9-944B-10C8E06CF5ED}" type="sibTrans" cxnId="{293438FC-D0C2-4E1B-9004-4DA26BE42C96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36628BE-B5B2-4DF0-9312-BBC73F23DCA8}">
          <dgm:prSet phldrT="[Text]"/>
          <dgm:spPr/>
          <dgm:t>
            <a:bodyPr/>
            <a:lstStyle/>
            <a:p>
              <a:pPr/>
              <a14:m>
                <m:oMath xmlns:m="http://schemas.openxmlformats.org/officeDocument/2006/math">
                  <m:r>
                    <a:rPr lang="en-US" i="1" dirty="0" smtClean="0">
                      <a:latin typeface="Cambria Math"/>
                    </a:rPr>
                    <m:t>𝑘</m:t>
                  </m:r>
                </m:oMath>
              </a14:m>
              <a:r>
                <a:rPr lang="en-US" dirty="0" smtClean="0"/>
                <a:t>-Clique</a:t>
              </a:r>
              <a:br>
                <a:rPr lang="en-US" dirty="0" smtClean="0"/>
              </a:b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+2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m:oMathPara>
              </a14:m>
              <a:endParaRPr lang="en-US" dirty="0"/>
            </a:p>
          </dgm:t>
        </dgm:pt>
      </mc:Choice>
      <mc:Fallback xmlns="">
        <dgm:pt modelId="{336628BE-B5B2-4DF0-9312-BBC73F23DCA8}">
          <dgm:prSet phldrT="[Text]"/>
          <dgm:spPr/>
          <dgm:t>
            <a:bodyPr/>
            <a:lstStyle/>
            <a:p>
              <a:r>
                <a:rPr lang="en-US" i="0" dirty="0" smtClean="0">
                  <a:latin typeface="Cambria Math"/>
                </a:rPr>
                <a:t>𝑘</a:t>
              </a:r>
              <a:r>
                <a:rPr lang="en-US" dirty="0" smtClean="0"/>
                <a:t>-Clique</a:t>
              </a:r>
              <a:br>
                <a:rPr lang="en-US" dirty="0" smtClean="0"/>
              </a:br>
              <a:r>
                <a:rPr lang="en-US" b="0" i="0" smtClean="0">
                  <a:latin typeface="Cambria Math"/>
                </a:rPr>
                <a:t>𝑂(𝑛^(𝑘+2))</a:t>
              </a:r>
              <a:endParaRPr lang="en-US" dirty="0"/>
            </a:p>
          </dgm:t>
        </dgm:pt>
      </mc:Fallback>
    </mc:AlternateContent>
    <dgm:pt modelId="{326F787D-717E-4D9C-9AAB-C37F8AE69855}" type="parTrans" cxnId="{A1C08F64-68AA-4B84-82BD-925C2B25C9CD}">
      <dgm:prSet/>
      <dgm:spPr/>
      <dgm:t>
        <a:bodyPr/>
        <a:lstStyle/>
        <a:p>
          <a:endParaRPr lang="en-US"/>
        </a:p>
      </dgm:t>
    </dgm:pt>
    <dgm:pt modelId="{D460CC66-3E9C-4A6A-9F56-47E65FE813C1}" type="sibTrans" cxnId="{A1C08F64-68AA-4B84-82BD-925C2B25C9CD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D026D894-F4B5-40D6-97CD-EB69568302F4}">
          <dgm:prSet phldrT="[Text]"/>
          <dgm:spPr/>
          <dgm:t>
            <a:bodyPr/>
            <a:lstStyle/>
            <a:p>
              <a:pPr/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𝑘</m:t>
                  </m:r>
                </m:oMath>
              </a14:m>
              <a:r>
                <a:rPr lang="en-US" dirty="0" smtClean="0"/>
                <a:t>-Chromatic Number</a:t>
              </a:r>
              <a:r>
                <a:rPr lang="en-US" b="0" i="1" dirty="0" smtClean="0">
                  <a:latin typeface="Cambria Math"/>
                </a:rPr>
                <a:t/>
              </a:r>
              <a:br>
                <a:rPr lang="en-US" b="0" i="1" dirty="0" smtClean="0">
                  <a:latin typeface="Cambria Math"/>
                </a:rPr>
              </a:b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m:oMathPara>
              </a14:m>
              <a:endParaRPr lang="en-US" dirty="0"/>
            </a:p>
          </dgm:t>
        </dgm:pt>
      </mc:Choice>
      <mc:Fallback xmlns="">
        <dgm:pt modelId="{D026D894-F4B5-40D6-97CD-EB69568302F4}">
          <dgm:prSet phldrT="[Text]"/>
          <dgm:spPr/>
          <dgm:t>
            <a:bodyPr/>
            <a:lstStyle/>
            <a:p>
              <a:r>
                <a:rPr lang="en-US" b="0" i="0" smtClean="0">
                  <a:latin typeface="Cambria Math"/>
                </a:rPr>
                <a:t>𝑘</a:t>
              </a:r>
              <a:r>
                <a:rPr lang="en-US" dirty="0" smtClean="0"/>
                <a:t>-Chromatic Number</a:t>
              </a:r>
              <a:r>
                <a:rPr lang="en-US" b="0" i="1" dirty="0" smtClean="0">
                  <a:latin typeface="Cambria Math"/>
                </a:rPr>
                <a:t/>
              </a:r>
              <a:br>
                <a:rPr lang="en-US" b="0" i="1" dirty="0" smtClean="0">
                  <a:latin typeface="Cambria Math"/>
                </a:rPr>
              </a:br>
              <a:r>
                <a:rPr lang="en-US" b="0" i="0" smtClean="0">
                  <a:latin typeface="Cambria Math"/>
                </a:rPr>
                <a:t>𝑂(2^𝑛⋅𝑛^2)</a:t>
              </a:r>
              <a:endParaRPr lang="en-US" dirty="0"/>
            </a:p>
          </dgm:t>
        </dgm:pt>
      </mc:Fallback>
    </mc:AlternateContent>
    <dgm:pt modelId="{7622E1C4-41E1-443A-966A-C5EA2DCC3DDE}" type="parTrans" cxnId="{FEF9C523-187B-47A7-AB3C-47715503D850}">
      <dgm:prSet/>
      <dgm:spPr/>
      <dgm:t>
        <a:bodyPr/>
        <a:lstStyle/>
        <a:p>
          <a:endParaRPr lang="en-US"/>
        </a:p>
      </dgm:t>
    </dgm:pt>
    <dgm:pt modelId="{5CD0771C-310B-4F90-BC7B-194EA84EDD3B}" type="sibTrans" cxnId="{FEF9C523-187B-47A7-AB3C-47715503D850}">
      <dgm:prSet/>
      <dgm:spPr/>
      <dgm:t>
        <a:bodyPr/>
        <a:lstStyle/>
        <a:p>
          <a:endParaRPr lang="en-US"/>
        </a:p>
      </dgm:t>
    </dgm:pt>
    <dgm:pt modelId="{179C5FFD-5CEB-4449-8A78-0F4C69FEC6BA}" type="pres">
      <dgm:prSet presAssocID="{56E256E0-101A-4E93-A521-8F4B36E5625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9E17B4-E3BB-4158-A9F4-31D2BA44F75B}" type="pres">
      <dgm:prSet presAssocID="{C6D71F00-ABCD-455D-8EDE-3817BD88031C}" presName="compNode" presStyleCnt="0"/>
      <dgm:spPr/>
    </dgm:pt>
    <dgm:pt modelId="{9CB0FE94-08BA-4688-A59B-E539D9A32D42}" type="pres">
      <dgm:prSet presAssocID="{C6D71F00-ABCD-455D-8EDE-3817BD88031C}" presName="aNode" presStyleLbl="bgShp" presStyleIdx="0" presStyleCnt="3"/>
      <dgm:spPr/>
      <dgm:t>
        <a:bodyPr/>
        <a:lstStyle/>
        <a:p>
          <a:endParaRPr lang="en-US"/>
        </a:p>
      </dgm:t>
    </dgm:pt>
    <dgm:pt modelId="{8F839379-0FD3-4C2D-A6C9-2863624CE386}" type="pres">
      <dgm:prSet presAssocID="{C6D71F00-ABCD-455D-8EDE-3817BD88031C}" presName="textNode" presStyleLbl="bgShp" presStyleIdx="0" presStyleCnt="3"/>
      <dgm:spPr/>
      <dgm:t>
        <a:bodyPr/>
        <a:lstStyle/>
        <a:p>
          <a:endParaRPr lang="en-US"/>
        </a:p>
      </dgm:t>
    </dgm:pt>
    <dgm:pt modelId="{6CC8F557-58E6-4EB7-AD24-B89C34C2CD38}" type="pres">
      <dgm:prSet presAssocID="{C6D71F00-ABCD-455D-8EDE-3817BD88031C}" presName="compChildNode" presStyleCnt="0"/>
      <dgm:spPr/>
    </dgm:pt>
    <dgm:pt modelId="{1D4E107E-3955-4AAE-A832-310022380832}" type="pres">
      <dgm:prSet presAssocID="{C6D71F00-ABCD-455D-8EDE-3817BD88031C}" presName="theInnerList" presStyleCnt="0"/>
      <dgm:spPr/>
    </dgm:pt>
    <dgm:pt modelId="{6DBA9258-474D-4A97-AD35-D843E4064516}" type="pres">
      <dgm:prSet presAssocID="{C3129EB8-2521-43FE-9A1F-ECAC0FC4ACC0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F8422-12F9-4797-B5A4-47D0C874D9AE}" type="pres">
      <dgm:prSet presAssocID="{C3129EB8-2521-43FE-9A1F-ECAC0FC4ACC0}" presName="aSpace2" presStyleCnt="0"/>
      <dgm:spPr/>
    </dgm:pt>
    <dgm:pt modelId="{253EC0BC-4B54-4D3C-B985-04504E97B96D}" type="pres">
      <dgm:prSet presAssocID="{30E5E632-338C-4CF1-879C-A65AD869C2C7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A63C7-0861-440B-BB79-A9625733A1C1}" type="pres">
      <dgm:prSet presAssocID="{30E5E632-338C-4CF1-879C-A65AD869C2C7}" presName="aSpace2" presStyleCnt="0"/>
      <dgm:spPr/>
    </dgm:pt>
    <dgm:pt modelId="{21397F7E-609B-4160-9EA5-7B0C5BFE52FB}" type="pres">
      <dgm:prSet presAssocID="{71AAA0FB-4DB5-4E4C-882F-F88197B695D8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F6AD9-B154-436E-BDB9-08E2A2B13D21}" type="pres">
      <dgm:prSet presAssocID="{71AAA0FB-4DB5-4E4C-882F-F88197B695D8}" presName="aSpace2" presStyleCnt="0"/>
      <dgm:spPr/>
    </dgm:pt>
    <dgm:pt modelId="{9722EC18-7C51-46C6-AD0F-86879BCDD1D1}" type="pres">
      <dgm:prSet presAssocID="{18C69BBF-B062-4191-ADAD-24CB30FE332D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560D3-F51B-4E4D-8A32-1FFE64AC9874}" type="pres">
      <dgm:prSet presAssocID="{C6D71F00-ABCD-455D-8EDE-3817BD88031C}" presName="aSpace" presStyleCnt="0"/>
      <dgm:spPr/>
    </dgm:pt>
    <dgm:pt modelId="{6354E964-C688-4ED2-9C79-343986B2609D}" type="pres">
      <dgm:prSet presAssocID="{75D1ABAC-5C96-4BCC-A2E7-34D0C987DFE5}" presName="compNode" presStyleCnt="0"/>
      <dgm:spPr/>
    </dgm:pt>
    <dgm:pt modelId="{27B6E88E-6A79-42DA-8313-8A126013ACF4}" type="pres">
      <dgm:prSet presAssocID="{75D1ABAC-5C96-4BCC-A2E7-34D0C987DFE5}" presName="aNode" presStyleLbl="bgShp" presStyleIdx="1" presStyleCnt="3"/>
      <dgm:spPr/>
      <dgm:t>
        <a:bodyPr/>
        <a:lstStyle/>
        <a:p>
          <a:endParaRPr lang="en-US"/>
        </a:p>
      </dgm:t>
    </dgm:pt>
    <dgm:pt modelId="{A848DFF3-1090-4EE6-95FF-D2FA84C7712D}" type="pres">
      <dgm:prSet presAssocID="{75D1ABAC-5C96-4BCC-A2E7-34D0C987DFE5}" presName="textNode" presStyleLbl="bgShp" presStyleIdx="1" presStyleCnt="3"/>
      <dgm:spPr/>
      <dgm:t>
        <a:bodyPr/>
        <a:lstStyle/>
        <a:p>
          <a:endParaRPr lang="en-US"/>
        </a:p>
      </dgm:t>
    </dgm:pt>
    <dgm:pt modelId="{7E28E544-7585-416A-8319-5C5B496EACD8}" type="pres">
      <dgm:prSet presAssocID="{75D1ABAC-5C96-4BCC-A2E7-34D0C987DFE5}" presName="compChildNode" presStyleCnt="0"/>
      <dgm:spPr/>
    </dgm:pt>
    <dgm:pt modelId="{E9C5FC67-4586-4A44-B032-1D0B65F67AE9}" type="pres">
      <dgm:prSet presAssocID="{75D1ABAC-5C96-4BCC-A2E7-34D0C987DFE5}" presName="theInnerList" presStyleCnt="0"/>
      <dgm:spPr/>
    </dgm:pt>
    <dgm:pt modelId="{9B03E5BC-5F51-4B4C-AEA5-5D10C3659B07}" type="pres">
      <dgm:prSet presAssocID="{A9D63B04-001D-476E-8FB4-FE23483BF215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7AC68-2753-4469-AA1F-A45286A8DC47}" type="pres">
      <dgm:prSet presAssocID="{A9D63B04-001D-476E-8FB4-FE23483BF215}" presName="aSpace2" presStyleCnt="0"/>
      <dgm:spPr/>
    </dgm:pt>
    <dgm:pt modelId="{CB9D7E2B-1A77-49C4-A76C-79CAF6319B5F}" type="pres">
      <dgm:prSet presAssocID="{367312F7-E68E-4BA3-A776-C06DAEDA0E17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161E23-4C4D-412F-8326-374528AB413C}" type="pres">
      <dgm:prSet presAssocID="{367312F7-E68E-4BA3-A776-C06DAEDA0E17}" presName="aSpace2" presStyleCnt="0"/>
      <dgm:spPr/>
    </dgm:pt>
    <dgm:pt modelId="{872721E8-5320-4202-BC5E-45975F800BD5}" type="pres">
      <dgm:prSet presAssocID="{0C400093-7976-4D1F-8FBA-F259FCDA2FB2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86A0AB-5562-4D42-9C41-13EEEF730C56}" type="pres">
      <dgm:prSet presAssocID="{0C400093-7976-4D1F-8FBA-F259FCDA2FB2}" presName="aSpace2" presStyleCnt="0"/>
      <dgm:spPr/>
    </dgm:pt>
    <dgm:pt modelId="{9E4C4608-6EE3-44BC-9140-DBBC529CD737}" type="pres">
      <dgm:prSet presAssocID="{569AAB3C-9C6E-4BC0-94E2-4BCCB4B107D2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E0977-30A9-464E-865F-31B32993DFA6}" type="pres">
      <dgm:prSet presAssocID="{75D1ABAC-5C96-4BCC-A2E7-34D0C987DFE5}" presName="aSpace" presStyleCnt="0"/>
      <dgm:spPr/>
    </dgm:pt>
    <dgm:pt modelId="{8913EECD-CA44-45F3-9ACB-40860256FE7E}" type="pres">
      <dgm:prSet presAssocID="{B554BC50-33A8-46C2-AD56-DEC93A0BBE87}" presName="compNode" presStyleCnt="0"/>
      <dgm:spPr/>
    </dgm:pt>
    <dgm:pt modelId="{4A0537C6-50DB-47CD-8E47-CA9CE46927BB}" type="pres">
      <dgm:prSet presAssocID="{B554BC50-33A8-46C2-AD56-DEC93A0BBE87}" presName="aNode" presStyleLbl="bgShp" presStyleIdx="2" presStyleCnt="3"/>
      <dgm:spPr/>
      <dgm:t>
        <a:bodyPr/>
        <a:lstStyle/>
        <a:p>
          <a:endParaRPr lang="en-US"/>
        </a:p>
      </dgm:t>
    </dgm:pt>
    <dgm:pt modelId="{1B68E70C-2B2F-44F8-90DA-74938EFECD2A}" type="pres">
      <dgm:prSet presAssocID="{B554BC50-33A8-46C2-AD56-DEC93A0BBE87}" presName="textNode" presStyleLbl="bgShp" presStyleIdx="2" presStyleCnt="3"/>
      <dgm:spPr/>
      <dgm:t>
        <a:bodyPr/>
        <a:lstStyle/>
        <a:p>
          <a:endParaRPr lang="en-US"/>
        </a:p>
      </dgm:t>
    </dgm:pt>
    <dgm:pt modelId="{CAAD3926-C6DE-4102-82F1-3080A6C301ED}" type="pres">
      <dgm:prSet presAssocID="{B554BC50-33A8-46C2-AD56-DEC93A0BBE87}" presName="compChildNode" presStyleCnt="0"/>
      <dgm:spPr/>
    </dgm:pt>
    <dgm:pt modelId="{E6415FA6-35EE-4288-950E-7A3150C05224}" type="pres">
      <dgm:prSet presAssocID="{B554BC50-33A8-46C2-AD56-DEC93A0BBE87}" presName="theInnerList" presStyleCnt="0"/>
      <dgm:spPr/>
    </dgm:pt>
    <dgm:pt modelId="{52157C1B-5143-48B0-B803-4E567B9331A6}" type="pres">
      <dgm:prSet presAssocID="{EAAF63F3-CD00-4AFB-BC0F-6866304B2F88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0335BF-2F42-4A73-BBA2-D5EC46A58CE0}" type="pres">
      <dgm:prSet presAssocID="{EAAF63F3-CD00-4AFB-BC0F-6866304B2F88}" presName="aSpace2" presStyleCnt="0"/>
      <dgm:spPr/>
    </dgm:pt>
    <dgm:pt modelId="{00214A3F-11FE-4EE0-8256-D205636A93E6}" type="pres">
      <dgm:prSet presAssocID="{737F5543-12C8-4098-8449-CB122F1B0319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66D11-1544-4661-B0A6-C81DCC826948}" type="pres">
      <dgm:prSet presAssocID="{737F5543-12C8-4098-8449-CB122F1B0319}" presName="aSpace2" presStyleCnt="0"/>
      <dgm:spPr/>
    </dgm:pt>
    <dgm:pt modelId="{69C0CF64-53FE-4B72-9644-EB78F1996A38}" type="pres">
      <dgm:prSet presAssocID="{336628BE-B5B2-4DF0-9312-BBC73F23DCA8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11037-840B-4B23-99B7-59630B59EF14}" type="pres">
      <dgm:prSet presAssocID="{336628BE-B5B2-4DF0-9312-BBC73F23DCA8}" presName="aSpace2" presStyleCnt="0"/>
      <dgm:spPr/>
    </dgm:pt>
    <dgm:pt modelId="{6A76280B-C51D-4B3C-A923-01D0253AE4C4}" type="pres">
      <dgm:prSet presAssocID="{D026D894-F4B5-40D6-97CD-EB69568302F4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1BD9E9-3D2D-402C-9FAA-CBC7F05A9EFE}" srcId="{C6D71F00-ABCD-455D-8EDE-3817BD88031C}" destId="{30E5E632-338C-4CF1-879C-A65AD869C2C7}" srcOrd="1" destOrd="0" parTransId="{87F9D79D-872C-4365-AA59-0EF3F7FD7DA2}" sibTransId="{246C96F9-7B88-4369-81CA-66533B8E500F}"/>
    <dgm:cxn modelId="{7955A72A-0C14-421B-A108-452725D1D04B}" srcId="{C6D71F00-ABCD-455D-8EDE-3817BD88031C}" destId="{C3129EB8-2521-43FE-9A1F-ECAC0FC4ACC0}" srcOrd="0" destOrd="0" parTransId="{01C77280-0B0C-48F9-B82F-E60E9C24E520}" sibTransId="{F603728E-F142-4582-B887-7753B62A696B}"/>
    <dgm:cxn modelId="{03BE8DE3-4D9B-4C6C-8088-60F462CC77DF}" type="presOf" srcId="{C6D71F00-ABCD-455D-8EDE-3817BD88031C}" destId="{9CB0FE94-08BA-4688-A59B-E539D9A32D42}" srcOrd="0" destOrd="0" presId="urn:microsoft.com/office/officeart/2005/8/layout/lProcess2"/>
    <dgm:cxn modelId="{948C67B7-F256-4FE7-8C9F-893C2F99E9E2}" srcId="{75D1ABAC-5C96-4BCC-A2E7-34D0C987DFE5}" destId="{569AAB3C-9C6E-4BC0-94E2-4BCCB4B107D2}" srcOrd="3" destOrd="0" parTransId="{07450AD8-396B-442F-B1AD-7E100FF3C79F}" sibTransId="{EA2F91C7-7C7E-4634-A46A-D5E590C50CC6}"/>
    <dgm:cxn modelId="{37D4AA4C-6B97-4759-BD3E-7CBBA9CA1A55}" type="presOf" srcId="{336628BE-B5B2-4DF0-9312-BBC73F23DCA8}" destId="{69C0CF64-53FE-4B72-9644-EB78F1996A38}" srcOrd="0" destOrd="0" presId="urn:microsoft.com/office/officeart/2005/8/layout/lProcess2"/>
    <dgm:cxn modelId="{98728064-87CB-47A4-AA24-A52CB6C9590F}" type="presOf" srcId="{D026D894-F4B5-40D6-97CD-EB69568302F4}" destId="{6A76280B-C51D-4B3C-A923-01D0253AE4C4}" srcOrd="0" destOrd="0" presId="urn:microsoft.com/office/officeart/2005/8/layout/lProcess2"/>
    <dgm:cxn modelId="{0C333F45-7559-465F-A1C0-4AC6A1723A58}" srcId="{75D1ABAC-5C96-4BCC-A2E7-34D0C987DFE5}" destId="{A9D63B04-001D-476E-8FB4-FE23483BF215}" srcOrd="0" destOrd="0" parTransId="{FE2EC920-8967-4621-83D3-0E5652872556}" sibTransId="{1E0A645D-1433-431D-9330-82BE79501C12}"/>
    <dgm:cxn modelId="{FEF9C523-187B-47A7-AB3C-47715503D850}" srcId="{B554BC50-33A8-46C2-AD56-DEC93A0BBE87}" destId="{D026D894-F4B5-40D6-97CD-EB69568302F4}" srcOrd="3" destOrd="0" parTransId="{7622E1C4-41E1-443A-966A-C5EA2DCC3DDE}" sibTransId="{5CD0771C-310B-4F90-BC7B-194EA84EDD3B}"/>
    <dgm:cxn modelId="{705AA114-54F4-441D-998E-942BE1122CA7}" type="presOf" srcId="{75D1ABAC-5C96-4BCC-A2E7-34D0C987DFE5}" destId="{27B6E88E-6A79-42DA-8313-8A126013ACF4}" srcOrd="0" destOrd="0" presId="urn:microsoft.com/office/officeart/2005/8/layout/lProcess2"/>
    <dgm:cxn modelId="{E4887743-9DD5-47D1-B8FF-E9EEC5AE6DAD}" type="presOf" srcId="{737F5543-12C8-4098-8449-CB122F1B0319}" destId="{00214A3F-11FE-4EE0-8256-D205636A93E6}" srcOrd="0" destOrd="0" presId="urn:microsoft.com/office/officeart/2005/8/layout/lProcess2"/>
    <dgm:cxn modelId="{8C272A18-2999-45AA-A470-F0ED0E232823}" type="presOf" srcId="{56E256E0-101A-4E93-A521-8F4B36E56252}" destId="{179C5FFD-5CEB-4449-8A78-0F4C69FEC6BA}" srcOrd="0" destOrd="0" presId="urn:microsoft.com/office/officeart/2005/8/layout/lProcess2"/>
    <dgm:cxn modelId="{D8ECBE80-1556-408C-8518-ACA914E33E01}" srcId="{56E256E0-101A-4E93-A521-8F4B36E56252}" destId="{C6D71F00-ABCD-455D-8EDE-3817BD88031C}" srcOrd="0" destOrd="0" parTransId="{73A07074-B7BA-47E4-A949-2ABF987B8C25}" sibTransId="{AEB57232-D062-4D26-8EEB-669FDCDDE654}"/>
    <dgm:cxn modelId="{6498D919-6CAE-497C-AD3E-F9F2FB4E3689}" srcId="{75D1ABAC-5C96-4BCC-A2E7-34D0C987DFE5}" destId="{0C400093-7976-4D1F-8FBA-F259FCDA2FB2}" srcOrd="2" destOrd="0" parTransId="{EE67FF28-88A1-414A-A5DC-F35CCF3E97F7}" sibTransId="{764D23B6-D051-423C-9DBD-434E554D79D6}"/>
    <dgm:cxn modelId="{5F072B72-BC7F-449C-B992-1FE5B752900D}" type="presOf" srcId="{B554BC50-33A8-46C2-AD56-DEC93A0BBE87}" destId="{4A0537C6-50DB-47CD-8E47-CA9CE46927BB}" srcOrd="0" destOrd="0" presId="urn:microsoft.com/office/officeart/2005/8/layout/lProcess2"/>
    <dgm:cxn modelId="{6189202B-E789-4688-A11C-E927ECDD40E9}" srcId="{56E256E0-101A-4E93-A521-8F4B36E56252}" destId="{B554BC50-33A8-46C2-AD56-DEC93A0BBE87}" srcOrd="2" destOrd="0" parTransId="{4685E849-46C6-4FC8-B25F-1D1DC687730D}" sibTransId="{17ADBBD7-83CA-455D-B4F9-C4ED0A3614F8}"/>
    <dgm:cxn modelId="{E3B096B4-5777-4ABD-94AF-1D4936C57E16}" type="presOf" srcId="{30E5E632-338C-4CF1-879C-A65AD869C2C7}" destId="{253EC0BC-4B54-4D3C-B985-04504E97B96D}" srcOrd="0" destOrd="0" presId="urn:microsoft.com/office/officeart/2005/8/layout/lProcess2"/>
    <dgm:cxn modelId="{293438FC-D0C2-4E1B-9004-4DA26BE42C96}" srcId="{B554BC50-33A8-46C2-AD56-DEC93A0BBE87}" destId="{737F5543-12C8-4098-8449-CB122F1B0319}" srcOrd="1" destOrd="0" parTransId="{8E9160E7-7CDA-43DE-86AB-72F37C3706D3}" sibTransId="{0A616E50-84C3-43D9-944B-10C8E06CF5ED}"/>
    <dgm:cxn modelId="{56EFA369-6365-4EE7-BC43-2F0B75025153}" srcId="{75D1ABAC-5C96-4BCC-A2E7-34D0C987DFE5}" destId="{367312F7-E68E-4BA3-A776-C06DAEDA0E17}" srcOrd="1" destOrd="0" parTransId="{8FB2DFC3-DDA0-4932-8FC6-26495B359872}" sibTransId="{D68410E4-B852-448F-AFE7-11A2AF5A791D}"/>
    <dgm:cxn modelId="{03AD9CD3-EE2B-4AD9-9025-38F9536D4EA0}" srcId="{C6D71F00-ABCD-455D-8EDE-3817BD88031C}" destId="{18C69BBF-B062-4191-ADAD-24CB30FE332D}" srcOrd="3" destOrd="0" parTransId="{61013483-8C85-4C87-B905-189D49992086}" sibTransId="{62C42320-D74A-467B-8349-02E8D38CD8FA}"/>
    <dgm:cxn modelId="{B0C3F8DA-87DD-4F73-A73F-49A2F3E162A2}" type="presOf" srcId="{71AAA0FB-4DB5-4E4C-882F-F88197B695D8}" destId="{21397F7E-609B-4160-9EA5-7B0C5BFE52FB}" srcOrd="0" destOrd="0" presId="urn:microsoft.com/office/officeart/2005/8/layout/lProcess2"/>
    <dgm:cxn modelId="{C7FB8B10-9E55-40ED-98EF-32DA647BC47B}" type="presOf" srcId="{C3129EB8-2521-43FE-9A1F-ECAC0FC4ACC0}" destId="{6DBA9258-474D-4A97-AD35-D843E4064516}" srcOrd="0" destOrd="0" presId="urn:microsoft.com/office/officeart/2005/8/layout/lProcess2"/>
    <dgm:cxn modelId="{390C094F-79A7-4B46-8637-1C2103611063}" type="presOf" srcId="{569AAB3C-9C6E-4BC0-94E2-4BCCB4B107D2}" destId="{9E4C4608-6EE3-44BC-9140-DBBC529CD737}" srcOrd="0" destOrd="0" presId="urn:microsoft.com/office/officeart/2005/8/layout/lProcess2"/>
    <dgm:cxn modelId="{16BCD8FD-2B73-471D-B831-E94183D3BB79}" type="presOf" srcId="{18C69BBF-B062-4191-ADAD-24CB30FE332D}" destId="{9722EC18-7C51-46C6-AD0F-86879BCDD1D1}" srcOrd="0" destOrd="0" presId="urn:microsoft.com/office/officeart/2005/8/layout/lProcess2"/>
    <dgm:cxn modelId="{586907AB-996D-4787-8E52-A2D4F67716AF}" srcId="{56E256E0-101A-4E93-A521-8F4B36E56252}" destId="{75D1ABAC-5C96-4BCC-A2E7-34D0C987DFE5}" srcOrd="1" destOrd="0" parTransId="{ECF6BBCA-6D60-4B9C-924C-86FF52FFFA8E}" sibTransId="{FA333515-9367-464C-A3CF-BD1E40A6C6C4}"/>
    <dgm:cxn modelId="{A1C08F64-68AA-4B84-82BD-925C2B25C9CD}" srcId="{B554BC50-33A8-46C2-AD56-DEC93A0BBE87}" destId="{336628BE-B5B2-4DF0-9312-BBC73F23DCA8}" srcOrd="2" destOrd="0" parTransId="{326F787D-717E-4D9C-9AAB-C37F8AE69855}" sibTransId="{D460CC66-3E9C-4A6A-9F56-47E65FE813C1}"/>
    <dgm:cxn modelId="{F3F5678A-9711-48D7-A627-3A2599AF1627}" type="presOf" srcId="{367312F7-E68E-4BA3-A776-C06DAEDA0E17}" destId="{CB9D7E2B-1A77-49C4-A76C-79CAF6319B5F}" srcOrd="0" destOrd="0" presId="urn:microsoft.com/office/officeart/2005/8/layout/lProcess2"/>
    <dgm:cxn modelId="{3E7918D9-1DD8-410E-BE14-935A80951DB2}" type="presOf" srcId="{B554BC50-33A8-46C2-AD56-DEC93A0BBE87}" destId="{1B68E70C-2B2F-44F8-90DA-74938EFECD2A}" srcOrd="1" destOrd="0" presId="urn:microsoft.com/office/officeart/2005/8/layout/lProcess2"/>
    <dgm:cxn modelId="{C12E6240-9D92-47BE-84EA-76265B47F641}" type="presOf" srcId="{0C400093-7976-4D1F-8FBA-F259FCDA2FB2}" destId="{872721E8-5320-4202-BC5E-45975F800BD5}" srcOrd="0" destOrd="0" presId="urn:microsoft.com/office/officeart/2005/8/layout/lProcess2"/>
    <dgm:cxn modelId="{F19C1BF4-FA80-4474-859F-DD29F3384E1B}" srcId="{B554BC50-33A8-46C2-AD56-DEC93A0BBE87}" destId="{EAAF63F3-CD00-4AFB-BC0F-6866304B2F88}" srcOrd="0" destOrd="0" parTransId="{A39750BE-F96F-4AC8-AFD6-A319447B63F4}" sibTransId="{0D6B8F6B-4CCF-49C6-9D32-EC154740E65B}"/>
    <dgm:cxn modelId="{659B6DE8-2967-47D0-A767-10B0DD3E75ED}" type="presOf" srcId="{C6D71F00-ABCD-455D-8EDE-3817BD88031C}" destId="{8F839379-0FD3-4C2D-A6C9-2863624CE386}" srcOrd="1" destOrd="0" presId="urn:microsoft.com/office/officeart/2005/8/layout/lProcess2"/>
    <dgm:cxn modelId="{7248470A-5E41-49A1-94AF-B34A3E95979A}" type="presOf" srcId="{EAAF63F3-CD00-4AFB-BC0F-6866304B2F88}" destId="{52157C1B-5143-48B0-B803-4E567B9331A6}" srcOrd="0" destOrd="0" presId="urn:microsoft.com/office/officeart/2005/8/layout/lProcess2"/>
    <dgm:cxn modelId="{78001F23-6D7F-4347-A62E-9D171ED90C39}" type="presOf" srcId="{A9D63B04-001D-476E-8FB4-FE23483BF215}" destId="{9B03E5BC-5F51-4B4C-AEA5-5D10C3659B07}" srcOrd="0" destOrd="0" presId="urn:microsoft.com/office/officeart/2005/8/layout/lProcess2"/>
    <dgm:cxn modelId="{ABE44042-765A-4320-A863-6131928CBD63}" srcId="{C6D71F00-ABCD-455D-8EDE-3817BD88031C}" destId="{71AAA0FB-4DB5-4E4C-882F-F88197B695D8}" srcOrd="2" destOrd="0" parTransId="{BAF6C493-4F2E-4E1E-A293-F9E2F48F919C}" sibTransId="{FB2AFE28-5978-45B4-AA0F-0A124158070C}"/>
    <dgm:cxn modelId="{EAD9780B-D8DF-4A82-A57D-9D470AF61474}" type="presOf" srcId="{75D1ABAC-5C96-4BCC-A2E7-34D0C987DFE5}" destId="{A848DFF3-1090-4EE6-95FF-D2FA84C7712D}" srcOrd="1" destOrd="0" presId="urn:microsoft.com/office/officeart/2005/8/layout/lProcess2"/>
    <dgm:cxn modelId="{144D91B2-AB5D-414B-8F71-E8F9D3FF95A8}" type="presParOf" srcId="{179C5FFD-5CEB-4449-8A78-0F4C69FEC6BA}" destId="{769E17B4-E3BB-4158-A9F4-31D2BA44F75B}" srcOrd="0" destOrd="0" presId="urn:microsoft.com/office/officeart/2005/8/layout/lProcess2"/>
    <dgm:cxn modelId="{3C852151-6D6B-46A1-87E7-4F668448E41B}" type="presParOf" srcId="{769E17B4-E3BB-4158-A9F4-31D2BA44F75B}" destId="{9CB0FE94-08BA-4688-A59B-E539D9A32D42}" srcOrd="0" destOrd="0" presId="urn:microsoft.com/office/officeart/2005/8/layout/lProcess2"/>
    <dgm:cxn modelId="{6D6414D7-5B65-4368-9D6D-85F8C9D4E151}" type="presParOf" srcId="{769E17B4-E3BB-4158-A9F4-31D2BA44F75B}" destId="{8F839379-0FD3-4C2D-A6C9-2863624CE386}" srcOrd="1" destOrd="0" presId="urn:microsoft.com/office/officeart/2005/8/layout/lProcess2"/>
    <dgm:cxn modelId="{52885B37-D01A-4194-BE38-3EF077BDC1D5}" type="presParOf" srcId="{769E17B4-E3BB-4158-A9F4-31D2BA44F75B}" destId="{6CC8F557-58E6-4EB7-AD24-B89C34C2CD38}" srcOrd="2" destOrd="0" presId="urn:microsoft.com/office/officeart/2005/8/layout/lProcess2"/>
    <dgm:cxn modelId="{62884700-B795-4623-9EFB-52A1C932A17F}" type="presParOf" srcId="{6CC8F557-58E6-4EB7-AD24-B89C34C2CD38}" destId="{1D4E107E-3955-4AAE-A832-310022380832}" srcOrd="0" destOrd="0" presId="urn:microsoft.com/office/officeart/2005/8/layout/lProcess2"/>
    <dgm:cxn modelId="{728B99A4-B221-4AF6-9D99-D3391B2B17B1}" type="presParOf" srcId="{1D4E107E-3955-4AAE-A832-310022380832}" destId="{6DBA9258-474D-4A97-AD35-D843E4064516}" srcOrd="0" destOrd="0" presId="urn:microsoft.com/office/officeart/2005/8/layout/lProcess2"/>
    <dgm:cxn modelId="{05B9B98A-4B6A-490B-884F-BD1433B615BE}" type="presParOf" srcId="{1D4E107E-3955-4AAE-A832-310022380832}" destId="{469F8422-12F9-4797-B5A4-47D0C874D9AE}" srcOrd="1" destOrd="0" presId="urn:microsoft.com/office/officeart/2005/8/layout/lProcess2"/>
    <dgm:cxn modelId="{6813D058-1C8A-478E-B0FE-963ADDB09BAA}" type="presParOf" srcId="{1D4E107E-3955-4AAE-A832-310022380832}" destId="{253EC0BC-4B54-4D3C-B985-04504E97B96D}" srcOrd="2" destOrd="0" presId="urn:microsoft.com/office/officeart/2005/8/layout/lProcess2"/>
    <dgm:cxn modelId="{554B52EF-FEA7-44C2-AC70-9709D1A60B1C}" type="presParOf" srcId="{1D4E107E-3955-4AAE-A832-310022380832}" destId="{7DDA63C7-0861-440B-BB79-A9625733A1C1}" srcOrd="3" destOrd="0" presId="urn:microsoft.com/office/officeart/2005/8/layout/lProcess2"/>
    <dgm:cxn modelId="{C3DBC31A-CC46-4F45-95A3-B8CFC06F8D94}" type="presParOf" srcId="{1D4E107E-3955-4AAE-A832-310022380832}" destId="{21397F7E-609B-4160-9EA5-7B0C5BFE52FB}" srcOrd="4" destOrd="0" presId="urn:microsoft.com/office/officeart/2005/8/layout/lProcess2"/>
    <dgm:cxn modelId="{62AF428D-9E44-407C-907E-00980D94A483}" type="presParOf" srcId="{1D4E107E-3955-4AAE-A832-310022380832}" destId="{38CF6AD9-B154-436E-BDB9-08E2A2B13D21}" srcOrd="5" destOrd="0" presId="urn:microsoft.com/office/officeart/2005/8/layout/lProcess2"/>
    <dgm:cxn modelId="{43319D68-149E-4D16-BFAD-5312C97A0193}" type="presParOf" srcId="{1D4E107E-3955-4AAE-A832-310022380832}" destId="{9722EC18-7C51-46C6-AD0F-86879BCDD1D1}" srcOrd="6" destOrd="0" presId="urn:microsoft.com/office/officeart/2005/8/layout/lProcess2"/>
    <dgm:cxn modelId="{C93F5CDA-1289-448A-A3EB-BCC99E81655D}" type="presParOf" srcId="{179C5FFD-5CEB-4449-8A78-0F4C69FEC6BA}" destId="{FE9560D3-F51B-4E4D-8A32-1FFE64AC9874}" srcOrd="1" destOrd="0" presId="urn:microsoft.com/office/officeart/2005/8/layout/lProcess2"/>
    <dgm:cxn modelId="{DDC044B6-A8F8-4A7B-BFA2-0AAEA2836269}" type="presParOf" srcId="{179C5FFD-5CEB-4449-8A78-0F4C69FEC6BA}" destId="{6354E964-C688-4ED2-9C79-343986B2609D}" srcOrd="2" destOrd="0" presId="urn:microsoft.com/office/officeart/2005/8/layout/lProcess2"/>
    <dgm:cxn modelId="{78F454D1-CC23-4757-B8C5-E32EAE1112D8}" type="presParOf" srcId="{6354E964-C688-4ED2-9C79-343986B2609D}" destId="{27B6E88E-6A79-42DA-8313-8A126013ACF4}" srcOrd="0" destOrd="0" presId="urn:microsoft.com/office/officeart/2005/8/layout/lProcess2"/>
    <dgm:cxn modelId="{768187B6-F265-4817-9ABD-92EA3D7EB008}" type="presParOf" srcId="{6354E964-C688-4ED2-9C79-343986B2609D}" destId="{A848DFF3-1090-4EE6-95FF-D2FA84C7712D}" srcOrd="1" destOrd="0" presId="urn:microsoft.com/office/officeart/2005/8/layout/lProcess2"/>
    <dgm:cxn modelId="{6D999681-87C9-49F8-BBE2-35E5F8664653}" type="presParOf" srcId="{6354E964-C688-4ED2-9C79-343986B2609D}" destId="{7E28E544-7585-416A-8319-5C5B496EACD8}" srcOrd="2" destOrd="0" presId="urn:microsoft.com/office/officeart/2005/8/layout/lProcess2"/>
    <dgm:cxn modelId="{537145FE-6EC5-4EA5-B782-0547287E3B48}" type="presParOf" srcId="{7E28E544-7585-416A-8319-5C5B496EACD8}" destId="{E9C5FC67-4586-4A44-B032-1D0B65F67AE9}" srcOrd="0" destOrd="0" presId="urn:microsoft.com/office/officeart/2005/8/layout/lProcess2"/>
    <dgm:cxn modelId="{DDBE6C39-3B79-4731-9278-D7895A1B28A7}" type="presParOf" srcId="{E9C5FC67-4586-4A44-B032-1D0B65F67AE9}" destId="{9B03E5BC-5F51-4B4C-AEA5-5D10C3659B07}" srcOrd="0" destOrd="0" presId="urn:microsoft.com/office/officeart/2005/8/layout/lProcess2"/>
    <dgm:cxn modelId="{CD28C19A-B143-492B-AD04-B8390097B3FA}" type="presParOf" srcId="{E9C5FC67-4586-4A44-B032-1D0B65F67AE9}" destId="{F097AC68-2753-4469-AA1F-A45286A8DC47}" srcOrd="1" destOrd="0" presId="urn:microsoft.com/office/officeart/2005/8/layout/lProcess2"/>
    <dgm:cxn modelId="{81D84B7E-7F8A-4A88-B9A0-342214EDD490}" type="presParOf" srcId="{E9C5FC67-4586-4A44-B032-1D0B65F67AE9}" destId="{CB9D7E2B-1A77-49C4-A76C-79CAF6319B5F}" srcOrd="2" destOrd="0" presId="urn:microsoft.com/office/officeart/2005/8/layout/lProcess2"/>
    <dgm:cxn modelId="{0827A567-A545-4BD8-A798-E4BEC926CC48}" type="presParOf" srcId="{E9C5FC67-4586-4A44-B032-1D0B65F67AE9}" destId="{23161E23-4C4D-412F-8326-374528AB413C}" srcOrd="3" destOrd="0" presId="urn:microsoft.com/office/officeart/2005/8/layout/lProcess2"/>
    <dgm:cxn modelId="{E58BFBDB-FF93-476B-B4CC-A06C1B7F6F82}" type="presParOf" srcId="{E9C5FC67-4586-4A44-B032-1D0B65F67AE9}" destId="{872721E8-5320-4202-BC5E-45975F800BD5}" srcOrd="4" destOrd="0" presId="urn:microsoft.com/office/officeart/2005/8/layout/lProcess2"/>
    <dgm:cxn modelId="{1B174D14-8D4F-4B22-BCE8-CD49EA165815}" type="presParOf" srcId="{E9C5FC67-4586-4A44-B032-1D0B65F67AE9}" destId="{BC86A0AB-5562-4D42-9C41-13EEEF730C56}" srcOrd="5" destOrd="0" presId="urn:microsoft.com/office/officeart/2005/8/layout/lProcess2"/>
    <dgm:cxn modelId="{A03589B7-3784-42C6-AEF8-2E9402D10617}" type="presParOf" srcId="{E9C5FC67-4586-4A44-B032-1D0B65F67AE9}" destId="{9E4C4608-6EE3-44BC-9140-DBBC529CD737}" srcOrd="6" destOrd="0" presId="urn:microsoft.com/office/officeart/2005/8/layout/lProcess2"/>
    <dgm:cxn modelId="{A464EEFF-BBE7-49BC-8EB7-AF4D3D28B770}" type="presParOf" srcId="{179C5FFD-5CEB-4449-8A78-0F4C69FEC6BA}" destId="{2EFE0977-30A9-464E-865F-31B32993DFA6}" srcOrd="3" destOrd="0" presId="urn:microsoft.com/office/officeart/2005/8/layout/lProcess2"/>
    <dgm:cxn modelId="{0D9D02EB-8DB2-489B-888F-D0E1E6E039BD}" type="presParOf" srcId="{179C5FFD-5CEB-4449-8A78-0F4C69FEC6BA}" destId="{8913EECD-CA44-45F3-9ACB-40860256FE7E}" srcOrd="4" destOrd="0" presId="urn:microsoft.com/office/officeart/2005/8/layout/lProcess2"/>
    <dgm:cxn modelId="{540FEF4E-57FF-429D-8519-EDD8476242A9}" type="presParOf" srcId="{8913EECD-CA44-45F3-9ACB-40860256FE7E}" destId="{4A0537C6-50DB-47CD-8E47-CA9CE46927BB}" srcOrd="0" destOrd="0" presId="urn:microsoft.com/office/officeart/2005/8/layout/lProcess2"/>
    <dgm:cxn modelId="{DCF29FDD-DCBF-4E9F-A977-44A85DC0BA73}" type="presParOf" srcId="{8913EECD-CA44-45F3-9ACB-40860256FE7E}" destId="{1B68E70C-2B2F-44F8-90DA-74938EFECD2A}" srcOrd="1" destOrd="0" presId="urn:microsoft.com/office/officeart/2005/8/layout/lProcess2"/>
    <dgm:cxn modelId="{BEAF64AD-347A-4FF9-80D0-6E90DF552FD2}" type="presParOf" srcId="{8913EECD-CA44-45F3-9ACB-40860256FE7E}" destId="{CAAD3926-C6DE-4102-82F1-3080A6C301ED}" srcOrd="2" destOrd="0" presId="urn:microsoft.com/office/officeart/2005/8/layout/lProcess2"/>
    <dgm:cxn modelId="{96CD211A-66B8-4F70-A8D0-16A3EFF31100}" type="presParOf" srcId="{CAAD3926-C6DE-4102-82F1-3080A6C301ED}" destId="{E6415FA6-35EE-4288-950E-7A3150C05224}" srcOrd="0" destOrd="0" presId="urn:microsoft.com/office/officeart/2005/8/layout/lProcess2"/>
    <dgm:cxn modelId="{8BED39BC-6244-4627-8B02-F8A462ED033D}" type="presParOf" srcId="{E6415FA6-35EE-4288-950E-7A3150C05224}" destId="{52157C1B-5143-48B0-B803-4E567B9331A6}" srcOrd="0" destOrd="0" presId="urn:microsoft.com/office/officeart/2005/8/layout/lProcess2"/>
    <dgm:cxn modelId="{23A4D6A2-965B-4323-A9E6-F073E14D3E0F}" type="presParOf" srcId="{E6415FA6-35EE-4288-950E-7A3150C05224}" destId="{A30335BF-2F42-4A73-BBA2-D5EC46A58CE0}" srcOrd="1" destOrd="0" presId="urn:microsoft.com/office/officeart/2005/8/layout/lProcess2"/>
    <dgm:cxn modelId="{0C76153D-FE35-43B2-ACA4-050A86DD2909}" type="presParOf" srcId="{E6415FA6-35EE-4288-950E-7A3150C05224}" destId="{00214A3F-11FE-4EE0-8256-D205636A93E6}" srcOrd="2" destOrd="0" presId="urn:microsoft.com/office/officeart/2005/8/layout/lProcess2"/>
    <dgm:cxn modelId="{097E4A54-9F20-4DC9-B8D2-C0F4C5F63168}" type="presParOf" srcId="{E6415FA6-35EE-4288-950E-7A3150C05224}" destId="{0AA66D11-1544-4661-B0A6-C81DCC826948}" srcOrd="3" destOrd="0" presId="urn:microsoft.com/office/officeart/2005/8/layout/lProcess2"/>
    <dgm:cxn modelId="{BD5B13DD-DC36-4544-B170-A182E5C2CCB9}" type="presParOf" srcId="{E6415FA6-35EE-4288-950E-7A3150C05224}" destId="{69C0CF64-53FE-4B72-9644-EB78F1996A38}" srcOrd="4" destOrd="0" presId="urn:microsoft.com/office/officeart/2005/8/layout/lProcess2"/>
    <dgm:cxn modelId="{0B29A2CE-03BD-4792-B0D1-9DBEB1FCA1B2}" type="presParOf" srcId="{E6415FA6-35EE-4288-950E-7A3150C05224}" destId="{36411037-840B-4B23-99B7-59630B59EF14}" srcOrd="5" destOrd="0" presId="urn:microsoft.com/office/officeart/2005/8/layout/lProcess2"/>
    <dgm:cxn modelId="{26395E72-0BED-44F2-AED1-F633C11BB59E}" type="presParOf" srcId="{E6415FA6-35EE-4288-950E-7A3150C05224}" destId="{6A76280B-C51D-4B3C-A923-01D0253AE4C4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E256E0-101A-4E93-A521-8F4B36E5625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D71F00-ABCD-455D-8EDE-3817BD88031C}">
      <dgm:prSet phldrT="[Text]"/>
      <dgm:spPr/>
      <dgm:t>
        <a:bodyPr/>
        <a:lstStyle/>
        <a:p>
          <a:r>
            <a:rPr lang="en-US" dirty="0" smtClean="0"/>
            <a:t>NP-complete</a:t>
          </a:r>
          <a:endParaRPr lang="en-US" dirty="0"/>
        </a:p>
      </dgm:t>
    </dgm:pt>
    <dgm:pt modelId="{73A07074-B7BA-47E4-A949-2ABF987B8C25}" type="parTrans" cxnId="{D8ECBE80-1556-408C-8518-ACA914E33E01}">
      <dgm:prSet/>
      <dgm:spPr/>
      <dgm:t>
        <a:bodyPr/>
        <a:lstStyle/>
        <a:p>
          <a:endParaRPr lang="en-US"/>
        </a:p>
      </dgm:t>
    </dgm:pt>
    <dgm:pt modelId="{AEB57232-D062-4D26-8EEB-669FDCDDE654}" type="sibTrans" cxnId="{D8ECBE80-1556-408C-8518-ACA914E33E01}">
      <dgm:prSet/>
      <dgm:spPr/>
      <dgm:t>
        <a:bodyPr/>
        <a:lstStyle/>
        <a:p>
          <a:endParaRPr lang="en-US"/>
        </a:p>
      </dgm:t>
    </dgm:pt>
    <dgm:pt modelId="{30E5E632-338C-4CF1-879C-A65AD869C2C7}">
      <dgm:prSet phldrT="[Text]"/>
      <dgm:spPr>
        <a:blipFill rotWithShape="1">
          <a:blip xmlns:r="http://schemas.openxmlformats.org/officeDocument/2006/relationships" r:embed="rId1"/>
          <a:stretch>
            <a:fillRect t="-1980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7F9D79D-872C-4365-AA59-0EF3F7FD7DA2}" type="parTrans" cxnId="{761BD9E9-3D2D-402C-9FAA-CBC7F05A9EFE}">
      <dgm:prSet/>
      <dgm:spPr/>
      <dgm:t>
        <a:bodyPr/>
        <a:lstStyle/>
        <a:p>
          <a:endParaRPr lang="en-US"/>
        </a:p>
      </dgm:t>
    </dgm:pt>
    <dgm:pt modelId="{246C96F9-7B88-4369-81CA-66533B8E500F}" type="sibTrans" cxnId="{761BD9E9-3D2D-402C-9FAA-CBC7F05A9EFE}">
      <dgm:prSet/>
      <dgm:spPr/>
      <dgm:t>
        <a:bodyPr/>
        <a:lstStyle/>
        <a:p>
          <a:endParaRPr lang="en-US"/>
        </a:p>
      </dgm:t>
    </dgm:pt>
    <dgm:pt modelId="{18C69BBF-B062-4191-ADAD-24CB30FE332D}">
      <dgm:prSet phldrT="[Text]"/>
      <dgm:spPr>
        <a:blipFill rotWithShape="1">
          <a:blip xmlns:r="http://schemas.openxmlformats.org/officeDocument/2006/relationships" r:embed="rId2"/>
          <a:stretch>
            <a:fillRect t="-1980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61013483-8C85-4C87-B905-189D49992086}" type="parTrans" cxnId="{03AD9CD3-EE2B-4AD9-9025-38F9536D4EA0}">
      <dgm:prSet/>
      <dgm:spPr/>
      <dgm:t>
        <a:bodyPr/>
        <a:lstStyle/>
        <a:p>
          <a:endParaRPr lang="en-US"/>
        </a:p>
      </dgm:t>
    </dgm:pt>
    <dgm:pt modelId="{62C42320-D74A-467B-8349-02E8D38CD8FA}" type="sibTrans" cxnId="{03AD9CD3-EE2B-4AD9-9025-38F9536D4EA0}">
      <dgm:prSet/>
      <dgm:spPr/>
      <dgm:t>
        <a:bodyPr/>
        <a:lstStyle/>
        <a:p>
          <a:endParaRPr lang="en-US"/>
        </a:p>
      </dgm:t>
    </dgm:pt>
    <dgm:pt modelId="{C3129EB8-2521-43FE-9A1F-ECAC0FC4ACC0}">
      <dgm:prSet phldrT="[Text]"/>
      <dgm:spPr>
        <a:blipFill rotWithShape="1">
          <a:blip xmlns:r="http://schemas.openxmlformats.org/officeDocument/2006/relationships" r:embed="rId3"/>
          <a:stretch>
            <a:fillRect l="-2020" t="-980" r="-2020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1C77280-0B0C-48F9-B82F-E60E9C24E520}" type="parTrans" cxnId="{7955A72A-0C14-421B-A108-452725D1D04B}">
      <dgm:prSet/>
      <dgm:spPr/>
      <dgm:t>
        <a:bodyPr/>
        <a:lstStyle/>
        <a:p>
          <a:endParaRPr lang="en-US"/>
        </a:p>
      </dgm:t>
    </dgm:pt>
    <dgm:pt modelId="{F603728E-F142-4582-B887-7753B62A696B}" type="sibTrans" cxnId="{7955A72A-0C14-421B-A108-452725D1D04B}">
      <dgm:prSet/>
      <dgm:spPr/>
      <dgm:t>
        <a:bodyPr/>
        <a:lstStyle/>
        <a:p>
          <a:endParaRPr lang="en-US"/>
        </a:p>
      </dgm:t>
    </dgm:pt>
    <dgm:pt modelId="{71AAA0FB-4DB5-4E4C-882F-F88197B695D8}">
      <dgm:prSet phldrT="[Text]"/>
      <dgm:spPr>
        <a:blipFill rotWithShape="1">
          <a:blip xmlns:r="http://schemas.openxmlformats.org/officeDocument/2006/relationships" r:embed="rId4"/>
          <a:stretch>
            <a:fillRect t="-1980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AF6C493-4F2E-4E1E-A293-F9E2F48F919C}" type="parTrans" cxnId="{ABE44042-765A-4320-A863-6131928CBD63}">
      <dgm:prSet/>
      <dgm:spPr/>
      <dgm:t>
        <a:bodyPr/>
        <a:lstStyle/>
        <a:p>
          <a:endParaRPr lang="en-US"/>
        </a:p>
      </dgm:t>
    </dgm:pt>
    <dgm:pt modelId="{FB2AFE28-5978-45B4-AA0F-0A124158070C}" type="sibTrans" cxnId="{ABE44042-765A-4320-A863-6131928CBD63}">
      <dgm:prSet/>
      <dgm:spPr/>
      <dgm:t>
        <a:bodyPr/>
        <a:lstStyle/>
        <a:p>
          <a:endParaRPr lang="en-US"/>
        </a:p>
      </dgm:t>
    </dgm:pt>
    <dgm:pt modelId="{75D1ABAC-5C96-4BCC-A2E7-34D0C987DFE5}">
      <dgm:prSet phldrT="[Text]"/>
      <dgm:spPr/>
      <dgm:t>
        <a:bodyPr/>
        <a:lstStyle/>
        <a:p>
          <a:r>
            <a:rPr lang="en-US" dirty="0" smtClean="0"/>
            <a:t>Fixed-parameter tractable</a:t>
          </a:r>
          <a:endParaRPr lang="en-US" dirty="0"/>
        </a:p>
      </dgm:t>
    </dgm:pt>
    <dgm:pt modelId="{ECF6BBCA-6D60-4B9C-924C-86FF52FFFA8E}" type="parTrans" cxnId="{586907AB-996D-4787-8E52-A2D4F67716AF}">
      <dgm:prSet/>
      <dgm:spPr/>
      <dgm:t>
        <a:bodyPr/>
        <a:lstStyle/>
        <a:p>
          <a:endParaRPr lang="en-US"/>
        </a:p>
      </dgm:t>
    </dgm:pt>
    <dgm:pt modelId="{FA333515-9367-464C-A3CF-BD1E40A6C6C4}" type="sibTrans" cxnId="{586907AB-996D-4787-8E52-A2D4F67716AF}">
      <dgm:prSet/>
      <dgm:spPr/>
      <dgm:t>
        <a:bodyPr/>
        <a:lstStyle/>
        <a:p>
          <a:endParaRPr lang="en-US"/>
        </a:p>
      </dgm:t>
    </dgm:pt>
    <dgm:pt modelId="{B554BC50-33A8-46C2-AD56-DEC93A0BBE87}">
      <dgm:prSet phldrT="[Text]"/>
      <dgm:spPr/>
      <dgm:t>
        <a:bodyPr/>
        <a:lstStyle/>
        <a:p>
          <a:r>
            <a:rPr lang="en-US" dirty="0" smtClean="0"/>
            <a:t>(Probably) not fixed-parameter tractable</a:t>
          </a:r>
          <a:endParaRPr lang="en-US" dirty="0"/>
        </a:p>
      </dgm:t>
    </dgm:pt>
    <dgm:pt modelId="{4685E849-46C6-4FC8-B25F-1D1DC687730D}" type="parTrans" cxnId="{6189202B-E789-4688-A11C-E927ECDD40E9}">
      <dgm:prSet/>
      <dgm:spPr/>
      <dgm:t>
        <a:bodyPr/>
        <a:lstStyle/>
        <a:p>
          <a:endParaRPr lang="en-US"/>
        </a:p>
      </dgm:t>
    </dgm:pt>
    <dgm:pt modelId="{17ADBBD7-83CA-455D-B4F9-C4ED0A3614F8}" type="sibTrans" cxnId="{6189202B-E789-4688-A11C-E927ECDD40E9}">
      <dgm:prSet/>
      <dgm:spPr/>
      <dgm:t>
        <a:bodyPr/>
        <a:lstStyle/>
        <a:p>
          <a:endParaRPr lang="en-US"/>
        </a:p>
      </dgm:t>
    </dgm:pt>
    <dgm:pt modelId="{A9D63B04-001D-476E-8FB4-FE23483BF215}">
      <dgm:prSet phldrT="[Text]"/>
      <dgm:spPr>
        <a:blipFill rotWithShape="1">
          <a:blip xmlns:r="http://schemas.openxmlformats.org/officeDocument/2006/relationships" r:embed="rId5"/>
          <a:stretch>
            <a:fillRect t="-980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E2EC920-8967-4621-83D3-0E5652872556}" type="parTrans" cxnId="{0C333F45-7559-465F-A1C0-4AC6A1723A58}">
      <dgm:prSet/>
      <dgm:spPr/>
      <dgm:t>
        <a:bodyPr/>
        <a:lstStyle/>
        <a:p>
          <a:endParaRPr lang="en-US"/>
        </a:p>
      </dgm:t>
    </dgm:pt>
    <dgm:pt modelId="{1E0A645D-1433-431D-9330-82BE79501C12}" type="sibTrans" cxnId="{0C333F45-7559-465F-A1C0-4AC6A1723A58}">
      <dgm:prSet/>
      <dgm:spPr/>
      <dgm:t>
        <a:bodyPr/>
        <a:lstStyle/>
        <a:p>
          <a:endParaRPr lang="en-US"/>
        </a:p>
      </dgm:t>
    </dgm:pt>
    <dgm:pt modelId="{367312F7-E68E-4BA3-A776-C06DAEDA0E17}">
      <dgm:prSet phldrT="[Text]"/>
      <dgm:spPr>
        <a:blipFill rotWithShape="1">
          <a:blip xmlns:r="http://schemas.openxmlformats.org/officeDocument/2006/relationships" r:embed="rId6"/>
          <a:stretch>
            <a:fillRect t="-1980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FB2DFC3-DDA0-4932-8FC6-26495B359872}" type="parTrans" cxnId="{56EFA369-6365-4EE7-BC43-2F0B75025153}">
      <dgm:prSet/>
      <dgm:spPr/>
      <dgm:t>
        <a:bodyPr/>
        <a:lstStyle/>
        <a:p>
          <a:endParaRPr lang="en-US"/>
        </a:p>
      </dgm:t>
    </dgm:pt>
    <dgm:pt modelId="{D68410E4-B852-448F-AFE7-11A2AF5A791D}" type="sibTrans" cxnId="{56EFA369-6365-4EE7-BC43-2F0B75025153}">
      <dgm:prSet/>
      <dgm:spPr/>
      <dgm:t>
        <a:bodyPr/>
        <a:lstStyle/>
        <a:p>
          <a:endParaRPr lang="en-US"/>
        </a:p>
      </dgm:t>
    </dgm:pt>
    <dgm:pt modelId="{0C400093-7976-4D1F-8FBA-F259FCDA2FB2}">
      <dgm:prSet phldrT="[Text]"/>
      <dgm:spPr>
        <a:blipFill rotWithShape="1">
          <a:blip xmlns:r="http://schemas.openxmlformats.org/officeDocument/2006/relationships" r:embed="rId7"/>
          <a:stretch>
            <a:fillRect t="-3960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EE67FF28-88A1-414A-A5DC-F35CCF3E97F7}" type="parTrans" cxnId="{6498D919-6CAE-497C-AD3E-F9F2FB4E3689}">
      <dgm:prSet/>
      <dgm:spPr/>
      <dgm:t>
        <a:bodyPr/>
        <a:lstStyle/>
        <a:p>
          <a:endParaRPr lang="en-US"/>
        </a:p>
      </dgm:t>
    </dgm:pt>
    <dgm:pt modelId="{764D23B6-D051-423C-9DBD-434E554D79D6}" type="sibTrans" cxnId="{6498D919-6CAE-497C-AD3E-F9F2FB4E3689}">
      <dgm:prSet/>
      <dgm:spPr/>
      <dgm:t>
        <a:bodyPr/>
        <a:lstStyle/>
        <a:p>
          <a:endParaRPr lang="en-US"/>
        </a:p>
      </dgm:t>
    </dgm:pt>
    <dgm:pt modelId="{569AAB3C-9C6E-4BC0-94E2-4BCCB4B107D2}">
      <dgm:prSet phldrT="[Text]"/>
      <dgm:spPr>
        <a:blipFill rotWithShape="1">
          <a:blip xmlns:r="http://schemas.openxmlformats.org/officeDocument/2006/relationships" r:embed="rId8"/>
          <a:stretch>
            <a:fillRect r="-1678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7450AD8-396B-442F-B1AD-7E100FF3C79F}" type="parTrans" cxnId="{948C67B7-F256-4FE7-8C9F-893C2F99E9E2}">
      <dgm:prSet/>
      <dgm:spPr/>
      <dgm:t>
        <a:bodyPr/>
        <a:lstStyle/>
        <a:p>
          <a:endParaRPr lang="en-US"/>
        </a:p>
      </dgm:t>
    </dgm:pt>
    <dgm:pt modelId="{EA2F91C7-7C7E-4634-A46A-D5E590C50CC6}" type="sibTrans" cxnId="{948C67B7-F256-4FE7-8C9F-893C2F99E9E2}">
      <dgm:prSet/>
      <dgm:spPr/>
      <dgm:t>
        <a:bodyPr/>
        <a:lstStyle/>
        <a:p>
          <a:endParaRPr lang="en-US"/>
        </a:p>
      </dgm:t>
    </dgm:pt>
    <dgm:pt modelId="{EAAF63F3-CD00-4AFB-BC0F-6866304B2F88}">
      <dgm:prSet phldrT="[Text]"/>
      <dgm:spPr>
        <a:blipFill rotWithShape="1">
          <a:blip xmlns:r="http://schemas.openxmlformats.org/officeDocument/2006/relationships" r:embed="rId9"/>
          <a:stretch>
            <a:fillRect t="-1961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A39750BE-F96F-4AC8-AFD6-A319447B63F4}" type="parTrans" cxnId="{F19C1BF4-FA80-4474-859F-DD29F3384E1B}">
      <dgm:prSet/>
      <dgm:spPr/>
      <dgm:t>
        <a:bodyPr/>
        <a:lstStyle/>
        <a:p>
          <a:endParaRPr lang="en-US"/>
        </a:p>
      </dgm:t>
    </dgm:pt>
    <dgm:pt modelId="{0D6B8F6B-4CCF-49C6-9D32-EC154740E65B}" type="sibTrans" cxnId="{F19C1BF4-FA80-4474-859F-DD29F3384E1B}">
      <dgm:prSet/>
      <dgm:spPr/>
      <dgm:t>
        <a:bodyPr/>
        <a:lstStyle/>
        <a:p>
          <a:endParaRPr lang="en-US"/>
        </a:p>
      </dgm:t>
    </dgm:pt>
    <dgm:pt modelId="{737F5543-12C8-4098-8449-CB122F1B0319}">
      <dgm:prSet phldrT="[Text]"/>
      <dgm:spPr>
        <a:blipFill rotWithShape="1">
          <a:blip xmlns:r="http://schemas.openxmlformats.org/officeDocument/2006/relationships" r:embed="rId10"/>
          <a:stretch>
            <a:fillRect t="-2970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E9160E7-7CDA-43DE-86AB-72F37C3706D3}" type="parTrans" cxnId="{293438FC-D0C2-4E1B-9004-4DA26BE42C96}">
      <dgm:prSet/>
      <dgm:spPr/>
      <dgm:t>
        <a:bodyPr/>
        <a:lstStyle/>
        <a:p>
          <a:endParaRPr lang="en-US"/>
        </a:p>
      </dgm:t>
    </dgm:pt>
    <dgm:pt modelId="{0A616E50-84C3-43D9-944B-10C8E06CF5ED}" type="sibTrans" cxnId="{293438FC-D0C2-4E1B-9004-4DA26BE42C96}">
      <dgm:prSet/>
      <dgm:spPr/>
      <dgm:t>
        <a:bodyPr/>
        <a:lstStyle/>
        <a:p>
          <a:endParaRPr lang="en-US"/>
        </a:p>
      </dgm:t>
    </dgm:pt>
    <dgm:pt modelId="{336628BE-B5B2-4DF0-9312-BBC73F23DCA8}">
      <dgm:prSet phldrT="[Text]"/>
      <dgm:spPr>
        <a:blipFill rotWithShape="1">
          <a:blip xmlns:r="http://schemas.openxmlformats.org/officeDocument/2006/relationships" r:embed="rId11"/>
          <a:stretch>
            <a:fillRect t="-1980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326F787D-717E-4D9C-9AAB-C37F8AE69855}" type="parTrans" cxnId="{A1C08F64-68AA-4B84-82BD-925C2B25C9CD}">
      <dgm:prSet/>
      <dgm:spPr/>
      <dgm:t>
        <a:bodyPr/>
        <a:lstStyle/>
        <a:p>
          <a:endParaRPr lang="en-US"/>
        </a:p>
      </dgm:t>
    </dgm:pt>
    <dgm:pt modelId="{D460CC66-3E9C-4A6A-9F56-47E65FE813C1}" type="sibTrans" cxnId="{A1C08F64-68AA-4B84-82BD-925C2B25C9CD}">
      <dgm:prSet/>
      <dgm:spPr/>
      <dgm:t>
        <a:bodyPr/>
        <a:lstStyle/>
        <a:p>
          <a:endParaRPr lang="en-US"/>
        </a:p>
      </dgm:t>
    </dgm:pt>
    <dgm:pt modelId="{D026D894-F4B5-40D6-97CD-EB69568302F4}">
      <dgm:prSet phldrT="[Text]"/>
      <dgm:spPr>
        <a:blipFill rotWithShape="1">
          <a:blip xmlns:r="http://schemas.openxmlformats.org/officeDocument/2006/relationships" r:embed="rId12"/>
          <a:stretch>
            <a:fillRect t="-1980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7622E1C4-41E1-443A-966A-C5EA2DCC3DDE}" type="parTrans" cxnId="{FEF9C523-187B-47A7-AB3C-47715503D850}">
      <dgm:prSet/>
      <dgm:spPr/>
      <dgm:t>
        <a:bodyPr/>
        <a:lstStyle/>
        <a:p>
          <a:endParaRPr lang="en-US"/>
        </a:p>
      </dgm:t>
    </dgm:pt>
    <dgm:pt modelId="{5CD0771C-310B-4F90-BC7B-194EA84EDD3B}" type="sibTrans" cxnId="{FEF9C523-187B-47A7-AB3C-47715503D850}">
      <dgm:prSet/>
      <dgm:spPr/>
      <dgm:t>
        <a:bodyPr/>
        <a:lstStyle/>
        <a:p>
          <a:endParaRPr lang="en-US"/>
        </a:p>
      </dgm:t>
    </dgm:pt>
    <dgm:pt modelId="{179C5FFD-5CEB-4449-8A78-0F4C69FEC6BA}" type="pres">
      <dgm:prSet presAssocID="{56E256E0-101A-4E93-A521-8F4B36E56252}" presName="theList" presStyleCnt="0">
        <dgm:presLayoutVars>
          <dgm:dir/>
          <dgm:animLvl val="lvl"/>
          <dgm:resizeHandles val="exact"/>
        </dgm:presLayoutVars>
      </dgm:prSet>
      <dgm:spPr/>
    </dgm:pt>
    <dgm:pt modelId="{769E17B4-E3BB-4158-A9F4-31D2BA44F75B}" type="pres">
      <dgm:prSet presAssocID="{C6D71F00-ABCD-455D-8EDE-3817BD88031C}" presName="compNode" presStyleCnt="0"/>
      <dgm:spPr/>
    </dgm:pt>
    <dgm:pt modelId="{9CB0FE94-08BA-4688-A59B-E539D9A32D42}" type="pres">
      <dgm:prSet presAssocID="{C6D71F00-ABCD-455D-8EDE-3817BD88031C}" presName="aNode" presStyleLbl="bgShp" presStyleIdx="0" presStyleCnt="3"/>
      <dgm:spPr/>
    </dgm:pt>
    <dgm:pt modelId="{8F839379-0FD3-4C2D-A6C9-2863624CE386}" type="pres">
      <dgm:prSet presAssocID="{C6D71F00-ABCD-455D-8EDE-3817BD88031C}" presName="textNode" presStyleLbl="bgShp" presStyleIdx="0" presStyleCnt="3"/>
      <dgm:spPr/>
    </dgm:pt>
    <dgm:pt modelId="{6CC8F557-58E6-4EB7-AD24-B89C34C2CD38}" type="pres">
      <dgm:prSet presAssocID="{C6D71F00-ABCD-455D-8EDE-3817BD88031C}" presName="compChildNode" presStyleCnt="0"/>
      <dgm:spPr/>
    </dgm:pt>
    <dgm:pt modelId="{1D4E107E-3955-4AAE-A832-310022380832}" type="pres">
      <dgm:prSet presAssocID="{C6D71F00-ABCD-455D-8EDE-3817BD88031C}" presName="theInnerList" presStyleCnt="0"/>
      <dgm:spPr/>
    </dgm:pt>
    <dgm:pt modelId="{6DBA9258-474D-4A97-AD35-D843E4064516}" type="pres">
      <dgm:prSet presAssocID="{C3129EB8-2521-43FE-9A1F-ECAC0FC4ACC0}" presName="childNode" presStyleLbl="node1" presStyleIdx="0" presStyleCnt="12">
        <dgm:presLayoutVars>
          <dgm:bulletEnabled val="1"/>
        </dgm:presLayoutVars>
      </dgm:prSet>
      <dgm:spPr/>
    </dgm:pt>
    <dgm:pt modelId="{469F8422-12F9-4797-B5A4-47D0C874D9AE}" type="pres">
      <dgm:prSet presAssocID="{C3129EB8-2521-43FE-9A1F-ECAC0FC4ACC0}" presName="aSpace2" presStyleCnt="0"/>
      <dgm:spPr/>
    </dgm:pt>
    <dgm:pt modelId="{253EC0BC-4B54-4D3C-B985-04504E97B96D}" type="pres">
      <dgm:prSet presAssocID="{30E5E632-338C-4CF1-879C-A65AD869C2C7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A63C7-0861-440B-BB79-A9625733A1C1}" type="pres">
      <dgm:prSet presAssocID="{30E5E632-338C-4CF1-879C-A65AD869C2C7}" presName="aSpace2" presStyleCnt="0"/>
      <dgm:spPr/>
    </dgm:pt>
    <dgm:pt modelId="{21397F7E-609B-4160-9EA5-7B0C5BFE52FB}" type="pres">
      <dgm:prSet presAssocID="{71AAA0FB-4DB5-4E4C-882F-F88197B695D8}" presName="childNode" presStyleLbl="node1" presStyleIdx="2" presStyleCnt="12">
        <dgm:presLayoutVars>
          <dgm:bulletEnabled val="1"/>
        </dgm:presLayoutVars>
      </dgm:prSet>
      <dgm:spPr/>
    </dgm:pt>
    <dgm:pt modelId="{38CF6AD9-B154-436E-BDB9-08E2A2B13D21}" type="pres">
      <dgm:prSet presAssocID="{71AAA0FB-4DB5-4E4C-882F-F88197B695D8}" presName="aSpace2" presStyleCnt="0"/>
      <dgm:spPr/>
    </dgm:pt>
    <dgm:pt modelId="{9722EC18-7C51-46C6-AD0F-86879BCDD1D1}" type="pres">
      <dgm:prSet presAssocID="{18C69BBF-B062-4191-ADAD-24CB30FE332D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560D3-F51B-4E4D-8A32-1FFE64AC9874}" type="pres">
      <dgm:prSet presAssocID="{C6D71F00-ABCD-455D-8EDE-3817BD88031C}" presName="aSpace" presStyleCnt="0"/>
      <dgm:spPr/>
    </dgm:pt>
    <dgm:pt modelId="{6354E964-C688-4ED2-9C79-343986B2609D}" type="pres">
      <dgm:prSet presAssocID="{75D1ABAC-5C96-4BCC-A2E7-34D0C987DFE5}" presName="compNode" presStyleCnt="0"/>
      <dgm:spPr/>
    </dgm:pt>
    <dgm:pt modelId="{27B6E88E-6A79-42DA-8313-8A126013ACF4}" type="pres">
      <dgm:prSet presAssocID="{75D1ABAC-5C96-4BCC-A2E7-34D0C987DFE5}" presName="aNode" presStyleLbl="bgShp" presStyleIdx="1" presStyleCnt="3"/>
      <dgm:spPr/>
      <dgm:t>
        <a:bodyPr/>
        <a:lstStyle/>
        <a:p>
          <a:endParaRPr lang="en-US"/>
        </a:p>
      </dgm:t>
    </dgm:pt>
    <dgm:pt modelId="{A848DFF3-1090-4EE6-95FF-D2FA84C7712D}" type="pres">
      <dgm:prSet presAssocID="{75D1ABAC-5C96-4BCC-A2E7-34D0C987DFE5}" presName="textNode" presStyleLbl="bgShp" presStyleIdx="1" presStyleCnt="3"/>
      <dgm:spPr/>
      <dgm:t>
        <a:bodyPr/>
        <a:lstStyle/>
        <a:p>
          <a:endParaRPr lang="en-US"/>
        </a:p>
      </dgm:t>
    </dgm:pt>
    <dgm:pt modelId="{7E28E544-7585-416A-8319-5C5B496EACD8}" type="pres">
      <dgm:prSet presAssocID="{75D1ABAC-5C96-4BCC-A2E7-34D0C987DFE5}" presName="compChildNode" presStyleCnt="0"/>
      <dgm:spPr/>
    </dgm:pt>
    <dgm:pt modelId="{E9C5FC67-4586-4A44-B032-1D0B65F67AE9}" type="pres">
      <dgm:prSet presAssocID="{75D1ABAC-5C96-4BCC-A2E7-34D0C987DFE5}" presName="theInnerList" presStyleCnt="0"/>
      <dgm:spPr/>
    </dgm:pt>
    <dgm:pt modelId="{9B03E5BC-5F51-4B4C-AEA5-5D10C3659B07}" type="pres">
      <dgm:prSet presAssocID="{A9D63B04-001D-476E-8FB4-FE23483BF215}" presName="childNode" presStyleLbl="node1" presStyleIdx="4" presStyleCnt="12">
        <dgm:presLayoutVars>
          <dgm:bulletEnabled val="1"/>
        </dgm:presLayoutVars>
      </dgm:prSet>
      <dgm:spPr/>
    </dgm:pt>
    <dgm:pt modelId="{F097AC68-2753-4469-AA1F-A45286A8DC47}" type="pres">
      <dgm:prSet presAssocID="{A9D63B04-001D-476E-8FB4-FE23483BF215}" presName="aSpace2" presStyleCnt="0"/>
      <dgm:spPr/>
    </dgm:pt>
    <dgm:pt modelId="{CB9D7E2B-1A77-49C4-A76C-79CAF6319B5F}" type="pres">
      <dgm:prSet presAssocID="{367312F7-E68E-4BA3-A776-C06DAEDA0E17}" presName="childNode" presStyleLbl="node1" presStyleIdx="5" presStyleCnt="12">
        <dgm:presLayoutVars>
          <dgm:bulletEnabled val="1"/>
        </dgm:presLayoutVars>
      </dgm:prSet>
      <dgm:spPr/>
    </dgm:pt>
    <dgm:pt modelId="{23161E23-4C4D-412F-8326-374528AB413C}" type="pres">
      <dgm:prSet presAssocID="{367312F7-E68E-4BA3-A776-C06DAEDA0E17}" presName="aSpace2" presStyleCnt="0"/>
      <dgm:spPr/>
    </dgm:pt>
    <dgm:pt modelId="{872721E8-5320-4202-BC5E-45975F800BD5}" type="pres">
      <dgm:prSet presAssocID="{0C400093-7976-4D1F-8FBA-F259FCDA2FB2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86A0AB-5562-4D42-9C41-13EEEF730C56}" type="pres">
      <dgm:prSet presAssocID="{0C400093-7976-4D1F-8FBA-F259FCDA2FB2}" presName="aSpace2" presStyleCnt="0"/>
      <dgm:spPr/>
    </dgm:pt>
    <dgm:pt modelId="{9E4C4608-6EE3-44BC-9140-DBBC529CD737}" type="pres">
      <dgm:prSet presAssocID="{569AAB3C-9C6E-4BC0-94E2-4BCCB4B107D2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E0977-30A9-464E-865F-31B32993DFA6}" type="pres">
      <dgm:prSet presAssocID="{75D1ABAC-5C96-4BCC-A2E7-34D0C987DFE5}" presName="aSpace" presStyleCnt="0"/>
      <dgm:spPr/>
    </dgm:pt>
    <dgm:pt modelId="{8913EECD-CA44-45F3-9ACB-40860256FE7E}" type="pres">
      <dgm:prSet presAssocID="{B554BC50-33A8-46C2-AD56-DEC93A0BBE87}" presName="compNode" presStyleCnt="0"/>
      <dgm:spPr/>
    </dgm:pt>
    <dgm:pt modelId="{4A0537C6-50DB-47CD-8E47-CA9CE46927BB}" type="pres">
      <dgm:prSet presAssocID="{B554BC50-33A8-46C2-AD56-DEC93A0BBE87}" presName="aNode" presStyleLbl="bgShp" presStyleIdx="2" presStyleCnt="3"/>
      <dgm:spPr/>
      <dgm:t>
        <a:bodyPr/>
        <a:lstStyle/>
        <a:p>
          <a:endParaRPr lang="en-US"/>
        </a:p>
      </dgm:t>
    </dgm:pt>
    <dgm:pt modelId="{1B68E70C-2B2F-44F8-90DA-74938EFECD2A}" type="pres">
      <dgm:prSet presAssocID="{B554BC50-33A8-46C2-AD56-DEC93A0BBE87}" presName="textNode" presStyleLbl="bgShp" presStyleIdx="2" presStyleCnt="3"/>
      <dgm:spPr/>
      <dgm:t>
        <a:bodyPr/>
        <a:lstStyle/>
        <a:p>
          <a:endParaRPr lang="en-US"/>
        </a:p>
      </dgm:t>
    </dgm:pt>
    <dgm:pt modelId="{CAAD3926-C6DE-4102-82F1-3080A6C301ED}" type="pres">
      <dgm:prSet presAssocID="{B554BC50-33A8-46C2-AD56-DEC93A0BBE87}" presName="compChildNode" presStyleCnt="0"/>
      <dgm:spPr/>
    </dgm:pt>
    <dgm:pt modelId="{E6415FA6-35EE-4288-950E-7A3150C05224}" type="pres">
      <dgm:prSet presAssocID="{B554BC50-33A8-46C2-AD56-DEC93A0BBE87}" presName="theInnerList" presStyleCnt="0"/>
      <dgm:spPr/>
    </dgm:pt>
    <dgm:pt modelId="{52157C1B-5143-48B0-B803-4E567B9331A6}" type="pres">
      <dgm:prSet presAssocID="{EAAF63F3-CD00-4AFB-BC0F-6866304B2F88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0335BF-2F42-4A73-BBA2-D5EC46A58CE0}" type="pres">
      <dgm:prSet presAssocID="{EAAF63F3-CD00-4AFB-BC0F-6866304B2F88}" presName="aSpace2" presStyleCnt="0"/>
      <dgm:spPr/>
    </dgm:pt>
    <dgm:pt modelId="{00214A3F-11FE-4EE0-8256-D205636A93E6}" type="pres">
      <dgm:prSet presAssocID="{737F5543-12C8-4098-8449-CB122F1B0319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66D11-1544-4661-B0A6-C81DCC826948}" type="pres">
      <dgm:prSet presAssocID="{737F5543-12C8-4098-8449-CB122F1B0319}" presName="aSpace2" presStyleCnt="0"/>
      <dgm:spPr/>
    </dgm:pt>
    <dgm:pt modelId="{69C0CF64-53FE-4B72-9644-EB78F1996A38}" type="pres">
      <dgm:prSet presAssocID="{336628BE-B5B2-4DF0-9312-BBC73F23DCA8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11037-840B-4B23-99B7-59630B59EF14}" type="pres">
      <dgm:prSet presAssocID="{336628BE-B5B2-4DF0-9312-BBC73F23DCA8}" presName="aSpace2" presStyleCnt="0"/>
      <dgm:spPr/>
    </dgm:pt>
    <dgm:pt modelId="{6A76280B-C51D-4B3C-A923-01D0253AE4C4}" type="pres">
      <dgm:prSet presAssocID="{D026D894-F4B5-40D6-97CD-EB69568302F4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333F45-7559-465F-A1C0-4AC6A1723A58}" srcId="{75D1ABAC-5C96-4BCC-A2E7-34D0C987DFE5}" destId="{A9D63B04-001D-476E-8FB4-FE23483BF215}" srcOrd="0" destOrd="0" parTransId="{FE2EC920-8967-4621-83D3-0E5652872556}" sibTransId="{1E0A645D-1433-431D-9330-82BE79501C12}"/>
    <dgm:cxn modelId="{705AA114-54F4-441D-998E-942BE1122CA7}" type="presOf" srcId="{75D1ABAC-5C96-4BCC-A2E7-34D0C987DFE5}" destId="{27B6E88E-6A79-42DA-8313-8A126013ACF4}" srcOrd="0" destOrd="0" presId="urn:microsoft.com/office/officeart/2005/8/layout/lProcess2"/>
    <dgm:cxn modelId="{7248470A-5E41-49A1-94AF-B34A3E95979A}" type="presOf" srcId="{EAAF63F3-CD00-4AFB-BC0F-6866304B2F88}" destId="{52157C1B-5143-48B0-B803-4E567B9331A6}" srcOrd="0" destOrd="0" presId="urn:microsoft.com/office/officeart/2005/8/layout/lProcess2"/>
    <dgm:cxn modelId="{293438FC-D0C2-4E1B-9004-4DA26BE42C96}" srcId="{B554BC50-33A8-46C2-AD56-DEC93A0BBE87}" destId="{737F5543-12C8-4098-8449-CB122F1B0319}" srcOrd="1" destOrd="0" parTransId="{8E9160E7-7CDA-43DE-86AB-72F37C3706D3}" sibTransId="{0A616E50-84C3-43D9-944B-10C8E06CF5ED}"/>
    <dgm:cxn modelId="{D8ECBE80-1556-408C-8518-ACA914E33E01}" srcId="{56E256E0-101A-4E93-A521-8F4B36E56252}" destId="{C6D71F00-ABCD-455D-8EDE-3817BD88031C}" srcOrd="0" destOrd="0" parTransId="{73A07074-B7BA-47E4-A949-2ABF987B8C25}" sibTransId="{AEB57232-D062-4D26-8EEB-669FDCDDE654}"/>
    <dgm:cxn modelId="{C7FB8B10-9E55-40ED-98EF-32DA647BC47B}" type="presOf" srcId="{C3129EB8-2521-43FE-9A1F-ECAC0FC4ACC0}" destId="{6DBA9258-474D-4A97-AD35-D843E4064516}" srcOrd="0" destOrd="0" presId="urn:microsoft.com/office/officeart/2005/8/layout/lProcess2"/>
    <dgm:cxn modelId="{8C272A18-2999-45AA-A470-F0ED0E232823}" type="presOf" srcId="{56E256E0-101A-4E93-A521-8F4B36E56252}" destId="{179C5FFD-5CEB-4449-8A78-0F4C69FEC6BA}" srcOrd="0" destOrd="0" presId="urn:microsoft.com/office/officeart/2005/8/layout/lProcess2"/>
    <dgm:cxn modelId="{6498D919-6CAE-497C-AD3E-F9F2FB4E3689}" srcId="{75D1ABAC-5C96-4BCC-A2E7-34D0C987DFE5}" destId="{0C400093-7976-4D1F-8FBA-F259FCDA2FB2}" srcOrd="2" destOrd="0" parTransId="{EE67FF28-88A1-414A-A5DC-F35CCF3E97F7}" sibTransId="{764D23B6-D051-423C-9DBD-434E554D79D6}"/>
    <dgm:cxn modelId="{37D4AA4C-6B97-4759-BD3E-7CBBA9CA1A55}" type="presOf" srcId="{336628BE-B5B2-4DF0-9312-BBC73F23DCA8}" destId="{69C0CF64-53FE-4B72-9644-EB78F1996A38}" srcOrd="0" destOrd="0" presId="urn:microsoft.com/office/officeart/2005/8/layout/lProcess2"/>
    <dgm:cxn modelId="{EAD9780B-D8DF-4A82-A57D-9D470AF61474}" type="presOf" srcId="{75D1ABAC-5C96-4BCC-A2E7-34D0C987DFE5}" destId="{A848DFF3-1090-4EE6-95FF-D2FA84C7712D}" srcOrd="1" destOrd="0" presId="urn:microsoft.com/office/officeart/2005/8/layout/lProcess2"/>
    <dgm:cxn modelId="{3E7918D9-1DD8-410E-BE14-935A80951DB2}" type="presOf" srcId="{B554BC50-33A8-46C2-AD56-DEC93A0BBE87}" destId="{1B68E70C-2B2F-44F8-90DA-74938EFECD2A}" srcOrd="1" destOrd="0" presId="urn:microsoft.com/office/officeart/2005/8/layout/lProcess2"/>
    <dgm:cxn modelId="{390C094F-79A7-4B46-8637-1C2103611063}" type="presOf" srcId="{569AAB3C-9C6E-4BC0-94E2-4BCCB4B107D2}" destId="{9E4C4608-6EE3-44BC-9140-DBBC529CD737}" srcOrd="0" destOrd="0" presId="urn:microsoft.com/office/officeart/2005/8/layout/lProcess2"/>
    <dgm:cxn modelId="{A1C08F64-68AA-4B84-82BD-925C2B25C9CD}" srcId="{B554BC50-33A8-46C2-AD56-DEC93A0BBE87}" destId="{336628BE-B5B2-4DF0-9312-BBC73F23DCA8}" srcOrd="2" destOrd="0" parTransId="{326F787D-717E-4D9C-9AAB-C37F8AE69855}" sibTransId="{D460CC66-3E9C-4A6A-9F56-47E65FE813C1}"/>
    <dgm:cxn modelId="{659B6DE8-2967-47D0-A767-10B0DD3E75ED}" type="presOf" srcId="{C6D71F00-ABCD-455D-8EDE-3817BD88031C}" destId="{8F839379-0FD3-4C2D-A6C9-2863624CE386}" srcOrd="1" destOrd="0" presId="urn:microsoft.com/office/officeart/2005/8/layout/lProcess2"/>
    <dgm:cxn modelId="{03AD9CD3-EE2B-4AD9-9025-38F9536D4EA0}" srcId="{C6D71F00-ABCD-455D-8EDE-3817BD88031C}" destId="{18C69BBF-B062-4191-ADAD-24CB30FE332D}" srcOrd="3" destOrd="0" parTransId="{61013483-8C85-4C87-B905-189D49992086}" sibTransId="{62C42320-D74A-467B-8349-02E8D38CD8FA}"/>
    <dgm:cxn modelId="{C12E6240-9D92-47BE-84EA-76265B47F641}" type="presOf" srcId="{0C400093-7976-4D1F-8FBA-F259FCDA2FB2}" destId="{872721E8-5320-4202-BC5E-45975F800BD5}" srcOrd="0" destOrd="0" presId="urn:microsoft.com/office/officeart/2005/8/layout/lProcess2"/>
    <dgm:cxn modelId="{7955A72A-0C14-421B-A108-452725D1D04B}" srcId="{C6D71F00-ABCD-455D-8EDE-3817BD88031C}" destId="{C3129EB8-2521-43FE-9A1F-ECAC0FC4ACC0}" srcOrd="0" destOrd="0" parTransId="{01C77280-0B0C-48F9-B82F-E60E9C24E520}" sibTransId="{F603728E-F142-4582-B887-7753B62A696B}"/>
    <dgm:cxn modelId="{F3F5678A-9711-48D7-A627-3A2599AF1627}" type="presOf" srcId="{367312F7-E68E-4BA3-A776-C06DAEDA0E17}" destId="{CB9D7E2B-1A77-49C4-A76C-79CAF6319B5F}" srcOrd="0" destOrd="0" presId="urn:microsoft.com/office/officeart/2005/8/layout/lProcess2"/>
    <dgm:cxn modelId="{586907AB-996D-4787-8E52-A2D4F67716AF}" srcId="{56E256E0-101A-4E93-A521-8F4B36E56252}" destId="{75D1ABAC-5C96-4BCC-A2E7-34D0C987DFE5}" srcOrd="1" destOrd="0" parTransId="{ECF6BBCA-6D60-4B9C-924C-86FF52FFFA8E}" sibTransId="{FA333515-9367-464C-A3CF-BD1E40A6C6C4}"/>
    <dgm:cxn modelId="{16BCD8FD-2B73-471D-B831-E94183D3BB79}" type="presOf" srcId="{18C69BBF-B062-4191-ADAD-24CB30FE332D}" destId="{9722EC18-7C51-46C6-AD0F-86879BCDD1D1}" srcOrd="0" destOrd="0" presId="urn:microsoft.com/office/officeart/2005/8/layout/lProcess2"/>
    <dgm:cxn modelId="{E3B096B4-5777-4ABD-94AF-1D4936C57E16}" type="presOf" srcId="{30E5E632-338C-4CF1-879C-A65AD869C2C7}" destId="{253EC0BC-4B54-4D3C-B985-04504E97B96D}" srcOrd="0" destOrd="0" presId="urn:microsoft.com/office/officeart/2005/8/layout/lProcess2"/>
    <dgm:cxn modelId="{56EFA369-6365-4EE7-BC43-2F0B75025153}" srcId="{75D1ABAC-5C96-4BCC-A2E7-34D0C987DFE5}" destId="{367312F7-E68E-4BA3-A776-C06DAEDA0E17}" srcOrd="1" destOrd="0" parTransId="{8FB2DFC3-DDA0-4932-8FC6-26495B359872}" sibTransId="{D68410E4-B852-448F-AFE7-11A2AF5A791D}"/>
    <dgm:cxn modelId="{948C67B7-F256-4FE7-8C9F-893C2F99E9E2}" srcId="{75D1ABAC-5C96-4BCC-A2E7-34D0C987DFE5}" destId="{569AAB3C-9C6E-4BC0-94E2-4BCCB4B107D2}" srcOrd="3" destOrd="0" parTransId="{07450AD8-396B-442F-B1AD-7E100FF3C79F}" sibTransId="{EA2F91C7-7C7E-4634-A46A-D5E590C50CC6}"/>
    <dgm:cxn modelId="{FEF9C523-187B-47A7-AB3C-47715503D850}" srcId="{B554BC50-33A8-46C2-AD56-DEC93A0BBE87}" destId="{D026D894-F4B5-40D6-97CD-EB69568302F4}" srcOrd="3" destOrd="0" parTransId="{7622E1C4-41E1-443A-966A-C5EA2DCC3DDE}" sibTransId="{5CD0771C-310B-4F90-BC7B-194EA84EDD3B}"/>
    <dgm:cxn modelId="{5F072B72-BC7F-449C-B992-1FE5B752900D}" type="presOf" srcId="{B554BC50-33A8-46C2-AD56-DEC93A0BBE87}" destId="{4A0537C6-50DB-47CD-8E47-CA9CE46927BB}" srcOrd="0" destOrd="0" presId="urn:microsoft.com/office/officeart/2005/8/layout/lProcess2"/>
    <dgm:cxn modelId="{E4887743-9DD5-47D1-B8FF-E9EEC5AE6DAD}" type="presOf" srcId="{737F5543-12C8-4098-8449-CB122F1B0319}" destId="{00214A3F-11FE-4EE0-8256-D205636A93E6}" srcOrd="0" destOrd="0" presId="urn:microsoft.com/office/officeart/2005/8/layout/lProcess2"/>
    <dgm:cxn modelId="{03BE8DE3-4D9B-4C6C-8088-60F462CC77DF}" type="presOf" srcId="{C6D71F00-ABCD-455D-8EDE-3817BD88031C}" destId="{9CB0FE94-08BA-4688-A59B-E539D9A32D42}" srcOrd="0" destOrd="0" presId="urn:microsoft.com/office/officeart/2005/8/layout/lProcess2"/>
    <dgm:cxn modelId="{761BD9E9-3D2D-402C-9FAA-CBC7F05A9EFE}" srcId="{C6D71F00-ABCD-455D-8EDE-3817BD88031C}" destId="{30E5E632-338C-4CF1-879C-A65AD869C2C7}" srcOrd="1" destOrd="0" parTransId="{87F9D79D-872C-4365-AA59-0EF3F7FD7DA2}" sibTransId="{246C96F9-7B88-4369-81CA-66533B8E500F}"/>
    <dgm:cxn modelId="{78001F23-6D7F-4347-A62E-9D171ED90C39}" type="presOf" srcId="{A9D63B04-001D-476E-8FB4-FE23483BF215}" destId="{9B03E5BC-5F51-4B4C-AEA5-5D10C3659B07}" srcOrd="0" destOrd="0" presId="urn:microsoft.com/office/officeart/2005/8/layout/lProcess2"/>
    <dgm:cxn modelId="{6189202B-E789-4688-A11C-E927ECDD40E9}" srcId="{56E256E0-101A-4E93-A521-8F4B36E56252}" destId="{B554BC50-33A8-46C2-AD56-DEC93A0BBE87}" srcOrd="2" destOrd="0" parTransId="{4685E849-46C6-4FC8-B25F-1D1DC687730D}" sibTransId="{17ADBBD7-83CA-455D-B4F9-C4ED0A3614F8}"/>
    <dgm:cxn modelId="{ABE44042-765A-4320-A863-6131928CBD63}" srcId="{C6D71F00-ABCD-455D-8EDE-3817BD88031C}" destId="{71AAA0FB-4DB5-4E4C-882F-F88197B695D8}" srcOrd="2" destOrd="0" parTransId="{BAF6C493-4F2E-4E1E-A293-F9E2F48F919C}" sibTransId="{FB2AFE28-5978-45B4-AA0F-0A124158070C}"/>
    <dgm:cxn modelId="{F19C1BF4-FA80-4474-859F-DD29F3384E1B}" srcId="{B554BC50-33A8-46C2-AD56-DEC93A0BBE87}" destId="{EAAF63F3-CD00-4AFB-BC0F-6866304B2F88}" srcOrd="0" destOrd="0" parTransId="{A39750BE-F96F-4AC8-AFD6-A319447B63F4}" sibTransId="{0D6B8F6B-4CCF-49C6-9D32-EC154740E65B}"/>
    <dgm:cxn modelId="{B0C3F8DA-87DD-4F73-A73F-49A2F3E162A2}" type="presOf" srcId="{71AAA0FB-4DB5-4E4C-882F-F88197B695D8}" destId="{21397F7E-609B-4160-9EA5-7B0C5BFE52FB}" srcOrd="0" destOrd="0" presId="urn:microsoft.com/office/officeart/2005/8/layout/lProcess2"/>
    <dgm:cxn modelId="{98728064-87CB-47A4-AA24-A52CB6C9590F}" type="presOf" srcId="{D026D894-F4B5-40D6-97CD-EB69568302F4}" destId="{6A76280B-C51D-4B3C-A923-01D0253AE4C4}" srcOrd="0" destOrd="0" presId="urn:microsoft.com/office/officeart/2005/8/layout/lProcess2"/>
    <dgm:cxn modelId="{144D91B2-AB5D-414B-8F71-E8F9D3FF95A8}" type="presParOf" srcId="{179C5FFD-5CEB-4449-8A78-0F4C69FEC6BA}" destId="{769E17B4-E3BB-4158-A9F4-31D2BA44F75B}" srcOrd="0" destOrd="0" presId="urn:microsoft.com/office/officeart/2005/8/layout/lProcess2"/>
    <dgm:cxn modelId="{3C852151-6D6B-46A1-87E7-4F668448E41B}" type="presParOf" srcId="{769E17B4-E3BB-4158-A9F4-31D2BA44F75B}" destId="{9CB0FE94-08BA-4688-A59B-E539D9A32D42}" srcOrd="0" destOrd="0" presId="urn:microsoft.com/office/officeart/2005/8/layout/lProcess2"/>
    <dgm:cxn modelId="{6D6414D7-5B65-4368-9D6D-85F8C9D4E151}" type="presParOf" srcId="{769E17B4-E3BB-4158-A9F4-31D2BA44F75B}" destId="{8F839379-0FD3-4C2D-A6C9-2863624CE386}" srcOrd="1" destOrd="0" presId="urn:microsoft.com/office/officeart/2005/8/layout/lProcess2"/>
    <dgm:cxn modelId="{52885B37-D01A-4194-BE38-3EF077BDC1D5}" type="presParOf" srcId="{769E17B4-E3BB-4158-A9F4-31D2BA44F75B}" destId="{6CC8F557-58E6-4EB7-AD24-B89C34C2CD38}" srcOrd="2" destOrd="0" presId="urn:microsoft.com/office/officeart/2005/8/layout/lProcess2"/>
    <dgm:cxn modelId="{62884700-B795-4623-9EFB-52A1C932A17F}" type="presParOf" srcId="{6CC8F557-58E6-4EB7-AD24-B89C34C2CD38}" destId="{1D4E107E-3955-4AAE-A832-310022380832}" srcOrd="0" destOrd="0" presId="urn:microsoft.com/office/officeart/2005/8/layout/lProcess2"/>
    <dgm:cxn modelId="{728B99A4-B221-4AF6-9D99-D3391B2B17B1}" type="presParOf" srcId="{1D4E107E-3955-4AAE-A832-310022380832}" destId="{6DBA9258-474D-4A97-AD35-D843E4064516}" srcOrd="0" destOrd="0" presId="urn:microsoft.com/office/officeart/2005/8/layout/lProcess2"/>
    <dgm:cxn modelId="{05B9B98A-4B6A-490B-884F-BD1433B615BE}" type="presParOf" srcId="{1D4E107E-3955-4AAE-A832-310022380832}" destId="{469F8422-12F9-4797-B5A4-47D0C874D9AE}" srcOrd="1" destOrd="0" presId="urn:microsoft.com/office/officeart/2005/8/layout/lProcess2"/>
    <dgm:cxn modelId="{6813D058-1C8A-478E-B0FE-963ADDB09BAA}" type="presParOf" srcId="{1D4E107E-3955-4AAE-A832-310022380832}" destId="{253EC0BC-4B54-4D3C-B985-04504E97B96D}" srcOrd="2" destOrd="0" presId="urn:microsoft.com/office/officeart/2005/8/layout/lProcess2"/>
    <dgm:cxn modelId="{554B52EF-FEA7-44C2-AC70-9709D1A60B1C}" type="presParOf" srcId="{1D4E107E-3955-4AAE-A832-310022380832}" destId="{7DDA63C7-0861-440B-BB79-A9625733A1C1}" srcOrd="3" destOrd="0" presId="urn:microsoft.com/office/officeart/2005/8/layout/lProcess2"/>
    <dgm:cxn modelId="{C3DBC31A-CC46-4F45-95A3-B8CFC06F8D94}" type="presParOf" srcId="{1D4E107E-3955-4AAE-A832-310022380832}" destId="{21397F7E-609B-4160-9EA5-7B0C5BFE52FB}" srcOrd="4" destOrd="0" presId="urn:microsoft.com/office/officeart/2005/8/layout/lProcess2"/>
    <dgm:cxn modelId="{62AF428D-9E44-407C-907E-00980D94A483}" type="presParOf" srcId="{1D4E107E-3955-4AAE-A832-310022380832}" destId="{38CF6AD9-B154-436E-BDB9-08E2A2B13D21}" srcOrd="5" destOrd="0" presId="urn:microsoft.com/office/officeart/2005/8/layout/lProcess2"/>
    <dgm:cxn modelId="{43319D68-149E-4D16-BFAD-5312C97A0193}" type="presParOf" srcId="{1D4E107E-3955-4AAE-A832-310022380832}" destId="{9722EC18-7C51-46C6-AD0F-86879BCDD1D1}" srcOrd="6" destOrd="0" presId="urn:microsoft.com/office/officeart/2005/8/layout/lProcess2"/>
    <dgm:cxn modelId="{C93F5CDA-1289-448A-A3EB-BCC99E81655D}" type="presParOf" srcId="{179C5FFD-5CEB-4449-8A78-0F4C69FEC6BA}" destId="{FE9560D3-F51B-4E4D-8A32-1FFE64AC9874}" srcOrd="1" destOrd="0" presId="urn:microsoft.com/office/officeart/2005/8/layout/lProcess2"/>
    <dgm:cxn modelId="{DDC044B6-A8F8-4A7B-BFA2-0AAEA2836269}" type="presParOf" srcId="{179C5FFD-5CEB-4449-8A78-0F4C69FEC6BA}" destId="{6354E964-C688-4ED2-9C79-343986B2609D}" srcOrd="2" destOrd="0" presId="urn:microsoft.com/office/officeart/2005/8/layout/lProcess2"/>
    <dgm:cxn modelId="{78F454D1-CC23-4757-B8C5-E32EAE1112D8}" type="presParOf" srcId="{6354E964-C688-4ED2-9C79-343986B2609D}" destId="{27B6E88E-6A79-42DA-8313-8A126013ACF4}" srcOrd="0" destOrd="0" presId="urn:microsoft.com/office/officeart/2005/8/layout/lProcess2"/>
    <dgm:cxn modelId="{768187B6-F265-4817-9ABD-92EA3D7EB008}" type="presParOf" srcId="{6354E964-C688-4ED2-9C79-343986B2609D}" destId="{A848DFF3-1090-4EE6-95FF-D2FA84C7712D}" srcOrd="1" destOrd="0" presId="urn:microsoft.com/office/officeart/2005/8/layout/lProcess2"/>
    <dgm:cxn modelId="{6D999681-87C9-49F8-BBE2-35E5F8664653}" type="presParOf" srcId="{6354E964-C688-4ED2-9C79-343986B2609D}" destId="{7E28E544-7585-416A-8319-5C5B496EACD8}" srcOrd="2" destOrd="0" presId="urn:microsoft.com/office/officeart/2005/8/layout/lProcess2"/>
    <dgm:cxn modelId="{537145FE-6EC5-4EA5-B782-0547287E3B48}" type="presParOf" srcId="{7E28E544-7585-416A-8319-5C5B496EACD8}" destId="{E9C5FC67-4586-4A44-B032-1D0B65F67AE9}" srcOrd="0" destOrd="0" presId="urn:microsoft.com/office/officeart/2005/8/layout/lProcess2"/>
    <dgm:cxn modelId="{DDBE6C39-3B79-4731-9278-D7895A1B28A7}" type="presParOf" srcId="{E9C5FC67-4586-4A44-B032-1D0B65F67AE9}" destId="{9B03E5BC-5F51-4B4C-AEA5-5D10C3659B07}" srcOrd="0" destOrd="0" presId="urn:microsoft.com/office/officeart/2005/8/layout/lProcess2"/>
    <dgm:cxn modelId="{CD28C19A-B143-492B-AD04-B8390097B3FA}" type="presParOf" srcId="{E9C5FC67-4586-4A44-B032-1D0B65F67AE9}" destId="{F097AC68-2753-4469-AA1F-A45286A8DC47}" srcOrd="1" destOrd="0" presId="urn:microsoft.com/office/officeart/2005/8/layout/lProcess2"/>
    <dgm:cxn modelId="{81D84B7E-7F8A-4A88-B9A0-342214EDD490}" type="presParOf" srcId="{E9C5FC67-4586-4A44-B032-1D0B65F67AE9}" destId="{CB9D7E2B-1A77-49C4-A76C-79CAF6319B5F}" srcOrd="2" destOrd="0" presId="urn:microsoft.com/office/officeart/2005/8/layout/lProcess2"/>
    <dgm:cxn modelId="{0827A567-A545-4BD8-A798-E4BEC926CC48}" type="presParOf" srcId="{E9C5FC67-4586-4A44-B032-1D0B65F67AE9}" destId="{23161E23-4C4D-412F-8326-374528AB413C}" srcOrd="3" destOrd="0" presId="urn:microsoft.com/office/officeart/2005/8/layout/lProcess2"/>
    <dgm:cxn modelId="{E58BFBDB-FF93-476B-B4CC-A06C1B7F6F82}" type="presParOf" srcId="{E9C5FC67-4586-4A44-B032-1D0B65F67AE9}" destId="{872721E8-5320-4202-BC5E-45975F800BD5}" srcOrd="4" destOrd="0" presId="urn:microsoft.com/office/officeart/2005/8/layout/lProcess2"/>
    <dgm:cxn modelId="{1B174D14-8D4F-4B22-BCE8-CD49EA165815}" type="presParOf" srcId="{E9C5FC67-4586-4A44-B032-1D0B65F67AE9}" destId="{BC86A0AB-5562-4D42-9C41-13EEEF730C56}" srcOrd="5" destOrd="0" presId="urn:microsoft.com/office/officeart/2005/8/layout/lProcess2"/>
    <dgm:cxn modelId="{A03589B7-3784-42C6-AEF8-2E9402D10617}" type="presParOf" srcId="{E9C5FC67-4586-4A44-B032-1D0B65F67AE9}" destId="{9E4C4608-6EE3-44BC-9140-DBBC529CD737}" srcOrd="6" destOrd="0" presId="urn:microsoft.com/office/officeart/2005/8/layout/lProcess2"/>
    <dgm:cxn modelId="{A464EEFF-BBE7-49BC-8EB7-AF4D3D28B770}" type="presParOf" srcId="{179C5FFD-5CEB-4449-8A78-0F4C69FEC6BA}" destId="{2EFE0977-30A9-464E-865F-31B32993DFA6}" srcOrd="3" destOrd="0" presId="urn:microsoft.com/office/officeart/2005/8/layout/lProcess2"/>
    <dgm:cxn modelId="{0D9D02EB-8DB2-489B-888F-D0E1E6E039BD}" type="presParOf" srcId="{179C5FFD-5CEB-4449-8A78-0F4C69FEC6BA}" destId="{8913EECD-CA44-45F3-9ACB-40860256FE7E}" srcOrd="4" destOrd="0" presId="urn:microsoft.com/office/officeart/2005/8/layout/lProcess2"/>
    <dgm:cxn modelId="{540FEF4E-57FF-429D-8519-EDD8476242A9}" type="presParOf" srcId="{8913EECD-CA44-45F3-9ACB-40860256FE7E}" destId="{4A0537C6-50DB-47CD-8E47-CA9CE46927BB}" srcOrd="0" destOrd="0" presId="urn:microsoft.com/office/officeart/2005/8/layout/lProcess2"/>
    <dgm:cxn modelId="{DCF29FDD-DCBF-4E9F-A977-44A85DC0BA73}" type="presParOf" srcId="{8913EECD-CA44-45F3-9ACB-40860256FE7E}" destId="{1B68E70C-2B2F-44F8-90DA-74938EFECD2A}" srcOrd="1" destOrd="0" presId="urn:microsoft.com/office/officeart/2005/8/layout/lProcess2"/>
    <dgm:cxn modelId="{BEAF64AD-347A-4FF9-80D0-6E90DF552FD2}" type="presParOf" srcId="{8913EECD-CA44-45F3-9ACB-40860256FE7E}" destId="{CAAD3926-C6DE-4102-82F1-3080A6C301ED}" srcOrd="2" destOrd="0" presId="urn:microsoft.com/office/officeart/2005/8/layout/lProcess2"/>
    <dgm:cxn modelId="{96CD211A-66B8-4F70-A8D0-16A3EFF31100}" type="presParOf" srcId="{CAAD3926-C6DE-4102-82F1-3080A6C301ED}" destId="{E6415FA6-35EE-4288-950E-7A3150C05224}" srcOrd="0" destOrd="0" presId="urn:microsoft.com/office/officeart/2005/8/layout/lProcess2"/>
    <dgm:cxn modelId="{8BED39BC-6244-4627-8B02-F8A462ED033D}" type="presParOf" srcId="{E6415FA6-35EE-4288-950E-7A3150C05224}" destId="{52157C1B-5143-48B0-B803-4E567B9331A6}" srcOrd="0" destOrd="0" presId="urn:microsoft.com/office/officeart/2005/8/layout/lProcess2"/>
    <dgm:cxn modelId="{23A4D6A2-965B-4323-A9E6-F073E14D3E0F}" type="presParOf" srcId="{E6415FA6-35EE-4288-950E-7A3150C05224}" destId="{A30335BF-2F42-4A73-BBA2-D5EC46A58CE0}" srcOrd="1" destOrd="0" presId="urn:microsoft.com/office/officeart/2005/8/layout/lProcess2"/>
    <dgm:cxn modelId="{0C76153D-FE35-43B2-ACA4-050A86DD2909}" type="presParOf" srcId="{E6415FA6-35EE-4288-950E-7A3150C05224}" destId="{00214A3F-11FE-4EE0-8256-D205636A93E6}" srcOrd="2" destOrd="0" presId="urn:microsoft.com/office/officeart/2005/8/layout/lProcess2"/>
    <dgm:cxn modelId="{097E4A54-9F20-4DC9-B8D2-C0F4C5F63168}" type="presParOf" srcId="{E6415FA6-35EE-4288-950E-7A3150C05224}" destId="{0AA66D11-1544-4661-B0A6-C81DCC826948}" srcOrd="3" destOrd="0" presId="urn:microsoft.com/office/officeart/2005/8/layout/lProcess2"/>
    <dgm:cxn modelId="{BD5B13DD-DC36-4544-B170-A182E5C2CCB9}" type="presParOf" srcId="{E6415FA6-35EE-4288-950E-7A3150C05224}" destId="{69C0CF64-53FE-4B72-9644-EB78F1996A38}" srcOrd="4" destOrd="0" presId="urn:microsoft.com/office/officeart/2005/8/layout/lProcess2"/>
    <dgm:cxn modelId="{0B29A2CE-03BD-4792-B0D1-9DBEB1FCA1B2}" type="presParOf" srcId="{E6415FA6-35EE-4288-950E-7A3150C05224}" destId="{36411037-840B-4B23-99B7-59630B59EF14}" srcOrd="5" destOrd="0" presId="urn:microsoft.com/office/officeart/2005/8/layout/lProcess2"/>
    <dgm:cxn modelId="{26395E72-0BED-44F2-AED1-F633C11BB59E}" type="presParOf" srcId="{E6415FA6-35EE-4288-950E-7A3150C05224}" destId="{6A76280B-C51D-4B3C-A923-01D0253AE4C4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B1F52-99DE-4B17-8141-51D17AA7FF04}">
      <dsp:nvSpPr>
        <dsp:cNvPr id="0" name=""/>
        <dsp:cNvSpPr/>
      </dsp:nvSpPr>
      <dsp:spPr>
        <a:xfrm>
          <a:off x="0" y="76462"/>
          <a:ext cx="8229600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1. About me</a:t>
          </a:r>
          <a:endParaRPr lang="en-US" sz="2400" kern="1200" dirty="0"/>
        </a:p>
      </dsp:txBody>
      <dsp:txXfrm>
        <a:off x="28100" y="104562"/>
        <a:ext cx="8173400" cy="519439"/>
      </dsp:txXfrm>
    </dsp:sp>
    <dsp:sp modelId="{84087B27-635D-4FE1-8B53-CCC17E5D1D15}">
      <dsp:nvSpPr>
        <dsp:cNvPr id="0" name=""/>
        <dsp:cNvSpPr/>
      </dsp:nvSpPr>
      <dsp:spPr>
        <a:xfrm>
          <a:off x="0" y="721222"/>
          <a:ext cx="8229600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2. My research background</a:t>
          </a:r>
        </a:p>
      </dsp:txBody>
      <dsp:txXfrm>
        <a:off x="28100" y="749322"/>
        <a:ext cx="8173400" cy="519439"/>
      </dsp:txXfrm>
    </dsp:sp>
    <dsp:sp modelId="{466A94E4-659F-4AB2-9D5D-C1A534762021}">
      <dsp:nvSpPr>
        <dsp:cNvPr id="0" name=""/>
        <dsp:cNvSpPr/>
      </dsp:nvSpPr>
      <dsp:spPr>
        <a:xfrm>
          <a:off x="0" y="1296861"/>
          <a:ext cx="8229600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Classic complexity theory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Parameterized </a:t>
          </a:r>
          <a:r>
            <a:rPr lang="en-US" sz="1900" kern="1200" dirty="0" err="1" smtClean="0"/>
            <a:t>algorithmics</a:t>
          </a:r>
          <a:endParaRPr lang="en-US" sz="1900" kern="1200" dirty="0" smtClean="0"/>
        </a:p>
      </dsp:txBody>
      <dsp:txXfrm>
        <a:off x="0" y="1296861"/>
        <a:ext cx="8229600" cy="658260"/>
      </dsp:txXfrm>
    </dsp:sp>
    <dsp:sp modelId="{7BA79337-13D8-4A81-940F-8932FBFC2197}">
      <dsp:nvSpPr>
        <dsp:cNvPr id="0" name=""/>
        <dsp:cNvSpPr/>
      </dsp:nvSpPr>
      <dsp:spPr>
        <a:xfrm>
          <a:off x="0" y="1955122"/>
          <a:ext cx="8229600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3. Contributions to </a:t>
          </a:r>
          <a:r>
            <a:rPr lang="en-US" sz="2400" kern="1200" cap="small" dirty="0" smtClean="0"/>
            <a:t>Networks</a:t>
          </a:r>
          <a:endParaRPr lang="en-US" sz="2400" kern="1200" cap="small" dirty="0"/>
        </a:p>
      </dsp:txBody>
      <dsp:txXfrm>
        <a:off x="28100" y="1983222"/>
        <a:ext cx="8173400" cy="519439"/>
      </dsp:txXfrm>
    </dsp:sp>
    <dsp:sp modelId="{93A707BB-0805-46A6-AF13-1BD21455ECDA}">
      <dsp:nvSpPr>
        <dsp:cNvPr id="0" name=""/>
        <dsp:cNvSpPr/>
      </dsp:nvSpPr>
      <dsp:spPr>
        <a:xfrm>
          <a:off x="0" y="2530762"/>
          <a:ext cx="8229600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b="0" kern="1200" dirty="0" smtClean="0"/>
            <a:t>Approximate network methods</a:t>
          </a:r>
          <a:endParaRPr lang="en-US" sz="1900" b="0" kern="1200" cap="small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b="0" kern="1200" cap="none" baseline="0" dirty="0" smtClean="0"/>
            <a:t>Spatial networks</a:t>
          </a:r>
          <a:endParaRPr lang="en-US" sz="1900" b="0" kern="1200" cap="none" baseline="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b="0" kern="1200" cap="none" baseline="0" dirty="0" err="1" smtClean="0"/>
            <a:t>Stochastics</a:t>
          </a:r>
          <a:endParaRPr lang="en-US" sz="1900" b="0" kern="1200" cap="none" baseline="0" dirty="0"/>
        </a:p>
      </dsp:txBody>
      <dsp:txXfrm>
        <a:off x="0" y="2530762"/>
        <a:ext cx="8229600" cy="993600"/>
      </dsp:txXfrm>
    </dsp:sp>
    <dsp:sp modelId="{3240C28D-CB3F-48E9-8A6B-5B2584E6DFEE}">
      <dsp:nvSpPr>
        <dsp:cNvPr id="0" name=""/>
        <dsp:cNvSpPr/>
      </dsp:nvSpPr>
      <dsp:spPr>
        <a:xfrm>
          <a:off x="0" y="3524362"/>
          <a:ext cx="8229600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baseline="0" smtClean="0"/>
            <a:t>4. </a:t>
          </a:r>
          <a:r>
            <a:rPr lang="en-US" sz="2400" b="0" kern="1200" cap="none" baseline="0" dirty="0" smtClean="0"/>
            <a:t>Conclusion</a:t>
          </a:r>
        </a:p>
      </dsp:txBody>
      <dsp:txXfrm>
        <a:off x="28100" y="3552462"/>
        <a:ext cx="8173400" cy="519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0FE94-08BA-4688-A59B-E539D9A32D42}">
      <dsp:nvSpPr>
        <dsp:cNvPr id="0" name=""/>
        <dsp:cNvSpPr/>
      </dsp:nvSpPr>
      <dsp:spPr>
        <a:xfrm>
          <a:off x="861" y="0"/>
          <a:ext cx="2239701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NP-complete</a:t>
          </a:r>
          <a:endParaRPr lang="en-US" sz="2400" kern="1200" dirty="0"/>
        </a:p>
      </dsp:txBody>
      <dsp:txXfrm>
        <a:off x="861" y="0"/>
        <a:ext cx="2239701" cy="1219200"/>
      </dsp:txXfrm>
    </dsp:sp>
    <dsp:sp modelId="{6DBA9258-474D-4A97-AD35-D843E4064516}">
      <dsp:nvSpPr>
        <dsp:cNvPr id="0" name=""/>
        <dsp:cNvSpPr/>
      </dsp:nvSpPr>
      <dsp:spPr>
        <a:xfrm>
          <a:off x="224831" y="1219299"/>
          <a:ext cx="1791761" cy="59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Minimum Vertex Cover</a:t>
          </a:r>
          <a:br>
            <a:rPr lang="en-US" sz="1400" kern="1200" dirty="0" smtClean="0"/>
          </a:b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400" b="0" i="1" kern="1200" smtClean="0">
                    <a:latin typeface="Cambria Math"/>
                  </a:rPr>
                  <m:t>𝑂</m:t>
                </m:r>
                <m:r>
                  <a:rPr lang="en-US" sz="1400" b="0" i="1" kern="1200" smtClean="0">
                    <a:latin typeface="Cambria Math"/>
                  </a:rPr>
                  <m:t>(</m:t>
                </m:r>
                <m:sSup>
                  <m:sSupPr>
                    <m:ctrlPr>
                      <a:rPr lang="en-US" sz="1400" b="0" i="1" kern="1200" smtClean="0">
                        <a:latin typeface="Cambria Math"/>
                      </a:rPr>
                    </m:ctrlPr>
                  </m:sSupPr>
                  <m:e>
                    <m:r>
                      <a:rPr lang="en-US" sz="1400" b="0" i="1" kern="1200" smtClean="0">
                        <a:latin typeface="Cambria Math"/>
                      </a:rPr>
                      <m:t>2</m:t>
                    </m:r>
                  </m:e>
                  <m:sup>
                    <m:r>
                      <a:rPr lang="en-US" sz="1400" b="0" i="1" kern="1200" smtClean="0">
                        <a:latin typeface="Cambria Math"/>
                      </a:rPr>
                      <m:t>𝑛</m:t>
                    </m:r>
                  </m:sup>
                </m:sSup>
                <m:r>
                  <a:rPr lang="en-US" sz="1400" b="0" i="1" kern="1200" smtClean="0">
                    <a:latin typeface="Cambria Math"/>
                  </a:rPr>
                  <m:t>⋅</m:t>
                </m:r>
                <m:sSup>
                  <m:sSupPr>
                    <m:ctrlPr>
                      <a:rPr lang="en-US" sz="1400" b="0" i="1" kern="1200" smtClean="0">
                        <a:latin typeface="Cambria Math"/>
                      </a:rPr>
                    </m:ctrlPr>
                  </m:sSupPr>
                  <m:e>
                    <m:r>
                      <a:rPr lang="en-US" sz="1400" b="0" i="1" kern="1200" smtClean="0">
                        <a:latin typeface="Cambria Math"/>
                      </a:rPr>
                      <m:t>𝑛</m:t>
                    </m:r>
                  </m:e>
                  <m:sup>
                    <m:r>
                      <a:rPr lang="en-US" sz="1400" b="0" i="1" kern="1200" smtClean="0">
                        <a:latin typeface="Cambria Math"/>
                      </a:rPr>
                      <m:t>2</m:t>
                    </m:r>
                  </m:sup>
                </m:sSup>
                <m:r>
                  <a:rPr lang="en-US" sz="1400" b="0" i="1" kern="1200" smtClean="0">
                    <a:latin typeface="Cambria Math"/>
                  </a:rPr>
                  <m:t>)</m:t>
                </m:r>
              </m:oMath>
            </m:oMathPara>
          </a14:m>
          <a:endParaRPr lang="en-US" sz="1400" kern="1200" dirty="0"/>
        </a:p>
      </dsp:txBody>
      <dsp:txXfrm>
        <a:off x="242171" y="1236639"/>
        <a:ext cx="1757081" cy="557358"/>
      </dsp:txXfrm>
    </dsp:sp>
    <dsp:sp modelId="{253EC0BC-4B54-4D3C-B985-04504E97B96D}">
      <dsp:nvSpPr>
        <dsp:cNvPr id="0" name=""/>
        <dsp:cNvSpPr/>
      </dsp:nvSpPr>
      <dsp:spPr>
        <a:xfrm>
          <a:off x="224831" y="1902420"/>
          <a:ext cx="1791761" cy="59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Longest Path</a:t>
          </a:r>
          <a:br>
            <a:rPr lang="en-US" sz="1400" kern="1200" dirty="0" smtClean="0"/>
          </a:b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400" b="0" i="1" kern="1200" smtClean="0">
                    <a:latin typeface="Cambria Math"/>
                  </a:rPr>
                  <m:t>𝑂</m:t>
                </m:r>
                <m:d>
                  <m:dPr>
                    <m:ctrlPr>
                      <a:rPr lang="en-US" sz="1400" b="0" i="1" kern="1200" smtClean="0">
                        <a:latin typeface="Cambria Math"/>
                      </a:rPr>
                    </m:ctrlPr>
                  </m:dPr>
                  <m:e>
                    <m:sSup>
                      <m:sSupPr>
                        <m:ctrlPr>
                          <a:rPr lang="en-US" sz="1400" b="0" i="1" kern="120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0" i="1" kern="120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1400" b="0" i="1" kern="1200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1400" b="0" i="1" kern="1200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sz="1400" b="0" i="1" kern="120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0" i="1" kern="120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1400" b="0" i="1" kern="1200" smtClean="0">
                            <a:latin typeface="Cambria Math"/>
                          </a:rPr>
                          <m:t>2</m:t>
                        </m:r>
                      </m:sup>
                    </m:sSup>
                  </m:e>
                </m:d>
              </m:oMath>
            </m:oMathPara>
          </a14:m>
          <a:endParaRPr lang="en-US" sz="1400" kern="1200" dirty="0"/>
        </a:p>
      </dsp:txBody>
      <dsp:txXfrm>
        <a:off x="242171" y="1919760"/>
        <a:ext cx="1757081" cy="557358"/>
      </dsp:txXfrm>
    </dsp:sp>
    <dsp:sp modelId="{21397F7E-609B-4160-9EA5-7B0C5BFE52FB}">
      <dsp:nvSpPr>
        <dsp:cNvPr id="0" name=""/>
        <dsp:cNvSpPr/>
      </dsp:nvSpPr>
      <dsp:spPr>
        <a:xfrm>
          <a:off x="224831" y="2585541"/>
          <a:ext cx="1791761" cy="59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Maximum Clique</a:t>
          </a:r>
          <a:br>
            <a:rPr lang="en-US" sz="1400" kern="1200" dirty="0" smtClean="0"/>
          </a:b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400" b="0" i="1" kern="1200" smtClean="0">
                    <a:latin typeface="Cambria Math"/>
                  </a:rPr>
                  <m:t>𝑂</m:t>
                </m:r>
                <m:r>
                  <a:rPr lang="en-US" sz="1400" b="0" i="1" kern="1200" smtClean="0">
                    <a:latin typeface="Cambria Math"/>
                  </a:rPr>
                  <m:t>(</m:t>
                </m:r>
                <m:sSup>
                  <m:sSupPr>
                    <m:ctrlPr>
                      <a:rPr lang="en-US" sz="1400" b="0" i="1" kern="1200" smtClean="0">
                        <a:latin typeface="Cambria Math"/>
                      </a:rPr>
                    </m:ctrlPr>
                  </m:sSupPr>
                  <m:e>
                    <m:r>
                      <a:rPr lang="en-US" sz="1400" b="0" i="1" kern="1200" smtClean="0">
                        <a:latin typeface="Cambria Math"/>
                      </a:rPr>
                      <m:t>2</m:t>
                    </m:r>
                  </m:e>
                  <m:sup>
                    <m:r>
                      <a:rPr lang="en-US" sz="1400" b="0" i="1" kern="1200" smtClean="0">
                        <a:latin typeface="Cambria Math"/>
                      </a:rPr>
                      <m:t>𝑛</m:t>
                    </m:r>
                  </m:sup>
                </m:sSup>
                <m:r>
                  <a:rPr lang="en-US" sz="1400" b="0" i="1" kern="1200" smtClean="0">
                    <a:latin typeface="Cambria Math"/>
                  </a:rPr>
                  <m:t>⋅</m:t>
                </m:r>
                <m:sSup>
                  <m:sSupPr>
                    <m:ctrlPr>
                      <a:rPr lang="en-US" sz="1400" b="0" i="1" kern="1200" smtClean="0">
                        <a:latin typeface="Cambria Math"/>
                      </a:rPr>
                    </m:ctrlPr>
                  </m:sSupPr>
                  <m:e>
                    <m:r>
                      <a:rPr lang="en-US" sz="1400" b="0" i="1" kern="1200" smtClean="0">
                        <a:latin typeface="Cambria Math"/>
                      </a:rPr>
                      <m:t>𝑛</m:t>
                    </m:r>
                  </m:e>
                  <m:sup>
                    <m:r>
                      <a:rPr lang="en-US" sz="1400" b="0" i="1" kern="1200" smtClean="0">
                        <a:latin typeface="Cambria Math"/>
                      </a:rPr>
                      <m:t>2</m:t>
                    </m:r>
                  </m:sup>
                </m:sSup>
                <m:r>
                  <a:rPr lang="en-US" sz="1400" b="0" i="1" kern="1200" smtClean="0">
                    <a:latin typeface="Cambria Math"/>
                  </a:rPr>
                  <m:t>)</m:t>
                </m:r>
              </m:oMath>
            </m:oMathPara>
          </a14:m>
          <a:endParaRPr lang="en-US" sz="1400" kern="1200" dirty="0"/>
        </a:p>
      </dsp:txBody>
      <dsp:txXfrm>
        <a:off x="242171" y="2602881"/>
        <a:ext cx="1757081" cy="557358"/>
      </dsp:txXfrm>
    </dsp:sp>
    <dsp:sp modelId="{9722EC18-7C51-46C6-AD0F-86879BCDD1D1}">
      <dsp:nvSpPr>
        <dsp:cNvPr id="0" name=""/>
        <dsp:cNvSpPr/>
      </dsp:nvSpPr>
      <dsp:spPr>
        <a:xfrm>
          <a:off x="224831" y="3268662"/>
          <a:ext cx="1791761" cy="59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Chromatic Number</a:t>
          </a:r>
          <a:br>
            <a:rPr lang="en-US" sz="1400" kern="1200" dirty="0" smtClean="0"/>
          </a:b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400" b="0" i="1" kern="1200" smtClean="0">
                    <a:latin typeface="Cambria Math"/>
                  </a:rPr>
                  <m:t>𝑂</m:t>
                </m:r>
                <m:d>
                  <m:dPr>
                    <m:ctrlPr>
                      <a:rPr lang="en-US" sz="1400" b="0" i="1" kern="1200" smtClean="0">
                        <a:latin typeface="Cambria Math"/>
                      </a:rPr>
                    </m:ctrlPr>
                  </m:dPr>
                  <m:e>
                    <m:sSup>
                      <m:sSupPr>
                        <m:ctrlPr>
                          <a:rPr lang="en-US" sz="1400" b="0" i="1" kern="120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0" i="1" kern="120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1400" b="0" i="1" kern="1200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1400" b="0" i="1" kern="1200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sz="1400" b="0" i="1" kern="120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0" i="1" kern="120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1400" b="0" i="1" kern="1200" smtClean="0">
                            <a:latin typeface="Cambria Math"/>
                          </a:rPr>
                          <m:t>2</m:t>
                        </m:r>
                      </m:sup>
                    </m:sSup>
                  </m:e>
                </m:d>
              </m:oMath>
            </m:oMathPara>
          </a14:m>
          <a:endParaRPr lang="en-US" sz="1400" kern="1200" dirty="0"/>
        </a:p>
      </dsp:txBody>
      <dsp:txXfrm>
        <a:off x="242171" y="3286002"/>
        <a:ext cx="1757081" cy="557358"/>
      </dsp:txXfrm>
    </dsp:sp>
    <dsp:sp modelId="{27B6E88E-6A79-42DA-8313-8A126013ACF4}">
      <dsp:nvSpPr>
        <dsp:cNvPr id="0" name=""/>
        <dsp:cNvSpPr/>
      </dsp:nvSpPr>
      <dsp:spPr>
        <a:xfrm>
          <a:off x="2408541" y="0"/>
          <a:ext cx="2239701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Fixed-parameter tractable</a:t>
          </a:r>
          <a:endParaRPr lang="en-US" sz="2400" kern="1200" dirty="0"/>
        </a:p>
      </dsp:txBody>
      <dsp:txXfrm>
        <a:off x="2408541" y="0"/>
        <a:ext cx="2239701" cy="1219200"/>
      </dsp:txXfrm>
    </dsp:sp>
    <dsp:sp modelId="{9B03E5BC-5F51-4B4C-AEA5-5D10C3659B07}">
      <dsp:nvSpPr>
        <dsp:cNvPr id="0" name=""/>
        <dsp:cNvSpPr/>
      </dsp:nvSpPr>
      <dsp:spPr>
        <a:xfrm>
          <a:off x="2632511" y="1219299"/>
          <a:ext cx="1791761" cy="59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1400" i="1" kern="1200" dirty="0" smtClean="0">
                  <a:latin typeface="Cambria Math"/>
                </a:rPr>
                <m:t>𝑘</m:t>
              </m:r>
            </m:oMath>
          </a14:m>
          <a:r>
            <a:rPr lang="en-US" sz="1400" kern="1200" dirty="0" smtClean="0"/>
            <a:t>-Vertex Cover</a:t>
          </a:r>
          <a:br>
            <a:rPr lang="en-US" sz="1400" kern="1200" dirty="0" smtClean="0"/>
          </a:b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400" b="0" i="1" kern="1200" smtClean="0">
                    <a:latin typeface="Cambria Math"/>
                  </a:rPr>
                  <m:t>𝑂</m:t>
                </m:r>
                <m:r>
                  <a:rPr lang="en-US" sz="1400" b="0" i="1" kern="1200" smtClean="0">
                    <a:latin typeface="Cambria Math"/>
                  </a:rPr>
                  <m:t>(</m:t>
                </m:r>
                <m:sSup>
                  <m:sSupPr>
                    <m:ctrlPr>
                      <a:rPr lang="en-US" sz="1400" b="0" i="1" kern="1200" smtClean="0">
                        <a:latin typeface="Cambria Math"/>
                      </a:rPr>
                    </m:ctrlPr>
                  </m:sSupPr>
                  <m:e>
                    <m:r>
                      <a:rPr lang="en-US" sz="1400" b="0" i="1" kern="1200" smtClean="0">
                        <a:latin typeface="Cambria Math"/>
                      </a:rPr>
                      <m:t>2</m:t>
                    </m:r>
                  </m:e>
                  <m:sup>
                    <m:r>
                      <a:rPr lang="en-US" sz="1400" b="0" i="1" kern="1200" smtClean="0">
                        <a:latin typeface="Cambria Math"/>
                      </a:rPr>
                      <m:t>𝑛</m:t>
                    </m:r>
                  </m:sup>
                </m:sSup>
                <m:r>
                  <a:rPr lang="en-US" sz="1400" b="0" i="1" kern="1200" smtClean="0">
                    <a:latin typeface="Cambria Math"/>
                  </a:rPr>
                  <m:t>⋅</m:t>
                </m:r>
                <m:sSup>
                  <m:sSupPr>
                    <m:ctrlPr>
                      <a:rPr lang="en-US" sz="1400" b="0" i="1" kern="1200" smtClean="0">
                        <a:latin typeface="Cambria Math"/>
                      </a:rPr>
                    </m:ctrlPr>
                  </m:sSupPr>
                  <m:e>
                    <m:r>
                      <a:rPr lang="en-US" sz="1400" b="0" i="1" kern="1200" smtClean="0">
                        <a:latin typeface="Cambria Math"/>
                      </a:rPr>
                      <m:t>𝑛</m:t>
                    </m:r>
                  </m:e>
                  <m:sup>
                    <m:r>
                      <a:rPr lang="en-US" sz="1400" b="0" i="1" kern="1200" smtClean="0">
                        <a:latin typeface="Cambria Math"/>
                      </a:rPr>
                      <m:t>2</m:t>
                    </m:r>
                  </m:sup>
                </m:sSup>
                <m:r>
                  <a:rPr lang="en-US" sz="1400" b="0" i="1" kern="1200" smtClean="0">
                    <a:latin typeface="Cambria Math"/>
                  </a:rPr>
                  <m:t>)</m:t>
                </m:r>
              </m:oMath>
            </m:oMathPara>
          </a14:m>
          <a:endParaRPr lang="en-US" sz="1400" kern="1200" dirty="0"/>
        </a:p>
      </dsp:txBody>
      <dsp:txXfrm>
        <a:off x="2649851" y="1236639"/>
        <a:ext cx="1757081" cy="557358"/>
      </dsp:txXfrm>
    </dsp:sp>
    <dsp:sp modelId="{CB9D7E2B-1A77-49C4-A76C-79CAF6319B5F}">
      <dsp:nvSpPr>
        <dsp:cNvPr id="0" name=""/>
        <dsp:cNvSpPr/>
      </dsp:nvSpPr>
      <dsp:spPr>
        <a:xfrm>
          <a:off x="2632511" y="1902420"/>
          <a:ext cx="1791761" cy="59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1400" i="1" kern="1200" dirty="0" smtClean="0">
                  <a:latin typeface="Cambria Math"/>
                </a:rPr>
                <m:t>𝑘</m:t>
              </m:r>
            </m:oMath>
          </a14:m>
          <a:r>
            <a:rPr lang="en-US" sz="1400" kern="1200" dirty="0" smtClean="0"/>
            <a:t>-Longest Path</a:t>
          </a:r>
          <a:br>
            <a:rPr lang="en-US" sz="1400" kern="1200" dirty="0" smtClean="0"/>
          </a:b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400" b="0" i="1" kern="1200" smtClean="0">
                    <a:latin typeface="Cambria Math"/>
                  </a:rPr>
                  <m:t>𝑂</m:t>
                </m:r>
                <m:d>
                  <m:dPr>
                    <m:ctrlPr>
                      <a:rPr lang="en-US" sz="1400" b="0" i="1" kern="1200" smtClean="0">
                        <a:latin typeface="Cambria Math"/>
                      </a:rPr>
                    </m:ctrlPr>
                  </m:dPr>
                  <m:e>
                    <m:sSup>
                      <m:sSupPr>
                        <m:ctrlPr>
                          <a:rPr lang="en-US" sz="1400" b="0" i="1" kern="120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0" i="1" kern="120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1400" b="0" i="1" kern="1200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1400" b="0" i="1" kern="1200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sz="1400" b="0" i="1" kern="120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0" i="1" kern="120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1400" b="0" i="1" kern="1200" smtClean="0">
                            <a:latin typeface="Cambria Math"/>
                          </a:rPr>
                          <m:t>2</m:t>
                        </m:r>
                      </m:sup>
                    </m:sSup>
                  </m:e>
                </m:d>
              </m:oMath>
            </m:oMathPara>
          </a14:m>
          <a:endParaRPr lang="en-US" sz="1400" kern="1200" dirty="0"/>
        </a:p>
      </dsp:txBody>
      <dsp:txXfrm>
        <a:off x="2649851" y="1919760"/>
        <a:ext cx="1757081" cy="557358"/>
      </dsp:txXfrm>
    </dsp:sp>
    <dsp:sp modelId="{872721E8-5320-4202-BC5E-45975F800BD5}">
      <dsp:nvSpPr>
        <dsp:cNvPr id="0" name=""/>
        <dsp:cNvSpPr/>
      </dsp:nvSpPr>
      <dsp:spPr>
        <a:xfrm>
          <a:off x="2632511" y="2585541"/>
          <a:ext cx="1791761" cy="59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1400" b="0" i="1" kern="1200" smtClean="0">
                  <a:latin typeface="Cambria Math"/>
                </a:rPr>
                <m:t>𝑘</m:t>
              </m:r>
            </m:oMath>
          </a14:m>
          <a:r>
            <a:rPr lang="en-US" sz="1400" kern="1200" dirty="0" smtClean="0"/>
            <a:t>-Leaf Spanning Tree</a:t>
          </a:r>
          <a:br>
            <a:rPr lang="en-US" sz="1400" kern="1200" dirty="0" smtClean="0"/>
          </a:b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400" b="0" i="1" kern="1200" smtClean="0">
                    <a:latin typeface="Cambria Math"/>
                  </a:rPr>
                  <m:t>𝑂</m:t>
                </m:r>
                <m:d>
                  <m:dPr>
                    <m:ctrlPr>
                      <a:rPr lang="en-US" sz="1400" b="0" i="1" kern="1200" smtClean="0">
                        <a:latin typeface="Cambria Math"/>
                      </a:rPr>
                    </m:ctrlPr>
                  </m:dPr>
                  <m:e>
                    <m:sSup>
                      <m:sSupPr>
                        <m:ctrlPr>
                          <a:rPr lang="en-US" sz="1400" b="0" i="1" kern="120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0" i="1" kern="1200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sz="1400" b="0" i="1" kern="1200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1400" b="0" i="1" kern="1200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sz="1400" b="0" i="1" kern="120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0" i="1" kern="120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1400" b="0" i="1" kern="1200" smtClean="0">
                            <a:latin typeface="Cambria Math"/>
                          </a:rPr>
                          <m:t>2</m:t>
                        </m:r>
                      </m:sup>
                    </m:sSup>
                  </m:e>
                </m:d>
              </m:oMath>
            </m:oMathPara>
          </a14:m>
          <a:endParaRPr lang="en-US" sz="1400" kern="1200" dirty="0"/>
        </a:p>
      </dsp:txBody>
      <dsp:txXfrm>
        <a:off x="2649851" y="2602881"/>
        <a:ext cx="1757081" cy="557358"/>
      </dsp:txXfrm>
    </dsp:sp>
    <dsp:sp modelId="{9E4C4608-6EE3-44BC-9140-DBBC529CD737}">
      <dsp:nvSpPr>
        <dsp:cNvPr id="0" name=""/>
        <dsp:cNvSpPr/>
      </dsp:nvSpPr>
      <dsp:spPr>
        <a:xfrm>
          <a:off x="2632511" y="3268662"/>
          <a:ext cx="1791761" cy="59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1400" i="1" kern="1200" dirty="0" smtClean="0">
                  <a:latin typeface="Cambria Math"/>
                </a:rPr>
                <m:t>𝑘</m:t>
              </m:r>
            </m:oMath>
          </a14:m>
          <a:r>
            <a:rPr lang="en-US" sz="1400" kern="1200" dirty="0" smtClean="0"/>
            <a:t>-Vertex Disjoint Paths</a:t>
          </a:r>
          <a:br>
            <a:rPr lang="en-US" sz="1400" kern="1200" dirty="0" smtClean="0"/>
          </a:br>
          <a14:m xmlns:a14="http://schemas.microsoft.com/office/drawing/2010/main">
            <m:oMath xmlns:m="http://schemas.openxmlformats.org/officeDocument/2006/math">
              <m:r>
                <a:rPr lang="en-US" sz="1400" b="0" i="1" kern="1200" smtClean="0">
                  <a:latin typeface="Cambria Math"/>
                </a:rPr>
                <m:t>𝑂</m:t>
              </m:r>
              <m:r>
                <a:rPr lang="en-US" sz="1400" b="0" i="1" kern="1200" smtClean="0">
                  <a:latin typeface="Cambria Math"/>
                </a:rPr>
                <m:t>(</m:t>
              </m:r>
              <m:r>
                <a:rPr lang="en-US" sz="1400" b="0" i="1" kern="1200" smtClean="0">
                  <a:latin typeface="Cambria Math"/>
                </a:rPr>
                <m:t>𝑓</m:t>
              </m:r>
              <m:d>
                <m:dPr>
                  <m:ctrlPr>
                    <a:rPr lang="en-US" sz="1400" b="0" i="1" kern="1200" smtClean="0">
                      <a:latin typeface="Cambria Math"/>
                    </a:rPr>
                  </m:ctrlPr>
                </m:dPr>
                <m:e>
                  <m:r>
                    <a:rPr lang="en-US" sz="1400" b="0" i="1" kern="1200" smtClean="0">
                      <a:latin typeface="Cambria Math"/>
                    </a:rPr>
                    <m:t>𝑘</m:t>
                  </m:r>
                </m:e>
              </m:d>
              <m:r>
                <a:rPr lang="en-US" sz="1400" b="0" i="1" kern="1200" smtClean="0">
                  <a:latin typeface="Cambria Math"/>
                </a:rPr>
                <m:t>⋅</m:t>
              </m:r>
              <m:sSup>
                <m:sSupPr>
                  <m:ctrlPr>
                    <a:rPr lang="en-US" sz="1400" b="0" i="1" kern="1200" smtClean="0">
                      <a:latin typeface="Cambria Math"/>
                    </a:rPr>
                  </m:ctrlPr>
                </m:sSupPr>
                <m:e>
                  <m:r>
                    <a:rPr lang="en-US" sz="1400" b="0" i="1" kern="1200" smtClean="0">
                      <a:latin typeface="Cambria Math"/>
                    </a:rPr>
                    <m:t>𝑛</m:t>
                  </m:r>
                </m:e>
                <m:sup>
                  <m:r>
                    <a:rPr lang="en-US" sz="1400" b="0" i="1" kern="1200" smtClean="0">
                      <a:latin typeface="Cambria Math"/>
                    </a:rPr>
                    <m:t>2</m:t>
                  </m:r>
                </m:sup>
              </m:sSup>
            </m:oMath>
          </a14:m>
          <a:r>
            <a:rPr lang="en-US" sz="1400" kern="1200" dirty="0" smtClean="0"/>
            <a:t>)</a:t>
          </a:r>
          <a:endParaRPr lang="en-US" sz="1400" kern="1200" dirty="0"/>
        </a:p>
      </dsp:txBody>
      <dsp:txXfrm>
        <a:off x="2649851" y="3286002"/>
        <a:ext cx="1757081" cy="557358"/>
      </dsp:txXfrm>
    </dsp:sp>
    <dsp:sp modelId="{4A0537C6-50DB-47CD-8E47-CA9CE46927BB}">
      <dsp:nvSpPr>
        <dsp:cNvPr id="0" name=""/>
        <dsp:cNvSpPr/>
      </dsp:nvSpPr>
      <dsp:spPr>
        <a:xfrm>
          <a:off x="4816220" y="0"/>
          <a:ext cx="2239701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(Probably) not fixed-parameter tractable</a:t>
          </a:r>
          <a:endParaRPr lang="en-US" sz="2400" kern="1200" dirty="0"/>
        </a:p>
      </dsp:txBody>
      <dsp:txXfrm>
        <a:off x="4816220" y="0"/>
        <a:ext cx="2239701" cy="1219200"/>
      </dsp:txXfrm>
    </dsp:sp>
    <dsp:sp modelId="{52157C1B-5143-48B0-B803-4E567B9331A6}">
      <dsp:nvSpPr>
        <dsp:cNvPr id="0" name=""/>
        <dsp:cNvSpPr/>
      </dsp:nvSpPr>
      <dsp:spPr>
        <a:xfrm>
          <a:off x="5040190" y="1219299"/>
          <a:ext cx="1791761" cy="59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1400" i="1" kern="1200" dirty="0" smtClean="0">
                  <a:latin typeface="Cambria Math"/>
                </a:rPr>
                <m:t>𝑘</m:t>
              </m:r>
            </m:oMath>
          </a14:m>
          <a:r>
            <a:rPr lang="en-US" sz="1400" kern="1200" dirty="0" smtClean="0"/>
            <a:t>-Independent Set</a:t>
          </a:r>
          <a:br>
            <a:rPr lang="en-US" sz="1400" kern="1200" dirty="0" smtClean="0"/>
          </a:b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400" b="0" i="1" kern="1200" smtClean="0">
                    <a:latin typeface="Cambria Math"/>
                  </a:rPr>
                  <m:t>𝑂</m:t>
                </m:r>
                <m:r>
                  <a:rPr lang="en-US" sz="1400" b="0" i="1" kern="1200" smtClean="0">
                    <a:latin typeface="Cambria Math"/>
                  </a:rPr>
                  <m:t>(</m:t>
                </m:r>
                <m:sSup>
                  <m:sSupPr>
                    <m:ctrlPr>
                      <a:rPr lang="en-US" sz="1400" b="0" i="1" kern="1200" smtClean="0">
                        <a:latin typeface="Cambria Math"/>
                      </a:rPr>
                    </m:ctrlPr>
                  </m:sSupPr>
                  <m:e>
                    <m:r>
                      <a:rPr lang="en-US" sz="1400" b="0" i="1" kern="1200" smtClean="0">
                        <a:latin typeface="Cambria Math"/>
                      </a:rPr>
                      <m:t>𝑛</m:t>
                    </m:r>
                  </m:e>
                  <m:sup>
                    <m:r>
                      <a:rPr lang="en-US" sz="1400" b="0" i="1" kern="1200" smtClean="0">
                        <a:latin typeface="Cambria Math"/>
                      </a:rPr>
                      <m:t>𝑘</m:t>
                    </m:r>
                    <m:r>
                      <a:rPr lang="en-US" sz="1400" b="0" i="1" kern="1200" smtClean="0">
                        <a:latin typeface="Cambria Math"/>
                      </a:rPr>
                      <m:t>+2</m:t>
                    </m:r>
                  </m:sup>
                </m:sSup>
                <m:r>
                  <a:rPr lang="en-US" sz="1400" b="0" i="1" kern="1200" smtClean="0">
                    <a:latin typeface="Cambria Math"/>
                  </a:rPr>
                  <m:t>)</m:t>
                </m:r>
              </m:oMath>
            </m:oMathPara>
          </a14:m>
          <a:endParaRPr lang="en-US" sz="1400" kern="1200" dirty="0"/>
        </a:p>
      </dsp:txBody>
      <dsp:txXfrm>
        <a:off x="5057530" y="1236639"/>
        <a:ext cx="1757081" cy="557358"/>
      </dsp:txXfrm>
    </dsp:sp>
    <dsp:sp modelId="{00214A3F-11FE-4EE0-8256-D205636A93E6}">
      <dsp:nvSpPr>
        <dsp:cNvPr id="0" name=""/>
        <dsp:cNvSpPr/>
      </dsp:nvSpPr>
      <dsp:spPr>
        <a:xfrm>
          <a:off x="5040190" y="1902420"/>
          <a:ext cx="1791761" cy="59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1400" b="0" i="1" kern="1200" smtClean="0">
                  <a:latin typeface="Cambria Math"/>
                </a:rPr>
                <m:t>𝑘</m:t>
              </m:r>
            </m:oMath>
          </a14:m>
          <a:r>
            <a:rPr lang="en-US" sz="1400" kern="1200" dirty="0" smtClean="0"/>
            <a:t>-Dominating Set</a:t>
          </a:r>
          <a:br>
            <a:rPr lang="en-US" sz="1400" kern="1200" dirty="0" smtClean="0"/>
          </a:b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400" b="0" i="1" kern="1200" smtClean="0">
                    <a:latin typeface="Cambria Math"/>
                  </a:rPr>
                  <m:t>𝑂</m:t>
                </m:r>
                <m:r>
                  <a:rPr lang="en-US" sz="1400" b="0" i="1" kern="1200" smtClean="0">
                    <a:latin typeface="Cambria Math"/>
                  </a:rPr>
                  <m:t>(</m:t>
                </m:r>
                <m:sSup>
                  <m:sSupPr>
                    <m:ctrlPr>
                      <a:rPr lang="en-US" sz="1400" b="0" i="1" kern="1200" smtClean="0">
                        <a:latin typeface="Cambria Math"/>
                      </a:rPr>
                    </m:ctrlPr>
                  </m:sSupPr>
                  <m:e>
                    <m:r>
                      <a:rPr lang="en-US" sz="1400" b="0" i="1" kern="1200" smtClean="0">
                        <a:latin typeface="Cambria Math"/>
                      </a:rPr>
                      <m:t>𝑛</m:t>
                    </m:r>
                  </m:e>
                  <m:sup>
                    <m:r>
                      <a:rPr lang="en-US" sz="1400" b="0" i="1" kern="1200" smtClean="0">
                        <a:latin typeface="Cambria Math"/>
                      </a:rPr>
                      <m:t>𝑘</m:t>
                    </m:r>
                    <m:r>
                      <a:rPr lang="en-US" sz="1400" b="0" i="1" kern="1200" smtClean="0">
                        <a:latin typeface="Cambria Math"/>
                      </a:rPr>
                      <m:t>+2</m:t>
                    </m:r>
                  </m:sup>
                </m:sSup>
                <m:r>
                  <a:rPr lang="en-US" sz="1400" b="0" i="1" kern="1200" smtClean="0">
                    <a:latin typeface="Cambria Math"/>
                  </a:rPr>
                  <m:t>)</m:t>
                </m:r>
              </m:oMath>
            </m:oMathPara>
          </a14:m>
          <a:endParaRPr lang="en-US" sz="1400" kern="1200" dirty="0"/>
        </a:p>
      </dsp:txBody>
      <dsp:txXfrm>
        <a:off x="5057530" y="1919760"/>
        <a:ext cx="1757081" cy="557358"/>
      </dsp:txXfrm>
    </dsp:sp>
    <dsp:sp modelId="{69C0CF64-53FE-4B72-9644-EB78F1996A38}">
      <dsp:nvSpPr>
        <dsp:cNvPr id="0" name=""/>
        <dsp:cNvSpPr/>
      </dsp:nvSpPr>
      <dsp:spPr>
        <a:xfrm>
          <a:off x="5040190" y="2585541"/>
          <a:ext cx="1791761" cy="59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1400" i="1" kern="1200" dirty="0" smtClean="0">
                  <a:latin typeface="Cambria Math"/>
                </a:rPr>
                <m:t>𝑘</m:t>
              </m:r>
            </m:oMath>
          </a14:m>
          <a:r>
            <a:rPr lang="en-US" sz="1400" kern="1200" dirty="0" smtClean="0"/>
            <a:t>-Clique</a:t>
          </a:r>
          <a:br>
            <a:rPr lang="en-US" sz="1400" kern="1200" dirty="0" smtClean="0"/>
          </a:b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400" b="0" i="1" kern="1200" smtClean="0">
                    <a:latin typeface="Cambria Math"/>
                  </a:rPr>
                  <m:t>𝑂</m:t>
                </m:r>
                <m:r>
                  <a:rPr lang="en-US" sz="1400" b="0" i="1" kern="1200" smtClean="0">
                    <a:latin typeface="Cambria Math"/>
                  </a:rPr>
                  <m:t>(</m:t>
                </m:r>
                <m:sSup>
                  <m:sSupPr>
                    <m:ctrlPr>
                      <a:rPr lang="en-US" sz="1400" b="0" i="1" kern="1200" smtClean="0">
                        <a:latin typeface="Cambria Math"/>
                      </a:rPr>
                    </m:ctrlPr>
                  </m:sSupPr>
                  <m:e>
                    <m:r>
                      <a:rPr lang="en-US" sz="1400" b="0" i="1" kern="1200" smtClean="0">
                        <a:latin typeface="Cambria Math"/>
                      </a:rPr>
                      <m:t>𝑛</m:t>
                    </m:r>
                  </m:e>
                  <m:sup>
                    <m:r>
                      <a:rPr lang="en-US" sz="1400" b="0" i="1" kern="1200" smtClean="0">
                        <a:latin typeface="Cambria Math"/>
                      </a:rPr>
                      <m:t>𝑘</m:t>
                    </m:r>
                    <m:r>
                      <a:rPr lang="en-US" sz="1400" b="0" i="1" kern="1200" smtClean="0">
                        <a:latin typeface="Cambria Math"/>
                      </a:rPr>
                      <m:t>+2</m:t>
                    </m:r>
                  </m:sup>
                </m:sSup>
                <m:r>
                  <a:rPr lang="en-US" sz="1400" b="0" i="1" kern="1200" smtClean="0">
                    <a:latin typeface="Cambria Math"/>
                  </a:rPr>
                  <m:t>)</m:t>
                </m:r>
              </m:oMath>
            </m:oMathPara>
          </a14:m>
          <a:endParaRPr lang="en-US" sz="1400" kern="1200" dirty="0"/>
        </a:p>
      </dsp:txBody>
      <dsp:txXfrm>
        <a:off x="5057530" y="2602881"/>
        <a:ext cx="1757081" cy="557358"/>
      </dsp:txXfrm>
    </dsp:sp>
    <dsp:sp modelId="{6A76280B-C51D-4B3C-A923-01D0253AE4C4}">
      <dsp:nvSpPr>
        <dsp:cNvPr id="0" name=""/>
        <dsp:cNvSpPr/>
      </dsp:nvSpPr>
      <dsp:spPr>
        <a:xfrm>
          <a:off x="5040190" y="3268662"/>
          <a:ext cx="1791761" cy="592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1400" b="0" i="1" kern="1200" smtClean="0">
                  <a:latin typeface="Cambria Math"/>
                </a:rPr>
                <m:t>𝑘</m:t>
              </m:r>
            </m:oMath>
          </a14:m>
          <a:r>
            <a:rPr lang="en-US" sz="1400" kern="1200" dirty="0" smtClean="0"/>
            <a:t>-Chromatic Number</a:t>
          </a:r>
          <a:r>
            <a:rPr lang="en-US" sz="1400" b="0" i="1" kern="1200" dirty="0" smtClean="0">
              <a:latin typeface="Cambria Math"/>
            </a:rPr>
            <a:t/>
          </a:r>
          <a:br>
            <a:rPr lang="en-US" sz="1400" b="0" i="1" kern="1200" dirty="0" smtClean="0">
              <a:latin typeface="Cambria Math"/>
            </a:rPr>
          </a:b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400" b="0" i="1" kern="1200" smtClean="0">
                    <a:latin typeface="Cambria Math"/>
                  </a:rPr>
                  <m:t>𝑂</m:t>
                </m:r>
                <m:r>
                  <a:rPr lang="en-US" sz="1400" b="0" i="1" kern="1200" smtClean="0">
                    <a:latin typeface="Cambria Math"/>
                  </a:rPr>
                  <m:t>(</m:t>
                </m:r>
                <m:sSup>
                  <m:sSupPr>
                    <m:ctrlPr>
                      <a:rPr lang="en-US" sz="1400" b="0" i="1" kern="1200" smtClean="0">
                        <a:latin typeface="Cambria Math"/>
                      </a:rPr>
                    </m:ctrlPr>
                  </m:sSupPr>
                  <m:e>
                    <m:r>
                      <a:rPr lang="en-US" sz="1400" b="0" i="1" kern="1200" smtClean="0">
                        <a:latin typeface="Cambria Math"/>
                      </a:rPr>
                      <m:t>2</m:t>
                    </m:r>
                  </m:e>
                  <m:sup>
                    <m:r>
                      <a:rPr lang="en-US" sz="1400" b="0" i="1" kern="1200" smtClean="0">
                        <a:latin typeface="Cambria Math"/>
                      </a:rPr>
                      <m:t>𝑛</m:t>
                    </m:r>
                  </m:sup>
                </m:sSup>
                <m:r>
                  <a:rPr lang="en-US" sz="1400" b="0" i="1" kern="1200" smtClean="0">
                    <a:latin typeface="Cambria Math"/>
                  </a:rPr>
                  <m:t>⋅</m:t>
                </m:r>
                <m:sSup>
                  <m:sSupPr>
                    <m:ctrlPr>
                      <a:rPr lang="en-US" sz="1400" b="0" i="1" kern="1200" smtClean="0">
                        <a:latin typeface="Cambria Math"/>
                      </a:rPr>
                    </m:ctrlPr>
                  </m:sSupPr>
                  <m:e>
                    <m:r>
                      <a:rPr lang="en-US" sz="1400" b="0" i="1" kern="1200" smtClean="0">
                        <a:latin typeface="Cambria Math"/>
                      </a:rPr>
                      <m:t>𝑛</m:t>
                    </m:r>
                  </m:e>
                  <m:sup>
                    <m:r>
                      <a:rPr lang="en-US" sz="1400" b="0" i="1" kern="1200" smtClean="0">
                        <a:latin typeface="Cambria Math"/>
                      </a:rPr>
                      <m:t>2</m:t>
                    </m:r>
                  </m:sup>
                </m:sSup>
                <m:r>
                  <a:rPr lang="en-US" sz="1400" b="0" i="1" kern="1200" smtClean="0">
                    <a:latin typeface="Cambria Math"/>
                  </a:rPr>
                  <m:t>)</m:t>
                </m:r>
              </m:oMath>
            </m:oMathPara>
          </a14:m>
          <a:endParaRPr lang="en-US" sz="1400" kern="1200" dirty="0"/>
        </a:p>
      </dsp:txBody>
      <dsp:txXfrm>
        <a:off x="5057530" y="3286002"/>
        <a:ext cx="1757081" cy="557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1809257" y="250824"/>
            <a:ext cx="5431202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59766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323528" y="3356993"/>
            <a:ext cx="5976664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pic>
        <p:nvPicPr>
          <p:cNvPr id="1027" name="Picture 9" descr="testtilpptgraf_w10-ny_hor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Parameterized </a:t>
            </a:r>
            <a:r>
              <a:rPr lang="en-US" sz="3200" dirty="0" err="1" smtClean="0"/>
              <a:t>algorithmics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2400" b="1" dirty="0"/>
              <a:t>Bart M. P. </a:t>
            </a:r>
            <a:r>
              <a:rPr lang="en-US" sz="2400" b="1" dirty="0" smtClean="0"/>
              <a:t>Jansen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80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+mj-lt"/>
              </a:rPr>
              <a:t>October 17th, Networks project meeting</a:t>
            </a:r>
            <a:endParaRPr lang="en-US" sz="1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cap="small" dirty="0"/>
                  <a:t>Chromatic Number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b="1" dirty="0"/>
                  <a:t>:		</a:t>
                </a:r>
                <a:r>
                  <a:rPr lang="en-US" dirty="0"/>
                  <a:t>An undirected graph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Parameter: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Question:</a:t>
                </a:r>
                <a:r>
                  <a:rPr lang="en-US" dirty="0"/>
                  <a:t>	</a:t>
                </a:r>
                <a:r>
                  <a:rPr lang="en-US" dirty="0" smtClean="0"/>
                  <a:t>Is there a proper coloring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colors?</a:t>
                </a:r>
                <a:endParaRPr lang="en-US" dirty="0"/>
              </a:p>
              <a:p>
                <a:r>
                  <a:rPr lang="en-US" dirty="0" smtClean="0"/>
                  <a:t>Models scheduling and frequency assignment problems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cap="small" dirty="0"/>
                  <a:t>Chromatic </a:t>
                </a:r>
                <a:r>
                  <a:rPr lang="en-US" cap="small" dirty="0" smtClean="0"/>
                  <a:t>Number </a:t>
                </a:r>
                <a:r>
                  <a:rPr lang="en-US" dirty="0" smtClean="0"/>
                  <a:t>is fixed-parameter tractable, then we can test for 3-colorability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time</a:t>
                </a:r>
              </a:p>
              <a:p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cap="small" dirty="0" smtClean="0"/>
                  <a:t>-Coloring </a:t>
                </a:r>
                <a:r>
                  <a:rPr lang="en-US" dirty="0" smtClean="0"/>
                  <a:t>is NP-complete: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cap="small" dirty="0"/>
                  <a:t>Chromatic </a:t>
                </a:r>
                <a:r>
                  <a:rPr lang="en-US" cap="small" dirty="0" smtClean="0"/>
                  <a:t>Number </a:t>
                </a:r>
                <a:r>
                  <a:rPr lang="en-US" dirty="0" smtClean="0"/>
                  <a:t>is not FPT unless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𝑁𝑃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p:pic>
        <p:nvPicPr>
          <p:cNvPr id="6" name="TwoColori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0287" y="3363044"/>
            <a:ext cx="24098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ThreeColori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0287" y="3363044"/>
            <a:ext cx="24098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45949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cap="small" dirty="0" smtClean="0"/>
                  <a:t>Clique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b="1" dirty="0"/>
                  <a:t>:		</a:t>
                </a:r>
                <a:r>
                  <a:rPr lang="en-US" dirty="0"/>
                  <a:t>An undirected graph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Parameter: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Question:</a:t>
                </a:r>
                <a:r>
                  <a:rPr lang="en-US" dirty="0"/>
                  <a:t>	</a:t>
                </a:r>
                <a:r>
                  <a:rPr lang="en-US" dirty="0" smtClean="0"/>
                  <a:t>Is there a clique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vertices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Can be solved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+2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i="1" dirty="0" smtClean="0">
                    <a:latin typeface="Cambria Math"/>
                  </a:rPr>
                  <a:t> </a:t>
                </a:r>
                <a:r>
                  <a:rPr lang="en-US" dirty="0"/>
                  <a:t>time</a:t>
                </a:r>
                <a:endParaRPr lang="en-US" i="1" dirty="0" smtClean="0">
                  <a:latin typeface="Cambria Math"/>
                </a:endParaRPr>
              </a:p>
              <a:p>
                <a:pPr lvl="1"/>
                <a:r>
                  <a:rPr lang="en-US" dirty="0" smtClean="0"/>
                  <a:t>Polynomial for each fixed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:r>
                  <a:rPr lang="en-US" dirty="0" smtClean="0"/>
                  <a:t>but the degree depends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r>
                  <a:rPr lang="en-US" dirty="0" smtClean="0"/>
                  <a:t>Main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working hypothesis</a:t>
                </a:r>
                <a:r>
                  <a:rPr lang="en-US" dirty="0" smtClean="0"/>
                  <a:t> of parameterized complexity:</a:t>
                </a:r>
              </a:p>
              <a:p>
                <a:pPr lvl="1"/>
                <a:r>
                  <a:rPr lang="en-US" dirty="0" smtClean="0"/>
                  <a:t>There is no algorithm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Clique</a:t>
                </a:r>
                <a:r>
                  <a:rPr lang="en-US" dirty="0" smtClean="0"/>
                  <a:t> with runtime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endParaRPr lang="en-US" i="1" dirty="0" smtClean="0">
                  <a:latin typeface="Cambria Math"/>
                </a:endParaRPr>
              </a:p>
              <a:p>
                <a:pPr lvl="1"/>
                <a:r>
                  <a:rPr lang="en-US" dirty="0" smtClean="0"/>
                  <a:t>Equivalent to a statement about a parameterized version of the </a:t>
                </a:r>
                <a:r>
                  <a:rPr lang="en-US" cap="small" dirty="0" smtClean="0"/>
                  <a:t>Halting</a:t>
                </a:r>
                <a:r>
                  <a:rPr lang="en-US" dirty="0" smtClean="0"/>
                  <a:t> problem</a:t>
                </a:r>
                <a:endParaRPr lang="en-US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7777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01207"/>
            <a:ext cx="8229600" cy="12961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The parameter “solution size” affects the complexity of various NP-complete problems in a very different way!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Diagram 7"/>
              <p:cNvGraphicFramePr/>
              <p:nvPr>
                <p:extLst>
                  <p:ext uri="{D42A27DB-BD31-4B8C-83A1-F6EECF244321}">
                    <p14:modId xmlns:p14="http://schemas.microsoft.com/office/powerpoint/2010/main" val="284658916"/>
                  </p:ext>
                </p:extLst>
              </p:nvPr>
            </p:nvGraphicFramePr>
            <p:xfrm>
              <a:off x="1259632" y="764704"/>
              <a:ext cx="7056784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8" name="Diagram 7"/>
              <p:cNvGraphicFramePr/>
              <p:nvPr>
                <p:extLst>
                  <p:ext uri="{D42A27DB-BD31-4B8C-83A1-F6EECF244321}">
                    <p14:modId xmlns:p14="http://schemas.microsoft.com/office/powerpoint/2010/main" val="284658916"/>
                  </p:ext>
                </p:extLst>
              </p:nvPr>
            </p:nvGraphicFramePr>
            <p:xfrm>
              <a:off x="1259632" y="764704"/>
              <a:ext cx="7056784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40189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parameterizations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475230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Instead of defining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as the solution size, we could also use:</a:t>
                </a:r>
              </a:p>
              <a:p>
                <a:pPr lvl="1"/>
                <a:r>
                  <a:rPr lang="en-US" dirty="0" smtClean="0"/>
                  <a:t>Some structural measure of the complexity of the network</a:t>
                </a:r>
              </a:p>
              <a:p>
                <a:pPr lvl="1"/>
                <a:r>
                  <a:rPr lang="en-US" dirty="0" smtClean="0"/>
                  <a:t>A measure of the geometry of the input</a:t>
                </a:r>
              </a:p>
              <a:p>
                <a:pPr lvl="1"/>
                <a:r>
                  <a:rPr lang="en-US" dirty="0" smtClean="0"/>
                  <a:t>Modification distance from easily solvable subcases</a:t>
                </a:r>
              </a:p>
              <a:p>
                <a:r>
                  <a:rPr lang="nl-NL" dirty="0" smtClean="0"/>
                  <a:t>The hope is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find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FPT </a:t>
                </a:r>
                <a:r>
                  <a:rPr lang="nl-NL" dirty="0" err="1" smtClean="0"/>
                  <a:t>algorithm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a parameter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is small on the </a:t>
                </a:r>
                <a:r>
                  <a:rPr lang="nl-NL" dirty="0" err="1" smtClean="0"/>
                  <a:t>instances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encountered</a:t>
                </a:r>
                <a:r>
                  <a:rPr lang="nl-NL" dirty="0" smtClean="0"/>
                  <a:t> in </a:t>
                </a:r>
                <a:r>
                  <a:rPr lang="nl-NL" dirty="0" err="1" smtClean="0"/>
                  <a:t>practice</a:t>
                </a:r>
                <a:endParaRPr lang="en-US" dirty="0" smtClean="0"/>
              </a:p>
              <a:p>
                <a:r>
                  <a:rPr lang="en-US" dirty="0" smtClean="0"/>
                  <a:t>We can also combine parameters</a:t>
                </a:r>
              </a:p>
              <a:p>
                <a:pPr lvl="1"/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as “network complexity + solution size”</a:t>
                </a:r>
              </a:p>
              <a:p>
                <a:pPr lvl="1"/>
                <a:r>
                  <a:rPr lang="en-US" dirty="0" smtClean="0"/>
                  <a:t>Can the problem be solved efficiently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is small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big?</a:t>
                </a:r>
              </a:p>
              <a:p>
                <a:r>
                  <a:rPr lang="en-US" dirty="0" smtClean="0"/>
                  <a:t>Leads to an extended dialogue with a hard computational problem targeted at identifying tractable classes of instances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4752305"/>
              </a:xfrm>
              <a:blipFill rotWithShape="0">
                <a:blip r:embed="rId2"/>
                <a:stretch>
                  <a:fillRect l="-963" t="-1667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4182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parameterized paradigm entails a new way of thinking when dealing with NP-hard problems</a:t>
            </a:r>
            <a:endParaRPr lang="en-US" dirty="0"/>
          </a:p>
          <a:p>
            <a:r>
              <a:rPr lang="en-US" dirty="0" smtClean="0"/>
              <a:t>The problem inputs encountered in practice are very different from the adversarial inputs used in hardness proofs</a:t>
            </a:r>
          </a:p>
          <a:p>
            <a:pPr lvl="1"/>
            <a:r>
              <a:rPr lang="nl-NL" dirty="0" smtClean="0"/>
              <a:t>Real-life </a:t>
            </a:r>
            <a:r>
              <a:rPr lang="nl-NL" dirty="0" err="1" smtClean="0"/>
              <a:t>problem</a:t>
            </a:r>
            <a:r>
              <a:rPr lang="nl-NL" dirty="0" smtClean="0"/>
              <a:t> </a:t>
            </a:r>
            <a:r>
              <a:rPr lang="nl-NL" dirty="0" err="1" smtClean="0"/>
              <a:t>inputs</a:t>
            </a:r>
            <a:r>
              <a:rPr lang="nl-NL" dirty="0" smtClean="0"/>
              <a:t> are </a:t>
            </a:r>
            <a:r>
              <a:rPr lang="nl-NL" dirty="0" err="1" smtClean="0"/>
              <a:t>generated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processes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are </a:t>
            </a:r>
            <a:r>
              <a:rPr lang="nl-NL" dirty="0" err="1" smtClean="0"/>
              <a:t>themselves</a:t>
            </a:r>
            <a:r>
              <a:rPr lang="nl-NL" dirty="0" smtClean="0"/>
              <a:t> </a:t>
            </a:r>
            <a:r>
              <a:rPr lang="nl-NL" dirty="0" err="1" smtClean="0"/>
              <a:t>computationally</a:t>
            </a:r>
            <a:r>
              <a:rPr lang="nl-NL" dirty="0" smtClean="0"/>
              <a:t> </a:t>
            </a:r>
            <a:r>
              <a:rPr lang="nl-NL" dirty="0" err="1" smtClean="0"/>
              <a:t>bounded</a:t>
            </a:r>
            <a:endParaRPr lang="en-US" dirty="0" smtClean="0"/>
          </a:p>
          <a:p>
            <a:r>
              <a:rPr lang="en-US" dirty="0" smtClean="0"/>
              <a:t>Attack NP-hard problems by finding FPT algorithms for parameters that are small in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1346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graph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analyze how the complexity of the network affects the time needed to solve the problem, you need some structural graph theory</a:t>
            </a:r>
          </a:p>
          <a:p>
            <a:pPr lvl="1"/>
            <a:r>
              <a:rPr lang="en-US" dirty="0" err="1" smtClean="0"/>
              <a:t>Treewidth</a:t>
            </a:r>
            <a:r>
              <a:rPr lang="en-US" dirty="0" smtClean="0"/>
              <a:t>, graph minors, classes of restricted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748" y="2960365"/>
            <a:ext cx="5251548" cy="352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740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Contributions to Networks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119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Theme 1: Approximate network </a:t>
            </a:r>
            <a:r>
              <a:rPr lang="en-US" b="1" dirty="0" smtClean="0"/>
              <a:t>methods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1995" y="2708920"/>
            <a:ext cx="8229600" cy="367240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This is exactly what parameterized analysis studies</a:t>
            </a:r>
          </a:p>
          <a:p>
            <a:r>
              <a:rPr lang="en-US" dirty="0" smtClean="0"/>
              <a:t>Usually, parameterized analysis aims for exact algorithms</a:t>
            </a:r>
          </a:p>
          <a:p>
            <a:pPr lvl="1"/>
            <a:r>
              <a:rPr lang="en-US" dirty="0" smtClean="0"/>
              <a:t>However, the same ideas can be applied in the approximate setting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2419" y="1268760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A key question is which structural properties of real-world networks facilitate the development of algorithms that are fast for “most</a:t>
            </a:r>
            <a:r>
              <a:rPr lang="en-US" sz="2400" i="1" dirty="0">
                <a:latin typeface="Cambria" panose="02040503050406030204" pitchFamily="18" charset="0"/>
              </a:rPr>
              <a:t>”</a:t>
            </a:r>
            <a:r>
              <a:rPr lang="en-US" sz="2400" dirty="0">
                <a:latin typeface="Cambria" panose="02040503050406030204" pitchFamily="18" charset="0"/>
              </a:rPr>
              <a:t> instances</a:t>
            </a:r>
            <a:endParaRPr lang="en-US" sz="2400" i="1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6395" y="1028929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65107" y="1926124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45386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Parameterized analysis of approximation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457200" y="1484784"/>
            <a:ext cx="8229600" cy="767520"/>
          </a:xfrm>
          <a:custGeom>
            <a:avLst/>
            <a:gdLst>
              <a:gd name="connsiteX0" fmla="*/ 0 w 8229600"/>
              <a:gd name="connsiteY0" fmla="*/ 127923 h 767520"/>
              <a:gd name="connsiteX1" fmla="*/ 127923 w 8229600"/>
              <a:gd name="connsiteY1" fmla="*/ 0 h 767520"/>
              <a:gd name="connsiteX2" fmla="*/ 8101677 w 8229600"/>
              <a:gd name="connsiteY2" fmla="*/ 0 h 767520"/>
              <a:gd name="connsiteX3" fmla="*/ 8229600 w 8229600"/>
              <a:gd name="connsiteY3" fmla="*/ 127923 h 767520"/>
              <a:gd name="connsiteX4" fmla="*/ 8229600 w 8229600"/>
              <a:gd name="connsiteY4" fmla="*/ 639597 h 767520"/>
              <a:gd name="connsiteX5" fmla="*/ 8101677 w 8229600"/>
              <a:gd name="connsiteY5" fmla="*/ 767520 h 767520"/>
              <a:gd name="connsiteX6" fmla="*/ 127923 w 8229600"/>
              <a:gd name="connsiteY6" fmla="*/ 767520 h 767520"/>
              <a:gd name="connsiteX7" fmla="*/ 0 w 8229600"/>
              <a:gd name="connsiteY7" fmla="*/ 639597 h 767520"/>
              <a:gd name="connsiteX8" fmla="*/ 0 w 8229600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8101677" y="0"/>
                </a:lnTo>
                <a:cubicBezTo>
                  <a:pt x="8172327" y="0"/>
                  <a:pt x="8229600" y="57273"/>
                  <a:pt x="8229600" y="127923"/>
                </a:cubicBezTo>
                <a:lnTo>
                  <a:pt x="8229600" y="639597"/>
                </a:lnTo>
                <a:cubicBezTo>
                  <a:pt x="8229600" y="710247"/>
                  <a:pt x="8172327" y="767520"/>
                  <a:pt x="8101677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59387" tIns="159387" rIns="159387" bIns="159387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Traditional approximation challenges: </a:t>
            </a:r>
            <a:endParaRPr lang="en-US" sz="2400" kern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Freeform 7"/>
              <p:cNvSpPr/>
              <p:nvPr/>
            </p:nvSpPr>
            <p:spPr>
              <a:xfrm>
                <a:off x="457200" y="2252304"/>
                <a:ext cx="8229600" cy="861120"/>
              </a:xfrm>
              <a:custGeom>
                <a:avLst/>
                <a:gdLst>
                  <a:gd name="connsiteX0" fmla="*/ 0 w 8229600"/>
                  <a:gd name="connsiteY0" fmla="*/ 0 h 861120"/>
                  <a:gd name="connsiteX1" fmla="*/ 8229600 w 8229600"/>
                  <a:gd name="connsiteY1" fmla="*/ 0 h 861120"/>
                  <a:gd name="connsiteX2" fmla="*/ 8229600 w 8229600"/>
                  <a:gd name="connsiteY2" fmla="*/ 861120 h 861120"/>
                  <a:gd name="connsiteX3" fmla="*/ 0 w 8229600"/>
                  <a:gd name="connsiteY3" fmla="*/ 861120 h 861120"/>
                  <a:gd name="connsiteX4" fmla="*/ 0 w 8229600"/>
                  <a:gd name="connsiteY4" fmla="*/ 0 h 86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9600" h="861120">
                    <a:moveTo>
                      <a:pt x="0" y="0"/>
                    </a:moveTo>
                    <a:lnTo>
                      <a:pt x="8229600" y="0"/>
                    </a:lnTo>
                    <a:lnTo>
                      <a:pt x="8229600" y="861120"/>
                    </a:lnTo>
                    <a:lnTo>
                      <a:pt x="0" y="86112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1290" tIns="40640" rIns="227584" bIns="40640" numCol="1" spcCol="1270" anchor="t" anchorCtr="0">
                <a:noAutofit/>
              </a:bodyPr>
              <a:lstStyle/>
              <a:p>
                <a:pPr marL="228600" lvl="1" indent="-22860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en-US" sz="2500" kern="1200" dirty="0" smtClean="0"/>
                  <a:t>Efficient algorithm to find a solution of cost </a:t>
                </a:r>
                <a14:m>
                  <m:oMath xmlns:m="http://schemas.openxmlformats.org/officeDocument/2006/math">
                    <m:r>
                      <a:rPr lang="en-US" sz="2500" b="0" i="1" kern="1200" smtClean="0">
                        <a:latin typeface="Cambria Math"/>
                      </a:rPr>
                      <m:t>≤</m:t>
                    </m:r>
                    <m:r>
                      <a:rPr lang="en-US" sz="2500" b="0" i="1" kern="1200" smtClean="0">
                        <a:latin typeface="Cambria Math"/>
                      </a:rPr>
                      <m:t>𝑐</m:t>
                    </m:r>
                    <m:r>
                      <a:rPr lang="en-US" sz="2500" b="0" i="1" kern="1200" smtClean="0">
                        <a:latin typeface="Cambria Math"/>
                      </a:rPr>
                      <m:t>⋅</m:t>
                    </m:r>
                    <m:r>
                      <m:rPr>
                        <m:sty m:val="p"/>
                      </m:rPr>
                      <a:rPr lang="en-US" sz="2500" b="0" i="0" kern="1200" cap="small" smtClean="0">
                        <a:latin typeface="Cambria Math"/>
                      </a:rPr>
                      <m:t>opt</m:t>
                    </m:r>
                  </m:oMath>
                </a14:m>
                <a:r>
                  <a:rPr lang="en-US" sz="2500" kern="1200" cap="small" dirty="0" smtClean="0"/>
                  <a:t>?</a:t>
                </a:r>
              </a:p>
              <a:p>
                <a:pPr marL="228600" lvl="1" indent="-22860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en-US" sz="2500" kern="1200" dirty="0" smtClean="0"/>
                  <a:t>Approximation scheme, giving cost </a:t>
                </a:r>
                <a14:m>
                  <m:oMath xmlns:m="http://schemas.openxmlformats.org/officeDocument/2006/math">
                    <m:r>
                      <a:rPr lang="en-US" sz="2500" i="1" kern="1200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sz="2500" b="0" i="1" kern="120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b="0" i="1" kern="1200" smtClean="0">
                            <a:latin typeface="Cambria Math"/>
                          </a:rPr>
                          <m:t>1+</m:t>
                        </m:r>
                        <m:r>
                          <a:rPr lang="en-US" sz="2500" b="0" i="1" kern="1200" smtClean="0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sz="2500" i="1" kern="1200">
                        <a:latin typeface="Cambria Math"/>
                      </a:rPr>
                      <m:t>⋅</m:t>
                    </m:r>
                    <m:r>
                      <m:rPr>
                        <m:sty m:val="p"/>
                      </m:rPr>
                      <a:rPr lang="en-US" sz="2500" kern="1200" cap="small">
                        <a:latin typeface="Cambria Math"/>
                      </a:rPr>
                      <m:t>opt</m:t>
                    </m:r>
                  </m:oMath>
                </a14:m>
                <a:r>
                  <a:rPr lang="en-US" sz="2500" kern="1200" cap="small" dirty="0"/>
                  <a:t>?</a:t>
                </a:r>
              </a:p>
            </p:txBody>
          </p:sp>
        </mc:Choice>
        <mc:Fallback xmlns="">
          <p:sp>
            <p:nvSpPr>
              <p:cNvPr id="8" name="Freeform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52304"/>
                <a:ext cx="8229600" cy="861120"/>
              </a:xfrm>
              <a:custGeom>
                <a:avLst/>
                <a:gdLst>
                  <a:gd name="connsiteX0" fmla="*/ 0 w 8229600"/>
                  <a:gd name="connsiteY0" fmla="*/ 0 h 861120"/>
                  <a:gd name="connsiteX1" fmla="*/ 8229600 w 8229600"/>
                  <a:gd name="connsiteY1" fmla="*/ 0 h 861120"/>
                  <a:gd name="connsiteX2" fmla="*/ 8229600 w 8229600"/>
                  <a:gd name="connsiteY2" fmla="*/ 861120 h 861120"/>
                  <a:gd name="connsiteX3" fmla="*/ 0 w 8229600"/>
                  <a:gd name="connsiteY3" fmla="*/ 861120 h 861120"/>
                  <a:gd name="connsiteX4" fmla="*/ 0 w 8229600"/>
                  <a:gd name="connsiteY4" fmla="*/ 0 h 86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9600" h="861120">
                    <a:moveTo>
                      <a:pt x="0" y="0"/>
                    </a:moveTo>
                    <a:lnTo>
                      <a:pt x="8229600" y="0"/>
                    </a:lnTo>
                    <a:lnTo>
                      <a:pt x="8229600" y="861120"/>
                    </a:lnTo>
                    <a:lnTo>
                      <a:pt x="0" y="86112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2"/>
                <a:stretch>
                  <a:fillRect t="-11268" b="-16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/>
          <p:cNvSpPr/>
          <p:nvPr/>
        </p:nvSpPr>
        <p:spPr>
          <a:xfrm>
            <a:off x="457200" y="3788928"/>
            <a:ext cx="8229600" cy="767520"/>
          </a:xfrm>
          <a:custGeom>
            <a:avLst/>
            <a:gdLst>
              <a:gd name="connsiteX0" fmla="*/ 0 w 8229600"/>
              <a:gd name="connsiteY0" fmla="*/ 127923 h 767520"/>
              <a:gd name="connsiteX1" fmla="*/ 127923 w 8229600"/>
              <a:gd name="connsiteY1" fmla="*/ 0 h 767520"/>
              <a:gd name="connsiteX2" fmla="*/ 8101677 w 8229600"/>
              <a:gd name="connsiteY2" fmla="*/ 0 h 767520"/>
              <a:gd name="connsiteX3" fmla="*/ 8229600 w 8229600"/>
              <a:gd name="connsiteY3" fmla="*/ 127923 h 767520"/>
              <a:gd name="connsiteX4" fmla="*/ 8229600 w 8229600"/>
              <a:gd name="connsiteY4" fmla="*/ 639597 h 767520"/>
              <a:gd name="connsiteX5" fmla="*/ 8101677 w 8229600"/>
              <a:gd name="connsiteY5" fmla="*/ 767520 h 767520"/>
              <a:gd name="connsiteX6" fmla="*/ 127923 w 8229600"/>
              <a:gd name="connsiteY6" fmla="*/ 767520 h 767520"/>
              <a:gd name="connsiteX7" fmla="*/ 0 w 8229600"/>
              <a:gd name="connsiteY7" fmla="*/ 639597 h 767520"/>
              <a:gd name="connsiteX8" fmla="*/ 0 w 8229600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8101677" y="0"/>
                </a:lnTo>
                <a:cubicBezTo>
                  <a:pt x="8172327" y="0"/>
                  <a:pt x="8229600" y="57273"/>
                  <a:pt x="8229600" y="127923"/>
                </a:cubicBezTo>
                <a:lnTo>
                  <a:pt x="8229600" y="639597"/>
                </a:lnTo>
                <a:cubicBezTo>
                  <a:pt x="8229600" y="710247"/>
                  <a:pt x="8172327" y="767520"/>
                  <a:pt x="8101677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59387" tIns="159387" rIns="159387" bIns="159387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Parameterized approximation challenges: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reeform 9"/>
              <p:cNvSpPr/>
              <p:nvPr/>
            </p:nvSpPr>
            <p:spPr>
              <a:xfrm>
                <a:off x="457200" y="4556448"/>
                <a:ext cx="8229600" cy="861120"/>
              </a:xfrm>
              <a:custGeom>
                <a:avLst/>
                <a:gdLst>
                  <a:gd name="connsiteX0" fmla="*/ 0 w 8229600"/>
                  <a:gd name="connsiteY0" fmla="*/ 0 h 861120"/>
                  <a:gd name="connsiteX1" fmla="*/ 8229600 w 8229600"/>
                  <a:gd name="connsiteY1" fmla="*/ 0 h 861120"/>
                  <a:gd name="connsiteX2" fmla="*/ 8229600 w 8229600"/>
                  <a:gd name="connsiteY2" fmla="*/ 861120 h 861120"/>
                  <a:gd name="connsiteX3" fmla="*/ 0 w 8229600"/>
                  <a:gd name="connsiteY3" fmla="*/ 861120 h 861120"/>
                  <a:gd name="connsiteX4" fmla="*/ 0 w 8229600"/>
                  <a:gd name="connsiteY4" fmla="*/ 0 h 86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9600" h="861120">
                    <a:moveTo>
                      <a:pt x="0" y="0"/>
                    </a:moveTo>
                    <a:lnTo>
                      <a:pt x="8229600" y="0"/>
                    </a:lnTo>
                    <a:lnTo>
                      <a:pt x="8229600" y="861120"/>
                    </a:lnTo>
                    <a:lnTo>
                      <a:pt x="0" y="86112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1290" tIns="40640" rIns="227584" bIns="40640" numCol="1" spcCol="1270" anchor="t" anchorCtr="0">
                <a:noAutofit/>
              </a:bodyPr>
              <a:lstStyle/>
              <a:p>
                <a:pPr marL="228600" lvl="1" indent="-22860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en-US" sz="2500" kern="1200" dirty="0" smtClean="0"/>
                  <a:t>Efficient algorithm to find a solution of cost </a:t>
                </a:r>
                <a14:m>
                  <m:oMath xmlns:m="http://schemas.openxmlformats.org/officeDocument/2006/math">
                    <m:r>
                      <a:rPr lang="en-US" sz="2500" b="0" i="1" kern="1200" smtClean="0">
                        <a:latin typeface="Cambria Math"/>
                      </a:rPr>
                      <m:t>≤</m:t>
                    </m:r>
                    <m:r>
                      <a:rPr lang="en-US" sz="2500" b="0" i="1" kern="1200" smtClean="0">
                        <a:latin typeface="Cambria Math"/>
                      </a:rPr>
                      <m:t>𝑘</m:t>
                    </m:r>
                    <m:r>
                      <a:rPr lang="en-US" sz="2500" b="0" i="1" kern="1200" smtClean="0">
                        <a:latin typeface="Cambria Math"/>
                      </a:rPr>
                      <m:t>⋅</m:t>
                    </m:r>
                  </m:oMath>
                </a14:m>
                <a:r>
                  <a:rPr lang="en-US" sz="2500" kern="1200" cap="small" dirty="0" smtClean="0"/>
                  <a:t> opt</a:t>
                </a:r>
                <a:r>
                  <a:rPr lang="en-US" sz="2500" kern="1200" dirty="0" smtClean="0"/>
                  <a:t>?</a:t>
                </a:r>
              </a:p>
              <a:p>
                <a:pPr marL="228600" lvl="1" indent="-22860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14:m>
                  <m:oMath xmlns:m="http://schemas.openxmlformats.org/officeDocument/2006/math">
                    <m:r>
                      <a:rPr lang="en-US" sz="2500" i="1" kern="120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500" i="1" kern="1200"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i="1" kern="120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500" i="1" kern="120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sz="2500" i="1" kern="120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500" i="1" kern="120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500" i="1" kern="1200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500" kern="1200" dirty="0" smtClean="0"/>
                  <a:t>-time algorithm to find a </a:t>
                </a:r>
                <a14:m>
                  <m:oMath xmlns:m="http://schemas.openxmlformats.org/officeDocument/2006/math">
                    <m:r>
                      <a:rPr lang="en-US" sz="2500" i="1" kern="1200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500" kern="1200" dirty="0" smtClean="0"/>
                  <a:t>-approximation?</a:t>
                </a:r>
              </a:p>
            </p:txBody>
          </p:sp>
        </mc:Choice>
        <mc:Fallback xmlns="">
          <p:sp>
            <p:nvSpPr>
              <p:cNvPr id="10" name="Freeform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556448"/>
                <a:ext cx="8229600" cy="861120"/>
              </a:xfrm>
              <a:custGeom>
                <a:avLst/>
                <a:gdLst>
                  <a:gd name="connsiteX0" fmla="*/ 0 w 8229600"/>
                  <a:gd name="connsiteY0" fmla="*/ 0 h 861120"/>
                  <a:gd name="connsiteX1" fmla="*/ 8229600 w 8229600"/>
                  <a:gd name="connsiteY1" fmla="*/ 0 h 861120"/>
                  <a:gd name="connsiteX2" fmla="*/ 8229600 w 8229600"/>
                  <a:gd name="connsiteY2" fmla="*/ 861120 h 861120"/>
                  <a:gd name="connsiteX3" fmla="*/ 0 w 8229600"/>
                  <a:gd name="connsiteY3" fmla="*/ 861120 h 861120"/>
                  <a:gd name="connsiteX4" fmla="*/ 0 w 8229600"/>
                  <a:gd name="connsiteY4" fmla="*/ 0 h 86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9600" h="861120">
                    <a:moveTo>
                      <a:pt x="0" y="0"/>
                    </a:moveTo>
                    <a:lnTo>
                      <a:pt x="8229600" y="0"/>
                    </a:lnTo>
                    <a:lnTo>
                      <a:pt x="8229600" y="861120"/>
                    </a:lnTo>
                    <a:lnTo>
                      <a:pt x="0" y="86112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3"/>
                <a:stretch>
                  <a:fillRect t="-11268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0688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Theme 2: Spatial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can define networks using geometric notions</a:t>
            </a:r>
          </a:p>
          <a:p>
            <a:pPr lvl="1"/>
            <a:r>
              <a:rPr lang="en-US" b="1" dirty="0" smtClean="0"/>
              <a:t>Euclidean graph. </a:t>
            </a:r>
            <a:r>
              <a:rPr lang="en-US" dirty="0" smtClean="0"/>
              <a:t>Every node corresponds to a point in the plane, and the cost of an edge equals the Euclidean distance between the points</a:t>
            </a:r>
          </a:p>
          <a:p>
            <a:pPr lvl="1"/>
            <a:r>
              <a:rPr lang="en-US" b="1" dirty="0" smtClean="0"/>
              <a:t>Geometric intersection graph. </a:t>
            </a:r>
            <a:r>
              <a:rPr lang="en-US" dirty="0" smtClean="0"/>
              <a:t>Every node corresponds to a geometric shape, and there is an edge between nodes if their shapes intersect</a:t>
            </a:r>
          </a:p>
          <a:p>
            <a:pPr lvl="1"/>
            <a:r>
              <a:rPr lang="en-US" b="1" dirty="0" smtClean="0"/>
              <a:t>Planar graph. </a:t>
            </a:r>
            <a:r>
              <a:rPr lang="en-US" dirty="0" smtClean="0"/>
              <a:t>The network can be drawn in the plane without crossing edges</a:t>
            </a:r>
            <a:endParaRPr lang="en-US" b="1" dirty="0" smtClean="0"/>
          </a:p>
          <a:p>
            <a:r>
              <a:rPr lang="en-US" dirty="0" smtClean="0"/>
              <a:t>Several applications yield such networks</a:t>
            </a:r>
          </a:p>
          <a:p>
            <a:pPr lvl="1"/>
            <a:r>
              <a:rPr lang="en-US" dirty="0" smtClean="0"/>
              <a:t>We can investigate whether the geometric properties of the network can be exploited to solve problems more efficiently than in general networks</a:t>
            </a:r>
          </a:p>
          <a:p>
            <a:r>
              <a:rPr lang="en-US" dirty="0" smtClean="0"/>
              <a:t>Let’s consider some examples of work in this direction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1184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983861"/>
              </p:ext>
            </p:extLst>
          </p:nvPr>
        </p:nvGraphicFramePr>
        <p:xfrm>
          <a:off x="457200" y="1484784"/>
          <a:ext cx="82296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6322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-Center in the Plane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b="1" dirty="0"/>
                  <a:t>:		</a:t>
                </a:r>
                <a:r>
                  <a:rPr lang="en-US" dirty="0"/>
                  <a:t>A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points in the </a:t>
                </a:r>
                <a:r>
                  <a:rPr lang="en-US" dirty="0" smtClean="0"/>
                  <a:t>plane and </a:t>
                </a:r>
                <a:r>
                  <a:rPr lang="en-US" dirty="0"/>
                  <a:t>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Parameter: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Question:</a:t>
                </a:r>
                <a:r>
                  <a:rPr lang="en-US" dirty="0"/>
                  <a:t>	</a:t>
                </a:r>
                <a:r>
                  <a:rPr lang="en-US" dirty="0" smtClean="0"/>
                  <a:t>Is there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points, such that every point 		is within Euclidean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of a point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r>
                  <a:rPr lang="en-US" dirty="0" smtClean="0"/>
                  <a:t>Not fixed-parameter tractable unless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-Clique is FPT</a:t>
                </a:r>
              </a:p>
              <a:p>
                <a:pPr lvl="1"/>
                <a:r>
                  <a:rPr lang="en-US" dirty="0" smtClean="0"/>
                  <a:t>Probably no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algorithm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  <p:sp>
        <p:nvSpPr>
          <p:cNvPr id="5" name="Oval 4"/>
          <p:cNvSpPr/>
          <p:nvPr/>
        </p:nvSpPr>
        <p:spPr bwMode="auto">
          <a:xfrm>
            <a:off x="3419872" y="4041068"/>
            <a:ext cx="216024" cy="21602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635896" y="6011655"/>
            <a:ext cx="216024" cy="21602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156176" y="5147467"/>
            <a:ext cx="216024" cy="21602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39952" y="5903643"/>
            <a:ext cx="216024" cy="21602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187478" y="4617132"/>
            <a:ext cx="216024" cy="21602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746783" y="4965562"/>
            <a:ext cx="216024" cy="21602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627784" y="4401108"/>
            <a:ext cx="216024" cy="21602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851920" y="4653136"/>
            <a:ext cx="216024" cy="21602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940152" y="4761148"/>
            <a:ext cx="216024" cy="21602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652120" y="5363491"/>
            <a:ext cx="216024" cy="21602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187478" y="4617132"/>
            <a:ext cx="3184722" cy="1502535"/>
            <a:chOff x="3187478" y="4617132"/>
            <a:chExt cx="3184722" cy="1502535"/>
          </a:xfrm>
          <a:solidFill>
            <a:srgbClr val="FF0000"/>
          </a:solidFill>
        </p:grpSpPr>
        <p:sp>
          <p:nvSpPr>
            <p:cNvPr id="16" name="Oval 15"/>
            <p:cNvSpPr/>
            <p:nvPr/>
          </p:nvSpPr>
          <p:spPr bwMode="auto">
            <a:xfrm>
              <a:off x="6156176" y="5147467"/>
              <a:ext cx="216024" cy="21602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4139952" y="5903643"/>
              <a:ext cx="216024" cy="21602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3187478" y="4617132"/>
              <a:ext cx="216024" cy="21602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0441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-Geometric Traveling Salesman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179997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b="1" dirty="0"/>
                  <a:t>:		</a:t>
                </a:r>
                <a:r>
                  <a:rPr lang="en-US" dirty="0" smtClean="0"/>
                  <a:t>A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points in the plane, of which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lie in the 		interior of the convex hull, and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 smtClean="0"/>
                  <a:t>Parameter</a:t>
                </a:r>
                <a:r>
                  <a:rPr lang="en-US" b="1" dirty="0"/>
                  <a:t>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Question:</a:t>
                </a:r>
                <a:r>
                  <a:rPr lang="en-US" dirty="0"/>
                  <a:t>	Is there a </a:t>
                </a:r>
                <a:r>
                  <a:rPr lang="en-US" dirty="0" smtClean="0"/>
                  <a:t>tour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≤ℓ</m:t>
                    </m:r>
                  </m:oMath>
                </a14:m>
                <a:r>
                  <a:rPr lang="en-US" dirty="0" smtClean="0"/>
                  <a:t> that visits all points?</a:t>
                </a:r>
                <a:endParaRPr lang="en-US" dirty="0"/>
              </a:p>
              <a:p>
                <a:r>
                  <a:rPr lang="en-US" b="0" dirty="0" smtClean="0"/>
                  <a:t>Solvable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1799977"/>
              </a:xfrm>
              <a:blipFill rotWithShape="0">
                <a:blip r:embed="rId3"/>
                <a:stretch>
                  <a:fillRect l="-963" t="-5405" b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p:pic>
        <p:nvPicPr>
          <p:cNvPr id="1026" name="Picture 2" descr="C:\Users\bjansen\Desktop\Construction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A8B0C0"/>
              </a:clrFrom>
              <a:clrTo>
                <a:srgbClr val="A8B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" y="2348880"/>
            <a:ext cx="9216008" cy="475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619672" y="2996952"/>
            <a:ext cx="5976664" cy="3626818"/>
            <a:chOff x="1619672" y="2996952"/>
            <a:chExt cx="5976664" cy="3626818"/>
          </a:xfrm>
        </p:grpSpPr>
        <p:sp>
          <p:nvSpPr>
            <p:cNvPr id="5" name="Oval 4"/>
            <p:cNvSpPr/>
            <p:nvPr/>
          </p:nvSpPr>
          <p:spPr bwMode="auto">
            <a:xfrm>
              <a:off x="3491880" y="2996952"/>
              <a:ext cx="216024" cy="2160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380312" y="4365104"/>
              <a:ext cx="216024" cy="2160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5508104" y="3140968"/>
              <a:ext cx="216024" cy="2160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876256" y="5589240"/>
              <a:ext cx="216024" cy="2160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690544" y="6381328"/>
              <a:ext cx="216024" cy="2160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771800" y="6407746"/>
              <a:ext cx="216024" cy="2160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1619672" y="5481228"/>
              <a:ext cx="216024" cy="2160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3599892" y="4361218"/>
              <a:ext cx="216024" cy="2160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1979712" y="4005064"/>
              <a:ext cx="216024" cy="2160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292080" y="4365104"/>
              <a:ext cx="216024" cy="2160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4139952" y="5302679"/>
              <a:ext cx="216024" cy="2160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1031" name="Group 1030"/>
          <p:cNvGrpSpPr/>
          <p:nvPr/>
        </p:nvGrpSpPr>
        <p:grpSpPr>
          <a:xfrm>
            <a:off x="1727684" y="3103493"/>
            <a:ext cx="5760640" cy="3384376"/>
            <a:chOff x="1727684" y="2168336"/>
            <a:chExt cx="5760640" cy="3384376"/>
          </a:xfrm>
        </p:grpSpPr>
        <p:cxnSp>
          <p:nvCxnSpPr>
            <p:cNvPr id="17" name="Straight Connector 16"/>
            <p:cNvCxnSpPr>
              <a:stCxn id="5" idx="6"/>
              <a:endCxn id="7" idx="2"/>
            </p:cNvCxnSpPr>
            <p:nvPr/>
          </p:nvCxnSpPr>
          <p:spPr bwMode="auto">
            <a:xfrm>
              <a:off x="3707904" y="2168336"/>
              <a:ext cx="1800200" cy="144016"/>
            </a:xfrm>
            <a:prstGeom prst="line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>
              <a:stCxn id="7" idx="4"/>
              <a:endCxn id="15" idx="0"/>
            </p:cNvCxnSpPr>
            <p:nvPr/>
          </p:nvCxnSpPr>
          <p:spPr bwMode="auto">
            <a:xfrm flipH="1">
              <a:off x="5400092" y="2420364"/>
              <a:ext cx="216024" cy="1008112"/>
            </a:xfrm>
            <a:prstGeom prst="line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>
              <a:stCxn id="15" idx="6"/>
              <a:endCxn id="8" idx="2"/>
            </p:cNvCxnSpPr>
            <p:nvPr/>
          </p:nvCxnSpPr>
          <p:spPr bwMode="auto">
            <a:xfrm>
              <a:off x="5508104" y="3536488"/>
              <a:ext cx="1872208" cy="0"/>
            </a:xfrm>
            <a:prstGeom prst="line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>
              <a:stCxn id="8" idx="4"/>
              <a:endCxn id="9" idx="0"/>
            </p:cNvCxnSpPr>
            <p:nvPr/>
          </p:nvCxnSpPr>
          <p:spPr bwMode="auto">
            <a:xfrm flipH="1">
              <a:off x="6984268" y="3644500"/>
              <a:ext cx="504056" cy="1008112"/>
            </a:xfrm>
            <a:prstGeom prst="line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>
              <a:stCxn id="9" idx="2"/>
              <a:endCxn id="10" idx="6"/>
            </p:cNvCxnSpPr>
            <p:nvPr/>
          </p:nvCxnSpPr>
          <p:spPr bwMode="auto">
            <a:xfrm flipH="1">
              <a:off x="4906568" y="4760624"/>
              <a:ext cx="1969688" cy="792088"/>
            </a:xfrm>
            <a:prstGeom prst="line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>
              <a:stCxn id="10" idx="1"/>
              <a:endCxn id="16" idx="4"/>
            </p:cNvCxnSpPr>
            <p:nvPr/>
          </p:nvCxnSpPr>
          <p:spPr bwMode="auto">
            <a:xfrm flipH="1" flipV="1">
              <a:off x="4247964" y="4582075"/>
              <a:ext cx="474216" cy="894261"/>
            </a:xfrm>
            <a:prstGeom prst="line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>
              <a:stCxn id="16" idx="2"/>
              <a:endCxn id="11" idx="0"/>
            </p:cNvCxnSpPr>
            <p:nvPr/>
          </p:nvCxnSpPr>
          <p:spPr bwMode="auto">
            <a:xfrm flipH="1">
              <a:off x="2879812" y="4474063"/>
              <a:ext cx="1260140" cy="997055"/>
            </a:xfrm>
            <a:prstGeom prst="line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>
              <a:stCxn id="11" idx="1"/>
              <a:endCxn id="12" idx="5"/>
            </p:cNvCxnSpPr>
            <p:nvPr/>
          </p:nvCxnSpPr>
          <p:spPr bwMode="auto">
            <a:xfrm flipH="1" flipV="1">
              <a:off x="1804060" y="4728988"/>
              <a:ext cx="999376" cy="773766"/>
            </a:xfrm>
            <a:prstGeom prst="line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5" name="Straight Connector 1024"/>
            <p:cNvCxnSpPr>
              <a:stCxn id="12" idx="0"/>
              <a:endCxn id="13" idx="4"/>
            </p:cNvCxnSpPr>
            <p:nvPr/>
          </p:nvCxnSpPr>
          <p:spPr bwMode="auto">
            <a:xfrm flipV="1">
              <a:off x="1727684" y="3284460"/>
              <a:ext cx="360040" cy="1260140"/>
            </a:xfrm>
            <a:prstGeom prst="line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8" name="Straight Connector 1027"/>
            <p:cNvCxnSpPr>
              <a:stCxn id="13" idx="6"/>
              <a:endCxn id="14" idx="2"/>
            </p:cNvCxnSpPr>
            <p:nvPr/>
          </p:nvCxnSpPr>
          <p:spPr bwMode="auto">
            <a:xfrm>
              <a:off x="2195736" y="3176448"/>
              <a:ext cx="1404156" cy="356154"/>
            </a:xfrm>
            <a:prstGeom prst="line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0" name="Straight Connector 1029"/>
            <p:cNvCxnSpPr>
              <a:stCxn id="14" idx="0"/>
              <a:endCxn id="5" idx="4"/>
            </p:cNvCxnSpPr>
            <p:nvPr/>
          </p:nvCxnSpPr>
          <p:spPr bwMode="auto">
            <a:xfrm flipH="1" flipV="1">
              <a:off x="3599892" y="2276348"/>
              <a:ext cx="108012" cy="1148242"/>
            </a:xfrm>
            <a:prstGeom prst="line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475847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progress: Clique in unit disk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Input:		</a:t>
                </a:r>
                <a:r>
                  <a:rPr lang="en-US" dirty="0"/>
                  <a:t>A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disks </a:t>
                </a:r>
                <a:r>
                  <a:rPr lang="en-US" dirty="0"/>
                  <a:t>in the plane and an integer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Parameter: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Question:</a:t>
                </a:r>
                <a:r>
                  <a:rPr lang="en-US" dirty="0"/>
                  <a:t>	Is there a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disks that pairwise all 			intersect? </a:t>
                </a:r>
              </a:p>
              <a:p>
                <a:r>
                  <a:rPr lang="en-US" dirty="0" smtClean="0"/>
                  <a:t>Not known to be polynomial-time solvable or NP-complete</a:t>
                </a:r>
              </a:p>
              <a:p>
                <a:pPr lvl="1"/>
                <a:r>
                  <a:rPr lang="en-US" dirty="0" smtClean="0"/>
                  <a:t>Polynomial-time if all disks have the same size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  <p:grpSp>
        <p:nvGrpSpPr>
          <p:cNvPr id="30" name="Group 29"/>
          <p:cNvGrpSpPr/>
          <p:nvPr/>
        </p:nvGrpSpPr>
        <p:grpSpPr>
          <a:xfrm>
            <a:off x="2999340" y="3829451"/>
            <a:ext cx="3081270" cy="2767901"/>
            <a:chOff x="2157165" y="2263178"/>
            <a:chExt cx="5010553" cy="4500973"/>
          </a:xfrm>
        </p:grpSpPr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4152196" y="3780226"/>
              <a:ext cx="2871506" cy="2871506"/>
            </a:xfrm>
            <a:prstGeom prst="ellipse">
              <a:avLst/>
            </a:prstGeom>
            <a:solidFill>
              <a:srgbClr val="00B0F0">
                <a:alpha val="3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4800268" y="2988138"/>
              <a:ext cx="2367450" cy="2367450"/>
            </a:xfrm>
            <a:prstGeom prst="ellipse">
              <a:avLst/>
            </a:prstGeom>
            <a:solidFill>
              <a:srgbClr val="00B0F0">
                <a:alpha val="3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3504124" y="5004362"/>
              <a:ext cx="1431346" cy="1431346"/>
            </a:xfrm>
            <a:prstGeom prst="ellipse">
              <a:avLst/>
            </a:prstGeom>
            <a:solidFill>
              <a:srgbClr val="00B0F0">
                <a:alpha val="3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3864164" y="3996250"/>
              <a:ext cx="1431346" cy="1431346"/>
            </a:xfrm>
            <a:prstGeom prst="ellipse">
              <a:avLst/>
            </a:prstGeom>
            <a:solidFill>
              <a:srgbClr val="00B0F0">
                <a:alpha val="3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4291919" y="5286169"/>
              <a:ext cx="1431346" cy="1431346"/>
            </a:xfrm>
            <a:prstGeom prst="ellipse">
              <a:avLst/>
            </a:prstGeom>
            <a:solidFill>
              <a:srgbClr val="00B0F0">
                <a:alpha val="3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2157165" y="3244573"/>
              <a:ext cx="3519578" cy="3519578"/>
            </a:xfrm>
            <a:prstGeom prst="ellipse">
              <a:avLst/>
            </a:prstGeom>
            <a:solidFill>
              <a:srgbClr val="00B0F0">
                <a:alpha val="3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2928060" y="4711923"/>
              <a:ext cx="1517048" cy="1517048"/>
            </a:xfrm>
            <a:prstGeom prst="ellipse">
              <a:avLst/>
            </a:prstGeom>
            <a:solidFill>
              <a:srgbClr val="00B0F0">
                <a:alpha val="3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3916954" y="2263178"/>
              <a:ext cx="1517048" cy="1517048"/>
            </a:xfrm>
            <a:prstGeom prst="ellipse">
              <a:avLst/>
            </a:prstGeom>
            <a:solidFill>
              <a:srgbClr val="00B0F0">
                <a:alpha val="3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003690" y="4432966"/>
            <a:ext cx="2992706" cy="2164386"/>
            <a:chOff x="2309565" y="3396973"/>
            <a:chExt cx="4866537" cy="3519578"/>
          </a:xfrm>
          <a:solidFill>
            <a:srgbClr val="FF0000">
              <a:alpha val="32000"/>
            </a:srgbClr>
          </a:solidFill>
        </p:grpSpPr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4304596" y="3932626"/>
              <a:ext cx="2871506" cy="287150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3656524" y="5156762"/>
              <a:ext cx="1431346" cy="143134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4016564" y="4148650"/>
              <a:ext cx="1431346" cy="143134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4429294" y="5438120"/>
              <a:ext cx="1431346" cy="143134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2309565" y="3396973"/>
              <a:ext cx="3519578" cy="351957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3080460" y="4864323"/>
              <a:ext cx="1517048" cy="151704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0655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themes: Connections to </a:t>
            </a:r>
            <a:r>
              <a:rPr lang="en-US" b="1" dirty="0" err="1" smtClean="0"/>
              <a:t>stochastics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An </a:t>
            </a:r>
            <a:r>
              <a:rPr lang="nl-NL" dirty="0" err="1" smtClean="0"/>
              <a:t>alternative</a:t>
            </a:r>
            <a:r>
              <a:rPr lang="nl-NL" dirty="0" smtClean="0"/>
              <a:t> way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circumvent</a:t>
            </a:r>
            <a:r>
              <a:rPr lang="nl-NL" dirty="0" smtClean="0"/>
              <a:t> the </a:t>
            </a:r>
            <a:r>
              <a:rPr lang="nl-NL" dirty="0" err="1" smtClean="0"/>
              <a:t>artificial</a:t>
            </a:r>
            <a:r>
              <a:rPr lang="nl-NL" dirty="0" smtClean="0"/>
              <a:t> </a:t>
            </a:r>
            <a:r>
              <a:rPr lang="nl-NL" dirty="0" err="1" smtClean="0"/>
              <a:t>difficulty</a:t>
            </a:r>
            <a:r>
              <a:rPr lang="nl-NL" dirty="0" smtClean="0"/>
              <a:t> of “</a:t>
            </a:r>
            <a:r>
              <a:rPr lang="nl-NL" dirty="0" err="1" smtClean="0"/>
              <a:t>adversarial</a:t>
            </a:r>
            <a:r>
              <a:rPr lang="nl-NL" dirty="0" smtClean="0"/>
              <a:t> </a:t>
            </a:r>
            <a:r>
              <a:rPr lang="nl-NL" dirty="0" err="1" smtClean="0"/>
              <a:t>inputs</a:t>
            </a:r>
            <a:r>
              <a:rPr lang="nl-NL" dirty="0" smtClean="0"/>
              <a:t>” is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consider</a:t>
            </a:r>
            <a:r>
              <a:rPr lang="nl-NL" dirty="0" smtClean="0"/>
              <a:t> random input </a:t>
            </a:r>
            <a:r>
              <a:rPr lang="nl-NL" dirty="0" err="1" smtClean="0"/>
              <a:t>networks</a:t>
            </a:r>
            <a:endParaRPr lang="nl-NL" dirty="0" smtClean="0"/>
          </a:p>
          <a:p>
            <a:r>
              <a:rPr lang="nl-NL" dirty="0" err="1" smtClean="0"/>
              <a:t>Several</a:t>
            </a:r>
            <a:r>
              <a:rPr lang="nl-NL" dirty="0" smtClean="0"/>
              <a:t> </a:t>
            </a:r>
            <a:r>
              <a:rPr lang="nl-NL" dirty="0" err="1" smtClean="0"/>
              <a:t>problems</a:t>
            </a:r>
            <a:r>
              <a:rPr lang="nl-NL" dirty="0" smtClean="0"/>
              <a:t> are </a:t>
            </a:r>
            <a:r>
              <a:rPr lang="nl-NL" dirty="0" err="1" smtClean="0"/>
              <a:t>provably</a:t>
            </a:r>
            <a:r>
              <a:rPr lang="nl-NL" dirty="0" smtClean="0"/>
              <a:t> more </a:t>
            </a:r>
            <a:r>
              <a:rPr lang="nl-NL" dirty="0" err="1" smtClean="0"/>
              <a:t>tractable</a:t>
            </a:r>
            <a:r>
              <a:rPr lang="nl-NL" dirty="0" smtClean="0"/>
              <a:t> on random </a:t>
            </a:r>
            <a:r>
              <a:rPr lang="nl-NL" dirty="0" err="1" smtClean="0"/>
              <a:t>inputs</a:t>
            </a:r>
            <a:r>
              <a:rPr lang="nl-NL" dirty="0" smtClean="0"/>
              <a:t> </a:t>
            </a:r>
            <a:r>
              <a:rPr lang="nl-NL" dirty="0" err="1" smtClean="0"/>
              <a:t>than</a:t>
            </a:r>
            <a:r>
              <a:rPr lang="nl-NL" dirty="0" smtClean="0"/>
              <a:t> on worst-case </a:t>
            </a:r>
            <a:r>
              <a:rPr lang="nl-NL" dirty="0" err="1" smtClean="0"/>
              <a:t>inputs</a:t>
            </a:r>
            <a:endParaRPr lang="nl-NL" dirty="0" smtClean="0"/>
          </a:p>
          <a:p>
            <a:pPr lvl="1"/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provably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solved</a:t>
            </a:r>
            <a:r>
              <a:rPr lang="nl-NL" dirty="0" smtClean="0"/>
              <a:t> </a:t>
            </a:r>
            <a:r>
              <a:rPr lang="nl-NL" dirty="0" err="1" smtClean="0"/>
              <a:t>faster</a:t>
            </a:r>
            <a:r>
              <a:rPr lang="nl-NL" dirty="0" smtClean="0"/>
              <a:t> (</a:t>
            </a:r>
            <a:r>
              <a:rPr lang="nl-NL" dirty="0" err="1" smtClean="0"/>
              <a:t>with</a:t>
            </a:r>
            <a:r>
              <a:rPr lang="nl-NL" dirty="0" smtClean="0"/>
              <a:t> high </a:t>
            </a:r>
            <a:r>
              <a:rPr lang="nl-NL" dirty="0" err="1" smtClean="0"/>
              <a:t>probability</a:t>
            </a:r>
            <a:r>
              <a:rPr lang="nl-NL" dirty="0" smtClean="0"/>
              <a:t>), or </a:t>
            </a:r>
          </a:p>
          <a:p>
            <a:pPr lvl="1"/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approximated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better</a:t>
            </a:r>
            <a:r>
              <a:rPr lang="nl-NL" dirty="0" smtClean="0"/>
              <a:t> </a:t>
            </a:r>
            <a:r>
              <a:rPr lang="nl-NL" dirty="0" err="1" smtClean="0"/>
              <a:t>quality</a:t>
            </a:r>
            <a:r>
              <a:rPr lang="nl-NL" dirty="0" smtClean="0"/>
              <a:t> </a:t>
            </a:r>
            <a:r>
              <a:rPr lang="nl-NL" dirty="0" err="1" smtClean="0"/>
              <a:t>guarantees</a:t>
            </a:r>
            <a:endParaRPr lang="nl-NL" dirty="0" smtClean="0"/>
          </a:p>
          <a:p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understand</a:t>
            </a:r>
            <a:r>
              <a:rPr lang="nl-NL" dirty="0" smtClean="0"/>
              <a:t> </a:t>
            </a:r>
            <a:r>
              <a:rPr lang="nl-NL" dirty="0" err="1" smtClean="0"/>
              <a:t>why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happens</a:t>
            </a:r>
            <a:r>
              <a:rPr lang="nl-NL" dirty="0" smtClean="0"/>
              <a:t>,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its</a:t>
            </a:r>
            <a:r>
              <a:rPr lang="nl-NL" dirty="0" smtClean="0"/>
              <a:t> </a:t>
            </a:r>
            <a:r>
              <a:rPr lang="nl-NL" dirty="0" err="1" smtClean="0"/>
              <a:t>relevance</a:t>
            </a:r>
            <a:r>
              <a:rPr lang="nl-NL" dirty="0" smtClean="0"/>
              <a:t> is </a:t>
            </a:r>
            <a:r>
              <a:rPr lang="nl-NL" dirty="0" err="1" smtClean="0"/>
              <a:t>for</a:t>
            </a:r>
            <a:r>
              <a:rPr lang="nl-NL" dirty="0" smtClean="0"/>
              <a:t> real-life </a:t>
            </a:r>
            <a:r>
              <a:rPr lang="nl-NL" dirty="0" err="1" smtClean="0"/>
              <a:t>inputs</a:t>
            </a:r>
            <a:r>
              <a:rPr lang="nl-NL" dirty="0" smtClean="0"/>
              <a:t>, we </a:t>
            </a:r>
            <a:r>
              <a:rPr lang="nl-NL" dirty="0" err="1" smtClean="0"/>
              <a:t>can</a:t>
            </a:r>
            <a:r>
              <a:rPr lang="nl-NL" dirty="0"/>
              <a:t> </a:t>
            </a:r>
            <a:r>
              <a:rPr lang="nl-NL" dirty="0" err="1" smtClean="0"/>
              <a:t>try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relate</a:t>
            </a:r>
            <a:r>
              <a:rPr lang="nl-NL" dirty="0" smtClean="0"/>
              <a:t> the </a:t>
            </a:r>
            <a:r>
              <a:rPr lang="nl-NL" dirty="0" err="1" smtClean="0"/>
              <a:t>good</a:t>
            </a:r>
            <a:r>
              <a:rPr lang="nl-NL" dirty="0" smtClean="0"/>
              <a:t> </a:t>
            </a:r>
            <a:r>
              <a:rPr lang="nl-NL" dirty="0" err="1" smtClean="0"/>
              <a:t>algorithmic</a:t>
            </a:r>
            <a:r>
              <a:rPr lang="nl-NL" dirty="0" smtClean="0"/>
              <a:t> </a:t>
            </a:r>
            <a:r>
              <a:rPr lang="nl-NL" dirty="0" err="1" smtClean="0"/>
              <a:t>behavior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smtClean="0">
                <a:solidFill>
                  <a:srgbClr val="0070C0"/>
                </a:solidFill>
              </a:rPr>
              <a:t>parameters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are small on random </a:t>
            </a:r>
            <a:r>
              <a:rPr lang="nl-NL" dirty="0" err="1" smtClean="0"/>
              <a:t>inputs</a:t>
            </a:r>
            <a:r>
              <a:rPr lang="nl-NL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9915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Explaining</a:t>
            </a:r>
            <a:r>
              <a:rPr lang="nl-NL" dirty="0" smtClean="0"/>
              <a:t> </a:t>
            </a:r>
            <a:r>
              <a:rPr lang="nl-NL" dirty="0" err="1" smtClean="0"/>
              <a:t>tractability</a:t>
            </a:r>
            <a:r>
              <a:rPr lang="nl-NL" dirty="0" smtClean="0"/>
              <a:t> on random </a:t>
            </a:r>
            <a:r>
              <a:rPr lang="nl-NL" dirty="0" err="1" smtClean="0"/>
              <a:t>inputs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We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explain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why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problem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is easy for random inputs if we have the following:</a:t>
                </a:r>
              </a:p>
              <a:p>
                <a:pPr lvl="1"/>
                <a:r>
                  <a:rPr lang="nl-NL" dirty="0" smtClean="0"/>
                  <a:t>An FPT </a:t>
                </a:r>
                <a:r>
                  <a:rPr lang="nl-NL" dirty="0" err="1" smtClean="0"/>
                  <a:t>algorithm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under some suitable parameterization</a:t>
                </a:r>
              </a:p>
              <a:p>
                <a:pPr lvl="1"/>
                <a:r>
                  <a:rPr lang="nl-NL" dirty="0" smtClean="0"/>
                  <a:t>A </a:t>
                </a:r>
                <a:r>
                  <a:rPr lang="nl-NL" dirty="0" err="1" smtClean="0"/>
                  <a:t>proof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, on random </a:t>
                </a:r>
                <a:r>
                  <a:rPr lang="nl-NL" dirty="0" err="1" smtClean="0"/>
                  <a:t>inputs</a:t>
                </a:r>
                <a:r>
                  <a:rPr lang="nl-NL" dirty="0" smtClean="0"/>
                  <a:t>, the </a:t>
                </a:r>
                <a:r>
                  <a:rPr lang="nl-NL" dirty="0" err="1" smtClean="0"/>
                  <a:t>value</a:t>
                </a:r>
                <a:r>
                  <a:rPr lang="nl-NL" dirty="0" smtClean="0"/>
                  <a:t> of the parameter is small (e.g.,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l-NL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/>
                  <a:t>) with high probability</a:t>
                </a:r>
              </a:p>
              <a:p>
                <a:r>
                  <a:rPr lang="nl-NL" dirty="0" smtClean="0"/>
                  <a:t>Using </a:t>
                </a:r>
                <a:r>
                  <a:rPr lang="nl-NL" dirty="0" err="1" smtClean="0"/>
                  <a:t>parameterized</a:t>
                </a:r>
                <a:r>
                  <a:rPr lang="nl-NL" dirty="0" smtClean="0"/>
                  <a:t> analysis of </a:t>
                </a:r>
                <a:r>
                  <a:rPr lang="nl-NL" dirty="0" err="1" smtClean="0"/>
                  <a:t>approximation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algorithms</a:t>
                </a:r>
                <a:r>
                  <a:rPr lang="nl-NL" dirty="0" smtClean="0"/>
                  <a:t>, we </a:t>
                </a:r>
                <a:r>
                  <a:rPr lang="nl-NL" dirty="0" err="1" smtClean="0"/>
                  <a:t>can</a:t>
                </a:r>
                <a:r>
                  <a:rPr lang="nl-NL" dirty="0"/>
                  <a:t> </a:t>
                </a:r>
                <a:r>
                  <a:rPr lang="nl-NL" dirty="0" smtClean="0"/>
                  <a:t>hope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similar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explanations</a:t>
                </a:r>
                <a:r>
                  <a:rPr lang="nl-NL" dirty="0" smtClean="0"/>
                  <a:t> in the </a:t>
                </a:r>
                <a:r>
                  <a:rPr lang="nl-NL" dirty="0" err="1" smtClean="0"/>
                  <a:t>approximate</a:t>
                </a:r>
                <a:r>
                  <a:rPr lang="nl-NL" dirty="0" smtClean="0"/>
                  <a:t> regime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563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</a:t>
            </a:r>
            <a:r>
              <a:rPr lang="nl-NL" dirty="0" err="1" smtClean="0"/>
              <a:t>roblems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are </a:t>
            </a:r>
            <a:r>
              <a:rPr lang="nl-NL" dirty="0" err="1" smtClean="0"/>
              <a:t>easier</a:t>
            </a:r>
            <a:r>
              <a:rPr lang="nl-NL" dirty="0" smtClean="0"/>
              <a:t> on random </a:t>
            </a:r>
            <a:r>
              <a:rPr lang="nl-NL" dirty="0" err="1" smtClean="0"/>
              <a:t>graphs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457200" y="1450268"/>
            <a:ext cx="8229600" cy="623610"/>
          </a:xfrm>
          <a:custGeom>
            <a:avLst/>
            <a:gdLst>
              <a:gd name="connsiteX0" fmla="*/ 0 w 8229600"/>
              <a:gd name="connsiteY0" fmla="*/ 103937 h 623610"/>
              <a:gd name="connsiteX1" fmla="*/ 103937 w 8229600"/>
              <a:gd name="connsiteY1" fmla="*/ 0 h 623610"/>
              <a:gd name="connsiteX2" fmla="*/ 8125663 w 8229600"/>
              <a:gd name="connsiteY2" fmla="*/ 0 h 623610"/>
              <a:gd name="connsiteX3" fmla="*/ 8229600 w 8229600"/>
              <a:gd name="connsiteY3" fmla="*/ 103937 h 623610"/>
              <a:gd name="connsiteX4" fmla="*/ 8229600 w 8229600"/>
              <a:gd name="connsiteY4" fmla="*/ 519673 h 623610"/>
              <a:gd name="connsiteX5" fmla="*/ 8125663 w 8229600"/>
              <a:gd name="connsiteY5" fmla="*/ 623610 h 623610"/>
              <a:gd name="connsiteX6" fmla="*/ 103937 w 8229600"/>
              <a:gd name="connsiteY6" fmla="*/ 623610 h 623610"/>
              <a:gd name="connsiteX7" fmla="*/ 0 w 8229600"/>
              <a:gd name="connsiteY7" fmla="*/ 519673 h 623610"/>
              <a:gd name="connsiteX8" fmla="*/ 0 w 8229600"/>
              <a:gd name="connsiteY8" fmla="*/ 103937 h 62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623610">
                <a:moveTo>
                  <a:pt x="0" y="103937"/>
                </a:moveTo>
                <a:cubicBezTo>
                  <a:pt x="0" y="46534"/>
                  <a:pt x="46534" y="0"/>
                  <a:pt x="103937" y="0"/>
                </a:cubicBezTo>
                <a:lnTo>
                  <a:pt x="8125663" y="0"/>
                </a:lnTo>
                <a:cubicBezTo>
                  <a:pt x="8183066" y="0"/>
                  <a:pt x="8229600" y="46534"/>
                  <a:pt x="8229600" y="103937"/>
                </a:cubicBezTo>
                <a:lnTo>
                  <a:pt x="8229600" y="519673"/>
                </a:lnTo>
                <a:cubicBezTo>
                  <a:pt x="8229600" y="577076"/>
                  <a:pt x="8183066" y="623610"/>
                  <a:pt x="8125663" y="623610"/>
                </a:cubicBezTo>
                <a:lnTo>
                  <a:pt x="103937" y="623610"/>
                </a:lnTo>
                <a:cubicBezTo>
                  <a:pt x="46534" y="623610"/>
                  <a:pt x="0" y="577076"/>
                  <a:pt x="0" y="519673"/>
                </a:cubicBezTo>
                <a:lnTo>
                  <a:pt x="0" y="10393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9502" tIns="129502" rIns="129502" bIns="129502" numCol="1" spcCol="1270" anchor="ctr" anchorCtr="0">
            <a:noAutofit/>
          </a:bodyPr>
          <a:lstStyle/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2600" kern="1200" dirty="0" err="1" smtClean="0"/>
              <a:t>Hamiltonian</a:t>
            </a:r>
            <a:r>
              <a:rPr lang="nl-NL" sz="2600" kern="1200" dirty="0" smtClean="0"/>
              <a:t> </a:t>
            </a:r>
            <a:r>
              <a:rPr lang="nl-NL" sz="2600" kern="1200" dirty="0" err="1" smtClean="0"/>
              <a:t>Path</a:t>
            </a:r>
            <a:endParaRPr lang="en-US" sz="2600" kern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Freeform 6"/>
              <p:cNvSpPr/>
              <p:nvPr/>
            </p:nvSpPr>
            <p:spPr>
              <a:xfrm>
                <a:off x="457200" y="2073879"/>
                <a:ext cx="8229600" cy="1560780"/>
              </a:xfrm>
              <a:custGeom>
                <a:avLst/>
                <a:gdLst>
                  <a:gd name="connsiteX0" fmla="*/ 0 w 8229600"/>
                  <a:gd name="connsiteY0" fmla="*/ 0 h 1560780"/>
                  <a:gd name="connsiteX1" fmla="*/ 8229600 w 8229600"/>
                  <a:gd name="connsiteY1" fmla="*/ 0 h 1560780"/>
                  <a:gd name="connsiteX2" fmla="*/ 8229600 w 8229600"/>
                  <a:gd name="connsiteY2" fmla="*/ 1560780 h 1560780"/>
                  <a:gd name="connsiteX3" fmla="*/ 0 w 8229600"/>
                  <a:gd name="connsiteY3" fmla="*/ 1560780 h 1560780"/>
                  <a:gd name="connsiteX4" fmla="*/ 0 w 8229600"/>
                  <a:gd name="connsiteY4" fmla="*/ 0 h 156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9600" h="1560780">
                    <a:moveTo>
                      <a:pt x="0" y="0"/>
                    </a:moveTo>
                    <a:lnTo>
                      <a:pt x="8229600" y="0"/>
                    </a:lnTo>
                    <a:lnTo>
                      <a:pt x="8229600" y="1560780"/>
                    </a:lnTo>
                    <a:lnTo>
                      <a:pt x="0" y="156078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1290" tIns="33020" rIns="184912" bIns="33020" numCol="1" spcCol="1270" anchor="t" anchorCtr="0">
                <a:noAutofit/>
              </a:bodyPr>
              <a:lstStyle/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nl-NL" sz="2000" kern="1200" dirty="0" smtClean="0"/>
                  <a:t>Consider random </a:t>
                </a:r>
                <a:r>
                  <a:rPr lang="nl-NL" sz="2000" kern="1200" dirty="0" err="1" smtClean="0"/>
                  <a:t>graphs</a:t>
                </a:r>
                <a:r>
                  <a:rPr lang="nl-NL" sz="2000" kern="1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b="0" i="1" kern="120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 b="0" i="1" kern="120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nl-NL" sz="2000" b="0" i="1" kern="120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NL" sz="2000" b="0" i="1" kern="120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sz="2000" b="0" i="1" kern="120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 kern="1200" dirty="0" smtClean="0"/>
                  <a:t> in the </a:t>
                </a:r>
                <a:r>
                  <a:rPr lang="en-US" sz="2000" kern="1200" dirty="0" err="1" smtClean="0"/>
                  <a:t>Erdős</a:t>
                </a:r>
                <a:r>
                  <a:rPr lang="en-US" sz="2000" kern="1200" dirty="0" smtClean="0"/>
                  <a:t>–</a:t>
                </a:r>
                <a:r>
                  <a:rPr lang="en-US" sz="2000" kern="1200" dirty="0" err="1" smtClean="0"/>
                  <a:t>Rényi</a:t>
                </a:r>
                <a:r>
                  <a:rPr lang="en-US" sz="2000" kern="1200" dirty="0" smtClean="0"/>
                  <a:t> model for constant </a:t>
                </a:r>
                <a14:m>
                  <m:oMath xmlns:m="http://schemas.openxmlformats.org/officeDocument/2006/math">
                    <m:r>
                      <a:rPr lang="nl-NL" sz="2000" b="0" i="1" kern="120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NL" sz="2000" b="0" i="1" kern="1200" smtClean="0">
                        <a:latin typeface="Cambria Math" panose="02040503050406030204" pitchFamily="18" charset="0"/>
                      </a:rPr>
                      <m:t>∈[0..1]</m:t>
                    </m:r>
                  </m:oMath>
                </a14:m>
                <a:endParaRPr lang="en-US" sz="2000" kern="1200" dirty="0"/>
              </a:p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nl-NL" sz="2000" kern="1200" dirty="0" smtClean="0"/>
                  <a:t>There is </a:t>
                </a:r>
                <a:r>
                  <a:rPr lang="nl-NL" sz="2000" kern="1200" dirty="0" err="1" smtClean="0"/>
                  <a:t>an</a:t>
                </a:r>
                <a:r>
                  <a:rPr lang="nl-NL" sz="2000" kern="1200" dirty="0" smtClean="0"/>
                  <a:t> </a:t>
                </a:r>
                <a:r>
                  <a:rPr lang="nl-NL" sz="2000" kern="1200" dirty="0" err="1" smtClean="0"/>
                  <a:t>algorithm</a:t>
                </a:r>
                <a:r>
                  <a:rPr lang="nl-NL" sz="2000" kern="1200" dirty="0" smtClean="0"/>
                  <a:t> </a:t>
                </a:r>
                <a:r>
                  <a:rPr lang="nl-NL" sz="2000" kern="1200" dirty="0" err="1" smtClean="0"/>
                  <a:t>with</a:t>
                </a:r>
                <a:r>
                  <a:rPr lang="nl-NL" sz="2000" kern="1200" dirty="0" smtClean="0"/>
                  <a:t> </a:t>
                </a:r>
                <a:r>
                  <a:rPr lang="nl-NL" sz="2000" kern="1200" dirty="0" err="1" smtClean="0"/>
                  <a:t>expected</a:t>
                </a:r>
                <a:r>
                  <a:rPr lang="nl-NL" sz="2000" kern="1200" dirty="0" smtClean="0"/>
                  <a:t> </a:t>
                </a:r>
                <a:r>
                  <a:rPr lang="nl-NL" sz="2000" kern="1200" dirty="0" err="1" smtClean="0">
                    <a:solidFill>
                      <a:srgbClr val="0070C0"/>
                    </a:solidFill>
                  </a:rPr>
                  <a:t>linear</a:t>
                </a:r>
                <a:r>
                  <a:rPr lang="nl-NL" sz="2000" kern="1200" dirty="0" smtClean="0"/>
                  <a:t> running time </a:t>
                </a:r>
                <a:r>
                  <a:rPr lang="nl-NL" sz="2000" kern="1200" dirty="0" err="1" smtClean="0"/>
                  <a:t>to</a:t>
                </a:r>
                <a:r>
                  <a:rPr lang="nl-NL" sz="2000" kern="1200" dirty="0" smtClean="0"/>
                  <a:t> </a:t>
                </a:r>
                <a:r>
                  <a:rPr lang="nl-NL" sz="2000" kern="1200" dirty="0" err="1" smtClean="0"/>
                  <a:t>find</a:t>
                </a:r>
                <a:r>
                  <a:rPr lang="nl-NL" sz="2000" kern="1200" dirty="0" smtClean="0"/>
                  <a:t> </a:t>
                </a:r>
                <a:r>
                  <a:rPr lang="nl-NL" sz="2000" kern="1200" dirty="0" err="1" smtClean="0"/>
                  <a:t>find</a:t>
                </a:r>
                <a:r>
                  <a:rPr lang="nl-NL" sz="2000" kern="1200" dirty="0" smtClean="0"/>
                  <a:t> a </a:t>
                </a:r>
                <a:r>
                  <a:rPr lang="nl-NL" sz="2000" kern="1200" dirty="0" err="1" smtClean="0"/>
                  <a:t>Hamiltonian</a:t>
                </a:r>
                <a:r>
                  <a:rPr lang="nl-NL" sz="2000" kern="1200" dirty="0" smtClean="0"/>
                  <a:t> </a:t>
                </a:r>
                <a:r>
                  <a:rPr lang="nl-NL" sz="2000" kern="1200" dirty="0" err="1" smtClean="0"/>
                  <a:t>path</a:t>
                </a:r>
                <a:r>
                  <a:rPr lang="nl-NL" sz="2000" kern="1200" dirty="0" smtClean="0"/>
                  <a:t> in a random </a:t>
                </a:r>
                <a:r>
                  <a:rPr lang="nl-NL" sz="2000" kern="1200" dirty="0" err="1" smtClean="0"/>
                  <a:t>graph</a:t>
                </a:r>
                <a:r>
                  <a:rPr lang="nl-NL" sz="2000" kern="1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b="0" i="1" kern="120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 b="0" i="1" kern="120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nl-NL" sz="2000" b="0" i="1" kern="120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NL" sz="2000" b="0" i="1" kern="120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sz="2000" b="0" i="1" kern="120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 kern="1200" dirty="0" smtClean="0"/>
                  <a:t>, or determine that such a path does not exist</a:t>
                </a:r>
                <a:endParaRPr lang="en-US" sz="2000" kern="1200" dirty="0"/>
              </a:p>
            </p:txBody>
          </p:sp>
        </mc:Choice>
        <mc:Fallback xmlns="">
          <p:sp>
            <p:nvSpPr>
              <p:cNvPr id="7" name="Freeform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73879"/>
                <a:ext cx="8229600" cy="1560780"/>
              </a:xfrm>
              <a:custGeom>
                <a:avLst/>
                <a:gdLst>
                  <a:gd name="connsiteX0" fmla="*/ 0 w 8229600"/>
                  <a:gd name="connsiteY0" fmla="*/ 0 h 1560780"/>
                  <a:gd name="connsiteX1" fmla="*/ 8229600 w 8229600"/>
                  <a:gd name="connsiteY1" fmla="*/ 0 h 1560780"/>
                  <a:gd name="connsiteX2" fmla="*/ 8229600 w 8229600"/>
                  <a:gd name="connsiteY2" fmla="*/ 1560780 h 1560780"/>
                  <a:gd name="connsiteX3" fmla="*/ 0 w 8229600"/>
                  <a:gd name="connsiteY3" fmla="*/ 1560780 h 1560780"/>
                  <a:gd name="connsiteX4" fmla="*/ 0 w 8229600"/>
                  <a:gd name="connsiteY4" fmla="*/ 0 h 156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9600" h="1560780">
                    <a:moveTo>
                      <a:pt x="0" y="0"/>
                    </a:moveTo>
                    <a:lnTo>
                      <a:pt x="8229600" y="0"/>
                    </a:lnTo>
                    <a:lnTo>
                      <a:pt x="8229600" y="1560780"/>
                    </a:lnTo>
                    <a:lnTo>
                      <a:pt x="0" y="156078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 t="-4688" b="-6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457200" y="3634659"/>
            <a:ext cx="8229600" cy="623610"/>
          </a:xfrm>
          <a:custGeom>
            <a:avLst/>
            <a:gdLst>
              <a:gd name="connsiteX0" fmla="*/ 0 w 8229600"/>
              <a:gd name="connsiteY0" fmla="*/ 103937 h 623610"/>
              <a:gd name="connsiteX1" fmla="*/ 103937 w 8229600"/>
              <a:gd name="connsiteY1" fmla="*/ 0 h 623610"/>
              <a:gd name="connsiteX2" fmla="*/ 8125663 w 8229600"/>
              <a:gd name="connsiteY2" fmla="*/ 0 h 623610"/>
              <a:gd name="connsiteX3" fmla="*/ 8229600 w 8229600"/>
              <a:gd name="connsiteY3" fmla="*/ 103937 h 623610"/>
              <a:gd name="connsiteX4" fmla="*/ 8229600 w 8229600"/>
              <a:gd name="connsiteY4" fmla="*/ 519673 h 623610"/>
              <a:gd name="connsiteX5" fmla="*/ 8125663 w 8229600"/>
              <a:gd name="connsiteY5" fmla="*/ 623610 h 623610"/>
              <a:gd name="connsiteX6" fmla="*/ 103937 w 8229600"/>
              <a:gd name="connsiteY6" fmla="*/ 623610 h 623610"/>
              <a:gd name="connsiteX7" fmla="*/ 0 w 8229600"/>
              <a:gd name="connsiteY7" fmla="*/ 519673 h 623610"/>
              <a:gd name="connsiteX8" fmla="*/ 0 w 8229600"/>
              <a:gd name="connsiteY8" fmla="*/ 103937 h 62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623610">
                <a:moveTo>
                  <a:pt x="0" y="103937"/>
                </a:moveTo>
                <a:cubicBezTo>
                  <a:pt x="0" y="46534"/>
                  <a:pt x="46534" y="0"/>
                  <a:pt x="103937" y="0"/>
                </a:cubicBezTo>
                <a:lnTo>
                  <a:pt x="8125663" y="0"/>
                </a:lnTo>
                <a:cubicBezTo>
                  <a:pt x="8183066" y="0"/>
                  <a:pt x="8229600" y="46534"/>
                  <a:pt x="8229600" y="103937"/>
                </a:cubicBezTo>
                <a:lnTo>
                  <a:pt x="8229600" y="519673"/>
                </a:lnTo>
                <a:cubicBezTo>
                  <a:pt x="8229600" y="577076"/>
                  <a:pt x="8183066" y="623610"/>
                  <a:pt x="8125663" y="623610"/>
                </a:cubicBezTo>
                <a:lnTo>
                  <a:pt x="103937" y="623610"/>
                </a:lnTo>
                <a:cubicBezTo>
                  <a:pt x="46534" y="623610"/>
                  <a:pt x="0" y="577076"/>
                  <a:pt x="0" y="519673"/>
                </a:cubicBezTo>
                <a:lnTo>
                  <a:pt x="0" y="10393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9502" tIns="129502" rIns="129502" bIns="129502" numCol="1" spcCol="1270" anchor="ctr" anchorCtr="0">
            <a:noAutofit/>
          </a:bodyPr>
          <a:lstStyle/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2600" kern="1200" dirty="0" smtClean="0"/>
              <a:t>Independent Set</a:t>
            </a:r>
            <a:endParaRPr lang="en-US" sz="2600" kern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Freeform 8"/>
              <p:cNvSpPr/>
              <p:nvPr/>
            </p:nvSpPr>
            <p:spPr>
              <a:xfrm>
                <a:off x="457200" y="4258269"/>
                <a:ext cx="8229600" cy="1614600"/>
              </a:xfrm>
              <a:custGeom>
                <a:avLst/>
                <a:gdLst>
                  <a:gd name="connsiteX0" fmla="*/ 0 w 8229600"/>
                  <a:gd name="connsiteY0" fmla="*/ 0 h 1614600"/>
                  <a:gd name="connsiteX1" fmla="*/ 8229600 w 8229600"/>
                  <a:gd name="connsiteY1" fmla="*/ 0 h 1614600"/>
                  <a:gd name="connsiteX2" fmla="*/ 8229600 w 8229600"/>
                  <a:gd name="connsiteY2" fmla="*/ 1614600 h 1614600"/>
                  <a:gd name="connsiteX3" fmla="*/ 0 w 8229600"/>
                  <a:gd name="connsiteY3" fmla="*/ 1614600 h 1614600"/>
                  <a:gd name="connsiteX4" fmla="*/ 0 w 8229600"/>
                  <a:gd name="connsiteY4" fmla="*/ 0 h 16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9600" h="1614600">
                    <a:moveTo>
                      <a:pt x="0" y="0"/>
                    </a:moveTo>
                    <a:lnTo>
                      <a:pt x="8229600" y="0"/>
                    </a:lnTo>
                    <a:lnTo>
                      <a:pt x="8229600" y="1614600"/>
                    </a:lnTo>
                    <a:lnTo>
                      <a:pt x="0" y="16146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1290" tIns="33020" rIns="184912" bIns="33020" numCol="1" spcCol="1270" anchor="t" anchorCtr="0">
                <a:noAutofit/>
              </a:bodyPr>
              <a:lstStyle/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nl-NL" sz="2000" kern="1200" dirty="0" smtClean="0"/>
                  <a:t>In </a:t>
                </a:r>
                <a:r>
                  <a:rPr lang="nl-NL" sz="2000" kern="1200" dirty="0" err="1" smtClean="0"/>
                  <a:t>general</a:t>
                </a:r>
                <a:r>
                  <a:rPr lang="nl-NL" sz="2000" kern="1200" dirty="0" smtClean="0"/>
                  <a:t> </a:t>
                </a:r>
                <a:r>
                  <a:rPr lang="nl-NL" sz="2000" kern="1200" dirty="0" err="1" smtClean="0"/>
                  <a:t>graphs</a:t>
                </a:r>
                <a:r>
                  <a:rPr lang="nl-NL" sz="2000" kern="1200" dirty="0" smtClean="0"/>
                  <a:t>, </a:t>
                </a:r>
                <a:r>
                  <a:rPr lang="nl-NL" sz="2000" kern="1200" dirty="0" err="1" smtClean="0"/>
                  <a:t>there</a:t>
                </a:r>
                <a:r>
                  <a:rPr lang="nl-NL" sz="2000" kern="1200" dirty="0" smtClean="0"/>
                  <a:t> is no </a:t>
                </a:r>
                <a:r>
                  <a:rPr lang="nl-NL" sz="2000" kern="1200" dirty="0" err="1" smtClean="0"/>
                  <a:t>approximation</a:t>
                </a:r>
                <a:r>
                  <a:rPr lang="nl-NL" sz="2000" kern="1200" dirty="0" smtClean="0"/>
                  <a:t> </a:t>
                </a:r>
                <a:r>
                  <a:rPr lang="nl-NL" sz="2000" kern="1200" dirty="0" err="1" smtClean="0"/>
                  <a:t>algorithm</a:t>
                </a:r>
                <a:r>
                  <a:rPr lang="nl-NL" sz="2000" kern="1200" dirty="0" smtClean="0"/>
                  <a:t> </a:t>
                </a:r>
                <a:r>
                  <a:rPr lang="nl-NL" sz="2000" kern="1200" dirty="0" err="1" smtClean="0"/>
                  <a:t>for</a:t>
                </a:r>
                <a:r>
                  <a:rPr lang="nl-NL" sz="2000" kern="1200" dirty="0" smtClean="0"/>
                  <a:t> Independent Set </a:t>
                </a:r>
                <a:r>
                  <a:rPr lang="nl-NL" sz="2000" kern="1200" dirty="0" err="1" smtClean="0"/>
                  <a:t>with</a:t>
                </a:r>
                <a:r>
                  <a:rPr lang="nl-NL" sz="2000" kern="1200" dirty="0" smtClean="0"/>
                  <a:t> ratio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000" b="0" i="1" kern="120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sz="2000" b="0" i="1" kern="120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nl-NL" sz="2000" b="0" i="1" kern="120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nl-NL" sz="2000" b="0" i="1" kern="1200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sz="2000" kern="1200" dirty="0" smtClean="0"/>
                  <a:t> (unless </a:t>
                </a:r>
                <a14:m>
                  <m:oMath xmlns:m="http://schemas.openxmlformats.org/officeDocument/2006/math">
                    <m:r>
                      <a:rPr lang="nl-NL" sz="2000" b="0" i="1" kern="120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sz="2000" b="0" i="1" kern="120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b="0" i="1" kern="1200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nl-NL" sz="2000" b="0" i="1" kern="120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kern="1200" dirty="0"/>
              </a:p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nl-NL" sz="2000" kern="1200" dirty="0" smtClean="0"/>
                  <a:t>For </a:t>
                </a:r>
                <a:r>
                  <a:rPr lang="nl-NL" sz="2000" kern="1200" dirty="0" err="1" smtClean="0"/>
                  <a:t>fixed</a:t>
                </a:r>
                <a:r>
                  <a:rPr lang="nl-NL" sz="2000" kern="1200" dirty="0" smtClean="0"/>
                  <a:t> </a:t>
                </a:r>
                <a14:m>
                  <m:oMath xmlns:m="http://schemas.openxmlformats.org/officeDocument/2006/math">
                    <m:r>
                      <a:rPr lang="nl-NL" sz="2000" b="0" i="1" kern="120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l-NL" sz="2000" kern="1200" dirty="0" smtClean="0"/>
                  <a:t>, </a:t>
                </a:r>
                <a:r>
                  <a:rPr lang="nl-NL" sz="2000" kern="1200" dirty="0" err="1" smtClean="0"/>
                  <a:t>there</a:t>
                </a:r>
                <a:r>
                  <a:rPr lang="nl-NL" sz="2000" kern="1200" dirty="0" smtClean="0"/>
                  <a:t> is a </a:t>
                </a:r>
                <a:r>
                  <a:rPr lang="nl-NL" sz="2000" kern="1200" dirty="0" err="1" smtClean="0"/>
                  <a:t>polynomial</a:t>
                </a:r>
                <a:r>
                  <a:rPr lang="nl-NL" sz="2000" dirty="0"/>
                  <a:t>-</a:t>
                </a:r>
                <a:r>
                  <a:rPr lang="nl-NL" sz="2000" kern="1200" dirty="0" smtClean="0"/>
                  <a:t>time </a:t>
                </a:r>
                <a:r>
                  <a:rPr lang="nl-NL" sz="2000" kern="1200" dirty="0" err="1" smtClean="0"/>
                  <a:t>algorithm</a:t>
                </a:r>
                <a:r>
                  <a:rPr lang="nl-NL" sz="2000" kern="1200" dirty="0" smtClean="0"/>
                  <a:t> </a:t>
                </a:r>
                <a:r>
                  <a:rPr lang="nl-NL" sz="2000" kern="1200" dirty="0" err="1" smtClean="0"/>
                  <a:t>for</a:t>
                </a:r>
                <a:r>
                  <a:rPr lang="nl-NL" sz="2000" kern="1200" dirty="0" smtClean="0"/>
                  <a:t> Independent Set in random </a:t>
                </a:r>
                <a:r>
                  <a:rPr lang="nl-NL" sz="2000" kern="1200" dirty="0" err="1" smtClean="0"/>
                  <a:t>graphs</a:t>
                </a:r>
                <a:r>
                  <a:rPr lang="nl-NL" sz="2000" kern="1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b="0" i="1" kern="120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000" b="0" i="1" kern="120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nl-NL" sz="2000" b="0" i="1" kern="120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NL" sz="2000" b="0" i="1" kern="120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sz="2000" b="0" i="1" kern="120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nl-NL" sz="2000" kern="1200" dirty="0" smtClean="0"/>
                  <a:t> </a:t>
                </a:r>
                <a:r>
                  <a:rPr lang="nl-NL" sz="2000" kern="1200" dirty="0" err="1" smtClean="0"/>
                  <a:t>that</a:t>
                </a:r>
                <a:r>
                  <a:rPr lang="nl-NL" sz="2000" kern="1200" dirty="0" smtClean="0"/>
                  <a:t> </a:t>
                </a:r>
                <a:r>
                  <a:rPr lang="nl-NL" sz="2000" kern="1200" dirty="0" err="1" smtClean="0"/>
                  <a:t>gives</a:t>
                </a:r>
                <a:r>
                  <a:rPr lang="nl-NL" sz="2000" kern="1200" dirty="0" smtClean="0"/>
                  <a:t> a 2-approximation </a:t>
                </a:r>
                <a:r>
                  <a:rPr lang="nl-NL" sz="2000" kern="1200" dirty="0" err="1" smtClean="0"/>
                  <a:t>with</a:t>
                </a:r>
                <a:r>
                  <a:rPr lang="nl-NL" sz="2000" kern="1200" dirty="0" smtClean="0"/>
                  <a:t> high </a:t>
                </a:r>
                <a:r>
                  <a:rPr lang="nl-NL" sz="2000" kern="1200" dirty="0" err="1" smtClean="0"/>
                  <a:t>probability</a:t>
                </a:r>
                <a:endParaRPr lang="en-US" sz="2000" kern="1200" dirty="0"/>
              </a:p>
              <a:p>
                <a:pPr marL="457200" lvl="2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nl-NL" sz="2000" kern="1200" dirty="0" smtClean="0"/>
                  <a:t>Same </a:t>
                </a:r>
                <a:r>
                  <a:rPr lang="nl-NL" sz="2000" kern="1200" dirty="0" err="1" smtClean="0"/>
                  <a:t>applies</a:t>
                </a:r>
                <a:r>
                  <a:rPr lang="nl-NL" sz="2000" kern="1200" dirty="0" smtClean="0"/>
                  <a:t> </a:t>
                </a:r>
                <a:r>
                  <a:rPr lang="nl-NL" sz="2000" kern="1200" dirty="0" err="1" smtClean="0"/>
                  <a:t>to</a:t>
                </a:r>
                <a:r>
                  <a:rPr lang="nl-NL" sz="2000" kern="1200" dirty="0" smtClean="0"/>
                  <a:t> </a:t>
                </a:r>
                <a:r>
                  <a:rPr lang="nl-NL" sz="2000" kern="1200" dirty="0" err="1" smtClean="0"/>
                  <a:t>Chromatic</a:t>
                </a:r>
                <a:r>
                  <a:rPr lang="nl-NL" sz="2000" kern="1200" dirty="0" smtClean="0"/>
                  <a:t> </a:t>
                </a:r>
                <a:r>
                  <a:rPr lang="nl-NL" sz="2000" kern="1200" dirty="0" err="1" smtClean="0"/>
                  <a:t>Number</a:t>
                </a:r>
                <a:endParaRPr lang="en-US" sz="2000" kern="1200" dirty="0"/>
              </a:p>
            </p:txBody>
          </p:sp>
        </mc:Choice>
        <mc:Fallback xmlns="">
          <p:sp>
            <p:nvSpPr>
              <p:cNvPr id="9" name="Freeform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58269"/>
                <a:ext cx="8229600" cy="1614600"/>
              </a:xfrm>
              <a:custGeom>
                <a:avLst/>
                <a:gdLst>
                  <a:gd name="connsiteX0" fmla="*/ 0 w 8229600"/>
                  <a:gd name="connsiteY0" fmla="*/ 0 h 1614600"/>
                  <a:gd name="connsiteX1" fmla="*/ 8229600 w 8229600"/>
                  <a:gd name="connsiteY1" fmla="*/ 0 h 1614600"/>
                  <a:gd name="connsiteX2" fmla="*/ 8229600 w 8229600"/>
                  <a:gd name="connsiteY2" fmla="*/ 1614600 h 1614600"/>
                  <a:gd name="connsiteX3" fmla="*/ 0 w 8229600"/>
                  <a:gd name="connsiteY3" fmla="*/ 1614600 h 1614600"/>
                  <a:gd name="connsiteX4" fmla="*/ 0 w 8229600"/>
                  <a:gd name="connsiteY4" fmla="*/ 0 h 16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9600" h="1614600">
                    <a:moveTo>
                      <a:pt x="0" y="0"/>
                    </a:moveTo>
                    <a:lnTo>
                      <a:pt x="8229600" y="0"/>
                    </a:lnTo>
                    <a:lnTo>
                      <a:pt x="8229600" y="1614600"/>
                    </a:lnTo>
                    <a:lnTo>
                      <a:pt x="0" y="161460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3"/>
                <a:stretch>
                  <a:fillRect t="-5303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6217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</a:t>
            </a:r>
            <a:r>
              <a:rPr lang="nl-NL" dirty="0" err="1" smtClean="0"/>
              <a:t>roblems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are </a:t>
            </a:r>
            <a:r>
              <a:rPr lang="nl-NL" dirty="0" err="1" smtClean="0"/>
              <a:t>easier</a:t>
            </a:r>
            <a:r>
              <a:rPr lang="nl-NL" dirty="0" smtClean="0"/>
              <a:t> on random </a:t>
            </a:r>
            <a:r>
              <a:rPr lang="nl-NL" dirty="0" err="1" smtClean="0"/>
              <a:t>graphs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457200" y="1233571"/>
            <a:ext cx="8229600" cy="743535"/>
          </a:xfrm>
          <a:custGeom>
            <a:avLst/>
            <a:gdLst>
              <a:gd name="connsiteX0" fmla="*/ 0 w 8229600"/>
              <a:gd name="connsiteY0" fmla="*/ 123925 h 743535"/>
              <a:gd name="connsiteX1" fmla="*/ 123925 w 8229600"/>
              <a:gd name="connsiteY1" fmla="*/ 0 h 743535"/>
              <a:gd name="connsiteX2" fmla="*/ 8105675 w 8229600"/>
              <a:gd name="connsiteY2" fmla="*/ 0 h 743535"/>
              <a:gd name="connsiteX3" fmla="*/ 8229600 w 8229600"/>
              <a:gd name="connsiteY3" fmla="*/ 123925 h 743535"/>
              <a:gd name="connsiteX4" fmla="*/ 8229600 w 8229600"/>
              <a:gd name="connsiteY4" fmla="*/ 619610 h 743535"/>
              <a:gd name="connsiteX5" fmla="*/ 8105675 w 8229600"/>
              <a:gd name="connsiteY5" fmla="*/ 743535 h 743535"/>
              <a:gd name="connsiteX6" fmla="*/ 123925 w 8229600"/>
              <a:gd name="connsiteY6" fmla="*/ 743535 h 743535"/>
              <a:gd name="connsiteX7" fmla="*/ 0 w 8229600"/>
              <a:gd name="connsiteY7" fmla="*/ 619610 h 743535"/>
              <a:gd name="connsiteX8" fmla="*/ 0 w 8229600"/>
              <a:gd name="connsiteY8" fmla="*/ 123925 h 74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743535">
                <a:moveTo>
                  <a:pt x="0" y="123925"/>
                </a:moveTo>
                <a:cubicBezTo>
                  <a:pt x="0" y="55483"/>
                  <a:pt x="55483" y="0"/>
                  <a:pt x="123925" y="0"/>
                </a:cubicBezTo>
                <a:lnTo>
                  <a:pt x="8105675" y="0"/>
                </a:lnTo>
                <a:cubicBezTo>
                  <a:pt x="8174117" y="0"/>
                  <a:pt x="8229600" y="55483"/>
                  <a:pt x="8229600" y="123925"/>
                </a:cubicBezTo>
                <a:lnTo>
                  <a:pt x="8229600" y="619610"/>
                </a:lnTo>
                <a:cubicBezTo>
                  <a:pt x="8229600" y="688052"/>
                  <a:pt x="8174117" y="743535"/>
                  <a:pt x="8105675" y="743535"/>
                </a:cubicBezTo>
                <a:lnTo>
                  <a:pt x="123925" y="743535"/>
                </a:lnTo>
                <a:cubicBezTo>
                  <a:pt x="55483" y="743535"/>
                  <a:pt x="0" y="688052"/>
                  <a:pt x="0" y="619610"/>
                </a:cubicBezTo>
                <a:lnTo>
                  <a:pt x="0" y="12392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54406" tIns="154406" rIns="154406" bIns="154406" numCol="1" spcCol="1270" anchor="ctr" anchorCtr="0">
            <a:noAutofit/>
          </a:bodyPr>
          <a:lstStyle/>
          <a:p>
            <a:pPr lvl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3100" kern="1200" dirty="0" err="1" smtClean="0"/>
              <a:t>Planted</a:t>
            </a:r>
            <a:r>
              <a:rPr lang="nl-NL" sz="3100" kern="1200" dirty="0" smtClean="0"/>
              <a:t> Clique</a:t>
            </a:r>
            <a:endParaRPr lang="en-US" sz="3100" kern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Freeform 6"/>
              <p:cNvSpPr/>
              <p:nvPr/>
            </p:nvSpPr>
            <p:spPr>
              <a:xfrm>
                <a:off x="457200" y="1977106"/>
                <a:ext cx="8229600" cy="1540080"/>
              </a:xfrm>
              <a:custGeom>
                <a:avLst/>
                <a:gdLst>
                  <a:gd name="connsiteX0" fmla="*/ 0 w 8229600"/>
                  <a:gd name="connsiteY0" fmla="*/ 0 h 1540080"/>
                  <a:gd name="connsiteX1" fmla="*/ 8229600 w 8229600"/>
                  <a:gd name="connsiteY1" fmla="*/ 0 h 1540080"/>
                  <a:gd name="connsiteX2" fmla="*/ 8229600 w 8229600"/>
                  <a:gd name="connsiteY2" fmla="*/ 1540080 h 1540080"/>
                  <a:gd name="connsiteX3" fmla="*/ 0 w 8229600"/>
                  <a:gd name="connsiteY3" fmla="*/ 1540080 h 1540080"/>
                  <a:gd name="connsiteX4" fmla="*/ 0 w 8229600"/>
                  <a:gd name="connsiteY4" fmla="*/ 0 h 15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9600" h="1540080">
                    <a:moveTo>
                      <a:pt x="0" y="0"/>
                    </a:moveTo>
                    <a:lnTo>
                      <a:pt x="8229600" y="0"/>
                    </a:lnTo>
                    <a:lnTo>
                      <a:pt x="8229600" y="1540080"/>
                    </a:lnTo>
                    <a:lnTo>
                      <a:pt x="0" y="154008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1290" tIns="39370" rIns="220472" bIns="39370" numCol="1" spcCol="1270" anchor="t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nl-NL" sz="2400" kern="1200" dirty="0" smtClean="0"/>
                  <a:t>Generate a </a:t>
                </a:r>
                <a:r>
                  <a:rPr lang="nl-NL" sz="2400" kern="1200" dirty="0" err="1" smtClean="0"/>
                  <a:t>graph</a:t>
                </a:r>
                <a:r>
                  <a:rPr lang="nl-NL" sz="2400" kern="1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kern="120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400" b="0" i="1" kern="120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nl-NL" sz="2400" b="0" i="1" kern="120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NL" sz="2400" b="0" i="1" kern="120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sz="2400" b="0" i="1" kern="120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kern="1200" dirty="0" smtClean="0"/>
                  <a:t> in the </a:t>
                </a:r>
                <a:r>
                  <a:rPr lang="en-US" sz="2400" kern="1200" dirty="0" err="1" smtClean="0"/>
                  <a:t>Erdős</a:t>
                </a:r>
                <a:r>
                  <a:rPr lang="en-US" sz="2400" kern="1200" dirty="0" smtClean="0"/>
                  <a:t>–</a:t>
                </a:r>
                <a:r>
                  <a:rPr lang="en-US" sz="2400" kern="1200" dirty="0" err="1" smtClean="0"/>
                  <a:t>Rényi</a:t>
                </a:r>
                <a:r>
                  <a:rPr lang="en-US" sz="2400" kern="1200" dirty="0" smtClean="0"/>
                  <a:t> model, turn the first </a:t>
                </a:r>
                <a14:m>
                  <m:oMath xmlns:m="http://schemas.openxmlformats.org/officeDocument/2006/math">
                    <m:r>
                      <a:rPr lang="nl-NL" sz="2400" b="0" i="1" kern="120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kern="1200" dirty="0" smtClean="0"/>
                  <a:t> vertices into a clique</a:t>
                </a: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nl-NL" sz="2400" kern="1200" dirty="0" smtClean="0"/>
                  <a:t>For </a:t>
                </a:r>
                <a:r>
                  <a:rPr lang="nl-NL" sz="2400" kern="1200" dirty="0" err="1" smtClean="0"/>
                  <a:t>an</a:t>
                </a:r>
                <a:r>
                  <a:rPr lang="nl-NL" sz="2400" kern="1200" dirty="0" smtClean="0"/>
                  <a:t> </a:t>
                </a:r>
                <a:r>
                  <a:rPr lang="nl-NL" sz="2400" kern="1200" dirty="0" err="1" smtClean="0"/>
                  <a:t>appropriate</a:t>
                </a:r>
                <a:r>
                  <a:rPr lang="nl-NL" sz="2400" kern="1200" dirty="0" smtClean="0"/>
                  <a:t> range of </a:t>
                </a:r>
                <a14:m>
                  <m:oMath xmlns:m="http://schemas.openxmlformats.org/officeDocument/2006/math">
                    <m:r>
                      <a:rPr lang="nl-NL" sz="2400" b="0" i="1" kern="120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kern="1200" dirty="0" smtClean="0"/>
                  <a:t>, a maximum clique in the resulting graph can be found in polynomial time </a:t>
                </a:r>
                <a:r>
                  <a:rPr lang="en-US" sz="2400" kern="1200" dirty="0" err="1" smtClean="0"/>
                  <a:t>w.h.p</a:t>
                </a:r>
                <a:r>
                  <a:rPr lang="en-US" sz="2400" kern="1200" dirty="0" smtClean="0"/>
                  <a:t>.</a:t>
                </a:r>
                <a:endParaRPr lang="en-US" sz="2400" kern="1200" dirty="0"/>
              </a:p>
            </p:txBody>
          </p:sp>
        </mc:Choice>
        <mc:Fallback xmlns="">
          <p:sp>
            <p:nvSpPr>
              <p:cNvPr id="7" name="Freeform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77106"/>
                <a:ext cx="8229600" cy="1540080"/>
              </a:xfrm>
              <a:custGeom>
                <a:avLst/>
                <a:gdLst>
                  <a:gd name="connsiteX0" fmla="*/ 0 w 8229600"/>
                  <a:gd name="connsiteY0" fmla="*/ 0 h 1540080"/>
                  <a:gd name="connsiteX1" fmla="*/ 8229600 w 8229600"/>
                  <a:gd name="connsiteY1" fmla="*/ 0 h 1540080"/>
                  <a:gd name="connsiteX2" fmla="*/ 8229600 w 8229600"/>
                  <a:gd name="connsiteY2" fmla="*/ 1540080 h 1540080"/>
                  <a:gd name="connsiteX3" fmla="*/ 0 w 8229600"/>
                  <a:gd name="connsiteY3" fmla="*/ 1540080 h 1540080"/>
                  <a:gd name="connsiteX4" fmla="*/ 0 w 8229600"/>
                  <a:gd name="connsiteY4" fmla="*/ 0 h 154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9600" h="1540080">
                    <a:moveTo>
                      <a:pt x="0" y="0"/>
                    </a:moveTo>
                    <a:lnTo>
                      <a:pt x="8229600" y="0"/>
                    </a:lnTo>
                    <a:lnTo>
                      <a:pt x="8229600" y="1540080"/>
                    </a:lnTo>
                    <a:lnTo>
                      <a:pt x="0" y="154008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 t="-5534" b="-6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457200" y="3517186"/>
            <a:ext cx="8229600" cy="743535"/>
          </a:xfrm>
          <a:custGeom>
            <a:avLst/>
            <a:gdLst>
              <a:gd name="connsiteX0" fmla="*/ 0 w 8229600"/>
              <a:gd name="connsiteY0" fmla="*/ 123925 h 743535"/>
              <a:gd name="connsiteX1" fmla="*/ 123925 w 8229600"/>
              <a:gd name="connsiteY1" fmla="*/ 0 h 743535"/>
              <a:gd name="connsiteX2" fmla="*/ 8105675 w 8229600"/>
              <a:gd name="connsiteY2" fmla="*/ 0 h 743535"/>
              <a:gd name="connsiteX3" fmla="*/ 8229600 w 8229600"/>
              <a:gd name="connsiteY3" fmla="*/ 123925 h 743535"/>
              <a:gd name="connsiteX4" fmla="*/ 8229600 w 8229600"/>
              <a:gd name="connsiteY4" fmla="*/ 619610 h 743535"/>
              <a:gd name="connsiteX5" fmla="*/ 8105675 w 8229600"/>
              <a:gd name="connsiteY5" fmla="*/ 743535 h 743535"/>
              <a:gd name="connsiteX6" fmla="*/ 123925 w 8229600"/>
              <a:gd name="connsiteY6" fmla="*/ 743535 h 743535"/>
              <a:gd name="connsiteX7" fmla="*/ 0 w 8229600"/>
              <a:gd name="connsiteY7" fmla="*/ 619610 h 743535"/>
              <a:gd name="connsiteX8" fmla="*/ 0 w 8229600"/>
              <a:gd name="connsiteY8" fmla="*/ 123925 h 74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743535">
                <a:moveTo>
                  <a:pt x="0" y="123925"/>
                </a:moveTo>
                <a:cubicBezTo>
                  <a:pt x="0" y="55483"/>
                  <a:pt x="55483" y="0"/>
                  <a:pt x="123925" y="0"/>
                </a:cubicBezTo>
                <a:lnTo>
                  <a:pt x="8105675" y="0"/>
                </a:lnTo>
                <a:cubicBezTo>
                  <a:pt x="8174117" y="0"/>
                  <a:pt x="8229600" y="55483"/>
                  <a:pt x="8229600" y="123925"/>
                </a:cubicBezTo>
                <a:lnTo>
                  <a:pt x="8229600" y="619610"/>
                </a:lnTo>
                <a:cubicBezTo>
                  <a:pt x="8229600" y="688052"/>
                  <a:pt x="8174117" y="743535"/>
                  <a:pt x="8105675" y="743535"/>
                </a:cubicBezTo>
                <a:lnTo>
                  <a:pt x="123925" y="743535"/>
                </a:lnTo>
                <a:cubicBezTo>
                  <a:pt x="55483" y="743535"/>
                  <a:pt x="0" y="688052"/>
                  <a:pt x="0" y="619610"/>
                </a:cubicBezTo>
                <a:lnTo>
                  <a:pt x="0" y="12392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54406" tIns="154406" rIns="154406" bIns="154406" numCol="1" spcCol="1270" anchor="ctr" anchorCtr="0">
            <a:noAutofit/>
          </a:bodyPr>
          <a:lstStyle/>
          <a:p>
            <a:pPr lvl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3100" kern="1200" dirty="0" err="1" smtClean="0"/>
              <a:t>Coloring</a:t>
            </a:r>
            <a:r>
              <a:rPr lang="nl-NL" sz="3100" kern="1200" dirty="0" smtClean="0"/>
              <a:t> 3-Chromatic </a:t>
            </a:r>
            <a:r>
              <a:rPr lang="nl-NL" sz="3100" kern="1200" dirty="0" err="1" smtClean="0"/>
              <a:t>graphs</a:t>
            </a:r>
            <a:endParaRPr lang="en-US" sz="3100" kern="1200" dirty="0"/>
          </a:p>
        </p:txBody>
      </p:sp>
      <p:sp>
        <p:nvSpPr>
          <p:cNvPr id="9" name="Freeform 8"/>
          <p:cNvSpPr/>
          <p:nvPr/>
        </p:nvSpPr>
        <p:spPr>
          <a:xfrm>
            <a:off x="457200" y="4260721"/>
            <a:ext cx="8229600" cy="1828845"/>
          </a:xfrm>
          <a:custGeom>
            <a:avLst/>
            <a:gdLst>
              <a:gd name="connsiteX0" fmla="*/ 0 w 8229600"/>
              <a:gd name="connsiteY0" fmla="*/ 0 h 1828845"/>
              <a:gd name="connsiteX1" fmla="*/ 8229600 w 8229600"/>
              <a:gd name="connsiteY1" fmla="*/ 0 h 1828845"/>
              <a:gd name="connsiteX2" fmla="*/ 8229600 w 8229600"/>
              <a:gd name="connsiteY2" fmla="*/ 1828845 h 1828845"/>
              <a:gd name="connsiteX3" fmla="*/ 0 w 8229600"/>
              <a:gd name="connsiteY3" fmla="*/ 1828845 h 1828845"/>
              <a:gd name="connsiteX4" fmla="*/ 0 w 8229600"/>
              <a:gd name="connsiteY4" fmla="*/ 0 h 182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828845">
                <a:moveTo>
                  <a:pt x="0" y="0"/>
                </a:moveTo>
                <a:lnTo>
                  <a:pt x="8229600" y="0"/>
                </a:lnTo>
                <a:lnTo>
                  <a:pt x="8229600" y="1828845"/>
                </a:lnTo>
                <a:lnTo>
                  <a:pt x="0" y="18288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1290" tIns="39370" rIns="220472" bIns="39370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nl-NL" sz="2400" kern="1200" dirty="0" err="1" smtClean="0"/>
              <a:t>Consider</a:t>
            </a:r>
            <a:r>
              <a:rPr lang="nl-NL" sz="2400" kern="1200" dirty="0" smtClean="0"/>
              <a:t> the </a:t>
            </a:r>
            <a:r>
              <a:rPr lang="nl-NL" sz="2400" kern="1200" dirty="0" err="1" smtClean="0"/>
              <a:t>task</a:t>
            </a:r>
            <a:r>
              <a:rPr lang="nl-NL" sz="2400" kern="1200" dirty="0" smtClean="0"/>
              <a:t> of </a:t>
            </a:r>
            <a:r>
              <a:rPr lang="nl-NL" sz="2400" kern="1200" dirty="0" err="1" smtClean="0"/>
              <a:t>properly</a:t>
            </a:r>
            <a:r>
              <a:rPr lang="nl-NL" sz="2400" kern="1200" dirty="0" smtClean="0"/>
              <a:t> </a:t>
            </a:r>
            <a:r>
              <a:rPr lang="nl-NL" sz="2400" kern="1200" dirty="0" err="1" smtClean="0"/>
              <a:t>coloring</a:t>
            </a:r>
            <a:r>
              <a:rPr lang="nl-NL" sz="2400" kern="1200" dirty="0" smtClean="0"/>
              <a:t> a </a:t>
            </a:r>
            <a:r>
              <a:rPr lang="nl-NL" sz="2400" kern="1200" dirty="0" err="1" smtClean="0"/>
              <a:t>graph</a:t>
            </a:r>
            <a:r>
              <a:rPr lang="nl-NL" sz="2400" kern="1200" dirty="0" smtClean="0"/>
              <a:t> </a:t>
            </a:r>
            <a:r>
              <a:rPr lang="nl-NL" sz="2400" kern="1200" dirty="0" err="1" smtClean="0"/>
              <a:t>that</a:t>
            </a:r>
            <a:r>
              <a:rPr lang="nl-NL" sz="2400" kern="1200" dirty="0" smtClean="0"/>
              <a:t> is </a:t>
            </a:r>
            <a:r>
              <a:rPr lang="nl-NL" sz="2400" kern="1200" dirty="0" err="1" smtClean="0"/>
              <a:t>guaranteed</a:t>
            </a:r>
            <a:r>
              <a:rPr lang="nl-NL" sz="2400" kern="1200" dirty="0" smtClean="0"/>
              <a:t> </a:t>
            </a:r>
            <a:r>
              <a:rPr lang="nl-NL" sz="2400" kern="1200" dirty="0" err="1" smtClean="0"/>
              <a:t>to</a:t>
            </a:r>
            <a:r>
              <a:rPr lang="nl-NL" sz="2400" kern="1200" dirty="0" smtClean="0"/>
              <a:t> </a:t>
            </a:r>
            <a:r>
              <a:rPr lang="nl-NL" sz="2400" kern="1200" dirty="0" err="1" smtClean="0"/>
              <a:t>be</a:t>
            </a:r>
            <a:r>
              <a:rPr lang="nl-NL" sz="2400" kern="1200" dirty="0" smtClean="0"/>
              <a:t> 3-colorable, in </a:t>
            </a:r>
            <a:r>
              <a:rPr lang="nl-NL" sz="2400" kern="1200" dirty="0" err="1" smtClean="0"/>
              <a:t>polynomial</a:t>
            </a:r>
            <a:r>
              <a:rPr lang="nl-NL" sz="2400" kern="1200" dirty="0" smtClean="0"/>
              <a:t> time</a:t>
            </a:r>
            <a:endParaRPr lang="en-US" sz="2400" kern="1200" dirty="0"/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nl-NL" sz="2400" kern="1200" dirty="0" smtClean="0"/>
              <a:t>For random 3-colorable </a:t>
            </a:r>
            <a:r>
              <a:rPr lang="nl-NL" sz="2400" kern="1200" dirty="0" err="1" smtClean="0"/>
              <a:t>graphs</a:t>
            </a:r>
            <a:r>
              <a:rPr lang="nl-NL" sz="2400" kern="1200" dirty="0" smtClean="0"/>
              <a:t>, we </a:t>
            </a:r>
            <a:r>
              <a:rPr lang="nl-NL" sz="2400" kern="1200" dirty="0" err="1" smtClean="0"/>
              <a:t>can</a:t>
            </a:r>
            <a:r>
              <a:rPr lang="nl-NL" sz="2400" kern="1200" dirty="0" smtClean="0"/>
              <a:t> </a:t>
            </a:r>
            <a:r>
              <a:rPr lang="nl-NL" sz="2400" kern="1200" dirty="0" err="1" smtClean="0"/>
              <a:t>give</a:t>
            </a:r>
            <a:r>
              <a:rPr lang="nl-NL" sz="2400" kern="1200" dirty="0" smtClean="0"/>
              <a:t> </a:t>
            </a:r>
            <a:r>
              <a:rPr lang="nl-NL" sz="2400" kern="1200" dirty="0" err="1" smtClean="0"/>
              <a:t>much</a:t>
            </a:r>
            <a:r>
              <a:rPr lang="nl-NL" sz="2400" kern="1200" dirty="0" smtClean="0"/>
              <a:t> </a:t>
            </a:r>
            <a:r>
              <a:rPr lang="nl-NL" sz="2400" kern="1200" dirty="0" err="1" smtClean="0"/>
              <a:t>better</a:t>
            </a:r>
            <a:r>
              <a:rPr lang="nl-NL" sz="2400" kern="1200" dirty="0" smtClean="0"/>
              <a:t> </a:t>
            </a:r>
            <a:r>
              <a:rPr lang="nl-NL" sz="2400" kern="1200" dirty="0" err="1" smtClean="0"/>
              <a:t>approximation</a:t>
            </a:r>
            <a:r>
              <a:rPr lang="nl-NL" sz="2400" kern="1200" dirty="0" smtClean="0"/>
              <a:t> </a:t>
            </a:r>
            <a:r>
              <a:rPr lang="nl-NL" sz="2400" kern="1200" dirty="0" err="1" smtClean="0"/>
              <a:t>guarantees</a:t>
            </a:r>
            <a:r>
              <a:rPr lang="nl-NL" sz="2400" kern="1200" dirty="0" smtClean="0"/>
              <a:t> </a:t>
            </a:r>
            <a:r>
              <a:rPr lang="nl-NL" sz="2400" kern="1200" dirty="0" err="1" smtClean="0"/>
              <a:t>than</a:t>
            </a:r>
            <a:r>
              <a:rPr lang="nl-NL" sz="2400" kern="1200" dirty="0" smtClean="0"/>
              <a:t> </a:t>
            </a:r>
            <a:r>
              <a:rPr lang="nl-NL" sz="2400" kern="1200" dirty="0" err="1" smtClean="0"/>
              <a:t>for</a:t>
            </a:r>
            <a:r>
              <a:rPr lang="nl-NL" sz="2400" kern="1200" dirty="0" smtClean="0"/>
              <a:t> </a:t>
            </a:r>
            <a:r>
              <a:rPr lang="nl-NL" sz="2400" kern="1200" dirty="0" err="1" smtClean="0"/>
              <a:t>general</a:t>
            </a:r>
            <a:r>
              <a:rPr lang="nl-NL" sz="2400" kern="1200" dirty="0" smtClean="0"/>
              <a:t> 3-colorable </a:t>
            </a:r>
            <a:r>
              <a:rPr lang="nl-NL" sz="2400" kern="1200" dirty="0" err="1" smtClean="0"/>
              <a:t>graphs</a:t>
            </a:r>
            <a:endParaRPr lang="en-US" sz="2400" kern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2351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Boolean-width</a:t>
            </a:r>
            <a:r>
              <a:rPr lang="nl-NL" dirty="0" smtClean="0"/>
              <a:t>: An </a:t>
            </a:r>
            <a:r>
              <a:rPr lang="nl-NL" dirty="0" err="1" smtClean="0"/>
              <a:t>interesting</a:t>
            </a:r>
            <a:r>
              <a:rPr lang="nl-NL" dirty="0" smtClean="0"/>
              <a:t> parameter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nl-NL" dirty="0" smtClean="0"/>
                  <a:t>A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has small 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Boolean-width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you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decompose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by</a:t>
                </a:r>
                <a:r>
                  <a:rPr lang="nl-NL" dirty="0" smtClean="0"/>
                  <a:t> vertex cuts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such that, for every cut in the decomposition, the number of distinct neighborhoods of subsets of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-vertices into the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-side is small</a:t>
                </a:r>
              </a:p>
              <a:p>
                <a:r>
                  <a:rPr lang="nl-NL" dirty="0" err="1" smtClean="0"/>
                  <a:t>Many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combinatorial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problems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solved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dynamic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programming</a:t>
                </a:r>
                <a:r>
                  <a:rPr lang="nl-NL" dirty="0" smtClean="0"/>
                  <a:t> on a </a:t>
                </a:r>
                <a:r>
                  <a:rPr lang="nl-NL" dirty="0" err="1" smtClean="0"/>
                  <a:t>decomposition</a:t>
                </a:r>
                <a:endParaRPr lang="nl-NL" dirty="0" smtClean="0"/>
              </a:p>
              <a:p>
                <a:pPr lvl="1"/>
                <a:r>
                  <a:rPr lang="nl-NL" dirty="0" smtClean="0"/>
                  <a:t>For a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Boolean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width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the </a:t>
                </a:r>
                <a:r>
                  <a:rPr lang="en-US" cap="small" dirty="0" smtClean="0"/>
                  <a:t>3-Coloring</a:t>
                </a:r>
                <a:r>
                  <a:rPr lang="en-US" dirty="0" smtClean="0"/>
                  <a:t> problem can be 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sSup>
                          <m:sSup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nl-NL" dirty="0" smtClean="0"/>
                  <a:t>A random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has Boolean width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nl-NL" b="0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w.h.p.</a:t>
                </a:r>
              </a:p>
              <a:p>
                <a:pPr lvl="1"/>
                <a:r>
                  <a:rPr lang="nl-NL" dirty="0" smtClean="0"/>
                  <a:t>3-coloring on a random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solved</a:t>
                </a:r>
                <a:r>
                  <a:rPr lang="nl-NL" dirty="0" smtClean="0"/>
                  <a:t> in time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nl-NL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nl-NL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nl-NL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nl-NL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nl-NL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nl-NL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nl-NL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w.h.p.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087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3816201"/>
          </a:xfrm>
        </p:spPr>
        <p:txBody>
          <a:bodyPr>
            <a:normAutofit/>
          </a:bodyPr>
          <a:lstStyle/>
          <a:p>
            <a:r>
              <a:rPr lang="en-US" dirty="0" smtClean="0"/>
              <a:t>I work on parameterized </a:t>
            </a:r>
            <a:r>
              <a:rPr lang="en-US" dirty="0" err="1" smtClean="0"/>
              <a:t>algorithmics</a:t>
            </a:r>
            <a:endParaRPr lang="en-US" dirty="0" smtClean="0"/>
          </a:p>
          <a:p>
            <a:pPr lvl="1"/>
            <a:r>
              <a:rPr lang="nl-NL" dirty="0" err="1" smtClean="0"/>
              <a:t>Analyze</a:t>
            </a:r>
            <a:r>
              <a:rPr lang="nl-NL" dirty="0" smtClean="0"/>
              <a:t> </a:t>
            </a:r>
            <a:r>
              <a:rPr lang="nl-NL" dirty="0" err="1" smtClean="0"/>
              <a:t>how</a:t>
            </a:r>
            <a:r>
              <a:rPr lang="nl-NL" dirty="0" smtClean="0"/>
              <a:t> different </a:t>
            </a:r>
            <a:r>
              <a:rPr lang="nl-NL" dirty="0" err="1" smtClean="0"/>
              <a:t>aspects</a:t>
            </a:r>
            <a:r>
              <a:rPr lang="nl-NL" dirty="0" smtClean="0"/>
              <a:t> of a </a:t>
            </a:r>
            <a:r>
              <a:rPr lang="nl-NL" dirty="0" err="1" smtClean="0"/>
              <a:t>problem</a:t>
            </a:r>
            <a:r>
              <a:rPr lang="nl-NL" dirty="0" smtClean="0"/>
              <a:t> </a:t>
            </a:r>
            <a:r>
              <a:rPr lang="nl-NL" dirty="0" err="1" smtClean="0"/>
              <a:t>contribute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its</a:t>
            </a:r>
            <a:r>
              <a:rPr lang="nl-NL" dirty="0" smtClean="0"/>
              <a:t> </a:t>
            </a:r>
            <a:r>
              <a:rPr lang="nl-NL" dirty="0" err="1" smtClean="0"/>
              <a:t>difficulty</a:t>
            </a:r>
            <a:r>
              <a:rPr lang="nl-NL" dirty="0" smtClean="0"/>
              <a:t>, </a:t>
            </a:r>
            <a:r>
              <a:rPr lang="nl-NL" dirty="0" err="1" smtClean="0"/>
              <a:t>with</a:t>
            </a:r>
            <a:r>
              <a:rPr lang="nl-NL" dirty="0" smtClean="0"/>
              <a:t> the goal of </a:t>
            </a:r>
            <a:r>
              <a:rPr lang="nl-NL" dirty="0" err="1" smtClean="0"/>
              <a:t>obtaining</a:t>
            </a:r>
            <a:r>
              <a:rPr lang="nl-NL" dirty="0" smtClean="0"/>
              <a:t> </a:t>
            </a:r>
            <a:r>
              <a:rPr lang="nl-NL" dirty="0" err="1" smtClean="0"/>
              <a:t>efficient</a:t>
            </a:r>
            <a:r>
              <a:rPr lang="nl-NL" dirty="0" smtClean="0"/>
              <a:t> </a:t>
            </a:r>
            <a:r>
              <a:rPr lang="nl-NL" dirty="0" err="1" smtClean="0"/>
              <a:t>algorithms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real-life </a:t>
            </a:r>
            <a:r>
              <a:rPr lang="nl-NL" dirty="0" err="1" smtClean="0"/>
              <a:t>inputs</a:t>
            </a:r>
            <a:endParaRPr lang="en-US" dirty="0" smtClean="0"/>
          </a:p>
          <a:p>
            <a:r>
              <a:rPr lang="en-US" dirty="0" smtClean="0"/>
              <a:t>My </a:t>
            </a:r>
            <a:r>
              <a:rPr lang="en-US" dirty="0" err="1" smtClean="0"/>
              <a:t>veni</a:t>
            </a:r>
            <a:r>
              <a:rPr lang="en-US" dirty="0" smtClean="0"/>
              <a:t> project concerns parameterized preprocessing</a:t>
            </a:r>
          </a:p>
          <a:p>
            <a:r>
              <a:rPr lang="en-US" dirty="0" smtClean="0"/>
              <a:t>Analyzing relevant parameters of random graphs could be a start to merge parameterized </a:t>
            </a:r>
            <a:r>
              <a:rPr lang="en-US" dirty="0" err="1" smtClean="0"/>
              <a:t>algorithmics</a:t>
            </a:r>
            <a:r>
              <a:rPr lang="en-US" dirty="0" smtClean="0"/>
              <a:t> and </a:t>
            </a:r>
            <a:r>
              <a:rPr lang="en-US" dirty="0" err="1" smtClean="0"/>
              <a:t>stochastics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28</a:t>
            </a:fld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899592" y="5157192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endParaRPr lang="en-US" sz="4800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1590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About</a:t>
            </a:r>
            <a:r>
              <a:rPr lang="nl-NL" dirty="0" smtClean="0"/>
              <a:t> 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196974"/>
            <a:ext cx="4038600" cy="5616402"/>
          </a:xfrm>
        </p:spPr>
        <p:txBody>
          <a:bodyPr>
            <a:normAutofit fontScale="70000" lnSpcReduction="20000"/>
          </a:bodyPr>
          <a:lstStyle/>
          <a:p>
            <a:r>
              <a:rPr lang="nl-NL" dirty="0" smtClean="0"/>
              <a:t>1986 – 2004</a:t>
            </a:r>
          </a:p>
          <a:p>
            <a:pPr lvl="1"/>
            <a:r>
              <a:rPr lang="nl-NL" dirty="0" err="1" smtClean="0"/>
              <a:t>Grew</a:t>
            </a:r>
            <a:r>
              <a:rPr lang="nl-NL" dirty="0" smtClean="0"/>
              <a:t> up </a:t>
            </a:r>
            <a:r>
              <a:rPr lang="nl-NL" dirty="0" err="1" smtClean="0"/>
              <a:t>around</a:t>
            </a:r>
            <a:r>
              <a:rPr lang="nl-NL" dirty="0" smtClean="0"/>
              <a:t> Nijmegen</a:t>
            </a:r>
          </a:p>
          <a:p>
            <a:pPr lvl="1"/>
            <a:r>
              <a:rPr lang="nl-NL" dirty="0" err="1" smtClean="0"/>
              <a:t>Programmed</a:t>
            </a:r>
            <a:r>
              <a:rPr lang="nl-NL" dirty="0" smtClean="0"/>
              <a:t> </a:t>
            </a:r>
            <a:r>
              <a:rPr lang="nl-NL" dirty="0" err="1"/>
              <a:t>extensions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computer games</a:t>
            </a:r>
          </a:p>
          <a:p>
            <a:r>
              <a:rPr lang="nl-NL" dirty="0"/>
              <a:t>2004 – </a:t>
            </a:r>
            <a:r>
              <a:rPr lang="nl-NL" dirty="0" smtClean="0"/>
              <a:t>2009</a:t>
            </a:r>
          </a:p>
          <a:p>
            <a:pPr lvl="1"/>
            <a:r>
              <a:rPr lang="nl-NL" dirty="0" smtClean="0"/>
              <a:t>Game design at Utrecht University</a:t>
            </a:r>
          </a:p>
          <a:p>
            <a:pPr lvl="1"/>
            <a:r>
              <a:rPr lang="nl-NL" dirty="0" smtClean="0"/>
              <a:t>Later </a:t>
            </a:r>
            <a:r>
              <a:rPr lang="nl-NL" dirty="0" err="1" smtClean="0"/>
              <a:t>Applied</a:t>
            </a:r>
            <a:r>
              <a:rPr lang="nl-NL" dirty="0" smtClean="0"/>
              <a:t> </a:t>
            </a:r>
            <a:r>
              <a:rPr lang="nl-NL" dirty="0"/>
              <a:t>computing </a:t>
            </a:r>
            <a:r>
              <a:rPr lang="nl-NL" dirty="0" err="1"/>
              <a:t>science</a:t>
            </a:r>
            <a:endParaRPr lang="nl-NL" dirty="0"/>
          </a:p>
          <a:p>
            <a:r>
              <a:rPr lang="nl-NL" dirty="0" smtClean="0"/>
              <a:t>2009 </a:t>
            </a:r>
            <a:r>
              <a:rPr lang="nl-NL" dirty="0"/>
              <a:t>– </a:t>
            </a:r>
            <a:r>
              <a:rPr lang="nl-NL" dirty="0" smtClean="0"/>
              <a:t>2013 </a:t>
            </a:r>
          </a:p>
          <a:p>
            <a:pPr lvl="1"/>
            <a:r>
              <a:rPr lang="nl-NL" dirty="0" err="1" smtClean="0"/>
              <a:t>Ph.D</a:t>
            </a:r>
            <a:r>
              <a:rPr lang="nl-NL" dirty="0"/>
              <a:t>. student in Utrecht</a:t>
            </a:r>
          </a:p>
          <a:p>
            <a:pPr lvl="1"/>
            <a:r>
              <a:rPr lang="nl-NL" dirty="0" err="1"/>
              <a:t>Supervised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Hans Bodlaender &amp; Jan van </a:t>
            </a:r>
            <a:r>
              <a:rPr lang="nl-NL" dirty="0" smtClean="0"/>
              <a:t>Leeuwen</a:t>
            </a:r>
          </a:p>
          <a:p>
            <a:r>
              <a:rPr lang="en-US" dirty="0" smtClean="0"/>
              <a:t>2013 </a:t>
            </a:r>
            <a:r>
              <a:rPr lang="en-US" dirty="0"/>
              <a:t>– </a:t>
            </a:r>
            <a:r>
              <a:rPr lang="en-US" dirty="0" smtClean="0"/>
              <a:t>2014 </a:t>
            </a:r>
          </a:p>
          <a:p>
            <a:pPr lvl="1"/>
            <a:r>
              <a:rPr lang="en-US" dirty="0" smtClean="0"/>
              <a:t>Postdoc </a:t>
            </a:r>
            <a:r>
              <a:rPr lang="en-US" dirty="0"/>
              <a:t>at the University of Bergen, </a:t>
            </a:r>
            <a:r>
              <a:rPr lang="en-US" dirty="0" smtClean="0"/>
              <a:t>Norway</a:t>
            </a:r>
          </a:p>
          <a:p>
            <a:r>
              <a:rPr lang="en-US" dirty="0" smtClean="0"/>
              <a:t>September 2014</a:t>
            </a:r>
          </a:p>
          <a:p>
            <a:pPr lvl="1"/>
            <a:r>
              <a:rPr lang="en-US" i="1" dirty="0" smtClean="0"/>
              <a:t>VENI </a:t>
            </a:r>
            <a:r>
              <a:rPr lang="en-US" dirty="0" smtClean="0"/>
              <a:t>grant</a:t>
            </a:r>
          </a:p>
          <a:p>
            <a:pPr lvl="1"/>
            <a:r>
              <a:rPr lang="en-US" dirty="0" smtClean="0"/>
              <a:t>Assistant professor at TU/e</a:t>
            </a:r>
            <a:endParaRPr lang="en-US" cap="smal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pic>
        <p:nvPicPr>
          <p:cNvPr id="9" name="Troopers" descr="D:\Images\Mags\PCZoneDevDiary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 t="1456" r="1740" b="2127"/>
          <a:stretch/>
        </p:blipFill>
        <p:spPr bwMode="auto">
          <a:xfrm>
            <a:off x="4939307" y="1215322"/>
            <a:ext cx="3456385" cy="475252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an" descr="C:\Users\bjansen\Dropbox\Promotiefoto's\DiplomaMetJa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68971"/>
            <a:ext cx="4459365" cy="2985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Thesis" descr="E:\Postdoc\www\images\ThesisCover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288" y="1126992"/>
            <a:ext cx="3477112" cy="4929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ergenMap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38625" t="18533" r="18500" b="9913"/>
          <a:stretch/>
        </p:blipFill>
        <p:spPr>
          <a:xfrm>
            <a:off x="5006145" y="1841798"/>
            <a:ext cx="3528392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Fla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8"/>
          <a:stretch/>
        </p:blipFill>
        <p:spPr>
          <a:xfrm>
            <a:off x="4448087" y="1460661"/>
            <a:ext cx="4695513" cy="4074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6223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research background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90FE7-E4A0-4B81-A29E-2EAA239A5447}" type="slidenum">
              <a:rPr lang="nb-NO" smtClean="0"/>
              <a:pPr>
                <a:defRPr/>
              </a:pPr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08550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algorithm design and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482431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Classic </a:t>
                </a:r>
                <a:r>
                  <a:rPr lang="en-US" dirty="0"/>
                  <a:t>algorithm design </a:t>
                </a:r>
                <a:r>
                  <a:rPr lang="en-US" dirty="0" smtClean="0"/>
                  <a:t>uses </a:t>
                </a:r>
                <a:r>
                  <a:rPr lang="en-US" dirty="0"/>
                  <a:t>a </a:t>
                </a:r>
                <a:r>
                  <a:rPr lang="en-US" dirty="0">
                    <a:solidFill>
                      <a:srgbClr val="0070C0"/>
                    </a:solidFill>
                  </a:rPr>
                  <a:t>one-dimensional </a:t>
                </a:r>
                <a:r>
                  <a:rPr lang="en-US" dirty="0"/>
                  <a:t>framework</a:t>
                </a:r>
              </a:p>
              <a:p>
                <a:pPr lvl="1"/>
                <a:r>
                  <a:rPr lang="en-US" dirty="0"/>
                  <a:t>The quality of an algorithm is determined by the dependence of the running time on the total input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complexity of an input is measured only by its </a:t>
                </a:r>
                <a:r>
                  <a:rPr lang="en-US" dirty="0">
                    <a:solidFill>
                      <a:srgbClr val="0070C0"/>
                    </a:solidFill>
                  </a:rPr>
                  <a:t>size</a:t>
                </a:r>
              </a:p>
              <a:p>
                <a:r>
                  <a:rPr lang="en-US" dirty="0" smtClean="0"/>
                  <a:t>An algorithm is (classically) considered good if:</a:t>
                </a:r>
              </a:p>
              <a:p>
                <a:pPr lvl="1"/>
                <a:r>
                  <a:rPr lang="en-US" dirty="0" smtClean="0"/>
                  <a:t>it always finds the correct answer</a:t>
                </a:r>
              </a:p>
              <a:p>
                <a:pPr lvl="1"/>
                <a:r>
                  <a:rPr lang="en-US" dirty="0" smtClean="0"/>
                  <a:t>its running time on an input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bits is bounded by a polynomial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4824313"/>
              </a:xfrm>
              <a:blipFill rotWithShape="1">
                <a:blip r:embed="rId2"/>
                <a:stretch>
                  <a:fillRect l="-1111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74293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01207"/>
            <a:ext cx="8229600" cy="1296145"/>
          </a:xfrm>
        </p:spPr>
        <p:txBody>
          <a:bodyPr>
            <a:normAutofit/>
          </a:bodyPr>
          <a:lstStyle/>
          <a:p>
            <a:r>
              <a:rPr lang="en-US" dirty="0" smtClean="0"/>
              <a:t>Unfortunately, for the large class of NP-complete problems we do not know polynomial-time algorithms</a:t>
            </a:r>
          </a:p>
          <a:p>
            <a:pPr lvl="1"/>
            <a:r>
              <a:rPr lang="en-US" dirty="0" smtClean="0"/>
              <a:t>We have reason to believe such algorithms do not exist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sp>
        <p:nvSpPr>
          <p:cNvPr id="5" name="Freeform 4"/>
          <p:cNvSpPr/>
          <p:nvPr/>
        </p:nvSpPr>
        <p:spPr>
          <a:xfrm>
            <a:off x="1694730" y="764704"/>
            <a:ext cx="2934890" cy="4064000"/>
          </a:xfrm>
          <a:custGeom>
            <a:avLst/>
            <a:gdLst>
              <a:gd name="connsiteX0" fmla="*/ 0 w 2934890"/>
              <a:gd name="connsiteY0" fmla="*/ 293489 h 4064000"/>
              <a:gd name="connsiteX1" fmla="*/ 293489 w 2934890"/>
              <a:gd name="connsiteY1" fmla="*/ 0 h 4064000"/>
              <a:gd name="connsiteX2" fmla="*/ 2641401 w 2934890"/>
              <a:gd name="connsiteY2" fmla="*/ 0 h 4064000"/>
              <a:gd name="connsiteX3" fmla="*/ 2934890 w 2934890"/>
              <a:gd name="connsiteY3" fmla="*/ 293489 h 4064000"/>
              <a:gd name="connsiteX4" fmla="*/ 2934890 w 2934890"/>
              <a:gd name="connsiteY4" fmla="*/ 3770511 h 4064000"/>
              <a:gd name="connsiteX5" fmla="*/ 2641401 w 2934890"/>
              <a:gd name="connsiteY5" fmla="*/ 4064000 h 4064000"/>
              <a:gd name="connsiteX6" fmla="*/ 293489 w 2934890"/>
              <a:gd name="connsiteY6" fmla="*/ 4064000 h 4064000"/>
              <a:gd name="connsiteX7" fmla="*/ 0 w 2934890"/>
              <a:gd name="connsiteY7" fmla="*/ 3770511 h 4064000"/>
              <a:gd name="connsiteX8" fmla="*/ 0 w 2934890"/>
              <a:gd name="connsiteY8" fmla="*/ 293489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4890" h="4064000">
                <a:moveTo>
                  <a:pt x="0" y="293489"/>
                </a:moveTo>
                <a:cubicBezTo>
                  <a:pt x="0" y="131400"/>
                  <a:pt x="131400" y="0"/>
                  <a:pt x="293489" y="0"/>
                </a:cubicBezTo>
                <a:lnTo>
                  <a:pt x="2641401" y="0"/>
                </a:lnTo>
                <a:cubicBezTo>
                  <a:pt x="2803490" y="0"/>
                  <a:pt x="2934890" y="131400"/>
                  <a:pt x="2934890" y="293489"/>
                </a:cubicBezTo>
                <a:lnTo>
                  <a:pt x="2934890" y="3770511"/>
                </a:lnTo>
                <a:cubicBezTo>
                  <a:pt x="2934890" y="3932600"/>
                  <a:pt x="2803490" y="4064000"/>
                  <a:pt x="2641401" y="4064000"/>
                </a:cubicBezTo>
                <a:lnTo>
                  <a:pt x="293489" y="4064000"/>
                </a:lnTo>
                <a:cubicBezTo>
                  <a:pt x="131400" y="4064000"/>
                  <a:pt x="0" y="3932600"/>
                  <a:pt x="0" y="3770511"/>
                </a:cubicBezTo>
                <a:lnTo>
                  <a:pt x="0" y="293489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40" tIns="129540" rIns="129540" bIns="29743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kern="1200" dirty="0" smtClean="0"/>
              <a:t>Polynomial-time solvable</a:t>
            </a:r>
            <a:endParaRPr lang="en-US" sz="3400" kern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Freeform 5"/>
              <p:cNvSpPr/>
              <p:nvPr/>
            </p:nvSpPr>
            <p:spPr>
              <a:xfrm>
                <a:off x="1988220" y="1984003"/>
                <a:ext cx="2347912" cy="592038"/>
              </a:xfrm>
              <a:custGeom>
                <a:avLst/>
                <a:gdLst>
                  <a:gd name="connsiteX0" fmla="*/ 0 w 2347912"/>
                  <a:gd name="connsiteY0" fmla="*/ 59204 h 592038"/>
                  <a:gd name="connsiteX1" fmla="*/ 59204 w 2347912"/>
                  <a:gd name="connsiteY1" fmla="*/ 0 h 592038"/>
                  <a:gd name="connsiteX2" fmla="*/ 2288708 w 2347912"/>
                  <a:gd name="connsiteY2" fmla="*/ 0 h 592038"/>
                  <a:gd name="connsiteX3" fmla="*/ 2347912 w 2347912"/>
                  <a:gd name="connsiteY3" fmla="*/ 59204 h 592038"/>
                  <a:gd name="connsiteX4" fmla="*/ 2347912 w 2347912"/>
                  <a:gd name="connsiteY4" fmla="*/ 532834 h 592038"/>
                  <a:gd name="connsiteX5" fmla="*/ 2288708 w 2347912"/>
                  <a:gd name="connsiteY5" fmla="*/ 592038 h 592038"/>
                  <a:gd name="connsiteX6" fmla="*/ 59204 w 2347912"/>
                  <a:gd name="connsiteY6" fmla="*/ 592038 h 592038"/>
                  <a:gd name="connsiteX7" fmla="*/ 0 w 2347912"/>
                  <a:gd name="connsiteY7" fmla="*/ 532834 h 592038"/>
                  <a:gd name="connsiteX8" fmla="*/ 0 w 2347912"/>
                  <a:gd name="connsiteY8" fmla="*/ 59204 h 592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7912" h="592038">
                    <a:moveTo>
                      <a:pt x="0" y="59204"/>
                    </a:moveTo>
                    <a:cubicBezTo>
                      <a:pt x="0" y="26507"/>
                      <a:pt x="26507" y="0"/>
                      <a:pt x="59204" y="0"/>
                    </a:cubicBezTo>
                    <a:lnTo>
                      <a:pt x="2288708" y="0"/>
                    </a:lnTo>
                    <a:cubicBezTo>
                      <a:pt x="2321405" y="0"/>
                      <a:pt x="2347912" y="26507"/>
                      <a:pt x="2347912" y="59204"/>
                    </a:cubicBezTo>
                    <a:lnTo>
                      <a:pt x="2347912" y="532834"/>
                    </a:lnTo>
                    <a:cubicBezTo>
                      <a:pt x="2347912" y="565531"/>
                      <a:pt x="2321405" y="592038"/>
                      <a:pt x="2288708" y="592038"/>
                    </a:cubicBezTo>
                    <a:lnTo>
                      <a:pt x="59204" y="592038"/>
                    </a:lnTo>
                    <a:cubicBezTo>
                      <a:pt x="26507" y="592038"/>
                      <a:pt x="0" y="565531"/>
                      <a:pt x="0" y="532834"/>
                    </a:cubicBezTo>
                    <a:lnTo>
                      <a:pt x="0" y="59204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900" tIns="44010" rIns="52900" bIns="4401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Sorting </a:t>
                </a:r>
                <a:br>
                  <a:rPr lang="en-US" sz="1400" kern="12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kern="1200" smtClean="0">
                          <a:latin typeface="Cambria Math"/>
                        </a:rPr>
                        <m:t>𝑂</m:t>
                      </m:r>
                      <m:r>
                        <a:rPr lang="en-US" sz="1400" b="0" i="1" kern="1200" smtClean="0">
                          <a:latin typeface="Cambria Math"/>
                        </a:rPr>
                        <m:t>(</m:t>
                      </m:r>
                      <m:r>
                        <a:rPr lang="en-US" sz="1400" b="0" i="1" kern="1200" smtClean="0"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1400" b="0" i="1" kern="120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kern="120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1400" b="0" i="1" kern="1200" smtClean="0"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sz="1400" b="0" i="1" kern="120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kern="1200" dirty="0"/>
              </a:p>
            </p:txBody>
          </p:sp>
        </mc:Choice>
        <mc:Fallback xmlns="">
          <p:sp>
            <p:nvSpPr>
              <p:cNvPr id="6" name="Freeform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220" y="1984003"/>
                <a:ext cx="2347912" cy="592038"/>
              </a:xfrm>
              <a:custGeom>
                <a:avLst/>
                <a:gdLst>
                  <a:gd name="connsiteX0" fmla="*/ 0 w 2347912"/>
                  <a:gd name="connsiteY0" fmla="*/ 59204 h 592038"/>
                  <a:gd name="connsiteX1" fmla="*/ 59204 w 2347912"/>
                  <a:gd name="connsiteY1" fmla="*/ 0 h 592038"/>
                  <a:gd name="connsiteX2" fmla="*/ 2288708 w 2347912"/>
                  <a:gd name="connsiteY2" fmla="*/ 0 h 592038"/>
                  <a:gd name="connsiteX3" fmla="*/ 2347912 w 2347912"/>
                  <a:gd name="connsiteY3" fmla="*/ 59204 h 592038"/>
                  <a:gd name="connsiteX4" fmla="*/ 2347912 w 2347912"/>
                  <a:gd name="connsiteY4" fmla="*/ 532834 h 592038"/>
                  <a:gd name="connsiteX5" fmla="*/ 2288708 w 2347912"/>
                  <a:gd name="connsiteY5" fmla="*/ 592038 h 592038"/>
                  <a:gd name="connsiteX6" fmla="*/ 59204 w 2347912"/>
                  <a:gd name="connsiteY6" fmla="*/ 592038 h 592038"/>
                  <a:gd name="connsiteX7" fmla="*/ 0 w 2347912"/>
                  <a:gd name="connsiteY7" fmla="*/ 532834 h 592038"/>
                  <a:gd name="connsiteX8" fmla="*/ 0 w 2347912"/>
                  <a:gd name="connsiteY8" fmla="*/ 59204 h 592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7912" h="592038">
                    <a:moveTo>
                      <a:pt x="0" y="59204"/>
                    </a:moveTo>
                    <a:cubicBezTo>
                      <a:pt x="0" y="26507"/>
                      <a:pt x="26507" y="0"/>
                      <a:pt x="59204" y="0"/>
                    </a:cubicBezTo>
                    <a:lnTo>
                      <a:pt x="2288708" y="0"/>
                    </a:lnTo>
                    <a:cubicBezTo>
                      <a:pt x="2321405" y="0"/>
                      <a:pt x="2347912" y="26507"/>
                      <a:pt x="2347912" y="59204"/>
                    </a:cubicBezTo>
                    <a:lnTo>
                      <a:pt x="2347912" y="532834"/>
                    </a:lnTo>
                    <a:cubicBezTo>
                      <a:pt x="2347912" y="565531"/>
                      <a:pt x="2321405" y="592038"/>
                      <a:pt x="2288708" y="592038"/>
                    </a:cubicBezTo>
                    <a:lnTo>
                      <a:pt x="59204" y="592038"/>
                    </a:lnTo>
                    <a:cubicBezTo>
                      <a:pt x="26507" y="592038"/>
                      <a:pt x="0" y="565531"/>
                      <a:pt x="0" y="532834"/>
                    </a:cubicBezTo>
                    <a:lnTo>
                      <a:pt x="0" y="59204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Freeform 6"/>
              <p:cNvSpPr/>
              <p:nvPr/>
            </p:nvSpPr>
            <p:spPr>
              <a:xfrm>
                <a:off x="1988220" y="2667124"/>
                <a:ext cx="2347912" cy="592038"/>
              </a:xfrm>
              <a:custGeom>
                <a:avLst/>
                <a:gdLst>
                  <a:gd name="connsiteX0" fmla="*/ 0 w 2347912"/>
                  <a:gd name="connsiteY0" fmla="*/ 59204 h 592038"/>
                  <a:gd name="connsiteX1" fmla="*/ 59204 w 2347912"/>
                  <a:gd name="connsiteY1" fmla="*/ 0 h 592038"/>
                  <a:gd name="connsiteX2" fmla="*/ 2288708 w 2347912"/>
                  <a:gd name="connsiteY2" fmla="*/ 0 h 592038"/>
                  <a:gd name="connsiteX3" fmla="*/ 2347912 w 2347912"/>
                  <a:gd name="connsiteY3" fmla="*/ 59204 h 592038"/>
                  <a:gd name="connsiteX4" fmla="*/ 2347912 w 2347912"/>
                  <a:gd name="connsiteY4" fmla="*/ 532834 h 592038"/>
                  <a:gd name="connsiteX5" fmla="*/ 2288708 w 2347912"/>
                  <a:gd name="connsiteY5" fmla="*/ 592038 h 592038"/>
                  <a:gd name="connsiteX6" fmla="*/ 59204 w 2347912"/>
                  <a:gd name="connsiteY6" fmla="*/ 592038 h 592038"/>
                  <a:gd name="connsiteX7" fmla="*/ 0 w 2347912"/>
                  <a:gd name="connsiteY7" fmla="*/ 532834 h 592038"/>
                  <a:gd name="connsiteX8" fmla="*/ 0 w 2347912"/>
                  <a:gd name="connsiteY8" fmla="*/ 59204 h 592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7912" h="592038">
                    <a:moveTo>
                      <a:pt x="0" y="59204"/>
                    </a:moveTo>
                    <a:cubicBezTo>
                      <a:pt x="0" y="26507"/>
                      <a:pt x="26507" y="0"/>
                      <a:pt x="59204" y="0"/>
                    </a:cubicBezTo>
                    <a:lnTo>
                      <a:pt x="2288708" y="0"/>
                    </a:lnTo>
                    <a:cubicBezTo>
                      <a:pt x="2321405" y="0"/>
                      <a:pt x="2347912" y="26507"/>
                      <a:pt x="2347912" y="59204"/>
                    </a:cubicBezTo>
                    <a:lnTo>
                      <a:pt x="2347912" y="532834"/>
                    </a:lnTo>
                    <a:cubicBezTo>
                      <a:pt x="2347912" y="565531"/>
                      <a:pt x="2321405" y="592038"/>
                      <a:pt x="2288708" y="592038"/>
                    </a:cubicBezTo>
                    <a:lnTo>
                      <a:pt x="59204" y="592038"/>
                    </a:lnTo>
                    <a:cubicBezTo>
                      <a:pt x="26507" y="592038"/>
                      <a:pt x="0" y="565531"/>
                      <a:pt x="0" y="532834"/>
                    </a:cubicBezTo>
                    <a:lnTo>
                      <a:pt x="0" y="59204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900" tIns="44010" rIns="52900" bIns="4401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Shortest path </a:t>
                </a:r>
                <a:br>
                  <a:rPr lang="en-US" sz="1400" kern="12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kern="1200" smtClean="0">
                          <a:latin typeface="Cambria Math"/>
                        </a:rPr>
                        <m:t>𝑂</m:t>
                      </m:r>
                      <m:r>
                        <a:rPr lang="en-US" sz="1400" b="0" i="1" kern="1200" smtClean="0">
                          <a:latin typeface="Cambria Math"/>
                        </a:rPr>
                        <m:t>(</m:t>
                      </m:r>
                      <m:r>
                        <a:rPr lang="en-US" sz="1400" b="0" i="1" kern="1200" smtClean="0">
                          <a:latin typeface="Cambria Math"/>
                        </a:rPr>
                        <m:t>𝑚</m:t>
                      </m:r>
                      <m:r>
                        <a:rPr lang="en-US" sz="1400" b="0" i="1" kern="1200" smtClean="0">
                          <a:latin typeface="Cambria Math"/>
                        </a:rPr>
                        <m:t>+</m:t>
                      </m:r>
                      <m:r>
                        <a:rPr lang="en-US" sz="1400" b="0" i="1" kern="1200" smtClean="0"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1400" b="0" i="1" kern="120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kern="120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1400" b="0" i="1" kern="1200" smtClean="0"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sz="1400" b="0" i="1" kern="120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kern="1200" dirty="0"/>
              </a:p>
            </p:txBody>
          </p:sp>
        </mc:Choice>
        <mc:Fallback xmlns="">
          <p:sp>
            <p:nvSpPr>
              <p:cNvPr id="7" name="Freeform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220" y="2667124"/>
                <a:ext cx="2347912" cy="592038"/>
              </a:xfrm>
              <a:custGeom>
                <a:avLst/>
                <a:gdLst>
                  <a:gd name="connsiteX0" fmla="*/ 0 w 2347912"/>
                  <a:gd name="connsiteY0" fmla="*/ 59204 h 592038"/>
                  <a:gd name="connsiteX1" fmla="*/ 59204 w 2347912"/>
                  <a:gd name="connsiteY1" fmla="*/ 0 h 592038"/>
                  <a:gd name="connsiteX2" fmla="*/ 2288708 w 2347912"/>
                  <a:gd name="connsiteY2" fmla="*/ 0 h 592038"/>
                  <a:gd name="connsiteX3" fmla="*/ 2347912 w 2347912"/>
                  <a:gd name="connsiteY3" fmla="*/ 59204 h 592038"/>
                  <a:gd name="connsiteX4" fmla="*/ 2347912 w 2347912"/>
                  <a:gd name="connsiteY4" fmla="*/ 532834 h 592038"/>
                  <a:gd name="connsiteX5" fmla="*/ 2288708 w 2347912"/>
                  <a:gd name="connsiteY5" fmla="*/ 592038 h 592038"/>
                  <a:gd name="connsiteX6" fmla="*/ 59204 w 2347912"/>
                  <a:gd name="connsiteY6" fmla="*/ 592038 h 592038"/>
                  <a:gd name="connsiteX7" fmla="*/ 0 w 2347912"/>
                  <a:gd name="connsiteY7" fmla="*/ 532834 h 592038"/>
                  <a:gd name="connsiteX8" fmla="*/ 0 w 2347912"/>
                  <a:gd name="connsiteY8" fmla="*/ 59204 h 592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7912" h="592038">
                    <a:moveTo>
                      <a:pt x="0" y="59204"/>
                    </a:moveTo>
                    <a:cubicBezTo>
                      <a:pt x="0" y="26507"/>
                      <a:pt x="26507" y="0"/>
                      <a:pt x="59204" y="0"/>
                    </a:cubicBezTo>
                    <a:lnTo>
                      <a:pt x="2288708" y="0"/>
                    </a:lnTo>
                    <a:cubicBezTo>
                      <a:pt x="2321405" y="0"/>
                      <a:pt x="2347912" y="26507"/>
                      <a:pt x="2347912" y="59204"/>
                    </a:cubicBezTo>
                    <a:lnTo>
                      <a:pt x="2347912" y="532834"/>
                    </a:lnTo>
                    <a:cubicBezTo>
                      <a:pt x="2347912" y="565531"/>
                      <a:pt x="2321405" y="592038"/>
                      <a:pt x="2288708" y="592038"/>
                    </a:cubicBezTo>
                    <a:lnTo>
                      <a:pt x="59204" y="592038"/>
                    </a:lnTo>
                    <a:cubicBezTo>
                      <a:pt x="26507" y="592038"/>
                      <a:pt x="0" y="565531"/>
                      <a:pt x="0" y="532834"/>
                    </a:cubicBezTo>
                    <a:lnTo>
                      <a:pt x="0" y="59204"/>
                    </a:lnTo>
                    <a:close/>
                  </a:path>
                </a:pathLst>
              </a:cu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Freeform 8"/>
              <p:cNvSpPr/>
              <p:nvPr/>
            </p:nvSpPr>
            <p:spPr>
              <a:xfrm>
                <a:off x="1988220" y="3350245"/>
                <a:ext cx="2347912" cy="592038"/>
              </a:xfrm>
              <a:custGeom>
                <a:avLst/>
                <a:gdLst>
                  <a:gd name="connsiteX0" fmla="*/ 0 w 2347912"/>
                  <a:gd name="connsiteY0" fmla="*/ 59204 h 592038"/>
                  <a:gd name="connsiteX1" fmla="*/ 59204 w 2347912"/>
                  <a:gd name="connsiteY1" fmla="*/ 0 h 592038"/>
                  <a:gd name="connsiteX2" fmla="*/ 2288708 w 2347912"/>
                  <a:gd name="connsiteY2" fmla="*/ 0 h 592038"/>
                  <a:gd name="connsiteX3" fmla="*/ 2347912 w 2347912"/>
                  <a:gd name="connsiteY3" fmla="*/ 59204 h 592038"/>
                  <a:gd name="connsiteX4" fmla="*/ 2347912 w 2347912"/>
                  <a:gd name="connsiteY4" fmla="*/ 532834 h 592038"/>
                  <a:gd name="connsiteX5" fmla="*/ 2288708 w 2347912"/>
                  <a:gd name="connsiteY5" fmla="*/ 592038 h 592038"/>
                  <a:gd name="connsiteX6" fmla="*/ 59204 w 2347912"/>
                  <a:gd name="connsiteY6" fmla="*/ 592038 h 592038"/>
                  <a:gd name="connsiteX7" fmla="*/ 0 w 2347912"/>
                  <a:gd name="connsiteY7" fmla="*/ 532834 h 592038"/>
                  <a:gd name="connsiteX8" fmla="*/ 0 w 2347912"/>
                  <a:gd name="connsiteY8" fmla="*/ 59204 h 592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7912" h="592038">
                    <a:moveTo>
                      <a:pt x="0" y="59204"/>
                    </a:moveTo>
                    <a:cubicBezTo>
                      <a:pt x="0" y="26507"/>
                      <a:pt x="26507" y="0"/>
                      <a:pt x="59204" y="0"/>
                    </a:cubicBezTo>
                    <a:lnTo>
                      <a:pt x="2288708" y="0"/>
                    </a:lnTo>
                    <a:cubicBezTo>
                      <a:pt x="2321405" y="0"/>
                      <a:pt x="2347912" y="26507"/>
                      <a:pt x="2347912" y="59204"/>
                    </a:cubicBezTo>
                    <a:lnTo>
                      <a:pt x="2347912" y="532834"/>
                    </a:lnTo>
                    <a:cubicBezTo>
                      <a:pt x="2347912" y="565531"/>
                      <a:pt x="2321405" y="592038"/>
                      <a:pt x="2288708" y="592038"/>
                    </a:cubicBezTo>
                    <a:lnTo>
                      <a:pt x="59204" y="592038"/>
                    </a:lnTo>
                    <a:cubicBezTo>
                      <a:pt x="26507" y="592038"/>
                      <a:pt x="0" y="565531"/>
                      <a:pt x="0" y="532834"/>
                    </a:cubicBezTo>
                    <a:lnTo>
                      <a:pt x="0" y="59204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900" tIns="44010" rIns="52900" bIns="4401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Linear programming </a:t>
                </a:r>
                <a:br>
                  <a:rPr lang="en-US" sz="1400" kern="12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kern="1200" smtClean="0">
                          <a:latin typeface="Cambria Math"/>
                        </a:rPr>
                        <m:t>𝑂</m:t>
                      </m:r>
                      <m:r>
                        <a:rPr lang="en-US" sz="1400" b="0" i="1" kern="1200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1400" b="0" i="1" kern="120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0" i="1" kern="1200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1400" b="0" i="1" kern="1200" smtClean="0">
                              <a:latin typeface="Cambria Math"/>
                            </a:rPr>
                            <m:t>3.5</m:t>
                          </m:r>
                        </m:sup>
                      </m:sSup>
                      <m:r>
                        <a:rPr lang="en-US" sz="1400" b="0" i="1" kern="1200" smtClean="0">
                          <a:latin typeface="Cambria Math"/>
                        </a:rPr>
                        <m:t>⋅</m:t>
                      </m:r>
                      <m:r>
                        <a:rPr lang="en-US" sz="1400" b="0" i="1" kern="1200" smtClean="0">
                          <a:latin typeface="Cambria Math"/>
                        </a:rPr>
                        <m:t>𝐿</m:t>
                      </m:r>
                      <m:r>
                        <a:rPr lang="en-US" sz="1400" b="0" i="1" kern="120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kern="1200" dirty="0"/>
              </a:p>
            </p:txBody>
          </p:sp>
        </mc:Choice>
        <mc:Fallback xmlns="">
          <p:sp>
            <p:nvSpPr>
              <p:cNvPr id="9" name="Freeform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220" y="3350245"/>
                <a:ext cx="2347912" cy="592038"/>
              </a:xfrm>
              <a:custGeom>
                <a:avLst/>
                <a:gdLst>
                  <a:gd name="connsiteX0" fmla="*/ 0 w 2347912"/>
                  <a:gd name="connsiteY0" fmla="*/ 59204 h 592038"/>
                  <a:gd name="connsiteX1" fmla="*/ 59204 w 2347912"/>
                  <a:gd name="connsiteY1" fmla="*/ 0 h 592038"/>
                  <a:gd name="connsiteX2" fmla="*/ 2288708 w 2347912"/>
                  <a:gd name="connsiteY2" fmla="*/ 0 h 592038"/>
                  <a:gd name="connsiteX3" fmla="*/ 2347912 w 2347912"/>
                  <a:gd name="connsiteY3" fmla="*/ 59204 h 592038"/>
                  <a:gd name="connsiteX4" fmla="*/ 2347912 w 2347912"/>
                  <a:gd name="connsiteY4" fmla="*/ 532834 h 592038"/>
                  <a:gd name="connsiteX5" fmla="*/ 2288708 w 2347912"/>
                  <a:gd name="connsiteY5" fmla="*/ 592038 h 592038"/>
                  <a:gd name="connsiteX6" fmla="*/ 59204 w 2347912"/>
                  <a:gd name="connsiteY6" fmla="*/ 592038 h 592038"/>
                  <a:gd name="connsiteX7" fmla="*/ 0 w 2347912"/>
                  <a:gd name="connsiteY7" fmla="*/ 532834 h 592038"/>
                  <a:gd name="connsiteX8" fmla="*/ 0 w 2347912"/>
                  <a:gd name="connsiteY8" fmla="*/ 59204 h 592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7912" h="592038">
                    <a:moveTo>
                      <a:pt x="0" y="59204"/>
                    </a:moveTo>
                    <a:cubicBezTo>
                      <a:pt x="0" y="26507"/>
                      <a:pt x="26507" y="0"/>
                      <a:pt x="59204" y="0"/>
                    </a:cubicBezTo>
                    <a:lnTo>
                      <a:pt x="2288708" y="0"/>
                    </a:lnTo>
                    <a:cubicBezTo>
                      <a:pt x="2321405" y="0"/>
                      <a:pt x="2347912" y="26507"/>
                      <a:pt x="2347912" y="59204"/>
                    </a:cubicBezTo>
                    <a:lnTo>
                      <a:pt x="2347912" y="532834"/>
                    </a:lnTo>
                    <a:cubicBezTo>
                      <a:pt x="2347912" y="565531"/>
                      <a:pt x="2321405" y="592038"/>
                      <a:pt x="2288708" y="592038"/>
                    </a:cubicBezTo>
                    <a:lnTo>
                      <a:pt x="59204" y="592038"/>
                    </a:lnTo>
                    <a:cubicBezTo>
                      <a:pt x="26507" y="592038"/>
                      <a:pt x="0" y="565531"/>
                      <a:pt x="0" y="532834"/>
                    </a:cubicBezTo>
                    <a:lnTo>
                      <a:pt x="0" y="59204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reeform 9"/>
              <p:cNvSpPr/>
              <p:nvPr/>
            </p:nvSpPr>
            <p:spPr>
              <a:xfrm>
                <a:off x="1988220" y="4033366"/>
                <a:ext cx="2347912" cy="592038"/>
              </a:xfrm>
              <a:custGeom>
                <a:avLst/>
                <a:gdLst>
                  <a:gd name="connsiteX0" fmla="*/ 0 w 2347912"/>
                  <a:gd name="connsiteY0" fmla="*/ 59204 h 592038"/>
                  <a:gd name="connsiteX1" fmla="*/ 59204 w 2347912"/>
                  <a:gd name="connsiteY1" fmla="*/ 0 h 592038"/>
                  <a:gd name="connsiteX2" fmla="*/ 2288708 w 2347912"/>
                  <a:gd name="connsiteY2" fmla="*/ 0 h 592038"/>
                  <a:gd name="connsiteX3" fmla="*/ 2347912 w 2347912"/>
                  <a:gd name="connsiteY3" fmla="*/ 59204 h 592038"/>
                  <a:gd name="connsiteX4" fmla="*/ 2347912 w 2347912"/>
                  <a:gd name="connsiteY4" fmla="*/ 532834 h 592038"/>
                  <a:gd name="connsiteX5" fmla="*/ 2288708 w 2347912"/>
                  <a:gd name="connsiteY5" fmla="*/ 592038 h 592038"/>
                  <a:gd name="connsiteX6" fmla="*/ 59204 w 2347912"/>
                  <a:gd name="connsiteY6" fmla="*/ 592038 h 592038"/>
                  <a:gd name="connsiteX7" fmla="*/ 0 w 2347912"/>
                  <a:gd name="connsiteY7" fmla="*/ 532834 h 592038"/>
                  <a:gd name="connsiteX8" fmla="*/ 0 w 2347912"/>
                  <a:gd name="connsiteY8" fmla="*/ 59204 h 592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7912" h="592038">
                    <a:moveTo>
                      <a:pt x="0" y="59204"/>
                    </a:moveTo>
                    <a:cubicBezTo>
                      <a:pt x="0" y="26507"/>
                      <a:pt x="26507" y="0"/>
                      <a:pt x="59204" y="0"/>
                    </a:cubicBezTo>
                    <a:lnTo>
                      <a:pt x="2288708" y="0"/>
                    </a:lnTo>
                    <a:cubicBezTo>
                      <a:pt x="2321405" y="0"/>
                      <a:pt x="2347912" y="26507"/>
                      <a:pt x="2347912" y="59204"/>
                    </a:cubicBezTo>
                    <a:lnTo>
                      <a:pt x="2347912" y="532834"/>
                    </a:lnTo>
                    <a:cubicBezTo>
                      <a:pt x="2347912" y="565531"/>
                      <a:pt x="2321405" y="592038"/>
                      <a:pt x="2288708" y="592038"/>
                    </a:cubicBezTo>
                    <a:lnTo>
                      <a:pt x="59204" y="592038"/>
                    </a:lnTo>
                    <a:cubicBezTo>
                      <a:pt x="26507" y="592038"/>
                      <a:pt x="0" y="565531"/>
                      <a:pt x="0" y="532834"/>
                    </a:cubicBezTo>
                    <a:lnTo>
                      <a:pt x="0" y="59204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900" tIns="44010" rIns="52900" bIns="4401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Maximum matching </a:t>
                </a:r>
                <a:br>
                  <a:rPr lang="en-US" sz="1400" kern="12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kern="1200" smtClean="0">
                          <a:latin typeface="Cambria Math"/>
                        </a:rPr>
                        <m:t>𝑂</m:t>
                      </m:r>
                      <m:r>
                        <a:rPr lang="en-US" sz="1400" b="0" i="1" kern="1200" smtClean="0">
                          <a:latin typeface="Cambria Math"/>
                        </a:rPr>
                        <m:t>(</m:t>
                      </m:r>
                      <m:r>
                        <a:rPr lang="en-US" sz="1400" b="0" i="1" kern="1200" smtClean="0">
                          <a:latin typeface="Cambria Math"/>
                        </a:rPr>
                        <m:t>𝑚</m:t>
                      </m:r>
                      <m:r>
                        <a:rPr lang="en-US" sz="1400" b="0" i="1" kern="1200" smtClean="0">
                          <a:latin typeface="Cambria Math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1400" b="0" i="1" kern="1200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400" b="0" i="1" kern="1200" smtClean="0">
                              <a:latin typeface="Cambria Math"/>
                            </a:rPr>
                            <m:t>𝑛</m:t>
                          </m:r>
                        </m:e>
                      </m:rad>
                      <m:r>
                        <a:rPr lang="en-US" sz="1400" b="0" i="1" kern="120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kern="1200" dirty="0"/>
              </a:p>
            </p:txBody>
          </p:sp>
        </mc:Choice>
        <mc:Fallback xmlns="">
          <p:sp>
            <p:nvSpPr>
              <p:cNvPr id="10" name="Freeform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220" y="4033366"/>
                <a:ext cx="2347912" cy="592038"/>
              </a:xfrm>
              <a:custGeom>
                <a:avLst/>
                <a:gdLst>
                  <a:gd name="connsiteX0" fmla="*/ 0 w 2347912"/>
                  <a:gd name="connsiteY0" fmla="*/ 59204 h 592038"/>
                  <a:gd name="connsiteX1" fmla="*/ 59204 w 2347912"/>
                  <a:gd name="connsiteY1" fmla="*/ 0 h 592038"/>
                  <a:gd name="connsiteX2" fmla="*/ 2288708 w 2347912"/>
                  <a:gd name="connsiteY2" fmla="*/ 0 h 592038"/>
                  <a:gd name="connsiteX3" fmla="*/ 2347912 w 2347912"/>
                  <a:gd name="connsiteY3" fmla="*/ 59204 h 592038"/>
                  <a:gd name="connsiteX4" fmla="*/ 2347912 w 2347912"/>
                  <a:gd name="connsiteY4" fmla="*/ 532834 h 592038"/>
                  <a:gd name="connsiteX5" fmla="*/ 2288708 w 2347912"/>
                  <a:gd name="connsiteY5" fmla="*/ 592038 h 592038"/>
                  <a:gd name="connsiteX6" fmla="*/ 59204 w 2347912"/>
                  <a:gd name="connsiteY6" fmla="*/ 592038 h 592038"/>
                  <a:gd name="connsiteX7" fmla="*/ 0 w 2347912"/>
                  <a:gd name="connsiteY7" fmla="*/ 532834 h 592038"/>
                  <a:gd name="connsiteX8" fmla="*/ 0 w 2347912"/>
                  <a:gd name="connsiteY8" fmla="*/ 59204 h 592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7912" h="592038">
                    <a:moveTo>
                      <a:pt x="0" y="59204"/>
                    </a:moveTo>
                    <a:cubicBezTo>
                      <a:pt x="0" y="26507"/>
                      <a:pt x="26507" y="0"/>
                      <a:pt x="59204" y="0"/>
                    </a:cubicBezTo>
                    <a:lnTo>
                      <a:pt x="2288708" y="0"/>
                    </a:lnTo>
                    <a:cubicBezTo>
                      <a:pt x="2321405" y="0"/>
                      <a:pt x="2347912" y="26507"/>
                      <a:pt x="2347912" y="59204"/>
                    </a:cubicBezTo>
                    <a:lnTo>
                      <a:pt x="2347912" y="532834"/>
                    </a:lnTo>
                    <a:cubicBezTo>
                      <a:pt x="2347912" y="565531"/>
                      <a:pt x="2321405" y="592038"/>
                      <a:pt x="2288708" y="592038"/>
                    </a:cubicBezTo>
                    <a:lnTo>
                      <a:pt x="59204" y="592038"/>
                    </a:lnTo>
                    <a:cubicBezTo>
                      <a:pt x="26507" y="592038"/>
                      <a:pt x="0" y="565531"/>
                      <a:pt x="0" y="532834"/>
                    </a:cubicBezTo>
                    <a:lnTo>
                      <a:pt x="0" y="59204"/>
                    </a:lnTo>
                    <a:close/>
                  </a:path>
                </a:pathLst>
              </a:cu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4849738" y="764704"/>
            <a:ext cx="2934890" cy="4064000"/>
            <a:chOff x="4849738" y="764704"/>
            <a:chExt cx="2934890" cy="4064000"/>
          </a:xfrm>
        </p:grpSpPr>
        <p:sp>
          <p:nvSpPr>
            <p:cNvPr id="11" name="Freeform 10"/>
            <p:cNvSpPr/>
            <p:nvPr/>
          </p:nvSpPr>
          <p:spPr>
            <a:xfrm>
              <a:off x="4849738" y="764704"/>
              <a:ext cx="2934890" cy="4064000"/>
            </a:xfrm>
            <a:custGeom>
              <a:avLst/>
              <a:gdLst>
                <a:gd name="connsiteX0" fmla="*/ 0 w 2934890"/>
                <a:gd name="connsiteY0" fmla="*/ 293489 h 4064000"/>
                <a:gd name="connsiteX1" fmla="*/ 293489 w 2934890"/>
                <a:gd name="connsiteY1" fmla="*/ 0 h 4064000"/>
                <a:gd name="connsiteX2" fmla="*/ 2641401 w 2934890"/>
                <a:gd name="connsiteY2" fmla="*/ 0 h 4064000"/>
                <a:gd name="connsiteX3" fmla="*/ 2934890 w 2934890"/>
                <a:gd name="connsiteY3" fmla="*/ 293489 h 4064000"/>
                <a:gd name="connsiteX4" fmla="*/ 2934890 w 2934890"/>
                <a:gd name="connsiteY4" fmla="*/ 3770511 h 4064000"/>
                <a:gd name="connsiteX5" fmla="*/ 2641401 w 2934890"/>
                <a:gd name="connsiteY5" fmla="*/ 4064000 h 4064000"/>
                <a:gd name="connsiteX6" fmla="*/ 293489 w 2934890"/>
                <a:gd name="connsiteY6" fmla="*/ 4064000 h 4064000"/>
                <a:gd name="connsiteX7" fmla="*/ 0 w 2934890"/>
                <a:gd name="connsiteY7" fmla="*/ 3770511 h 4064000"/>
                <a:gd name="connsiteX8" fmla="*/ 0 w 2934890"/>
                <a:gd name="connsiteY8" fmla="*/ 293489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4890" h="4064000">
                  <a:moveTo>
                    <a:pt x="0" y="293489"/>
                  </a:moveTo>
                  <a:cubicBezTo>
                    <a:pt x="0" y="131400"/>
                    <a:pt x="131400" y="0"/>
                    <a:pt x="293489" y="0"/>
                  </a:cubicBezTo>
                  <a:lnTo>
                    <a:pt x="2641401" y="0"/>
                  </a:lnTo>
                  <a:cubicBezTo>
                    <a:pt x="2803490" y="0"/>
                    <a:pt x="2934890" y="131400"/>
                    <a:pt x="2934890" y="293489"/>
                  </a:cubicBezTo>
                  <a:lnTo>
                    <a:pt x="2934890" y="3770511"/>
                  </a:lnTo>
                  <a:cubicBezTo>
                    <a:pt x="2934890" y="3932600"/>
                    <a:pt x="2803490" y="4064000"/>
                    <a:pt x="2641401" y="4064000"/>
                  </a:cubicBezTo>
                  <a:lnTo>
                    <a:pt x="293489" y="4064000"/>
                  </a:lnTo>
                  <a:cubicBezTo>
                    <a:pt x="131400" y="4064000"/>
                    <a:pt x="0" y="3932600"/>
                    <a:pt x="0" y="3770511"/>
                  </a:cubicBezTo>
                  <a:lnTo>
                    <a:pt x="0" y="293489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29743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 smtClean="0"/>
                <a:t>NP-complete</a:t>
              </a:r>
              <a:endParaRPr lang="en-US" sz="3400" kern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Freeform 11"/>
                <p:cNvSpPr/>
                <p:nvPr/>
              </p:nvSpPr>
              <p:spPr>
                <a:xfrm>
                  <a:off x="5143227" y="1984003"/>
                  <a:ext cx="2347912" cy="592038"/>
                </a:xfrm>
                <a:custGeom>
                  <a:avLst/>
                  <a:gdLst>
                    <a:gd name="connsiteX0" fmla="*/ 0 w 2347912"/>
                    <a:gd name="connsiteY0" fmla="*/ 59204 h 592038"/>
                    <a:gd name="connsiteX1" fmla="*/ 59204 w 2347912"/>
                    <a:gd name="connsiteY1" fmla="*/ 0 h 592038"/>
                    <a:gd name="connsiteX2" fmla="*/ 2288708 w 2347912"/>
                    <a:gd name="connsiteY2" fmla="*/ 0 h 592038"/>
                    <a:gd name="connsiteX3" fmla="*/ 2347912 w 2347912"/>
                    <a:gd name="connsiteY3" fmla="*/ 59204 h 592038"/>
                    <a:gd name="connsiteX4" fmla="*/ 2347912 w 2347912"/>
                    <a:gd name="connsiteY4" fmla="*/ 532834 h 592038"/>
                    <a:gd name="connsiteX5" fmla="*/ 2288708 w 2347912"/>
                    <a:gd name="connsiteY5" fmla="*/ 592038 h 592038"/>
                    <a:gd name="connsiteX6" fmla="*/ 59204 w 2347912"/>
                    <a:gd name="connsiteY6" fmla="*/ 592038 h 592038"/>
                    <a:gd name="connsiteX7" fmla="*/ 0 w 2347912"/>
                    <a:gd name="connsiteY7" fmla="*/ 532834 h 592038"/>
                    <a:gd name="connsiteX8" fmla="*/ 0 w 2347912"/>
                    <a:gd name="connsiteY8" fmla="*/ 59204 h 592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7912" h="592038">
                      <a:moveTo>
                        <a:pt x="0" y="59204"/>
                      </a:moveTo>
                      <a:cubicBezTo>
                        <a:pt x="0" y="26507"/>
                        <a:pt x="26507" y="0"/>
                        <a:pt x="59204" y="0"/>
                      </a:cubicBezTo>
                      <a:lnTo>
                        <a:pt x="2288708" y="0"/>
                      </a:lnTo>
                      <a:cubicBezTo>
                        <a:pt x="2321405" y="0"/>
                        <a:pt x="2347912" y="26507"/>
                        <a:pt x="2347912" y="59204"/>
                      </a:cubicBezTo>
                      <a:lnTo>
                        <a:pt x="2347912" y="532834"/>
                      </a:lnTo>
                      <a:cubicBezTo>
                        <a:pt x="2347912" y="565531"/>
                        <a:pt x="2321405" y="592038"/>
                        <a:pt x="2288708" y="592038"/>
                      </a:cubicBezTo>
                      <a:lnTo>
                        <a:pt x="59204" y="592038"/>
                      </a:lnTo>
                      <a:cubicBezTo>
                        <a:pt x="26507" y="592038"/>
                        <a:pt x="0" y="565531"/>
                        <a:pt x="0" y="532834"/>
                      </a:cubicBezTo>
                      <a:lnTo>
                        <a:pt x="0" y="59204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900" tIns="44010" rIns="52900" bIns="44010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400" kern="1200" dirty="0" smtClean="0"/>
                    <a:t>Minimum Vertex Cover</a:t>
                  </a:r>
                  <a:br>
                    <a:rPr lang="en-US" sz="1400" kern="120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kern="1200" smtClean="0">
                            <a:latin typeface="Cambria Math"/>
                          </a:rPr>
                          <m:t>𝑂</m:t>
                        </m:r>
                        <m:r>
                          <a:rPr lang="en-US" sz="1400" b="0" i="1" kern="1200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1400" b="0" i="1" kern="120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b="0" i="1" kern="1200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1400" b="0" i="1" kern="1200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1400" b="0" i="1" kern="1200" smtClean="0">
                            <a:latin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sz="1400" b="0" i="1" kern="120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b="0" i="1" kern="1200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400" b="0" i="1" kern="120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kern="1200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400" kern="1200" dirty="0"/>
                </a:p>
              </p:txBody>
            </p:sp>
          </mc:Choice>
          <mc:Fallback xmlns="">
            <p:sp>
              <p:nvSpPr>
                <p:cNvPr id="12" name="Freeform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3227" y="1984003"/>
                  <a:ext cx="2347912" cy="592038"/>
                </a:xfrm>
                <a:custGeom>
                  <a:avLst/>
                  <a:gdLst>
                    <a:gd name="connsiteX0" fmla="*/ 0 w 2347912"/>
                    <a:gd name="connsiteY0" fmla="*/ 59204 h 592038"/>
                    <a:gd name="connsiteX1" fmla="*/ 59204 w 2347912"/>
                    <a:gd name="connsiteY1" fmla="*/ 0 h 592038"/>
                    <a:gd name="connsiteX2" fmla="*/ 2288708 w 2347912"/>
                    <a:gd name="connsiteY2" fmla="*/ 0 h 592038"/>
                    <a:gd name="connsiteX3" fmla="*/ 2347912 w 2347912"/>
                    <a:gd name="connsiteY3" fmla="*/ 59204 h 592038"/>
                    <a:gd name="connsiteX4" fmla="*/ 2347912 w 2347912"/>
                    <a:gd name="connsiteY4" fmla="*/ 532834 h 592038"/>
                    <a:gd name="connsiteX5" fmla="*/ 2288708 w 2347912"/>
                    <a:gd name="connsiteY5" fmla="*/ 592038 h 592038"/>
                    <a:gd name="connsiteX6" fmla="*/ 59204 w 2347912"/>
                    <a:gd name="connsiteY6" fmla="*/ 592038 h 592038"/>
                    <a:gd name="connsiteX7" fmla="*/ 0 w 2347912"/>
                    <a:gd name="connsiteY7" fmla="*/ 532834 h 592038"/>
                    <a:gd name="connsiteX8" fmla="*/ 0 w 2347912"/>
                    <a:gd name="connsiteY8" fmla="*/ 59204 h 592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7912" h="592038">
                      <a:moveTo>
                        <a:pt x="0" y="59204"/>
                      </a:moveTo>
                      <a:cubicBezTo>
                        <a:pt x="0" y="26507"/>
                        <a:pt x="26507" y="0"/>
                        <a:pt x="59204" y="0"/>
                      </a:cubicBezTo>
                      <a:lnTo>
                        <a:pt x="2288708" y="0"/>
                      </a:lnTo>
                      <a:cubicBezTo>
                        <a:pt x="2321405" y="0"/>
                        <a:pt x="2347912" y="26507"/>
                        <a:pt x="2347912" y="59204"/>
                      </a:cubicBezTo>
                      <a:lnTo>
                        <a:pt x="2347912" y="532834"/>
                      </a:lnTo>
                      <a:cubicBezTo>
                        <a:pt x="2347912" y="565531"/>
                        <a:pt x="2321405" y="592038"/>
                        <a:pt x="2288708" y="592038"/>
                      </a:cubicBezTo>
                      <a:lnTo>
                        <a:pt x="59204" y="592038"/>
                      </a:lnTo>
                      <a:cubicBezTo>
                        <a:pt x="26507" y="592038"/>
                        <a:pt x="0" y="565531"/>
                        <a:pt x="0" y="532834"/>
                      </a:cubicBezTo>
                      <a:lnTo>
                        <a:pt x="0" y="59204"/>
                      </a:lnTo>
                      <a:close/>
                    </a:path>
                  </a:pathLst>
                </a:cu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Freeform 12"/>
                <p:cNvSpPr/>
                <p:nvPr/>
              </p:nvSpPr>
              <p:spPr>
                <a:xfrm>
                  <a:off x="5143227" y="2667124"/>
                  <a:ext cx="2347912" cy="592038"/>
                </a:xfrm>
                <a:custGeom>
                  <a:avLst/>
                  <a:gdLst>
                    <a:gd name="connsiteX0" fmla="*/ 0 w 2347912"/>
                    <a:gd name="connsiteY0" fmla="*/ 59204 h 592038"/>
                    <a:gd name="connsiteX1" fmla="*/ 59204 w 2347912"/>
                    <a:gd name="connsiteY1" fmla="*/ 0 h 592038"/>
                    <a:gd name="connsiteX2" fmla="*/ 2288708 w 2347912"/>
                    <a:gd name="connsiteY2" fmla="*/ 0 h 592038"/>
                    <a:gd name="connsiteX3" fmla="*/ 2347912 w 2347912"/>
                    <a:gd name="connsiteY3" fmla="*/ 59204 h 592038"/>
                    <a:gd name="connsiteX4" fmla="*/ 2347912 w 2347912"/>
                    <a:gd name="connsiteY4" fmla="*/ 532834 h 592038"/>
                    <a:gd name="connsiteX5" fmla="*/ 2288708 w 2347912"/>
                    <a:gd name="connsiteY5" fmla="*/ 592038 h 592038"/>
                    <a:gd name="connsiteX6" fmla="*/ 59204 w 2347912"/>
                    <a:gd name="connsiteY6" fmla="*/ 592038 h 592038"/>
                    <a:gd name="connsiteX7" fmla="*/ 0 w 2347912"/>
                    <a:gd name="connsiteY7" fmla="*/ 532834 h 592038"/>
                    <a:gd name="connsiteX8" fmla="*/ 0 w 2347912"/>
                    <a:gd name="connsiteY8" fmla="*/ 59204 h 592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7912" h="592038">
                      <a:moveTo>
                        <a:pt x="0" y="59204"/>
                      </a:moveTo>
                      <a:cubicBezTo>
                        <a:pt x="0" y="26507"/>
                        <a:pt x="26507" y="0"/>
                        <a:pt x="59204" y="0"/>
                      </a:cubicBezTo>
                      <a:lnTo>
                        <a:pt x="2288708" y="0"/>
                      </a:lnTo>
                      <a:cubicBezTo>
                        <a:pt x="2321405" y="0"/>
                        <a:pt x="2347912" y="26507"/>
                        <a:pt x="2347912" y="59204"/>
                      </a:cubicBezTo>
                      <a:lnTo>
                        <a:pt x="2347912" y="532834"/>
                      </a:lnTo>
                      <a:cubicBezTo>
                        <a:pt x="2347912" y="565531"/>
                        <a:pt x="2321405" y="592038"/>
                        <a:pt x="2288708" y="592038"/>
                      </a:cubicBezTo>
                      <a:lnTo>
                        <a:pt x="59204" y="592038"/>
                      </a:lnTo>
                      <a:cubicBezTo>
                        <a:pt x="26507" y="592038"/>
                        <a:pt x="0" y="565531"/>
                        <a:pt x="0" y="532834"/>
                      </a:cubicBezTo>
                      <a:lnTo>
                        <a:pt x="0" y="59204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900" tIns="44010" rIns="52900" bIns="44010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400" kern="1200" dirty="0" smtClean="0"/>
                    <a:t>Longest Path</a:t>
                  </a:r>
                  <a:br>
                    <a:rPr lang="en-US" sz="1400" kern="120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kern="1200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1400" b="0" i="1" kern="1200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b="0" i="1" kern="120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kern="1200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1400" b="0" i="1" kern="1200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1400" b="0" i="1" kern="1200" smtClean="0">
                                <a:latin typeface="Cambria Math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1400" b="0" i="1" kern="120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kern="1200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1400" b="0" i="1" kern="120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400" kern="1200" dirty="0"/>
                </a:p>
              </p:txBody>
            </p:sp>
          </mc:Choice>
          <mc:Fallback xmlns="">
            <p:sp>
              <p:nvSpPr>
                <p:cNvPr id="13" name="Freeform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3227" y="2667124"/>
                  <a:ext cx="2347912" cy="592038"/>
                </a:xfrm>
                <a:custGeom>
                  <a:avLst/>
                  <a:gdLst>
                    <a:gd name="connsiteX0" fmla="*/ 0 w 2347912"/>
                    <a:gd name="connsiteY0" fmla="*/ 59204 h 592038"/>
                    <a:gd name="connsiteX1" fmla="*/ 59204 w 2347912"/>
                    <a:gd name="connsiteY1" fmla="*/ 0 h 592038"/>
                    <a:gd name="connsiteX2" fmla="*/ 2288708 w 2347912"/>
                    <a:gd name="connsiteY2" fmla="*/ 0 h 592038"/>
                    <a:gd name="connsiteX3" fmla="*/ 2347912 w 2347912"/>
                    <a:gd name="connsiteY3" fmla="*/ 59204 h 592038"/>
                    <a:gd name="connsiteX4" fmla="*/ 2347912 w 2347912"/>
                    <a:gd name="connsiteY4" fmla="*/ 532834 h 592038"/>
                    <a:gd name="connsiteX5" fmla="*/ 2288708 w 2347912"/>
                    <a:gd name="connsiteY5" fmla="*/ 592038 h 592038"/>
                    <a:gd name="connsiteX6" fmla="*/ 59204 w 2347912"/>
                    <a:gd name="connsiteY6" fmla="*/ 592038 h 592038"/>
                    <a:gd name="connsiteX7" fmla="*/ 0 w 2347912"/>
                    <a:gd name="connsiteY7" fmla="*/ 532834 h 592038"/>
                    <a:gd name="connsiteX8" fmla="*/ 0 w 2347912"/>
                    <a:gd name="connsiteY8" fmla="*/ 59204 h 592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7912" h="592038">
                      <a:moveTo>
                        <a:pt x="0" y="59204"/>
                      </a:moveTo>
                      <a:cubicBezTo>
                        <a:pt x="0" y="26507"/>
                        <a:pt x="26507" y="0"/>
                        <a:pt x="59204" y="0"/>
                      </a:cubicBezTo>
                      <a:lnTo>
                        <a:pt x="2288708" y="0"/>
                      </a:lnTo>
                      <a:cubicBezTo>
                        <a:pt x="2321405" y="0"/>
                        <a:pt x="2347912" y="26507"/>
                        <a:pt x="2347912" y="59204"/>
                      </a:cubicBezTo>
                      <a:lnTo>
                        <a:pt x="2347912" y="532834"/>
                      </a:lnTo>
                      <a:cubicBezTo>
                        <a:pt x="2347912" y="565531"/>
                        <a:pt x="2321405" y="592038"/>
                        <a:pt x="2288708" y="592038"/>
                      </a:cubicBezTo>
                      <a:lnTo>
                        <a:pt x="59204" y="592038"/>
                      </a:lnTo>
                      <a:cubicBezTo>
                        <a:pt x="26507" y="592038"/>
                        <a:pt x="0" y="565531"/>
                        <a:pt x="0" y="532834"/>
                      </a:cubicBezTo>
                      <a:lnTo>
                        <a:pt x="0" y="59204"/>
                      </a:lnTo>
                      <a:close/>
                    </a:path>
                  </a:pathLst>
                </a:cu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Freeform 13"/>
                <p:cNvSpPr/>
                <p:nvPr/>
              </p:nvSpPr>
              <p:spPr>
                <a:xfrm>
                  <a:off x="5143227" y="3350245"/>
                  <a:ext cx="2347912" cy="592038"/>
                </a:xfrm>
                <a:custGeom>
                  <a:avLst/>
                  <a:gdLst>
                    <a:gd name="connsiteX0" fmla="*/ 0 w 2347912"/>
                    <a:gd name="connsiteY0" fmla="*/ 59204 h 592038"/>
                    <a:gd name="connsiteX1" fmla="*/ 59204 w 2347912"/>
                    <a:gd name="connsiteY1" fmla="*/ 0 h 592038"/>
                    <a:gd name="connsiteX2" fmla="*/ 2288708 w 2347912"/>
                    <a:gd name="connsiteY2" fmla="*/ 0 h 592038"/>
                    <a:gd name="connsiteX3" fmla="*/ 2347912 w 2347912"/>
                    <a:gd name="connsiteY3" fmla="*/ 59204 h 592038"/>
                    <a:gd name="connsiteX4" fmla="*/ 2347912 w 2347912"/>
                    <a:gd name="connsiteY4" fmla="*/ 532834 h 592038"/>
                    <a:gd name="connsiteX5" fmla="*/ 2288708 w 2347912"/>
                    <a:gd name="connsiteY5" fmla="*/ 592038 h 592038"/>
                    <a:gd name="connsiteX6" fmla="*/ 59204 w 2347912"/>
                    <a:gd name="connsiteY6" fmla="*/ 592038 h 592038"/>
                    <a:gd name="connsiteX7" fmla="*/ 0 w 2347912"/>
                    <a:gd name="connsiteY7" fmla="*/ 532834 h 592038"/>
                    <a:gd name="connsiteX8" fmla="*/ 0 w 2347912"/>
                    <a:gd name="connsiteY8" fmla="*/ 59204 h 592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7912" h="592038">
                      <a:moveTo>
                        <a:pt x="0" y="59204"/>
                      </a:moveTo>
                      <a:cubicBezTo>
                        <a:pt x="0" y="26507"/>
                        <a:pt x="26507" y="0"/>
                        <a:pt x="59204" y="0"/>
                      </a:cubicBezTo>
                      <a:lnTo>
                        <a:pt x="2288708" y="0"/>
                      </a:lnTo>
                      <a:cubicBezTo>
                        <a:pt x="2321405" y="0"/>
                        <a:pt x="2347912" y="26507"/>
                        <a:pt x="2347912" y="59204"/>
                      </a:cubicBezTo>
                      <a:lnTo>
                        <a:pt x="2347912" y="532834"/>
                      </a:lnTo>
                      <a:cubicBezTo>
                        <a:pt x="2347912" y="565531"/>
                        <a:pt x="2321405" y="592038"/>
                        <a:pt x="2288708" y="592038"/>
                      </a:cubicBezTo>
                      <a:lnTo>
                        <a:pt x="59204" y="592038"/>
                      </a:lnTo>
                      <a:cubicBezTo>
                        <a:pt x="26507" y="592038"/>
                        <a:pt x="0" y="565531"/>
                        <a:pt x="0" y="532834"/>
                      </a:cubicBezTo>
                      <a:lnTo>
                        <a:pt x="0" y="59204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900" tIns="44010" rIns="52900" bIns="44010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400" kern="1200" dirty="0" smtClean="0"/>
                    <a:t>Maximum Clique</a:t>
                  </a:r>
                  <a:br>
                    <a:rPr lang="en-US" sz="1400" kern="120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kern="1200" smtClean="0">
                            <a:latin typeface="Cambria Math"/>
                          </a:rPr>
                          <m:t>𝑂</m:t>
                        </m:r>
                        <m:r>
                          <a:rPr lang="en-US" sz="1400" b="0" i="1" kern="1200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1400" b="0" i="1" kern="120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b="0" i="1" kern="1200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1400" b="0" i="1" kern="1200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1400" b="0" i="1" kern="1200" smtClean="0">
                            <a:latin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sz="1400" b="0" i="1" kern="120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b="0" i="1" kern="1200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400" b="0" i="1" kern="120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kern="1200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400" kern="1200" dirty="0"/>
                </a:p>
              </p:txBody>
            </p:sp>
          </mc:Choice>
          <mc:Fallback xmlns="">
            <p:sp>
              <p:nvSpPr>
                <p:cNvPr id="14" name="Freeform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3227" y="3350245"/>
                  <a:ext cx="2347912" cy="592038"/>
                </a:xfrm>
                <a:custGeom>
                  <a:avLst/>
                  <a:gdLst>
                    <a:gd name="connsiteX0" fmla="*/ 0 w 2347912"/>
                    <a:gd name="connsiteY0" fmla="*/ 59204 h 592038"/>
                    <a:gd name="connsiteX1" fmla="*/ 59204 w 2347912"/>
                    <a:gd name="connsiteY1" fmla="*/ 0 h 592038"/>
                    <a:gd name="connsiteX2" fmla="*/ 2288708 w 2347912"/>
                    <a:gd name="connsiteY2" fmla="*/ 0 h 592038"/>
                    <a:gd name="connsiteX3" fmla="*/ 2347912 w 2347912"/>
                    <a:gd name="connsiteY3" fmla="*/ 59204 h 592038"/>
                    <a:gd name="connsiteX4" fmla="*/ 2347912 w 2347912"/>
                    <a:gd name="connsiteY4" fmla="*/ 532834 h 592038"/>
                    <a:gd name="connsiteX5" fmla="*/ 2288708 w 2347912"/>
                    <a:gd name="connsiteY5" fmla="*/ 592038 h 592038"/>
                    <a:gd name="connsiteX6" fmla="*/ 59204 w 2347912"/>
                    <a:gd name="connsiteY6" fmla="*/ 592038 h 592038"/>
                    <a:gd name="connsiteX7" fmla="*/ 0 w 2347912"/>
                    <a:gd name="connsiteY7" fmla="*/ 532834 h 592038"/>
                    <a:gd name="connsiteX8" fmla="*/ 0 w 2347912"/>
                    <a:gd name="connsiteY8" fmla="*/ 59204 h 592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7912" h="592038">
                      <a:moveTo>
                        <a:pt x="0" y="59204"/>
                      </a:moveTo>
                      <a:cubicBezTo>
                        <a:pt x="0" y="26507"/>
                        <a:pt x="26507" y="0"/>
                        <a:pt x="59204" y="0"/>
                      </a:cubicBezTo>
                      <a:lnTo>
                        <a:pt x="2288708" y="0"/>
                      </a:lnTo>
                      <a:cubicBezTo>
                        <a:pt x="2321405" y="0"/>
                        <a:pt x="2347912" y="26507"/>
                        <a:pt x="2347912" y="59204"/>
                      </a:cubicBezTo>
                      <a:lnTo>
                        <a:pt x="2347912" y="532834"/>
                      </a:lnTo>
                      <a:cubicBezTo>
                        <a:pt x="2347912" y="565531"/>
                        <a:pt x="2321405" y="592038"/>
                        <a:pt x="2288708" y="592038"/>
                      </a:cubicBezTo>
                      <a:lnTo>
                        <a:pt x="59204" y="592038"/>
                      </a:lnTo>
                      <a:cubicBezTo>
                        <a:pt x="26507" y="592038"/>
                        <a:pt x="0" y="565531"/>
                        <a:pt x="0" y="532834"/>
                      </a:cubicBezTo>
                      <a:lnTo>
                        <a:pt x="0" y="59204"/>
                      </a:lnTo>
                      <a:close/>
                    </a:path>
                  </a:pathLst>
                </a:cu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Freeform 14"/>
                <p:cNvSpPr/>
                <p:nvPr/>
              </p:nvSpPr>
              <p:spPr>
                <a:xfrm>
                  <a:off x="5143227" y="4033366"/>
                  <a:ext cx="2347912" cy="592038"/>
                </a:xfrm>
                <a:custGeom>
                  <a:avLst/>
                  <a:gdLst>
                    <a:gd name="connsiteX0" fmla="*/ 0 w 2347912"/>
                    <a:gd name="connsiteY0" fmla="*/ 59204 h 592038"/>
                    <a:gd name="connsiteX1" fmla="*/ 59204 w 2347912"/>
                    <a:gd name="connsiteY1" fmla="*/ 0 h 592038"/>
                    <a:gd name="connsiteX2" fmla="*/ 2288708 w 2347912"/>
                    <a:gd name="connsiteY2" fmla="*/ 0 h 592038"/>
                    <a:gd name="connsiteX3" fmla="*/ 2347912 w 2347912"/>
                    <a:gd name="connsiteY3" fmla="*/ 59204 h 592038"/>
                    <a:gd name="connsiteX4" fmla="*/ 2347912 w 2347912"/>
                    <a:gd name="connsiteY4" fmla="*/ 532834 h 592038"/>
                    <a:gd name="connsiteX5" fmla="*/ 2288708 w 2347912"/>
                    <a:gd name="connsiteY5" fmla="*/ 592038 h 592038"/>
                    <a:gd name="connsiteX6" fmla="*/ 59204 w 2347912"/>
                    <a:gd name="connsiteY6" fmla="*/ 592038 h 592038"/>
                    <a:gd name="connsiteX7" fmla="*/ 0 w 2347912"/>
                    <a:gd name="connsiteY7" fmla="*/ 532834 h 592038"/>
                    <a:gd name="connsiteX8" fmla="*/ 0 w 2347912"/>
                    <a:gd name="connsiteY8" fmla="*/ 59204 h 592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7912" h="592038">
                      <a:moveTo>
                        <a:pt x="0" y="59204"/>
                      </a:moveTo>
                      <a:cubicBezTo>
                        <a:pt x="0" y="26507"/>
                        <a:pt x="26507" y="0"/>
                        <a:pt x="59204" y="0"/>
                      </a:cubicBezTo>
                      <a:lnTo>
                        <a:pt x="2288708" y="0"/>
                      </a:lnTo>
                      <a:cubicBezTo>
                        <a:pt x="2321405" y="0"/>
                        <a:pt x="2347912" y="26507"/>
                        <a:pt x="2347912" y="59204"/>
                      </a:cubicBezTo>
                      <a:lnTo>
                        <a:pt x="2347912" y="532834"/>
                      </a:lnTo>
                      <a:cubicBezTo>
                        <a:pt x="2347912" y="565531"/>
                        <a:pt x="2321405" y="592038"/>
                        <a:pt x="2288708" y="592038"/>
                      </a:cubicBezTo>
                      <a:lnTo>
                        <a:pt x="59204" y="592038"/>
                      </a:lnTo>
                      <a:cubicBezTo>
                        <a:pt x="26507" y="592038"/>
                        <a:pt x="0" y="565531"/>
                        <a:pt x="0" y="532834"/>
                      </a:cubicBezTo>
                      <a:lnTo>
                        <a:pt x="0" y="59204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2900" tIns="44010" rIns="52900" bIns="44010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400" kern="1200" dirty="0" smtClean="0"/>
                    <a:t>Chromatic Number</a:t>
                  </a:r>
                  <a:br>
                    <a:rPr lang="en-US" sz="1400" kern="120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kern="1200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1400" b="0" i="1" kern="1200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b="0" i="1" kern="120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kern="1200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1400" b="0" i="1" kern="1200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1400" b="0" i="1" kern="1200" smtClean="0">
                                <a:latin typeface="Cambria Math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1400" b="0" i="1" kern="120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kern="1200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1400" b="0" i="1" kern="120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400" kern="1200" dirty="0"/>
                </a:p>
              </p:txBody>
            </p:sp>
          </mc:Choice>
          <mc:Fallback xmlns="">
            <p:sp>
              <p:nvSpPr>
                <p:cNvPr id="15" name="Freeform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3227" y="4033366"/>
                  <a:ext cx="2347912" cy="592038"/>
                </a:xfrm>
                <a:custGeom>
                  <a:avLst/>
                  <a:gdLst>
                    <a:gd name="connsiteX0" fmla="*/ 0 w 2347912"/>
                    <a:gd name="connsiteY0" fmla="*/ 59204 h 592038"/>
                    <a:gd name="connsiteX1" fmla="*/ 59204 w 2347912"/>
                    <a:gd name="connsiteY1" fmla="*/ 0 h 592038"/>
                    <a:gd name="connsiteX2" fmla="*/ 2288708 w 2347912"/>
                    <a:gd name="connsiteY2" fmla="*/ 0 h 592038"/>
                    <a:gd name="connsiteX3" fmla="*/ 2347912 w 2347912"/>
                    <a:gd name="connsiteY3" fmla="*/ 59204 h 592038"/>
                    <a:gd name="connsiteX4" fmla="*/ 2347912 w 2347912"/>
                    <a:gd name="connsiteY4" fmla="*/ 532834 h 592038"/>
                    <a:gd name="connsiteX5" fmla="*/ 2288708 w 2347912"/>
                    <a:gd name="connsiteY5" fmla="*/ 592038 h 592038"/>
                    <a:gd name="connsiteX6" fmla="*/ 59204 w 2347912"/>
                    <a:gd name="connsiteY6" fmla="*/ 592038 h 592038"/>
                    <a:gd name="connsiteX7" fmla="*/ 0 w 2347912"/>
                    <a:gd name="connsiteY7" fmla="*/ 532834 h 592038"/>
                    <a:gd name="connsiteX8" fmla="*/ 0 w 2347912"/>
                    <a:gd name="connsiteY8" fmla="*/ 59204 h 592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7912" h="592038">
                      <a:moveTo>
                        <a:pt x="0" y="59204"/>
                      </a:moveTo>
                      <a:cubicBezTo>
                        <a:pt x="0" y="26507"/>
                        <a:pt x="26507" y="0"/>
                        <a:pt x="59204" y="0"/>
                      </a:cubicBezTo>
                      <a:lnTo>
                        <a:pt x="2288708" y="0"/>
                      </a:lnTo>
                      <a:cubicBezTo>
                        <a:pt x="2321405" y="0"/>
                        <a:pt x="2347912" y="26507"/>
                        <a:pt x="2347912" y="59204"/>
                      </a:cubicBezTo>
                      <a:lnTo>
                        <a:pt x="2347912" y="532834"/>
                      </a:lnTo>
                      <a:cubicBezTo>
                        <a:pt x="2347912" y="565531"/>
                        <a:pt x="2321405" y="592038"/>
                        <a:pt x="2288708" y="592038"/>
                      </a:cubicBezTo>
                      <a:lnTo>
                        <a:pt x="59204" y="592038"/>
                      </a:lnTo>
                      <a:cubicBezTo>
                        <a:pt x="26507" y="592038"/>
                        <a:pt x="0" y="565531"/>
                        <a:pt x="0" y="532834"/>
                      </a:cubicBezTo>
                      <a:lnTo>
                        <a:pt x="0" y="59204"/>
                      </a:lnTo>
                      <a:close/>
                    </a:path>
                  </a:pathLst>
                </a:cu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51420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Parameterized </a:t>
            </a:r>
            <a:r>
              <a:rPr lang="en-US" dirty="0" err="1" smtClean="0"/>
              <a:t>algorithmics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two-dimensional</a:t>
                </a:r>
                <a:r>
                  <a:rPr lang="en-US" dirty="0" smtClean="0"/>
                  <a:t> framework for analyzing algorithms</a:t>
                </a:r>
              </a:p>
              <a:p>
                <a:r>
                  <a:rPr lang="en-US" dirty="0" smtClean="0"/>
                  <a:t>Besides the total input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we choose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that is a secondary measurement of the complexity of the input</a:t>
                </a:r>
              </a:p>
              <a:p>
                <a:pPr marL="0" indent="0" algn="ctr">
                  <a:buNone/>
                </a:pPr>
                <a:r>
                  <a:rPr lang="en-US" i="1" dirty="0" smtClean="0"/>
                  <a:t>Can we efficiently solve a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large</a:t>
                </a:r>
                <a:r>
                  <a:rPr lang="en-US" i="1" dirty="0" smtClean="0"/>
                  <a:t> input whose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parameter</a:t>
                </a:r>
                <a:r>
                  <a:rPr lang="en-US" i="1" dirty="0" smtClean="0"/>
                  <a:t> is small?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      </m:t>
                      </m:r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     </m:t>
                      </m:r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i="1" dirty="0" smtClean="0"/>
              </a:p>
              <a:p>
                <a:r>
                  <a:rPr lang="en-US" dirty="0" smtClean="0"/>
                  <a:t>Polynomial-time algorithms if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is kept fixed</a:t>
                </a:r>
              </a:p>
              <a:p>
                <a:pPr lvl="1"/>
                <a:r>
                  <a:rPr lang="en-US" dirty="0" smtClean="0"/>
                  <a:t>Fixed-Parameter Tractability</a:t>
                </a:r>
              </a:p>
              <a:p>
                <a:r>
                  <a:rPr lang="en-US" dirty="0" smtClean="0"/>
                  <a:t>A parameterized problem is FPT if it is solvable in time: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, for a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and arbitrary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1737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Vertex Cover</a:t>
                </a:r>
                <a:endParaRPr lang="en-US" dirty="0"/>
              </a:p>
            </p:txBody>
          </p:sp>
        </mc:Choice>
        <mc:Fallback xmlns="">
          <p:sp>
            <p:nvSpPr>
              <p:cNvPr id="6" name="Tit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An undirected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Parameter: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Question:</a:t>
                </a:r>
                <a:r>
                  <a:rPr lang="en-US" dirty="0" smtClean="0"/>
                  <a:t>	Is there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of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such 		that each edge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an endpoint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Such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is a </a:t>
                </a:r>
                <a:r>
                  <a:rPr lang="en-US" b="1" dirty="0" smtClean="0"/>
                  <a:t>vertex cover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We choose the size of the solution as the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Can we efficiently find a small vertex cover in a big graph?</a:t>
                </a:r>
              </a:p>
              <a:p>
                <a:r>
                  <a:rPr lang="en-US" dirty="0" smtClean="0"/>
                  <a:t>There is an algorithm with running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so FPT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4001219"/>
            <a:ext cx="49053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VC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4001219"/>
            <a:ext cx="49053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5883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cap="small" dirty="0"/>
                  <a:t>Longest Path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/>
                  <a:t>An undirected graph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Parameter: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Question:</a:t>
                </a:r>
                <a:r>
                  <a:rPr lang="en-US" dirty="0"/>
                  <a:t>	Is there a </a:t>
                </a:r>
                <a:r>
                  <a:rPr lang="en-US" dirty="0" smtClean="0"/>
                  <a:t>simple path of 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r>
                  <a:rPr lang="en-US" dirty="0" smtClean="0"/>
                  <a:t>Generalizes </a:t>
                </a:r>
                <a:r>
                  <a:rPr lang="en-US" cap="small" dirty="0" smtClean="0"/>
                  <a:t>Hamiltonian Path</a:t>
                </a:r>
                <a:r>
                  <a:rPr lang="en-US" dirty="0" smtClean="0"/>
                  <a:t>, so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𝑁𝑃</m:t>
                    </m:r>
                  </m:oMath>
                </a14:m>
                <a:r>
                  <a:rPr lang="en-US" dirty="0" smtClean="0"/>
                  <a:t>-complete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/>
                  <a:t> Longest Path </a:t>
                </a:r>
                <a:r>
                  <a:rPr lang="en-US" dirty="0" smtClean="0"/>
                  <a:t>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fixed-parameter tractable</a:t>
                </a:r>
              </a:p>
              <a:p>
                <a:pPr lvl="1"/>
                <a:r>
                  <a:rPr lang="en-US" dirty="0" smtClean="0"/>
                  <a:t>Solvable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1.66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cap="small" dirty="0" smtClean="0"/>
                  <a:t> </a:t>
                </a:r>
                <a:r>
                  <a:rPr lang="en-US" dirty="0" smtClean="0"/>
                  <a:t>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p:pic>
        <p:nvPicPr>
          <p:cNvPr id="5" name="Grap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812" y="3717032"/>
            <a:ext cx="4524375" cy="2324100"/>
          </a:xfrm>
          <a:prstGeom prst="rect">
            <a:avLst/>
          </a:prstGeom>
        </p:spPr>
      </p:pic>
      <p:pic>
        <p:nvPicPr>
          <p:cNvPr id="6" name="Pat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812" y="3717032"/>
            <a:ext cx="45243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75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17594</TotalTime>
  <Words>1529</Words>
  <Application>Microsoft Office PowerPoint</Application>
  <PresentationFormat>On-screen Show (4:3)</PresentationFormat>
  <Paragraphs>213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Cambria Math</vt:lpstr>
      <vt:lpstr>Calibri</vt:lpstr>
      <vt:lpstr>Cambria</vt:lpstr>
      <vt:lpstr>Arial Narrow</vt:lpstr>
      <vt:lpstr>AA-UiB-Institusjonell-mal-rev03</vt:lpstr>
      <vt:lpstr>PowerPoint Presentation</vt:lpstr>
      <vt:lpstr>Outline</vt:lpstr>
      <vt:lpstr>About me</vt:lpstr>
      <vt:lpstr>My research background</vt:lpstr>
      <vt:lpstr>Classic algorithm design and analysis</vt:lpstr>
      <vt:lpstr>PowerPoint Presentation</vt:lpstr>
      <vt:lpstr>Parameterized algorithmics</vt:lpstr>
      <vt:lpstr>k-Vertex Cover</vt:lpstr>
      <vt:lpstr>k-Longest Path</vt:lpstr>
      <vt:lpstr>k-Chromatic Number</vt:lpstr>
      <vt:lpstr>k-Clique</vt:lpstr>
      <vt:lpstr>PowerPoint Presentation</vt:lpstr>
      <vt:lpstr>Different parameterizations</vt:lpstr>
      <vt:lpstr>Bottom line</vt:lpstr>
      <vt:lpstr>Structural graph theory</vt:lpstr>
      <vt:lpstr>Contributions to Networks </vt:lpstr>
      <vt:lpstr>Theme 1: Approximate network methods</vt:lpstr>
      <vt:lpstr>Parameterized analysis of approximation</vt:lpstr>
      <vt:lpstr>Theme 2: Spatial Networks</vt:lpstr>
      <vt:lpstr>k-Center in the Plane</vt:lpstr>
      <vt:lpstr>k-Geometric Traveling Salesman</vt:lpstr>
      <vt:lpstr>Work in progress: Clique in unit disk graphs</vt:lpstr>
      <vt:lpstr>Other themes: Connections to stochastics</vt:lpstr>
      <vt:lpstr>Explaining tractability on random inputs</vt:lpstr>
      <vt:lpstr>Problems that are easier on random graphs</vt:lpstr>
      <vt:lpstr>Problems that are easier on random graphs</vt:lpstr>
      <vt:lpstr>Boolean-width: An interesting parameter</vt:lpstr>
      <vt:lpstr>Conclusion</vt:lpstr>
    </vt:vector>
  </TitlesOfParts>
  <Company>UiB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Grønhaug</dc:creator>
  <cp:lastModifiedBy>Jansen, B.M.P.</cp:lastModifiedBy>
  <cp:revision>1584</cp:revision>
  <cp:lastPrinted>2011-05-25T10:31:26Z</cp:lastPrinted>
  <dcterms:created xsi:type="dcterms:W3CDTF">2011-05-20T06:21:58Z</dcterms:created>
  <dcterms:modified xsi:type="dcterms:W3CDTF">2014-10-20T10:28:36Z</dcterms:modified>
</cp:coreProperties>
</file>