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4.xml" ContentType="application/vnd.openxmlformats-officedocument.presentationml.notesSlide+xml"/>
  <Override PartName="/ppt/ink/ink2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17.xml" ContentType="application/vnd.openxmlformats-officedocument.presentationml.notesSlide+xml"/>
  <Override PartName="/ppt/ink/ink26.xml" ContentType="application/inkml+xml"/>
  <Override PartName="/ppt/notesSlides/notesSlide18.xml" ContentType="application/vnd.openxmlformats-officedocument.presentationml.notesSlide+xml"/>
  <Override PartName="/ppt/ink/ink27.xml" ContentType="application/inkml+xml"/>
  <Override PartName="/ppt/notesSlides/notesSlide1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32.xml" ContentType="application/inkml+xml"/>
  <Override PartName="/ppt/notesSlides/notesSlide2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02" r:id="rId2"/>
    <p:sldId id="878" r:id="rId3"/>
    <p:sldId id="880" r:id="rId4"/>
    <p:sldId id="882" r:id="rId5"/>
    <p:sldId id="884" r:id="rId6"/>
    <p:sldId id="663" r:id="rId7"/>
    <p:sldId id="886" r:id="rId8"/>
    <p:sldId id="887" r:id="rId9"/>
    <p:sldId id="888" r:id="rId10"/>
    <p:sldId id="889" r:id="rId11"/>
    <p:sldId id="890" r:id="rId12"/>
    <p:sldId id="925" r:id="rId13"/>
    <p:sldId id="893" r:id="rId14"/>
    <p:sldId id="898" r:id="rId15"/>
    <p:sldId id="899" r:id="rId16"/>
    <p:sldId id="901" r:id="rId17"/>
    <p:sldId id="858" r:id="rId18"/>
    <p:sldId id="903" r:id="rId19"/>
    <p:sldId id="904" r:id="rId20"/>
    <p:sldId id="906" r:id="rId21"/>
    <p:sldId id="907" r:id="rId22"/>
    <p:sldId id="908" r:id="rId23"/>
    <p:sldId id="909" r:id="rId24"/>
    <p:sldId id="910" r:id="rId25"/>
    <p:sldId id="912" r:id="rId26"/>
    <p:sldId id="913" r:id="rId27"/>
    <p:sldId id="914" r:id="rId28"/>
    <p:sldId id="915" r:id="rId29"/>
    <p:sldId id="862" r:id="rId30"/>
    <p:sldId id="863" r:id="rId31"/>
    <p:sldId id="861" r:id="rId32"/>
    <p:sldId id="864" r:id="rId33"/>
    <p:sldId id="865" r:id="rId34"/>
    <p:sldId id="866" r:id="rId35"/>
    <p:sldId id="867" r:id="rId36"/>
    <p:sldId id="916" r:id="rId37"/>
    <p:sldId id="850" r:id="rId38"/>
    <p:sldId id="856" r:id="rId39"/>
    <p:sldId id="919" r:id="rId40"/>
    <p:sldId id="852" r:id="rId41"/>
    <p:sldId id="921" r:id="rId42"/>
    <p:sldId id="853" r:id="rId43"/>
    <p:sldId id="923" r:id="rId44"/>
    <p:sldId id="855" r:id="rId45"/>
    <p:sldId id="924" r:id="rId46"/>
    <p:sldId id="920" r:id="rId47"/>
    <p:sldId id="917" r:id="rId48"/>
  </p:sldIdLst>
  <p:sldSz cx="12192000" cy="6858000"/>
  <p:notesSz cx="6797675" cy="9926638"/>
  <p:embeddedFontLs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Bradley Hand ITC" panose="03070402050302030203" pitchFamily="66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9ED"/>
    <a:srgbClr val="CC3300"/>
    <a:srgbClr val="0066FF"/>
    <a:srgbClr val="00FFFF"/>
    <a:srgbClr val="D3EBFA"/>
    <a:srgbClr val="038CC0"/>
    <a:srgbClr val="008000"/>
    <a:srgbClr val="0F94C4"/>
    <a:srgbClr val="3366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 autoAdjust="0"/>
    <p:restoredTop sz="85273" autoAdjust="0"/>
  </p:normalViewPr>
  <p:slideViewPr>
    <p:cSldViewPr>
      <p:cViewPr varScale="1">
        <p:scale>
          <a:sx n="97" d="100"/>
          <a:sy n="97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12:45.5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4528 0 0,'0'0'11748'0'0,"4"0"-11343"0"0,71 0 2682 0 0,106 12-2362 0 0,497 39 390 0 0,-282-28-827 0 0,1 0-69 0 0,-394-23-218 0 0,281-12 68 0 0,58-11-112 0 0,-274 21 24 0 0,559-1 15 0 0,-319 5 87 0 0,163-21-118 0 0,-386 14-18 0 0,48-5-39 0 0,154 9 0 0 0,-139 20 28 0 0,-132-17 60 0 0,0 1 1 0 0,0 0-1 0 0,26 10 0 0 0,-29-9 1 0 0,1 1 1 0 0,-1-2-1 0 0,1 0 0 0 0,0 0 0 0 0,18 0 0 0 0,-20-3-312 0 0,142 1-2474 0 0,-55 6-1974 0 0,-84-4 2495 0 0,-264-10-9431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51:13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 47 1616 0 0,'-33'0'18860'0'0,"635"0"-18223"0"0,-582-1-451 0 0,-1-1 0 0 0,1-1 0 0 0,-1-1 0 0 0,22-8 0 0 0,49-8-172 0 0,-26 16-106 0 0,70 3 0 0 0,-64 2 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51:18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4408 0 0,'0'0'14414'0'0,"54"13"-13501"0"0,61 13-570 0 0,96 18 94 0 0,-49-25-226 0 0,280-2 0 0 0,-380-20-283 0 0,66-12 0 0 0,-11 1-1781 0 0,-68 11-653 0 0,-17 3-2141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51:21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61 4728 0 0,'0'0'9777'0'0,"28"0"-9063"0"0,-5-2-268 0 0,0 0 0 0 0,37-9 0 0 0,26-4 69 0 0,256-5 632 0 0,-34 17-885 0 0,-161 5-137 0 0,-41 1-53 0 0,-50 0-26 0 0,1-3 1 0 0,60-8 0 0 0,-113 8-170 0 0,23-8 127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51:22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3696 0 0,'0'0'11859'0'0,"29"11"-9662"0"0,19-4-1611 0 0,0-3 0 0 0,57-2 0 0 0,42 4-144 0 0,-111-3-407 0 0,345 23 60 0 0,28-21-78 0 0,-394-7-1889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51:23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1772 0 0,'0'0'13759'0'0,"69"23"-10682"0"0,-4 2-2926 0 0,1-3 0 0 0,0-3-1 0 0,2-2 1 0 0,79 8 0 0 0,-50-15 50 0 0,1-5 1 0 0,134-8-1 0 0,-101-11-670 0 0,51-1-802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51:35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1 1772 0 0,'-21'20'18203'0'0,"35"-21"-18224"0"0,355 11 1884 0 0,191-10-1662 0 0,-531 2-238 0 0,-1 0 0 0 0,38 10 0 0 0,25 2 7 0 0,-71-11-745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2:25:08.3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30 692 0 0,'-7'-15'16838'0'0,"780"3"-14309"0"0,-650 10-2392 0 0,130 4 152 0 0,-158 7-383 0 0,63 3 225 0 0,-80-8-176 0 0,1 3-1 0 0,120 27 1 0 0,-27-13 301 0 0,-54-10-295 0 0,3 0 119 0 0,150-6 1 0 0,-181-6-151 0 0,812 3-1606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1:17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0 157 3444 0 0,'0'0'9589'0'0,"50"-5"-4937"0"0,-21-1-4228 0 0,-1 0 1 0 0,47-19-1 0 0,-54 17-323 0 0,0 0 0 0 0,0 2 0 0 0,1 0 1 0 0,0 2-1 0 0,42-4 0 0 0,100-3-18 0 0,-73 12 93 0 0,310-8 198 0 0,-199-6-133 0 0,4-7-158 0 0,116-3-27 0 0,-80 22-112 0 0,399 9 160 0 0,-138 2-51 0 0,-160 18 53 0 0,-268-23-105 0 0,311 12 62 0 0,-276-7-64 0 0,-31-1 15 0 0,-63-8-14 0 0,193 9 101 0 0,-156-10-96 0 0,200 6-319 0 0,-172 4 193 0 0,90 4 193 0 0,-109-5-2108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1:23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37 2752 0 0,'6'-1'18336'0'0,"25"-2"-18589"0"0,507 18 1099 0 0,-104-15-803 0 0,-411-1-39 0 0,0-2-1 0 0,31-6 1 0 0,9-2-179 0 0,-59 10-16 0 0,-1 0 0 0 0,1 0 1 0 0,-1 0-1 0 0,1-1 0 0 0,-1 0 0 0 0,0 1 1 0 0,0-1-1 0 0,1 0 0 0 0,-1-1 0 0 0,-1 1 1 0 0,5-4-1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1:24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76 836 0 0,'-30'-11'18046'0'0,"72"9"-16732"0"0,8 0-1145 0 0,401 2 169 0 0,-55 6-222 0 0,-379-6-67 0 0,0-1-1 0 0,0-1 0 0 0,0 0 0 0 0,22-7 1 0 0,-31 7-410 0 0,0-1 1 0 0,0 0-1 0 0,0 0 1 0 0,-1-1-1 0 0,1 0 1 0 0,-1 0-1 0 0,0 0 0 0 0,0-1 1 0 0,0-1-1 0 0,9-8 1 0 0,-157 80-16735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12:52.9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38 156 0 0,'5'0'18207'0'0,"21"0"-18274"0"0,539-15 1375 0 0,50-6-151 0 0,-105 19-1115 0 0,-261 4-43 0 0,-66 12 2 0 0,-84-4 2 0 0,157 13 60 0 0,-164-16-19 0 0,70 2 122 0 0,-9-1-147 0 0,-68-1-18 0 0,490-2 152 0 0,-310-8-111 0 0,103 0 5 0 0,378 6 29 0 0,-536 0-51 0 0,160 10-37 0 0,-99-10 51 0 0,-140-5-65 0 0,215 4-5 0 0,290-3 162 0 0,-273-15-241 0 0,417 26 100 0 0,-90-8-401 0 0,-353-4 382 0 0,-97 9 0 0 0,250-5-168 0 0,-471-2 175 0 0,0-2-1 0 0,0 0 0 0 0,0 0 1 0 0,0-2-1 0 0,35-11 0 0 0,-46 12 20 0 0,1 1-1 0 0,-1 1 1 0 0,0 0-1 0 0,1 0 0 0 0,9 0 1 0 0,-17 1-20 0 0,6 0-540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1:25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 37 2152 0 0,'0'0'10532'0'0,"-11"-4"-9907"0"0,-40-19 5583 0 0,67 19-5002 0 0,33 3-1412 0 0,380-4 1088 0 0,-388 7-860 0 0,50 9 0 0 0,-50-5 19 0 0,53 1 0 0 0,97-1 607 0 0,-96-3-1377 0 0,-1-1-3644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4:37.7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91 980 0 0,'14'0'18133'0'0,"46"0"-17406"0"0,9 0 74 0 0,18 1-130 0 0,109-13 0 0 0,-55 4-560 0 0,-3-1-34 0 0,113-28 112 0 0,-144 24-132 0 0,109 3 0 0 0,669 23 33 0 0,-435-28-11 0 0,-153 23-83 0 0,-25 1-6 0 0,-202-7-7 0 0,83 12 0 0 0,-40-2 33 0 0,-65-8-34 0 0,0 2 0 0 0,68 18 0 0 0,-63-11 53 0 0,2-1-1 0 0,85 6 0 0 0,204-13 101 0 0,-216-6-604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4:49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1 118 5424 0 0,'0'0'13004'0'0,"30"0"-12293"0"0,101-11 210 0 0,-49 2-598 0 0,414-38 1341 0 0,116 15-1504 0 0,-493 30-142 0 0,-38-1-19 0 0,87 9 0 0 0,313 59 102 0 0,-365-56 6 0 0,125-8-1 0 0,-122-2-130 0 0,577 20 44 0 0,-633-19-90 0 0,109 14 1 0 0,50 6 94 0 0,-89-11 25 0 0,70 0-6 0 0,18 6-34 0 0,761-11-170 0 0,-559 11 215 0 0,-155 1-180 0 0,-115-4 139 0 0,160-7 0 0 0,-204-6-69 0 0,-84 1 57 0 0,82 1-13 0 0,136-18 0 0 0,-70-2-43 0 0,215 5 0 0 0,-19 3-71 0 0,-14-5 205 0 0,902 9-344 0 0,-1003 7 176 0 0,-219 0 87 0 0,31-1 2 0 0,126 15-1 0 0,-57 2 0 0 0,1-6-1 0 0,171-11 0 0 0,-127-1-5 0 0,-9 0-53 0 0,281 12-34 0 0,310 10 191 0 0,-509-22-111 0 0,38 0-122 0 0,-204-1 127 0 0,114-18 0 0 0,758-43-253 0 0,-825 60 227 0 0,107-10-335 0 0,1036-24 445 0 0,-1093 38 77 0 0,-141-2-116 0 0,59-11-1 0 0,11 0 41 0 0,174-23-34 0 0,-51 37-168 0 0,-98 2 130 0 0,-105 0 182 0 0,-2 0-2761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13:09:2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3278 421 7417 0 0,'0'0'7870'0'0,"-48"-35"-6858"0"0,-154-111-311 0 0,182 131-565 0 0,0 1 0 0 0,0 2-1 0 0,-2 0 1 0 0,1 1-1 0 0,-35-13 1 0 0,29 15-3 0 0,-64-22 83 0 0,-1 4 1 0 0,-1 4-1 0 0,-1 5 1 0 0,-115-9-1 0 0,-384 11-71 0 0,505 19-136 0 0,-173 30-1 0 0,-80 47 139 0 0,289-65-126 0 0,1 3 0 0 0,1 1 0 0 0,0 3 0 0 0,2 3 0 0 0,1 1 0 0 0,1 2 0 0 0,1 2 0 0 0,2 2 0 0 0,1 3 0 0 0,-52 53 0 0 0,51-42-20 0 0,2 3 0 0 0,2 1 0 0 0,2 2-1 0 0,3 1 1 0 0,2 2 0 0 0,2 1 0 0 0,3 2 0 0 0,-30 92 0 0 0,37-87 20 0 0,4 0-1 0 0,-13 101 1 0 0,25-134-42 0 0,2 0 0 0 0,1 1-1 0 0,2-1 1 0 0,1 1 0 0 0,1-1 0 0 0,2 0 0 0 0,14 52 0 0 0,1-28 27 0 0,3-1 1 0 0,1-1 0 0 0,3-1-1 0 0,2-2 1 0 0,3 0 0 0 0,43 52 0 0 0,-13-29-1 0 0,3-3 0 0 0,147 121 1 0 0,-147-140 33 0 0,2-3 0 0 0,3-4-1 0 0,1-2 1 0 0,93 38 0 0 0,-66-40 51 0 0,2-5 0 0 0,180 38 0 0 0,-115-44 71 0 0,172 7 1 0 0,169-21 195 0 0,278-40 562 0 0,-527 3-638 0 0,284-64 0 0 0,-422 60-200 0 0,-1-6-1 0 0,-2-5 0 0 0,-1-5 1 0 0,168-88-1 0 0,-195 83 150 0 0,-2-3 0 0 0,-3-4 1 0 0,103-89-1 0 0,-158 120-141 0 0,-2-1 0 0 0,-1-2 0 0 0,-1 0 0 0 0,-2-2 1 0 0,0 0-1 0 0,-2-1 0 0 0,-2-2 0 0 0,0 0 0 0 0,-2 0 0 0 0,-2-2 1 0 0,-1 0-1 0 0,14-56 0 0 0,-17 39-10 0 0,-2 1 0 0 0,-3-2 0 0 0,-2 1 0 0 0,-2 0 0 0 0,-2-1 0 0 0,-16-100 0 0 0,9 110-87 0 0,-3-1 1 0 0,-2 1 0 0 0,-1 1-1 0 0,-2 0 1 0 0,-2 1 0 0 0,-1 1-1 0 0,-3 1 1 0 0,-38-54 0 0 0,20 44-15 0 0,-1 2 0 0 0,-2 1 0 0 0,-2 3 0 0 0,-2 2 0 0 0,-2 1 0 0 0,-1 3 0 0 0,-2 2 0 0 0,-1 3 0 0 0,-89-39 0 0 0,28 22-103 0 0,-3 6-1 0 0,-1 5 1 0 0,-221-39-1 0 0,-274 8-970 0 0,-3 52-1237 0 0,481 18 222 0 0,-175 24 0 0 0,212-10-2305 0 0,-104 32 0 0 0,49-1-2722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8:09:24.17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516 0 5026,'-14'1'688,"-1"0"0,1 0 0,-1 1 0,1 1 0,0 1 0,0 0 0,0 1-1,1 0 1,-14 8 0,8-3-92,2 1-1,0 1 0,0 0 0,1 1 1,-25 27-1,12-6-187,2 1 0,1 1 0,2 2 0,1 0 0,-22 54 1,33-66-318,2 0 0,1 1 0,1 0 0,2 0 0,0 1 0,2-1 1,1 1-1,1 0 0,1 0 0,6 48 0,-3-60-59,0-1-1,2 1 0,0-1 1,0 0-1,2 0 1,0-1-1,0 0 0,1 0 1,1 0-1,0-1 1,1 0-1,1 0 0,0-1 1,1 0-1,0-1 1,0-1-1,1 1 0,0-2 1,1 0-1,18 10 1,-7-8 85,1-1 0,0-1 0,0-1 0,0-1 0,1-2 0,0 0 1,0-2-1,1-1 0,-1-1 0,52-4 0,-61 0-86,-1 0-1,0-1 1,0 0-1,0-2 1,-1 0 0,1 0-1,-2-2 1,1 0-1,-1 0 1,0-1-1,21-19 1,-11 7 70,-2-1-1,0 0 1,-1-2 0,-2 0 0,22-36-1,-30 42 24,-2 0-1,0 0 1,-1-1-1,-1 0 0,0-1 1,-2 0-1,0 0 1,-1 0-1,-1 0 1,-1-1-1,-1 1 1,-1-1-1,-1 1 0,-4-28 1,2 37-37,0 1 0,-1 0 0,0 0 1,-1 0-1,0 1 0,0-1 0,-1 1 0,0 0 0,0 1 1,-1-1-1,-1 2 0,1-1 0,-1 1 0,-1 0 1,1 0-1,-16-8 0,8 5-5,-1 1 0,1 1 0,-2 1 0,1 0 0,-1 1 0,0 1 0,0 0 0,-35-3 0,30 7-72,1 1-1,0 1 1,-1 0 0,1 2 0,0 0 0,0 2 0,0 1 0,1 0 0,-38 17 0,33-9-81,-1 0-1,2 2 1,0 1 0,1 1-1,1 1 1,-38 40-1,49-45-131,0 0 0,1 1 0,0 0-1,1 1 1,-8 17 0,13-21-681,0 0 0,0 0 0,2 0 0,-5 22-1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9T08:09:30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9T08:09:30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9T08:09:30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8:38:56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1 861 6019,'1'-16'17070,"3"37"-18213,17 58 1412,2-1 1,4-2-1,48 96 1,-59-142-187,1-1 0,32 41 1,-42-61-18,0 0 0,1 0 0,0-1 0,1 1 0,0-2 0,0 0 0,1 0 0,0 0 0,0-1 0,18 8 0,-26-14-21,-1 0 0,0 1 0,1-1 0,-1 0-1,1 0 1,-1 0 0,0 0 0,1 0 0,-1 0-1,0 0 1,1 0 0,-1-1 0,1 1 0,-1 0-1,0-1 1,0 1 0,1-1 0,-1 0 0,0 1-1,0-1 1,0 0 0,0 0 0,0 0 0,1 0-1,-2 0 1,1 0 0,0 0 0,0 0 0,0 0-1,0 0 1,0-2 0,19-46 418,-13 30-207,80-202 725,122-282-148,-161 403-1044,5 3 1,123-172-1,-147 232-1024,57-57-1,-71 80-176,1 0 1,1 2-1,22-14 0,-1 7-5239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8:42:19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1 861 6019,'1'-16'17070,"3"37"-18213,17 58 1412,2-1 1,4-2-1,48 96 1,-59-142-187,1-1 0,32 41 1,-42-61-18,0 0 0,1 0 0,0-1 0,1 1 0,0-2 0,0 0 0,1 0 0,0 0 0,0-1 0,18 8 0,-26-14-21,-1 0 0,0 1 0,1-1 0,-1 0-1,1 0 1,-1 0 0,0 0 0,1 0 0,-1 0-1,0 0 1,1 0 0,-1-1 0,1 1 0,-1 0-1,0-1 1,0 1 0,1-1 0,-1 0 0,0 1-1,0-1 1,0 0 0,0 0 0,0 0 0,1 0-1,-2 0 1,1 0 0,0 0 0,0 0 0,0 0-1,0 0 1,0-2 0,19-46 418,-13 30-207,80-202 725,122-282-148,-161 403-1044,5 3 1,123-172-1,-147 232-1024,57-57-1,-71 80-176,1 0 1,1 2-1,22-14 0,-1 7-5239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12:58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1200 0 0,'16'0'18627'0'0,"57"0"-18497"0"0,426 8 1014 0 0,-208-4-1008 0 0,139 5-11 0 0,160 30-54 0 0,231-24-99 0 0,-747-15 0 0 0,301 7 80 0 0,-139 5-151 0 0,-118-6 109 0 0,-83-6-41 0 0,-1 1-1 0 0,68 13 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12:59:16.18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36 0 3057,'-6'27'2726,"-4"54"0,8 85 977,1-16-1700,-16 723 330,17-763-2249,20 157-147,-1-39 14,-16 655 264,-5-454-142,-1-250 72,6 186-93,-1-327-51,1 9 46,9 54 0,-10-87-48,1 0 0,1-1 0,1 0 0,-1 0 0,2 0 0,0 0 0,0-1 0,13 17-1,36 53-120,-39-56 93,1 0 0,1-2 0,1 0 1,26 24-1,-29-33 28,1-2 0,0 0 0,0 0 0,1-2 0,1 0 0,0-2 0,0 0 1,38 12-1,80 31 14,-22-7 30,-43-25 26,1-5 0,0-2 0,113 5 1,-72-8-43,-33-6 197,102-7 1,-37-1-159,-128 4-67,37-1-31,0 2-1,0 3 1,75 15-1,-68-8-1139,0-3 1,1-3-1,91-3 0,-115-2 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13:01:48.75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488 1 1569,'6'4'9028,"18"16"-8078,97 201 2923,13 26-3190,-118-213-641,-1-3 98,1 1-1,2-2 1,38 51 0,54 43 135,81 104 189,-56-40-443,-47-75 118,-38-52-30,25 24-71,-48-58 2,-1 2 0,22 33 0,117 226 59,-15-23 7,-137-242-93,-1 0 0,-1 1 0,-1 0 0,-1 1 0,10 44 0,15 136 1,-25-146-10,34 481 12,-34 96-829,-9-631 804,0 11 9,-1-1-1,-1 1 0,-1 0 0,0-1 0,-1 0 1,-8 19-1,-43 83 69,38-82-32,13-26-115,0 0 0,-1-1 1,0 0-1,0 0 0,-1 0 0,0 0 0,-1-1 0,1 0 1,-1 0-1,-1-1 0,1 0 0,-1 0 0,0-1 0,0 1 1,-1-2-1,1 1 0,-1-2 0,0 1 0,-1-1 1,1 0-1,-10 1 0,-43 4 290,0-4 0,-100-4 0,62-2-86,91 2-100,-1-1 1,1 0 0,0-1-1,-1 0 1,1 0 0,0-1-1,0 0 1,1-1 0,-1 0-1,1 0 1,-10-7 0,-7-7 168,1 0-1,-25-26 1,25 22-28,-40-29 0,-44-22 629,0 2-795,-156-135 0,235 180 73,0 1 59,2-2 0,0 0 1,1-2-1,-36-53 0,30 37-49,-1 2-1,-3 1 1,-1 1 0,-70-58-1,40 38-39,-98-73 32,159 130-196,-5-2 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9:53:05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0 421 6019,'1'-9'17070,"1"20"-18213,8 27 1412,2 0 1,1 0-1,23 46 1,-28-70-187,0 0 0,16 20 1,-20-29-18,-1-1 0,1 1 0,0-1 0,0 0 0,1 0 0,-1-1 0,1 0 0,0 1 0,0-1 0,9 3 0,-14-5-21,1-1 0,0 0 0,-1 0 0,1 0-1,0 0 1,-1 0 0,1 0 0,0 0 0,-1 0-1,1 0 1,0 0 0,-1 0 0,1-1 0,0 1-1,-1 0 1,1 0 0,-1-1 0,1 1 0,0 0-1,-1-1 1,1 1 0,-1 0 0,1-1 0,-1 1-1,1-1 1,-1 1 0,1-1 0,-1 1 0,0-1-1,1 1 1,-1-2 0,10-22 418,-6 15-207,38-99 725,60-137-148,-78 196-1044,1 1 1,61-83-1,-71 113-1024,27-28-1,-35 39-176,1 1 1,0-1-1,11-5 0,0 2-5239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09:53:05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0 421 6019,'1'-9'17070,"1"20"-18213,8 27 1412,2 0 1,1 0-1,23 46 1,-28-70-187,0 0 0,16 20 1,-20-29-18,-1-1 0,1 1 0,0-1 0,0 0 0,1 0 0,-1-1 0,1 0 0,0 1 0,0-1 0,9 3 0,-14-5-21,1-1 0,0 0 0,-1 0 0,1 0-1,0 0 1,-1 0 0,1 0 0,0 0 0,-1 0-1,1 0 1,0 0 0,-1 0 0,1-1 0,0 1-1,-1 0 1,1 0 0,-1-1 0,1 1 0,0 0-1,-1-1 1,1 1 0,-1 0 0,1-1 0,-1 1-1,1-1 1,-1 1 0,1-1 0,-1 1 0,0-1-1,1 1 1,-1-2 0,10-22 418,-6 15-207,38-99 725,60-137-148,-78 196-1044,1 1 1,61-83-1,-71 113-1024,27-28-1,-35 39-176,1 1 1,0-1-1,11-5 0,0 2-5239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4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7443,'2'0'8604,"4"0"-3955,32-3-1427,-33 4-3066,0-1 1,1 1 0,-1 1-1,0-1 1,0 1 0,0 0-1,-1 0 1,1 0 0,0 0-1,-1 1 1,1 0 0,4 4-1,51 47 471,-44-39-374,317 267 1002,-88-82-1008,-190-147-219,-36-34-48,0-1 1,2 0-1,32 21 0,-44-36-915,-10-10-600,-11-10-901,8 13 1354,0 0 0,-1 1 0,1 0 0,-1 0 0,0 0 0,0 1 0,1-1 0,-8-1 0,-14-1-8493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4:4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1095 880,'0'-5'19278,"3"1"-17771,4-9-4553,-5 11 4735,147-175 1306,-37 49-2234,-84 94-639,183-217 439,-149 185-498,113-95 0,114-75-458,-270 218-435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4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6851,'2'-6'13565,"2"5"-12742,4 3-643,0 0 0,0 1 0,-1 0 0,1 1 0,-1-1 0,0 1 0,0 1 0,0-1 0,-1 1 0,1 0 0,9 12-1,5 0 122,303 227 2519,-2-19-1780,-149-112-957,-107-72-94,-65-41-77,-25-11-9906,-5-4-256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4:5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22 993 7812,'-1'0'296,"0"0"1,0 0-1,1 0 0,-1 0 1,0-1-1,0 1 1,1 0-1,-1 0 1,0-1-1,1 1 1,-1 0-1,0-1 1,1 1-1,-1 0 1,0-1-1,1 1 1,-1-1-1,1 1 1,-1-1-1,0-1 1,-6-16 1997,8-34-2543,1 33 902,-1 5-490,1-1 0,1 1 1,0 0-1,1 0 1,0 0-1,1 0 0,12-21 1,58-92 1414,-55 97-1203,24-37 161,4 2 0,2 2-1,3 2 1,2 2 0,4 3 0,99-75 0,-152 127-741,38-33 723,-41 35-814,-1-1 1,0 1-1,0-1 0,0 0 1,-1 1-1,1-1 0,-1 0 0,1 0 1,-1 0-1,0 0 0,0-1 1,0 1-1,-1 0 0,1 0 1,-1-5-1,0-2-5875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4:5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6707,'0'0'14113,"11"1"-12259,8 8-1162,0 1 0,-1 1 0,0 0-1,20 17 1,37 23 163,15 0 113,-1 3-1,146 120 1,-163-112-739,147 142 655,-196-180-941,12 14-127,-18-11-2761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4:5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19 963 6131,'-3'3'2957,"3"-3"-2535,-1 0 0,1 0 1,-1 0-1,1 1 1,-1-1-1,1 0 0,-1 0 1,1 0-1,-1 0 1,1 0-1,-1 0 0,0 0 1,1 0-1,-6-3 5069,5 2-5068,-1-8 3628,6-3-5478,15-22 1723,2 1-1,45-56 1,-25 36-57,36-51-84,5 4 1,3 3 0,5 5 0,116-93 0,-155 146-418,-9 8-748,44-44 1,-83 69 850,-1 2-2305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08:24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1188 0 0,'0'0'9853'0'0,"45"32"-4986"0"0,-11-15-4382 0 0,2-1 0 0 0,0-3 0 0 0,0 0 0 0 0,1-2 0 0 0,1-2 0 0 0,51 6 0 0 0,235 3 798 0 0,-148-13-923 0 0,945 79 225 0 0,-1107-83-585 0 0,615 27 410 0 0,-247-16-282 0 0,332-2 295 0 0,-527-10-283 0 0,34-12 53 0 0,1 0-101 0 0,1408 10-9 0 0,-1223-2-114 0 0,-256-15 126 0 0,-106 11-187 0 0,83-3-1 0 0,-27 9-270 0 0,-51 0-208 0 0,-1 1-1 0 0,1 3 1 0 0,73 12 0 0 0,-103-6 153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9T10:15:23.6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0 421 6019,'1'-9'17070,"1"20"-18213,8 27 1412,2 0 1,1 0-1,23 46 1,-28-70-187,0 0 0,16 20 1,-20-29-18,-1-1 0,1 1 0,0-1 0,0 0 0,1 0 0,-1-1 0,1 0 0,0 1 0,0-1 0,9 3 0,-14-5-21,1-1 0,0 0 0,-1 0 0,1 0-1,0 0 1,-1 0 0,1 0 0,0 0 0,-1 0-1,1 0 1,0 0 0,-1 0 0,1-1 0,0 1-1,-1 0 1,1 0 0,-1-1 0,1 1 0,0 0-1,-1-1 1,1 1 0,-1 0 0,1-1 0,-1 1-1,1-1 1,-1 1 0,1-1 0,-1 1 0,0-1-1,1 1 1,-1-2 0,10-22 418,-6 15-207,38-99 725,60-137-148,-78 196-1044,1 1 1,61-83-1,-71 113-1024,27-28-1,-35 39-176,1 1 1,0-1-1,11-5 0,0 2-5239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7764,'0'0'13278,"1"0"-6894,0 0-4850,12-1-5021,-4 0 5200,43-8-1234,-1-2 0,-1-2 0,24-10-479,13-4 417,-46 15-215,433-118 1697,-289 87-849,112-9-1050,-210 43 704,70 3-704,-53 6-3761,-54 0-962,-50 1-1368,-5 4-4193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12838,'18'24'1617,"1"38"1968,18 24 49,-6 25-1537,0 13-432,-1-4-673,-11-9-208,-7-9-415,-6-13-273,-6-11-96,0-17 0,0-8-449,0-16-767,0-13-737,-6-14-1505,6-10-3217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4370,'0'118'6045,"1"179"2283,4-159-5827,6 1-1,9 23-2500,-1-37 748,2 14 556,14 33-1304,-35-171 1,0-1 0,0 1 0,0-1 0,0 0 0,0 1 0,0-1 0,0 1 0,1-1 0,-1 1 1,0-1-1,0 1 0,0-1 0,0 0 0,1 1 0,-1-1 0,0 1 0,0-1 0,1 0 0,-1 1 0,0-1 0,0 0 0,1 1 0,-1-1 1,1 0-1,-1 0 0,0 1 0,1-1 0,-1 0 0,1 0 0,-1 0 0,0 1 0,1-1 0,-1 0 0,1 0 0,-1 0 0,1 0 0,-1 0 1,0 0-1,1 0 0,-1 0 0,1 0 0,-1 0 0,1 0 0,-1 0-1,18-19-186,1-18-163,-2-1 1,12-38 348,-11 28-186,6-19 3,-13 35 136,1 1 0,11-20 47,-22 49 2,0-1-1,0 1 1,1 0 0,-1 0 0,0 0 0,1 0 0,-1 0 0,1 0 0,0 0 0,-1 0 0,1 1 0,0-1 0,0 1 0,0-1 0,0 1 0,1 0 0,-1 0 0,0 0 0,0 0 0,1 0 0,-1 0 0,1 1-1,-1-1 1,0 1 0,1-1 0,-1 1 0,1 0 0,-1 0 0,1 0 0,-1 1 0,1-1 0,-1 0 0,1 1 0,1 0-2,2 2 8,-1-1 1,1 1-1,-1 0 1,0 1-1,0-1 1,0 1-1,0 0 0,-1 0 1,1 0-1,-1 1 1,0 0-1,-1 0 1,3 3-9,16 30 202,-2 1 0,-2 1 0,2 8-202,-2-3 192,2-1-1,12 17-191,-25-51 53,-1-1-1,1 0 0,1 0 1,0 0-1,0-1 1,5 4-53,26 10-1218,-37-21 792,1 0 1,0 0-1,0-1 0,-1 1 0,1-1 1,0 0-1,0 1 0,0-1 1,0-1-1,0 1 0,0 0 1,-1-1-1,2 0 426,20-9-6419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458 813 6067,'-6'-6'958,"0"0"0,0 0-1,0 1 1,0 0 0,-1 0 0,0 1 0,0 0 0,-1 0-958,-4-2 680,0 2 0,0-1 0,0 1 0,-1 1 1,1 0-681,-9 0 405,1 0 1,-1 1-1,1 2 1,-1 0-1,0 1 1,-5 1-406,17 0 101,1-1 1,-1 1 0,1 1 0,-1 0 0,1 0 0,0 0-1,0 1 1,0 0 0,1 1 0,0 0 0,-1 0 0,2 1-1,-1-1 1,1 1 0,-1 1 0,2-1 0,-1 1 0,1 0 0,0 1-1,0-1 1,1 1 0,0 0 0,1 0 0,0 0 0,0 0-1,0 1 1,1-1 0,0 1 0,1 0 0,0-1 0,1 1-1,-1 0 1,2 0 0,-1 0 0,2 7-102,-1-11 22,0 0 0,0-1 0,0 1 0,1-1 0,0 1 0,0-1 1,0 0-1,0 1 0,0-1 0,1 0 0,0 0 0,0-1 0,0 1 0,0-1 0,1 1 0,-1-1 0,2 1-22,2 0 16,0 1 0,0-1 0,1 0 0,-1 0-1,1-1 1,0 0 0,0-1 0,0 0 0,0 0-1,1 0-15,1 0 2,1-1-1,0 0 0,0-1 0,0 0 1,0 0-1,0-1 0,0 0 0,0-1 1,-1-1-1,1 0 0,-1 0 0,1-1 1,-1 0-1,0 0 0,9-7-1,-6 1-58,0-2 0,-1 0-1,0 0 1,0-1 0,-2 0 0,0-1-1,0 0 1,-1-1 0,-1 0 0,6-14 58,-6 10-107,0-1 1,-2-1 0,0 1 0,-1-1-1,-1 0 1,-1 0 0,-1 0 0,-1-10 106,-2 88 261,-1-27 78,2 1 0,1 0 0,1-1 0,2 1 0,3 9-339,-5-32 83,1 1 0,-1-1 1,2 1-1,-1-1 1,1 0-1,0-1 1,1 1-1,0-1 1,0 0-1,0 0 0,1 0 1,0-1-1,0 1 1,1-2-1,0 1 1,0-1-1,0 0 1,1 0-1,-1-1 0,1 0 1,1 0-84,4 1 22,1 0 1,-1 0-1,1-2 1,0 1-1,0-2 1,4 0-23,-13-1-4,0 0 1,0-1-1,0 0 1,0 0-1,0-1 1,0 0-1,0 1 1,0-1-1,0-1 1,0 1-1,0-1 1,-1 0-1,1 0 1,0 0-1,-1-1 1,0 0-1,0 0 1,4-3 3,6-10-139,-1-2 0,-1 0 0,-1 0 0,0-1 0,-2 0 0,0-1 0,-1 0 0,-1 0 0,-1-1 0,0-2 139,25-67-592,-30 84 581,0 27 211,0 0 1,2 1-1,0-1 0,1-1 1,1 1-1,2-1 1,0 1-1,0-2 0,2 1 1,11 17-201,-19-35 15,0 0-1,0 0 1,0 0 0,1 0 0,-1-1 0,1 1 0,-1 0 0,1-1 0,-1 1 0,1-1 0,0 0 0,0 1 0,0-1 0,0 0 0,0 0 0,0 0 0,0 0-1,0-1 1,0 1 0,1-1 0,-1 1-15,0-1 7,1-1 0,-1 1 0,0-1 1,0 0-1,1 0 0,-1 0 0,0 0 0,0 0 0,0 0 0,0 0 0,0-1 0,0 1 0,-1-1 0,1 1 0,0-1 1,-1 0-1,1 0 0,-1 1 0,1-2-7,70-101 40,-46 64-299,1 0 0,5-1 259,-32 41 1,1-1-1,-1 1 1,0-1 0,1 1-1,-1 0 1,0-1 0,1 1-1,-1 0 1,0-1-1,1 1 1,-1 0 0,1-1-1,-1 1 1,0 0-1,1 0 1,-1 0 0,1-1-1,-1 1 1,1 0 0,-1 0-1,1 0 1,-1 0-1,1 0 1,-1 0 0,1 0-1,-1 0 1,1 0 0,-1 0-1,1 0 1,-1 0-1,1 0 1,-1 0 0,0 1-1,1-1 1,-1 0-1,1 0 1,-1 1 0,1-1-1,-1 0 1,0 0 0,1 1-1,-1-1 1,0 0-1,1 1 1,-1-1 0,0 1-1,1-1 1,-1 0-1,0 1 1,0-1 0,1 1-1,-1-1 1,0 1 0,0-1-1,0 1 1,0-1-1,0 0 1,0 1-1,9 32 78,-8-30-53,2 14 126,1 0 0,1 0 1,0 0-1,2 0 0,0-1 0,6 11-151,-10-22 6,0 0 0,1 0 0,-1-1 0,1 1-1,0-1 1,0 0 0,0 0 0,0-1 0,1 1-1,0-1 1,-1 0 0,1 0 0,0-1 0,1 1-1,-1-1 1,0 0 0,1-1 0,-1 1 0,1-1 0,-1 0-1,1 0 1,4-1-6,-4 0-26,0-1 0,0 0 0,0 0 0,-1 0 0,1-1-1,-1 0 1,1 0 0,-1-1 0,0 1 0,1-1 0,-1-1 0,-1 1 0,1 0 0,0-1-1,-1 0 1,0 0 0,0-1 0,0 1 0,0-1 0,0-1 26,13-18-275,0 0 1,-2-1-1,6-15 275,-18 33-68,21-41-624,-2-2-1,3-15 693,-1-8-3225,-3-1 1,4-44 3224,-8 16-2916,-5-1 1,-5 0-1,-4-17 2916,-6 328 8232,-10 111-2268,12-312-5887,-4 90 853,4 0 1,4 0-1,6 13-930,-8-101 34,0-1-16,1 1 0,0 0-1,0-1 1,1 0 0,-1 1 0,2-1-1,-1 0 1,6 7-18,-8-30-139,-1-6 31,-1-11-113,2 1 1,1-1-1,5-22 221,-5 43-23,1 1 0,0-1 0,1 1 1,0 0-1,0 0 0,1 1 0,0-1 0,1 1 0,0 0 1,0 1-1,1 0 0,0-1 0,2 0 23,4-2 11,0 0-1,1 0 0,0 1 1,0 1-1,1 0 1,1 1-1,13-5-10,-20 10 38,0-1 0,1 1 0,0 1 0,0 0-1,-1 0 1,1 1 0,0 0 0,0 0 0,0 1 0,0 1 0,0 0-1,0 0 1,0 1 0,0 0-38,-6 0 19,-1-1 0,0 1-1,0 0 1,0 0 0,0 0 0,0 0-1,0 1 1,0-1 0,-1 1 0,1 0-1,-1-1 1,0 1 0,0 0 0,0 0-1,0 1 1,-1-1 0,1 0 0,-1 0-1,0 1 1,0-1 0,0 1 0,0-1-1,0 1 1,-1 0 0,0-1 0,0 1-1,0 0 1,0-1 0,0 1 0,-1-1-1,0 1 1,1-1 0,-1 1-1,0-1 1,-1 1 0,1-1 0,-1 0-1,0 2-18,-6 2 20,1-1 0,-1 1 0,0-2 0,0 1-1,-1-1 1,0 0 0,0-1 0,0 0-1,0-1 1,-1 0 0,1 0 0,-1-1-1,-3 1-19,-17 2-131,0 0-1,-1-2 0,-23-1 132,-63-2-953,117 0 953,0 0 0,1 0 0,-1 0 0,0 0 0,1 0-1,-1 0 1,0 1 0,0-1 0,1 0 0,-1 0 0,0 0-1,0 0 1,1 1 0,-1-1 0,0 0 0,0 0 0,0 1 0,0-1-1,1 0 1,-1 0 0,0 1 0,0-1 0,0 0 0,0 0 0,0 1-1,0-1 1,0 0 0,0 1 0,1-1 0,-1 0 0,0 0-1,0 1 1,0-1 0,-1 0 0,1 1 0,0-1 0,0 0 0,0 0-1,0 1 1,0-1 0,0 0 0,0 1 0,0-1 0,-1 0-1,1 0 1,0 1 0,0-1 0,0 0 0,0 0 0,-1 0 0,1 1-1,0-1 1,0 0 0,-1 0 0,1 0 0,0 0 0,0 1-1,-1-1 1,1 0 0,0 0 0,0 0 0,-1 0 0,1 0 0,0 0-1,-1 0 1,1 0 0,0 0 0,0 0 0,-1 0 0,1 0 0,27 19 211,1-2 0,0 0 1,1-2-1,10 2-211,26 15 459,95 55 491,31 29-950,-164-101-2874,-17-10-1826,-3-3-4099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10741,'1'9'954,"0"1"0,1-1 1,-1 0-1,2 0 0,-1 0 0,1 0 0,1 0 0,0-1 1,0 1-1,5 6-954,2 3 731,1-1 0,0-1 1,1 0-1,6 5-731,-9-11 108,1-1 1,0 0-1,0-1 0,1 0 1,0-1-1,0 0 0,1 0 1,0-2-1,0 0 0,0 0 1,1-1-1,1 0-108,13 1 305,0 0-1,0-2 1,1-1-1,-1-2 1,13-1-305,-32 1 16,-1-1 1,1-1 0,0 1 0,0-1-1,-1-1 1,1 1 0,-1-1 0,0-1 0,0 0-1,0 0 1,0 0 0,-1-1 0,0-1 0,0 1-1,0-1 1,0 0 0,-1 0 0,0-1-1,-1 0 1,1 0 0,-1 0 0,0-1 0,-1 1-1,0-1 1,0-1 0,-1 1 0,0 0 0,-1-1-1,1 1 1,-1-1 0,0-8-17,1 1-37,-1 1 1,-1 0-1,0 0 1,-1-1-1,-1 0 37,1 13-28,0 0 0,0 0 0,-1 0 0,1 0 0,-1 0 0,1 0 0,-1 1 0,0-1 0,0 0 0,0 0 0,-1 1 0,1-1 1,-1 1-1,1-1 0,-1 1 0,0-1 0,0 1 0,0 0 0,0 0 0,0 0 0,-1 0 0,1 1 0,-1-1 0,1 0 0,-1 1 0,1 0 0,-1 0 0,-1-1 28,3 2-4,1 0 0,-1 0-1,1-1 1,-1 1 0,1 0 0,-1 0-1,1 0 1,-1 0 0,0 0 0,1 0-1,-1 0 1,1 0 0,-1 0 0,1 0-1,-1 1 1,0-1 0,1 0 0,-1 0-1,1 0 1,-1 1 0,1-1 0,-1 0-1,1 1 1,-1-1 0,1 0 0,0 1-1,-1-1 1,1 0 0,-1 1 0,1-1-1,0 1 1,-1-1 0,1 1 0,0-1-1,0 1 1,-1-1 0,1 1 0,0-1-1,0 1 1,0 0 0,0-1 4,-1 31-177,1-16 136,-1 9 81,1 0-1,2 0 1,0 1 0,1-1-1,1-1 1,2 1 0,0 0-1,5 10-39,27 44 780,3-3-1,36 48-779,-23-37 1171,21 50-1171,-67-121 115,-1 1 1,-1 1 0,-1-1 0,0 1-1,-1 0 1,-1 0 0,0 1-116,-2-13 49,0 0 0,-1 0 0,0 0 1,0 0-1,0 0 0,-1 0 0,0 0 1,1 0-1,-2 0 0,1 0 0,-1 0 1,1 0-1,-1-1 0,-1 1 0,1-1 0,-1 1 1,1-1-1,-1 0 0,0 0 0,-1 0 1,1 0-1,-1-1 0,0 0 0,1 1 1,-4 0-50,-7 4 73,-1-1 1,0 0 0,0-1-1,-1-1 1,1-1 0,-1 0-1,0-1 1,-15 1-74,-28 1-103,-49-3 103,79-3-62,-8 1-432,0-1 1,0-2-1,1-2 0,-1-2 1,1-1-1,0-1 1,1-2-1,0-2 1,1-1-1,-5-5 494,35 17-273,-1-1 0,1 0 0,-1 0 0,1-1 0,0 1 0,0-1 0,1 0 0,-1 0 1,1 0-1,0-1 0,0 1 0,0-1 0,0 0 0,1 0 0,-2-4 273,3 5-533,0 1 0,0-1 0,1 1 0,0-1 0,-1 0 0,1 1 0,0-1 0,1 0 0,-1 1 1,0-1-1,1 1 0,0-1 0,0 0 0,0 1 0,1-1 533,1-3-2453,1 0 0,1 1-1,-1 0 1,1-1 0,5-3 2453,-10 9-70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167 191 7475,'-53'3'7520,"11"10"-3736,37-11-3591,1 1 1,0 0 0,0 0 0,0 0 0,0 1 0,0 0 0,1-1-1,0 1 1,-1 0 0,1 1 0,1-1 0,-1 1 0,1-1 0,0 1-1,0 0 1,0-1 0,-1 6-194,0-2 138,1 1 0,-1-1 1,2 1-1,-1-1 0,1 1 0,0 0 0,1 0 0,0-1 1,0 1-1,1 0 0,0 0 0,1-1 0,2 7-138,-2-9 32,0 0 1,1 0-1,0-1 0,1 1 1,-1-1-1,1 0 0,0 1 0,0-2 1,0 1-1,1 0 0,0-1 1,0 0-1,0 0 0,0-1 0,1 1 1,-1-1-1,1 0 0,4 1-32,4 2 59,1-2 1,-1 0-1,1 0 0,-1-1 0,1-1 0,0-1 1,0 0-1,0-1 0,0 0 0,0-1 0,-1-1 0,1 0 1,0-2-1,-1 1 0,1-2 0,-1 1 0,0-2 1,-1 0-1,1-1 0,6-5-59,-7 5 65,0-2 0,-1 1 0,0-1 1,0-1-1,-1 0 0,-1-1 0,0 0 0,0 0 0,-1-1 0,-1 0 0,0-1 1,0 0-1,-1 0 0,-1-1 0,0 0 0,-1 0 0,-1 0 0,0-1 1,-1 1-1,1-8-65,-2 7 32,-1 0 0,-1 0 0,0 0-1,-1 0 1,-1-2-32,1 12-13,0 1 0,0-1-1,0 0 1,-1 1 0,0-1-1,0 1 1,0 0 0,0 0 0,-1 0-1,0 0 1,0 0 0,0 0-1,0 1 1,0-1 0,-1 1-1,0 0 1,-1-1 13,-7-3-199,0 0 0,0 1 1,-1 1-1,1 0 0,-1 1 1,0 0-1,0 1 0,0 0 0,-1 1 1,1 1-1,-1 0 0,1 1 0,-1 0 1,1 1-1,-1 1 0,1 0 0,0 1 1,-10 3 198,13-3-333,-1 0 0,1 1 0,0 1 0,0 0 0,0 0 0,0 1 0,1 0 0,0 0 0,1 1 0,-8 7 333,11-8-332,0 0 1,0 0-1,0 0 0,1 1 0,0 0 0,0 0 0,1 0 0,0 0 0,0 0 0,1 1 0,0-1 0,0 1 0,0-1 0,1 1 1,0 6 331,0-9-303,1-1 1,0 1-1,0 0 1,0-1 0,0 1-1,1 0 1,0-1 0,-1 1-1,2-1 1,-1 1 0,1-1-1,-1 0 1,1 1-1,0-1 1,1 0 0,-1 0-1,1-1 1,0 1 0,0 0-1,0-1 1,0 1 0,0-1-1,1 0 1,0 0 302,64 33-4864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5314,'8'-5'1269,"28"-20"940,-34 24-1577,-1 0 1,0-1 0,0 1 0,-1 0 0,1-1 0,0 1 0,0 0 0,-1-1 0,1 1 0,0-1-1,-1 1 1,0-1 0,1 1 0,-1-1 0,0 0 0,0 0-633,0 2 2508,0 0-731,0 0-449,1 35 465,-1-33-1660,1 1-99,0 0-1,0 0 1,1-1-1,-1 1 1,1 0-1,-1-1 1,1 1-1,0-1 0,0 1 1,0-1-1,0 0 1,0 0-1,0 0 1,1 0-1,-1-1 1,1 1-1,-1 0 0,1-1 1,0 0-1,-1 1 1,1-1-1,0-1 1,0 1-1,0 0 1,0-1-1,1 1-33,3 1 13,0-1-1,0 0 1,0 0-1,0-1 1,0 0 0,0 0-1,0-1 1,1 0 0,-1 0-1,0 0 1,5-3-13,2-3-25,-1-1 0,1 0 0,-2-1 0,1-1 0,-1 0 0,0 0-1,-1-1 1,0-1 0,4-7 25,-1 3-51,0 1-1,1 0 1,1 1-1,0 1 1,7-4 51,-21 16-9,0-1 0,0 1 0,1 0 0,-1-1 0,0 1 0,1 0 0,-1 1 0,1-1 0,-1 0 0,1 1 0,-1-1 0,1 1 0,-1 0 0,1 0 0,0 0 0,-1 0 0,1 0 0,-1 1 0,1-1 0,0 1 0,-1 0 0,0-1 0,1 1 0,-1 0 0,1 1 0,-1-1 0,0 0 0,0 1 0,0-1 0,0 1 0,0 0 9,6 6 50,0 0 0,-2 1 0,1 0 0,-1 0 0,0 0 0,3 9-50,2 0 216,4 9-60,2-1-1,1-1 1,7 7-156,25 13-1360,-44-41 660,0 0 0,1 0 0,-1-1-1,1 0 1,0 0 0,0 0 0,6 0 700,25 2-7724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596 904 5731,'10'5'3509,"1"-2"5966,-7-19-4934,-6-11-4376,0 0 1,-2 1-1,-1-1 1,-2 1-1,0 1 1,-1-1-1,-2 1 1,0 0-1,-2 1 1,-1 1-1,-1 0 1,0 0-1,-2 1-165,-45-56-9,-3 2-1,-68-62 10,57 61 309,-89-87 345,164 164-652,0 0 0,1 0 0,-1 0 0,0 0 0,1 0 0,-1 0 0,0 0 0,1 0 0,-1 0 0,0 0 0,1 0 0,-1 0 1,0 0-1,0 0 0,1 0 0,-1 0 0,0-1 0,1 1 0,-1 0 0,0 0 0,0 0 0,1-1 0,-1 1 0,0 0 0,0 0 0,0-1 0,1 1 0,-1 0 1,0 0-1,0-1 0,0 1 0,0 0 0,1 0 0,-1-1 0,0 1 0,0 0 0,0-1 0,0 1 0,0 0 0,0-1 0,0 1 0,0 0 0,0-1 0,0 1 1,0 0-1,0-1 0,0 1 0,0 0 0,-1-1 0,1 1 0,0 0 0,0 0 0,0-1 0,0 1 0,0 0 0,-1 0 0,1-1 0,0 1 0,0 0 0,0 0 1,-1-1-1,1 1 0,0 0 0,0 0 0,-1 0 0,1 0 0,-1-1-2,36 2-255,-27-1 262,94 12-21,-1 4 0,-1 4 0,19 10 14,-74-19 21,8 2 0,225 61 411,-227-57-324,-1 2 1,-1 2-1,0 2 0,11 9-108,-51-27 33,0 1 1,0-1 0,-1 2-1,0-1 1,0 1 0,-1 0-1,3 4-33,-9-9 7,1 0-1,-1 0 0,1 0 1,-1 1-1,0-1 1,0 0-1,0 1 0,0-1 1,0 1-1,-1-1 1,1 1-1,-1-1 0,0 1 1,0 0-1,0-1 1,0 1-1,0-1 0,0 1 1,-1 0-1,1-1 1,-1 1-1,0-1 0,1 1 1,-1-1-1,0 0 1,-1 1-1,1-1 0,0 0 1,-1 0-1,1 0 1,-1 0-1,0 1-6,-21 23 76,-2-1 0,0-1 1,-1-1-1,-2-1 0,0-1-76,-36 29 40,-27 22 7,-96 82 35,153-122-145,1 1 0,2 1 1,1 1-1,-1 6 63,23-30-377,1 1 1,1 0-1,0 0 1,1 0-1,0 1 1,0 0-1,2 0 1,0 0-1,0 0 1,0 10 376,2-7-1454,0-1 0,1 1 0,1 0 0,1-1 0,0 0 0,1 1 0,1-1 0,0 0 0,1 0 1454,13 40-6208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4T20:57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87 113 12118,'-3'2'348,"0"1"0,0 0 0,0 0 0,0 0 0,1 1 1,-1-1-1,1 1 0,0-1 0,0 1 0,0 0 1,0 0-1,1 0 0,-1 0 0,1 0 0,0 0 1,0 1-350,0 2 338,0-1 0,0 1 0,1 0 0,-1 0 0,2 0 0,-1 0 0,1-1 0,0 1 0,1 4-337,-1-8 43,1 0 0,-1-1 0,1 0 0,-1 1 0,1-1 0,0 0 0,0 0 0,0 0 0,0 0 0,0 0 0,0 0 0,1-1 0,-1 1 0,0-1 0,1 1 0,-1-1 0,1 0 0,0 0 0,-1 0 0,1-1 0,0 1 0,0 0 0,0-1 0,-1 0 0,1 0 0,0 0 0,0 0 0,0 0 0,-1 0 0,2-1-43,4 0 138,1 1-1,-1-1 1,1-1 0,-1 0 0,0 0-1,0-1 1,0 0 0,0 0 0,3-2-138,-3 0 205,0-1 0,-1 0 1,1-1-1,-1 1 0,0-1 0,-1 0 1,1-1-1,-2 0 0,1 0 1,-1 0-1,0-1 0,-1 1 1,0-1-1,0 0 0,-1-1 1,0 1-1,0 0 0,-1-1 0,-1 0 1,0 1-1,0-1 0,-1-4-205,0 11 25,0 0 0,0 0 0,-1 0 0,1 0 0,-1 0 0,0 0 0,0 0 0,0 0 0,0 1 0,-1-1 0,1 0 0,-1 1 0,1-1 0,-1 1-1,0 0 1,0 0 0,0-1 0,0 1 0,0 0 0,-1 1 0,1-1 0,-1 0 0,1 1 0,-1-1 0,0 1 0,1 0 0,-1 0 0,0 0 0,0 0 0,0 0-1,0 1 1,0-1 0,0 1 0,-1 0-25,-4-1-116,0 0-1,0 1 1,1 0-1,-1 1 1,0 0-1,0 0 1,0 1-1,1-1 1,-1 2-1,1-1 0,0 1 1,-1 0-1,-3 3 117,-2 3-824,1 1-1,0 0 0,1 1 1,0 0-1,1 1 0,0 0 0,1 1 1,-5 8 824,-20 46-6961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08:26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30 3772 0 0,'0'0'9077'0'0,"-6"-2"-8587"0"0,-21-6 2455 0 0,48 8-2153 0 0,974-17 3642 0 0,-872 15-4378 0 0,0 5 0 0 0,127 21-1 0 0,-218-20-44 0 0,612 49 702 0 0,-339-68 234 0 0,1 0-950 0 0,-228 15 6 0 0,365 12 7 0 0,-159-1 91 0 0,-52-5-50 0 0,311 1 52 0 0,-321-9-82 0 0,-216 2-20 0 0,685-19 78 0 0,-439 14-160 0 0,-46 2 124 0 0,-17 0 11 0 0,56-4 6 0 0,13 3-128 0 0,-149 5 53 0 0,85 7 31 0 0,-16-4-18 0 0,114-3 39 0 0,-50-1-61 0 0,-70-15-101 0 0,7 15-1933 0 0,-240-2-1916 0 0,-10-11-3322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45:13.8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0 1604 0 0,'0'0'13293'0'0,"-4"0"-12913"0"0,4 1-363 0 0,0-1 1 0 0,1 0-1 0 0,-1 0 0 0 0,0 0 1 0 0,1 1-1 0 0,-1-1 0 0 0,0 0 1 0 0,0 1-1 0 0,1-1 1 0 0,-1 0-1 0 0,0 0 0 0 0,0 1 1 0 0,0-1-1 0 0,0 0 0 0 0,1 1 1 0 0,-1-1-1 0 0,0 1 1 0 0,0-1-1 0 0,0 0 0 0 0,0 1 1 0 0,0-1-1 0 0,0 0 1 0 0,0 1-1 0 0,0-1 0 0 0,0 0 1 0 0,0 1-1 0 0,0-1 0 0 0,0 1 1 0 0,0-1-1 0 0,0 0 1 0 0,0 1-1 0 0,0-1 0 0 0,-1 0 1 0 0,1 1-1 0 0,0-1 1 0 0,0 0-1 0 0,0 1 0 0 0,-1-1 1 0 0,1 0-1 0 0,0 0 0 0 0,0 1 1 0 0,-1-1-1 0 0,1 0 1 0 0,0 0-1 0 0,0 1 0 0 0,-1-1 1 0 0,1 0-1 0 0,0 0 1 0 0,-1 0-1 0 0,1 1 0 0 0,0-1 1 0 0,-1 0-1 0 0,1 0 0 0 0,0 0 1 0 0,-1 0-1 0 0,1 0 1 0 0,-1 0-1 0 0,1 0 0 0 0,0 0 1 0 0,-1 0-1 0 0,1 0 0 0 0,0 0 1 0 0,-1 0-1 0 0,1 0 1 0 0,0 0-1 0 0,-1 0 0 0 0,1 0 1 0 0,-1 0-1 0 0,1-1 1 0 0,32 26 1007 0 0,-29-23-1046 0 0,9 6 262 0 0,0-1 0 0 0,1-1 0 0 0,0 0-1 0 0,1-1 1 0 0,-1 0 0 0 0,1-1 0 0 0,18 3 0 0 0,105 9 601 0 0,-80-11-758 0 0,18-1 110 0 0,88-6-1 0 0,-56-10-117 0 0,-70 6-160 0 0,55-1 0 0 0,20 9 79 0 0,121-4 139 0 0,13-25-187 0 0,-245 27 23 0 0,-1 0 1 0 0,1 0-1 0 0,0 0 0 0 0,-1-1 1 0 0,1 1-1 0 0,-1 0 0 0 0,0 0 1 0 0,1-1-1 0 0,-1 1 1 0 0,1 0-1 0 0,-1-1 0 0 0,1 1 1 0 0,-1 0-1 0 0,0-1 0 0 0,1 1 1 0 0,-1-1-1 0 0,0 1 1 0 0,1-1-1 0 0,-1 1 0 0 0,0-1 1 0 0,1 1-1 0 0,-1-1 0 0 0,0 1 1 0 0,0-1-1 0 0,0 1 1 0 0,0-1-1 0 0,0 1 0 0 0,0-1 1 0 0,1 1-1 0 0,-1-2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45:15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2 768 0 0,'0'0'13488'0'0,"4"0"-12956"0"0,58-1 1818 0 0,2 0-1499 0 0,115 13-1 0 0,-71 3-292 0 0,1-5 0 0 0,0-5 0 0 0,136-9 0 0 0,-151-7-410 0 0,-46 5-79 0 0,53-1 0 0 0,-84 7-75 0 0,50 0 65 0 0,108 13 0 0 0,-138-9-88 0 0,0-2-1 0 0,1-2 0 0 0,41-4 1 0 0,-52-5-586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45:21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82 272 0 0,'15'-21'17618'0'0,"-2"19"-17456"0"0,1 0 0 0 0,-1 0 0 0 0,1 2-1 0 0,0 0 1 0 0,21 2 0 0 0,9 0 146 0 0,15-4 86 0 0,-1-3 0 0 0,0-2 1 0 0,111-29-1 0 0,-158 34-404 0 0,0-1 0 0 0,0 2-1 0 0,21-2 1 0 0,-32 3-7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8T09:45:23.3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32 416 0 0,'-30'-28'19220'0'0,"87"24"-19091"0"0,-42 6-58 0 0,-1 0-1 0 0,0 0 1 0 0,1 1-1 0 0,-1 1 1 0 0,19 8-1 0 0,-14-6-23 0 0,0 0 1 0 0,24 4-1 0 0,313 38 313 0 0,-96-34-217 0 0,-181-9-207 0 0,-51-5 10 0 0,0 2-1 0 0,45 8 0 0 0,10 12-545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‘search space’ should be interpreted depends on the type of follow-up algorithm. Some options: size of the search tree for recursive algorithms; number of partial solutions considered in dynamic programming algorithms.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 certain sense (which can be made surprisingly concrete!) kernelization asks about proving upper-bounds on sizes of obstruction sets, rather than reducing search space.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51019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‘search space’ should be interpreted depends on the type of follow-up algorithm. Some options: size of the search tree for recursive algorithms; number of partial solutions considered in dynamic programming algorithms.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 certain sense (which can be made surprisingly concrete!) kernelization asks about proving upper-bounds on sizes of obstruction sets, rather than reducing search space.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66469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Nice tree decomposition, not many join bags, refer back to work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-treewidth.</a:t>
                </a:r>
              </a:p>
              <a:p>
                <a:endParaRPr lang="en-US" dirty="0"/>
              </a:p>
              <a:p>
                <a:r>
                  <a:rPr lang="en-US" dirty="0"/>
                  <a:t>Does the model of kernelization ask the right questions for obtaining practical algorithms? (Exponents in recent kernel sizes are comparable to the exponents of </a:t>
                </a:r>
                <a:r>
                  <a:rPr lang="en-US" dirty="0" err="1"/>
                  <a:t>PTAS’es</a:t>
                </a:r>
                <a:r>
                  <a:rPr lang="en-US" dirty="0"/>
                  <a:t> that Mike once complained about).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Nice tree decomposition, not many join bags, refer back to work on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and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-treewidth.</a:t>
                </a:r>
              </a:p>
              <a:p>
                <a:endParaRPr lang="en-US" dirty="0"/>
              </a:p>
              <a:p>
                <a:r>
                  <a:rPr lang="en-US" dirty="0"/>
                  <a:t>Does the model of kernelization ask the right questions for obtaining practical algorithms? (Exponents in recent kernel sizes are comparable to the exponents of </a:t>
                </a:r>
                <a:r>
                  <a:rPr lang="en-US" dirty="0" err="1"/>
                  <a:t>PTAS’es</a:t>
                </a:r>
                <a:r>
                  <a:rPr lang="en-US" dirty="0"/>
                  <a:t> that Mike once complained about).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18589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Nice tree decomposition, not many join bags, refer back to work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-treewidth.</a:t>
                </a:r>
              </a:p>
              <a:p>
                <a:endParaRPr lang="en-US" dirty="0"/>
              </a:p>
              <a:p>
                <a:r>
                  <a:rPr lang="en-US" dirty="0"/>
                  <a:t>Does the model of kernelization ask the right questions for obtaining practical algorithms? (Exponents in recent kernel sizes are comparable to the exponents of </a:t>
                </a:r>
                <a:r>
                  <a:rPr lang="en-US" dirty="0" err="1"/>
                  <a:t>PTAS’es</a:t>
                </a:r>
                <a:r>
                  <a:rPr lang="en-US" dirty="0"/>
                  <a:t> that Mike once complained about).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Nice tree decomposition, not many join bags, refer back to work on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and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-treewidth.</a:t>
                </a:r>
              </a:p>
              <a:p>
                <a:endParaRPr lang="en-US" dirty="0"/>
              </a:p>
              <a:p>
                <a:r>
                  <a:rPr lang="en-US" dirty="0"/>
                  <a:t>Does the model of kernelization ask the right questions for obtaining practical algorithms? (Exponents in recent kernel sizes are comparable to the exponents of </a:t>
                </a:r>
                <a:r>
                  <a:rPr lang="en-US" dirty="0" err="1"/>
                  <a:t>PTAS’es</a:t>
                </a:r>
                <a:r>
                  <a:rPr lang="en-US" dirty="0"/>
                  <a:t> that Mike once complained about).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7990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Nice tree decomposition, not many join bags, refer back to work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-elimination distance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-treewidth.</a:t>
                </a:r>
              </a:p>
              <a:p>
                <a:endParaRPr lang="en-US" dirty="0"/>
              </a:p>
              <a:p>
                <a:r>
                  <a:rPr lang="en-US" dirty="0"/>
                  <a:t>Does the model of kernelization ask the right questions for obtaining practical algorithms? (Exponents in recent kernel sizes are comparable to the exponents of </a:t>
                </a:r>
                <a:r>
                  <a:rPr lang="en-US" dirty="0" err="1"/>
                  <a:t>PTAS’es</a:t>
                </a:r>
                <a:r>
                  <a:rPr lang="en-US" dirty="0"/>
                  <a:t> that Mike once complained about).</a:t>
                </a:r>
              </a:p>
              <a:p>
                <a:endParaRPr lang="en-US" dirty="0"/>
              </a:p>
              <a:p>
                <a:r>
                  <a:rPr lang="en-US" dirty="0"/>
                  <a:t>Think back to the quote of Roger Bacon: half of science is asking the right questions. Has the formalism of kernelization been asking the right questions to identify practical preprocessing algorithms?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Nice tree decomposition, not many join bags, refer back to work on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-elimination distance and </a:t>
                </a:r>
                <a:r>
                  <a:rPr lang="en-US" b="0" i="0">
                    <a:latin typeface="Cambria Math" panose="02040503050406030204" pitchFamily="18" charset="0"/>
                  </a:rPr>
                  <a:t>ℋ</a:t>
                </a:r>
                <a:r>
                  <a:rPr lang="en-US" dirty="0"/>
                  <a:t>-treewidth.</a:t>
                </a:r>
              </a:p>
              <a:p>
                <a:endParaRPr lang="en-US" dirty="0"/>
              </a:p>
              <a:p>
                <a:r>
                  <a:rPr lang="en-US" dirty="0"/>
                  <a:t>Does the model of kernelization ask the right questions for obtaining practical algorithms? (Exponents in recent kernel sizes are comparable to the exponents of </a:t>
                </a:r>
                <a:r>
                  <a:rPr lang="en-US" dirty="0" err="1"/>
                  <a:t>PTAS’es</a:t>
                </a:r>
                <a:r>
                  <a:rPr lang="en-US" dirty="0"/>
                  <a:t> that Mike once complained about).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89917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96545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for vertex cover. It is the basis of the high-degree rule for vertex cover, which works well.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504144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for vertex cover.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46732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for vertex cover. “Yes we can!”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501715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half-integral optimal solution, each edge is either covered by a vertex of value 1, or has BOTH endpoints at value 0.5. (So dropping one vertex of value 0.5 means you still cover the edge.)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31106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paper, Downey and Fellows presented the method of reduction to a problem kernel for the first time as a systematic approach to obtaining FPT algorithms. They gave two examples: the quadratic kernelization for Vertex Cover due to Sam Buss, and a quadratic kernel for Max Leaf Spanning Tree that they developed.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 of saying YES/NO: in practice, you solve the kernel and translate the solution back to the original input.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5348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do many more for problems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-approximation, but we</a:t>
                </a:r>
                <a:r>
                  <a:rPr lang="en-US" baseline="0" dirty="0"/>
                  <a:t> won’t mention all of them. We consider the identification of this model (and the step taking it into FPT algorithms) as a significant part of our contribution.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Can do many more for problems with </a:t>
                </a:r>
                <a:r>
                  <a:rPr lang="en-US" b="0" i="0">
                    <a:latin typeface="Cambria Math" panose="02040503050406030204" pitchFamily="18" charset="0"/>
                  </a:rPr>
                  <a:t>𝑂(1)</a:t>
                </a:r>
                <a:r>
                  <a:rPr lang="en-US" dirty="0"/>
                  <a:t>-approximation, but we</a:t>
                </a:r>
                <a:r>
                  <a:rPr lang="en-US" baseline="0" dirty="0"/>
                  <a:t> won’t mention all of them. We consider the identification of this model (and the step taking it into FPT algorithms) as a significant part of our contribution.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797494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 so clear that detection algorithms which are only correct when certain guarantees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met are useful for building FPT algorithms – but they are!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 so clear that detection algorithms which are only correct when certain guarantees on </a:t>
                </a:r>
                <a:r>
                  <a:rPr lang="en-US" b="0" i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 are met are useful for building FPT algorithms – but they are!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703831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by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858132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hardness of approximation for Dominating Set due to Karthik C. S. </a:t>
            </a:r>
            <a:r>
              <a:rPr lang="en-US" dirty="0" err="1"/>
              <a:t>Bundit</a:t>
            </a:r>
            <a:r>
              <a:rPr lang="en-US" dirty="0"/>
              <a:t> </a:t>
            </a:r>
            <a:r>
              <a:rPr lang="en-US" dirty="0" err="1"/>
              <a:t>Laekhanukit</a:t>
            </a:r>
            <a:r>
              <a:rPr lang="en-US" dirty="0"/>
              <a:t> and </a:t>
            </a:r>
            <a:r>
              <a:rPr lang="en-US" dirty="0" err="1"/>
              <a:t>Pasin</a:t>
            </a:r>
            <a:r>
              <a:rPr lang="en-US" dirty="0"/>
              <a:t> </a:t>
            </a:r>
            <a:r>
              <a:rPr lang="en-US" dirty="0" err="1"/>
              <a:t>Manurangsi</a:t>
            </a:r>
            <a:r>
              <a:rPr lang="en-US" dirty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46101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vertex-disjoint odd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-paths: you can augment separately over each of them, so the matching</a:t>
                </a:r>
                <a:r>
                  <a:rPr lang="en-US" baseline="0" dirty="0"/>
                  <a:t> becomes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larger.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vertex-disjoint odd </a:t>
                </a:r>
                <a:r>
                  <a:rPr lang="en-US" b="0" i="0">
                    <a:latin typeface="Cambria Math" panose="02040503050406030204" pitchFamily="18" charset="0"/>
                  </a:rPr>
                  <a:t>𝑇</a:t>
                </a:r>
                <a:r>
                  <a:rPr lang="en-US" dirty="0"/>
                  <a:t>-paths: you can augment separately over each of them, so the matching</a:t>
                </a:r>
                <a:r>
                  <a:rPr lang="en-US" baseline="0" dirty="0"/>
                  <a:t> becomes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 larger.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4787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Nontrivial paths in the projection</a:t>
                </a:r>
                <a:r>
                  <a:rPr lang="en-NL" baseline="0" dirty="0"/>
                  <a:t> can only end in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dirty="0"/>
                  <a:t>, since all other vertices have both copies matched. If a path of the projection has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NL" dirty="0"/>
                  <a:t> internal vertices, it is</a:t>
                </a:r>
                <a:r>
                  <a:rPr lang="en-NL" baseline="0" dirty="0"/>
                  <a:t> the projection of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ℓ+1</m:t>
                    </m:r>
                  </m:oMath>
                </a14:m>
                <a:r>
                  <a:rPr lang="en-NL" dirty="0"/>
                  <a:t> matching edges. For each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dirty="0"/>
                  <a:t>-path in the projection,</a:t>
                </a:r>
                <a:r>
                  <a:rPr lang="en-NL" baseline="0" dirty="0"/>
                  <a:t> the matching size is 1 larger than the number of </a:t>
                </a:r>
                <a:r>
                  <a:rPr lang="en-NL" baseline="0" dirty="0" err="1"/>
                  <a:t>nonterminals</a:t>
                </a:r>
                <a:r>
                  <a:rPr lang="en-NL" baseline="0" dirty="0"/>
                  <a:t> involved in the path. Since the matching size is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larger than the number of </a:t>
                </a:r>
                <a:r>
                  <a:rPr lang="en-NL" dirty="0" err="1"/>
                  <a:t>nonterminals</a:t>
                </a:r>
                <a:r>
                  <a:rPr lang="en-NL" dirty="0"/>
                  <a:t>, the projection has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odd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dirty="0"/>
                  <a:t>-paths.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Nontrivial paths in the projection</a:t>
                </a:r>
                <a:r>
                  <a:rPr lang="en-NL" baseline="0" dirty="0"/>
                  <a:t> can only end in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𝑇</a:t>
                </a:r>
                <a:r>
                  <a:rPr lang="en-NL" dirty="0"/>
                  <a:t>, since all other vertices have both copies matched. If a path of the projection has </a:t>
                </a:r>
                <a:r>
                  <a:rPr lang="en-NL" b="0" i="0">
                    <a:latin typeface="Cambria Math" panose="02040503050406030204" pitchFamily="18" charset="0"/>
                  </a:rPr>
                  <a:t>ℓ</a:t>
                </a:r>
                <a:r>
                  <a:rPr lang="en-NL" dirty="0"/>
                  <a:t> internal vertices, it is</a:t>
                </a:r>
                <a:r>
                  <a:rPr lang="en-NL" baseline="0" dirty="0"/>
                  <a:t> the projection of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ℓ+1</a:t>
                </a:r>
                <a:r>
                  <a:rPr lang="en-NL" dirty="0"/>
                  <a:t> matching edges. For each </a:t>
                </a:r>
                <a:r>
                  <a:rPr lang="en-NL" b="0" i="0">
                    <a:latin typeface="Cambria Math" panose="02040503050406030204" pitchFamily="18" charset="0"/>
                  </a:rPr>
                  <a:t>𝑇</a:t>
                </a:r>
                <a:r>
                  <a:rPr lang="en-NL" dirty="0"/>
                  <a:t>-path in the projection,</a:t>
                </a:r>
                <a:r>
                  <a:rPr lang="en-NL" baseline="0" dirty="0"/>
                  <a:t> the matching size is 1 larger than the number of </a:t>
                </a:r>
                <a:r>
                  <a:rPr lang="en-NL" baseline="0" dirty="0" err="1"/>
                  <a:t>nonterminals</a:t>
                </a:r>
                <a:r>
                  <a:rPr lang="en-NL" baseline="0" dirty="0"/>
                  <a:t> involved in the path. Since the matching size is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𝑘</a:t>
                </a:r>
                <a:r>
                  <a:rPr lang="en-NL" dirty="0"/>
                  <a:t> larger than the number of </a:t>
                </a:r>
                <a:r>
                  <a:rPr lang="en-NL" dirty="0" err="1"/>
                  <a:t>nonterminals</a:t>
                </a:r>
                <a:r>
                  <a:rPr lang="en-NL" dirty="0"/>
                  <a:t>, the projection has </a:t>
                </a:r>
                <a:r>
                  <a:rPr lang="en-NL" b="0" i="0">
                    <a:latin typeface="Cambria Math" panose="02040503050406030204" pitchFamily="18" charset="0"/>
                  </a:rPr>
                  <a:t>𝑘</a:t>
                </a:r>
                <a:r>
                  <a:rPr lang="en-NL" dirty="0"/>
                  <a:t> odd </a:t>
                </a:r>
                <a:r>
                  <a:rPr lang="en-NL" b="0" i="0">
                    <a:latin typeface="Cambria Math" panose="02040503050406030204" pitchFamily="18" charset="0"/>
                  </a:rPr>
                  <a:t>𝑇</a:t>
                </a:r>
                <a:r>
                  <a:rPr lang="en-NL" dirty="0"/>
                  <a:t>-paths.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876034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To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NL" dirty="0"/>
                  <a:t> is bipartite: any closed</a:t>
                </a:r>
                <a:r>
                  <a:rPr lang="en-NL" baseline="0" dirty="0"/>
                  <a:t> walk in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’ traverses an even number of edges between copies, since it has to end in the same half of the graph as it starts. Hence any closed walk in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 translates to a closed walk of the same parity in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by omitting the edges between copies. Since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is bipartite and has no odd closed walks, neither</a:t>
                </a:r>
                <a:r>
                  <a:rPr lang="en-NL" baseline="0" dirty="0"/>
                  <a:t> does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.</a:t>
                </a:r>
              </a:p>
              <a:p>
                <a:r>
                  <a:rPr lang="en-NL" dirty="0"/>
                  <a:t>T</a:t>
                </a:r>
                <a:r>
                  <a:rPr lang="en-US" dirty="0"/>
                  <a:t>o get </a:t>
                </a:r>
                <a:r>
                  <a:rPr lang="en-NL" dirty="0"/>
                  <a:t>the hitting set: take a vertex cover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of</a:t>
                </a:r>
                <a14:m>
                  <m:oMath xmlns:m="http://schemas.openxmlformats.org/officeDocument/2006/math">
                    <m:r>
                      <a:rPr lang="en-NL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NL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NL" dirty="0"/>
                  <a:t>, let the hitting set consist of all vertices of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dirty="0"/>
                  <a:t> and all vertices of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dirty="0"/>
                  <a:t> for which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NL" dirty="0"/>
                  <a:t> contains both copies. Since any</a:t>
                </a:r>
                <a:r>
                  <a:rPr lang="en-NL" baseline="0" dirty="0"/>
                  <a:t> vertex cover spends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NL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NL" dirty="0"/>
                  <a:t> vertices covering edges between copies, this</a:t>
                </a:r>
                <a:r>
                  <a:rPr lang="en-NL" baseline="0" dirty="0"/>
                  <a:t> yields a set of size at most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.</a:t>
                </a:r>
                <a:endParaRPr lang="en-US" dirty="0"/>
              </a:p>
              <a:p>
                <a:r>
                  <a:rPr lang="en-US" dirty="0"/>
                  <a:t>Another way to see this statement on bipartite graphs: something is an odd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-path if and only if it connects a terminal in one partite set to a terminal in the other. So this is </a:t>
                </a:r>
                <a:r>
                  <a:rPr lang="en-US" dirty="0" err="1"/>
                  <a:t>Menger’s</a:t>
                </a:r>
                <a:r>
                  <a:rPr lang="en-US" dirty="0"/>
                  <a:t> theorem in the bipartite</a:t>
                </a:r>
                <a:r>
                  <a:rPr lang="en-US" baseline="0" dirty="0"/>
                  <a:t> graph.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To see </a:t>
                </a:r>
                <a:r>
                  <a:rPr lang="en-NL" b="0" i="0">
                    <a:latin typeface="Cambria Math" panose="02040503050406030204" pitchFamily="18" charset="0"/>
                  </a:rPr>
                  <a:t>𝐺^′</a:t>
                </a:r>
                <a:r>
                  <a:rPr lang="en-NL" dirty="0"/>
                  <a:t> is bipartite: any closed</a:t>
                </a:r>
                <a:r>
                  <a:rPr lang="en-NL" baseline="0" dirty="0"/>
                  <a:t> walk in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𝐺</a:t>
                </a:r>
                <a:r>
                  <a:rPr lang="en-NL" dirty="0"/>
                  <a:t>’ traverses an even number of edges between copies, since it has to end in the same half of the graph as it starts. Hence any closed walk in </a:t>
                </a:r>
                <a:r>
                  <a:rPr lang="en-NL" b="0" i="0">
                    <a:latin typeface="Cambria Math" panose="02040503050406030204" pitchFamily="18" charset="0"/>
                  </a:rPr>
                  <a:t>𝐺′</a:t>
                </a:r>
                <a:r>
                  <a:rPr lang="en-NL" dirty="0"/>
                  <a:t> translates to a closed walk of the same parity in </a:t>
                </a:r>
                <a:r>
                  <a:rPr lang="en-NL" b="0" i="0">
                    <a:latin typeface="Cambria Math" panose="02040503050406030204" pitchFamily="18" charset="0"/>
                  </a:rPr>
                  <a:t>𝐺</a:t>
                </a:r>
                <a:r>
                  <a:rPr lang="en-NL" dirty="0"/>
                  <a:t> by omitting the edges between copies. Since </a:t>
                </a:r>
                <a:r>
                  <a:rPr lang="en-NL" b="0" i="0">
                    <a:latin typeface="Cambria Math" panose="02040503050406030204" pitchFamily="18" charset="0"/>
                  </a:rPr>
                  <a:t>𝐺</a:t>
                </a:r>
                <a:r>
                  <a:rPr lang="en-NL" dirty="0"/>
                  <a:t> is bipartite and has no odd closed walks, neither</a:t>
                </a:r>
                <a:r>
                  <a:rPr lang="en-NL" baseline="0" dirty="0"/>
                  <a:t> does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𝐺′</a:t>
                </a:r>
                <a:r>
                  <a:rPr lang="en-NL" dirty="0"/>
                  <a:t>.</a:t>
                </a:r>
              </a:p>
              <a:p>
                <a:r>
                  <a:rPr lang="en-NL" dirty="0"/>
                  <a:t>T</a:t>
                </a:r>
                <a:r>
                  <a:rPr lang="en-US" dirty="0"/>
                  <a:t>o get </a:t>
                </a:r>
                <a:r>
                  <a:rPr lang="en-NL" dirty="0"/>
                  <a:t>the hitting set: take a vertex cover </a:t>
                </a:r>
                <a:r>
                  <a:rPr lang="en-NL" b="0" i="0">
                    <a:latin typeface="Cambria Math" panose="02040503050406030204" pitchFamily="18" charset="0"/>
                  </a:rPr>
                  <a:t>𝑆</a:t>
                </a:r>
                <a:r>
                  <a:rPr lang="en-NL" dirty="0"/>
                  <a:t> of</a:t>
                </a:r>
                <a:r>
                  <a:rPr lang="en-NL" b="0" i="0" dirty="0">
                    <a:latin typeface="Cambria Math" panose="02040503050406030204" pitchFamily="18" charset="0"/>
                  </a:rPr>
                  <a:t> 𝐺′</a:t>
                </a:r>
                <a:r>
                  <a:rPr lang="en-NL" dirty="0"/>
                  <a:t>, let the hitting set consist of all vertices of </a:t>
                </a:r>
                <a:r>
                  <a:rPr lang="en-NL" b="0" i="0">
                    <a:latin typeface="Cambria Math" panose="02040503050406030204" pitchFamily="18" charset="0"/>
                  </a:rPr>
                  <a:t>𝑆∩𝑇</a:t>
                </a:r>
                <a:r>
                  <a:rPr lang="en-NL" dirty="0"/>
                  <a:t> and all vertices of </a:t>
                </a:r>
                <a:r>
                  <a:rPr lang="en-NL" b="0" i="0">
                    <a:latin typeface="Cambria Math" panose="02040503050406030204" pitchFamily="18" charset="0"/>
                  </a:rPr>
                  <a:t>𝑆∖𝑇</a:t>
                </a:r>
                <a:r>
                  <a:rPr lang="en-NL" dirty="0"/>
                  <a:t> for which </a:t>
                </a:r>
                <a:r>
                  <a:rPr lang="en-NL" b="0" i="0">
                    <a:latin typeface="Cambria Math" panose="02040503050406030204" pitchFamily="18" charset="0"/>
                  </a:rPr>
                  <a:t>𝑆</a:t>
                </a:r>
                <a:r>
                  <a:rPr lang="en-NL" dirty="0"/>
                  <a:t> contains both copies. Since any</a:t>
                </a:r>
                <a:r>
                  <a:rPr lang="en-NL" baseline="0" dirty="0"/>
                  <a:t> vertex cover spends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|𝑉(𝐺)∖𝑇|</a:t>
                </a:r>
                <a:r>
                  <a:rPr lang="en-NL" dirty="0"/>
                  <a:t> vertices covering edges between copies, this</a:t>
                </a:r>
                <a:r>
                  <a:rPr lang="en-NL" baseline="0" dirty="0"/>
                  <a:t> yields a set of size at most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𝑘</a:t>
                </a:r>
                <a:r>
                  <a:rPr lang="en-NL" dirty="0"/>
                  <a:t>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05142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This equality, together with the polynomial-time algorithm to compute maximum odd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-flowers in general, will lead to an algorithm to detect 2-essential</a:t>
                </a:r>
                <a:r>
                  <a:rPr lang="en-NL" baseline="0" dirty="0"/>
                  <a:t> vertices for OCT. Escher wall rules out statement of the form ‘OCT of size </a:t>
                </a:r>
                <a14:m>
                  <m:oMath xmlns:m="http://schemas.openxmlformats.org/officeDocument/2006/math"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NL" b="0" i="1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 or packing of </a:t>
                </a:r>
                <a14:m>
                  <m:oMath xmlns:m="http://schemas.openxmlformats.org/officeDocument/2006/math">
                    <m:r>
                      <a:rPr lang="en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odd cycles’.</a:t>
                </a:r>
                <a:r>
                  <a:rPr lang="en-US" dirty="0"/>
                  <a:t> Similar statement is true for chordal graphs: no linear covering vs packing in general, but linear for covering versus packing holes</a:t>
                </a:r>
                <a:r>
                  <a:rPr lang="en-US" baseline="0" dirty="0"/>
                  <a:t> avoiding v when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chordal.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NL" dirty="0"/>
                  <a:t>This equality, together with the polynomial-time algorithm to compute maximum odd </a:t>
                </a:r>
                <a:r>
                  <a:rPr lang="en-NL" b="0" i="0">
                    <a:latin typeface="Cambria Math" panose="02040503050406030204" pitchFamily="18" charset="0"/>
                  </a:rPr>
                  <a:t>𝑣</a:t>
                </a:r>
                <a:r>
                  <a:rPr lang="en-NL" dirty="0"/>
                  <a:t>-flowers in general, will lead to an algorithm to detect 2-essential</a:t>
                </a:r>
                <a:r>
                  <a:rPr lang="en-NL" baseline="0" dirty="0"/>
                  <a:t> vertices for OCT. Escher wall rules out statement of the form ‘OCT of size </a:t>
                </a:r>
                <a:r>
                  <a:rPr lang="en-NL" b="0" i="0" baseline="0">
                    <a:latin typeface="Cambria Math" panose="02040503050406030204" pitchFamily="18" charset="0"/>
                  </a:rPr>
                  <a:t>𝑓(𝑘)</a:t>
                </a:r>
                <a:r>
                  <a:rPr lang="en-NL" dirty="0"/>
                  <a:t> or packing of </a:t>
                </a:r>
                <a:r>
                  <a:rPr lang="en-NL" b="0" i="0">
                    <a:latin typeface="Cambria Math" panose="02040503050406030204" pitchFamily="18" charset="0"/>
                  </a:rPr>
                  <a:t>𝑘</a:t>
                </a:r>
                <a:r>
                  <a:rPr lang="en-NL" dirty="0"/>
                  <a:t> odd cycles’.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480958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Recall that 2-essential = contained in all 2-approximations. Easy to see that (1) holds. Why does (2) hold?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127216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the discussion of essential vertices for search space reduction.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44010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2002: Planar Dominating Set kernel.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0616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the decomposition provides a simple witness for the fact that some optimal solution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It</a:t>
                </a:r>
                <a:r>
                  <a:rPr lang="en-US" baseline="0" dirty="0"/>
                  <a:t> turns out that, whenever there are vertices that have a certificate for membership in an optimal solution of this form, we can find them efficiently: crowns can be found in polynomial time. Does this extend to other problems?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the decomposition provides a simple witness for the fact that some optimal solution contains </a:t>
                </a:r>
                <a:r>
                  <a:rPr lang="en-US" b="0" i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. It</a:t>
                </a:r>
                <a:r>
                  <a:rPr lang="en-US" baseline="0" dirty="0"/>
                  <a:t> turns out that, whenever there are vertices that have a certificate for membership in an optimal solution of this form, we can find them efficiently: crowns can be found in polynomial time. Does this extend to other problems?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993944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the decomposition provides a simple witness for the fact that some optimal solution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(but generally not all).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 the decomposition provides a simple witness for the fact that some optimal solution contains </a:t>
                </a:r>
                <a:r>
                  <a:rPr lang="en-US" b="0" i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. It</a:t>
                </a:r>
                <a:r>
                  <a:rPr lang="en-US" baseline="0" dirty="0"/>
                  <a:t> turns out that, whenever there are vertices that have a certificate for membership in an optimal solution of this form, we can find them efficiently: crowns can be found in polynomial time. Does this extend to other problems?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763547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of Antler.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86436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 based on reduction rules to reduce the size of any antler in proportion to the size of its head, followed by color-coding to detect a superset of an antler structure if one exists. Significant technical challenges due to the fact that there can be multiple antlers: how do they interact, what remains of one when you remove another? [</a:t>
            </a:r>
            <a:r>
              <a:rPr lang="en-US" dirty="0" err="1"/>
              <a:t>Konig</a:t>
            </a:r>
            <a:r>
              <a:rPr lang="en-US" dirty="0"/>
              <a:t> graphs]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018661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of new antlers created when old ones are removed. (Note that originally, there also was a large 1-antler containing the union, but its width is larger.)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854636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 make this well-defined, you have to argue there is always a solution of this form. For that, the antlers whose witness certificate is a set of disjoint cycles are not enough; we define more general types in the paper (but to find them, you pay in the exponent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To make this well-defined, you have to argue there is always a solution of this form. For that, the antlers whose witness certificate is a set of disjoint cycles are not enough; we define more general types in the paper (but to find them, you pay in the exponent on </a:t>
                </a:r>
                <a:r>
                  <a:rPr lang="en-US" b="0" i="0">
                    <a:latin typeface="Cambria Math" panose="02040503050406030204" pitchFamily="18" charset="0"/>
                  </a:rPr>
                  <a:t>𝑛</a:t>
                </a:r>
                <a:r>
                  <a:rPr lang="en-US" dirty="0"/>
                  <a:t>).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908347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Antler complexity.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-antler = variation</a:t>
                </a:r>
                <a:r>
                  <a:rPr lang="en-US" baseline="0" dirty="0"/>
                  <a:t> of antler where the certificate that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𝑓𝑣𝑠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has complexity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This concludes our discussion of antlers;</a:t>
                </a:r>
                <a:r>
                  <a:rPr lang="en-US" baseline="0" dirty="0"/>
                  <a:t> now some </a:t>
                </a:r>
                <a:r>
                  <a:rPr lang="en-US" baseline="0"/>
                  <a:t>open problems and then we finish.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Antler complexity.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𝑧</a:t>
                </a:r>
                <a:r>
                  <a:rPr lang="en-US" dirty="0"/>
                  <a:t>-antler = variation</a:t>
                </a:r>
                <a:r>
                  <a:rPr lang="en-US" baseline="0" dirty="0"/>
                  <a:t> of antler where the certificate that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𝑓𝑣𝑠(𝐺[𝐻∪𝐴])≥|𝐻|</a:t>
                </a:r>
                <a:r>
                  <a:rPr lang="en-US" dirty="0"/>
                  <a:t> has complexity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𝑧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493592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generally: what is the largest width of antler that you can detect in linear time? Can you prove lower bounds based on fine-grained hypotheses?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154664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running time cannot be polynomial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because it would allow vertex cover to</a:t>
                </a:r>
                <a:r>
                  <a:rPr lang="en-US" baseline="0" dirty="0"/>
                  <a:t> be solved in polynomial time. Note that if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exists,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part of an optimal vertex cover; the statement of the problem is slightly more relaxed since</a:t>
                </a:r>
                <a:r>
                  <a:rPr lang="en-US" baseline="0" dirty="0"/>
                  <a:t> it also allows you to output a different vertex that belongs to OPT. </a:t>
                </a:r>
                <a:r>
                  <a:rPr lang="en-US" dirty="0"/>
                  <a:t>Note there is no crown structure to witness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part of an optimal solution: the edge between the</a:t>
                </a:r>
                <a:r>
                  <a:rPr lang="en-US" baseline="0" dirty="0"/>
                  <a:t> members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crucial</a:t>
                </a:r>
                <a:r>
                  <a:rPr lang="en-US" baseline="0" dirty="0"/>
                  <a:t> here. The vertex cover number of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at least 3 because it contains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aseline="0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The running time cannot be polynomial in </a:t>
                </a:r>
                <a:r>
                  <a:rPr lang="en-US" b="0" i="0">
                    <a:latin typeface="Cambria Math" panose="02040503050406030204" pitchFamily="18" charset="0"/>
                  </a:rPr>
                  <a:t>𝑘</a:t>
                </a:r>
                <a:r>
                  <a:rPr lang="en-US" dirty="0"/>
                  <a:t>, because it would allow vertex cover to</a:t>
                </a:r>
                <a:r>
                  <a:rPr lang="en-US" baseline="0" dirty="0"/>
                  <a:t> be solved in polynomial time. </a:t>
                </a:r>
                <a:r>
                  <a:rPr lang="en-US" dirty="0"/>
                  <a:t>Note there is no crown structure to witness that </a:t>
                </a:r>
                <a:r>
                  <a:rPr lang="en-US" b="0" i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 is part of an optimal solution: the edge between the</a:t>
                </a:r>
                <a:r>
                  <a:rPr lang="en-US" baseline="0" dirty="0"/>
                  <a:t> members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𝐶</a:t>
                </a:r>
                <a:r>
                  <a:rPr lang="en-US" dirty="0"/>
                  <a:t> is crucial</a:t>
                </a:r>
                <a:r>
                  <a:rPr lang="en-US" baseline="0" dirty="0"/>
                  <a:t> here. The vertex cover number of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𝐺[𝐶∪𝐻]</a:t>
                </a:r>
                <a:r>
                  <a:rPr lang="en-US" dirty="0"/>
                  <a:t> is at least 3 because it contains</a:t>
                </a:r>
                <a:r>
                  <a:rPr lang="en-US" baseline="0" dirty="0"/>
                  <a:t>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𝐾_3+𝐾_2</a:t>
                </a:r>
                <a:r>
                  <a:rPr lang="en-US" baseline="0" dirty="0"/>
                  <a:t>. </a:t>
                </a:r>
                <a:endParaRPr lang="en-US" dirty="0"/>
              </a:p>
            </p:txBody>
          </p:sp>
        </mc:Fallback>
      </mc:AlternateContent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84686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extend the scope of these first two case studies? Apply the notion of essential elements beyond vertex-subset minimization problems? Apply ideas on finding parts of solutions for which there are simple certificates, beyond FVS? Experiment with these ideas in practice! Other ways to formulate rigorous search-space reduction, based on the stability of optimal solutions?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407057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Already knew FVS (graph minors) and Planar </a:t>
            </a:r>
            <a:r>
              <a:rPr lang="en-US" dirty="0" err="1"/>
              <a:t>DomSet</a:t>
            </a:r>
            <a:r>
              <a:rPr lang="en-US" dirty="0"/>
              <a:t> (SWAT 2000) to be FPT at the time.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88583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Cubic kernel by Hans. The Planar </a:t>
            </a:r>
            <a:r>
              <a:rPr lang="en-US" dirty="0" err="1"/>
              <a:t>DomSet</a:t>
            </a:r>
            <a:r>
              <a:rPr lang="en-US" dirty="0"/>
              <a:t> kernel was also very effective; we’ll get back to that in a second.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7543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 talk by Mike during the same IWPEC where the first polynomial kernel for FVS was presented. The striking realization that there are polynomial-time algorithms that hold</a:t>
            </a:r>
            <a:r>
              <a:rPr lang="en-US" baseline="0" dirty="0"/>
              <a:t> provable power over NP-hard problems, without actually solving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55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cool things are not mentioned: improved kernels for FVS, Planar F-Deletion, lossy kernels, deletion to subclasses of perfect graphs like chordal, (proper) interval, etc.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167266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anyone know a recent paper where the only FPT classification is by kernelization? We have other generic tools now, like </a:t>
            </a:r>
            <a:r>
              <a:rPr lang="en-US" dirty="0" err="1"/>
              <a:t>Courcelle’s</a:t>
            </a:r>
            <a:r>
              <a:rPr lang="en-US" dirty="0"/>
              <a:t> theorem, recursive understanding, iterative compression, important separators.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293858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Marcin Pilipczuk and Michal </a:t>
            </a:r>
            <a:r>
              <a:rPr lang="en-US" dirty="0" err="1"/>
              <a:t>Ziobro</a:t>
            </a:r>
            <a:r>
              <a:rPr lang="en-US" dirty="0"/>
              <a:t> in https://arxiv.org/pdf/1811.07779.pdf 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REDUCESEARCH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Bart M. P. Jansen</a:t>
            </a:r>
          </a:p>
        </p:txBody>
      </p:sp>
    </p:spTree>
    <p:extLst>
      <p:ext uri="{BB962C8B-B14F-4D97-AF65-F5344CB8AC3E}">
        <p14:creationId xmlns:p14="http://schemas.microsoft.com/office/powerpoint/2010/main" val="362056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124744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Man top" descr="Man searching with magnifying glass Free Photo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7"/>
          <a:stretch/>
        </p:blipFill>
        <p:spPr bwMode="auto">
          <a:xfrm>
            <a:off x="8184232" y="1268760"/>
            <a:ext cx="3646126" cy="359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" name="Man bottom" descr="Man searching with magnifying glass Free Photo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72251" b="6948"/>
          <a:stretch/>
        </p:blipFill>
        <p:spPr bwMode="auto">
          <a:xfrm>
            <a:off x="8890869" y="4559967"/>
            <a:ext cx="2941768" cy="94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6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3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67.png"/><Relationship Id="rId4" Type="http://schemas.openxmlformats.org/officeDocument/2006/relationships/customXml" Target="../ink/ink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customXml" Target="../ink/ink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customXml" Target="../ink/ink3.xml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customXml" Target="../ink/ink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7.png"/><Relationship Id="rId4" Type="http://schemas.openxmlformats.org/officeDocument/2006/relationships/customXml" Target="../ink/ink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85.png"/><Relationship Id="rId4" Type="http://schemas.openxmlformats.org/officeDocument/2006/relationships/customXml" Target="../ink/ink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4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02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customXml" Target="../ink/ink31.xml"/><Relationship Id="rId3" Type="http://schemas.openxmlformats.org/officeDocument/2006/relationships/image" Target="../media/image870.png"/><Relationship Id="rId7" Type="http://schemas.openxmlformats.org/officeDocument/2006/relationships/image" Target="../media/image106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940.png"/><Relationship Id="rId5" Type="http://schemas.openxmlformats.org/officeDocument/2006/relationships/image" Target="../media/image104.png"/><Relationship Id="rId15" Type="http://schemas.openxmlformats.org/officeDocument/2006/relationships/image" Target="../media/image109.png"/><Relationship Id="rId10" Type="http://schemas.openxmlformats.org/officeDocument/2006/relationships/customXml" Target="../ink/ink30.xml"/><Relationship Id="rId4" Type="http://schemas.openxmlformats.org/officeDocument/2006/relationships/image" Target="../media/image880.png"/><Relationship Id="rId9" Type="http://schemas.openxmlformats.org/officeDocument/2006/relationships/image" Target="../media/image107.png"/><Relationship Id="rId14" Type="http://schemas.openxmlformats.org/officeDocument/2006/relationships/image" Target="../media/image9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70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920.png"/><Relationship Id="rId4" Type="http://schemas.openxmlformats.org/officeDocument/2006/relationships/image" Target="../media/image9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10.png"/><Relationship Id="rId7" Type="http://schemas.openxmlformats.org/officeDocument/2006/relationships/image" Target="../media/image10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0.png"/><Relationship Id="rId4" Type="http://schemas.openxmlformats.org/officeDocument/2006/relationships/image" Target="../media/image111.png"/><Relationship Id="rId9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customXml" Target="../ink/ink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00.png"/><Relationship Id="rId18" Type="http://schemas.openxmlformats.org/officeDocument/2006/relationships/customXml" Target="../ink/ink38.xml"/><Relationship Id="rId3" Type="http://schemas.openxmlformats.org/officeDocument/2006/relationships/image" Target="../media/image1140.png"/><Relationship Id="rId21" Type="http://schemas.openxmlformats.org/officeDocument/2006/relationships/image" Target="../media/image124.png"/><Relationship Id="rId7" Type="http://schemas.openxmlformats.org/officeDocument/2006/relationships/image" Target="../media/image117.png"/><Relationship Id="rId12" Type="http://schemas.openxmlformats.org/officeDocument/2006/relationships/customXml" Target="../ink/ink35.xml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90.png"/><Relationship Id="rId24" Type="http://schemas.openxmlformats.org/officeDocument/2006/relationships/image" Target="../media/image126.png"/><Relationship Id="rId5" Type="http://schemas.openxmlformats.org/officeDocument/2006/relationships/image" Target="../media/image85.png"/><Relationship Id="rId15" Type="http://schemas.openxmlformats.org/officeDocument/2006/relationships/image" Target="../media/image121.png"/><Relationship Id="rId23" Type="http://schemas.openxmlformats.org/officeDocument/2006/relationships/image" Target="../media/image125.png"/><Relationship Id="rId10" Type="http://schemas.openxmlformats.org/officeDocument/2006/relationships/customXml" Target="../ink/ink34.xml"/><Relationship Id="rId19" Type="http://schemas.openxmlformats.org/officeDocument/2006/relationships/image" Target="../media/image123.png"/><Relationship Id="rId4" Type="http://schemas.openxmlformats.org/officeDocument/2006/relationships/customXml" Target="../ink/ink33.xml"/><Relationship Id="rId9" Type="http://schemas.openxmlformats.org/officeDocument/2006/relationships/image" Target="../media/image119.png"/><Relationship Id="rId14" Type="http://schemas.openxmlformats.org/officeDocument/2006/relationships/customXml" Target="../ink/ink36.xml"/><Relationship Id="rId22" Type="http://schemas.openxmlformats.org/officeDocument/2006/relationships/customXml" Target="../ink/ink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0.png"/><Relationship Id="rId7" Type="http://schemas.openxmlformats.org/officeDocument/2006/relationships/image" Target="../media/image130.png"/><Relationship Id="rId12" Type="http://schemas.openxmlformats.org/officeDocument/2006/relationships/image" Target="../media/image13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71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49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66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4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5" Type="http://schemas.openxmlformats.org/officeDocument/2006/relationships/image" Target="../media/image1390.png"/><Relationship Id="rId4" Type="http://schemas.openxmlformats.org/officeDocument/2006/relationships/image" Target="../media/image13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customXml" Target="../ink/ink45.xml"/><Relationship Id="rId18" Type="http://schemas.openxmlformats.org/officeDocument/2006/relationships/image" Target="../media/image720.png"/><Relationship Id="rId3" Type="http://schemas.openxmlformats.org/officeDocument/2006/relationships/image" Target="../media/image160.png"/><Relationship Id="rId21" Type="http://schemas.openxmlformats.org/officeDocument/2006/relationships/customXml" Target="../ink/ink49.xml"/><Relationship Id="rId7" Type="http://schemas.openxmlformats.org/officeDocument/2006/relationships/customXml" Target="../ink/ink42.xml"/><Relationship Id="rId12" Type="http://schemas.openxmlformats.org/officeDocument/2006/relationships/image" Target="../media/image690.png"/><Relationship Id="rId17" Type="http://schemas.openxmlformats.org/officeDocument/2006/relationships/customXml" Target="../ink/ink47.xml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711.png"/><Relationship Id="rId20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5" Type="http://schemas.openxmlformats.org/officeDocument/2006/relationships/customXml" Target="../ink/ink46.xml"/><Relationship Id="rId10" Type="http://schemas.openxmlformats.org/officeDocument/2006/relationships/image" Target="../media/image680.png"/><Relationship Id="rId19" Type="http://schemas.openxmlformats.org/officeDocument/2006/relationships/customXml" Target="../ink/ink48.xml"/><Relationship Id="rId4" Type="http://schemas.openxmlformats.org/officeDocument/2006/relationships/image" Target="../media/image161.jpeg"/><Relationship Id="rId9" Type="http://schemas.openxmlformats.org/officeDocument/2006/relationships/customXml" Target="../ink/ink43.xml"/><Relationship Id="rId14" Type="http://schemas.openxmlformats.org/officeDocument/2006/relationships/image" Target="../media/image700.png"/><Relationship Id="rId22" Type="http://schemas.openxmlformats.org/officeDocument/2006/relationships/image" Target="../media/image7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34.png"/><Relationship Id="rId3" Type="http://schemas.openxmlformats.org/officeDocument/2006/relationships/image" Target="../media/image26.png"/><Relationship Id="rId21" Type="http://schemas.openxmlformats.org/officeDocument/2006/relationships/customXml" Target="../ink/ink14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customXml" Target="../ink/ink1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30.png"/><Relationship Id="rId24" Type="http://schemas.openxmlformats.org/officeDocument/2006/relationships/image" Target="../media/image37.png"/><Relationship Id="rId5" Type="http://schemas.openxmlformats.org/officeDocument/2006/relationships/image" Target="../media/image27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10" Type="http://schemas.openxmlformats.org/officeDocument/2006/relationships/customXml" Target="../ink/ink9.xml"/><Relationship Id="rId19" Type="http://schemas.openxmlformats.org/officeDocument/2006/relationships/customXml" Target="../ink/ink13.xml"/><Relationship Id="rId4" Type="http://schemas.openxmlformats.org/officeDocument/2006/relationships/customXml" Target="../ink/ink6.xml"/><Relationship Id="rId9" Type="http://schemas.openxmlformats.org/officeDocument/2006/relationships/image" Target="../media/image29.png"/><Relationship Id="rId14" Type="http://schemas.openxmlformats.org/officeDocument/2006/relationships/image" Target="../media/image32.png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3"/>
            <a:ext cx="5472608" cy="1500187"/>
          </a:xfrm>
        </p:spPr>
        <p:txBody>
          <a:bodyPr/>
          <a:lstStyle/>
          <a:p>
            <a:r>
              <a:rPr lang="en-US" sz="3600" dirty="0"/>
              <a:t>Search-Space Reduction Beyond Kernelization</a:t>
            </a:r>
            <a:endParaRPr lang="en-US" sz="3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6984776" cy="1512168"/>
          </a:xfrm>
        </p:spPr>
        <p:txBody>
          <a:bodyPr>
            <a:normAutofit/>
          </a:bodyPr>
          <a:lstStyle/>
          <a:p>
            <a:r>
              <a:rPr lang="en-US" sz="2400" b="1" dirty="0"/>
              <a:t>Bart M. P. Jansen</a:t>
            </a:r>
          </a:p>
          <a:p>
            <a:r>
              <a:rPr lang="en-US" sz="1800" dirty="0"/>
              <a:t>based on joint work with:</a:t>
            </a:r>
            <a:br>
              <a:rPr lang="en-US" sz="1800" dirty="0"/>
            </a:br>
            <a:r>
              <a:rPr lang="en-US" sz="1800" dirty="0"/>
              <a:t>Huib Donkers / Benjamin Bumpus &amp; Jari de Kroon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>
                <a:latin typeface="+mj-lt"/>
              </a:rPr>
              <a:t>Advances in Parameterized Graph Algorithms 2022</a:t>
            </a:r>
            <a:br>
              <a:rPr lang="en-US" sz="1600" i="1" dirty="0">
                <a:latin typeface="+mj-lt"/>
              </a:rPr>
            </a:br>
            <a:r>
              <a:rPr lang="en-US" sz="1600" dirty="0">
                <a:latin typeface="+mj-lt"/>
              </a:rPr>
              <a:t>May 5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 2022, Calpe, Spain</a:t>
            </a:r>
            <a:endParaRPr lang="en-US" sz="1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ERC logo – Centre for Legal Theory and Empirical Jurisprudence">
            <a:extLst>
              <a:ext uri="{FF2B5EF4-FFF2-40B4-BE49-F238E27FC236}">
                <a16:creationId xmlns:a16="http://schemas.microsoft.com/office/drawing/2014/main" id="{E7EB525D-2BA5-483E-8CBD-E49031F7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" y="0"/>
            <a:ext cx="28765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EFCD-EE84-44D6-821F-4A905292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 as a model for effective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1437-A264-45A7-813B-192FF523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of kernelization yields an improvement in running time,</a:t>
            </a:r>
            <a:br>
              <a:rPr lang="en-US" dirty="0"/>
            </a:br>
            <a:r>
              <a:rPr lang="en-US" i="1" dirty="0">
                <a:solidFill>
                  <a:srgbClr val="0070C0"/>
                </a:solidFill>
              </a:rPr>
              <a:t>compared to solving the input instance by brute force</a:t>
            </a:r>
          </a:p>
          <a:p>
            <a:pPr marL="0" indent="0">
              <a:buNone/>
            </a:pPr>
            <a:r>
              <a:rPr lang="en-US" dirty="0"/>
              <a:t>What if a nontrivial (parameterized) algorithm is used afterwards?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1C4D-F028-4FCD-8A8A-B0F228A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82D05D-FABA-4FA2-9E6A-13902EC96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64"/>
          <a:stretch/>
        </p:blipFill>
        <p:spPr>
          <a:xfrm>
            <a:off x="713624" y="3267451"/>
            <a:ext cx="10764752" cy="259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E7FD55-480D-4343-AD74-8A730F9DB985}"/>
              </a:ext>
            </a:extLst>
          </p:cNvPr>
          <p:cNvSpPr txBox="1"/>
          <p:nvPr/>
        </p:nvSpPr>
        <p:spPr>
          <a:xfrm>
            <a:off x="1785044" y="6063679"/>
            <a:ext cx="8631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[Marcin Pilipczuk &amp; Michal 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Ziobro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, 2018]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2118A46-5396-438F-9BF2-ACAF70733663}"/>
                  </a:ext>
                </a:extLst>
              </p14:cNvPr>
              <p14:cNvContentPartPr/>
              <p14:nvPr/>
            </p14:nvContentPartPr>
            <p14:xfrm>
              <a:off x="9888960" y="3907530"/>
              <a:ext cx="1235880" cy="42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2118A46-5396-438F-9BF2-ACAF70733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4960" y="3799890"/>
                <a:ext cx="134352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4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EFCD-EE84-44D6-821F-4A905292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 as a model for effective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1437-A264-45A7-813B-192FF523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of kernelization yields an improvement in running time,</a:t>
            </a:r>
            <a:br>
              <a:rPr lang="en-US" dirty="0"/>
            </a:br>
            <a:r>
              <a:rPr lang="en-US" i="1" dirty="0">
                <a:solidFill>
                  <a:srgbClr val="0070C0"/>
                </a:solidFill>
              </a:rPr>
              <a:t>compared to solving the input instance by brute force</a:t>
            </a:r>
            <a:endParaRPr lang="en-US" dirty="0"/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1C4D-F028-4FCD-8A8A-B0F228A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708FF3-74FF-4DDA-AF4B-A9FCF3A5A491}"/>
              </a:ext>
            </a:extLst>
          </p:cNvPr>
          <p:cNvSpPr/>
          <p:nvPr/>
        </p:nvSpPr>
        <p:spPr bwMode="auto">
          <a:xfrm>
            <a:off x="609602" y="2348880"/>
            <a:ext cx="1097280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Kernelization guarantees that the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size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the preprocessed instance is bounded.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 exponential speed-ups, it is important to reduce the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search space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instead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51256-10B5-4AFB-8EEB-6494BC0B6DC8}"/>
              </a:ext>
            </a:extLst>
          </p:cNvPr>
          <p:cNvGrpSpPr/>
          <p:nvPr/>
        </p:nvGrpSpPr>
        <p:grpSpPr>
          <a:xfrm>
            <a:off x="2695653" y="4030723"/>
            <a:ext cx="2088580" cy="1051418"/>
            <a:chOff x="1475308" y="4908301"/>
            <a:chExt cx="2088580" cy="1051418"/>
          </a:xfrm>
        </p:grpSpPr>
        <p:sp>
          <p:nvSpPr>
            <p:cNvPr id="7" name="Rounded Rectangle 63">
              <a:extLst>
                <a:ext uri="{FF2B5EF4-FFF2-40B4-BE49-F238E27FC236}">
                  <a16:creationId xmlns:a16="http://schemas.microsoft.com/office/drawing/2014/main" id="{22F03E98-3FDA-40C9-AC0B-FD9273919BEE}"/>
                </a:ext>
              </a:extLst>
            </p:cNvPr>
            <p:cNvSpPr/>
            <p:nvPr/>
          </p:nvSpPr>
          <p:spPr bwMode="auto">
            <a:xfrm>
              <a:off x="1475655" y="5157192"/>
              <a:ext cx="2088221" cy="80252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Left-Right Arrow 65">
                  <a:extLst>
                    <a:ext uri="{FF2B5EF4-FFF2-40B4-BE49-F238E27FC236}">
                      <a16:creationId xmlns:a16="http://schemas.microsoft.com/office/drawing/2014/main" id="{4226658C-5D56-4DD8-8461-CB538FABE6D5}"/>
                    </a:ext>
                  </a:extLst>
                </p:cNvPr>
                <p:cNvSpPr/>
                <p:nvPr/>
              </p:nvSpPr>
              <p:spPr bwMode="auto">
                <a:xfrm>
                  <a:off x="1475308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7" name="Left-Right Arrow 65">
                  <a:extLst>
                    <a:ext uri="{FF2B5EF4-FFF2-40B4-BE49-F238E27FC236}">
                      <a16:creationId xmlns:a16="http://schemas.microsoft.com/office/drawing/2014/main" id="{59578A07-876B-4BED-854A-336D3B412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5308" y="4908301"/>
                  <a:ext cx="2088580" cy="104875"/>
                </a:xfrm>
                <a:prstGeom prst="leftRightArrow">
                  <a:avLst/>
                </a:prstGeom>
                <a:blipFill>
                  <a:blip r:embed="rId3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F68C88C-4072-4203-8EFE-32559838956C}"/>
                    </a:ext>
                  </a:extLst>
                </p:cNvPr>
                <p:cNvSpPr/>
                <p:nvPr/>
              </p:nvSpPr>
              <p:spPr bwMode="auto">
                <a:xfrm>
                  <a:off x="2987824" y="5229076"/>
                  <a:ext cx="504056" cy="50405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just" eaLnBrk="0" hangingPunct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AD42A36-6CFD-4924-A5CF-0957E8ADA2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7824" y="5229076"/>
                  <a:ext cx="504056" cy="50405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19A6B6-E6BB-421F-BAF8-8E9572022C06}"/>
              </a:ext>
            </a:extLst>
          </p:cNvPr>
          <p:cNvGrpSpPr/>
          <p:nvPr/>
        </p:nvGrpSpPr>
        <p:grpSpPr>
          <a:xfrm>
            <a:off x="5955883" y="4266554"/>
            <a:ext cx="954404" cy="772281"/>
            <a:chOff x="4412304" y="3639729"/>
            <a:chExt cx="954404" cy="772281"/>
          </a:xfrm>
        </p:grpSpPr>
        <p:sp>
          <p:nvSpPr>
            <p:cNvPr id="11" name="Right Arrow 59">
              <a:extLst>
                <a:ext uri="{FF2B5EF4-FFF2-40B4-BE49-F238E27FC236}">
                  <a16:creationId xmlns:a16="http://schemas.microsoft.com/office/drawing/2014/main" id="{7489FC06-F252-45BD-9806-01DEC79A0ABE}"/>
                </a:ext>
              </a:extLst>
            </p:cNvPr>
            <p:cNvSpPr/>
            <p:nvPr/>
          </p:nvSpPr>
          <p:spPr bwMode="auto">
            <a:xfrm>
              <a:off x="4412304" y="3639729"/>
              <a:ext cx="954404" cy="772281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2" name="Picture 4" descr="http://studystays.com.au/images/config.png">
              <a:extLst>
                <a:ext uri="{FF2B5EF4-FFF2-40B4-BE49-F238E27FC236}">
                  <a16:creationId xmlns:a16="http://schemas.microsoft.com/office/drawing/2014/main" id="{3A654967-36FE-4AA9-90D5-92A3F709F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714562" y="3791585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61CEFE-BD46-4265-8022-50B01A4684EA}"/>
              </a:ext>
            </a:extLst>
          </p:cNvPr>
          <p:cNvGrpSpPr/>
          <p:nvPr/>
        </p:nvGrpSpPr>
        <p:grpSpPr>
          <a:xfrm>
            <a:off x="8081937" y="4030723"/>
            <a:ext cx="1414417" cy="1051418"/>
            <a:chOff x="6660000" y="4908301"/>
            <a:chExt cx="1414417" cy="1051418"/>
          </a:xfrm>
        </p:grpSpPr>
        <p:sp>
          <p:nvSpPr>
            <p:cNvPr id="14" name="Rounded Rectangle 54">
              <a:extLst>
                <a:ext uri="{FF2B5EF4-FFF2-40B4-BE49-F238E27FC236}">
                  <a16:creationId xmlns:a16="http://schemas.microsoft.com/office/drawing/2014/main" id="{C04BE008-1E69-44D0-870B-F146F18C2355}"/>
                </a:ext>
              </a:extLst>
            </p:cNvPr>
            <p:cNvSpPr/>
            <p:nvPr/>
          </p:nvSpPr>
          <p:spPr bwMode="auto">
            <a:xfrm>
              <a:off x="6660232" y="5157192"/>
              <a:ext cx="1414174" cy="80252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Left-Right Arrow 56">
                  <a:extLst>
                    <a:ext uri="{FF2B5EF4-FFF2-40B4-BE49-F238E27FC236}">
                      <a16:creationId xmlns:a16="http://schemas.microsoft.com/office/drawing/2014/main" id="{1A86C460-AABA-4B1E-A17A-99D981D1E954}"/>
                    </a:ext>
                  </a:extLst>
                </p:cNvPr>
                <p:cNvSpPr/>
                <p:nvPr/>
              </p:nvSpPr>
              <p:spPr bwMode="auto">
                <a:xfrm>
                  <a:off x="6660000" y="4908301"/>
                  <a:ext cx="1414417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4" name="Left-Right Arrow 56">
                  <a:extLst>
                    <a:ext uri="{FF2B5EF4-FFF2-40B4-BE49-F238E27FC236}">
                      <a16:creationId xmlns:a16="http://schemas.microsoft.com/office/drawing/2014/main" id="{1992B471-AA3D-4998-8DB4-98F1942601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000" y="4908301"/>
                  <a:ext cx="1414417" cy="104875"/>
                </a:xfrm>
                <a:prstGeom prst="leftRightArrow">
                  <a:avLst/>
                </a:prstGeom>
                <a:blipFill>
                  <a:blip r:embed="rId6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7D95150-489F-4E7B-897A-82657CC13F46}"/>
                    </a:ext>
                  </a:extLst>
                </p:cNvPr>
                <p:cNvSpPr/>
                <p:nvPr/>
              </p:nvSpPr>
              <p:spPr bwMode="auto">
                <a:xfrm>
                  <a:off x="7498354" y="5229076"/>
                  <a:ext cx="504056" cy="50405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just" eaLnBrk="0" hangingPunct="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F5607A8A-7283-456B-BE0E-DF8A5EB1EF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8354" y="5229076"/>
                  <a:ext cx="504056" cy="50405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F56666-F510-42C2-A511-6FD857129FF9}"/>
              </a:ext>
            </a:extLst>
          </p:cNvPr>
          <p:cNvGrpSpPr/>
          <p:nvPr/>
        </p:nvGrpSpPr>
        <p:grpSpPr>
          <a:xfrm>
            <a:off x="2740720" y="4794109"/>
            <a:ext cx="3435527" cy="1296236"/>
            <a:chOff x="488401" y="3890964"/>
            <a:chExt cx="3435527" cy="129623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4D9117-D7DB-423E-B37C-930E0BF766FA}"/>
                </a:ext>
              </a:extLst>
            </p:cNvPr>
            <p:cNvSpPr/>
            <p:nvPr/>
          </p:nvSpPr>
          <p:spPr bwMode="auto">
            <a:xfrm>
              <a:off x="1144721" y="4186907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42FABC7-2A79-4A1A-A1BE-BD6DB23F873D}"/>
                </a:ext>
              </a:extLst>
            </p:cNvPr>
            <p:cNvSpPr/>
            <p:nvPr/>
          </p:nvSpPr>
          <p:spPr bwMode="auto">
            <a:xfrm>
              <a:off x="709625" y="4618954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4DBD7F-43D3-43FF-99AC-C40EAE352DBE}"/>
                </a:ext>
              </a:extLst>
            </p:cNvPr>
            <p:cNvSpPr/>
            <p:nvPr/>
          </p:nvSpPr>
          <p:spPr bwMode="auto">
            <a:xfrm>
              <a:off x="488401" y="4949344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2CE5D0B-3FD8-4C00-8E90-61C3AE610C16}"/>
                </a:ext>
              </a:extLst>
            </p:cNvPr>
            <p:cNvSpPr/>
            <p:nvPr/>
          </p:nvSpPr>
          <p:spPr bwMode="auto">
            <a:xfrm>
              <a:off x="919899" y="4949344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9073DA-B4F9-4CD5-8F5B-A10218D0AE5A}"/>
                </a:ext>
              </a:extLst>
            </p:cNvPr>
            <p:cNvSpPr/>
            <p:nvPr/>
          </p:nvSpPr>
          <p:spPr bwMode="auto">
            <a:xfrm>
              <a:off x="1639484" y="4622425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35AE970-5468-4567-A715-21E7A8474631}"/>
                </a:ext>
              </a:extLst>
            </p:cNvPr>
            <p:cNvSpPr/>
            <p:nvPr/>
          </p:nvSpPr>
          <p:spPr bwMode="auto">
            <a:xfrm>
              <a:off x="1418260" y="4952815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981684-4831-448F-9A64-8BBEC6DE72A1}"/>
                </a:ext>
              </a:extLst>
            </p:cNvPr>
            <p:cNvSpPr/>
            <p:nvPr/>
          </p:nvSpPr>
          <p:spPr bwMode="auto">
            <a:xfrm>
              <a:off x="1849758" y="4952815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AC7C90-A357-4500-BC1B-FA04A9507E60}"/>
                </a:ext>
              </a:extLst>
            </p:cNvPr>
            <p:cNvSpPr/>
            <p:nvPr/>
          </p:nvSpPr>
          <p:spPr bwMode="auto">
            <a:xfrm>
              <a:off x="3003158" y="4192310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64C1B7F-E51B-4810-825C-F9932232B8C7}"/>
                </a:ext>
              </a:extLst>
            </p:cNvPr>
            <p:cNvSpPr/>
            <p:nvPr/>
          </p:nvSpPr>
          <p:spPr bwMode="auto">
            <a:xfrm>
              <a:off x="2568062" y="4624357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A8C674-DA8B-4794-B61B-2F8E0419B03D}"/>
                </a:ext>
              </a:extLst>
            </p:cNvPr>
            <p:cNvSpPr/>
            <p:nvPr/>
          </p:nvSpPr>
          <p:spPr bwMode="auto">
            <a:xfrm>
              <a:off x="2346838" y="4954747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A1A630-ADDE-4A04-8DE9-2314197E60A2}"/>
                </a:ext>
              </a:extLst>
            </p:cNvPr>
            <p:cNvSpPr/>
            <p:nvPr/>
          </p:nvSpPr>
          <p:spPr bwMode="auto">
            <a:xfrm>
              <a:off x="2778336" y="4954747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932F5B-9532-467B-A2FE-0F83942EE085}"/>
                </a:ext>
              </a:extLst>
            </p:cNvPr>
            <p:cNvSpPr/>
            <p:nvPr/>
          </p:nvSpPr>
          <p:spPr bwMode="auto">
            <a:xfrm>
              <a:off x="3497921" y="4627828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2FDC497-82A0-4480-A49B-2D3E5E7D06BF}"/>
                </a:ext>
              </a:extLst>
            </p:cNvPr>
            <p:cNvSpPr/>
            <p:nvPr/>
          </p:nvSpPr>
          <p:spPr bwMode="auto">
            <a:xfrm>
              <a:off x="3276697" y="4958218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BC22AF-E66F-403B-9425-A1C59C52EF1B}"/>
                </a:ext>
              </a:extLst>
            </p:cNvPr>
            <p:cNvSpPr/>
            <p:nvPr/>
          </p:nvSpPr>
          <p:spPr bwMode="auto">
            <a:xfrm>
              <a:off x="3708195" y="4958218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EBB8C5-2A81-4215-BA0E-A90A4EEB627A}"/>
                </a:ext>
              </a:extLst>
            </p:cNvPr>
            <p:cNvCxnSpPr>
              <a:endCxn id="18" idx="7"/>
            </p:cNvCxnSpPr>
            <p:nvPr/>
          </p:nvCxnSpPr>
          <p:spPr bwMode="auto">
            <a:xfrm flipH="1">
              <a:off x="1328861" y="3890964"/>
              <a:ext cx="700806" cy="329477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063A5DA-F311-457C-A479-02B18864C9F4}"/>
                </a:ext>
              </a:extLst>
            </p:cNvPr>
            <p:cNvCxnSpPr>
              <a:endCxn id="25" idx="1"/>
            </p:cNvCxnSpPr>
            <p:nvPr/>
          </p:nvCxnSpPr>
          <p:spPr bwMode="auto">
            <a:xfrm>
              <a:off x="2386089" y="3890964"/>
              <a:ext cx="648662" cy="33488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81C3CA-1ED1-416C-84D9-2971722ECC28}"/>
                </a:ext>
              </a:extLst>
            </p:cNvPr>
            <p:cNvCxnSpPr>
              <a:stCxn id="18" idx="3"/>
              <a:endCxn id="19" idx="7"/>
            </p:cNvCxnSpPr>
            <p:nvPr/>
          </p:nvCxnSpPr>
          <p:spPr bwMode="auto">
            <a:xfrm flipH="1">
              <a:off x="893765" y="4382355"/>
              <a:ext cx="282549" cy="27013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23B40B-9AD4-49C5-AB95-A452284FAE30}"/>
                </a:ext>
              </a:extLst>
            </p:cNvPr>
            <p:cNvCxnSpPr>
              <a:stCxn id="18" idx="5"/>
              <a:endCxn id="22" idx="1"/>
            </p:cNvCxnSpPr>
            <p:nvPr/>
          </p:nvCxnSpPr>
          <p:spPr bwMode="auto">
            <a:xfrm>
              <a:off x="1328861" y="4382355"/>
              <a:ext cx="342216" cy="27360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B757A2E-E41C-4AB2-B4D0-A0346AD6CC52}"/>
                </a:ext>
              </a:extLst>
            </p:cNvPr>
            <p:cNvCxnSpPr>
              <a:stCxn id="19" idx="3"/>
              <a:endCxn id="20" idx="0"/>
            </p:cNvCxnSpPr>
            <p:nvPr/>
          </p:nvCxnSpPr>
          <p:spPr bwMode="auto">
            <a:xfrm flipH="1">
              <a:off x="596268" y="4814402"/>
              <a:ext cx="144950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107DAB6-C3F7-464E-884D-3C3DEF8F5BE7}"/>
                </a:ext>
              </a:extLst>
            </p:cNvPr>
            <p:cNvCxnSpPr>
              <a:stCxn id="19" idx="5"/>
              <a:endCxn id="21" idx="0"/>
            </p:cNvCxnSpPr>
            <p:nvPr/>
          </p:nvCxnSpPr>
          <p:spPr bwMode="auto">
            <a:xfrm>
              <a:off x="893765" y="4814402"/>
              <a:ext cx="134001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E46C2F2-F71A-4FE2-ACD5-0E2432E94840}"/>
                </a:ext>
              </a:extLst>
            </p:cNvPr>
            <p:cNvCxnSpPr>
              <a:stCxn id="22" idx="3"/>
              <a:endCxn id="23" idx="0"/>
            </p:cNvCxnSpPr>
            <p:nvPr/>
          </p:nvCxnSpPr>
          <p:spPr bwMode="auto">
            <a:xfrm flipH="1">
              <a:off x="1526127" y="4817873"/>
              <a:ext cx="144950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A0F6335-1F67-483A-8E9C-44E197241417}"/>
                </a:ext>
              </a:extLst>
            </p:cNvPr>
            <p:cNvCxnSpPr>
              <a:stCxn id="22" idx="5"/>
              <a:endCxn id="24" idx="0"/>
            </p:cNvCxnSpPr>
            <p:nvPr/>
          </p:nvCxnSpPr>
          <p:spPr bwMode="auto">
            <a:xfrm>
              <a:off x="1823624" y="4817873"/>
              <a:ext cx="134001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BF4A4A-6431-4B8F-B7E0-9369210BE228}"/>
                </a:ext>
              </a:extLst>
            </p:cNvPr>
            <p:cNvCxnSpPr>
              <a:stCxn id="25" idx="3"/>
              <a:endCxn id="26" idx="7"/>
            </p:cNvCxnSpPr>
            <p:nvPr/>
          </p:nvCxnSpPr>
          <p:spPr bwMode="auto">
            <a:xfrm flipH="1">
              <a:off x="2752202" y="4387758"/>
              <a:ext cx="282549" cy="27013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C41F061-4834-42CA-8B2E-F5D390ED8F53}"/>
                </a:ext>
              </a:extLst>
            </p:cNvPr>
            <p:cNvCxnSpPr>
              <a:stCxn id="25" idx="5"/>
              <a:endCxn id="29" idx="1"/>
            </p:cNvCxnSpPr>
            <p:nvPr/>
          </p:nvCxnSpPr>
          <p:spPr bwMode="auto">
            <a:xfrm>
              <a:off x="3187298" y="4387758"/>
              <a:ext cx="342216" cy="27360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CC51DBA-C7BC-466A-AC37-6FF6E544F45D}"/>
                </a:ext>
              </a:extLst>
            </p:cNvPr>
            <p:cNvCxnSpPr>
              <a:stCxn id="26" idx="3"/>
              <a:endCxn id="27" idx="0"/>
            </p:cNvCxnSpPr>
            <p:nvPr/>
          </p:nvCxnSpPr>
          <p:spPr bwMode="auto">
            <a:xfrm flipH="1">
              <a:off x="2454705" y="4819805"/>
              <a:ext cx="144950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9DB3E53-96D3-4D84-8FF0-4ED65F762485}"/>
                </a:ext>
              </a:extLst>
            </p:cNvPr>
            <p:cNvCxnSpPr>
              <a:stCxn id="26" idx="5"/>
              <a:endCxn id="28" idx="0"/>
            </p:cNvCxnSpPr>
            <p:nvPr/>
          </p:nvCxnSpPr>
          <p:spPr bwMode="auto">
            <a:xfrm>
              <a:off x="2752202" y="4819805"/>
              <a:ext cx="134001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8D0C388-9B6D-4B2A-ADB3-479D8A197C6B}"/>
                </a:ext>
              </a:extLst>
            </p:cNvPr>
            <p:cNvCxnSpPr>
              <a:stCxn id="29" idx="3"/>
              <a:endCxn id="30" idx="0"/>
            </p:cNvCxnSpPr>
            <p:nvPr/>
          </p:nvCxnSpPr>
          <p:spPr bwMode="auto">
            <a:xfrm flipH="1">
              <a:off x="3384564" y="4823276"/>
              <a:ext cx="144950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4FFCB3-9F12-41D6-BCC4-B9464AD17738}"/>
                </a:ext>
              </a:extLst>
            </p:cNvPr>
            <p:cNvCxnSpPr>
              <a:stCxn id="29" idx="5"/>
              <a:endCxn id="31" idx="0"/>
            </p:cNvCxnSpPr>
            <p:nvPr/>
          </p:nvCxnSpPr>
          <p:spPr bwMode="auto">
            <a:xfrm>
              <a:off x="3682061" y="4823276"/>
              <a:ext cx="134001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Left Brace 45">
                <a:extLst>
                  <a:ext uri="{FF2B5EF4-FFF2-40B4-BE49-F238E27FC236}">
                    <a16:creationId xmlns:a16="http://schemas.microsoft.com/office/drawing/2014/main" id="{5B6A9775-5EEB-4287-A4D9-6B36E853C145}"/>
                  </a:ext>
                </a:extLst>
              </p:cNvPr>
              <p:cNvSpPr/>
              <p:nvPr/>
            </p:nvSpPr>
            <p:spPr bwMode="auto">
              <a:xfrm>
                <a:off x="2149864" y="4619113"/>
                <a:ext cx="359271" cy="1471232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none" lIns="91440" tIns="45720" rIns="10058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dirty="0">
                    <a:latin typeface="+mj-lt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6" name="Left Brace 45">
                <a:extLst>
                  <a:ext uri="{FF2B5EF4-FFF2-40B4-BE49-F238E27FC236}">
                    <a16:creationId xmlns:a16="http://schemas.microsoft.com/office/drawing/2014/main" id="{5B6A9775-5EEB-4287-A4D9-6B36E853C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9864" y="4619113"/>
                <a:ext cx="359271" cy="1471232"/>
              </a:xfrm>
              <a:prstGeom prst="leftBrace">
                <a:avLst/>
              </a:prstGeom>
              <a:blipFill>
                <a:blip r:embed="rId8"/>
                <a:stretch>
                  <a:fillRect l="-159016" t="-3689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Left Brace 46">
                <a:extLst>
                  <a:ext uri="{FF2B5EF4-FFF2-40B4-BE49-F238E27FC236}">
                    <a16:creationId xmlns:a16="http://schemas.microsoft.com/office/drawing/2014/main" id="{31AA77F8-41CD-42CE-AD0B-FD93A4F51A99}"/>
                  </a:ext>
                </a:extLst>
              </p:cNvPr>
              <p:cNvSpPr/>
              <p:nvPr/>
            </p:nvSpPr>
            <p:spPr bwMode="auto">
              <a:xfrm rot="10800000">
                <a:off x="10057209" y="4478964"/>
                <a:ext cx="359271" cy="1251248"/>
              </a:xfrm>
              <a:prstGeom prst="leftBr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270" wrap="none" lIns="91440" tIns="45720" rIns="10058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2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47" name="Left Brace 46">
                <a:extLst>
                  <a:ext uri="{FF2B5EF4-FFF2-40B4-BE49-F238E27FC236}">
                    <a16:creationId xmlns:a16="http://schemas.microsoft.com/office/drawing/2014/main" id="{31AA77F8-41CD-42CE-AD0B-FD93A4F51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0057209" y="4478964"/>
                <a:ext cx="359271" cy="1251248"/>
              </a:xfrm>
              <a:prstGeom prst="leftBrace">
                <a:avLst/>
              </a:prstGeom>
              <a:blipFill>
                <a:blip r:embed="rId9"/>
                <a:stretch>
                  <a:fillRect t="-15865" r="-18196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4AD1A7E-150F-4443-80A0-A899CDB94E14}"/>
              </a:ext>
            </a:extLst>
          </p:cNvPr>
          <p:cNvGrpSpPr/>
          <p:nvPr/>
        </p:nvGrpSpPr>
        <p:grpSpPr>
          <a:xfrm>
            <a:off x="8400502" y="4857592"/>
            <a:ext cx="1577090" cy="799442"/>
            <a:chOff x="6887160" y="4136416"/>
            <a:chExt cx="1577090" cy="79944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3D90A6F-D4A2-44EA-965A-3B4A9CA4C10C}"/>
                </a:ext>
              </a:extLst>
            </p:cNvPr>
            <p:cNvSpPr/>
            <p:nvPr/>
          </p:nvSpPr>
          <p:spPr bwMode="auto">
            <a:xfrm>
              <a:off x="7108384" y="4373015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BAD61E6-FFAB-43A4-909D-57FB0E230B3D}"/>
                </a:ext>
              </a:extLst>
            </p:cNvPr>
            <p:cNvSpPr/>
            <p:nvPr/>
          </p:nvSpPr>
          <p:spPr bwMode="auto">
            <a:xfrm>
              <a:off x="6887160" y="4703405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0A3D669-1565-4191-8D66-C80F3ACB57C4}"/>
                </a:ext>
              </a:extLst>
            </p:cNvPr>
            <p:cNvSpPr/>
            <p:nvPr/>
          </p:nvSpPr>
          <p:spPr bwMode="auto">
            <a:xfrm>
              <a:off x="7318658" y="4703405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9EDE30-56F1-498C-B56D-B73EBD3D571C}"/>
                </a:ext>
              </a:extLst>
            </p:cNvPr>
            <p:cNvSpPr/>
            <p:nvPr/>
          </p:nvSpPr>
          <p:spPr bwMode="auto">
            <a:xfrm>
              <a:off x="8038243" y="4376486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68EE85B-7846-4C6A-99F9-52B5E3A15B6A}"/>
                </a:ext>
              </a:extLst>
            </p:cNvPr>
            <p:cNvSpPr/>
            <p:nvPr/>
          </p:nvSpPr>
          <p:spPr bwMode="auto">
            <a:xfrm>
              <a:off x="7817019" y="4706876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E47762C-1EF3-4A7B-92DD-9B81E87C6E23}"/>
                </a:ext>
              </a:extLst>
            </p:cNvPr>
            <p:cNvSpPr/>
            <p:nvPr/>
          </p:nvSpPr>
          <p:spPr bwMode="auto">
            <a:xfrm>
              <a:off x="8248517" y="4706876"/>
              <a:ext cx="215733" cy="22898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0921C58-A145-4070-94D8-40F5E4700118}"/>
                </a:ext>
              </a:extLst>
            </p:cNvPr>
            <p:cNvCxnSpPr>
              <a:endCxn id="49" idx="7"/>
            </p:cNvCxnSpPr>
            <p:nvPr/>
          </p:nvCxnSpPr>
          <p:spPr bwMode="auto">
            <a:xfrm flipH="1">
              <a:off x="7292524" y="4136416"/>
              <a:ext cx="282549" cy="27013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12A09D7-5E90-4C9A-8768-5105E9C64D0F}"/>
                </a:ext>
              </a:extLst>
            </p:cNvPr>
            <p:cNvCxnSpPr>
              <a:endCxn id="52" idx="1"/>
            </p:cNvCxnSpPr>
            <p:nvPr/>
          </p:nvCxnSpPr>
          <p:spPr bwMode="auto">
            <a:xfrm>
              <a:off x="7727620" y="4136416"/>
              <a:ext cx="342216" cy="27360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74C4CBC-8706-4491-8C81-87B5500D30AD}"/>
                </a:ext>
              </a:extLst>
            </p:cNvPr>
            <p:cNvCxnSpPr>
              <a:stCxn id="49" idx="3"/>
              <a:endCxn id="50" idx="0"/>
            </p:cNvCxnSpPr>
            <p:nvPr/>
          </p:nvCxnSpPr>
          <p:spPr bwMode="auto">
            <a:xfrm flipH="1">
              <a:off x="6995027" y="4568463"/>
              <a:ext cx="144950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442765-9678-461B-969F-2721B038370D}"/>
                </a:ext>
              </a:extLst>
            </p:cNvPr>
            <p:cNvCxnSpPr>
              <a:stCxn id="49" idx="5"/>
              <a:endCxn id="51" idx="0"/>
            </p:cNvCxnSpPr>
            <p:nvPr/>
          </p:nvCxnSpPr>
          <p:spPr bwMode="auto">
            <a:xfrm>
              <a:off x="7292524" y="4568463"/>
              <a:ext cx="134001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3D6A6E8-A145-4482-9023-67266C8FE9F8}"/>
                </a:ext>
              </a:extLst>
            </p:cNvPr>
            <p:cNvCxnSpPr>
              <a:stCxn id="52" idx="3"/>
              <a:endCxn id="53" idx="0"/>
            </p:cNvCxnSpPr>
            <p:nvPr/>
          </p:nvCxnSpPr>
          <p:spPr bwMode="auto">
            <a:xfrm flipH="1">
              <a:off x="7924886" y="4571934"/>
              <a:ext cx="144950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C66B9DF-1968-40D2-8BFE-5B811036F666}"/>
                </a:ext>
              </a:extLst>
            </p:cNvPr>
            <p:cNvCxnSpPr>
              <a:stCxn id="52" idx="5"/>
              <a:endCxn id="54" idx="0"/>
            </p:cNvCxnSpPr>
            <p:nvPr/>
          </p:nvCxnSpPr>
          <p:spPr bwMode="auto">
            <a:xfrm>
              <a:off x="8222383" y="4571934"/>
              <a:ext cx="134001" cy="134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454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EFCD-EE84-44D6-821F-4A905292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 as a model for effective preprocessing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B1437-A264-45A7-813B-192FF52319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Definition of kernelization yields an improvement in running time,</a:t>
                </a:r>
                <a:br>
                  <a:rPr lang="en-US" dirty="0"/>
                </a:br>
                <a:r>
                  <a:rPr lang="en-US" i="1" dirty="0">
                    <a:solidFill>
                      <a:srgbClr val="0070C0"/>
                    </a:solidFill>
                  </a:rPr>
                  <a:t>compared to solving the input instance by brute force</a:t>
                </a:r>
                <a:endParaRPr lang="en-US" dirty="0"/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How can we rigorously reason about preprocessing aimed at reducing search space?</a:t>
                </a:r>
              </a:p>
              <a:p>
                <a:r>
                  <a:rPr lang="en-US" dirty="0"/>
                  <a:t>Preprocessing to </a:t>
                </a:r>
                <a:r>
                  <a:rPr lang="en-US" dirty="0">
                    <a:solidFill>
                      <a:srgbClr val="0070C0"/>
                    </a:solidFill>
                  </a:rPr>
                  <a:t>decrease</a:t>
                </a:r>
                <a:r>
                  <a:rPr lang="en-US" dirty="0"/>
                  <a:t> the parameter in polynomial time?</a:t>
                </a:r>
              </a:p>
              <a:p>
                <a:r>
                  <a:rPr lang="en-US" dirty="0"/>
                  <a:t>Such a preprocessing guarantee for an NP-hard problem in XP would imply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B1437-A264-45A7-813B-192FF52319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1C4D-F028-4FCD-8A8A-B0F228A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708FF3-74FF-4DDA-AF4B-A9FCF3A5A491}"/>
              </a:ext>
            </a:extLst>
          </p:cNvPr>
          <p:cNvSpPr/>
          <p:nvPr/>
        </p:nvSpPr>
        <p:spPr bwMode="auto">
          <a:xfrm>
            <a:off x="609602" y="2348880"/>
            <a:ext cx="1097280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Kernelization guarantees that the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size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the preprocessed instance is bounded.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 exponential speed-ups, it is important to reduce the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search space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instead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2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E5ED-4CA2-4633-9100-9B123AA0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 analysis of search space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4AFB-9DC8-4619-B8A3-EF7A462C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 for search space reduction depends on the nature of the follow-up algorithm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Dynamic-programming algorithms over graph decompositions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Search space reduction = finding a better decomposition to work with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Branching algorithms based on parameterizations by solution size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Identify some elements of an optimal solution to decrease the parameter!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F1BA1-F86A-43AC-BF4B-6A8ED6D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7B9B3A-E80E-4286-89A2-765404E7A85F}"/>
              </a:ext>
            </a:extLst>
          </p:cNvPr>
          <p:cNvGrpSpPr/>
          <p:nvPr/>
        </p:nvGrpSpPr>
        <p:grpSpPr>
          <a:xfrm>
            <a:off x="1079572" y="3675043"/>
            <a:ext cx="10032856" cy="2844823"/>
            <a:chOff x="3177630" y="954517"/>
            <a:chExt cx="5836739" cy="16550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674D6D-87AF-425F-AEF1-185D1F58F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919" b="73100"/>
            <a:stretch/>
          </p:blipFill>
          <p:spPr>
            <a:xfrm>
              <a:off x="3177630" y="954517"/>
              <a:ext cx="5836739" cy="8903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D82A94-1315-46A8-B60F-DBEC166BB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364" t="77699"/>
            <a:stretch/>
          </p:blipFill>
          <p:spPr>
            <a:xfrm>
              <a:off x="5591944" y="1080120"/>
              <a:ext cx="3422425" cy="15294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D51ACA-528B-46A8-BCD0-456642169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0716" r="62337"/>
            <a:stretch/>
          </p:blipFill>
          <p:spPr>
            <a:xfrm>
              <a:off x="3177631" y="1916832"/>
              <a:ext cx="2198290" cy="63669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1E9CE3-F07C-48B5-9FB8-868A6AB2F17C}"/>
                  </a:ext>
                </a:extLst>
              </p14:cNvPr>
              <p14:cNvContentPartPr/>
              <p14:nvPr/>
            </p14:nvContentPartPr>
            <p14:xfrm>
              <a:off x="5593800" y="5523210"/>
              <a:ext cx="1787040" cy="5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1E9CE3-F07C-48B5-9FB8-868A6AB2F1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9800" y="5415570"/>
                <a:ext cx="1894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F915F0-B4D2-4471-9E49-CF9CDEFCB766}"/>
                  </a:ext>
                </a:extLst>
              </p14:cNvPr>
              <p14:cNvContentPartPr/>
              <p14:nvPr/>
            </p14:nvContentPartPr>
            <p14:xfrm>
              <a:off x="7927680" y="5835690"/>
              <a:ext cx="437760" cy="17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F915F0-B4D2-4471-9E49-CF9CDEFCB7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4040" y="5727690"/>
                <a:ext cx="5454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54B380-2900-46AA-A4CD-BB0080A92C5A}"/>
                  </a:ext>
                </a:extLst>
              </p14:cNvPr>
              <p14:cNvContentPartPr/>
              <p14:nvPr/>
            </p14:nvContentPartPr>
            <p14:xfrm>
              <a:off x="9044400" y="5871330"/>
              <a:ext cx="409320" cy="27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54B380-2900-46AA-A4CD-BB0080A92C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90400" y="5763690"/>
                <a:ext cx="516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DF0D42-AA3C-4AA9-86CD-47628232D9D7}"/>
                  </a:ext>
                </a:extLst>
              </p14:cNvPr>
              <p14:cNvContentPartPr/>
              <p14:nvPr/>
            </p14:nvContentPartPr>
            <p14:xfrm>
              <a:off x="10075080" y="5812650"/>
              <a:ext cx="411120" cy="13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DF0D42-AA3C-4AA9-86CD-47628232D9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21440" y="5704650"/>
                <a:ext cx="51876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E5ED-4CA2-4633-9100-9B123AA0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 analysis of search space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4AFB-9DC8-4619-B8A3-EF7A462C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 for search space reduction depends on the nature of the follow-up algorithm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Dynamic-programming algorithms over graph decompositions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Search space reduction = finding a better decomposition to work with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Branching algorithms based on parameterizations by solution size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Identify some elements of an optimal solution to decrease the parameter!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F1BA1-F86A-43AC-BF4B-6A8ED6D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AB9C2F-3E73-4053-B038-3E49A4BF5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77" b="15995"/>
          <a:stretch/>
        </p:blipFill>
        <p:spPr>
          <a:xfrm>
            <a:off x="1271464" y="3739360"/>
            <a:ext cx="9649072" cy="30243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851DD0-FBAA-4CD9-9D47-5FED8FCB8D00}"/>
              </a:ext>
            </a:extLst>
          </p:cNvPr>
          <p:cNvSpPr txBox="1"/>
          <p:nvPr/>
        </p:nvSpPr>
        <p:spPr>
          <a:xfrm>
            <a:off x="7358236" y="627730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Alber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2002]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EDF9DA-70C0-414D-ADA2-1E9925E34978}"/>
                  </a:ext>
                </a:extLst>
              </p14:cNvPr>
              <p14:cNvContentPartPr/>
              <p14:nvPr/>
            </p14:nvContentPartPr>
            <p14:xfrm>
              <a:off x="2003880" y="5777730"/>
              <a:ext cx="1602720" cy="46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EDF9DA-70C0-414D-ADA2-1E9925E349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0240" y="5670090"/>
                <a:ext cx="17103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D440A58-3B5C-4DB6-B583-9EB309885221}"/>
                  </a:ext>
                </a:extLst>
              </p14:cNvPr>
              <p14:cNvContentPartPr/>
              <p14:nvPr/>
            </p14:nvContentPartPr>
            <p14:xfrm>
              <a:off x="3946080" y="5968890"/>
              <a:ext cx="6067080" cy="83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D440A58-3B5C-4DB6-B583-9EB3098852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2440" y="5860890"/>
                <a:ext cx="6174720" cy="2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E5ED-4CA2-4633-9100-9B123AA0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 analysis of search space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4AFB-9DC8-4619-B8A3-EF7A462C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 for search space reduction depends on the nature of the follow-up algorithm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Dynamic-programming algorithms over graph decompositions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Search space reduction = finding a better decomposition to work with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Branching algorithms based on parameterizations by solution size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Identify some elements of an optimal solution to decrease the parameter!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How can a rigorous theory of search space reduction be formulated?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F1BA1-F86A-43AC-BF4B-6A8ED6D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12CCA6-01CD-44B0-836D-96ABA81D92E6}"/>
              </a:ext>
            </a:extLst>
          </p:cNvPr>
          <p:cNvSpPr/>
          <p:nvPr/>
        </p:nvSpPr>
        <p:spPr bwMode="auto">
          <a:xfrm>
            <a:off x="624417" y="3717032"/>
            <a:ext cx="109728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Questions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posed by the formalism of kernelization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not always lead to the identification of practical preprocessing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12B88E-2B88-4B84-9FBC-325E3F3DAFD0}"/>
                  </a:ext>
                </a:extLst>
              </p14:cNvPr>
              <p14:cNvContentPartPr/>
              <p14:nvPr/>
            </p14:nvContentPartPr>
            <p14:xfrm>
              <a:off x="6980520" y="2539890"/>
              <a:ext cx="2015640" cy="1018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12B88E-2B88-4B84-9FBC-325E3F3DA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1520" y="2531250"/>
                <a:ext cx="203328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5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744C-E33D-47D7-A8B0-BF9CC3A7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Formalisms for rigorous search-space space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6374-B9F4-4354-9867-06310E39D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Targeted at parameterizations by </a:t>
            </a:r>
            <a:r>
              <a:rPr lang="en-US" dirty="0">
                <a:solidFill>
                  <a:srgbClr val="0070C0"/>
                </a:solidFill>
              </a:rPr>
              <a:t>solution size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Two recent case studies: efficiently find part of the optimum if: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B1791-F7C7-4F20-A9B1-63082B57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1E1D90-8E1F-4592-93E7-4D2975BE5A35}"/>
              </a:ext>
            </a:extLst>
          </p:cNvPr>
          <p:cNvSpPr/>
          <p:nvPr/>
        </p:nvSpPr>
        <p:spPr bwMode="auto">
          <a:xfrm>
            <a:off x="624417" y="1772816"/>
            <a:ext cx="109728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Give efficient algorithms that, under as mild conditions as possible,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guarantee to find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at least one element 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 an optimal solution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D7863CA-8413-4896-95DD-7E895C9F5B93}"/>
              </a:ext>
            </a:extLst>
          </p:cNvPr>
          <p:cNvSpPr/>
          <p:nvPr/>
        </p:nvSpPr>
        <p:spPr bwMode="auto">
          <a:xfrm>
            <a:off x="5231904" y="3157513"/>
            <a:ext cx="4824536" cy="1008112"/>
          </a:xfrm>
          <a:prstGeom prst="wedgeRectCallout">
            <a:avLst>
              <a:gd name="adj1" fmla="val -33297"/>
              <a:gd name="adj2" fmla="val -937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Guarantees to decrease the parameter for vertex-deletion problems and many others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B79F3E-AB49-4AEA-8B07-119D22568C41}"/>
              </a:ext>
            </a:extLst>
          </p:cNvPr>
          <p:cNvGrpSpPr/>
          <p:nvPr/>
        </p:nvGrpSpPr>
        <p:grpSpPr>
          <a:xfrm>
            <a:off x="6530403" y="3429000"/>
            <a:ext cx="4892760" cy="3002247"/>
            <a:chOff x="6870735" y="3429000"/>
            <a:chExt cx="4129720" cy="316835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C92076-F6CA-41A5-A856-A744592F9DAE}"/>
                </a:ext>
              </a:extLst>
            </p:cNvPr>
            <p:cNvSpPr/>
            <p:nvPr/>
          </p:nvSpPr>
          <p:spPr bwMode="auto">
            <a:xfrm>
              <a:off x="6870735" y="3429000"/>
              <a:ext cx="412972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25F1A5-F3F9-4E0A-8EBF-3970886D1E82}"/>
                </a:ext>
              </a:extLst>
            </p:cNvPr>
            <p:cNvSpPr txBox="1"/>
            <p:nvPr/>
          </p:nvSpPr>
          <p:spPr>
            <a:xfrm>
              <a:off x="6982506" y="5600250"/>
              <a:ext cx="3938030" cy="87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2. there is a vertex set with a simple </a:t>
              </a: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certificate</a:t>
              </a:r>
              <a:r>
                <a:rPr lang="en-US" sz="2400" dirty="0">
                  <a:latin typeface="+mj-lt"/>
                </a:rPr>
                <a:t> for membership in OPT</a:t>
              </a:r>
            </a:p>
          </p:txBody>
        </p:sp>
        <p:pic>
          <p:nvPicPr>
            <p:cNvPr id="9" name="Picture 8" descr="Shape, arrow&#10;&#10;Description automatically generated">
              <a:extLst>
                <a:ext uri="{FF2B5EF4-FFF2-40B4-BE49-F238E27FC236}">
                  <a16:creationId xmlns:a16="http://schemas.microsoft.com/office/drawing/2014/main" id="{DB562FFC-211A-4AC6-A383-E4DB629C2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853" y="3860410"/>
              <a:ext cx="3405860" cy="163560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752D6-4F2F-4F88-B348-CF1B499F65AB}"/>
              </a:ext>
            </a:extLst>
          </p:cNvPr>
          <p:cNvGrpSpPr/>
          <p:nvPr/>
        </p:nvGrpSpPr>
        <p:grpSpPr>
          <a:xfrm>
            <a:off x="952216" y="3429000"/>
            <a:ext cx="5184576" cy="3002247"/>
            <a:chOff x="953645" y="3429000"/>
            <a:chExt cx="5184576" cy="316835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9B0EF3D-DF01-4F53-9799-C08F8C735075}"/>
                </a:ext>
              </a:extLst>
            </p:cNvPr>
            <p:cNvSpPr/>
            <p:nvPr/>
          </p:nvSpPr>
          <p:spPr bwMode="auto">
            <a:xfrm>
              <a:off x="1033960" y="3429000"/>
              <a:ext cx="489276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794968-4971-422B-A6ED-8A967191867F}"/>
                </a:ext>
              </a:extLst>
            </p:cNvPr>
            <p:cNvSpPr txBox="1"/>
            <p:nvPr/>
          </p:nvSpPr>
          <p:spPr>
            <a:xfrm>
              <a:off x="953645" y="5600250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1. there is an </a:t>
              </a: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essential</a:t>
              </a:r>
              <a:r>
                <a:rPr lang="en-US" sz="2400" dirty="0">
                  <a:latin typeface="+mj-lt"/>
                </a:rPr>
                <a:t> vertex that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belongs to all </a:t>
              </a: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reasonable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sz="2400" dirty="0">
                  <a:latin typeface="+mj-lt"/>
                </a:rPr>
                <a:t>solutions</a:t>
              </a:r>
            </a:p>
          </p:txBody>
        </p:sp>
        <p:pic>
          <p:nvPicPr>
            <p:cNvPr id="12" name="Picture 2" descr="Flower, Petals, Nature, Flora, Flowering, Plant">
              <a:extLst>
                <a:ext uri="{FF2B5EF4-FFF2-40B4-BE49-F238E27FC236}">
                  <a16:creationId xmlns:a16="http://schemas.microsoft.com/office/drawing/2014/main" id="{7F920496-A24D-440A-A21F-48025FE101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" t="5522" r="6741" b="3235"/>
            <a:stretch/>
          </p:blipFill>
          <p:spPr bwMode="auto">
            <a:xfrm>
              <a:off x="2147994" y="3622247"/>
              <a:ext cx="2795878" cy="200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EF2CD8-DA84-42F5-A2B3-6CF887150B2D}"/>
              </a:ext>
            </a:extLst>
          </p:cNvPr>
          <p:cNvSpPr txBox="1"/>
          <p:nvPr/>
        </p:nvSpPr>
        <p:spPr>
          <a:xfrm>
            <a:off x="1343472" y="643124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j-lt"/>
              </a:rPr>
              <a:t>[Bumpus, Kroon, J. ‘22]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26D89F-66DF-49C3-B2DF-2093E201E053}"/>
              </a:ext>
            </a:extLst>
          </p:cNvPr>
          <p:cNvSpPr txBox="1"/>
          <p:nvPr/>
        </p:nvSpPr>
        <p:spPr>
          <a:xfrm>
            <a:off x="6938702" y="643124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j-lt"/>
              </a:rPr>
              <a:t>[Donkers, J. ‘21]</a:t>
            </a:r>
          </a:p>
        </p:txBody>
      </p:sp>
    </p:spTree>
    <p:extLst>
      <p:ext uri="{BB962C8B-B14F-4D97-AF65-F5344CB8AC3E}">
        <p14:creationId xmlns:p14="http://schemas.microsoft.com/office/powerpoint/2010/main" val="31493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0BEC-E287-4D5D-951B-3E80D43E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search-space reduction </a:t>
            </a:r>
            <a:br>
              <a:rPr lang="en-US" dirty="0"/>
            </a:br>
            <a:r>
              <a:rPr lang="en-US" dirty="0"/>
              <a:t>via essential vertices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82314-6EB2-46B7-AFF9-0ED8E952C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9E36D-8EA0-4D7E-B547-7ACA50E7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6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25E2-08F6-4C38-8ADD-0EC2C20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 reduction for deletion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Many classic problems can be phrased in terms of vertex deletions to a graph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cap="small" dirty="0"/>
                  <a:t>-deletion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Output:	</a:t>
                </a:r>
                <a:r>
                  <a:rPr lang="en-US" dirty="0"/>
                  <a:t>A minimum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Such a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a modulator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 minimum size of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-modulator is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36FC-6ED4-4E22-8BF7-8230A2CE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697C69-F703-45BA-9C52-EECE0E0E04A7}"/>
                  </a:ext>
                </a:extLst>
              </p:cNvPr>
              <p:cNvSpPr txBox="1"/>
              <p:nvPr/>
            </p:nvSpPr>
            <p:spPr>
              <a:xfrm>
                <a:off x="415788" y="5630517"/>
                <a:ext cx="11360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When can an efficient algorithm find a vertex belonging to an optimal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-modulator?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697C69-F703-45BA-9C52-EECE0E0E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8" y="5630517"/>
                <a:ext cx="11360424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0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25E2-08F6-4C38-8ADD-0EC2C20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parts of OPT that stand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AE31-98B0-48DE-868D-30D6F7F6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solving problems by hand, some vertices </a:t>
            </a:r>
            <a:r>
              <a:rPr lang="en-US" dirty="0">
                <a:solidFill>
                  <a:srgbClr val="0070C0"/>
                </a:solidFill>
              </a:rPr>
              <a:t>stand out</a:t>
            </a:r>
            <a:r>
              <a:rPr lang="en-US" dirty="0"/>
              <a:t> as belonging to OPT</a:t>
            </a:r>
          </a:p>
          <a:p>
            <a:pPr marL="0" indent="0">
              <a:buNone/>
            </a:pPr>
            <a:r>
              <a:rPr lang="en-US" dirty="0"/>
              <a:t>Can we detect those vertices that must be used in </a:t>
            </a:r>
            <a:r>
              <a:rPr lang="en-US" dirty="0">
                <a:solidFill>
                  <a:srgbClr val="0070C0"/>
                </a:solidFill>
              </a:rPr>
              <a:t>every</a:t>
            </a:r>
            <a:r>
              <a:rPr lang="en-US" dirty="0"/>
              <a:t> good solution to the problem?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36FC-6ED4-4E22-8BF7-8230A2CE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697C69-F703-45BA-9C52-EECE0E0E04A7}"/>
                  </a:ext>
                </a:extLst>
              </p:cNvPr>
              <p:cNvSpPr txBox="1"/>
              <p:nvPr/>
            </p:nvSpPr>
            <p:spPr>
              <a:xfrm>
                <a:off x="415788" y="5630517"/>
                <a:ext cx="113604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When can an efficient algorithm find a vertex belonging to an optimal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-modulator?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697C69-F703-45BA-9C52-EECE0E0E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8" y="5630517"/>
                <a:ext cx="11360424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">
            <a:extLst>
              <a:ext uri="{FF2B5EF4-FFF2-40B4-BE49-F238E27FC236}">
                <a16:creationId xmlns:a16="http://schemas.microsoft.com/office/drawing/2014/main" id="{66A96241-37AE-4368-BDA3-8C6D08018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3" y="2492897"/>
            <a:ext cx="4524375" cy="2886075"/>
          </a:xfrm>
          <a:prstGeom prst="rect">
            <a:avLst/>
          </a:prstGeom>
        </p:spPr>
      </p:pic>
      <p:pic>
        <p:nvPicPr>
          <p:cNvPr id="7" name="Solution">
            <a:extLst>
              <a:ext uri="{FF2B5EF4-FFF2-40B4-BE49-F238E27FC236}">
                <a16:creationId xmlns:a16="http://schemas.microsoft.com/office/drawing/2014/main" id="{4253211D-8021-4989-AE7A-1F6EDCB11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3" y="2492896"/>
            <a:ext cx="4524375" cy="2886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1CD91C-F48F-4CE7-9C3C-6174B85ABC7C}"/>
                  </a:ext>
                </a:extLst>
              </p14:cNvPr>
              <p14:cNvContentPartPr/>
              <p14:nvPr/>
            </p14:nvContentPartPr>
            <p14:xfrm>
              <a:off x="6208344" y="3737640"/>
              <a:ext cx="341640" cy="39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1CD91C-F48F-4CE7-9C3C-6174B85ABC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4344" y="3629640"/>
                <a:ext cx="44928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14:cNvPr>
              <p14:cNvContentPartPr/>
              <p14:nvPr/>
            </p14:nvContentPartPr>
            <p14:xfrm>
              <a:off x="2861784" y="457176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2784" y="45627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2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DDEA-AB7A-452A-BA33-B8BBCCF0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083A-B686-4D57-A3E2-B8B007CA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46906-C319-4C5B-8BF0-58BA169A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60800-90EF-4B22-B176-FF6EE3DC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04" y="188640"/>
            <a:ext cx="8354591" cy="2457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CF140-6291-4B48-8698-339FF003D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88" y="3138510"/>
            <a:ext cx="8583223" cy="2772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465E86-44A5-49B6-9AFC-66020748D008}"/>
                  </a:ext>
                </a:extLst>
              </p14:cNvPr>
              <p14:cNvContentPartPr/>
              <p14:nvPr/>
            </p14:nvContentPartPr>
            <p14:xfrm>
              <a:off x="7101918" y="3909541"/>
              <a:ext cx="1784880" cy="39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465E86-44A5-49B6-9AFC-66020748D0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7918" y="3801901"/>
                <a:ext cx="18925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D38EA66-1344-49A2-8E8D-40135C0E20F7}"/>
                  </a:ext>
                </a:extLst>
              </p14:cNvPr>
              <p14:cNvContentPartPr/>
              <p14:nvPr/>
            </p14:nvContentPartPr>
            <p14:xfrm>
              <a:off x="2358558" y="4536301"/>
              <a:ext cx="3612960" cy="37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D38EA66-1344-49A2-8E8D-40135C0E20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4918" y="4428301"/>
                <a:ext cx="37206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5F6CE5F-B428-4FC2-A012-5ADE9E56A4B9}"/>
                  </a:ext>
                </a:extLst>
              </p14:cNvPr>
              <p14:cNvContentPartPr/>
              <p14:nvPr/>
            </p14:nvContentPartPr>
            <p14:xfrm>
              <a:off x="8850798" y="4512541"/>
              <a:ext cx="1330200" cy="41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5F6CE5F-B428-4FC2-A012-5ADE9E56A4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97158" y="4404901"/>
                <a:ext cx="143784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193D2C3-F380-4469-AF9A-F614BE76F6CE}"/>
              </a:ext>
            </a:extLst>
          </p:cNvPr>
          <p:cNvGrpSpPr/>
          <p:nvPr/>
        </p:nvGrpSpPr>
        <p:grpSpPr>
          <a:xfrm>
            <a:off x="624417" y="3661569"/>
            <a:ext cx="8925178" cy="1051418"/>
            <a:chOff x="1171650" y="4908301"/>
            <a:chExt cx="8925178" cy="105141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7F7ABA-EAF3-41B1-9F62-F8176F33700E}"/>
                </a:ext>
              </a:extLst>
            </p:cNvPr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25">
                    <a:extLst>
                      <a:ext uri="{FF2B5EF4-FFF2-40B4-BE49-F238E27FC236}">
                        <a16:creationId xmlns:a16="http://schemas.microsoft.com/office/drawing/2014/main" id="{5E758ACD-4A2E-4A1F-A9BA-DD426D4F37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25">
                    <a:extLst>
                      <a:ext uri="{FF2B5EF4-FFF2-40B4-BE49-F238E27FC236}">
                        <a16:creationId xmlns:a16="http://schemas.microsoft.com/office/drawing/2014/main" id="{5E758ACD-4A2E-4A1F-A9BA-DD426D4F37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Left-Right Arrow 26">
                    <a:extLst>
                      <a:ext uri="{FF2B5EF4-FFF2-40B4-BE49-F238E27FC236}">
                        <a16:creationId xmlns:a16="http://schemas.microsoft.com/office/drawing/2014/main" id="{636A1861-C222-4D18-A014-FCE6C45BAA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40" name="Left-Right Arrow 26">
                    <a:extLst>
                      <a:ext uri="{FF2B5EF4-FFF2-40B4-BE49-F238E27FC236}">
                        <a16:creationId xmlns:a16="http://schemas.microsoft.com/office/drawing/2014/main" id="{636A1861-C222-4D18-A014-FCE6C45BAA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>
                    <a:blip r:embed="rId12"/>
                    <a:stretch>
                      <a:fillRect t="-389474" b="-68421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50D013A-0CED-46A8-A40B-87A2911DF6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50D013A-0CED-46A8-A40B-87A2911DF6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87F958-986A-4DA9-9FC2-E69FCFBB20CA}"/>
                </a:ext>
              </a:extLst>
            </p:cNvPr>
            <p:cNvGrpSpPr/>
            <p:nvPr/>
          </p:nvGrpSpPr>
          <p:grpSpPr>
            <a:xfrm>
              <a:off x="4431880" y="5144132"/>
              <a:ext cx="5664948" cy="772281"/>
              <a:chOff x="4412304" y="3639729"/>
              <a:chExt cx="5664948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ight Arrow 23">
                    <a:extLst>
                      <a:ext uri="{FF2B5EF4-FFF2-40B4-BE49-F238E27FC236}">
                        <a16:creationId xmlns:a16="http://schemas.microsoft.com/office/drawing/2014/main" id="{EDF49A57-C2B9-4D75-AC51-B356DE76A2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35" name="Right Arrow 23">
                    <a:extLst>
                      <a:ext uri="{FF2B5EF4-FFF2-40B4-BE49-F238E27FC236}">
                        <a16:creationId xmlns:a16="http://schemas.microsoft.com/office/drawing/2014/main" id="{EDF49A57-C2B9-4D75-AC51-B356DE76A2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>
                    <a:blip r:embed="rId14"/>
                    <a:stretch>
                      <a:fillRect l="-26708" t="-75735" r="-2484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Picture 4" descr="http://studystays.com.au/images/config.png">
                <a:extLst>
                  <a:ext uri="{FF2B5EF4-FFF2-40B4-BE49-F238E27FC236}">
                    <a16:creationId xmlns:a16="http://schemas.microsoft.com/office/drawing/2014/main" id="{F2F8C6AE-456A-4201-9C8A-5141908B63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ight Arrow 23">
                    <a:extLst>
                      <a:ext uri="{FF2B5EF4-FFF2-40B4-BE49-F238E27FC236}">
                        <a16:creationId xmlns:a16="http://schemas.microsoft.com/office/drawing/2014/main" id="{43B0D417-B1E2-47FD-A264-15D04D44E3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22848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37" name="Right Arrow 23">
                    <a:extLst>
                      <a:ext uri="{FF2B5EF4-FFF2-40B4-BE49-F238E27FC236}">
                        <a16:creationId xmlns:a16="http://schemas.microsoft.com/office/drawing/2014/main" id="{43B0D417-B1E2-47FD-A264-15D04D44E38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122848" y="3639729"/>
                    <a:ext cx="954404" cy="772281"/>
                  </a:xfrm>
                  <a:prstGeom prst="rightArrow">
                    <a:avLst/>
                  </a:prstGeom>
                  <a:blipFill>
                    <a:blip r:embed="rId16"/>
                    <a:stretch>
                      <a:fillRect l="-35404" t="-77206" r="-22981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8" name="Picture 4" descr="http://studystays.com.au/images/config.png">
                <a:extLst>
                  <a:ext uri="{FF2B5EF4-FFF2-40B4-BE49-F238E27FC236}">
                    <a16:creationId xmlns:a16="http://schemas.microsoft.com/office/drawing/2014/main" id="{DCB2CCF2-CAD5-4FD4-B95C-7DA4D6FB2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9425106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C11F47-F2E7-469C-8FB5-8FF440750271}"/>
                </a:ext>
              </a:extLst>
            </p:cNvPr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ed Rectangle 20">
                    <a:extLst>
                      <a:ext uri="{FF2B5EF4-FFF2-40B4-BE49-F238E27FC236}">
                        <a16:creationId xmlns:a16="http://schemas.microsoft.com/office/drawing/2014/main" id="{5DB66584-E8A6-4A71-8AF8-7B5441B804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2" name="Rounded Rectangle 20">
                    <a:extLst>
                      <a:ext uri="{FF2B5EF4-FFF2-40B4-BE49-F238E27FC236}">
                        <a16:creationId xmlns:a16="http://schemas.microsoft.com/office/drawing/2014/main" id="{5DB66584-E8A6-4A71-8AF8-7B5441B804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Left-Right Arrow 21">
                    <a:extLst>
                      <a:ext uri="{FF2B5EF4-FFF2-40B4-BE49-F238E27FC236}">
                        <a16:creationId xmlns:a16="http://schemas.microsoft.com/office/drawing/2014/main" id="{1764CE69-A491-4066-91B8-20F6DDBF31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33" name="Left-Right Arrow 21">
                    <a:extLst>
                      <a:ext uri="{FF2B5EF4-FFF2-40B4-BE49-F238E27FC236}">
                        <a16:creationId xmlns:a16="http://schemas.microsoft.com/office/drawing/2014/main" id="{1764CE69-A491-4066-91B8-20F6DDBF313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>
                    <a:blip r:embed="rId18"/>
                    <a:stretch>
                      <a:fillRect t="-389474" r="-2564" b="-68421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8F62EF0-4B9D-4AD2-B9FD-9022BC32CD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58F62EF0-4B9D-4AD2-B9FD-9022BC32CD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2EB3756-5980-4A95-A3DE-1BBA61207C45}"/>
              </a:ext>
            </a:extLst>
          </p:cNvPr>
          <p:cNvSpPr/>
          <p:nvPr/>
        </p:nvSpPr>
        <p:spPr>
          <a:xfrm>
            <a:off x="9984432" y="3356992"/>
            <a:ext cx="1377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Yes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9E9004-2C1D-4931-B62E-0DD5582872BB}"/>
              </a:ext>
            </a:extLst>
          </p:cNvPr>
          <p:cNvSpPr txBox="1"/>
          <p:nvPr/>
        </p:nvSpPr>
        <p:spPr>
          <a:xfrm>
            <a:off x="839416" y="5374315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Kernelization originated as a method to obtain FPT algorithms</a:t>
            </a:r>
          </a:p>
        </p:txBody>
      </p:sp>
    </p:spTree>
    <p:extLst>
      <p:ext uri="{BB962C8B-B14F-4D97-AF65-F5344CB8AC3E}">
        <p14:creationId xmlns:p14="http://schemas.microsoft.com/office/powerpoint/2010/main" val="14621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F25E2-08F6-4C38-8ADD-0EC2C20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parts of OPT that stand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solving problems by hand, some vertices </a:t>
                </a:r>
                <a:r>
                  <a:rPr lang="en-US" dirty="0">
                    <a:solidFill>
                      <a:srgbClr val="0070C0"/>
                    </a:solidFill>
                  </a:rPr>
                  <a:t>stand out</a:t>
                </a:r>
                <a:r>
                  <a:rPr lang="en-US" dirty="0"/>
                  <a:t> as belonging to OPT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Rigorous</a:t>
                </a:r>
                <a:r>
                  <a:rPr lang="en-US" dirty="0"/>
                  <a:t> approach to search-space reduction:</a:t>
                </a:r>
              </a:p>
              <a:p>
                <a:r>
                  <a:rPr lang="en-US" dirty="0"/>
                  <a:t>formalize when a vertex belongs to all </a:t>
                </a:r>
                <a:r>
                  <a:rPr lang="en-US" dirty="0">
                    <a:solidFill>
                      <a:srgbClr val="0070C0"/>
                    </a:solidFill>
                  </a:rPr>
                  <a:t>good</a:t>
                </a:r>
                <a:r>
                  <a:rPr lang="en-US" dirty="0"/>
                  <a:t> solutions</a:t>
                </a:r>
              </a:p>
              <a:p>
                <a:r>
                  <a:rPr lang="en-US" dirty="0"/>
                  <a:t>guarantee to find all such vertices during a polynomial-time preprocessing step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Probably not:	</a:t>
                </a:r>
                <a:r>
                  <a:rPr lang="en-US" dirty="0"/>
                  <a:t>it would solve instances with unique solutions in polynomial time,</a:t>
                </a:r>
                <a:br>
                  <a:rPr lang="en-US" dirty="0"/>
                </a:br>
                <a:r>
                  <a:rPr lang="en-US" dirty="0"/>
                  <a:t>		which implies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[Valiant &amp; </a:t>
                </a:r>
                <a:r>
                  <a:rPr lang="en-US" dirty="0" err="1">
                    <a:solidFill>
                      <a:srgbClr val="0070C0"/>
                    </a:solidFill>
                  </a:rPr>
                  <a:t>Vazirani</a:t>
                </a:r>
                <a:r>
                  <a:rPr lang="en-US" dirty="0">
                    <a:solidFill>
                      <a:srgbClr val="0070C0"/>
                    </a:solidFill>
                  </a:rPr>
                  <a:t> ‘86]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36FC-6ED4-4E22-8BF7-8230A2CE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14:cNvPr>
              <p14:cNvContentPartPr/>
              <p14:nvPr/>
            </p14:nvContentPartPr>
            <p14:xfrm>
              <a:off x="2861784" y="390434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2784" y="389534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C55522-DA98-4F03-9E96-D0B7565646DB}"/>
              </a:ext>
            </a:extLst>
          </p:cNvPr>
          <p:cNvSpPr/>
          <p:nvPr/>
        </p:nvSpPr>
        <p:spPr bwMode="auto">
          <a:xfrm>
            <a:off x="624417" y="3661569"/>
            <a:ext cx="1097280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Attempt #1: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Can we efficiently detect those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vertices which are part of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all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optimal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solutions?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0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E3A65F-6083-44FF-8B3B-5AD42293CDC2}"/>
              </a:ext>
            </a:extLst>
          </p:cNvPr>
          <p:cNvSpPr/>
          <p:nvPr/>
        </p:nvSpPr>
        <p:spPr bwMode="auto">
          <a:xfrm>
            <a:off x="2279576" y="5637408"/>
            <a:ext cx="7560840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F25E2-08F6-4C38-8ADD-0EC2C202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vertices for deletion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When solving problems by hand, some vertices </a:t>
                </a:r>
                <a:r>
                  <a:rPr lang="en-US" dirty="0">
                    <a:solidFill>
                      <a:srgbClr val="0070C0"/>
                    </a:solidFill>
                  </a:rPr>
                  <a:t>stand out</a:t>
                </a:r>
                <a:r>
                  <a:rPr lang="en-US" dirty="0"/>
                  <a:t> as belonging to OPT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Rigorous</a:t>
                </a:r>
                <a:r>
                  <a:rPr lang="en-US" dirty="0"/>
                  <a:t> approach to search-space reduction:</a:t>
                </a:r>
              </a:p>
              <a:p>
                <a:r>
                  <a:rPr lang="en-US" dirty="0"/>
                  <a:t>formalize when a vertex belongs to all </a:t>
                </a:r>
                <a:r>
                  <a:rPr lang="en-US" dirty="0">
                    <a:solidFill>
                      <a:srgbClr val="0070C0"/>
                    </a:solidFill>
                  </a:rPr>
                  <a:t>good</a:t>
                </a:r>
                <a:r>
                  <a:rPr lang="en-US" dirty="0"/>
                  <a:t> solutions</a:t>
                </a:r>
              </a:p>
              <a:p>
                <a:r>
                  <a:rPr lang="en-US" dirty="0"/>
                  <a:t>guarantee to find all such vertices during a polynomial-time preprocessing step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Say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-essential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Deletion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if:</a:t>
                </a:r>
              </a:p>
              <a:p>
                <a:pPr marL="0" indent="0" algn="ctr">
                  <a:buNone/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-modulator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AAE31-98B0-48DE-868D-30D6F7F6B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D36FC-6ED4-4E22-8BF7-8230A2CE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14:cNvPr>
              <p14:cNvContentPartPr/>
              <p14:nvPr/>
            </p14:nvContentPartPr>
            <p14:xfrm>
              <a:off x="2861784" y="390434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3DC664-CE8E-4D91-B7BA-4C36B45DDF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2784" y="38953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DC55522-DA98-4F03-9E96-D0B7565646DB}"/>
                  </a:ext>
                </a:extLst>
              </p:cNvPr>
              <p:cNvSpPr/>
              <p:nvPr/>
            </p:nvSpPr>
            <p:spPr bwMode="auto">
              <a:xfrm>
                <a:off x="624417" y="3661569"/>
                <a:ext cx="10972800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Attempt #2: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Can we efficiently detect those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 which are part of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all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-approximate solutions?</a:t>
                </a:r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DC55522-DA98-4F03-9E96-D0B756564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3661569"/>
                <a:ext cx="10972800" cy="1008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AD0FD2C-BA35-49FB-9AD0-002BD2060708}"/>
                  </a:ext>
                </a:extLst>
              </p:cNvPr>
              <p:cNvSpPr/>
              <p:nvPr/>
            </p:nvSpPr>
            <p:spPr bwMode="auto">
              <a:xfrm>
                <a:off x="622506" y="3661569"/>
                <a:ext cx="10972800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Attempt #2: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Can we efficiently detect the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-essential vertices in a solution?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(Or a superset of them contained in an optimal solution)</a:t>
                </a:r>
                <a:endPara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AD0FD2C-BA35-49FB-9AD0-002BD2060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506" y="3661569"/>
                <a:ext cx="10972800" cy="100811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4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4628-C512-460D-92DB-B0A0D570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2-essential vertices for </a:t>
            </a:r>
            <a:r>
              <a:rPr lang="en-US" cap="small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752CA-1296-4BB6-93A0-32079C357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polynomial-time algorithm that,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There is an optimal vertex cover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contains all 2-essential vertices </a:t>
                </a:r>
                <a:br>
                  <a:rPr lang="en-US" dirty="0"/>
                </a:b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contains all vertices that belong to all 2-approximations)</a:t>
                </a:r>
              </a:p>
              <a:p>
                <a:pPr marL="0" indent="0">
                  <a:buNone/>
                </a:pPr>
                <a:r>
                  <a:rPr lang="en-US" dirty="0"/>
                  <a:t>Based on the linear programming relaxation:</a:t>
                </a:r>
              </a:p>
              <a:p>
                <a:pPr marL="0" indent="0">
                  <a:buNone/>
                </a:pPr>
                <a:r>
                  <a:rPr lang="en-US" cap="small" dirty="0"/>
                  <a:t>minimize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cap="small" dirty="0"/>
                  <a:t>subject to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752CA-1296-4BB6-93A0-32079C357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26F9C-9AAE-424E-A489-288CA3C5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FD63A77-0A3A-4B1F-A8A9-137085924EC8}"/>
                  </a:ext>
                </a:extLst>
              </p:cNvPr>
              <p:cNvSpPr/>
              <p:nvPr/>
            </p:nvSpPr>
            <p:spPr bwMode="auto">
              <a:xfrm>
                <a:off x="609599" y="5301208"/>
                <a:ext cx="10972799" cy="104085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There is an optimal solution to the LP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,1}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for all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and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[</a:t>
                </a:r>
                <a:r>
                  <a:rPr kumimoji="0" lang="en-US" sz="2400" u="none" strike="noStrike" cap="none" normalizeH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Nemhauser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-Trotter]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some optimal vertex cover contains all vertices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FD63A77-0A3A-4B1F-A8A9-137085924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5301208"/>
                <a:ext cx="10972799" cy="104085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9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4628-C512-460D-92DB-B0A0D570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2-essential vertices for </a:t>
            </a:r>
            <a:r>
              <a:rPr lang="en-US" cap="small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752CA-1296-4BB6-93A0-32079C357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 is a polynomial-time algorithm that,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There is an optimal vertex cover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contains all 2-essential vertices </a:t>
                </a:r>
                <a:br>
                  <a:rPr lang="en-US" dirty="0"/>
                </a:b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contains all vertices that belong to all 2-approximations)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Algorithm:</a:t>
                </a:r>
                <a:r>
                  <a:rPr lang="en-US" dirty="0"/>
                  <a:t> Compute a half-integral LP-optimum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sz="18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	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a valid vertex cover without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LP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since LP 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each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dirty="0">
                    <a:solidFill>
                      <a:srgbClr val="C00000"/>
                    </a:solidFill>
                  </a:rPr>
                </a:b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5752CA-1296-4BB6-93A0-32079C357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26F9C-9AAE-424E-A489-288CA3C5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FD63A77-0A3A-4B1F-A8A9-137085924EC8}"/>
                  </a:ext>
                </a:extLst>
              </p:cNvPr>
              <p:cNvSpPr/>
              <p:nvPr/>
            </p:nvSpPr>
            <p:spPr bwMode="auto">
              <a:xfrm>
                <a:off x="609599" y="5301208"/>
                <a:ext cx="10972799" cy="104085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There is an optimal solution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0,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,1}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for all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and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[</a:t>
                </a:r>
                <a:r>
                  <a:rPr kumimoji="0" lang="en-US" sz="2400" u="none" strike="noStrike" cap="none" normalizeH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Nemhauser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-Trotter]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some optimal vertex cover contains all vertices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FD63A77-0A3A-4B1F-A8A9-137085924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5301208"/>
                <a:ext cx="10972799" cy="10408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B4F5AC-EBE6-4D3C-9977-35EC40CF243C}"/>
                  </a:ext>
                </a:extLst>
              </p14:cNvPr>
              <p14:cNvContentPartPr/>
              <p14:nvPr/>
            </p14:nvContentPartPr>
            <p14:xfrm>
              <a:off x="398718" y="1744141"/>
              <a:ext cx="442440" cy="537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B4F5AC-EBE6-4D3C-9977-35EC40CF24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78" y="1726501"/>
                <a:ext cx="4780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48BC5F-7270-4574-B0B6-252777D009AB}"/>
                  </a:ext>
                </a:extLst>
              </p14:cNvPr>
              <p14:cNvContentPartPr/>
              <p14:nvPr/>
            </p14:nvContentPartPr>
            <p14:xfrm>
              <a:off x="398718" y="2365326"/>
              <a:ext cx="442440" cy="53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48BC5F-7270-4574-B0B6-252777D009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078" y="2347686"/>
                <a:ext cx="47808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EB51-EACC-409E-B41C-7CF5AFC8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fruit fly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9DB47-2940-4A1B-A3AB-B95CB5F341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Positive result for </a:t>
                </a:r>
                <a:r>
                  <a:rPr lang="en-US" cap="small" dirty="0"/>
                  <a:t>Vertex Cover</a:t>
                </a:r>
                <a:r>
                  <a:rPr lang="en-US" dirty="0"/>
                  <a:t> not so surprising: </a:t>
                </a:r>
                <a:br>
                  <a:rPr lang="en-US" dirty="0"/>
                </a:br>
                <a:r>
                  <a:rPr lang="en-US" dirty="0"/>
                  <a:t>	it is </a:t>
                </a:r>
                <a:r>
                  <a:rPr lang="en-US" dirty="0">
                    <a:solidFill>
                      <a:srgbClr val="0070C0"/>
                    </a:solidFill>
                  </a:rPr>
                  <a:t>FPT</a:t>
                </a:r>
                <a:r>
                  <a:rPr lang="en-US" dirty="0"/>
                  <a:t> and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approximations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Can we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-essential vertices for problems which do not have these? </a:t>
                </a:r>
                <a:r>
                  <a:rPr lang="en-US" cap="small" dirty="0">
                    <a:solidFill>
                      <a:srgbClr val="C00000"/>
                    </a:solidFill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</a:rPr>
                  <a:t>Attempt #3)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89DB47-2940-4A1B-A3AB-B95CB5F341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8365-5F78-4F9B-8991-5B06511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6E4C4B1-E675-4CAD-B275-466621DECF8C}"/>
                  </a:ext>
                </a:extLst>
              </p:cNvPr>
              <p:cNvSpPr/>
              <p:nvPr/>
            </p:nvSpPr>
            <p:spPr bwMode="auto">
              <a:xfrm>
                <a:off x="609598" y="4018472"/>
                <a:ext cx="10972802" cy="21076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400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cap="small" dirty="0"/>
                  <a:t>-Essential Detection for </a:t>
                </a:r>
                <a14:m>
                  <m:oMath xmlns:m="http://schemas.openxmlformats.org/officeDocument/2006/math">
                    <m:r>
                      <a:rPr lang="en-US" sz="2400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-deletion</a:t>
                </a:r>
                <a:br>
                  <a:rPr lang="en-US" sz="2400" cap="small" dirty="0">
                    <a:solidFill>
                      <a:srgbClr val="0070C0"/>
                    </a:solidFill>
                  </a:rPr>
                </a:br>
                <a:r>
                  <a:rPr lang="en-US" sz="2400" b="1" dirty="0"/>
                  <a:t>Input:		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sz="2400" b="1" dirty="0"/>
                </a:br>
                <a:r>
                  <a:rPr lang="en-US" sz="2400" b="1" dirty="0"/>
                  <a:t>Output:	</a:t>
                </a:r>
                <a:r>
                  <a:rPr lang="en-US" sz="2400" dirty="0"/>
                  <a:t>A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such that:</a:t>
                </a:r>
              </a:p>
              <a:p>
                <a:pPr marL="0" indent="0" algn="l">
                  <a:buNone/>
                </a:pPr>
                <a:r>
                  <a:rPr lang="en-US" sz="2400" dirty="0"/>
                  <a:t>	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some optimal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-modulator 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and</a:t>
                </a:r>
                <a:br>
                  <a:rPr lang="en-US" sz="2400" dirty="0"/>
                </a:br>
                <a:r>
                  <a:rPr lang="en-US" sz="2400" dirty="0"/>
                  <a:t>	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-essential vertices.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6E4C4B1-E675-4CAD-B275-466621DEC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8" y="4018472"/>
                <a:ext cx="10972802" cy="210769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File:Female Mexican fruit fly.jpg">
            <a:extLst>
              <a:ext uri="{FF2B5EF4-FFF2-40B4-BE49-F238E27FC236}">
                <a16:creationId xmlns:a16="http://schemas.microsoft.com/office/drawing/2014/main" id="{0C5882B1-561C-42FC-8EE7-9861869FE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18701" r="30408" b="12971"/>
          <a:stretch/>
        </p:blipFill>
        <p:spPr bwMode="auto">
          <a:xfrm>
            <a:off x="10117278" y="543418"/>
            <a:ext cx="1450305" cy="1269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0EEB51-EACC-409E-B41C-7CF5AFC855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Results for </a:t>
                </a:r>
                <a14:m>
                  <m:oMath xmlns:m="http://schemas.openxmlformats.org/officeDocument/2006/math">
                    <m:r>
                      <a:rPr lang="en-US" sz="3200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cap="small" dirty="0"/>
                  <a:t>-Essential Detection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0EEB51-EACC-409E-B41C-7CF5AFC85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8365-5F78-4F9B-8991-5B06511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6E4C4B1-E675-4CAD-B275-466621DECF8C}"/>
                  </a:ext>
                </a:extLst>
              </p:cNvPr>
              <p:cNvSpPr/>
              <p:nvPr/>
            </p:nvSpPr>
            <p:spPr bwMode="auto">
              <a:xfrm>
                <a:off x="609598" y="4018472"/>
                <a:ext cx="10972802" cy="210769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2400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cap="small" dirty="0"/>
                  <a:t>-Essential Detection for </a:t>
                </a:r>
                <a14:m>
                  <m:oMath xmlns:m="http://schemas.openxmlformats.org/officeDocument/2006/math">
                    <m:r>
                      <a:rPr lang="en-US" sz="2400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cap="small" dirty="0"/>
                  <a:t>-deletion</a:t>
                </a:r>
                <a:br>
                  <a:rPr lang="en-US" sz="2400" cap="small" dirty="0">
                    <a:solidFill>
                      <a:srgbClr val="0070C0"/>
                    </a:solidFill>
                  </a:rPr>
                </a:br>
                <a:r>
                  <a:rPr lang="en-US" sz="2400" b="1" dirty="0"/>
                  <a:t>Input:		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sz="2400" b="1" dirty="0"/>
                </a:br>
                <a:r>
                  <a:rPr lang="en-US" sz="2400" b="1" dirty="0"/>
                  <a:t>Output:	</a:t>
                </a:r>
                <a:r>
                  <a:rPr lang="en-US" sz="2400" dirty="0"/>
                  <a:t>A vertex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such that:</a:t>
                </a:r>
              </a:p>
              <a:p>
                <a:pPr marL="0" indent="0" algn="l">
                  <a:buNone/>
                </a:pPr>
                <a:r>
                  <a:rPr lang="en-US" sz="2400" dirty="0"/>
                  <a:t>	1)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some optimal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-modulator contains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and</a:t>
                </a:r>
                <a:br>
                  <a:rPr lang="en-US" sz="2400" dirty="0"/>
                </a:br>
                <a:r>
                  <a:rPr lang="en-US" sz="2400" dirty="0"/>
                  <a:t>	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contains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-essential vertices.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6E4C4B1-E675-4CAD-B275-466621DEC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8" y="4018472"/>
                <a:ext cx="10972802" cy="21076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586205"/>
                  </p:ext>
                </p:extLst>
              </p:nvPr>
            </p:nvGraphicFramePr>
            <p:xfrm>
              <a:off x="624417" y="1204373"/>
              <a:ext cx="10957983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18178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-approximation unless </a:t>
                          </a:r>
                          <a:r>
                            <a:rPr lang="en-US" cap="small" baseline="0" dirty="0"/>
                            <a:t>Unique Games</a:t>
                          </a:r>
                          <a:r>
                            <a:rPr lang="en-US" dirty="0"/>
                            <a:t> fails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oMath>
                          </a14:m>
                          <a:r>
                            <a:rPr lang="en-US" dirty="0"/>
                            <a:t>-hard parameterized by solution size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No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/>
                            <a:t>-approximation 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586205"/>
                  </p:ext>
                </p:extLst>
              </p:nvPr>
            </p:nvGraphicFramePr>
            <p:xfrm>
              <a:off x="624417" y="1204373"/>
              <a:ext cx="10957983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818" t="-106557" r="-49151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818" t="-206557" r="-49151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818" t="-306557" r="-49151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818" t="-406557" r="-49151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201" t="-406557" r="-62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818" t="-506557" r="-49151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201" t="-506557" r="-62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818" t="-606557" r="-4915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201" t="-606557" r="-62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9F54FF2-58A6-449E-9FFD-A0950BBDA559}"/>
              </a:ext>
            </a:extLst>
          </p:cNvPr>
          <p:cNvSpPr/>
          <p:nvPr/>
        </p:nvSpPr>
        <p:spPr bwMode="auto">
          <a:xfrm>
            <a:off x="6681395" y="2671597"/>
            <a:ext cx="5040560" cy="381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6FD0F-2D40-4817-9AFC-E65167EE011F}"/>
              </a:ext>
            </a:extLst>
          </p:cNvPr>
          <p:cNvSpPr/>
          <p:nvPr/>
        </p:nvSpPr>
        <p:spPr bwMode="auto">
          <a:xfrm>
            <a:off x="6681395" y="3431381"/>
            <a:ext cx="5040560" cy="38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42090-639D-41FA-92B0-2127C2E100B3}"/>
              </a:ext>
            </a:extLst>
          </p:cNvPr>
          <p:cNvSpPr/>
          <p:nvPr/>
        </p:nvSpPr>
        <p:spPr bwMode="auto">
          <a:xfrm>
            <a:off x="6681395" y="3059906"/>
            <a:ext cx="504056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589DE89-AA45-4EE9-9D85-A7EA1C489615}"/>
                  </a:ext>
                </a:extLst>
              </p:cNvPr>
              <p:cNvSpPr/>
              <p:nvPr/>
            </p:nvSpPr>
            <p:spPr bwMode="auto">
              <a:xfrm>
                <a:off x="6528048" y="4131677"/>
                <a:ext cx="4812974" cy="1059864"/>
              </a:xfrm>
              <a:prstGeom prst="wedgeRectCallout">
                <a:avLst>
                  <a:gd name="adj1" fmla="val -76566"/>
                  <a:gd name="adj2" fmla="val -2675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Model can be used to obtain algorithms to find a minimum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-modulator on a 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</a:t>
                </a:r>
                <a:b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without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any specific target value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0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589DE89-AA45-4EE9-9D85-A7EA1C489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8048" y="4131677"/>
                <a:ext cx="4812974" cy="1059864"/>
              </a:xfrm>
              <a:prstGeom prst="wedgeRectCallout">
                <a:avLst>
                  <a:gd name="adj1" fmla="val -76566"/>
                  <a:gd name="adj2" fmla="val -26759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12592948-0120-4AEE-BA57-8E00094A5AD8}"/>
                  </a:ext>
                </a:extLst>
              </p:cNvPr>
              <p:cNvSpPr/>
              <p:nvPr/>
            </p:nvSpPr>
            <p:spPr bwMode="auto">
              <a:xfrm>
                <a:off x="6741329" y="1556792"/>
                <a:ext cx="4841071" cy="1107661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All algorithms exploit linear covering/packing duality for obstructions to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special circumstances</a:t>
                </a:r>
              </a:p>
            </p:txBody>
          </p:sp>
        </mc:Choice>
        <mc:Fallback xmlns="">
          <p:sp>
            <p:nvSpPr>
              <p:cNvPr id="15" name="Flowchart: Alternate Process 14">
                <a:extLst>
                  <a:ext uri="{FF2B5EF4-FFF2-40B4-BE49-F238E27FC236}">
                    <a16:creationId xmlns:a16="http://schemas.microsoft.com/office/drawing/2014/main" id="{12592948-0120-4AEE-BA57-8E00094A5A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1329" y="1556792"/>
                <a:ext cx="4841071" cy="1107661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4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D85504-9F15-4C4F-B3BE-F45BEE1F344A}"/>
              </a:ext>
            </a:extLst>
          </p:cNvPr>
          <p:cNvSpPr/>
          <p:nvPr/>
        </p:nvSpPr>
        <p:spPr bwMode="auto">
          <a:xfrm>
            <a:off x="1055440" y="4581128"/>
            <a:ext cx="10009112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EEB51-EACC-409E-B41C-7CF5AFC8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for search-space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8365-5F78-4F9B-8991-5B06511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573746"/>
                  </p:ext>
                </p:extLst>
              </p:nvPr>
            </p:nvGraphicFramePr>
            <p:xfrm>
              <a:off x="624417" y="1204373"/>
              <a:ext cx="10957983" cy="2657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18178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 for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oMath>
                          </a14:m>
                          <a:r>
                            <a:rPr lang="en-US" dirty="0"/>
                            <a:t>-deletion: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1.2738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Chen, </a:t>
                          </a:r>
                          <a:r>
                            <a:rPr lang="en-US" sz="1800" b="0" i="0" kern="1200" dirty="0" err="1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Kanj</a:t>
                          </a:r>
                          <a:r>
                            <a:rPr lang="en-US" sz="1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&amp; Xia</a:t>
                          </a:r>
                          <a:r>
                            <a:rPr lang="en-US" sz="1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‘10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2.7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[Li &amp;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Nederlof ‘20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sz="14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sv-SE" sz="14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Chen, Liu, Lu, O’Sullivan, &amp; Razgon ’08]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2.3146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sz="8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Narayanaswamy, Raman, Ramanujan,</a:t>
                          </a:r>
                          <a:r>
                            <a:rPr lang="en-US" sz="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Saurabh ‘14</a:t>
                          </a:r>
                          <a:r>
                            <a:rPr lang="en-US" sz="8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W[1]-hard via 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2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Ramanujan, Saurabh &amp; Zehavi ‘20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Cao and Marx, ’16]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573746"/>
                  </p:ext>
                </p:extLst>
              </p:nvPr>
            </p:nvGraphicFramePr>
            <p:xfrm>
              <a:off x="624417" y="1204373"/>
              <a:ext cx="10957983" cy="2657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8333" r="-620" b="-6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103175" r="-491515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103175" r="-620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203175" r="-491515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203175" r="-620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298438" r="-491515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298438" r="-620" b="-3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404762" r="-491515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404762" r="-620" b="-2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521311" r="-491515" b="-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W[1]-hard via 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2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Ramanujan, Saurabh &amp; Zehavi ‘20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601587" r="-491515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601587" r="-620" b="-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7451F43-B3CF-4453-8FAC-8130ABABA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85145"/>
                <a:ext cx="10972800" cy="2041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define a refined complexity measure of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deletion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of vertices in an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-modulator which are not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-essential</a:t>
                </a:r>
              </a:p>
              <a:p>
                <a:pPr marL="0" indent="0">
                  <a:buNone/>
                </a:pPr>
                <a:r>
                  <a:rPr lang="en-US" dirty="0"/>
                  <a:t>Well-defined since each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-modulator contains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-essential vertices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7451F43-B3CF-4453-8FAC-8130ABABA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85145"/>
                <a:ext cx="10972800" cy="2041017"/>
              </a:xfrm>
              <a:blipFill>
                <a:blip r:embed="rId4"/>
                <a:stretch>
                  <a:fillRect l="-833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B7C2205-B3A0-4934-A697-866B70268415}"/>
              </a:ext>
            </a:extLst>
          </p:cNvPr>
          <p:cNvSpPr/>
          <p:nvPr/>
        </p:nvSpPr>
        <p:spPr bwMode="auto">
          <a:xfrm>
            <a:off x="6681395" y="1052736"/>
            <a:ext cx="5040560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5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EB51-EACC-409E-B41C-7CF5AFC8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for search-space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8365-5F78-4F9B-8991-5B06511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34056"/>
                  </p:ext>
                </p:extLst>
              </p:nvPr>
            </p:nvGraphicFramePr>
            <p:xfrm>
              <a:off x="624417" y="1204373"/>
              <a:ext cx="10957983" cy="2657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18178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 for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oMath>
                          </a14:m>
                          <a:r>
                            <a:rPr lang="en-US" dirty="0"/>
                            <a:t>-deletion: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1.2738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Chen, </a:t>
                          </a:r>
                          <a:r>
                            <a:rPr lang="en-US" sz="1800" b="0" i="0" kern="1200" dirty="0" err="1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Kanj</a:t>
                          </a:r>
                          <a:r>
                            <a:rPr lang="en-US" sz="1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&amp; Xia</a:t>
                          </a:r>
                          <a:r>
                            <a:rPr lang="en-US" sz="1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‘10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2.7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[Li &amp;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Nederlof ‘20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sz="14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sv-SE" sz="14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Chen, Liu, Lu, O’Sullivan, &amp; Razgon ’08]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2.3146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sz="8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Narayanaswamy, Raman, Ramanujan,</a:t>
                          </a:r>
                          <a:r>
                            <a:rPr lang="en-US" sz="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Saurabh ‘14</a:t>
                          </a:r>
                          <a:r>
                            <a:rPr lang="en-US" sz="8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W[1]-hard via 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2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Ramanujan, Saurabh &amp; Zehavi ‘20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Cao and Marx, ’16]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34056"/>
                  </p:ext>
                </p:extLst>
              </p:nvPr>
            </p:nvGraphicFramePr>
            <p:xfrm>
              <a:off x="624417" y="1204373"/>
              <a:ext cx="10957983" cy="2657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8333" r="-620" b="-6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103175" r="-491515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103175" r="-620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203175" r="-491515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203175" r="-620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298438" r="-491515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298438" r="-620" b="-3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404762" r="-491515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404762" r="-620" b="-2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521311" r="-491515" b="-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W[1]-hard via 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2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Ramanujan, Saurabh &amp; Zehavi ‘20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818" t="-601587" r="-491515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3201" t="-601587" r="-620" b="-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7451F43-B3CF-4453-8FAC-8130ABABA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85145"/>
                <a:ext cx="10972800" cy="2041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Detecting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-essential vertices shrinks search space from exponential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to exponential in the number of </a:t>
                </a:r>
                <a:r>
                  <a:rPr lang="en-US" dirty="0">
                    <a:solidFill>
                      <a:srgbClr val="0070C0"/>
                    </a:solidFill>
                  </a:rPr>
                  <a:t>non-essential</a:t>
                </a:r>
                <a:r>
                  <a:rPr lang="en-US" dirty="0"/>
                  <a:t> vertices in an optimal modulator</a:t>
                </a:r>
                <a:br>
                  <a:rPr lang="en-US" dirty="0"/>
                </a:b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New perspective on what makes instances easy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7451F43-B3CF-4453-8FAC-8130ABABA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85145"/>
                <a:ext cx="10972800" cy="2041017"/>
              </a:xfrm>
              <a:blipFill>
                <a:blip r:embed="rId4"/>
                <a:stretch>
                  <a:fillRect l="-833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2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0EEB51-EACC-409E-B41C-7CF5AFC855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Lower bounds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Essential Detection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0EEB51-EACC-409E-B41C-7CF5AFC85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58365-5F78-4F9B-8991-5B065114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698804"/>
                  </p:ext>
                </p:extLst>
              </p:nvPr>
            </p:nvGraphicFramePr>
            <p:xfrm>
              <a:off x="624417" y="1204373"/>
              <a:ext cx="10957983" cy="2657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18178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Running time for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oMath>
                          </a14:m>
                          <a:r>
                            <a:rPr lang="en-US" dirty="0"/>
                            <a:t>-deletion: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1.2738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Chen, </a:t>
                          </a:r>
                          <a:r>
                            <a:rPr lang="en-US" sz="1800" b="0" i="0" kern="1200" dirty="0" err="1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Kanj</a:t>
                          </a:r>
                          <a:r>
                            <a:rPr lang="en-US" sz="1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&amp; Xia</a:t>
                          </a:r>
                          <a:r>
                            <a:rPr lang="en-US" sz="1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‘10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2.7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[Li &amp;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 Nederlof ‘20</a:t>
                          </a:r>
                          <a:r>
                            <a:rPr lang="en-US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!⋅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sz="14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sv-SE" sz="14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Chen, Liu, Lu, O’Sullivan, &amp; Razgon ’08]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2.3146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sz="8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Narayanaswamy, Raman, Ramanujan,</a:t>
                          </a:r>
                          <a:r>
                            <a:rPr lang="en-US" sz="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800" b="0" i="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Saurabh ‘14</a:t>
                          </a:r>
                          <a:r>
                            <a:rPr lang="en-US" sz="8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W[1]-hard via 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2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Ramanujan, Saurabh &amp; Zehavi ‘20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baseline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=13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via </a:t>
                          </a:r>
                          <a:r>
                            <a:rPr lang="en-US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8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Cao and Marx, ’16]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5A9F65E8-6D4B-4F47-A0EB-333682E86A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698804"/>
                  </p:ext>
                </p:extLst>
              </p:nvPr>
            </p:nvGraphicFramePr>
            <p:xfrm>
              <a:off x="624417" y="1204373"/>
              <a:ext cx="10957983" cy="2657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39535">
                      <a:extLst>
                        <a:ext uri="{9D8B030D-6E8A-4147-A177-3AD203B41FA5}">
                          <a16:colId xmlns:a16="http://schemas.microsoft.com/office/drawing/2014/main" val="3672424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4069691124"/>
                        </a:ext>
                      </a:extLst>
                    </a:gridCol>
                    <a:gridCol w="4910336">
                      <a:extLst>
                        <a:ext uri="{9D8B030D-6E8A-4147-A177-3AD203B41FA5}">
                          <a16:colId xmlns:a16="http://schemas.microsoft.com/office/drawing/2014/main" val="23721245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We give polynomial-time detection algorithms for: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201" t="-8333" r="-620" b="-6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821077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Vertex Cover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818" t="-103175" r="-491515" b="-5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201" t="-103175" r="-620" b="-5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837375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818" t="-203175" r="-491515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201" t="-203175" r="-620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3831449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Feedback Vertex 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818" t="-298438" r="-491515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201" t="-298438" r="-620" b="-3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379617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818" t="-404762" r="-491515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201" t="-404762" r="-620" b="-2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7878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Directed Odd Cycle Transversal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818" t="-521311" r="-491515" b="-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W[1]-hard via 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[</a:t>
                          </a:r>
                          <a:r>
                            <a:rPr lang="en-US" sz="1200" b="0" i="0" kern="1200" baseline="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Lokshtanov, Ramanujan, Saurabh &amp; Zehavi ‘20</a:t>
                          </a:r>
                          <a:r>
                            <a:rPr lang="en-US" sz="1200" baseline="0" dirty="0">
                              <a:solidFill>
                                <a:srgbClr val="0070C0"/>
                              </a:solidFill>
                            </a:rPr>
                            <a:t>]</a:t>
                          </a:r>
                          <a:endParaRPr lang="en-US" baseline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5893324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r>
                            <a:rPr lang="en-US" cap="small" baseline="0" dirty="0"/>
                            <a:t>Chordal Vertex Deletion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1818" t="-601587" r="-491515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3201" t="-601587" r="-620" b="-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225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7451F43-B3CF-4453-8FAC-8130ABABA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85145"/>
                <a:ext cx="10972800" cy="2041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give lower bounds for </a:t>
                </a:r>
                <a:r>
                  <a:rPr lang="en-US" cap="small" dirty="0"/>
                  <a:t>Perfect Deletion</a:t>
                </a:r>
                <a:r>
                  <a:rPr lang="en-US" dirty="0"/>
                  <a:t> and </a:t>
                </a:r>
                <a:r>
                  <a:rPr lang="en-US" cap="small" dirty="0"/>
                  <a:t>Wheel-Free Deletion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no polynomial-time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-time algorithm exists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Essential Detection</a:t>
                </a:r>
              </a:p>
              <a:p>
                <a:pPr marL="0" indent="0">
                  <a:buNone/>
                </a:pPr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7451F43-B3CF-4453-8FAC-8130ABABA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85145"/>
                <a:ext cx="10972800" cy="2041017"/>
              </a:xfrm>
              <a:blipFill>
                <a:blip r:embed="rId5"/>
                <a:stretch>
                  <a:fillRect l="-889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7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ACB2-3C3F-47EC-837B-9BA73BE1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flowers for detecting 2-essential vertices for OCT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EADF-B9D5-42DF-AF97-B556549D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BE8EF85-604F-4E7D-B1E7-2877F206EC92}"/>
                  </a:ext>
                </a:extLst>
              </p:cNvPr>
              <p:cNvSpPr/>
              <p:nvPr/>
            </p:nvSpPr>
            <p:spPr bwMode="auto">
              <a:xfrm>
                <a:off x="624417" y="3209528"/>
                <a:ext cx="7415799" cy="136815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a minimum odd cycle transversal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size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and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an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odd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-flower with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petals,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then every minimum OCT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kumimoji="0" lang="en-US" sz="24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BE8EF85-604F-4E7D-B1E7-2877F206E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3209528"/>
                <a:ext cx="7415799" cy="136815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C54C9C1-24B8-4343-874D-107DE4AC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2413992"/>
            <a:ext cx="372427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A7F07-8AB7-413F-8EFC-BEF395095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2413992"/>
            <a:ext cx="372427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96E9-1762-4777-9207-3F87775B1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an 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flower</a:t>
                </a:r>
                <a:r>
                  <a:rPr lang="en-US" dirty="0"/>
                  <a:t> is a set of 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/>
                  <a:t> cycles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The odd cycles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the </a:t>
                </a:r>
                <a:r>
                  <a:rPr lang="en-US" dirty="0">
                    <a:solidFill>
                      <a:srgbClr val="0070C0"/>
                    </a:solidFill>
                  </a:rPr>
                  <a:t>petals </a:t>
                </a:r>
                <a:r>
                  <a:rPr lang="en-US" dirty="0">
                    <a:solidFill>
                      <a:schemeClr val="tx1"/>
                    </a:solidFill>
                  </a:rPr>
                  <a:t>of the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-flower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96E9-1762-4777-9207-3F87775B1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1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DDEA-AB7A-452A-BA33-B8BBCCF0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083A-B686-4D57-A3E2-B8B007CA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46906-C319-4C5B-8BF0-58BA169A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60800-90EF-4B22-B176-FF6EE3DC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04" y="188640"/>
            <a:ext cx="8354591" cy="2457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0657C-6278-418B-97D9-83178FFD6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95" y="3902015"/>
            <a:ext cx="10857810" cy="161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D95AA81-C97D-483C-9129-673362EA3F74}"/>
                  </a:ext>
                </a:extLst>
              </p14:cNvPr>
              <p14:cNvContentPartPr/>
              <p14:nvPr/>
            </p14:nvContentPartPr>
            <p14:xfrm>
              <a:off x="8599158" y="4177381"/>
              <a:ext cx="2554560" cy="102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D95AA81-C97D-483C-9129-673362EA3F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5158" y="4069741"/>
                <a:ext cx="26622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70C8F1-AB26-415F-81A1-88692F110D55}"/>
                  </a:ext>
                </a:extLst>
              </p14:cNvPr>
              <p14:cNvContentPartPr/>
              <p14:nvPr/>
            </p14:nvContentPartPr>
            <p14:xfrm>
              <a:off x="765558" y="4579861"/>
              <a:ext cx="2813760" cy="32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70C8F1-AB26-415F-81A1-88692F110D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918" y="4472221"/>
                <a:ext cx="2921400" cy="2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1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30AD0-3BD5-4876-81E4-A6C9F7A881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A30AD0-3BD5-4876-81E4-A6C9F7A88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0815D-0F86-4A87-8961-E18ECA4FB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maximum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 can be computed in </a:t>
                </a:r>
                <a:r>
                  <a:rPr lang="en-US" dirty="0">
                    <a:solidFill>
                      <a:srgbClr val="0070C0"/>
                    </a:solidFill>
                  </a:rPr>
                  <a:t>polynomial time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by reduction to matching from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nl-NL" dirty="0">
                    <a:solidFill>
                      <a:srgbClr val="0070C0"/>
                    </a:solidFill>
                  </a:rPr>
                  <a:t>Geelen, Gerards, Reed, Seymour &amp; </a:t>
                </a:r>
                <a:r>
                  <a:rPr lang="nl-NL" dirty="0" err="1">
                    <a:solidFill>
                      <a:srgbClr val="0070C0"/>
                    </a:solidFill>
                  </a:rPr>
                  <a:t>Vetta</a:t>
                </a:r>
                <a:r>
                  <a:rPr lang="nl-NL" dirty="0">
                    <a:solidFill>
                      <a:srgbClr val="0070C0"/>
                    </a:solidFill>
                  </a:rPr>
                  <a:t> @ </a:t>
                </a:r>
                <a:r>
                  <a:rPr lang="en-US" dirty="0">
                    <a:solidFill>
                      <a:srgbClr val="0070C0"/>
                    </a:solidFill>
                  </a:rPr>
                  <a:t>JCTB ’02]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an undirected graph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path</a:t>
                </a:r>
                <a:r>
                  <a:rPr lang="en-US" dirty="0"/>
                  <a:t> is a simple path ending in </a:t>
                </a:r>
                <a:r>
                  <a:rPr lang="en-US" dirty="0">
                    <a:solidFill>
                      <a:srgbClr val="0070C0"/>
                    </a:solidFill>
                  </a:rPr>
                  <a:t>distinct</a:t>
                </a:r>
                <a:r>
                  <a:rPr lang="en-US" dirty="0"/>
                  <a:t>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-path is 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>
                    <a:solidFill>
                      <a:schemeClr val="tx1"/>
                    </a:solidFill>
                  </a:rPr>
                  <a:t> if it has an odd number of edges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0815D-0F86-4A87-8961-E18ECA4FB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EAA08-6D21-4CB9-9CF7-81CBFCD6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ADED8C-C6F9-49C1-9FAB-A31634C51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691" y="2057400"/>
            <a:ext cx="3724275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C9859E-BDF8-41E1-9154-77FEAC81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691" y="2057400"/>
            <a:ext cx="3724275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C5F3B3-1700-4DCF-8E55-433925B44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691" y="2057400"/>
            <a:ext cx="3724275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8D6BE-A8B9-4EEC-8B66-7123F3E3D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691" y="2057400"/>
            <a:ext cx="3724275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9CC7423-78DC-4CA4-9562-7CDD5BA589B1}"/>
                  </a:ext>
                </a:extLst>
              </p:cNvPr>
              <p:cNvSpPr/>
              <p:nvPr/>
            </p:nvSpPr>
            <p:spPr bwMode="auto">
              <a:xfrm>
                <a:off x="609602" y="5017148"/>
                <a:ext cx="10972800" cy="132491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an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odd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-flower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kumimoji="0" lang="en-US" sz="24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are vertex-disjoint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odd </a:t>
                </a:r>
                <a14:m>
                  <m:oMath xmlns:m="http://schemas.openxmlformats.org/officeDocument/2006/math">
                    <m:r>
                      <a:rPr kumimoji="0" lang="en-US" sz="24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-paths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  <a:t> 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9CC7423-78DC-4CA4-9562-7CDD5BA58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2" y="5017148"/>
                <a:ext cx="10972800" cy="132491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7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BB66E-3253-43E7-986E-EF41FDBCFB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Packing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-paths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BB66E-3253-43E7-986E-EF41FDBCF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E9D9B-622D-4FEA-84D7-5D9F653C2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construct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Take the disjoint union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insert </a:t>
                </a:r>
                <a:br>
                  <a:rPr lang="en-US" dirty="0"/>
                </a:br>
                <a:r>
                  <a:rPr lang="en-US" dirty="0"/>
                  <a:t>an edge between its two copies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C00000"/>
                    </a:solidFill>
                  </a:rPr>
                </a:b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(⇒)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	</a:t>
                </a:r>
                <a:r>
                  <a:rPr lang="en-US" dirty="0"/>
                  <a:t>there is a 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	matching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  <a:r>
                  <a:rPr lang="en-US" dirty="0">
                    <a:solidFill>
                      <a:srgbClr val="0070C0"/>
                    </a:solidFill>
                  </a:rPr>
                  <a:t>odd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-paths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-augmenting paths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E9D9B-622D-4FEA-84D7-5D9F653C2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 b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9529-D8A3-43AF-A4C1-AECB170C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E332E7-1640-4C20-AE41-DDA08EECB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305" y="1457325"/>
            <a:ext cx="3724275" cy="4600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D6E58C-5E7F-4D67-8EB8-BF0781F2D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0" y="800100"/>
            <a:ext cx="5038725" cy="525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3C95B8-DE5F-46E7-A9B7-E0D7A2A6A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80" y="800100"/>
            <a:ext cx="5038725" cy="525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2E02940-6571-4B5B-A1FD-DF6459A6F671}"/>
                  </a:ext>
                </a:extLst>
              </p:cNvPr>
              <p:cNvSpPr/>
              <p:nvPr/>
            </p:nvSpPr>
            <p:spPr bwMode="auto">
              <a:xfrm>
                <a:off x="609601" y="3284984"/>
                <a:ext cx="5486400" cy="11912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packing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odd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-paths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matching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0" 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2E02940-6571-4B5B-A1FD-DF6459A6F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1" y="3284984"/>
                <a:ext cx="5486400" cy="119126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EEC366AA-E2E2-4FDB-BED1-BAC36083B8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6079" y="800100"/>
            <a:ext cx="5038725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EA4FDAC-B044-44AA-B195-863777F15BDE}"/>
                  </a:ext>
                </a:extLst>
              </p14:cNvPr>
              <p14:cNvContentPartPr/>
              <p14:nvPr/>
            </p14:nvContentPartPr>
            <p14:xfrm>
              <a:off x="7897878" y="3892085"/>
              <a:ext cx="847800" cy="1671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EA4FDAC-B044-44AA-B195-863777F15B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43878" y="3784085"/>
                <a:ext cx="955440" cy="188712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34A89958-0FCA-41BC-AC11-6CA9DBD3CC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6079" y="800100"/>
            <a:ext cx="5038725" cy="5257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6649E4-BF00-4FFB-86B8-0D709A99F444}"/>
                  </a:ext>
                </a:extLst>
              </p14:cNvPr>
              <p14:cNvContentPartPr/>
              <p14:nvPr/>
            </p14:nvContentPartPr>
            <p14:xfrm>
              <a:off x="10039158" y="3894245"/>
              <a:ext cx="766440" cy="1522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6649E4-BF00-4FFB-86B8-0D709A99F44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85518" y="3786605"/>
                <a:ext cx="874080" cy="173808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75D8FA8F-48FA-4839-97F7-64F0346A64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6078" y="800100"/>
            <a:ext cx="5038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BB66E-3253-43E7-986E-EF41FDBCFB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Packing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-paths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BB66E-3253-43E7-986E-EF41FDBCF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E9D9B-622D-4FEA-84D7-5D9F653C2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construct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Take the disjoint union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insert </a:t>
                </a:r>
                <a:br>
                  <a:rPr lang="en-US" dirty="0"/>
                </a:br>
                <a:r>
                  <a:rPr lang="en-US" dirty="0"/>
                  <a:t>an edge between its two copies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C00000"/>
                    </a:solidFill>
                  </a:rPr>
                </a:br>
                <a:br>
                  <a:rPr lang="en-US" dirty="0">
                    <a:solidFill>
                      <a:srgbClr val="C00000"/>
                    </a:solidFill>
                  </a:rPr>
                </a:b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(⇐)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this size saturating</a:t>
                </a:r>
                <a:br>
                  <a:rPr lang="en-US" dirty="0"/>
                </a:br>
                <a:r>
                  <a:rPr lang="en-US" dirty="0"/>
                  <a:t>	all vertices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and their copies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NL" dirty="0"/>
                  <a:t>project matching edges back to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to find</a:t>
                </a:r>
                <a:br>
                  <a:rPr lang="en-NL" dirty="0"/>
                </a:br>
                <a:r>
                  <a:rPr lang="en-NL" dirty="0"/>
                  <a:t>	collection of </a:t>
                </a:r>
                <a14:m>
                  <m:oMath xmlns:m="http://schemas.openxmlformats.org/officeDocument/2006/math">
                    <m:r>
                      <a:rPr lang="en-NL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odd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dirty="0"/>
                  <a:t>-paths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E9D9B-622D-4FEA-84D7-5D9F653C2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89" t="-989" b="-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9529-D8A3-43AF-A4C1-AECB170C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2E02940-6571-4B5B-A1FD-DF6459A6F671}"/>
                  </a:ext>
                </a:extLst>
              </p:cNvPr>
              <p:cNvSpPr/>
              <p:nvPr/>
            </p:nvSpPr>
            <p:spPr bwMode="auto">
              <a:xfrm>
                <a:off x="609601" y="3284984"/>
                <a:ext cx="5486400" cy="11912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packing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odd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-paths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matching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0" 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2E02940-6571-4B5B-A1FD-DF6459A6F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1" y="3284984"/>
                <a:ext cx="5486400" cy="11912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A2A9263-7E54-4FF5-AC04-A9D67B9AF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77" y="800100"/>
            <a:ext cx="5038725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9B6FA-7D11-446C-9522-AA229785A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76" y="800100"/>
            <a:ext cx="5038725" cy="525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59D85-3801-4E97-B323-930886947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076" y="800100"/>
            <a:ext cx="5038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9529-D8A3-43AF-A4C1-AECB170C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A9263-7E54-4FF5-AC04-A9D67B9AF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77" y="800100"/>
            <a:ext cx="5038725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9B6FA-7D11-446C-9522-AA229785A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76" y="800100"/>
            <a:ext cx="5038725" cy="525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2E02940-6571-4B5B-A1FD-DF6459A6F671}"/>
                  </a:ext>
                </a:extLst>
              </p:cNvPr>
              <p:cNvSpPr/>
              <p:nvPr/>
            </p:nvSpPr>
            <p:spPr bwMode="auto">
              <a:xfrm>
                <a:off x="624417" y="3284983"/>
                <a:ext cx="6479695" cy="273630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maximum packing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odd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-paths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b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14:m>
                  <m:oMath xmlns:m="http://schemas.openxmlformats.org/officeDocument/2006/math">
                    <m:r>
                      <a:rPr kumimoji="0" lang="en-US" sz="24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max.</a:t>
                </a:r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:r>
                  <a:rPr kumimoji="0" lang="en-US" sz="24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matching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kumimoji="0" lang="en-US" sz="2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kumimoji="0" lang="en-US" sz="24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kumimoji="0" lang="en-US" sz="2400" u="none" strike="noStrike" cap="none" normalizeH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eaLnBrk="0" hangingPunct="0"/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min. vertex cover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sz="2400" dirty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eaLnBrk="0" hangingPunct="0"/>
                <a14:m>
                  <m:oMath xmlns:m="http://schemas.openxmlformats.org/officeDocument/2006/math">
                    <m:r>
                      <a:rPr kumimoji="0" lang="en-US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NL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</a:t>
                </a:r>
                <a:r>
                  <a:rPr lang="en-NL" sz="2400" dirty="0">
                    <a:solidFill>
                      <a:schemeClr val="tx1"/>
                    </a:solidFill>
                  </a:rPr>
                  <a:t>hitting set for odd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sz="2400" dirty="0">
                    <a:solidFill>
                      <a:schemeClr val="tx1"/>
                    </a:solidFill>
                  </a:rPr>
                  <a:t>-paths </a:t>
                </a:r>
                <a:r>
                  <a:rPr kumimoji="0" lang="en-NL" sz="24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of size </a:t>
                </a:r>
                <a14:m>
                  <m:oMath xmlns:m="http://schemas.openxmlformats.org/officeDocument/2006/math">
                    <m:r>
                      <a:rPr kumimoji="0" lang="en-NL" sz="24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0" lang="en-US" sz="24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2E02940-6571-4B5B-A1FD-DF6459A6F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3284983"/>
                <a:ext cx="6479695" cy="273630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E9D9B-622D-4FEA-84D7-5D9F653C2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NL" dirty="0"/>
                  <a:t>the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is bipartite</a:t>
                </a:r>
                <a:r>
                  <a:rPr lang="en-US" dirty="0"/>
                  <a:t>, then </a:t>
                </a:r>
                <a:r>
                  <a:rPr lang="en-NL" dirty="0"/>
                  <a:t>so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br>
                  <a:rPr lang="en-NL" dirty="0"/>
                </a:br>
                <a:r>
                  <a:rPr lang="en-US" dirty="0"/>
                  <a:t>For </a:t>
                </a:r>
                <a:r>
                  <a:rPr lang="en-US" dirty="0">
                    <a:solidFill>
                      <a:srgbClr val="0070C0"/>
                    </a:solidFill>
                  </a:rPr>
                  <a:t>bipartite</a:t>
                </a:r>
                <a:r>
                  <a:rPr lang="en-US" dirty="0"/>
                  <a:t>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E9D9B-622D-4FEA-84D7-5D9F653C2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58B3BA6-AAD9-4885-A479-A58F2E864C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075" y="800100"/>
            <a:ext cx="5038725" cy="525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BB66E-3253-43E7-986E-EF41FDBCFB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Covering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-paths in a </a:t>
                </a:r>
                <a:r>
                  <a:rPr lang="en-NL" dirty="0">
                    <a:solidFill>
                      <a:srgbClr val="0070C0"/>
                    </a:solidFill>
                  </a:rPr>
                  <a:t>bipartite</a:t>
                </a:r>
                <a:r>
                  <a:rPr lang="en-NL" dirty="0"/>
                  <a:t>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BB66E-3253-43E7-986E-EF41FDBCF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1389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47A7-BFFE-44E6-9B42-9C56E642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 err="1"/>
              <a:t>Erd</a:t>
            </a:r>
            <a:r>
              <a:rPr lang="en-US" dirty="0"/>
              <a:t>ő</a:t>
            </a:r>
            <a:r>
              <a:rPr lang="en-NL" dirty="0"/>
              <a:t>s-P</a:t>
            </a:r>
            <a:r>
              <a:rPr lang="en-US" dirty="0"/>
              <a:t>ó</a:t>
            </a:r>
            <a:r>
              <a:rPr lang="en-NL" dirty="0" err="1"/>
              <a:t>sa</a:t>
            </a:r>
            <a:r>
              <a:rPr lang="en-NL" dirty="0"/>
              <a:t> property for odd cycles in near-</a:t>
            </a:r>
            <a:r>
              <a:rPr lang="en-NL" dirty="0" err="1"/>
              <a:t>bipartit</a:t>
            </a:r>
            <a:r>
              <a:rPr lang="en-US" dirty="0"/>
              <a:t>e</a:t>
            </a:r>
            <a:r>
              <a:rPr lang="en-NL" dirty="0"/>
              <a:t>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25FE4-0C14-4F42-8C3D-E605D4D611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NL" dirty="0"/>
                  <a:t>If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is bipartite, then: </a:t>
                </a:r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br>
                  <a:rPr lang="en-NL" dirty="0"/>
                </a:br>
                <a:br>
                  <a:rPr lang="en-NL" dirty="0"/>
                </a:br>
                <a:r>
                  <a:rPr lang="en-NL" dirty="0"/>
                  <a:t>Recall the relation between odd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-flowers in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and odd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NL" dirty="0"/>
                  <a:t>-paths in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NL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NL" dirty="0"/>
                  <a:t>For a graph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and vertex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for which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is bipartite, we obtain:</a:t>
                </a:r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endParaRPr lang="en-NL" dirty="0"/>
              </a:p>
              <a:p>
                <a:pPr marL="0" indent="0">
                  <a:buNone/>
                </a:pPr>
                <a:r>
                  <a:rPr lang="en-NL" dirty="0"/>
                  <a:t>(No </a:t>
                </a:r>
                <a:r>
                  <a:rPr lang="en-NL" dirty="0" err="1"/>
                  <a:t>Erd</a:t>
                </a:r>
                <a:r>
                  <a:rPr lang="en-US" dirty="0"/>
                  <a:t>ő</a:t>
                </a:r>
                <a:r>
                  <a:rPr lang="en-NL" dirty="0"/>
                  <a:t>s-P</a:t>
                </a:r>
                <a:r>
                  <a:rPr lang="en-US" dirty="0"/>
                  <a:t>ó</a:t>
                </a:r>
                <a:r>
                  <a:rPr lang="en-NL" dirty="0" err="1"/>
                  <a:t>sa</a:t>
                </a:r>
                <a:r>
                  <a:rPr lang="en-NL" dirty="0"/>
                  <a:t> relation holds for covering versus packing odd cycles in general)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25FE4-0C14-4F42-8C3D-E605D4D61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C8C2E-7530-4FCC-A13A-435732C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80F91D1-430E-4BC4-A1D7-745D61736ECD}"/>
                  </a:ext>
                </a:extLst>
              </p:cNvPr>
              <p:cNvSpPr/>
              <p:nvPr/>
            </p:nvSpPr>
            <p:spPr bwMode="auto">
              <a:xfrm>
                <a:off x="624417" y="1628800"/>
                <a:ext cx="10972799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 algn="ctr">
                  <a:buNone/>
                </a:pPr>
                <a:r>
                  <a:rPr lang="en-NL" sz="2400" dirty="0">
                    <a:solidFill>
                      <a:srgbClr val="0070C0"/>
                    </a:solidFill>
                  </a:rPr>
                  <a:t>maximum</a:t>
                </a:r>
                <a:r>
                  <a:rPr lang="en-NL" sz="2400" dirty="0"/>
                  <a:t> size of a </a:t>
                </a:r>
                <a:r>
                  <a:rPr lang="en-NL" sz="2400" dirty="0">
                    <a:solidFill>
                      <a:srgbClr val="0070C0"/>
                    </a:solidFill>
                  </a:rPr>
                  <a:t>packing </a:t>
                </a:r>
                <a:r>
                  <a:rPr lang="en-NL" sz="2400" dirty="0"/>
                  <a:t>of vertex-disjoint odd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sz="2400" dirty="0"/>
                  <a:t>-paths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=</a:t>
                </a:r>
                <a:endParaRPr lang="en-NL" sz="2400" dirty="0"/>
              </a:p>
              <a:p>
                <a:pPr marL="0" indent="0" algn="ctr">
                  <a:buNone/>
                </a:pPr>
                <a:r>
                  <a:rPr lang="en-NL" sz="2400" dirty="0">
                    <a:solidFill>
                      <a:srgbClr val="0070C0"/>
                    </a:solidFill>
                  </a:rPr>
                  <a:t>minimum </a:t>
                </a:r>
                <a:r>
                  <a:rPr lang="en-NL" sz="2400" dirty="0"/>
                  <a:t>size of a </a:t>
                </a:r>
                <a:r>
                  <a:rPr lang="en-NL" sz="2400" dirty="0">
                    <a:solidFill>
                      <a:srgbClr val="0070C0"/>
                    </a:solidFill>
                  </a:rPr>
                  <a:t>hitting set</a:t>
                </a:r>
                <a:r>
                  <a:rPr lang="en-NL" sz="2400" dirty="0"/>
                  <a:t> for all odd </a:t>
                </a:r>
                <a14:m>
                  <m:oMath xmlns:m="http://schemas.openxmlformats.org/officeDocument/2006/math">
                    <m:r>
                      <a:rPr lang="en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sz="2400" dirty="0"/>
                  <a:t>-paths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80F91D1-430E-4BC4-A1D7-745D61736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628800"/>
                <a:ext cx="10972799" cy="12961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56553B3-F0BF-4BDB-884A-C2BF25B535FF}"/>
                  </a:ext>
                </a:extLst>
              </p:cNvPr>
              <p:cNvSpPr/>
              <p:nvPr/>
            </p:nvSpPr>
            <p:spPr bwMode="auto">
              <a:xfrm>
                <a:off x="624417" y="4149080"/>
                <a:ext cx="10972799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NL" sz="2400" dirty="0"/>
                  <a:t>maximum size of an </a:t>
                </a:r>
                <a:r>
                  <a:rPr lang="en-NL" sz="2400" dirty="0">
                    <a:solidFill>
                      <a:srgbClr val="0070C0"/>
                    </a:solidFill>
                  </a:rPr>
                  <a:t>odd</a:t>
                </a:r>
                <a:r>
                  <a:rPr lang="en-NL" sz="2400" dirty="0"/>
                  <a:t>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sz="2400" dirty="0"/>
                  <a:t>-flower in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NL" sz="2400" dirty="0">
                  <a:solidFill>
                    <a:srgbClr val="C00000"/>
                  </a:solidFill>
                </a:endParaRPr>
              </a:p>
              <a:p>
                <a:r>
                  <a:rPr lang="en-NL" sz="2400" dirty="0"/>
                  <a:t>=</a:t>
                </a:r>
              </a:p>
              <a:p>
                <a:r>
                  <a:rPr lang="en-NL" sz="2400" dirty="0"/>
                  <a:t>minimum size of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-avoiding </a:t>
                </a:r>
                <a:r>
                  <a:rPr lang="en-NL" sz="2400" dirty="0"/>
                  <a:t>hitting set for all </a:t>
                </a:r>
                <a:r>
                  <a:rPr lang="en-NL" sz="2400" dirty="0">
                    <a:solidFill>
                      <a:srgbClr val="0070C0"/>
                    </a:solidFill>
                  </a:rPr>
                  <a:t>odd</a:t>
                </a:r>
                <a:r>
                  <a:rPr lang="en-NL" sz="2400" dirty="0"/>
                  <a:t> cycles </a:t>
                </a:r>
                <a:r>
                  <a:rPr lang="en-US" sz="2400" dirty="0"/>
                  <a:t>(</a:t>
                </a:r>
                <a:r>
                  <a:rPr lang="en-NL" sz="2400" dirty="0"/>
                  <a:t>through </a:t>
                </a:r>
                <a14:m>
                  <m:oMath xmlns:m="http://schemas.openxmlformats.org/officeDocument/2006/math">
                    <m:r>
                      <a:rPr lang="en-NL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)</a:t>
                </a:r>
                <a:endParaRPr lang="en-NL" sz="240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56553B3-F0BF-4BDB-884A-C2BF25B53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4149080"/>
                <a:ext cx="10972799" cy="12961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0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58E9-F745-41E4-9FF3-03F63AFD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2-essential detection for </a:t>
            </a:r>
            <a:r>
              <a:rPr lang="en-NL" cap="small" dirty="0"/>
              <a:t>O</a:t>
            </a:r>
            <a:r>
              <a:rPr lang="en-US" cap="small" dirty="0"/>
              <a:t>d</a:t>
            </a:r>
            <a:r>
              <a:rPr lang="en-NL" cap="small" dirty="0"/>
              <a:t>d Cycle Transversal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cap="small" dirty="0"/>
                  <a:t>-Essential Detection for</a:t>
                </a:r>
                <a:r>
                  <a:rPr lang="en-NL" cap="small" dirty="0"/>
                  <a:t> Odd Cycle Transversal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Output:	</a:t>
                </a:r>
                <a:r>
                  <a:rPr lang="en-US" dirty="0"/>
                  <a:t>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r>
                  <a:rPr lang="en-US" dirty="0"/>
                  <a:t>	1)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some optimal </a:t>
                </a:r>
                <a:r>
                  <a:rPr lang="en-NL" dirty="0"/>
                  <a:t>odd cycle transversal </a:t>
                </a:r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</a:t>
                </a:r>
                <a:br>
                  <a:rPr lang="en-US" dirty="0"/>
                </a:br>
                <a:r>
                  <a:rPr lang="en-US" dirty="0"/>
                  <a:t>	2)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contains all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-essential vertices.</a:t>
                </a:r>
              </a:p>
              <a:p>
                <a:pPr marL="0" indent="0">
                  <a:buNone/>
                </a:pPr>
                <a:r>
                  <a:rPr lang="en-NL" dirty="0"/>
                  <a:t>Given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NL" dirty="0"/>
                  <a:t> and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, the algorithm initializes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NL" dirty="0"/>
                  <a:t> and proceeds as follows:</a:t>
                </a:r>
              </a:p>
              <a:p>
                <a:r>
                  <a:rPr lang="en-NL" dirty="0"/>
                  <a:t>For each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L" dirty="0"/>
                  <a:t>, compute a maximum odd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-flower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N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NL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NL" dirty="0"/>
                  <a:t> in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NL" dirty="0">
                  <a:solidFill>
                    <a:srgbClr val="C00000"/>
                  </a:solidFill>
                </a:endParaRPr>
              </a:p>
              <a:p>
                <a:r>
                  <a:rPr lang="en-NL" dirty="0"/>
                  <a:t>If the odd flower has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N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NL" dirty="0"/>
                  <a:t> petals, then add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NL" dirty="0"/>
                  <a:t> to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Output the resulting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14:cNvPr>
              <p14:cNvContentPartPr/>
              <p14:nvPr/>
            </p14:nvContentPartPr>
            <p14:xfrm>
              <a:off x="1343472" y="2636912"/>
              <a:ext cx="216024" cy="26260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470" y="2618925"/>
                <a:ext cx="251668" cy="298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5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58E9-F745-41E4-9FF3-03F63AFD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2-essential detection for </a:t>
            </a:r>
            <a:r>
              <a:rPr lang="en-NL" cap="small" dirty="0"/>
              <a:t>O</a:t>
            </a:r>
            <a:r>
              <a:rPr lang="en-US" cap="small" dirty="0"/>
              <a:t>d</a:t>
            </a:r>
            <a:r>
              <a:rPr lang="en-NL" cap="small" dirty="0"/>
              <a:t>d Cycle Transversal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NL" b="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cap="small" dirty="0"/>
                  <a:t>-Essential Detection for</a:t>
                </a:r>
                <a:r>
                  <a:rPr lang="en-NL" cap="small" dirty="0"/>
                  <a:t> Odd Cycle Transversal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Output:	</a:t>
                </a:r>
                <a:r>
                  <a:rPr lang="en-US" dirty="0"/>
                  <a:t>A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r>
                  <a:rPr lang="en-US" dirty="0"/>
                  <a:t>	1)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some optimal </a:t>
                </a:r>
                <a:r>
                  <a:rPr lang="en-NL" dirty="0"/>
                  <a:t>odd cycle transversal </a:t>
                </a:r>
                <a:r>
                  <a:rPr lang="en-US" dirty="0"/>
                  <a:t>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and</a:t>
                </a:r>
                <a:br>
                  <a:rPr lang="en-US" dirty="0"/>
                </a:br>
                <a:r>
                  <a:rPr lang="en-US" dirty="0"/>
                  <a:t>	2)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contains all </a:t>
                </a:r>
                <a14:m>
                  <m:oMath xmlns:m="http://schemas.openxmlformats.org/officeDocument/2006/math">
                    <m:r>
                      <a:rPr lang="en-NL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-essential vertices.</a:t>
                </a:r>
                <a:br>
                  <a:rPr lang="en-NL" dirty="0"/>
                </a:br>
                <a:br>
                  <a:rPr lang="en-NL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then a maximum odd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petals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3A994A-E3B1-47C3-9BCE-FAC755314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1D9-5E4A-4987-82A8-EF95493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14:cNvPr>
              <p14:cNvContentPartPr/>
              <p14:nvPr/>
            </p14:nvContentPartPr>
            <p14:xfrm>
              <a:off x="1343472" y="2636912"/>
              <a:ext cx="216024" cy="26260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538E45-97FA-4841-862C-4D7071CD1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470" y="2618925"/>
                <a:ext cx="251668" cy="298217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55979FF-7611-4420-A9D7-47341A584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4221088"/>
            <a:ext cx="4695825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15DA8-E82E-43C9-8AB3-2D5C4059E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16" y="4221088"/>
            <a:ext cx="4695825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473D7F-2B8A-4F49-9A64-9AA819AA4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16" y="4221088"/>
            <a:ext cx="4695825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866FA9-F4C8-4055-B5CE-C96AEB4A4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16" y="4221088"/>
            <a:ext cx="4695825" cy="236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EDE249-13D5-4A4B-A825-B214A2379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4221088"/>
            <a:ext cx="4695825" cy="23622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0E2CDB5-6625-423E-A363-0F9F9C211593}"/>
              </a:ext>
            </a:extLst>
          </p:cNvPr>
          <p:cNvGrpSpPr/>
          <p:nvPr/>
        </p:nvGrpSpPr>
        <p:grpSpPr>
          <a:xfrm>
            <a:off x="3012806" y="4340101"/>
            <a:ext cx="401760" cy="394200"/>
            <a:chOff x="5921478" y="4340101"/>
            <a:chExt cx="4017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14:cNvPr>
                <p14:cNvContentPartPr/>
                <p14:nvPr/>
              </p14:nvContentPartPr>
              <p14:xfrm>
                <a:off x="5982678" y="4426501"/>
                <a:ext cx="3405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BA39D9-5D40-4EE0-93F0-F5AF549F02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4038" y="4417501"/>
                  <a:ext cx="358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14:cNvPr>
                <p14:cNvContentPartPr/>
                <p14:nvPr/>
              </p14:nvContentPartPr>
              <p14:xfrm>
                <a:off x="5921478" y="4340101"/>
                <a:ext cx="380880" cy="39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9F8E87-FA6C-4257-89F9-B9F77D28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2478" y="4331101"/>
                  <a:ext cx="39852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474B2D-4CA1-4376-8ED9-255BE35E3B09}"/>
              </a:ext>
            </a:extLst>
          </p:cNvPr>
          <p:cNvGrpSpPr/>
          <p:nvPr/>
        </p:nvGrpSpPr>
        <p:grpSpPr>
          <a:xfrm>
            <a:off x="1234406" y="5988901"/>
            <a:ext cx="363240" cy="357480"/>
            <a:chOff x="4143078" y="5988901"/>
            <a:chExt cx="36324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133D7ED-76EA-48D0-9CCC-83B6843315FE}"/>
                    </a:ext>
                  </a:extLst>
                </p14:cNvPr>
                <p14:cNvContentPartPr/>
                <p14:nvPr/>
              </p14:nvContentPartPr>
              <p14:xfrm>
                <a:off x="4143078" y="5993581"/>
                <a:ext cx="363240" cy="25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133D7ED-76EA-48D0-9CCC-83B6843315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4078" y="5984941"/>
                  <a:ext cx="380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9586E8-6220-40AE-A9EA-1612A8EFA989}"/>
                    </a:ext>
                  </a:extLst>
                </p14:cNvPr>
                <p14:cNvContentPartPr/>
                <p14:nvPr/>
              </p14:nvContentPartPr>
              <p14:xfrm>
                <a:off x="4154238" y="5988901"/>
                <a:ext cx="243720" cy="35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9586E8-6220-40AE-A9EA-1612A8EFA9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5238" y="5980261"/>
                  <a:ext cx="26136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A5E474-B09A-4110-AAB1-129A3D9204C4}"/>
              </a:ext>
            </a:extLst>
          </p:cNvPr>
          <p:cNvGrpSpPr/>
          <p:nvPr/>
        </p:nvGrpSpPr>
        <p:grpSpPr>
          <a:xfrm>
            <a:off x="2403686" y="5958301"/>
            <a:ext cx="353520" cy="362160"/>
            <a:chOff x="5312358" y="5958301"/>
            <a:chExt cx="3535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87C8E9-53D3-4BAC-9852-C52B5B61767C}"/>
                    </a:ext>
                  </a:extLst>
                </p14:cNvPr>
                <p14:cNvContentPartPr/>
                <p14:nvPr/>
              </p14:nvContentPartPr>
              <p14:xfrm>
                <a:off x="5313438" y="5958301"/>
                <a:ext cx="352440" cy="27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87C8E9-53D3-4BAC-9852-C52B5B6176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04438" y="5949661"/>
                  <a:ext cx="370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D979E0-764C-4315-8D97-ACB65F045336}"/>
                    </a:ext>
                  </a:extLst>
                </p14:cNvPr>
                <p14:cNvContentPartPr/>
                <p14:nvPr/>
              </p14:nvContentPartPr>
              <p14:xfrm>
                <a:off x="5312358" y="5972341"/>
                <a:ext cx="315360" cy="348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D979E0-764C-4315-8D97-ACB65F0453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03358" y="5963341"/>
                  <a:ext cx="33300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D5E35CD-AA38-435C-BD66-AD22003513C1}"/>
                  </a:ext>
                </a:extLst>
              </p14:cNvPr>
              <p14:cNvContentPartPr/>
              <p14:nvPr/>
            </p14:nvContentPartPr>
            <p14:xfrm>
              <a:off x="1343472" y="2934769"/>
              <a:ext cx="216024" cy="26260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D5E35CD-AA38-435C-BD66-AD22003513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470" y="2916782"/>
                <a:ext cx="251668" cy="2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EDA455B-513A-4EA5-B303-5010966BFE80}"/>
                  </a:ext>
                </a:extLst>
              </p:cNvPr>
              <p:cNvSpPr/>
              <p:nvPr/>
            </p:nvSpPr>
            <p:spPr bwMode="auto">
              <a:xfrm>
                <a:off x="5663952" y="4705525"/>
                <a:ext cx="6148262" cy="14206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the union of these sets of size at most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:</a:t>
                </a:r>
              </a:p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000" b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342900" marR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hitting set for odd cycles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−(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is a 2-approximation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avoiding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6EDA455B-513A-4EA5-B303-5010966BF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3952" y="4705525"/>
                <a:ext cx="6148262" cy="1420638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871F29F-4BE3-41C8-BFC3-08E36A5F7790}"/>
                  </a:ext>
                </a:extLst>
              </p:cNvPr>
              <p:cNvSpPr/>
              <p:nvPr/>
            </p:nvSpPr>
            <p:spPr bwMode="auto">
              <a:xfrm>
                <a:off x="624417" y="1199068"/>
                <a:ext cx="10972799" cy="11384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NL" sz="2400" i="1" cap="small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cap="small" dirty="0"/>
                  <a:t>-Essential Detection for</a:t>
                </a:r>
                <a:r>
                  <a:rPr lang="en-NL" sz="2400" cap="small" dirty="0"/>
                  <a:t> Odd Cycle Transversal</a:t>
                </a:r>
                <a:r>
                  <a:rPr lang="en-US" sz="2400" cap="small" dirty="0"/>
                  <a:t> </a:t>
                </a:r>
                <a:r>
                  <a:rPr lang="en-US" sz="2400" dirty="0"/>
                  <a:t>can be solved in polynomial-time.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only </a:t>
                </a:r>
                <a:r>
                  <a:rPr lang="en-US" sz="2400" dirty="0"/>
                  <a:t>reason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2-essential for odd cycle transversal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is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is at the center of an odd flower with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petals.</a:t>
                </a:r>
                <a:endParaRPr lang="en-NL" sz="2400" dirty="0"/>
              </a:p>
            </p:txBody>
          </p:sp>
        </mc:Choice>
        <mc:Fallback xmlns=""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871F29F-4BE3-41C8-BFC3-08E36A5F7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9068"/>
                <a:ext cx="10972799" cy="1138476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2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6685-0F67-4BA4-AD3B-09A660A4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search-space reduction </a:t>
            </a:r>
            <a:br>
              <a:rPr lang="en-US" dirty="0"/>
            </a:br>
            <a:r>
              <a:rPr lang="en-US" dirty="0"/>
              <a:t>via antlers and simple witnesses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0D669-BA69-4C3E-80F8-691CF7060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3B2F6-2E0D-4358-9F32-D0A09452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8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1A835-CC33-40ED-A3FF-9A2A59F9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Crown reduction for </a:t>
            </a:r>
            <a:r>
              <a:rPr lang="en-US" cap="small" dirty="0"/>
              <a:t>Vertex 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6D5DB-FF16-4FB1-9FAE-E0D13E35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2656-6C26-453D-851D-C7A2CE8F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  <p:pic>
        <p:nvPicPr>
          <p:cNvPr id="20" name="Picture 19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17ABEFA3-3930-4E6F-A99B-B5209F566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22" name="Picture 2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9E4593AD-03DF-4244-A400-8A057AF05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4B0DBB-6F56-4CA2-9C5D-7E889F388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001B51-F954-4E17-92CD-615CB25AD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28" name="Picture 27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92425788-69E1-4359-838D-8EFE2A6B0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30" name="Picture 29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6E256331-FAA2-4DE1-BC84-7F71D11B9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32" name="Picture 31" descr="A close-up of a ferris wheel&#10;&#10;Description automatically generated with low confidence">
            <a:extLst>
              <a:ext uri="{FF2B5EF4-FFF2-40B4-BE49-F238E27FC236}">
                <a16:creationId xmlns:a16="http://schemas.microsoft.com/office/drawing/2014/main" id="{5C4EC31E-0696-49C9-ADAF-69D048BC42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0059709-172F-47FC-B5F8-89B3B143C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91"/>
            <a:ext cx="12192000" cy="4888419"/>
          </a:xfrm>
          <a:prstGeom prst="rect">
            <a:avLst/>
          </a:prstGeom>
        </p:spPr>
      </p:pic>
      <p:pic>
        <p:nvPicPr>
          <p:cNvPr id="36" name="Picture 35" descr="A picture containing sport, athletic game&#10;&#10;Description automatically generated">
            <a:extLst>
              <a:ext uri="{FF2B5EF4-FFF2-40B4-BE49-F238E27FC236}">
                <a16:creationId xmlns:a16="http://schemas.microsoft.com/office/drawing/2014/main" id="{9B76741C-A12B-4287-B713-AB15097723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341"/>
            <a:ext cx="12192000" cy="4913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CCD9D06-3BC7-421A-9504-902E3CEFAC8E}"/>
                  </a:ext>
                </a:extLst>
              </p:cNvPr>
              <p:cNvSpPr/>
              <p:nvPr/>
            </p:nvSpPr>
            <p:spPr bwMode="auto">
              <a:xfrm>
                <a:off x="1163452" y="4943684"/>
                <a:ext cx="9865096" cy="143468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an 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optimal</a:t>
                </a: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vertex cover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containing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: </a:t>
                </a:r>
              </a:p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Any vertex cover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 from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cover the matching</a:t>
                </a:r>
              </a:p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any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we can replace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get another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vertex cover</a:t>
                </a:r>
                <a:b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16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independent and not connected to the remainder)</a:t>
                </a: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CCD9D06-3BC7-421A-9504-902E3CEFA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452" y="4943684"/>
                <a:ext cx="9865096" cy="143468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52993-330F-47CA-8986-62D94465664F}"/>
                  </a:ext>
                </a:extLst>
              </p:cNvPr>
              <p:cNvSpPr txBox="1"/>
              <p:nvPr/>
            </p:nvSpPr>
            <p:spPr>
              <a:xfrm>
                <a:off x="8472264" y="3111351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+mj-lt"/>
                  </a:rPr>
                  <a:t>Matched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52993-330F-47CA-8986-62D944656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3111351"/>
                <a:ext cx="3240360" cy="461665"/>
              </a:xfrm>
              <a:prstGeom prst="rect">
                <a:avLst/>
              </a:prstGeom>
              <a:blipFill>
                <a:blip r:embed="rId13"/>
                <a:stretch>
                  <a:fillRect l="-30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52C14A9-8610-44F9-BE6D-2CC05965790E}"/>
              </a:ext>
            </a:extLst>
          </p:cNvPr>
          <p:cNvSpPr/>
          <p:nvPr/>
        </p:nvSpPr>
        <p:spPr bwMode="auto">
          <a:xfrm>
            <a:off x="423390" y="1312068"/>
            <a:ext cx="3240360" cy="658110"/>
          </a:xfrm>
          <a:prstGeom prst="wedgeRoundRectCallout">
            <a:avLst>
              <a:gd name="adj1" fmla="val 1051"/>
              <a:gd name="adj2" fmla="val 1617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 his head!</a:t>
            </a:r>
          </a:p>
        </p:txBody>
      </p:sp>
    </p:spTree>
    <p:extLst>
      <p:ext uri="{BB962C8B-B14F-4D97-AF65-F5344CB8AC3E}">
        <p14:creationId xmlns:p14="http://schemas.microsoft.com/office/powerpoint/2010/main" val="1935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1A835-CC33-40ED-A3FF-9A2A59F9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crown decomposition forms a simple witness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56D5DB-FF16-4FB1-9FAE-E0D13E35B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crown decomposition witnesses that </a:t>
                </a:r>
                <a:r>
                  <a:rPr lang="en-US" dirty="0">
                    <a:solidFill>
                      <a:srgbClr val="0070C0"/>
                    </a:solidFill>
                  </a:rPr>
                  <a:t>some</a:t>
                </a:r>
                <a:r>
                  <a:rPr lang="en-US" dirty="0"/>
                  <a:t> optimal solution contains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If an input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for </a:t>
                </a:r>
                <a:r>
                  <a:rPr lang="en-US" cap="small" dirty="0"/>
                  <a:t>Vertex Cover</a:t>
                </a:r>
                <a:r>
                  <a:rPr lang="en-US" dirty="0"/>
                  <a:t> has a vertex with such a </a:t>
                </a:r>
                <a:r>
                  <a:rPr lang="en-US" dirty="0">
                    <a:solidFill>
                      <a:srgbClr val="0070C0"/>
                    </a:solidFill>
                  </a:rPr>
                  <a:t>simple</a:t>
                </a:r>
                <a:r>
                  <a:rPr lang="en-US" dirty="0"/>
                  <a:t> certificate,</a:t>
                </a:r>
                <a:br>
                  <a:rPr lang="en-US" dirty="0"/>
                </a:br>
                <a:r>
                  <a:rPr lang="en-US" dirty="0"/>
                  <a:t>a polynomial-time algorithm can find a vertex of an optimal solution</a:t>
                </a:r>
                <a:br>
                  <a:rPr lang="en-US" dirty="0"/>
                </a:br>
                <a:r>
                  <a:rPr lang="en-US" sz="1600" dirty="0"/>
                  <a:t>Crown decompositions can be found in polynomial time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aseline="0" dirty="0"/>
                  <a:t>Can we build a framework of search-space reduction out of this?</a:t>
                </a:r>
              </a:p>
              <a:p>
                <a:pPr marL="0" indent="0">
                  <a:buNone/>
                </a:pPr>
                <a:endParaRPr lang="en-US" baseline="0" dirty="0"/>
              </a:p>
              <a:p>
                <a:pPr marL="0" indent="0">
                  <a:buNone/>
                </a:pPr>
                <a:endParaRPr lang="en-US" baseline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56D5DB-FF16-4FB1-9FAE-E0D13E35B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2656-6C26-453D-851D-C7A2CE8F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39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1F6DF6E-BF63-44EF-B4A7-10D77EE631C6}"/>
                  </a:ext>
                </a:extLst>
              </p:cNvPr>
              <p:cNvSpPr/>
              <p:nvPr/>
            </p:nvSpPr>
            <p:spPr bwMode="auto">
              <a:xfrm>
                <a:off x="1163452" y="4943684"/>
                <a:ext cx="9865096" cy="143468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an 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optimal</a:t>
                </a: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vertex cover in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containing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: </a:t>
                </a:r>
              </a:p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Any vertex cover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 from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cover the matching</a:t>
                </a:r>
              </a:p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any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we can replace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get another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vertex cover</a:t>
                </a:r>
                <a:b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16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independent and not connected to the remainder)</a:t>
                </a: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1F6DF6E-BF63-44EF-B4A7-10D77EE63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452" y="4943684"/>
                <a:ext cx="9865096" cy="14346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91A5C2-40FB-4D3B-AC51-9F7B627EEC80}"/>
              </a:ext>
            </a:extLst>
          </p:cNvPr>
          <p:cNvSpPr/>
          <p:nvPr/>
        </p:nvSpPr>
        <p:spPr bwMode="auto">
          <a:xfrm>
            <a:off x="624417" y="3645024"/>
            <a:ext cx="10943166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If there is a vertex with a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simple certificate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of its membership in an optimal solution, </a:t>
            </a:r>
            <a:b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can such a vertex by found by an </a:t>
            </a:r>
            <a:r>
              <a:rPr kumimoji="0" lang="en-US" sz="240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efficient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preprocessing algorith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09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E353463-CB34-4FFC-9B03-6F774F7E0592}"/>
              </a:ext>
            </a:extLst>
          </p:cNvPr>
          <p:cNvGrpSpPr/>
          <p:nvPr/>
        </p:nvGrpSpPr>
        <p:grpSpPr>
          <a:xfrm>
            <a:off x="-35317" y="1120879"/>
            <a:ext cx="6491357" cy="3332778"/>
            <a:chOff x="1332835" y="1387704"/>
            <a:chExt cx="9606825" cy="49323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5D2D9E-31EE-40CD-9520-BA2355CDA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774"/>
            <a:stretch/>
          </p:blipFill>
          <p:spPr>
            <a:xfrm>
              <a:off x="1332835" y="1387704"/>
              <a:ext cx="9526329" cy="21328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828B32-861A-46F5-89B3-9C5CEB223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645"/>
            <a:stretch/>
          </p:blipFill>
          <p:spPr>
            <a:xfrm>
              <a:off x="1413331" y="3905145"/>
              <a:ext cx="9526329" cy="2414873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0CCB-AC4F-466E-A6F2-C509D60B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F25FE-415E-4B17-B352-052D88E2A036}"/>
              </a:ext>
            </a:extLst>
          </p:cNvPr>
          <p:cNvGrpSpPr/>
          <p:nvPr/>
        </p:nvGrpSpPr>
        <p:grpSpPr>
          <a:xfrm>
            <a:off x="6143629" y="1150704"/>
            <a:ext cx="6145059" cy="3448540"/>
            <a:chOff x="3163646" y="359650"/>
            <a:chExt cx="8488456" cy="47636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D8625C-DDC8-4DD8-85C3-45981D49D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31" b="68900"/>
            <a:stretch/>
          </p:blipFill>
          <p:spPr>
            <a:xfrm>
              <a:off x="3760454" y="359650"/>
              <a:ext cx="7891648" cy="21328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F3F575-85A2-47B6-A502-B31A2FD84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4787"/>
            <a:stretch/>
          </p:blipFill>
          <p:spPr>
            <a:xfrm>
              <a:off x="3163646" y="2708406"/>
              <a:ext cx="8488456" cy="241487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F37718-84E0-4847-ABD0-9EB3CCE03D7F}"/>
              </a:ext>
            </a:extLst>
          </p:cNvPr>
          <p:cNvSpPr txBox="1"/>
          <p:nvPr/>
        </p:nvSpPr>
        <p:spPr>
          <a:xfrm>
            <a:off x="1487488" y="567983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SWAT 2002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55E49-1ED1-4654-8143-F451A2448519}"/>
              </a:ext>
            </a:extLst>
          </p:cNvPr>
          <p:cNvSpPr txBox="1"/>
          <p:nvPr/>
        </p:nvSpPr>
        <p:spPr>
          <a:xfrm>
            <a:off x="7992022" y="567983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IWPEC 2006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B4520-46B6-4C43-8E63-950129287F8A}"/>
              </a:ext>
            </a:extLst>
          </p:cNvPr>
          <p:cNvSpPr txBox="1"/>
          <p:nvPr/>
        </p:nvSpPr>
        <p:spPr>
          <a:xfrm>
            <a:off x="839416" y="5374315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Experiments showed great speed-ups through kernelization</a:t>
            </a:r>
          </a:p>
        </p:txBody>
      </p:sp>
    </p:spTree>
    <p:extLst>
      <p:ext uri="{BB962C8B-B14F-4D97-AF65-F5344CB8AC3E}">
        <p14:creationId xmlns:p14="http://schemas.microsoft.com/office/powerpoint/2010/main" val="20821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omputer, outdoor object, night sky&#10;&#10;Description automatically generated" hidden="1">
            <a:extLst>
              <a:ext uri="{FF2B5EF4-FFF2-40B4-BE49-F238E27FC236}">
                <a16:creationId xmlns:a16="http://schemas.microsoft.com/office/drawing/2014/main" id="{7303DC59-7825-4333-87B7-A34F2F83B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00485"/>
            <a:ext cx="10972800" cy="4522168"/>
          </a:xfrm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356749B-026C-4245-9538-AAB1F59D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B16F82-6F45-4C01-9EE7-EC7B160B0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D2152-CF92-4ED2-987A-BFB969855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9B7D5-432F-4404-9BEA-43A3F0B3A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86F213-2E45-49CC-9393-0B751269A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D590A4-FB9D-48ED-9218-420512443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18" name="Picture 17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0F373909-E3A2-4A06-9CDB-1208D58018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20" name="Picture 19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CE39481A-AC65-4164-83A9-857FF6637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226"/>
            <a:ext cx="12192000" cy="5049548"/>
          </a:xfrm>
          <a:prstGeom prst="rect">
            <a:avLst/>
          </a:prstGeom>
        </p:spPr>
      </p:pic>
      <p:pic>
        <p:nvPicPr>
          <p:cNvPr id="22" name="Picture 21" descr="A close-up of a robot&#10;&#10;Description automatically generated with low confidence">
            <a:extLst>
              <a:ext uri="{FF2B5EF4-FFF2-40B4-BE49-F238E27FC236}">
                <a16:creationId xmlns:a16="http://schemas.microsoft.com/office/drawing/2014/main" id="{A15954F4-2E7F-474E-95A4-B6867E8F62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684"/>
            <a:ext cx="12192000" cy="50246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B64487-B32B-4B49-9B91-C984BF178E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684"/>
            <a:ext cx="12192000" cy="50246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3998A4-0FF4-4AEE-B79C-0E21D2250B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684"/>
            <a:ext cx="12192000" cy="5024632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5B8361D1-F54C-4076-9958-9350931E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347663"/>
            <a:ext cx="10972800" cy="633412"/>
          </a:xfrm>
        </p:spPr>
        <p:txBody>
          <a:bodyPr/>
          <a:lstStyle/>
          <a:p>
            <a:r>
              <a:rPr lang="en-US" dirty="0"/>
              <a:t>Antler reduction for </a:t>
            </a:r>
            <a:r>
              <a:rPr lang="en-US" cap="small" dirty="0"/>
              <a:t>Feedback Vertex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2055E-7C75-4F95-B861-8A6F53F53FAC}"/>
                  </a:ext>
                </a:extLst>
              </p:cNvPr>
              <p:cNvSpPr txBox="1"/>
              <p:nvPr/>
            </p:nvSpPr>
            <p:spPr>
              <a:xfrm>
                <a:off x="8904312" y="2220153"/>
                <a:ext cx="32403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b="0" dirty="0">
                    <a:latin typeface="+mj-lt"/>
                  </a:rPr>
                  <a:t> vertex-disjoint cycles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2055E-7C75-4F95-B861-8A6F53F53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12" y="2220153"/>
                <a:ext cx="3240360" cy="830997"/>
              </a:xfrm>
              <a:prstGeom prst="rect">
                <a:avLst/>
              </a:prstGeom>
              <a:blipFill>
                <a:blip r:embed="rId14"/>
                <a:stretch>
                  <a:fillRect l="-301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DCB0CF3-0CEC-40A5-B1AA-5AA322D9D6EE}"/>
                  </a:ext>
                </a:extLst>
              </p:cNvPr>
              <p:cNvSpPr/>
              <p:nvPr/>
            </p:nvSpPr>
            <p:spPr bwMode="auto">
              <a:xfrm>
                <a:off x="1163452" y="4943684"/>
                <a:ext cx="9865096" cy="143468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an 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+mj-lt"/>
                  </a:rPr>
                  <a:t>optimal</a:t>
                </a: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feedback vertex set in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containing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: </a:t>
                </a:r>
              </a:p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Any feedback vertex set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vertices from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hit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cycles</a:t>
                </a:r>
              </a:p>
              <a:p>
                <a:pPr marL="457200" marR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any feedback vertex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, we can replace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 get another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one</a:t>
                </a:r>
                <a:b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16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induces a forest and all cycles passing through it intersect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)</a:t>
                </a:r>
                <a:endParaRPr kumimoji="0" lang="en-US" sz="20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DCB0CF3-0CEC-40A5-B1AA-5AA322D9D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452" y="4943684"/>
                <a:ext cx="9865096" cy="143468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D1DD075-DD66-406F-97A3-AC4AC7C88275}"/>
              </a:ext>
            </a:extLst>
          </p:cNvPr>
          <p:cNvSpPr/>
          <p:nvPr/>
        </p:nvSpPr>
        <p:spPr bwMode="auto">
          <a:xfrm>
            <a:off x="423390" y="1124744"/>
            <a:ext cx="3240360" cy="658110"/>
          </a:xfrm>
          <a:prstGeom prst="wedgeRoundRectCallout">
            <a:avLst>
              <a:gd name="adj1" fmla="val 1051"/>
              <a:gd name="adj2" fmla="val 1617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Off with its head!</a:t>
            </a:r>
          </a:p>
        </p:txBody>
      </p:sp>
    </p:spTree>
    <p:extLst>
      <p:ext uri="{BB962C8B-B14F-4D97-AF65-F5344CB8AC3E}">
        <p14:creationId xmlns:p14="http://schemas.microsoft.com/office/powerpoint/2010/main" val="26883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1" grpId="0" uiExpand="1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5785-4550-4FC6-8B18-93DC4B0C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Search-space reduction by detecting antlers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61F59-F241-49FB-ADFD-FB40B72B0A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Unlike crowns, antler decompositions </a:t>
                </a:r>
                <a:r>
                  <a:rPr lang="en-US" dirty="0">
                    <a:solidFill>
                      <a:srgbClr val="0070C0"/>
                    </a:solidFill>
                  </a:rPr>
                  <a:t>cannot</a:t>
                </a:r>
                <a:r>
                  <a:rPr lang="en-US" dirty="0"/>
                  <a:t> be found in polynomial time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Difficulty caused by the fact that the following problem is NP-hard: </a:t>
                </a:r>
              </a:p>
              <a:p>
                <a:pPr marL="0" indent="0">
                  <a:buNone/>
                </a:pPr>
                <a:r>
                  <a:rPr lang="en-US" cap="small" dirty="0"/>
                  <a:t>Input:</a:t>
                </a:r>
                <a:r>
                  <a:rPr lang="en-US" dirty="0"/>
                  <a:t>		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packing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vertex-disjoint cycles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US" dirty="0"/>
                </a:br>
                <a:r>
                  <a:rPr lang="en-US" cap="small" dirty="0"/>
                  <a:t>Question:</a:t>
                </a:r>
                <a:r>
                  <a:rPr lang="en-US" dirty="0"/>
                  <a:t>	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have a feedback vertex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Analogous task for </a:t>
                </a:r>
                <a:r>
                  <a:rPr lang="en-US" cap="small" dirty="0"/>
                  <a:t>Vertex Cover</a:t>
                </a:r>
                <a:r>
                  <a:rPr lang="en-US" dirty="0"/>
                  <a:t> is polynomial-time solvable</a:t>
                </a:r>
                <a:br>
                  <a:rPr lang="en-US" dirty="0"/>
                </a:br>
                <a:r>
                  <a:rPr lang="en-US" sz="1800" dirty="0"/>
                  <a:t>(is the vertex cover number equal to the size of a maximum matching?)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But:</a:t>
                </a:r>
                <a:r>
                  <a:rPr lang="en-US" dirty="0"/>
                  <a:t> we can efficiently find part of an optimal FVS if there is an antler with small head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D61F59-F241-49FB-ADFD-FB40B72B0A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B91E3-2BBE-4E23-BB8B-5ACD1AD2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433B7D1-E270-4A5C-9998-19357FD2CFE7}"/>
                  </a:ext>
                </a:extLst>
              </p:cNvPr>
              <p:cNvSpPr/>
              <p:nvPr/>
            </p:nvSpPr>
            <p:spPr bwMode="auto">
              <a:xfrm>
                <a:off x="609600" y="4653136"/>
                <a:ext cx="10972800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-time </a:t>
                </a: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algorithm that, given an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-vertex graph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and integer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either: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correctly determines that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does not contain an antler whose head has size at most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or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outputs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of size at least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such that some optimal feedback vertex set in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contains of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433B7D1-E270-4A5C-9998-19357FD2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653136"/>
                <a:ext cx="10972800" cy="11521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A2962F8-7500-42D8-9E93-826D616F7850}"/>
              </a:ext>
            </a:extLst>
          </p:cNvPr>
          <p:cNvSpPr txBox="1"/>
          <p:nvPr/>
        </p:nvSpPr>
        <p:spPr>
          <a:xfrm>
            <a:off x="9467260" y="580526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[Donkers &amp; J. ‘21]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5BBEDD3-0E07-4FED-AD66-152094EEB2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22" y="1817793"/>
            <a:ext cx="1511542" cy="17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9F3F9A-EEEC-4FB0-A09B-4D8A9D38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kern="0" cap="none" dirty="0"/>
              <a:t>Antler reductions can cascade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8E4CAD-5F9A-4AEC-9495-313C7B41F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26A60-17B1-42B0-8A61-6BAC23DF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1201FFF-E698-4A1B-B918-9410BD33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5F2BC77-209C-41B1-8BBF-8B3999DF8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3AF99A81-8569-40F3-8B81-9ED6A43BA3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24719-2819-4111-9987-8B4C6BFBA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  <p:pic>
        <p:nvPicPr>
          <p:cNvPr id="14" name="Picture 13" descr="A picture containing blur&#10;&#10;Description automatically generated">
            <a:extLst>
              <a:ext uri="{FF2B5EF4-FFF2-40B4-BE49-F238E27FC236}">
                <a16:creationId xmlns:a16="http://schemas.microsoft.com/office/drawing/2014/main" id="{0C38327B-C1F8-46FF-99FF-089DD763E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  <p:pic>
        <p:nvPicPr>
          <p:cNvPr id="16" name="Picture 15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C1576A3A-EF88-4EBE-90FC-22F381071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B6E663-862A-428A-841C-9CE1646B70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470620"/>
            <a:ext cx="3543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49E5AD-E2F6-4C4C-B08A-B034F45A5F5F}"/>
              </a:ext>
            </a:extLst>
          </p:cNvPr>
          <p:cNvSpPr/>
          <p:nvPr/>
        </p:nvSpPr>
        <p:spPr bwMode="auto">
          <a:xfrm>
            <a:off x="1055440" y="4743806"/>
            <a:ext cx="10009112" cy="8638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17D9D-6338-4008-9924-C5949889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kern="0" cap="none" dirty="0"/>
              <a:t>Antler reductions can cascade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AD2B-FB7F-44EA-B454-BC3773FFBA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Through cascades, it may be possible to:</a:t>
                </a:r>
              </a:p>
              <a:p>
                <a:r>
                  <a:rPr lang="en-US" dirty="0"/>
                  <a:t>find a </a:t>
                </a:r>
                <a:r>
                  <a:rPr lang="en-US" dirty="0">
                    <a:solidFill>
                      <a:srgbClr val="0070C0"/>
                    </a:solidFill>
                  </a:rPr>
                  <a:t>large</a:t>
                </a:r>
                <a:r>
                  <a:rPr lang="en-US" dirty="0"/>
                  <a:t> optimal solution </a:t>
                </a:r>
              </a:p>
              <a:p>
                <a:r>
                  <a:rPr lang="en-US" dirty="0"/>
                  <a:t>by repeatedly extracting </a:t>
                </a:r>
                <a:r>
                  <a:rPr lang="en-US" dirty="0">
                    <a:solidFill>
                      <a:srgbClr val="0070C0"/>
                    </a:solidFill>
                  </a:rPr>
                  <a:t>small </a:t>
                </a:r>
                <a:r>
                  <a:rPr lang="en-US" dirty="0"/>
                  <a:t>antlers, </a:t>
                </a:r>
              </a:p>
              <a:p>
                <a:r>
                  <a:rPr lang="en-US" dirty="0"/>
                  <a:t>via an algorithm of </a:t>
                </a:r>
                <a:r>
                  <a:rPr lang="en-US" dirty="0">
                    <a:solidFill>
                      <a:srgbClr val="0070C0"/>
                    </a:solidFill>
                  </a:rPr>
                  <a:t>small</a:t>
                </a:r>
                <a:r>
                  <a:rPr lang="en-US" dirty="0"/>
                  <a:t> running 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Suggests an alternative complexity measure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-deletion problems:</a:t>
                </a:r>
              </a:p>
              <a:p>
                <a:pPr marL="0" indent="0" algn="ctr">
                  <a:buNone/>
                </a:pPr>
                <a:r>
                  <a:rPr lang="en-US" dirty="0"/>
                  <a:t>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which optimal solution can be built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such that</a:t>
                </a:r>
                <a:br>
                  <a:rPr lang="en-US" dirty="0"/>
                </a:b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 certificate of </a:t>
                </a:r>
                <a:r>
                  <a:rPr lang="en-US" i="1" dirty="0"/>
                  <a:t>complexity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belonging to OPT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Can this be made rigorous for other problems than </a:t>
                </a:r>
                <a:r>
                  <a:rPr lang="en-US" cap="small" dirty="0"/>
                  <a:t>Feedback Vertex Set</a:t>
                </a:r>
                <a:r>
                  <a:rPr lang="en-US" dirty="0"/>
                  <a:t>?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AD2B-FB7F-44EA-B454-BC3773FFBA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989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5894-B6C8-416D-AA70-5DFBB9DC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B144-5E12-4D3D-ABF9-39415871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sketch of more complicated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4C250-F380-4F8D-9582-F0CFCA00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44</a:t>
            </a:fld>
            <a:endParaRPr lang="nb-NO" dirty="0"/>
          </a:p>
        </p:txBody>
      </p:sp>
      <p:pic>
        <p:nvPicPr>
          <p:cNvPr id="28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FA37E0E4-5F83-4DB9-BF0C-3EF279EB5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47503"/>
            <a:ext cx="8191500" cy="3933825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630CFE1F-0BCC-4B46-934E-0C8DE75C9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47503"/>
            <a:ext cx="8191500" cy="3933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9753ED-751E-4F18-B21F-1DE53FF3B79D}"/>
                  </a:ext>
                </a:extLst>
              </p:cNvPr>
              <p:cNvSpPr/>
              <p:nvPr/>
            </p:nvSpPr>
            <p:spPr bwMode="auto">
              <a:xfrm>
                <a:off x="695400" y="1145381"/>
                <a:ext cx="10801200" cy="6334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Simplest witness: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optimal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because that subgraph has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vertex-disjoint cycles,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so</a:t>
                </a:r>
                <a:r>
                  <a:rPr lang="en-US" sz="1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1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subgraph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1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for which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1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an optimal FVS and each component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18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1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 cycle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9753ED-751E-4F18-B21F-1DE53FF3B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1145381"/>
                <a:ext cx="10801200" cy="63341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6D533DB-31F2-4EB4-8611-630A20A31993}"/>
                  </a:ext>
                </a:extLst>
              </p:cNvPr>
              <p:cNvSpPr/>
              <p:nvPr/>
            </p:nvSpPr>
            <p:spPr bwMode="auto">
              <a:xfrm>
                <a:off x="695400" y="1977068"/>
                <a:ext cx="10801200" cy="101988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-complex witness: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optimal 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</a:t>
                </a:r>
                <a:b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 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a subgraph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for which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an optimal FVS,</a:t>
                </a:r>
                <a:b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</a:b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and each component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has feedback vertex number at most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kumimoji="0" lang="en-US" sz="2000" u="none" strike="noStrike" cap="none" normalizeH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6D533DB-31F2-4EB4-8611-630A20A31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1977068"/>
                <a:ext cx="10801200" cy="10198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DFB40-E389-47B8-9F5B-17BEA51F2CEA}"/>
                  </a:ext>
                </a:extLst>
              </p:cNvPr>
              <p:cNvSpPr txBox="1"/>
              <p:nvPr/>
            </p:nvSpPr>
            <p:spPr>
              <a:xfrm>
                <a:off x="10272464" y="3861049"/>
                <a:ext cx="15928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 err="1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ADFB40-E389-47B8-9F5B-17BEA51F2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464" y="3861049"/>
                <a:ext cx="159288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94844EC-A611-4C9B-BEED-26472BC7D7DB}"/>
                  </a:ext>
                </a:extLst>
              </p:cNvPr>
              <p:cNvSpPr/>
              <p:nvPr/>
            </p:nvSpPr>
            <p:spPr bwMode="auto">
              <a:xfrm>
                <a:off x="609600" y="5229200"/>
                <a:ext cx="10972800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hangingPunct="0"/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-time </a:t>
                </a: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algorithm that, given an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-vertex graph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and integers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either: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correctly determines that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does not contain a</a:t>
                </a:r>
                <a:r>
                  <a:rPr kumimoji="0" lang="en-US" sz="20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-antler whose head has size at most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, or</a:t>
                </a:r>
              </a:p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outputs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of size at least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such that some optimal feedback vertex set in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contains of </a:t>
                </a:r>
                <a14:m>
                  <m:oMath xmlns:m="http://schemas.openxmlformats.org/officeDocument/2006/math">
                    <m:r>
                      <a:rPr kumimoji="0" lang="en-US" sz="2000" i="1" u="none" strike="noStrike" cap="none" normalizeH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94844EC-A611-4C9B-BEED-26472BC7D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229200"/>
                <a:ext cx="10972800" cy="115212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BAEDDCB-C5D6-4A21-A713-DAAD03E5EECE}"/>
              </a:ext>
            </a:extLst>
          </p:cNvPr>
          <p:cNvSpPr txBox="1"/>
          <p:nvPr/>
        </p:nvSpPr>
        <p:spPr>
          <a:xfrm>
            <a:off x="9467260" y="638132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j-lt"/>
              </a:rPr>
              <a:t>[Donkers &amp; J. ‘21]</a:t>
            </a:r>
          </a:p>
        </p:txBody>
      </p:sp>
    </p:spTree>
    <p:extLst>
      <p:ext uri="{BB962C8B-B14F-4D97-AF65-F5344CB8AC3E}">
        <p14:creationId xmlns:p14="http://schemas.microsoft.com/office/powerpoint/2010/main" val="89231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D52B-F0B8-4A66-8366-E22D6542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problem: Antlers with a head of size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AF14A-01AA-41C7-8FAF-F0F2F2439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1823" y="1196752"/>
            <a:ext cx="7217987" cy="3467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30B87-2143-446F-8FEE-A21CF100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96B2FD-1C21-4A7C-AAEF-817B1C0C1EA8}"/>
              </a:ext>
            </a:extLst>
          </p:cNvPr>
          <p:cNvSpPr txBox="1">
            <a:spLocks/>
          </p:cNvSpPr>
          <p:nvPr/>
        </p:nvSpPr>
        <p:spPr bwMode="auto">
          <a:xfrm>
            <a:off x="609600" y="4437111"/>
            <a:ext cx="10972800" cy="168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Antlers with a head of size 1 can be detected in </a:t>
            </a:r>
            <a:r>
              <a:rPr lang="en-US" kern="0" dirty="0">
                <a:solidFill>
                  <a:srgbClr val="0070C0"/>
                </a:solidFill>
              </a:rPr>
              <a:t>linear time</a:t>
            </a:r>
            <a:r>
              <a:rPr lang="en-US" kern="0" dirty="0"/>
              <a:t>:</a:t>
            </a:r>
            <a:br>
              <a:rPr lang="en-US" kern="0" dirty="0"/>
            </a:br>
            <a:r>
              <a:rPr lang="en-US" kern="0" dirty="0"/>
              <a:t>standard reduction rules reduce them to a degree-3 vertex with a double-edge</a:t>
            </a:r>
          </a:p>
          <a:p>
            <a:pPr marL="0" indent="0">
              <a:buFontTx/>
              <a:buNone/>
            </a:pPr>
            <a:r>
              <a:rPr lang="en-US" kern="0" dirty="0"/>
              <a:t>Can antlers with a head of size 2 be detected in linear time?</a:t>
            </a:r>
          </a:p>
        </p:txBody>
      </p:sp>
    </p:spTree>
    <p:extLst>
      <p:ext uri="{BB962C8B-B14F-4D97-AF65-F5344CB8AC3E}">
        <p14:creationId xmlns:p14="http://schemas.microsoft.com/office/powerpoint/2010/main" val="11240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C4742D-1E98-45C0-8D82-87D98946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1515616"/>
            <a:ext cx="3362325" cy="197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4FD67-D61E-4141-9F6F-756FF235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problem: generalized crowns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41561-F408-48A2-98C1-7337E216C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Can the following task be solved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cap="small" dirty="0"/>
              </a:p>
              <a:p>
                <a:pPr marL="0" indent="0">
                  <a:buNone/>
                </a:pPr>
                <a:r>
                  <a:rPr lang="en-US" cap="small" dirty="0"/>
                  <a:t>Generalized Crown</a:t>
                </a:r>
                <a:br>
                  <a:rPr lang="en-US" cap="small" dirty="0"/>
                </a:br>
                <a:r>
                  <a:rPr lang="en-US" b="1" dirty="0"/>
                  <a:t>Input:		</a:t>
                </a:r>
                <a:r>
                  <a:rPr lang="en-US" dirty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Output:	</a:t>
                </a:r>
                <a:r>
                  <a:rPr lang="en-US" dirty="0"/>
                  <a:t>If there exists an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such that:</a:t>
                </a:r>
                <a:br>
                  <a:rPr lang="en-US" dirty="0"/>
                </a:b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minimum vertex cover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		then output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belongs to a minimum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41561-F408-48A2-98C1-7337E216C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33" t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991B3-5408-48AE-9021-1F8A863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EA02DC-0EF5-43DA-B57B-5E2BB0C0A5FB}"/>
                  </a:ext>
                </a:extLst>
              </p:cNvPr>
              <p:cNvSpPr txBox="1"/>
              <p:nvPr/>
            </p:nvSpPr>
            <p:spPr>
              <a:xfrm>
                <a:off x="11407847" y="1412776"/>
                <a:ext cx="11066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EA02DC-0EF5-43DA-B57B-5E2BB0C0A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7" y="1412776"/>
                <a:ext cx="11066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3A856D-31F2-4789-B0DD-CDA254400BBC}"/>
                  </a:ext>
                </a:extLst>
              </p:cNvPr>
              <p:cNvSpPr txBox="1"/>
              <p:nvPr/>
            </p:nvSpPr>
            <p:spPr>
              <a:xfrm>
                <a:off x="11407847" y="2062589"/>
                <a:ext cx="11066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33A856D-31F2-4789-B0DD-CDA25440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7" y="2062589"/>
                <a:ext cx="110669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114B28-85F7-44AF-9819-01AEC9887171}"/>
                  </a:ext>
                </a:extLst>
              </p:cNvPr>
              <p:cNvSpPr txBox="1"/>
              <p:nvPr/>
            </p:nvSpPr>
            <p:spPr>
              <a:xfrm>
                <a:off x="11407847" y="2754186"/>
                <a:ext cx="11066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114B28-85F7-44AF-9819-01AEC9887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847" y="2754186"/>
                <a:ext cx="110669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0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46A6-64A3-4A5D-92A5-79843A35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E1895-A234-4FEA-89B0-09FBB4C5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Kernelization is a beautiful concept for the study of polynomial-time </a:t>
            </a:r>
            <a:r>
              <a:rPr lang="en-US" dirty="0">
                <a:solidFill>
                  <a:srgbClr val="0070C0"/>
                </a:solidFill>
              </a:rPr>
              <a:t>data compression</a:t>
            </a:r>
          </a:p>
          <a:p>
            <a:pPr marL="0" indent="0">
              <a:buNone/>
            </a:pPr>
            <a:r>
              <a:rPr lang="en-US" dirty="0"/>
              <a:t>To understand how preprocessing gives exponential speed-ups,</a:t>
            </a:r>
            <a:br>
              <a:rPr lang="en-US" dirty="0"/>
            </a:br>
            <a:r>
              <a:rPr lang="en-US" dirty="0"/>
              <a:t>data </a:t>
            </a:r>
            <a:r>
              <a:rPr lang="en-US" dirty="0">
                <a:solidFill>
                  <a:srgbClr val="0070C0"/>
                </a:solidFill>
              </a:rPr>
              <a:t>compression</a:t>
            </a:r>
            <a:r>
              <a:rPr lang="en-US" dirty="0"/>
              <a:t> alone is not sufficient; </a:t>
            </a:r>
            <a:r>
              <a:rPr lang="en-US" dirty="0">
                <a:solidFill>
                  <a:srgbClr val="0070C0"/>
                </a:solidFill>
              </a:rPr>
              <a:t>search-space reduction </a:t>
            </a:r>
            <a:r>
              <a:rPr lang="en-US" dirty="0"/>
              <a:t>is vital</a:t>
            </a:r>
          </a:p>
          <a:p>
            <a:pPr marL="0" indent="0">
              <a:buNone/>
            </a:pPr>
            <a:r>
              <a:rPr lang="en-US" dirty="0"/>
              <a:t>Case studies for rigorous search-space reduction: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br>
              <a:rPr lang="en-US" dirty="0"/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Which theoretical questions should we ask to find practical preprocessing algorithms?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861B-822F-4B98-BD56-BBBADDB0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1C1A8E-839C-48F6-9857-EF8BCF52F1DC}"/>
              </a:ext>
            </a:extLst>
          </p:cNvPr>
          <p:cNvGrpSpPr/>
          <p:nvPr/>
        </p:nvGrpSpPr>
        <p:grpSpPr>
          <a:xfrm>
            <a:off x="4973466" y="3573016"/>
            <a:ext cx="2387462" cy="1464972"/>
            <a:chOff x="6870735" y="3429000"/>
            <a:chExt cx="4129720" cy="316835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14986B-C58F-4F3E-9002-96F187527351}"/>
                </a:ext>
              </a:extLst>
            </p:cNvPr>
            <p:cNvSpPr/>
            <p:nvPr/>
          </p:nvSpPr>
          <p:spPr bwMode="auto">
            <a:xfrm>
              <a:off x="6870735" y="3429000"/>
              <a:ext cx="412972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866E2E-CDF7-49AE-9E14-03AAD68903D6}"/>
                </a:ext>
              </a:extLst>
            </p:cNvPr>
            <p:cNvSpPr txBox="1"/>
            <p:nvPr/>
          </p:nvSpPr>
          <p:spPr>
            <a:xfrm>
              <a:off x="6982506" y="5600249"/>
              <a:ext cx="3938030" cy="86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simple </a:t>
              </a:r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certificates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8" name="Picture 7" descr="Shape, arrow&#10;&#10;Description automatically generated">
              <a:extLst>
                <a:ext uri="{FF2B5EF4-FFF2-40B4-BE49-F238E27FC236}">
                  <a16:creationId xmlns:a16="http://schemas.microsoft.com/office/drawing/2014/main" id="{C6FA1CED-9D19-410E-B1B8-6EECA6B7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853" y="3860410"/>
              <a:ext cx="3405860" cy="163560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2C16CC-7240-4952-B927-E54E7CC4C1EC}"/>
              </a:ext>
            </a:extLst>
          </p:cNvPr>
          <p:cNvGrpSpPr/>
          <p:nvPr/>
        </p:nvGrpSpPr>
        <p:grpSpPr>
          <a:xfrm>
            <a:off x="1221805" y="3573016"/>
            <a:ext cx="2529856" cy="1464972"/>
            <a:chOff x="953645" y="3429000"/>
            <a:chExt cx="5184576" cy="316835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C17A825-F67F-4869-AA22-49ADE1DF06E5}"/>
                </a:ext>
              </a:extLst>
            </p:cNvPr>
            <p:cNvSpPr/>
            <p:nvPr/>
          </p:nvSpPr>
          <p:spPr bwMode="auto">
            <a:xfrm>
              <a:off x="1033960" y="3429000"/>
              <a:ext cx="489276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46F891-0EA2-4C3D-BF00-C16D94E22FC5}"/>
                </a:ext>
              </a:extLst>
            </p:cNvPr>
            <p:cNvSpPr txBox="1"/>
            <p:nvPr/>
          </p:nvSpPr>
          <p:spPr>
            <a:xfrm>
              <a:off x="953645" y="5600249"/>
              <a:ext cx="5184576" cy="86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  <a:latin typeface="+mj-lt"/>
                </a:rPr>
                <a:t>essential</a:t>
              </a:r>
              <a:r>
                <a:rPr lang="en-US" sz="2000" dirty="0">
                  <a:latin typeface="+mj-lt"/>
                </a:rPr>
                <a:t> vertices</a:t>
              </a:r>
            </a:p>
          </p:txBody>
        </p:sp>
        <p:pic>
          <p:nvPicPr>
            <p:cNvPr id="12" name="Picture 2" descr="Flower, Petals, Nature, Flora, Flowering, Plant">
              <a:extLst>
                <a:ext uri="{FF2B5EF4-FFF2-40B4-BE49-F238E27FC236}">
                  <a16:creationId xmlns:a16="http://schemas.microsoft.com/office/drawing/2014/main" id="{60F54B6E-7DB8-42F5-97EF-39B4858BB0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" t="5522" r="6741" b="3235"/>
            <a:stretch/>
          </p:blipFill>
          <p:spPr bwMode="auto">
            <a:xfrm>
              <a:off x="2147994" y="3622247"/>
              <a:ext cx="2795878" cy="200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BA776C-EFED-4112-9E4A-A4B583490B1A}"/>
              </a:ext>
            </a:extLst>
          </p:cNvPr>
          <p:cNvGrpSpPr/>
          <p:nvPr/>
        </p:nvGrpSpPr>
        <p:grpSpPr>
          <a:xfrm>
            <a:off x="8582733" y="3573016"/>
            <a:ext cx="2387462" cy="1464972"/>
            <a:chOff x="6870735" y="3429000"/>
            <a:chExt cx="4129720" cy="316835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8899024-E4FC-4BC7-8F46-A63F6EDB651F}"/>
                </a:ext>
              </a:extLst>
            </p:cNvPr>
            <p:cNvSpPr/>
            <p:nvPr/>
          </p:nvSpPr>
          <p:spPr bwMode="auto">
            <a:xfrm>
              <a:off x="6870735" y="3429000"/>
              <a:ext cx="4129720" cy="31683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50AB22-8E22-4FC0-BCD8-2EA0D4E46407}"/>
                </a:ext>
              </a:extLst>
            </p:cNvPr>
            <p:cNvSpPr txBox="1"/>
            <p:nvPr/>
          </p:nvSpPr>
          <p:spPr>
            <a:xfrm>
              <a:off x="6982506" y="5600249"/>
              <a:ext cx="3938030" cy="86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0FF065-DDC0-4D03-8255-6A9EA4D33FDD}"/>
              </a:ext>
            </a:extLst>
          </p:cNvPr>
          <p:cNvSpPr/>
          <p:nvPr/>
        </p:nvSpPr>
        <p:spPr>
          <a:xfrm>
            <a:off x="9408368" y="3573016"/>
            <a:ext cx="7999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968487-6DCD-4C20-B705-31CBB4065D68}"/>
              </a:ext>
            </a:extLst>
          </p:cNvPr>
          <p:cNvGrpSpPr/>
          <p:nvPr/>
        </p:nvGrpSpPr>
        <p:grpSpPr>
          <a:xfrm>
            <a:off x="7653824" y="402486"/>
            <a:ext cx="2005920" cy="601200"/>
            <a:chOff x="1915352" y="5810746"/>
            <a:chExt cx="200592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59BCC7-6D58-4236-A923-534201985C50}"/>
                    </a:ext>
                  </a:extLst>
                </p14:cNvPr>
                <p14:cNvContentPartPr/>
                <p14:nvPr/>
              </p14:nvContentPartPr>
              <p14:xfrm>
                <a:off x="1915352" y="5935306"/>
                <a:ext cx="62424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5FE7AB-33F8-4A9D-80C8-C1E9C8DD10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6352" y="5926306"/>
                  <a:ext cx="641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DEADD48-4A33-4751-8BAC-783420827B0F}"/>
                    </a:ext>
                  </a:extLst>
                </p14:cNvPr>
                <p14:cNvContentPartPr/>
                <p14:nvPr/>
              </p14:nvContentPartPr>
              <p14:xfrm>
                <a:off x="2235032" y="6018466"/>
                <a:ext cx="73800" cy="39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9AB90D-E79D-4E4D-A066-0CCFC1EE08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26392" y="6009826"/>
                  <a:ext cx="914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C4AF2-BFBB-480D-997C-870355408897}"/>
                    </a:ext>
                  </a:extLst>
                </p14:cNvPr>
                <p14:cNvContentPartPr/>
                <p14:nvPr/>
              </p14:nvContentPartPr>
              <p14:xfrm>
                <a:off x="2736872" y="5810746"/>
                <a:ext cx="269280" cy="48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BB1294-2F02-4110-92CA-FD50C65C5C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28232" y="5802106"/>
                  <a:ext cx="2869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48C8FB-DA28-4EA5-BA0F-1FB0AB9386C8}"/>
                    </a:ext>
                  </a:extLst>
                </p14:cNvPr>
                <p14:cNvContentPartPr/>
                <p14:nvPr/>
              </p14:nvContentPartPr>
              <p14:xfrm>
                <a:off x="3050072" y="5911546"/>
                <a:ext cx="871200" cy="42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5D41DF-D490-4636-9D0A-1DCF66E51A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41072" y="5902906"/>
                  <a:ext cx="88884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921D67-907B-4C1C-B475-5D263D237489}"/>
              </a:ext>
            </a:extLst>
          </p:cNvPr>
          <p:cNvGrpSpPr/>
          <p:nvPr/>
        </p:nvGrpSpPr>
        <p:grpSpPr>
          <a:xfrm>
            <a:off x="10272464" y="303846"/>
            <a:ext cx="1569960" cy="828720"/>
            <a:chOff x="4533992" y="5712106"/>
            <a:chExt cx="156996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9F3D80-4951-41C1-8A36-33F59D0335DC}"/>
                    </a:ext>
                  </a:extLst>
                </p14:cNvPr>
                <p14:cNvContentPartPr/>
                <p14:nvPr/>
              </p14:nvContentPartPr>
              <p14:xfrm>
                <a:off x="4533992" y="6149866"/>
                <a:ext cx="339120" cy="39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938958-B42C-4E99-A2D9-9609934786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24992" y="6140866"/>
                  <a:ext cx="3567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81EC6D9-46AD-42CA-9AFD-7286CA6374A8}"/>
                    </a:ext>
                  </a:extLst>
                </p14:cNvPr>
                <p14:cNvContentPartPr/>
                <p14:nvPr/>
              </p14:nvContentPartPr>
              <p14:xfrm>
                <a:off x="4827032" y="6157426"/>
                <a:ext cx="209520" cy="18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80646D-17C7-4F3B-A18C-38773AFAFD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8392" y="6148786"/>
                  <a:ext cx="227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0B8FA2-AF5F-460B-AE5D-A13E82097AB1}"/>
                    </a:ext>
                  </a:extLst>
                </p14:cNvPr>
                <p14:cNvContentPartPr/>
                <p14:nvPr/>
              </p14:nvContentPartPr>
              <p14:xfrm>
                <a:off x="5102432" y="6211066"/>
                <a:ext cx="284760" cy="10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A89B56-EE0E-4526-894B-EAAB8BAE4E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93792" y="6202426"/>
                  <a:ext cx="30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CA13E8-993D-4E1E-A875-F9FC83726DC4}"/>
                    </a:ext>
                  </a:extLst>
                </p14:cNvPr>
                <p14:cNvContentPartPr/>
                <p14:nvPr/>
              </p14:nvContentPartPr>
              <p14:xfrm>
                <a:off x="5676632" y="5712106"/>
                <a:ext cx="427320" cy="49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1CC282-0368-41B2-A531-B8E6B1BB73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67992" y="5703106"/>
                  <a:ext cx="444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8D8CCC-7915-4786-AF88-A5BF4733BA92}"/>
                    </a:ext>
                  </a:extLst>
                </p14:cNvPr>
                <p14:cNvContentPartPr/>
                <p14:nvPr/>
              </p14:nvContentPartPr>
              <p14:xfrm>
                <a:off x="5782112" y="6386746"/>
                <a:ext cx="11376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9A5FDF-EEA5-4FE6-8C7C-A8C704446B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73472" y="6377746"/>
                  <a:ext cx="131400" cy="12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05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0CCB-AC4F-466E-A6F2-C509D60B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B4520-46B6-4C43-8E63-950129287F8A}"/>
              </a:ext>
            </a:extLst>
          </p:cNvPr>
          <p:cNvSpPr txBox="1"/>
          <p:nvPr/>
        </p:nvSpPr>
        <p:spPr>
          <a:xfrm>
            <a:off x="839416" y="5374315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Experiments showed great speed-ups through kernelization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767B81-D03C-47E6-8A08-3BDAABE2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6" y="692696"/>
            <a:ext cx="11269648" cy="4182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BDEAE0-9774-43B0-B25A-18309F97847F}"/>
                  </a:ext>
                </a:extLst>
              </p14:cNvPr>
              <p14:cNvContentPartPr/>
              <p14:nvPr/>
            </p14:nvContentPartPr>
            <p14:xfrm>
              <a:off x="4762998" y="3626941"/>
              <a:ext cx="51444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BDEAE0-9774-43B0-B25A-18309F9784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9358" y="3518941"/>
                <a:ext cx="6220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F632B6-ED8C-4A90-B40F-E597A8B7027B}"/>
                  </a:ext>
                </a:extLst>
              </p14:cNvPr>
              <p14:cNvContentPartPr/>
              <p14:nvPr/>
            </p14:nvContentPartPr>
            <p14:xfrm>
              <a:off x="9943398" y="3654301"/>
              <a:ext cx="576360" cy="15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F632B6-ED8C-4A90-B40F-E597A8B702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89398" y="3546301"/>
                <a:ext cx="684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A3AC7A-EC1F-4606-A331-61B4B9B75656}"/>
                  </a:ext>
                </a:extLst>
              </p14:cNvPr>
              <p14:cNvContentPartPr/>
              <p14:nvPr/>
            </p14:nvContentPartPr>
            <p14:xfrm>
              <a:off x="4768398" y="4017901"/>
              <a:ext cx="205920" cy="29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A3AC7A-EC1F-4606-A331-61B4B9B756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4398" y="3909901"/>
                <a:ext cx="3135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E8E79F-81E6-4250-B59C-D78550603C1A}"/>
                  </a:ext>
                </a:extLst>
              </p14:cNvPr>
              <p14:cNvContentPartPr/>
              <p14:nvPr/>
            </p14:nvContentPartPr>
            <p14:xfrm>
              <a:off x="10054278" y="4017901"/>
              <a:ext cx="414000" cy="53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E8E79F-81E6-4250-B59C-D78550603C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0278" y="3909901"/>
                <a:ext cx="52164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F3E95-17D1-4C71-8C47-E344140F2A37}"/>
              </a:ext>
            </a:extLst>
          </p:cNvPr>
          <p:cNvGrpSpPr/>
          <p:nvPr/>
        </p:nvGrpSpPr>
        <p:grpSpPr>
          <a:xfrm>
            <a:off x="1079572" y="599628"/>
            <a:ext cx="10032856" cy="4485556"/>
            <a:chOff x="3177630" y="0"/>
            <a:chExt cx="5836739" cy="26095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7B4A03-DFF8-4246-AB5B-8048F2338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73100"/>
            <a:stretch/>
          </p:blipFill>
          <p:spPr>
            <a:xfrm>
              <a:off x="3177630" y="0"/>
              <a:ext cx="5836739" cy="18448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C26C5D-C50E-40AC-96E9-F7B1CB13E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1364" t="77699"/>
            <a:stretch/>
          </p:blipFill>
          <p:spPr>
            <a:xfrm>
              <a:off x="5591944" y="1080120"/>
              <a:ext cx="3422425" cy="15294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85D7CB9-66BB-4A78-A3A1-1CC04EE6D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90716" r="62337"/>
            <a:stretch/>
          </p:blipFill>
          <p:spPr>
            <a:xfrm>
              <a:off x="3177631" y="1916832"/>
              <a:ext cx="2198290" cy="63669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2C6430E-99BA-4363-8EF8-1F8FBDC0C334}"/>
                  </a:ext>
                </a:extLst>
              </p14:cNvPr>
              <p14:cNvContentPartPr/>
              <p14:nvPr/>
            </p14:nvContentPartPr>
            <p14:xfrm>
              <a:off x="7902558" y="3244621"/>
              <a:ext cx="388800" cy="17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2C6430E-99BA-4363-8EF8-1F8FBDC0C33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48558" y="3136621"/>
                <a:ext cx="496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D691A44-AA05-4B79-A55E-62D5CCEA13E6}"/>
                  </a:ext>
                </a:extLst>
              </p14:cNvPr>
              <p14:cNvContentPartPr/>
              <p14:nvPr/>
            </p14:nvContentPartPr>
            <p14:xfrm>
              <a:off x="9990558" y="3242461"/>
              <a:ext cx="494280" cy="43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D691A44-AA05-4B79-A55E-62D5CCEA13E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36558" y="3134821"/>
                <a:ext cx="6019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89F1EA9-11C2-420D-9E86-5B18B57FA646}"/>
                  </a:ext>
                </a:extLst>
              </p14:cNvPr>
              <p14:cNvContentPartPr/>
              <p14:nvPr/>
            </p14:nvContentPartPr>
            <p14:xfrm>
              <a:off x="7914438" y="4655101"/>
              <a:ext cx="498240" cy="21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89F1EA9-11C2-420D-9E86-5B18B57FA6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60438" y="4547101"/>
                <a:ext cx="6058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D7982F-F03E-4357-9BCF-61349CD3C2BC}"/>
                  </a:ext>
                </a:extLst>
              </p14:cNvPr>
              <p14:cNvContentPartPr/>
              <p14:nvPr/>
            </p14:nvContentPartPr>
            <p14:xfrm>
              <a:off x="9073998" y="4660141"/>
              <a:ext cx="439200" cy="23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D7982F-F03E-4357-9BCF-61349CD3C2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020358" y="4552141"/>
                <a:ext cx="5468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7DC7FAA-68FE-41CE-A9A2-CFBD6B702136}"/>
                  </a:ext>
                </a:extLst>
              </p14:cNvPr>
              <p14:cNvContentPartPr/>
              <p14:nvPr/>
            </p14:nvContentPartPr>
            <p14:xfrm>
              <a:off x="10143198" y="4657981"/>
              <a:ext cx="439920" cy="5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7DC7FAA-68FE-41CE-A9A2-CFBD6B7021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89558" y="4549981"/>
                <a:ext cx="5475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936EFBE-BB04-4CED-860B-745D0B2C0A08}"/>
                  </a:ext>
                </a:extLst>
              </p14:cNvPr>
              <p14:cNvContentPartPr/>
              <p14:nvPr/>
            </p14:nvContentPartPr>
            <p14:xfrm>
              <a:off x="9034758" y="3250741"/>
              <a:ext cx="423720" cy="23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936EFBE-BB04-4CED-860B-745D0B2C0A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80758" y="3143101"/>
                <a:ext cx="531360" cy="2386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9D0067-AA3B-4FCA-ADA5-88E5163479DF}"/>
              </a:ext>
            </a:extLst>
          </p:cNvPr>
          <p:cNvSpPr txBox="1"/>
          <p:nvPr/>
        </p:nvSpPr>
        <p:spPr>
          <a:xfrm>
            <a:off x="-953780" y="216149"/>
            <a:ext cx="6100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2400" dirty="0" err="1">
                <a:solidFill>
                  <a:srgbClr val="0070C0"/>
                </a:solidFill>
                <a:latin typeface="+mj-lt"/>
              </a:rPr>
              <a:t>Alber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2002]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420FBC-64F9-4F07-AF8E-42457A8BB77B}"/>
              </a:ext>
            </a:extLst>
          </p:cNvPr>
          <p:cNvSpPr txBox="1"/>
          <p:nvPr/>
        </p:nvSpPr>
        <p:spPr>
          <a:xfrm>
            <a:off x="623392" y="231031"/>
            <a:ext cx="6100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+mj-lt"/>
              </a:rPr>
              <a:t>[Bodlaender &amp; van Dijk @TCS‘08]</a:t>
            </a:r>
          </a:p>
        </p:txBody>
      </p:sp>
    </p:spTree>
    <p:extLst>
      <p:ext uri="{BB962C8B-B14F-4D97-AF65-F5344CB8AC3E}">
        <p14:creationId xmlns:p14="http://schemas.microsoft.com/office/powerpoint/2010/main" val="13039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of polynomial-time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pload.wikimedia.org/wikipedia/commons/thumb/9/95/Dragon_World.svg/1280px-Dragon_Worl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001030"/>
            <a:ext cx="8178402" cy="552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 rot="1111209">
            <a:off x="5226913" y="43651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Bradley Hand ITC" panose="03070402050302030203" pitchFamily="66" charset="0"/>
              </a:rPr>
              <a:t>Shortest</a:t>
            </a:r>
            <a:r>
              <a:rPr lang="nl-NL" sz="2400" dirty="0">
                <a:latin typeface="Bradley Hand ITC" panose="03070402050302030203" pitchFamily="66" charset="0"/>
              </a:rPr>
              <a:t> </a:t>
            </a:r>
            <a:r>
              <a:rPr lang="nl-NL" sz="2400" dirty="0" err="1">
                <a:latin typeface="Bradley Hand ITC" panose="03070402050302030203" pitchFamily="66" charset="0"/>
              </a:rPr>
              <a:t>paths</a:t>
            </a:r>
            <a:endParaRPr lang="en-US" sz="2400" dirty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0536" y="159612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Primality</a:t>
            </a:r>
          </a:p>
          <a:p>
            <a:r>
              <a:rPr lang="nl-NL" sz="2400" dirty="0" err="1">
                <a:latin typeface="Bradley Hand ITC" panose="03070402050302030203" pitchFamily="66" charset="0"/>
              </a:rPr>
              <a:t>testing</a:t>
            </a:r>
            <a:endParaRPr lang="en-US" sz="2400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379690">
            <a:off x="1518822" y="450529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Longest common </a:t>
            </a:r>
            <a:br>
              <a:rPr lang="en-US" sz="2400" dirty="0">
                <a:latin typeface="Bradley Hand ITC" panose="03070402050302030203" pitchFamily="66" charset="0"/>
              </a:rPr>
            </a:br>
            <a:r>
              <a:rPr lang="en-US" sz="2400" dirty="0">
                <a:latin typeface="Bradley Hand ITC" panose="03070402050302030203" pitchFamily="66" charset="0"/>
              </a:rPr>
              <a:t>subsequence</a:t>
            </a:r>
          </a:p>
        </p:txBody>
      </p:sp>
      <p:sp>
        <p:nvSpPr>
          <p:cNvPr id="13" name="TextBox 12"/>
          <p:cNvSpPr txBox="1"/>
          <p:nvPr/>
        </p:nvSpPr>
        <p:spPr>
          <a:xfrm rot="19782643">
            <a:off x="4079776" y="54323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Approximation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2308" y="193398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Network 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2313" y="268682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Sorting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5575" y="286622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Parsing </a:t>
            </a:r>
            <a:br>
              <a:rPr lang="en-US" sz="2400" dirty="0">
                <a:latin typeface="Bradley Hand ITC" panose="03070402050302030203" pitchFamily="66" charset="0"/>
              </a:rPr>
            </a:br>
            <a:r>
              <a:rPr lang="en-US" sz="2400" dirty="0">
                <a:latin typeface="Bradley Hand ITC" panose="03070402050302030203" pitchFamily="66" charset="0"/>
              </a:rPr>
              <a:t>context-free grammars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2030" y="5682795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Islands of</a:t>
            </a:r>
            <a:br>
              <a:rPr lang="en-US" sz="2400" dirty="0">
                <a:latin typeface="Bradley Hand ITC" panose="03070402050302030203" pitchFamily="66" charset="0"/>
              </a:rPr>
            </a:br>
            <a:r>
              <a:rPr lang="en-US" sz="2400" dirty="0">
                <a:latin typeface="Bradley Hand ITC" panose="03070402050302030203" pitchFamily="66" charset="0"/>
              </a:rPr>
              <a:t>minor-testing</a:t>
            </a:r>
          </a:p>
        </p:txBody>
      </p:sp>
      <p:sp>
        <p:nvSpPr>
          <p:cNvPr id="18" name="TextBox 17"/>
          <p:cNvSpPr txBox="1"/>
          <p:nvPr/>
        </p:nvSpPr>
        <p:spPr>
          <a:xfrm rot="19021303">
            <a:off x="7153145" y="327799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 ITC" panose="03070402050302030203" pitchFamily="66" charset="0"/>
              </a:rPr>
              <a:t>Fast Fourier transform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96682" y="1020079"/>
            <a:ext cx="2232248" cy="1187655"/>
          </a:xfrm>
          <a:prstGeom prst="roundRect">
            <a:avLst/>
          </a:prstGeom>
          <a:solidFill>
            <a:srgbClr val="D3EBF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5520" y="13831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Kernelization</a:t>
            </a:r>
            <a:endParaRPr lang="en-US" sz="24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Horizontal Scroll 18"/>
          <p:cNvSpPr/>
          <p:nvPr/>
        </p:nvSpPr>
        <p:spPr bwMode="auto">
          <a:xfrm>
            <a:off x="1646992" y="1763572"/>
            <a:ext cx="3456384" cy="1101793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The lost continent of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6023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7" grpId="0" animBg="1"/>
      <p:bldP spid="2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D432C0E-F832-4315-A3E0-F8A1ABFC1B3E}"/>
              </a:ext>
            </a:extLst>
          </p:cNvPr>
          <p:cNvGrpSpPr/>
          <p:nvPr/>
        </p:nvGrpSpPr>
        <p:grpSpPr>
          <a:xfrm>
            <a:off x="8697821" y="5160484"/>
            <a:ext cx="3513606" cy="1248945"/>
            <a:chOff x="8697821" y="5160484"/>
            <a:chExt cx="3513606" cy="1248945"/>
          </a:xfrm>
        </p:grpSpPr>
        <p:sp>
          <p:nvSpPr>
            <p:cNvPr id="31" name="Rectangular Callout 18">
              <a:extLst>
                <a:ext uri="{FF2B5EF4-FFF2-40B4-BE49-F238E27FC236}">
                  <a16:creationId xmlns:a16="http://schemas.microsoft.com/office/drawing/2014/main" id="{AB9B1064-8EAC-453B-AFC6-43007570C13B}"/>
                </a:ext>
              </a:extLst>
            </p:cNvPr>
            <p:cNvSpPr/>
            <p:nvPr/>
          </p:nvSpPr>
          <p:spPr bwMode="auto">
            <a:xfrm>
              <a:off x="8857219" y="5504838"/>
              <a:ext cx="3071429" cy="904591"/>
            </a:xfrm>
            <a:prstGeom prst="wedgeRectCallout">
              <a:avLst>
                <a:gd name="adj1" fmla="val -86645"/>
                <a:gd name="adj2" fmla="val -26820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Compression via matroids for </a:t>
              </a:r>
              <a:r>
                <a:rPr kumimoji="0" lang="en-US" sz="2000" b="0" u="none" strike="noStrike" cap="small" normalizeH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Odd Cycle Transversal</a:t>
              </a:r>
              <a:endParaRPr kumimoji="0" lang="en-US" sz="2000" u="none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0AD5C7-FACC-4B2A-B708-72E2BF14394B}"/>
                </a:ext>
              </a:extLst>
            </p:cNvPr>
            <p:cNvSpPr/>
            <p:nvPr/>
          </p:nvSpPr>
          <p:spPr>
            <a:xfrm>
              <a:off x="8697821" y="5160484"/>
              <a:ext cx="35136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[Kratsch, Wahlström]</a:t>
              </a:r>
              <a:r>
                <a:rPr lang="en-US" sz="1400" baseline="30000" dirty="0">
                  <a:solidFill>
                    <a:srgbClr val="0070C0"/>
                  </a:solidFill>
                </a:rPr>
                <a:t>2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3F386C-7171-4D90-A36C-EF21BE94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kernelization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B9D3C-D5D7-4F8E-A067-E357C24E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3CBC25-1E27-4BAE-A811-4E42229E0EEF}"/>
              </a:ext>
            </a:extLst>
          </p:cNvPr>
          <p:cNvGrpSpPr/>
          <p:nvPr/>
        </p:nvGrpSpPr>
        <p:grpSpPr>
          <a:xfrm>
            <a:off x="9736451" y="293169"/>
            <a:ext cx="1132924" cy="1518832"/>
            <a:chOff x="10245148" y="879221"/>
            <a:chExt cx="1132924" cy="1518832"/>
          </a:xfrm>
        </p:grpSpPr>
        <p:sp>
          <p:nvSpPr>
            <p:cNvPr id="12" name="Rectangular Callout 18">
              <a:extLst>
                <a:ext uri="{FF2B5EF4-FFF2-40B4-BE49-F238E27FC236}">
                  <a16:creationId xmlns:a16="http://schemas.microsoft.com/office/drawing/2014/main" id="{555F4810-D803-4E5B-9A12-4D0B2125BF54}"/>
                </a:ext>
              </a:extLst>
            </p:cNvPr>
            <p:cNvSpPr/>
            <p:nvPr/>
          </p:nvSpPr>
          <p:spPr bwMode="auto">
            <a:xfrm>
              <a:off x="10245148" y="879221"/>
              <a:ext cx="1132924" cy="1518831"/>
            </a:xfrm>
            <a:prstGeom prst="wedgeRectCallout">
              <a:avLst>
                <a:gd name="adj1" fmla="val -6162"/>
                <a:gd name="adj2" fmla="val 131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1A89F9-739B-4888-9026-1AA4A763F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7519" y="915604"/>
              <a:ext cx="1023229" cy="1482449"/>
            </a:xfrm>
            <a:prstGeom prst="rect">
              <a:avLst/>
            </a:prstGeom>
          </p:spPr>
        </p:pic>
      </p:grpSp>
      <p:sp>
        <p:nvSpPr>
          <p:cNvPr id="8" name="Striped Right Arrow 5">
            <a:extLst>
              <a:ext uri="{FF2B5EF4-FFF2-40B4-BE49-F238E27FC236}">
                <a16:creationId xmlns:a16="http://schemas.microsoft.com/office/drawing/2014/main" id="{E5E5ED86-434E-415A-8362-4C15CF46FA06}"/>
              </a:ext>
            </a:extLst>
          </p:cNvPr>
          <p:cNvSpPr/>
          <p:nvPr/>
        </p:nvSpPr>
        <p:spPr bwMode="auto">
          <a:xfrm>
            <a:off x="668588" y="2893822"/>
            <a:ext cx="11260060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000" dirty="0">
                <a:solidFill>
                  <a:schemeClr val="tx1"/>
                </a:solidFill>
                <a:latin typeface="+mj-lt"/>
              </a:rPr>
              <a:t>1988 1990  1992  1996  1998  2000  2002  2004  2006  2008  2010  2012  2014  2016  2018  2020  2022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062D57-EB87-4F90-BFAB-09E10C1C9AD4}"/>
              </a:ext>
            </a:extLst>
          </p:cNvPr>
          <p:cNvGrpSpPr/>
          <p:nvPr/>
        </p:nvGrpSpPr>
        <p:grpSpPr>
          <a:xfrm>
            <a:off x="6600055" y="166080"/>
            <a:ext cx="3294112" cy="1212368"/>
            <a:chOff x="6600055" y="166080"/>
            <a:chExt cx="3294112" cy="1212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ular Callout 18">
                  <a:extLst>
                    <a:ext uri="{FF2B5EF4-FFF2-40B4-BE49-F238E27FC236}">
                      <a16:creationId xmlns:a16="http://schemas.microsoft.com/office/drawing/2014/main" id="{D0DACCFC-72FC-4387-B8E8-35B214AAC715}"/>
                    </a:ext>
                  </a:extLst>
                </p:cNvPr>
                <p:cNvSpPr/>
                <p:nvPr/>
              </p:nvSpPr>
              <p:spPr bwMode="auto">
                <a:xfrm>
                  <a:off x="6600055" y="473857"/>
                  <a:ext cx="2808312" cy="904591"/>
                </a:xfrm>
                <a:prstGeom prst="wedgeRectCallout">
                  <a:avLst>
                    <a:gd name="adj1" fmla="val -18937"/>
                    <a:gd name="adj2" fmla="val 234124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Vertex Cover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has no kernel of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0" lang="en-US" sz="2000" b="0" i="1" u="none" strike="noStrike" cap="none" normalizeH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kumimoji="0" lang="en-US" sz="2000" b="0" i="1" u="none" strike="noStrike" cap="none" normalizeH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10" name="Rectangular Callout 18">
                  <a:extLst>
                    <a:ext uri="{FF2B5EF4-FFF2-40B4-BE49-F238E27FC236}">
                      <a16:creationId xmlns:a16="http://schemas.microsoft.com/office/drawing/2014/main" id="{D0DACCFC-72FC-4387-B8E8-35B214AAC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00055" y="473857"/>
                  <a:ext cx="2808312" cy="904591"/>
                </a:xfrm>
                <a:prstGeom prst="wedgeRectCallout">
                  <a:avLst>
                    <a:gd name="adj1" fmla="val -18937"/>
                    <a:gd name="adj2" fmla="val 234124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3332F7-D9BC-44A7-8E99-8ACDC3EB2251}"/>
                </a:ext>
              </a:extLst>
            </p:cNvPr>
            <p:cNvSpPr/>
            <p:nvPr/>
          </p:nvSpPr>
          <p:spPr>
            <a:xfrm>
              <a:off x="7248127" y="166080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[Dell &amp; van </a:t>
              </a: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Melkebeek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2E8457-DBB9-4A39-B4B9-2ED2F40908BC}"/>
              </a:ext>
            </a:extLst>
          </p:cNvPr>
          <p:cNvGrpSpPr/>
          <p:nvPr/>
        </p:nvGrpSpPr>
        <p:grpSpPr>
          <a:xfrm>
            <a:off x="1127448" y="1014329"/>
            <a:ext cx="2898982" cy="1591808"/>
            <a:chOff x="1127448" y="1014329"/>
            <a:chExt cx="2898982" cy="1591808"/>
          </a:xfrm>
        </p:grpSpPr>
        <p:sp>
          <p:nvSpPr>
            <p:cNvPr id="13" name="Rectangular Callout 18">
              <a:extLst>
                <a:ext uri="{FF2B5EF4-FFF2-40B4-BE49-F238E27FC236}">
                  <a16:creationId xmlns:a16="http://schemas.microsoft.com/office/drawing/2014/main" id="{50A899F5-A64D-4EF1-9D96-405984EC2935}"/>
                </a:ext>
              </a:extLst>
            </p:cNvPr>
            <p:cNvSpPr/>
            <p:nvPr/>
          </p:nvSpPr>
          <p:spPr bwMode="auto">
            <a:xfrm>
              <a:off x="1127448" y="1293856"/>
              <a:ext cx="2808312" cy="1312281"/>
            </a:xfrm>
            <a:prstGeom prst="wedgeRectCallout">
              <a:avLst>
                <a:gd name="adj1" fmla="val -7641"/>
                <a:gd name="adj2" fmla="val 8569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Kernels as a method for building FPT algorithms: </a:t>
              </a:r>
              <a:r>
                <a:rPr kumimoji="0" lang="en-US" sz="2000" u="none" strike="noStrike" cap="sm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Max Leaf Spanning Tree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EBFFF6-753A-42ED-B630-E812EDA4B9BE}"/>
                </a:ext>
              </a:extLst>
            </p:cNvPr>
            <p:cNvSpPr/>
            <p:nvPr/>
          </p:nvSpPr>
          <p:spPr>
            <a:xfrm>
              <a:off x="1380390" y="1014329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[Downey &amp; Fellows]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0D305C-3C6B-4FB0-95BB-49EB63C2E75C}"/>
              </a:ext>
            </a:extLst>
          </p:cNvPr>
          <p:cNvGrpSpPr/>
          <p:nvPr/>
        </p:nvGrpSpPr>
        <p:grpSpPr>
          <a:xfrm>
            <a:off x="670075" y="3863278"/>
            <a:ext cx="2887389" cy="1212368"/>
            <a:chOff x="670075" y="3863278"/>
            <a:chExt cx="2887389" cy="1212368"/>
          </a:xfrm>
        </p:grpSpPr>
        <p:sp>
          <p:nvSpPr>
            <p:cNvPr id="15" name="Rectangular Callout 18">
              <a:extLst>
                <a:ext uri="{FF2B5EF4-FFF2-40B4-BE49-F238E27FC236}">
                  <a16:creationId xmlns:a16="http://schemas.microsoft.com/office/drawing/2014/main" id="{86A8B690-CFD4-444F-9119-BB759EF8717B}"/>
                </a:ext>
              </a:extLst>
            </p:cNvPr>
            <p:cNvSpPr/>
            <p:nvPr/>
          </p:nvSpPr>
          <p:spPr bwMode="auto">
            <a:xfrm>
              <a:off x="670075" y="4171055"/>
              <a:ext cx="2808312" cy="904591"/>
            </a:xfrm>
            <a:prstGeom prst="wedgeRectCallout">
              <a:avLst>
                <a:gd name="adj1" fmla="val -31564"/>
                <a:gd name="adj2" fmla="val -11967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Quadratic kernel for </a:t>
              </a:r>
              <a:r>
                <a:rPr kumimoji="0" lang="en-US" sz="2000" u="none" strike="noStrike" cap="sm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Vertex Cover</a:t>
              </a:r>
              <a:endParaRPr kumimoji="0" lang="en-US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CAA9E3-5949-48E4-ADC4-D2B9A4400386}"/>
                </a:ext>
              </a:extLst>
            </p:cNvPr>
            <p:cNvSpPr/>
            <p:nvPr/>
          </p:nvSpPr>
          <p:spPr>
            <a:xfrm>
              <a:off x="911424" y="3863278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[Sam Buss]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9F6BB3-48B4-461C-B7E0-82E6AD4FF237}"/>
              </a:ext>
            </a:extLst>
          </p:cNvPr>
          <p:cNvGrpSpPr/>
          <p:nvPr/>
        </p:nvGrpSpPr>
        <p:grpSpPr>
          <a:xfrm>
            <a:off x="1782322" y="5524513"/>
            <a:ext cx="2854967" cy="1200322"/>
            <a:chOff x="1776011" y="5524513"/>
            <a:chExt cx="2854967" cy="1200322"/>
          </a:xfrm>
        </p:grpSpPr>
        <p:sp>
          <p:nvSpPr>
            <p:cNvPr id="17" name="Rectangular Callout 18">
              <a:extLst>
                <a:ext uri="{FF2B5EF4-FFF2-40B4-BE49-F238E27FC236}">
                  <a16:creationId xmlns:a16="http://schemas.microsoft.com/office/drawing/2014/main" id="{9A0AA21A-4652-4390-ACB4-40F0AD3B961F}"/>
                </a:ext>
              </a:extLst>
            </p:cNvPr>
            <p:cNvSpPr/>
            <p:nvPr/>
          </p:nvSpPr>
          <p:spPr bwMode="auto">
            <a:xfrm>
              <a:off x="1776011" y="5524513"/>
              <a:ext cx="2808312" cy="904591"/>
            </a:xfrm>
            <a:prstGeom prst="wedgeRectCallout">
              <a:avLst>
                <a:gd name="adj1" fmla="val 57812"/>
                <a:gd name="adj2" fmla="val -26923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Linear kernel for </a:t>
              </a:r>
              <a:r>
                <a:rPr kumimoji="0" lang="en-US" sz="2000" u="none" strike="noStrike" cap="sm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Planar Dominating Set</a:t>
              </a:r>
              <a:endParaRPr kumimoji="0" lang="en-US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CD2454-9B46-449C-8273-63B94F87CBF6}"/>
                </a:ext>
              </a:extLst>
            </p:cNvPr>
            <p:cNvSpPr/>
            <p:nvPr/>
          </p:nvSpPr>
          <p:spPr>
            <a:xfrm>
              <a:off x="1984938" y="6417058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[Albert, Fellows, Niedermeier]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1F8062-7AE4-40DE-B2F4-886142C57D4C}"/>
              </a:ext>
            </a:extLst>
          </p:cNvPr>
          <p:cNvGrpSpPr/>
          <p:nvPr/>
        </p:nvGrpSpPr>
        <p:grpSpPr>
          <a:xfrm>
            <a:off x="4176698" y="4252210"/>
            <a:ext cx="3071429" cy="1366026"/>
            <a:chOff x="4176698" y="4252210"/>
            <a:chExt cx="3071429" cy="1366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ular Callout 18">
                  <a:extLst>
                    <a:ext uri="{FF2B5EF4-FFF2-40B4-BE49-F238E27FC236}">
                      <a16:creationId xmlns:a16="http://schemas.microsoft.com/office/drawing/2014/main" id="{9206CAEA-EC1E-4C4A-AF90-8C670CE348E7}"/>
                    </a:ext>
                  </a:extLst>
                </p:cNvPr>
                <p:cNvSpPr/>
                <p:nvPr/>
              </p:nvSpPr>
              <p:spPr bwMode="auto">
                <a:xfrm>
                  <a:off x="4176698" y="4252210"/>
                  <a:ext cx="3071429" cy="904591"/>
                </a:xfrm>
                <a:prstGeom prst="wedgeRectCallout">
                  <a:avLst>
                    <a:gd name="adj1" fmla="val 12997"/>
                    <a:gd name="adj2" fmla="val -131019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Kernel of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kumimoji="0" lang="en-US" sz="2000" b="0" i="1" u="none" strike="noStrike" cap="none" normalizeH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vertices for </a:t>
                  </a:r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Feedback Vertex Set</a:t>
                  </a:r>
                </a:p>
              </p:txBody>
            </p:sp>
          </mc:Choice>
          <mc:Fallback xmlns="">
            <p:sp>
              <p:nvSpPr>
                <p:cNvPr id="19" name="Rectangular Callout 18">
                  <a:extLst>
                    <a:ext uri="{FF2B5EF4-FFF2-40B4-BE49-F238E27FC236}">
                      <a16:creationId xmlns:a16="http://schemas.microsoft.com/office/drawing/2014/main" id="{9206CAEA-EC1E-4C4A-AF90-8C670CE348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76698" y="4252210"/>
                  <a:ext cx="3071429" cy="904591"/>
                </a:xfrm>
                <a:prstGeom prst="wedgeRectCallout">
                  <a:avLst>
                    <a:gd name="adj1" fmla="val 12997"/>
                    <a:gd name="adj2" fmla="val -13101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EF3B1E-212F-44AF-9E1B-97D90FF85390}"/>
                </a:ext>
              </a:extLst>
            </p:cNvPr>
            <p:cNvSpPr/>
            <p:nvPr/>
          </p:nvSpPr>
          <p:spPr>
            <a:xfrm>
              <a:off x="4223792" y="5095016"/>
              <a:ext cx="27296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</a:t>
              </a: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Burrage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, </a:t>
              </a: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Estivill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-Castro, Fellows, Langston, Mac, Rosamond]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11602E-3B7F-4168-849B-6A58A0894C4D}"/>
              </a:ext>
            </a:extLst>
          </p:cNvPr>
          <p:cNvGrpSpPr/>
          <p:nvPr/>
        </p:nvGrpSpPr>
        <p:grpSpPr>
          <a:xfrm>
            <a:off x="4131357" y="1162658"/>
            <a:ext cx="3014484" cy="1680881"/>
            <a:chOff x="4131357" y="1162658"/>
            <a:chExt cx="3014484" cy="1680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ular Callout 18">
                  <a:extLst>
                    <a:ext uri="{FF2B5EF4-FFF2-40B4-BE49-F238E27FC236}">
                      <a16:creationId xmlns:a16="http://schemas.microsoft.com/office/drawing/2014/main" id="{D6A900F0-C240-4FE1-8E2C-949ED8035965}"/>
                    </a:ext>
                  </a:extLst>
                </p:cNvPr>
                <p:cNvSpPr/>
                <p:nvPr/>
              </p:nvSpPr>
              <p:spPr bwMode="auto">
                <a:xfrm>
                  <a:off x="4131357" y="1471470"/>
                  <a:ext cx="3014484" cy="904591"/>
                </a:xfrm>
                <a:prstGeom prst="wedgeRectCallout">
                  <a:avLst>
                    <a:gd name="adj1" fmla="val 38387"/>
                    <a:gd name="adj2" fmla="val 126850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Lower bounds for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-</a:t>
                  </a:r>
                  <a:r>
                    <a:rPr lang="en-US" sz="2000" cap="small" dirty="0">
                      <a:solidFill>
                        <a:schemeClr val="tx1"/>
                      </a:solidFill>
                      <a:latin typeface="+mj-lt"/>
                    </a:rPr>
                    <a:t>Path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+mj-lt"/>
                    </a:rPr>
                    <a:t> &amp; 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OR-composable problems</a:t>
                  </a:r>
                </a:p>
              </p:txBody>
            </p:sp>
          </mc:Choice>
          <mc:Fallback xmlns="">
            <p:sp>
              <p:nvSpPr>
                <p:cNvPr id="21" name="Rectangular Callout 18">
                  <a:extLst>
                    <a:ext uri="{FF2B5EF4-FFF2-40B4-BE49-F238E27FC236}">
                      <a16:creationId xmlns:a16="http://schemas.microsoft.com/office/drawing/2014/main" id="{D6A900F0-C240-4FE1-8E2C-949ED8035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357" y="1471470"/>
                  <a:ext cx="3014484" cy="904591"/>
                </a:xfrm>
                <a:prstGeom prst="wedgeRectCallout">
                  <a:avLst>
                    <a:gd name="adj1" fmla="val 38387"/>
                    <a:gd name="adj2" fmla="val 126850"/>
                  </a:avLst>
                </a:prstGeom>
                <a:blipFill>
                  <a:blip r:embed="rId6"/>
                  <a:stretch>
                    <a:fillRect l="-803" r="-2209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2C5DB2-4CE1-45FB-971A-39C2794023C6}"/>
                </a:ext>
              </a:extLst>
            </p:cNvPr>
            <p:cNvSpPr/>
            <p:nvPr/>
          </p:nvSpPr>
          <p:spPr>
            <a:xfrm>
              <a:off x="4153940" y="1162658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</a:t>
              </a: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Fortnow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 &amp; Santhanam]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04480B-5FED-4C99-B015-ADBC9A12D9CE}"/>
                </a:ext>
              </a:extLst>
            </p:cNvPr>
            <p:cNvSpPr/>
            <p:nvPr/>
          </p:nvSpPr>
          <p:spPr>
            <a:xfrm>
              <a:off x="4153940" y="2320319"/>
              <a:ext cx="26460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[Bodlaender, Downey, </a:t>
              </a:r>
              <a:br>
                <a:rPr lang="en-US" sz="1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Fellows, </a:t>
              </a: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Hermelin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D446B9-675E-45F1-8707-2A297D870CA4}"/>
              </a:ext>
            </a:extLst>
          </p:cNvPr>
          <p:cNvGrpSpPr/>
          <p:nvPr/>
        </p:nvGrpSpPr>
        <p:grpSpPr>
          <a:xfrm>
            <a:off x="5017239" y="5608403"/>
            <a:ext cx="3565481" cy="1149390"/>
            <a:chOff x="5017239" y="5598571"/>
            <a:chExt cx="3565481" cy="1149390"/>
          </a:xfrm>
        </p:grpSpPr>
        <p:sp>
          <p:nvSpPr>
            <p:cNvPr id="24" name="Rectangular Callout 18">
              <a:extLst>
                <a:ext uri="{FF2B5EF4-FFF2-40B4-BE49-F238E27FC236}">
                  <a16:creationId xmlns:a16="http://schemas.microsoft.com/office/drawing/2014/main" id="{9E11DF97-ED70-494A-B96F-11FEB2F6820D}"/>
                </a:ext>
              </a:extLst>
            </p:cNvPr>
            <p:cNvSpPr/>
            <p:nvPr/>
          </p:nvSpPr>
          <p:spPr bwMode="auto">
            <a:xfrm>
              <a:off x="5017239" y="5598571"/>
              <a:ext cx="3565481" cy="626169"/>
            </a:xfrm>
            <a:prstGeom prst="wedgeRectCallout">
              <a:avLst>
                <a:gd name="adj1" fmla="val 19353"/>
                <a:gd name="adj2" fmla="val -38182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Protrusion-based meta-kernelization for planar graphs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E99634-851D-4979-941C-1C61B64C2336}"/>
                </a:ext>
              </a:extLst>
            </p:cNvPr>
            <p:cNvSpPr/>
            <p:nvPr/>
          </p:nvSpPr>
          <p:spPr>
            <a:xfrm>
              <a:off x="5063894" y="6224741"/>
              <a:ext cx="35136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[Bodlaender, Fomin, Lokshtanov, </a:t>
              </a:r>
              <a:br>
                <a:rPr lang="en-US" sz="1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Penninkx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, Saurabh, </a:t>
              </a:r>
              <a:r>
                <a:rPr lang="en-US" sz="1400" dirty="0" err="1">
                  <a:solidFill>
                    <a:srgbClr val="0070C0"/>
                  </a:solidFill>
                  <a:latin typeface="+mj-lt"/>
                </a:rPr>
                <a:t>Thilikos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]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F96CD6-9F7C-452C-8A49-DD1E9469A5BD}"/>
              </a:ext>
            </a:extLst>
          </p:cNvPr>
          <p:cNvGrpSpPr/>
          <p:nvPr/>
        </p:nvGrpSpPr>
        <p:grpSpPr>
          <a:xfrm>
            <a:off x="7248127" y="4178607"/>
            <a:ext cx="3219300" cy="1233402"/>
            <a:chOff x="7248127" y="4178607"/>
            <a:chExt cx="3219300" cy="123340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552F6-F82B-4258-967D-6124FB3BA1BC}"/>
                </a:ext>
              </a:extLst>
            </p:cNvPr>
            <p:cNvSpPr/>
            <p:nvPr/>
          </p:nvSpPr>
          <p:spPr>
            <a:xfrm>
              <a:off x="7248127" y="4178607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[Drucker]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6" name="Rectangular Callout 18">
              <a:extLst>
                <a:ext uri="{FF2B5EF4-FFF2-40B4-BE49-F238E27FC236}">
                  <a16:creationId xmlns:a16="http://schemas.microsoft.com/office/drawing/2014/main" id="{EBE4441F-961F-4A60-A2DF-BA8DC57FB15F}"/>
                </a:ext>
              </a:extLst>
            </p:cNvPr>
            <p:cNvSpPr/>
            <p:nvPr/>
          </p:nvSpPr>
          <p:spPr bwMode="auto">
            <a:xfrm>
              <a:off x="7452943" y="4507418"/>
              <a:ext cx="3014484" cy="904591"/>
            </a:xfrm>
            <a:prstGeom prst="wedgeRectCallout">
              <a:avLst>
                <a:gd name="adj1" fmla="val -31257"/>
                <a:gd name="adj2" fmla="val -15474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Lower bounds for (quantum) kernels for AND-composable problems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A2810EF-4D13-475B-98FF-804CCD18CC07}"/>
              </a:ext>
            </a:extLst>
          </p:cNvPr>
          <p:cNvGrpSpPr/>
          <p:nvPr/>
        </p:nvGrpSpPr>
        <p:grpSpPr>
          <a:xfrm>
            <a:off x="9914114" y="1614580"/>
            <a:ext cx="4228526" cy="1216051"/>
            <a:chOff x="9914114" y="1614580"/>
            <a:chExt cx="4228526" cy="1216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ular Callout 18">
                  <a:extLst>
                    <a:ext uri="{FF2B5EF4-FFF2-40B4-BE49-F238E27FC236}">
                      <a16:creationId xmlns:a16="http://schemas.microsoft.com/office/drawing/2014/main" id="{5A296C1E-00D5-4801-8489-EE0FE5F836DB}"/>
                    </a:ext>
                  </a:extLst>
                </p:cNvPr>
                <p:cNvSpPr/>
                <p:nvPr/>
              </p:nvSpPr>
              <p:spPr bwMode="auto">
                <a:xfrm>
                  <a:off x="9914114" y="1926040"/>
                  <a:ext cx="1920821" cy="904591"/>
                </a:xfrm>
                <a:prstGeom prst="wedgeRectCallout">
                  <a:avLst>
                    <a:gd name="adj1" fmla="val -121822"/>
                    <a:gd name="adj2" fmla="val 7527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Turing kernel </a:t>
                  </a:r>
                  <a:b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</a:b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for planar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-</a:t>
                  </a:r>
                  <a:r>
                    <a:rPr kumimoji="0" lang="en-US" sz="2000" u="none" strike="noStrike" cap="small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Path</a:t>
                  </a:r>
                </a:p>
              </p:txBody>
            </p:sp>
          </mc:Choice>
          <mc:Fallback xmlns="">
            <p:sp>
              <p:nvSpPr>
                <p:cNvPr id="28" name="Rectangular Callout 18">
                  <a:extLst>
                    <a:ext uri="{FF2B5EF4-FFF2-40B4-BE49-F238E27FC236}">
                      <a16:creationId xmlns:a16="http://schemas.microsoft.com/office/drawing/2014/main" id="{5A296C1E-00D5-4801-8489-EE0FE5F836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14114" y="1926040"/>
                  <a:ext cx="1920821" cy="904591"/>
                </a:xfrm>
                <a:prstGeom prst="wedgeRectCallout">
                  <a:avLst>
                    <a:gd name="adj1" fmla="val -121822"/>
                    <a:gd name="adj2" fmla="val 75277"/>
                  </a:avLst>
                </a:prstGeom>
                <a:blipFill>
                  <a:blip r:embed="rId7"/>
                  <a:stretch>
                    <a:fillRect r="-549"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4F0452-7FE4-44BD-B0D9-F4CF617B1F10}"/>
                </a:ext>
              </a:extLst>
            </p:cNvPr>
            <p:cNvSpPr/>
            <p:nvPr/>
          </p:nvSpPr>
          <p:spPr>
            <a:xfrm>
              <a:off x="11496600" y="1614580"/>
              <a:ext cx="26460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[J.]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35" name="Rectangular Callout 18">
            <a:extLst>
              <a:ext uri="{FF2B5EF4-FFF2-40B4-BE49-F238E27FC236}">
                <a16:creationId xmlns:a16="http://schemas.microsoft.com/office/drawing/2014/main" id="{1417F9CC-36CC-4838-863D-83C2F9DDE920}"/>
              </a:ext>
            </a:extLst>
          </p:cNvPr>
          <p:cNvSpPr/>
          <p:nvPr/>
        </p:nvSpPr>
        <p:spPr bwMode="auto">
          <a:xfrm>
            <a:off x="10672243" y="3818962"/>
            <a:ext cx="1400421" cy="1337839"/>
          </a:xfrm>
          <a:prstGeom prst="wedgeRectCallout">
            <a:avLst>
              <a:gd name="adj1" fmla="val -227083"/>
              <a:gd name="adj2" fmla="val -710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Rep-set kernels for </a:t>
            </a:r>
            <a:r>
              <a:rPr kumimoji="0" lang="en-US" sz="2000" b="0" u="none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Almost </a:t>
            </a:r>
            <a:br>
              <a:rPr kumimoji="0" lang="en-US" sz="2000" b="0" u="none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u="none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2-SAT</a:t>
            </a:r>
            <a:endParaRPr kumimoji="0" lang="en-US" sz="2000" u="none" strike="noStrike" cap="small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7539EFB-91EF-412F-8EFA-2BED3BAC402B}"/>
              </a:ext>
            </a:extLst>
          </p:cNvPr>
          <p:cNvGrpSpPr/>
          <p:nvPr/>
        </p:nvGrpSpPr>
        <p:grpSpPr>
          <a:xfrm>
            <a:off x="7005871" y="1495984"/>
            <a:ext cx="2646040" cy="1417857"/>
            <a:chOff x="7005871" y="1495984"/>
            <a:chExt cx="2646040" cy="1417857"/>
          </a:xfrm>
        </p:grpSpPr>
        <p:sp>
          <p:nvSpPr>
            <p:cNvPr id="37" name="Rectangular Callout 18">
              <a:extLst>
                <a:ext uri="{FF2B5EF4-FFF2-40B4-BE49-F238E27FC236}">
                  <a16:creationId xmlns:a16="http://schemas.microsoft.com/office/drawing/2014/main" id="{1326CE6E-2595-45AE-8193-C4F0D6687867}"/>
                </a:ext>
              </a:extLst>
            </p:cNvPr>
            <p:cNvSpPr/>
            <p:nvPr/>
          </p:nvSpPr>
          <p:spPr bwMode="auto">
            <a:xfrm>
              <a:off x="7322310" y="2009250"/>
              <a:ext cx="2245943" cy="904591"/>
            </a:xfrm>
            <a:prstGeom prst="wedgeRectCallout">
              <a:avLst>
                <a:gd name="adj1" fmla="val -8407"/>
                <a:gd name="adj2" fmla="val 7011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Sparsification for </a:t>
              </a:r>
              <a:r>
                <a:rPr kumimoji="0" lang="en-US" sz="2000" u="none" strike="noStrike" cap="small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Planar Steiner Tree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85558B8-1C0E-46AC-83EA-513751C9A11A}"/>
                </a:ext>
              </a:extLst>
            </p:cNvPr>
            <p:cNvSpPr/>
            <p:nvPr/>
          </p:nvSpPr>
          <p:spPr>
            <a:xfrm>
              <a:off x="7005871" y="1495984"/>
              <a:ext cx="26460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[Pilipczuk</a:t>
              </a:r>
              <a:r>
                <a:rPr lang="en-US" sz="1400" baseline="30000" dirty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  Sankowski </a:t>
              </a:r>
              <a:br>
                <a:rPr lang="en-US" sz="1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1400" dirty="0">
                  <a:solidFill>
                    <a:srgbClr val="0070C0"/>
                  </a:solidFill>
                  <a:latin typeface="+mj-lt"/>
                </a:rPr>
                <a:t>&amp; van Leeuwen]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48DF28A-10A9-444F-B8FC-23FE9F707608}"/>
              </a:ext>
            </a:extLst>
          </p:cNvPr>
          <p:cNvSpPr/>
          <p:nvPr/>
        </p:nvSpPr>
        <p:spPr bwMode="auto">
          <a:xfrm>
            <a:off x="12049816" y="5176466"/>
            <a:ext cx="119336" cy="311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25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009D-0692-480F-B4D7-A3E06DAB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research into kernelization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297-0173-4B75-8C62-1D702752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Intensive research over the last two decades yielded many important insights:</a:t>
            </a:r>
          </a:p>
          <a:p>
            <a:r>
              <a:rPr lang="en-US" dirty="0"/>
              <a:t>connections to </a:t>
            </a:r>
            <a:r>
              <a:rPr lang="en-US" dirty="0" err="1"/>
              <a:t>bidimensionality</a:t>
            </a:r>
            <a:r>
              <a:rPr lang="en-US"/>
              <a:t>, matroids</a:t>
            </a:r>
            <a:r>
              <a:rPr lang="en-US" dirty="0"/>
              <a:t>, complexity theory, well-quasi ordering, extremal combinatorics, approximation algorithms, </a:t>
            </a:r>
            <a:r>
              <a:rPr lang="en-US" dirty="0" err="1"/>
              <a:t>Myhill-Nerode</a:t>
            </a:r>
            <a:r>
              <a:rPr lang="en-US" dirty="0"/>
              <a:t> theory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the role of kernelization:</a:t>
            </a:r>
          </a:p>
          <a:p>
            <a:r>
              <a:rPr lang="en-US" dirty="0"/>
              <a:t>as a </a:t>
            </a:r>
            <a:r>
              <a:rPr lang="en-US" dirty="0">
                <a:solidFill>
                  <a:srgbClr val="0070C0"/>
                </a:solidFill>
              </a:rPr>
              <a:t>method</a:t>
            </a:r>
            <a:r>
              <a:rPr lang="en-US" dirty="0"/>
              <a:t> for obtaining fixed-parameter tractable algorithms?</a:t>
            </a:r>
          </a:p>
          <a:p>
            <a:r>
              <a:rPr lang="en-US" dirty="0"/>
              <a:t>as a model for the study of polynomial-time </a:t>
            </a:r>
            <a:r>
              <a:rPr lang="en-US" dirty="0">
                <a:solidFill>
                  <a:srgbClr val="0070C0"/>
                </a:solidFill>
              </a:rPr>
              <a:t>preprocessing</a:t>
            </a:r>
            <a:r>
              <a:rPr lang="en-US" dirty="0"/>
              <a:t> to speed up algorithms?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1EC03-4117-4687-9A12-4D30A23E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B27A55-CA07-41CB-B91A-67211A21D73A}"/>
              </a:ext>
            </a:extLst>
          </p:cNvPr>
          <p:cNvSpPr/>
          <p:nvPr/>
        </p:nvSpPr>
        <p:spPr bwMode="auto">
          <a:xfrm>
            <a:off x="609602" y="2636912"/>
            <a:ext cx="10972800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resulting body of deep research accurately describes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polynomial-time data compression for NP-hard problems</a:t>
            </a:r>
          </a:p>
        </p:txBody>
      </p:sp>
    </p:spTree>
    <p:extLst>
      <p:ext uri="{BB962C8B-B14F-4D97-AF65-F5344CB8AC3E}">
        <p14:creationId xmlns:p14="http://schemas.microsoft.com/office/powerpoint/2010/main" val="12529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EFCD-EE84-44D6-821F-4A905292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Kernelization as a model for effective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1437-A264-45A7-813B-192FF5231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of kernelization yields an improvement in running time,</a:t>
            </a:r>
            <a:br>
              <a:rPr lang="en-US" dirty="0"/>
            </a:br>
            <a:r>
              <a:rPr lang="en-US" i="1" dirty="0">
                <a:solidFill>
                  <a:srgbClr val="0070C0"/>
                </a:solidFill>
              </a:rPr>
              <a:t>compared to solving the input instance by brute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1C4D-F028-4FCD-8A8A-B0F228A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08429A-1513-4F3A-BABA-BE1B68C08E45}"/>
              </a:ext>
            </a:extLst>
          </p:cNvPr>
          <p:cNvGrpSpPr/>
          <p:nvPr/>
        </p:nvGrpSpPr>
        <p:grpSpPr>
          <a:xfrm>
            <a:off x="624417" y="4899160"/>
            <a:ext cx="8925178" cy="1051418"/>
            <a:chOff x="1171650" y="4908301"/>
            <a:chExt cx="8925178" cy="10514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3C79F66-0E20-4802-802F-B9F00393BD7F}"/>
                </a:ext>
              </a:extLst>
            </p:cNvPr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ounded Rectangle 25">
                    <a:extLst>
                      <a:ext uri="{FF2B5EF4-FFF2-40B4-BE49-F238E27FC236}">
                        <a16:creationId xmlns:a16="http://schemas.microsoft.com/office/drawing/2014/main" id="{9033B6BB-75AB-49D6-A9DD-03621D825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25">
                    <a:extLst>
                      <a:ext uri="{FF2B5EF4-FFF2-40B4-BE49-F238E27FC236}">
                        <a16:creationId xmlns:a16="http://schemas.microsoft.com/office/drawing/2014/main" id="{9033B6BB-75AB-49D6-A9DD-03621D8255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Left-Right Arrow 26">
                    <a:extLst>
                      <a:ext uri="{FF2B5EF4-FFF2-40B4-BE49-F238E27FC236}">
                        <a16:creationId xmlns:a16="http://schemas.microsoft.com/office/drawing/2014/main" id="{25EB84D0-AB04-4C30-8E3C-EE28BA2D18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17" name="Left-Right Arrow 26">
                    <a:extLst>
                      <a:ext uri="{FF2B5EF4-FFF2-40B4-BE49-F238E27FC236}">
                        <a16:creationId xmlns:a16="http://schemas.microsoft.com/office/drawing/2014/main" id="{25EB84D0-AB04-4C30-8E3C-EE28BA2D18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>
                    <a:blip r:embed="rId3"/>
                    <a:stretch>
                      <a:fillRect t="-389474" b="-68421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7B8A5730-ADB7-4056-A502-320869DD4A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7B8A5730-ADB7-4056-A502-320869DD4A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B65CB8-500B-46BE-A285-D1694868EB2D}"/>
                </a:ext>
              </a:extLst>
            </p:cNvPr>
            <p:cNvGrpSpPr/>
            <p:nvPr/>
          </p:nvGrpSpPr>
          <p:grpSpPr>
            <a:xfrm>
              <a:off x="4431880" y="5144132"/>
              <a:ext cx="5664948" cy="772281"/>
              <a:chOff x="4412304" y="3639729"/>
              <a:chExt cx="5664948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ight Arrow 23">
                    <a:extLst>
                      <a:ext uri="{FF2B5EF4-FFF2-40B4-BE49-F238E27FC236}">
                        <a16:creationId xmlns:a16="http://schemas.microsoft.com/office/drawing/2014/main" id="{92EB91C2-34D1-4548-95B9-DE4D205129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12" name="Right Arrow 23">
                    <a:extLst>
                      <a:ext uri="{FF2B5EF4-FFF2-40B4-BE49-F238E27FC236}">
                        <a16:creationId xmlns:a16="http://schemas.microsoft.com/office/drawing/2014/main" id="{92EB91C2-34D1-4548-95B9-DE4D205129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>
                    <a:blip r:embed="rId5"/>
                    <a:stretch>
                      <a:fillRect l="-26708" t="-75735" r="-2484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" name="Picture 4" descr="http://studystays.com.au/images/config.png">
                <a:extLst>
                  <a:ext uri="{FF2B5EF4-FFF2-40B4-BE49-F238E27FC236}">
                    <a16:creationId xmlns:a16="http://schemas.microsoft.com/office/drawing/2014/main" id="{9329B58A-D082-44D1-97C0-F571D28A6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ight Arrow 23">
                    <a:extLst>
                      <a:ext uri="{FF2B5EF4-FFF2-40B4-BE49-F238E27FC236}">
                        <a16:creationId xmlns:a16="http://schemas.microsoft.com/office/drawing/2014/main" id="{9D768BDC-C576-4B2A-8DC1-79A16AC4D5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122848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14" name="Right Arrow 23">
                    <a:extLst>
                      <a:ext uri="{FF2B5EF4-FFF2-40B4-BE49-F238E27FC236}">
                        <a16:creationId xmlns:a16="http://schemas.microsoft.com/office/drawing/2014/main" id="{9D768BDC-C576-4B2A-8DC1-79A16AC4D5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122848" y="3639729"/>
                    <a:ext cx="954404" cy="772281"/>
                  </a:xfrm>
                  <a:prstGeom prst="rightArrow">
                    <a:avLst/>
                  </a:prstGeom>
                  <a:blipFill>
                    <a:blip r:embed="rId7"/>
                    <a:stretch>
                      <a:fillRect l="-35404" t="-77206" r="-22981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5" name="Picture 4" descr="http://studystays.com.au/images/config.png">
                <a:extLst>
                  <a:ext uri="{FF2B5EF4-FFF2-40B4-BE49-F238E27FC236}">
                    <a16:creationId xmlns:a16="http://schemas.microsoft.com/office/drawing/2014/main" id="{9DE0AD27-04E4-43BA-AC89-72C460AAC0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9425106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59FB61-7A7F-4A1D-B1D1-FC3CC567B7AC}"/>
                </a:ext>
              </a:extLst>
            </p:cNvPr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ounded Rectangle 20">
                    <a:extLst>
                      <a:ext uri="{FF2B5EF4-FFF2-40B4-BE49-F238E27FC236}">
                        <a16:creationId xmlns:a16="http://schemas.microsoft.com/office/drawing/2014/main" id="{611C035A-E870-4C83-939B-42BE38EDF8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nl-NL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" name="Rounded Rectangle 20">
                    <a:extLst>
                      <a:ext uri="{FF2B5EF4-FFF2-40B4-BE49-F238E27FC236}">
                        <a16:creationId xmlns:a16="http://schemas.microsoft.com/office/drawing/2014/main" id="{611C035A-E870-4C83-939B-42BE38EDF8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Left-Right Arrow 21">
                    <a:extLst>
                      <a:ext uri="{FF2B5EF4-FFF2-40B4-BE49-F238E27FC236}">
                        <a16:creationId xmlns:a16="http://schemas.microsoft.com/office/drawing/2014/main" id="{A2D95AFF-CCE8-4DD3-8954-A0A22A038D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14:m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solidFill>
                          <a:schemeClr val="tx1"/>
                        </a:solidFill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10" name="Left-Right Arrow 21">
                    <a:extLst>
                      <a:ext uri="{FF2B5EF4-FFF2-40B4-BE49-F238E27FC236}">
                        <a16:creationId xmlns:a16="http://schemas.microsoft.com/office/drawing/2014/main" id="{A2D95AFF-CCE8-4DD3-8954-A0A22A038D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>
                    <a:blip r:embed="rId9"/>
                    <a:stretch>
                      <a:fillRect t="-389474" r="-2564" b="-68421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A7A5AFC-E50F-4A03-B9E4-1A34A8BC7DD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just" eaLnBrk="0" hangingPunct="0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EA7A5AFC-E50F-4A03-B9E4-1A34A8BC7DD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0F16137-FB92-4DE0-AFC0-541EB231F9A3}"/>
              </a:ext>
            </a:extLst>
          </p:cNvPr>
          <p:cNvSpPr/>
          <p:nvPr/>
        </p:nvSpPr>
        <p:spPr>
          <a:xfrm>
            <a:off x="9984432" y="4594583"/>
            <a:ext cx="1377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Yes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6615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43145</TotalTime>
  <Words>6491</Words>
  <Application>Microsoft Office PowerPoint</Application>
  <PresentationFormat>Widescreen</PresentationFormat>
  <Paragraphs>601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Calibri</vt:lpstr>
      <vt:lpstr>Arial Narrow</vt:lpstr>
      <vt:lpstr>Arial</vt:lpstr>
      <vt:lpstr>Bradley Hand ITC</vt:lpstr>
      <vt:lpstr>Cambria Math</vt:lpstr>
      <vt:lpstr>AA-UiB-Institusjonell-mal-rev03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 of polynomial-time computation</vt:lpstr>
      <vt:lpstr>Timeline of kernelization research</vt:lpstr>
      <vt:lpstr>Impact of research into kernelization</vt:lpstr>
      <vt:lpstr>Kernelization as a model for effective preprocessing</vt:lpstr>
      <vt:lpstr>Kernelization as a model for effective preprocessing</vt:lpstr>
      <vt:lpstr>Kernelization as a model for effective preprocessing</vt:lpstr>
      <vt:lpstr>Kernelization as a model for effective preprocessing</vt:lpstr>
      <vt:lpstr>Rigorous analysis of search space reduction</vt:lpstr>
      <vt:lpstr>Rigorous analysis of search space reduction</vt:lpstr>
      <vt:lpstr>Rigorous analysis of search space reduction</vt:lpstr>
      <vt:lpstr>Formalisms for rigorous search-space space reduction</vt:lpstr>
      <vt:lpstr>search-space reduction  via essential vertices</vt:lpstr>
      <vt:lpstr>Search space reduction for deletion problems</vt:lpstr>
      <vt:lpstr>Detect parts of OPT that stand out</vt:lpstr>
      <vt:lpstr>Detect parts of OPT that stand out</vt:lpstr>
      <vt:lpstr>Essential vertices for deletion problems</vt:lpstr>
      <vt:lpstr>Detecting 2-essential vertices for Vertex Cover</vt:lpstr>
      <vt:lpstr>Detecting 2-essential vertices for Vertex Cover</vt:lpstr>
      <vt:lpstr>Beyond the fruit fly</vt:lpstr>
      <vt:lpstr>Results for c-Essential Detection</vt:lpstr>
      <vt:lpstr>Consequences for search-space reduction</vt:lpstr>
      <vt:lpstr>Consequences for search-space reduction</vt:lpstr>
      <vt:lpstr>Lower bounds for c-Essential Detection</vt:lpstr>
      <vt:lpstr>Odd flowers for detecting 2-essential vertices for OCT</vt:lpstr>
      <vt:lpstr>Computing odd v-flowers</vt:lpstr>
      <vt:lpstr>Packing odd T-paths in a graph G</vt:lpstr>
      <vt:lpstr>Packing odd T-paths in a graph G</vt:lpstr>
      <vt:lpstr>Covering odd T-paths in a bipartite graph G</vt:lpstr>
      <vt:lpstr>Erdős-Pósa property for odd cycles in near-bipartite graphs</vt:lpstr>
      <vt:lpstr>2-essential detection for Odd Cycle Transversal</vt:lpstr>
      <vt:lpstr>2-essential detection for Odd Cycle Transversal</vt:lpstr>
      <vt:lpstr>search-space reduction  via antlers and simple witnesses</vt:lpstr>
      <vt:lpstr>Crown reduction for Vertex Cover</vt:lpstr>
      <vt:lpstr>A crown decomposition forms a simple witness</vt:lpstr>
      <vt:lpstr>Antler reduction for Feedback Vertex Set</vt:lpstr>
      <vt:lpstr>Search-space reduction by detecting antlers</vt:lpstr>
      <vt:lpstr>Antler reductions can cascade</vt:lpstr>
      <vt:lpstr>Antler reductions can cascade</vt:lpstr>
      <vt:lpstr>A sketch of more complicated certificates</vt:lpstr>
      <vt:lpstr>Open problem: Antlers with a head of size 2</vt:lpstr>
      <vt:lpstr>Open problem: generalized crowns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Bart</cp:lastModifiedBy>
  <cp:revision>1899</cp:revision>
  <cp:lastPrinted>2018-06-05T11:33:59Z</cp:lastPrinted>
  <dcterms:created xsi:type="dcterms:W3CDTF">2011-05-20T06:21:58Z</dcterms:created>
  <dcterms:modified xsi:type="dcterms:W3CDTF">2022-05-05T07:11:07Z</dcterms:modified>
</cp:coreProperties>
</file>