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6" r:id="rId2"/>
    <p:sldId id="352" r:id="rId3"/>
    <p:sldId id="310" r:id="rId4"/>
    <p:sldId id="311" r:id="rId5"/>
    <p:sldId id="312" r:id="rId6"/>
    <p:sldId id="339" r:id="rId7"/>
    <p:sldId id="340" r:id="rId8"/>
    <p:sldId id="348" r:id="rId9"/>
    <p:sldId id="317" r:id="rId10"/>
    <p:sldId id="321" r:id="rId11"/>
    <p:sldId id="325" r:id="rId12"/>
    <p:sldId id="344" r:id="rId13"/>
    <p:sldId id="354" r:id="rId14"/>
    <p:sldId id="326" r:id="rId15"/>
    <p:sldId id="328" r:id="rId16"/>
    <p:sldId id="329" r:id="rId17"/>
    <p:sldId id="330" r:id="rId18"/>
    <p:sldId id="332" r:id="rId19"/>
    <p:sldId id="335" r:id="rId20"/>
    <p:sldId id="334" r:id="rId21"/>
    <p:sldId id="336" r:id="rId22"/>
    <p:sldId id="337" r:id="rId23"/>
    <p:sldId id="353" r:id="rId24"/>
    <p:sldId id="355" r:id="rId25"/>
    <p:sldId id="350" r:id="rId26"/>
    <p:sldId id="308" r:id="rId27"/>
  </p:sldIdLst>
  <p:sldSz cx="9144000" cy="6858000" type="screen4x3"/>
  <p:notesSz cx="7099300" cy="10234613"/>
  <p:embeddedFontLst>
    <p:embeddedFont>
      <p:font typeface="Harrington" panose="04040505050A02020702" pitchFamily="8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Times" panose="02020603050405020304" pitchFamily="18" charset="0"/>
      <p:regular r:id="rId40"/>
      <p:bold r:id="rId41"/>
      <p:italic r:id="rId42"/>
      <p:boldItalic r:id="rId43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5" autoAdjust="0"/>
    <p:restoredTop sz="88241" autoAdjust="0"/>
  </p:normalViewPr>
  <p:slideViewPr>
    <p:cSldViewPr>
      <p:cViewPr>
        <p:scale>
          <a:sx n="70" d="100"/>
          <a:sy n="70" d="100"/>
        </p:scale>
        <p:origin x="116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5DF45-FA16-4FBD-8A96-96539FD2CDE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2CFA0E7A-FAB0-412F-8DFC-2086D549DF1E}">
      <dgm:prSet phldrT="[Text]"/>
      <dgm:spPr/>
      <dgm:t>
        <a:bodyPr/>
        <a:lstStyle/>
        <a:p>
          <a:r>
            <a:rPr lang="en-US" dirty="0" smtClean="0"/>
            <a:t>1. No nontrivial polynomial-time </a:t>
          </a:r>
          <a:r>
            <a:rPr lang="en-US" dirty="0" err="1" smtClean="0"/>
            <a:t>sparsification</a:t>
          </a:r>
          <a:r>
            <a:rPr lang="en-US" dirty="0" smtClean="0"/>
            <a:t> for </a:t>
          </a:r>
          <a:r>
            <a:rPr lang="en-US" cap="small" dirty="0" err="1" smtClean="0"/>
            <a:t>Treewidth</a:t>
          </a:r>
          <a:r>
            <a:rPr lang="en-US" dirty="0" smtClean="0"/>
            <a:t> and </a:t>
          </a:r>
          <a:r>
            <a:rPr lang="en-US" cap="small" dirty="0" err="1" smtClean="0"/>
            <a:t>Pathwidth</a:t>
          </a:r>
          <a:r>
            <a:rPr lang="en-US" cap="small" dirty="0" smtClean="0"/>
            <a:t>, </a:t>
          </a:r>
          <a:r>
            <a:rPr lang="en-US" dirty="0" smtClean="0"/>
            <a:t>unless NP ⊆ </a:t>
          </a:r>
          <a:r>
            <a:rPr lang="en-US" dirty="0" err="1" smtClean="0"/>
            <a:t>coNP</a:t>
          </a:r>
          <a:r>
            <a:rPr lang="en-US" dirty="0" smtClean="0"/>
            <a:t>/poly</a:t>
          </a:r>
          <a:endParaRPr lang="en-US" cap="small" dirty="0" smtClean="0"/>
        </a:p>
      </dgm:t>
    </dgm:pt>
    <dgm:pt modelId="{413225D9-D805-4745-A682-C91B2C6B9AA6}" type="parTrans" cxnId="{78D025F2-FB4B-451C-90C3-F02B522B8F16}">
      <dgm:prSet/>
      <dgm:spPr/>
      <dgm:t>
        <a:bodyPr/>
        <a:lstStyle/>
        <a:p>
          <a:endParaRPr lang="nb-NO"/>
        </a:p>
      </dgm:t>
    </dgm:pt>
    <dgm:pt modelId="{5C1F98CA-4B08-42E3-A4FF-1CA751C70EF1}" type="sibTrans" cxnId="{78D025F2-FB4B-451C-90C3-F02B522B8F16}">
      <dgm:prSet/>
      <dgm:spPr/>
      <dgm:t>
        <a:bodyPr/>
        <a:lstStyle/>
        <a:p>
          <a:endParaRPr lang="nb-NO"/>
        </a:p>
      </dgm:t>
    </dgm:pt>
    <dgm:pt modelId="{47BBC1EE-4574-476D-8E26-57092417C3A7}">
      <dgm:prSet phldrT="[Text]"/>
      <dgm:spPr/>
      <dgm:t>
        <a:bodyPr/>
        <a:lstStyle/>
        <a:p>
          <a:r>
            <a:rPr lang="en-US" cap="small" dirty="0" smtClean="0"/>
            <a:t>2. </a:t>
          </a:r>
          <a:r>
            <a:rPr lang="en-US" cap="small" dirty="0" err="1" smtClean="0"/>
            <a:t>Treewidth</a:t>
          </a:r>
          <a:r>
            <a:rPr lang="en-US" cap="small" dirty="0" smtClean="0"/>
            <a:t> [</a:t>
          </a:r>
          <a:r>
            <a:rPr lang="en-US" cap="small" dirty="0" err="1" smtClean="0"/>
            <a:t>vc</a:t>
          </a:r>
          <a:r>
            <a:rPr lang="en-US" cap="small" dirty="0" smtClean="0"/>
            <a:t>] </a:t>
          </a:r>
          <a:r>
            <a:rPr lang="en-US" dirty="0" smtClean="0"/>
            <a:t>has a kernel with |X|</a:t>
          </a:r>
          <a:r>
            <a:rPr lang="en-US" baseline="30000" dirty="0" smtClean="0"/>
            <a:t>2</a:t>
          </a:r>
          <a:r>
            <a:rPr lang="en-US" dirty="0" smtClean="0"/>
            <a:t> vertices</a:t>
          </a:r>
          <a:endParaRPr lang="nb-NO" dirty="0"/>
        </a:p>
      </dgm:t>
    </dgm:pt>
    <dgm:pt modelId="{05EA6D2F-8993-486D-A392-7DCEA330CA55}" type="parTrans" cxnId="{03C8FBC3-90BB-427B-BBB5-57958B7B1832}">
      <dgm:prSet/>
      <dgm:spPr/>
      <dgm:t>
        <a:bodyPr/>
        <a:lstStyle/>
        <a:p>
          <a:endParaRPr lang="nb-NO"/>
        </a:p>
      </dgm:t>
    </dgm:pt>
    <dgm:pt modelId="{840943EE-5DAA-4638-AE8C-0CD87BC8CCCB}" type="sibTrans" cxnId="{03C8FBC3-90BB-427B-BBB5-57958B7B1832}">
      <dgm:prSet/>
      <dgm:spPr/>
      <dgm:t>
        <a:bodyPr/>
        <a:lstStyle/>
        <a:p>
          <a:endParaRPr lang="nb-NO"/>
        </a:p>
      </dgm:t>
    </dgm:pt>
    <dgm:pt modelId="{5F694D5A-1A0A-418A-8B1B-3B0DFCF99E15}" type="pres">
      <dgm:prSet presAssocID="{0725DF45-FA16-4FBD-8A96-96539FD2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0D44B67-BCC1-4DF3-B50A-FADEFBDE00E8}" type="pres">
      <dgm:prSet presAssocID="{2CFA0E7A-FAB0-412F-8DFC-2086D549DF1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9F5B58A-54C5-482B-963A-B8DDA48A449B}" type="pres">
      <dgm:prSet presAssocID="{5C1F98CA-4B08-42E3-A4FF-1CA751C70EF1}" presName="spacer" presStyleCnt="0"/>
      <dgm:spPr/>
    </dgm:pt>
    <dgm:pt modelId="{FA924271-68E5-4975-AC5B-3F77DB01E872}" type="pres">
      <dgm:prSet presAssocID="{47BBC1EE-4574-476D-8E26-57092417C3A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FA52FBD-F31E-4AC5-B2C5-204A2AB826C6}" type="presOf" srcId="{0725DF45-FA16-4FBD-8A96-96539FD2CDE4}" destId="{5F694D5A-1A0A-418A-8B1B-3B0DFCF99E15}" srcOrd="0" destOrd="0" presId="urn:microsoft.com/office/officeart/2005/8/layout/vList2"/>
    <dgm:cxn modelId="{78D025F2-FB4B-451C-90C3-F02B522B8F16}" srcId="{0725DF45-FA16-4FBD-8A96-96539FD2CDE4}" destId="{2CFA0E7A-FAB0-412F-8DFC-2086D549DF1E}" srcOrd="0" destOrd="0" parTransId="{413225D9-D805-4745-A682-C91B2C6B9AA6}" sibTransId="{5C1F98CA-4B08-42E3-A4FF-1CA751C70EF1}"/>
    <dgm:cxn modelId="{159830AC-A59D-47E6-BFFB-59E2AE23A90E}" type="presOf" srcId="{47BBC1EE-4574-476D-8E26-57092417C3A7}" destId="{FA924271-68E5-4975-AC5B-3F77DB01E872}" srcOrd="0" destOrd="0" presId="urn:microsoft.com/office/officeart/2005/8/layout/vList2"/>
    <dgm:cxn modelId="{D8586126-45CD-4C86-999D-D0212BA960FD}" type="presOf" srcId="{2CFA0E7A-FAB0-412F-8DFC-2086D549DF1E}" destId="{30D44B67-BCC1-4DF3-B50A-FADEFBDE00E8}" srcOrd="0" destOrd="0" presId="urn:microsoft.com/office/officeart/2005/8/layout/vList2"/>
    <dgm:cxn modelId="{03C8FBC3-90BB-427B-BBB5-57958B7B1832}" srcId="{0725DF45-FA16-4FBD-8A96-96539FD2CDE4}" destId="{47BBC1EE-4574-476D-8E26-57092417C3A7}" srcOrd="1" destOrd="0" parTransId="{05EA6D2F-8993-486D-A392-7DCEA330CA55}" sibTransId="{840943EE-5DAA-4638-AE8C-0CD87BC8CCCB}"/>
    <dgm:cxn modelId="{68FCE932-99B3-450E-92F9-77CA89EFD958}" type="presParOf" srcId="{5F694D5A-1A0A-418A-8B1B-3B0DFCF99E15}" destId="{30D44B67-BCC1-4DF3-B50A-FADEFBDE00E8}" srcOrd="0" destOrd="0" presId="urn:microsoft.com/office/officeart/2005/8/layout/vList2"/>
    <dgm:cxn modelId="{5218B714-2D36-4C50-87D0-8A0E4F260AA2}" type="presParOf" srcId="{5F694D5A-1A0A-418A-8B1B-3B0DFCF99E15}" destId="{69F5B58A-54C5-482B-963A-B8DDA48A449B}" srcOrd="1" destOrd="0" presId="urn:microsoft.com/office/officeart/2005/8/layout/vList2"/>
    <dgm:cxn modelId="{04A14B6C-5095-406F-A7D6-DE81A17B31A6}" type="presParOf" srcId="{5F694D5A-1A0A-418A-8B1B-3B0DFCF99E15}" destId="{FA924271-68E5-4975-AC5B-3F77DB01E8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25DF45-FA16-4FBD-8A96-96539FD2CDE4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2CFA0E7A-FAB0-412F-8DFC-2086D549DF1E}">
      <dgm:prSet phldrT="[Text]"/>
      <dgm:spPr/>
      <dgm:t>
        <a:bodyPr/>
        <a:lstStyle/>
        <a:p>
          <a:r>
            <a:rPr lang="en-US" dirty="0" smtClean="0"/>
            <a:t>1. Are there dense, minor-minimal </a:t>
          </a:r>
          <a:r>
            <a:rPr lang="en-US" dirty="0" err="1" smtClean="0"/>
            <a:t>treewidth</a:t>
          </a:r>
          <a:r>
            <a:rPr lang="en-US" dirty="0" smtClean="0"/>
            <a:t> obstructions that do not have a </a:t>
          </a:r>
          <a:r>
            <a:rPr lang="en-US" dirty="0" err="1" smtClean="0"/>
            <a:t>treewidth</a:t>
          </a:r>
          <a:r>
            <a:rPr lang="en-US" dirty="0" smtClean="0"/>
            <a:t>-invariant set?</a:t>
          </a:r>
          <a:endParaRPr lang="en-US" cap="small" dirty="0" smtClean="0"/>
        </a:p>
      </dgm:t>
    </dgm:pt>
    <dgm:pt modelId="{413225D9-D805-4745-A682-C91B2C6B9AA6}" type="parTrans" cxnId="{78D025F2-FB4B-451C-90C3-F02B522B8F16}">
      <dgm:prSet/>
      <dgm:spPr/>
      <dgm:t>
        <a:bodyPr/>
        <a:lstStyle/>
        <a:p>
          <a:endParaRPr lang="nb-NO"/>
        </a:p>
      </dgm:t>
    </dgm:pt>
    <dgm:pt modelId="{5C1F98CA-4B08-42E3-A4FF-1CA751C70EF1}" type="sibTrans" cxnId="{78D025F2-FB4B-451C-90C3-F02B522B8F16}">
      <dgm:prSet/>
      <dgm:spPr/>
      <dgm:t>
        <a:bodyPr/>
        <a:lstStyle/>
        <a:p>
          <a:endParaRPr lang="nb-NO"/>
        </a:p>
      </dgm:t>
    </dgm:pt>
    <dgm:pt modelId="{CC4A32C7-64F0-47C6-BD3D-8FC78263A98A}">
      <dgm:prSet/>
      <dgm:spPr/>
      <dgm:t>
        <a:bodyPr/>
        <a:lstStyle/>
        <a:p>
          <a:r>
            <a:rPr lang="en-US" dirty="0" smtClean="0"/>
            <a:t>2. Are there problems admitting nontrivial polynomial-time </a:t>
          </a:r>
          <a:r>
            <a:rPr lang="en-US" dirty="0" err="1" smtClean="0"/>
            <a:t>sparsification</a:t>
          </a:r>
          <a:r>
            <a:rPr lang="en-US" dirty="0" smtClean="0"/>
            <a:t>?</a:t>
          </a:r>
        </a:p>
      </dgm:t>
    </dgm:pt>
    <dgm:pt modelId="{C966C440-469A-4447-B3E8-423F8F041414}" type="parTrans" cxnId="{35667D17-D6A3-4E80-9BF2-1ABBE0B488E2}">
      <dgm:prSet/>
      <dgm:spPr/>
      <dgm:t>
        <a:bodyPr/>
        <a:lstStyle/>
        <a:p>
          <a:endParaRPr lang="nb-NO"/>
        </a:p>
      </dgm:t>
    </dgm:pt>
    <dgm:pt modelId="{E0309C57-70CD-4FBA-A18E-82F6D44F8CFA}" type="sibTrans" cxnId="{35667D17-D6A3-4E80-9BF2-1ABBE0B488E2}">
      <dgm:prSet/>
      <dgm:spPr/>
      <dgm:t>
        <a:bodyPr/>
        <a:lstStyle/>
        <a:p>
          <a:endParaRPr lang="nb-NO"/>
        </a:p>
      </dgm:t>
    </dgm:pt>
    <dgm:pt modelId="{085BD3B2-5FBC-4ED7-9302-439767FC9E1F}">
      <dgm:prSet/>
      <dgm:spPr/>
      <dgm:t>
        <a:bodyPr/>
        <a:lstStyle/>
        <a:p>
          <a:r>
            <a:rPr lang="en-US" dirty="0" smtClean="0"/>
            <a:t>3. Does </a:t>
          </a:r>
          <a:r>
            <a:rPr lang="en-US" cap="small" dirty="0" err="1" smtClean="0"/>
            <a:t>Treewidth</a:t>
          </a:r>
          <a:r>
            <a:rPr lang="en-US" cap="small" dirty="0" smtClean="0"/>
            <a:t> [</a:t>
          </a:r>
          <a:r>
            <a:rPr lang="en-US" cap="small" dirty="0" err="1" smtClean="0"/>
            <a:t>vc</a:t>
          </a:r>
          <a:r>
            <a:rPr lang="en-US" cap="small" dirty="0" smtClean="0"/>
            <a:t>]</a:t>
          </a:r>
          <a:r>
            <a:rPr lang="en-US" dirty="0" smtClean="0"/>
            <a:t> have a kernel of </a:t>
          </a:r>
          <a:r>
            <a:rPr lang="en-US" dirty="0" err="1" smtClean="0"/>
            <a:t>bitsize</a:t>
          </a:r>
          <a:r>
            <a:rPr lang="en-US" dirty="0" smtClean="0"/>
            <a:t>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(k</a:t>
          </a:r>
          <a:r>
            <a:rPr lang="en-US" baseline="30000" dirty="0" smtClean="0"/>
            <a:t>2</a:t>
          </a:r>
          <a:r>
            <a:rPr lang="en-US" dirty="0" smtClean="0"/>
            <a:t>)?</a:t>
          </a:r>
        </a:p>
      </dgm:t>
    </dgm:pt>
    <dgm:pt modelId="{A13C34CB-DD31-4829-87D5-C7454DA47E5F}" type="parTrans" cxnId="{01326096-40A4-49C7-80E9-E3CB8C372B75}">
      <dgm:prSet/>
      <dgm:spPr/>
      <dgm:t>
        <a:bodyPr/>
        <a:lstStyle/>
        <a:p>
          <a:endParaRPr lang="nb-NO"/>
        </a:p>
      </dgm:t>
    </dgm:pt>
    <dgm:pt modelId="{BDAECD16-864F-4B4B-9851-E4F2CE8F9C59}" type="sibTrans" cxnId="{01326096-40A4-49C7-80E9-E3CB8C372B75}">
      <dgm:prSet/>
      <dgm:spPr/>
      <dgm:t>
        <a:bodyPr/>
        <a:lstStyle/>
        <a:p>
          <a:endParaRPr lang="nb-NO"/>
        </a:p>
      </dgm:t>
    </dgm:pt>
    <dgm:pt modelId="{4C761ED8-443D-4ADE-8C0A-2BC0683C02C1}">
      <dgm:prSet/>
      <dgm:spPr/>
      <dgm:t>
        <a:bodyPr/>
        <a:lstStyle/>
        <a:p>
          <a:r>
            <a:rPr lang="en-US" dirty="0" smtClean="0"/>
            <a:t>4. Does </a:t>
          </a:r>
          <a:r>
            <a:rPr lang="en-US" cap="small" dirty="0" err="1" smtClean="0"/>
            <a:t>Pathwidth</a:t>
          </a:r>
          <a:r>
            <a:rPr lang="en-US" cap="small" dirty="0" smtClean="0"/>
            <a:t> [</a:t>
          </a:r>
          <a:r>
            <a:rPr lang="en-US" cap="small" dirty="0" err="1" smtClean="0"/>
            <a:t>vc</a:t>
          </a:r>
          <a:r>
            <a:rPr lang="en-US" cap="small" dirty="0" smtClean="0"/>
            <a:t>]</a:t>
          </a:r>
          <a:r>
            <a:rPr lang="en-US" dirty="0" smtClean="0"/>
            <a:t> have a kernel with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(k</a:t>
          </a:r>
          <a:r>
            <a:rPr lang="en-US" baseline="30000" dirty="0" smtClean="0"/>
            <a:t>2</a:t>
          </a:r>
          <a:r>
            <a:rPr lang="en-US" dirty="0" smtClean="0"/>
            <a:t>) vertices?</a:t>
          </a:r>
          <a:endParaRPr lang="nb-NO" dirty="0"/>
        </a:p>
      </dgm:t>
    </dgm:pt>
    <dgm:pt modelId="{40CE53C2-496B-4C02-8316-8A3C6A68453F}" type="parTrans" cxnId="{79DDB2D0-9892-4E9A-B5F2-488E717D7900}">
      <dgm:prSet/>
      <dgm:spPr/>
      <dgm:t>
        <a:bodyPr/>
        <a:lstStyle/>
        <a:p>
          <a:endParaRPr lang="nb-NO"/>
        </a:p>
      </dgm:t>
    </dgm:pt>
    <dgm:pt modelId="{2246D29E-8B03-4521-BEED-BCD56A67EAD7}" type="sibTrans" cxnId="{79DDB2D0-9892-4E9A-B5F2-488E717D7900}">
      <dgm:prSet/>
      <dgm:spPr/>
      <dgm:t>
        <a:bodyPr/>
        <a:lstStyle/>
        <a:p>
          <a:endParaRPr lang="nb-NO"/>
        </a:p>
      </dgm:t>
    </dgm:pt>
    <dgm:pt modelId="{5F694D5A-1A0A-418A-8B1B-3B0DFCF99E15}" type="pres">
      <dgm:prSet presAssocID="{0725DF45-FA16-4FBD-8A96-96539FD2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0D44B67-BCC1-4DF3-B50A-FADEFBDE00E8}" type="pres">
      <dgm:prSet presAssocID="{2CFA0E7A-FAB0-412F-8DFC-2086D549DF1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9F5B58A-54C5-482B-963A-B8DDA48A449B}" type="pres">
      <dgm:prSet presAssocID="{5C1F98CA-4B08-42E3-A4FF-1CA751C70EF1}" presName="spacer" presStyleCnt="0"/>
      <dgm:spPr/>
    </dgm:pt>
    <dgm:pt modelId="{C60430AF-073D-4992-97C0-7828892D9747}" type="pres">
      <dgm:prSet presAssocID="{CC4A32C7-64F0-47C6-BD3D-8FC78263A9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E8A3C09-5F4D-4A6D-BD8D-607535F85B4B}" type="pres">
      <dgm:prSet presAssocID="{E0309C57-70CD-4FBA-A18E-82F6D44F8CFA}" presName="spacer" presStyleCnt="0"/>
      <dgm:spPr/>
    </dgm:pt>
    <dgm:pt modelId="{3D076DE5-1B9C-419C-855A-1860F8D18131}" type="pres">
      <dgm:prSet presAssocID="{085BD3B2-5FBC-4ED7-9302-439767FC9E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953827A-9327-4678-B0A8-579DB4B07181}" type="pres">
      <dgm:prSet presAssocID="{BDAECD16-864F-4B4B-9851-E4F2CE8F9C59}" presName="spacer" presStyleCnt="0"/>
      <dgm:spPr/>
    </dgm:pt>
    <dgm:pt modelId="{A4C6E980-9094-4B38-98E1-9D8152535EBB}" type="pres">
      <dgm:prSet presAssocID="{4C761ED8-443D-4ADE-8C0A-2BC0683C02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8D025F2-FB4B-451C-90C3-F02B522B8F16}" srcId="{0725DF45-FA16-4FBD-8A96-96539FD2CDE4}" destId="{2CFA0E7A-FAB0-412F-8DFC-2086D549DF1E}" srcOrd="0" destOrd="0" parTransId="{413225D9-D805-4745-A682-C91B2C6B9AA6}" sibTransId="{5C1F98CA-4B08-42E3-A4FF-1CA751C70EF1}"/>
    <dgm:cxn modelId="{C2311898-860D-4004-8E46-97BE44F6AF87}" type="presOf" srcId="{2CFA0E7A-FAB0-412F-8DFC-2086D549DF1E}" destId="{30D44B67-BCC1-4DF3-B50A-FADEFBDE00E8}" srcOrd="0" destOrd="0" presId="urn:microsoft.com/office/officeart/2005/8/layout/vList2"/>
    <dgm:cxn modelId="{9FFE7FD7-2E38-41AF-AA9E-5092DC3706D0}" type="presOf" srcId="{085BD3B2-5FBC-4ED7-9302-439767FC9E1F}" destId="{3D076DE5-1B9C-419C-855A-1860F8D18131}" srcOrd="0" destOrd="0" presId="urn:microsoft.com/office/officeart/2005/8/layout/vList2"/>
    <dgm:cxn modelId="{01326096-40A4-49C7-80E9-E3CB8C372B75}" srcId="{0725DF45-FA16-4FBD-8A96-96539FD2CDE4}" destId="{085BD3B2-5FBC-4ED7-9302-439767FC9E1F}" srcOrd="2" destOrd="0" parTransId="{A13C34CB-DD31-4829-87D5-C7454DA47E5F}" sibTransId="{BDAECD16-864F-4B4B-9851-E4F2CE8F9C59}"/>
    <dgm:cxn modelId="{D06BF126-C22B-4974-B97A-A291701ECE41}" type="presOf" srcId="{CC4A32C7-64F0-47C6-BD3D-8FC78263A98A}" destId="{C60430AF-073D-4992-97C0-7828892D9747}" srcOrd="0" destOrd="0" presId="urn:microsoft.com/office/officeart/2005/8/layout/vList2"/>
    <dgm:cxn modelId="{79DDB2D0-9892-4E9A-B5F2-488E717D7900}" srcId="{0725DF45-FA16-4FBD-8A96-96539FD2CDE4}" destId="{4C761ED8-443D-4ADE-8C0A-2BC0683C02C1}" srcOrd="3" destOrd="0" parTransId="{40CE53C2-496B-4C02-8316-8A3C6A68453F}" sibTransId="{2246D29E-8B03-4521-BEED-BCD56A67EAD7}"/>
    <dgm:cxn modelId="{35667D17-D6A3-4E80-9BF2-1ABBE0B488E2}" srcId="{0725DF45-FA16-4FBD-8A96-96539FD2CDE4}" destId="{CC4A32C7-64F0-47C6-BD3D-8FC78263A98A}" srcOrd="1" destOrd="0" parTransId="{C966C440-469A-4447-B3E8-423F8F041414}" sibTransId="{E0309C57-70CD-4FBA-A18E-82F6D44F8CFA}"/>
    <dgm:cxn modelId="{7C1FEB23-27EE-457B-AEEF-36FD5181E5BB}" type="presOf" srcId="{0725DF45-FA16-4FBD-8A96-96539FD2CDE4}" destId="{5F694D5A-1A0A-418A-8B1B-3B0DFCF99E15}" srcOrd="0" destOrd="0" presId="urn:microsoft.com/office/officeart/2005/8/layout/vList2"/>
    <dgm:cxn modelId="{8AE71C9F-7B83-446E-B905-622CE08D8308}" type="presOf" srcId="{4C761ED8-443D-4ADE-8C0A-2BC0683C02C1}" destId="{A4C6E980-9094-4B38-98E1-9D8152535EBB}" srcOrd="0" destOrd="0" presId="urn:microsoft.com/office/officeart/2005/8/layout/vList2"/>
    <dgm:cxn modelId="{3D29DD69-FEC8-418C-BAE5-14AECD2D7FDB}" type="presParOf" srcId="{5F694D5A-1A0A-418A-8B1B-3B0DFCF99E15}" destId="{30D44B67-BCC1-4DF3-B50A-FADEFBDE00E8}" srcOrd="0" destOrd="0" presId="urn:microsoft.com/office/officeart/2005/8/layout/vList2"/>
    <dgm:cxn modelId="{946C9BC5-27B2-4C17-A2A8-0CC4D4FAC87A}" type="presParOf" srcId="{5F694D5A-1A0A-418A-8B1B-3B0DFCF99E15}" destId="{69F5B58A-54C5-482B-963A-B8DDA48A449B}" srcOrd="1" destOrd="0" presId="urn:microsoft.com/office/officeart/2005/8/layout/vList2"/>
    <dgm:cxn modelId="{797C86AB-2FDD-4854-AD33-FDFDCCDB2991}" type="presParOf" srcId="{5F694D5A-1A0A-418A-8B1B-3B0DFCF99E15}" destId="{C60430AF-073D-4992-97C0-7828892D9747}" srcOrd="2" destOrd="0" presId="urn:microsoft.com/office/officeart/2005/8/layout/vList2"/>
    <dgm:cxn modelId="{6FF22546-2599-4B00-A748-2D2C0744EFBC}" type="presParOf" srcId="{5F694D5A-1A0A-418A-8B1B-3B0DFCF99E15}" destId="{8E8A3C09-5F4D-4A6D-BD8D-607535F85B4B}" srcOrd="3" destOrd="0" presId="urn:microsoft.com/office/officeart/2005/8/layout/vList2"/>
    <dgm:cxn modelId="{DB90F81D-F27B-413B-B494-B4A3588763BE}" type="presParOf" srcId="{5F694D5A-1A0A-418A-8B1B-3B0DFCF99E15}" destId="{3D076DE5-1B9C-419C-855A-1860F8D18131}" srcOrd="4" destOrd="0" presId="urn:microsoft.com/office/officeart/2005/8/layout/vList2"/>
    <dgm:cxn modelId="{4FAC6182-0A40-4116-9A47-24DF8950E710}" type="presParOf" srcId="{5F694D5A-1A0A-418A-8B1B-3B0DFCF99E15}" destId="{E953827A-9327-4678-B0A8-579DB4B07181}" srcOrd="5" destOrd="0" presId="urn:microsoft.com/office/officeart/2005/8/layout/vList2"/>
    <dgm:cxn modelId="{780F76B4-6E67-4745-92F1-6A0A1F1FC083}" type="presParOf" srcId="{5F694D5A-1A0A-418A-8B1B-3B0DFCF99E15}" destId="{A4C6E980-9094-4B38-98E1-9D8152535E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25DF45-FA16-4FBD-8A96-96539FD2CDE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2CFA0E7A-FAB0-412F-8DFC-2086D549DF1E}">
      <dgm:prSet phldrT="[Text]"/>
      <dgm:spPr/>
      <dgm:t>
        <a:bodyPr/>
        <a:lstStyle/>
        <a:p>
          <a:r>
            <a:rPr lang="en-US" dirty="0" smtClean="0"/>
            <a:t>1. No nontrivial polynomial-time </a:t>
          </a:r>
          <a:r>
            <a:rPr lang="en-US" dirty="0" err="1" smtClean="0"/>
            <a:t>sparsification</a:t>
          </a:r>
          <a:r>
            <a:rPr lang="en-US" dirty="0" smtClean="0"/>
            <a:t> for </a:t>
          </a:r>
          <a:r>
            <a:rPr lang="en-US" cap="small" dirty="0" err="1" smtClean="0"/>
            <a:t>Treewidth</a:t>
          </a:r>
          <a:r>
            <a:rPr lang="en-US" dirty="0" smtClean="0"/>
            <a:t> and </a:t>
          </a:r>
          <a:r>
            <a:rPr lang="en-US" cap="small" dirty="0" err="1" smtClean="0"/>
            <a:t>Pathwidth</a:t>
          </a:r>
          <a:r>
            <a:rPr lang="en-US" cap="small" dirty="0" smtClean="0"/>
            <a:t>, </a:t>
          </a:r>
          <a:r>
            <a:rPr lang="en-US" dirty="0" smtClean="0"/>
            <a:t>unless NP ⊆ </a:t>
          </a:r>
          <a:r>
            <a:rPr lang="en-US" dirty="0" err="1" smtClean="0"/>
            <a:t>coNP</a:t>
          </a:r>
          <a:r>
            <a:rPr lang="en-US" dirty="0" smtClean="0"/>
            <a:t>/poly</a:t>
          </a:r>
          <a:endParaRPr lang="en-US" cap="small" dirty="0" smtClean="0"/>
        </a:p>
      </dgm:t>
    </dgm:pt>
    <dgm:pt modelId="{413225D9-D805-4745-A682-C91B2C6B9AA6}" type="parTrans" cxnId="{78D025F2-FB4B-451C-90C3-F02B522B8F16}">
      <dgm:prSet/>
      <dgm:spPr/>
      <dgm:t>
        <a:bodyPr/>
        <a:lstStyle/>
        <a:p>
          <a:endParaRPr lang="nb-NO"/>
        </a:p>
      </dgm:t>
    </dgm:pt>
    <dgm:pt modelId="{5C1F98CA-4B08-42E3-A4FF-1CA751C70EF1}" type="sibTrans" cxnId="{78D025F2-FB4B-451C-90C3-F02B522B8F16}">
      <dgm:prSet/>
      <dgm:spPr/>
      <dgm:t>
        <a:bodyPr/>
        <a:lstStyle/>
        <a:p>
          <a:endParaRPr lang="nb-NO"/>
        </a:p>
      </dgm:t>
    </dgm:pt>
    <dgm:pt modelId="{47BBC1EE-4574-476D-8E26-57092417C3A7}">
      <dgm:prSet phldrT="[Text]"/>
      <dgm:spPr/>
      <dgm:t>
        <a:bodyPr/>
        <a:lstStyle/>
        <a:p>
          <a:r>
            <a:rPr lang="en-US" cap="small" dirty="0" smtClean="0"/>
            <a:t>2. </a:t>
          </a:r>
          <a:r>
            <a:rPr lang="en-US" cap="small" dirty="0" err="1" smtClean="0"/>
            <a:t>Treewidth</a:t>
          </a:r>
          <a:r>
            <a:rPr lang="en-US" cap="small" dirty="0" smtClean="0"/>
            <a:t> [</a:t>
          </a:r>
          <a:r>
            <a:rPr lang="en-US" cap="small" dirty="0" err="1" smtClean="0"/>
            <a:t>vc</a:t>
          </a:r>
          <a:r>
            <a:rPr lang="en-US" cap="small" dirty="0" smtClean="0"/>
            <a:t>] </a:t>
          </a:r>
          <a:r>
            <a:rPr lang="en-US" dirty="0" smtClean="0"/>
            <a:t>has a kernel with |X|</a:t>
          </a:r>
          <a:r>
            <a:rPr lang="en-US" baseline="30000" dirty="0" smtClean="0"/>
            <a:t>2</a:t>
          </a:r>
          <a:r>
            <a:rPr lang="en-US" dirty="0" smtClean="0"/>
            <a:t> vertices</a:t>
          </a:r>
          <a:endParaRPr lang="nb-NO" dirty="0"/>
        </a:p>
      </dgm:t>
    </dgm:pt>
    <dgm:pt modelId="{05EA6D2F-8993-486D-A392-7DCEA330CA55}" type="parTrans" cxnId="{03C8FBC3-90BB-427B-BBB5-57958B7B1832}">
      <dgm:prSet/>
      <dgm:spPr/>
      <dgm:t>
        <a:bodyPr/>
        <a:lstStyle/>
        <a:p>
          <a:endParaRPr lang="nb-NO"/>
        </a:p>
      </dgm:t>
    </dgm:pt>
    <dgm:pt modelId="{840943EE-5DAA-4638-AE8C-0CD87BC8CCCB}" type="sibTrans" cxnId="{03C8FBC3-90BB-427B-BBB5-57958B7B1832}">
      <dgm:prSet/>
      <dgm:spPr/>
      <dgm:t>
        <a:bodyPr/>
        <a:lstStyle/>
        <a:p>
          <a:endParaRPr lang="nb-NO"/>
        </a:p>
      </dgm:t>
    </dgm:pt>
    <dgm:pt modelId="{5F694D5A-1A0A-418A-8B1B-3B0DFCF99E15}" type="pres">
      <dgm:prSet presAssocID="{0725DF45-FA16-4FBD-8A96-96539FD2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0D44B67-BCC1-4DF3-B50A-FADEFBDE00E8}" type="pres">
      <dgm:prSet presAssocID="{2CFA0E7A-FAB0-412F-8DFC-2086D549DF1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9F5B58A-54C5-482B-963A-B8DDA48A449B}" type="pres">
      <dgm:prSet presAssocID="{5C1F98CA-4B08-42E3-A4FF-1CA751C70EF1}" presName="spacer" presStyleCnt="0"/>
      <dgm:spPr/>
    </dgm:pt>
    <dgm:pt modelId="{FA924271-68E5-4975-AC5B-3F77DB01E872}" type="pres">
      <dgm:prSet presAssocID="{47BBC1EE-4574-476D-8E26-57092417C3A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99930105-023B-4EF6-A5CB-D6748F79C33B}" type="presOf" srcId="{2CFA0E7A-FAB0-412F-8DFC-2086D549DF1E}" destId="{30D44B67-BCC1-4DF3-B50A-FADEFBDE00E8}" srcOrd="0" destOrd="0" presId="urn:microsoft.com/office/officeart/2005/8/layout/vList2"/>
    <dgm:cxn modelId="{D168230B-AEF6-44F7-84B0-6DEA0EB2C3C5}" type="presOf" srcId="{47BBC1EE-4574-476D-8E26-57092417C3A7}" destId="{FA924271-68E5-4975-AC5B-3F77DB01E872}" srcOrd="0" destOrd="0" presId="urn:microsoft.com/office/officeart/2005/8/layout/vList2"/>
    <dgm:cxn modelId="{78D025F2-FB4B-451C-90C3-F02B522B8F16}" srcId="{0725DF45-FA16-4FBD-8A96-96539FD2CDE4}" destId="{2CFA0E7A-FAB0-412F-8DFC-2086D549DF1E}" srcOrd="0" destOrd="0" parTransId="{413225D9-D805-4745-A682-C91B2C6B9AA6}" sibTransId="{5C1F98CA-4B08-42E3-A4FF-1CA751C70EF1}"/>
    <dgm:cxn modelId="{87A917F2-15DF-4598-A6C4-861E27B79F2D}" type="presOf" srcId="{0725DF45-FA16-4FBD-8A96-96539FD2CDE4}" destId="{5F694D5A-1A0A-418A-8B1B-3B0DFCF99E15}" srcOrd="0" destOrd="0" presId="urn:microsoft.com/office/officeart/2005/8/layout/vList2"/>
    <dgm:cxn modelId="{03C8FBC3-90BB-427B-BBB5-57958B7B1832}" srcId="{0725DF45-FA16-4FBD-8A96-96539FD2CDE4}" destId="{47BBC1EE-4574-476D-8E26-57092417C3A7}" srcOrd="1" destOrd="0" parTransId="{05EA6D2F-8993-486D-A392-7DCEA330CA55}" sibTransId="{840943EE-5DAA-4638-AE8C-0CD87BC8CCCB}"/>
    <dgm:cxn modelId="{258390F8-8464-4A91-ABAB-2852AB678AD1}" type="presParOf" srcId="{5F694D5A-1A0A-418A-8B1B-3B0DFCF99E15}" destId="{30D44B67-BCC1-4DF3-B50A-FADEFBDE00E8}" srcOrd="0" destOrd="0" presId="urn:microsoft.com/office/officeart/2005/8/layout/vList2"/>
    <dgm:cxn modelId="{4978BD7E-1F46-4EC3-A368-CE48D9FB7834}" type="presParOf" srcId="{5F694D5A-1A0A-418A-8B1B-3B0DFCF99E15}" destId="{69F5B58A-54C5-482B-963A-B8DDA48A449B}" srcOrd="1" destOrd="0" presId="urn:microsoft.com/office/officeart/2005/8/layout/vList2"/>
    <dgm:cxn modelId="{F98D87B6-1F69-482E-84FA-2D0D0DCEC158}" type="presParOf" srcId="{5F694D5A-1A0A-418A-8B1B-3B0DFCF99E15}" destId="{FA924271-68E5-4975-AC5B-3F77DB01E8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25DF45-FA16-4FBD-8A96-96539FD2CDE4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2CFA0E7A-FAB0-412F-8DFC-2086D549DF1E}">
      <dgm:prSet phldrT="[Text]"/>
      <dgm:spPr/>
      <dgm:t>
        <a:bodyPr/>
        <a:lstStyle/>
        <a:p>
          <a:r>
            <a:rPr lang="en-US" dirty="0" smtClean="0"/>
            <a:t>1. Are there dense, minor-minimal </a:t>
          </a:r>
          <a:r>
            <a:rPr lang="en-US" dirty="0" err="1" smtClean="0"/>
            <a:t>treewidth</a:t>
          </a:r>
          <a:r>
            <a:rPr lang="en-US" dirty="0" smtClean="0"/>
            <a:t> obstructions that do not have a </a:t>
          </a:r>
          <a:r>
            <a:rPr lang="en-US" dirty="0" err="1" smtClean="0"/>
            <a:t>treewidth</a:t>
          </a:r>
          <a:r>
            <a:rPr lang="en-US" dirty="0" smtClean="0"/>
            <a:t>-invariant set?</a:t>
          </a:r>
          <a:endParaRPr lang="en-US" cap="small" dirty="0" smtClean="0"/>
        </a:p>
      </dgm:t>
    </dgm:pt>
    <dgm:pt modelId="{413225D9-D805-4745-A682-C91B2C6B9AA6}" type="parTrans" cxnId="{78D025F2-FB4B-451C-90C3-F02B522B8F16}">
      <dgm:prSet/>
      <dgm:spPr/>
      <dgm:t>
        <a:bodyPr/>
        <a:lstStyle/>
        <a:p>
          <a:endParaRPr lang="nb-NO"/>
        </a:p>
      </dgm:t>
    </dgm:pt>
    <dgm:pt modelId="{5C1F98CA-4B08-42E3-A4FF-1CA751C70EF1}" type="sibTrans" cxnId="{78D025F2-FB4B-451C-90C3-F02B522B8F16}">
      <dgm:prSet/>
      <dgm:spPr/>
      <dgm:t>
        <a:bodyPr/>
        <a:lstStyle/>
        <a:p>
          <a:endParaRPr lang="nb-NO"/>
        </a:p>
      </dgm:t>
    </dgm:pt>
    <dgm:pt modelId="{CC4A32C7-64F0-47C6-BD3D-8FC78263A98A}">
      <dgm:prSet/>
      <dgm:spPr/>
      <dgm:t>
        <a:bodyPr/>
        <a:lstStyle/>
        <a:p>
          <a:r>
            <a:rPr lang="en-US" dirty="0" smtClean="0"/>
            <a:t>2. Are there problems admitting nontrivial polynomial-time </a:t>
          </a:r>
          <a:r>
            <a:rPr lang="en-US" dirty="0" err="1" smtClean="0"/>
            <a:t>sparsification</a:t>
          </a:r>
          <a:r>
            <a:rPr lang="en-US" dirty="0" smtClean="0"/>
            <a:t>?</a:t>
          </a:r>
        </a:p>
      </dgm:t>
    </dgm:pt>
    <dgm:pt modelId="{C966C440-469A-4447-B3E8-423F8F041414}" type="parTrans" cxnId="{35667D17-D6A3-4E80-9BF2-1ABBE0B488E2}">
      <dgm:prSet/>
      <dgm:spPr/>
      <dgm:t>
        <a:bodyPr/>
        <a:lstStyle/>
        <a:p>
          <a:endParaRPr lang="nb-NO"/>
        </a:p>
      </dgm:t>
    </dgm:pt>
    <dgm:pt modelId="{E0309C57-70CD-4FBA-A18E-82F6D44F8CFA}" type="sibTrans" cxnId="{35667D17-D6A3-4E80-9BF2-1ABBE0B488E2}">
      <dgm:prSet/>
      <dgm:spPr/>
      <dgm:t>
        <a:bodyPr/>
        <a:lstStyle/>
        <a:p>
          <a:endParaRPr lang="nb-NO"/>
        </a:p>
      </dgm:t>
    </dgm:pt>
    <dgm:pt modelId="{085BD3B2-5FBC-4ED7-9302-439767FC9E1F}">
      <dgm:prSet/>
      <dgm:spPr/>
      <dgm:t>
        <a:bodyPr/>
        <a:lstStyle/>
        <a:p>
          <a:r>
            <a:rPr lang="en-US" dirty="0" smtClean="0"/>
            <a:t>3. Does </a:t>
          </a:r>
          <a:r>
            <a:rPr lang="en-US" cap="small" dirty="0" err="1" smtClean="0"/>
            <a:t>Treewidth</a:t>
          </a:r>
          <a:r>
            <a:rPr lang="en-US" cap="small" dirty="0" smtClean="0"/>
            <a:t> [</a:t>
          </a:r>
          <a:r>
            <a:rPr lang="en-US" cap="small" dirty="0" err="1" smtClean="0"/>
            <a:t>vc</a:t>
          </a:r>
          <a:r>
            <a:rPr lang="en-US" cap="small" dirty="0" smtClean="0"/>
            <a:t>]</a:t>
          </a:r>
          <a:r>
            <a:rPr lang="en-US" dirty="0" smtClean="0"/>
            <a:t> have a kernel of </a:t>
          </a:r>
          <a:r>
            <a:rPr lang="en-US" dirty="0" err="1" smtClean="0"/>
            <a:t>bitsize</a:t>
          </a:r>
          <a:r>
            <a:rPr lang="en-US" dirty="0" smtClean="0"/>
            <a:t>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(k</a:t>
          </a:r>
          <a:r>
            <a:rPr lang="en-US" baseline="30000" dirty="0" smtClean="0"/>
            <a:t>2</a:t>
          </a:r>
          <a:r>
            <a:rPr lang="en-US" dirty="0" smtClean="0"/>
            <a:t>)?</a:t>
          </a:r>
        </a:p>
      </dgm:t>
    </dgm:pt>
    <dgm:pt modelId="{A13C34CB-DD31-4829-87D5-C7454DA47E5F}" type="parTrans" cxnId="{01326096-40A4-49C7-80E9-E3CB8C372B75}">
      <dgm:prSet/>
      <dgm:spPr/>
      <dgm:t>
        <a:bodyPr/>
        <a:lstStyle/>
        <a:p>
          <a:endParaRPr lang="nb-NO"/>
        </a:p>
      </dgm:t>
    </dgm:pt>
    <dgm:pt modelId="{BDAECD16-864F-4B4B-9851-E4F2CE8F9C59}" type="sibTrans" cxnId="{01326096-40A4-49C7-80E9-E3CB8C372B75}">
      <dgm:prSet/>
      <dgm:spPr/>
      <dgm:t>
        <a:bodyPr/>
        <a:lstStyle/>
        <a:p>
          <a:endParaRPr lang="nb-NO"/>
        </a:p>
      </dgm:t>
    </dgm:pt>
    <dgm:pt modelId="{4C761ED8-443D-4ADE-8C0A-2BC0683C02C1}">
      <dgm:prSet/>
      <dgm:spPr/>
      <dgm:t>
        <a:bodyPr/>
        <a:lstStyle/>
        <a:p>
          <a:r>
            <a:rPr lang="en-US" dirty="0" smtClean="0"/>
            <a:t>4. Does </a:t>
          </a:r>
          <a:r>
            <a:rPr lang="en-US" cap="small" dirty="0" err="1" smtClean="0"/>
            <a:t>Pathwidth</a:t>
          </a:r>
          <a:r>
            <a:rPr lang="en-US" cap="small" dirty="0" smtClean="0"/>
            <a:t> [</a:t>
          </a:r>
          <a:r>
            <a:rPr lang="en-US" cap="small" dirty="0" err="1" smtClean="0"/>
            <a:t>vc</a:t>
          </a:r>
          <a:r>
            <a:rPr lang="en-US" cap="small" dirty="0" smtClean="0"/>
            <a:t>]</a:t>
          </a:r>
          <a:r>
            <a:rPr lang="en-US" dirty="0" smtClean="0"/>
            <a:t> have a kernel with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(k</a:t>
          </a:r>
          <a:r>
            <a:rPr lang="en-US" baseline="30000" dirty="0" smtClean="0"/>
            <a:t>2</a:t>
          </a:r>
          <a:r>
            <a:rPr lang="en-US" dirty="0" smtClean="0"/>
            <a:t>) vertices?</a:t>
          </a:r>
          <a:endParaRPr lang="nb-NO" dirty="0"/>
        </a:p>
      </dgm:t>
    </dgm:pt>
    <dgm:pt modelId="{40CE53C2-496B-4C02-8316-8A3C6A68453F}" type="parTrans" cxnId="{79DDB2D0-9892-4E9A-B5F2-488E717D7900}">
      <dgm:prSet/>
      <dgm:spPr/>
      <dgm:t>
        <a:bodyPr/>
        <a:lstStyle/>
        <a:p>
          <a:endParaRPr lang="nb-NO"/>
        </a:p>
      </dgm:t>
    </dgm:pt>
    <dgm:pt modelId="{2246D29E-8B03-4521-BEED-BCD56A67EAD7}" type="sibTrans" cxnId="{79DDB2D0-9892-4E9A-B5F2-488E717D7900}">
      <dgm:prSet/>
      <dgm:spPr/>
      <dgm:t>
        <a:bodyPr/>
        <a:lstStyle/>
        <a:p>
          <a:endParaRPr lang="nb-NO"/>
        </a:p>
      </dgm:t>
    </dgm:pt>
    <dgm:pt modelId="{5F694D5A-1A0A-418A-8B1B-3B0DFCF99E15}" type="pres">
      <dgm:prSet presAssocID="{0725DF45-FA16-4FBD-8A96-96539FD2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0D44B67-BCC1-4DF3-B50A-FADEFBDE00E8}" type="pres">
      <dgm:prSet presAssocID="{2CFA0E7A-FAB0-412F-8DFC-2086D549DF1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9F5B58A-54C5-482B-963A-B8DDA48A449B}" type="pres">
      <dgm:prSet presAssocID="{5C1F98CA-4B08-42E3-A4FF-1CA751C70EF1}" presName="spacer" presStyleCnt="0"/>
      <dgm:spPr/>
    </dgm:pt>
    <dgm:pt modelId="{C60430AF-073D-4992-97C0-7828892D9747}" type="pres">
      <dgm:prSet presAssocID="{CC4A32C7-64F0-47C6-BD3D-8FC78263A9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E8A3C09-5F4D-4A6D-BD8D-607535F85B4B}" type="pres">
      <dgm:prSet presAssocID="{E0309C57-70CD-4FBA-A18E-82F6D44F8CFA}" presName="spacer" presStyleCnt="0"/>
      <dgm:spPr/>
    </dgm:pt>
    <dgm:pt modelId="{3D076DE5-1B9C-419C-855A-1860F8D18131}" type="pres">
      <dgm:prSet presAssocID="{085BD3B2-5FBC-4ED7-9302-439767FC9E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953827A-9327-4678-B0A8-579DB4B07181}" type="pres">
      <dgm:prSet presAssocID="{BDAECD16-864F-4B4B-9851-E4F2CE8F9C59}" presName="spacer" presStyleCnt="0"/>
      <dgm:spPr/>
    </dgm:pt>
    <dgm:pt modelId="{A4C6E980-9094-4B38-98E1-9D8152535EBB}" type="pres">
      <dgm:prSet presAssocID="{4C761ED8-443D-4ADE-8C0A-2BC0683C02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8D025F2-FB4B-451C-90C3-F02B522B8F16}" srcId="{0725DF45-FA16-4FBD-8A96-96539FD2CDE4}" destId="{2CFA0E7A-FAB0-412F-8DFC-2086D549DF1E}" srcOrd="0" destOrd="0" parTransId="{413225D9-D805-4745-A682-C91B2C6B9AA6}" sibTransId="{5C1F98CA-4B08-42E3-A4FF-1CA751C70EF1}"/>
    <dgm:cxn modelId="{853B7E7E-D066-4353-97C8-AB9CDBE2236F}" type="presOf" srcId="{085BD3B2-5FBC-4ED7-9302-439767FC9E1F}" destId="{3D076DE5-1B9C-419C-855A-1860F8D18131}" srcOrd="0" destOrd="0" presId="urn:microsoft.com/office/officeart/2005/8/layout/vList2"/>
    <dgm:cxn modelId="{35C84063-AE00-4F71-87E4-3924D9770ACD}" type="presOf" srcId="{4C761ED8-443D-4ADE-8C0A-2BC0683C02C1}" destId="{A4C6E980-9094-4B38-98E1-9D8152535EBB}" srcOrd="0" destOrd="0" presId="urn:microsoft.com/office/officeart/2005/8/layout/vList2"/>
    <dgm:cxn modelId="{01326096-40A4-49C7-80E9-E3CB8C372B75}" srcId="{0725DF45-FA16-4FBD-8A96-96539FD2CDE4}" destId="{085BD3B2-5FBC-4ED7-9302-439767FC9E1F}" srcOrd="2" destOrd="0" parTransId="{A13C34CB-DD31-4829-87D5-C7454DA47E5F}" sibTransId="{BDAECD16-864F-4B4B-9851-E4F2CE8F9C59}"/>
    <dgm:cxn modelId="{79DDB2D0-9892-4E9A-B5F2-488E717D7900}" srcId="{0725DF45-FA16-4FBD-8A96-96539FD2CDE4}" destId="{4C761ED8-443D-4ADE-8C0A-2BC0683C02C1}" srcOrd="3" destOrd="0" parTransId="{40CE53C2-496B-4C02-8316-8A3C6A68453F}" sibTransId="{2246D29E-8B03-4521-BEED-BCD56A67EAD7}"/>
    <dgm:cxn modelId="{DF4BAF5D-9338-4BF4-BFDF-D52524C44E0B}" type="presOf" srcId="{CC4A32C7-64F0-47C6-BD3D-8FC78263A98A}" destId="{C60430AF-073D-4992-97C0-7828892D9747}" srcOrd="0" destOrd="0" presId="urn:microsoft.com/office/officeart/2005/8/layout/vList2"/>
    <dgm:cxn modelId="{35667D17-D6A3-4E80-9BF2-1ABBE0B488E2}" srcId="{0725DF45-FA16-4FBD-8A96-96539FD2CDE4}" destId="{CC4A32C7-64F0-47C6-BD3D-8FC78263A98A}" srcOrd="1" destOrd="0" parTransId="{C966C440-469A-4447-B3E8-423F8F041414}" sibTransId="{E0309C57-70CD-4FBA-A18E-82F6D44F8CFA}"/>
    <dgm:cxn modelId="{C75ABB05-722C-4FC9-A394-1E4BDF99FCA7}" type="presOf" srcId="{0725DF45-FA16-4FBD-8A96-96539FD2CDE4}" destId="{5F694D5A-1A0A-418A-8B1B-3B0DFCF99E15}" srcOrd="0" destOrd="0" presId="urn:microsoft.com/office/officeart/2005/8/layout/vList2"/>
    <dgm:cxn modelId="{5694ADAB-A734-4B79-A8F8-88CF229B4255}" type="presOf" srcId="{2CFA0E7A-FAB0-412F-8DFC-2086D549DF1E}" destId="{30D44B67-BCC1-4DF3-B50A-FADEFBDE00E8}" srcOrd="0" destOrd="0" presId="urn:microsoft.com/office/officeart/2005/8/layout/vList2"/>
    <dgm:cxn modelId="{873911C0-DCF8-495D-9D51-DCA7EC6A4C1C}" type="presParOf" srcId="{5F694D5A-1A0A-418A-8B1B-3B0DFCF99E15}" destId="{30D44B67-BCC1-4DF3-B50A-FADEFBDE00E8}" srcOrd="0" destOrd="0" presId="urn:microsoft.com/office/officeart/2005/8/layout/vList2"/>
    <dgm:cxn modelId="{5C43A29A-BFE3-4EEA-A99B-8FF781A9B068}" type="presParOf" srcId="{5F694D5A-1A0A-418A-8B1B-3B0DFCF99E15}" destId="{69F5B58A-54C5-482B-963A-B8DDA48A449B}" srcOrd="1" destOrd="0" presId="urn:microsoft.com/office/officeart/2005/8/layout/vList2"/>
    <dgm:cxn modelId="{E06D297C-DD5B-4887-A7BB-57492FD74DBB}" type="presParOf" srcId="{5F694D5A-1A0A-418A-8B1B-3B0DFCF99E15}" destId="{C60430AF-073D-4992-97C0-7828892D9747}" srcOrd="2" destOrd="0" presId="urn:microsoft.com/office/officeart/2005/8/layout/vList2"/>
    <dgm:cxn modelId="{5EBB2067-A262-49C0-A783-B4F578DE51BE}" type="presParOf" srcId="{5F694D5A-1A0A-418A-8B1B-3B0DFCF99E15}" destId="{8E8A3C09-5F4D-4A6D-BD8D-607535F85B4B}" srcOrd="3" destOrd="0" presId="urn:microsoft.com/office/officeart/2005/8/layout/vList2"/>
    <dgm:cxn modelId="{330E001A-E17B-4C9B-BE89-C3B435039FB6}" type="presParOf" srcId="{5F694D5A-1A0A-418A-8B1B-3B0DFCF99E15}" destId="{3D076DE5-1B9C-419C-855A-1860F8D18131}" srcOrd="4" destOrd="0" presId="urn:microsoft.com/office/officeart/2005/8/layout/vList2"/>
    <dgm:cxn modelId="{354AB489-73B6-4E3F-87B3-92B810D62FE1}" type="presParOf" srcId="{5F694D5A-1A0A-418A-8B1B-3B0DFCF99E15}" destId="{E953827A-9327-4678-B0A8-579DB4B07181}" srcOrd="5" destOrd="0" presId="urn:microsoft.com/office/officeart/2005/8/layout/vList2"/>
    <dgm:cxn modelId="{8341C280-F14D-4CC1-872F-D90C20866804}" type="presParOf" srcId="{5F694D5A-1A0A-418A-8B1B-3B0DFCF99E15}" destId="{A4C6E980-9094-4B38-98E1-9D8152535E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44B67-BCC1-4DF3-B50A-FADEFBDE00E8}">
      <dsp:nvSpPr>
        <dsp:cNvPr id="0" name=""/>
        <dsp:cNvSpPr/>
      </dsp:nvSpPr>
      <dsp:spPr>
        <a:xfrm>
          <a:off x="0" y="8907"/>
          <a:ext cx="6480720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1. No nontrivial polynomial-time </a:t>
          </a:r>
          <a:r>
            <a:rPr lang="en-US" sz="1900" kern="1200" dirty="0" err="1" smtClean="0"/>
            <a:t>sparsification</a:t>
          </a:r>
          <a:r>
            <a:rPr lang="en-US" sz="1900" kern="1200" dirty="0" smtClean="0"/>
            <a:t> for </a:t>
          </a:r>
          <a:r>
            <a:rPr lang="en-US" sz="1900" kern="1200" cap="small" dirty="0" err="1" smtClean="0"/>
            <a:t>Treewidth</a:t>
          </a:r>
          <a:r>
            <a:rPr lang="en-US" sz="1900" kern="1200" dirty="0" smtClean="0"/>
            <a:t> and </a:t>
          </a:r>
          <a:r>
            <a:rPr lang="en-US" sz="1900" kern="1200" cap="small" dirty="0" err="1" smtClean="0"/>
            <a:t>Pathwidth</a:t>
          </a:r>
          <a:r>
            <a:rPr lang="en-US" sz="1900" kern="1200" cap="small" dirty="0" smtClean="0"/>
            <a:t>, </a:t>
          </a:r>
          <a:r>
            <a:rPr lang="en-US" sz="1900" kern="1200" dirty="0" smtClean="0"/>
            <a:t>unless NP ⊆ </a:t>
          </a:r>
          <a:r>
            <a:rPr lang="en-US" sz="1900" kern="1200" dirty="0" err="1" smtClean="0"/>
            <a:t>coNP</a:t>
          </a:r>
          <a:r>
            <a:rPr lang="en-US" sz="1900" kern="1200" dirty="0" smtClean="0"/>
            <a:t>/poly</a:t>
          </a:r>
          <a:endParaRPr lang="en-US" sz="1900" kern="1200" cap="small" dirty="0" smtClean="0"/>
        </a:p>
      </dsp:txBody>
      <dsp:txXfrm>
        <a:off x="36896" y="45803"/>
        <a:ext cx="6406928" cy="682028"/>
      </dsp:txXfrm>
    </dsp:sp>
    <dsp:sp modelId="{FA924271-68E5-4975-AC5B-3F77DB01E872}">
      <dsp:nvSpPr>
        <dsp:cNvPr id="0" name=""/>
        <dsp:cNvSpPr/>
      </dsp:nvSpPr>
      <dsp:spPr>
        <a:xfrm>
          <a:off x="0" y="819447"/>
          <a:ext cx="6480720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cap="small" dirty="0" smtClean="0"/>
            <a:t>2. </a:t>
          </a:r>
          <a:r>
            <a:rPr lang="en-US" sz="1900" kern="1200" cap="small" dirty="0" err="1" smtClean="0"/>
            <a:t>Treewidth</a:t>
          </a:r>
          <a:r>
            <a:rPr lang="en-US" sz="1900" kern="1200" cap="small" dirty="0" smtClean="0"/>
            <a:t> [</a:t>
          </a:r>
          <a:r>
            <a:rPr lang="en-US" sz="1900" kern="1200" cap="small" dirty="0" err="1" smtClean="0"/>
            <a:t>vc</a:t>
          </a:r>
          <a:r>
            <a:rPr lang="en-US" sz="1900" kern="1200" cap="small" dirty="0" smtClean="0"/>
            <a:t>] </a:t>
          </a:r>
          <a:r>
            <a:rPr lang="en-US" sz="1900" kern="1200" dirty="0" smtClean="0"/>
            <a:t>has a kernel with |X|</a:t>
          </a:r>
          <a:r>
            <a:rPr lang="en-US" sz="1900" kern="1200" baseline="30000" dirty="0" smtClean="0"/>
            <a:t>2</a:t>
          </a:r>
          <a:r>
            <a:rPr lang="en-US" sz="1900" kern="1200" dirty="0" smtClean="0"/>
            <a:t> vertices</a:t>
          </a:r>
          <a:endParaRPr lang="nb-NO" sz="1900" kern="1200" dirty="0"/>
        </a:p>
      </dsp:txBody>
      <dsp:txXfrm>
        <a:off x="36896" y="856343"/>
        <a:ext cx="6406928" cy="682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44B67-BCC1-4DF3-B50A-FADEFBDE00E8}">
      <dsp:nvSpPr>
        <dsp:cNvPr id="0" name=""/>
        <dsp:cNvSpPr/>
      </dsp:nvSpPr>
      <dsp:spPr>
        <a:xfrm>
          <a:off x="0" y="61125"/>
          <a:ext cx="6480720" cy="596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1. Are there dense, minor-minimal </a:t>
          </a:r>
          <a:r>
            <a:rPr lang="en-US" sz="1500" kern="1200" dirty="0" err="1" smtClean="0"/>
            <a:t>treewidth</a:t>
          </a:r>
          <a:r>
            <a:rPr lang="en-US" sz="1500" kern="1200" dirty="0" smtClean="0"/>
            <a:t> obstructions that do not have a </a:t>
          </a:r>
          <a:r>
            <a:rPr lang="en-US" sz="1500" kern="1200" dirty="0" err="1" smtClean="0"/>
            <a:t>treewidth</a:t>
          </a:r>
          <a:r>
            <a:rPr lang="en-US" sz="1500" kern="1200" dirty="0" smtClean="0"/>
            <a:t>-invariant set?</a:t>
          </a:r>
          <a:endParaRPr lang="en-US" sz="1500" kern="1200" cap="small" dirty="0" smtClean="0"/>
        </a:p>
      </dsp:txBody>
      <dsp:txXfrm>
        <a:off x="29128" y="90253"/>
        <a:ext cx="6422464" cy="538444"/>
      </dsp:txXfrm>
    </dsp:sp>
    <dsp:sp modelId="{C60430AF-073D-4992-97C0-7828892D9747}">
      <dsp:nvSpPr>
        <dsp:cNvPr id="0" name=""/>
        <dsp:cNvSpPr/>
      </dsp:nvSpPr>
      <dsp:spPr>
        <a:xfrm>
          <a:off x="0" y="701025"/>
          <a:ext cx="6480720" cy="596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 Are there problems admitting nontrivial polynomial-time </a:t>
          </a:r>
          <a:r>
            <a:rPr lang="en-US" sz="1500" kern="1200" dirty="0" err="1" smtClean="0"/>
            <a:t>sparsification</a:t>
          </a:r>
          <a:r>
            <a:rPr lang="en-US" sz="1500" kern="1200" dirty="0" smtClean="0"/>
            <a:t>?</a:t>
          </a:r>
        </a:p>
      </dsp:txBody>
      <dsp:txXfrm>
        <a:off x="29128" y="730153"/>
        <a:ext cx="6422464" cy="538444"/>
      </dsp:txXfrm>
    </dsp:sp>
    <dsp:sp modelId="{3D076DE5-1B9C-419C-855A-1860F8D18131}">
      <dsp:nvSpPr>
        <dsp:cNvPr id="0" name=""/>
        <dsp:cNvSpPr/>
      </dsp:nvSpPr>
      <dsp:spPr>
        <a:xfrm>
          <a:off x="0" y="1340925"/>
          <a:ext cx="6480720" cy="5967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 Does </a:t>
          </a:r>
          <a:r>
            <a:rPr lang="en-US" sz="1500" kern="1200" cap="small" dirty="0" err="1" smtClean="0"/>
            <a:t>Treewidth</a:t>
          </a:r>
          <a:r>
            <a:rPr lang="en-US" sz="1500" kern="1200" cap="small" dirty="0" smtClean="0"/>
            <a:t> [</a:t>
          </a:r>
          <a:r>
            <a:rPr lang="en-US" sz="1500" kern="1200" cap="small" dirty="0" err="1" smtClean="0"/>
            <a:t>vc</a:t>
          </a:r>
          <a:r>
            <a:rPr lang="en-US" sz="1500" kern="1200" cap="small" dirty="0" smtClean="0"/>
            <a:t>]</a:t>
          </a:r>
          <a:r>
            <a:rPr lang="en-US" sz="1500" kern="1200" dirty="0" smtClean="0"/>
            <a:t> have a kernel of </a:t>
          </a:r>
          <a:r>
            <a:rPr lang="en-US" sz="1500" kern="1200" dirty="0" err="1" smtClean="0"/>
            <a:t>bitsize</a:t>
          </a:r>
          <a:r>
            <a:rPr lang="en-US" sz="1500" kern="1200" dirty="0" smtClean="0"/>
            <a:t> </a:t>
          </a:r>
          <a:r>
            <a:rPr lang="en-US" sz="1500" b="1" kern="1200" dirty="0" smtClean="0">
              <a:latin typeface="Harrington" pitchFamily="82" charset="0"/>
            </a:rPr>
            <a:t>O</a:t>
          </a:r>
          <a:r>
            <a:rPr lang="en-US" sz="1500" kern="1200" dirty="0" smtClean="0"/>
            <a:t>(k</a:t>
          </a:r>
          <a:r>
            <a:rPr lang="en-US" sz="1500" kern="1200" baseline="30000" dirty="0" smtClean="0"/>
            <a:t>2</a:t>
          </a:r>
          <a:r>
            <a:rPr lang="en-US" sz="1500" kern="1200" dirty="0" smtClean="0"/>
            <a:t>)?</a:t>
          </a:r>
        </a:p>
      </dsp:txBody>
      <dsp:txXfrm>
        <a:off x="29128" y="1370053"/>
        <a:ext cx="6422464" cy="538444"/>
      </dsp:txXfrm>
    </dsp:sp>
    <dsp:sp modelId="{A4C6E980-9094-4B38-98E1-9D8152535EBB}">
      <dsp:nvSpPr>
        <dsp:cNvPr id="0" name=""/>
        <dsp:cNvSpPr/>
      </dsp:nvSpPr>
      <dsp:spPr>
        <a:xfrm>
          <a:off x="0" y="1980825"/>
          <a:ext cx="6480720" cy="596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4. Does </a:t>
          </a:r>
          <a:r>
            <a:rPr lang="en-US" sz="1500" kern="1200" cap="small" dirty="0" err="1" smtClean="0"/>
            <a:t>Pathwidth</a:t>
          </a:r>
          <a:r>
            <a:rPr lang="en-US" sz="1500" kern="1200" cap="small" dirty="0" smtClean="0"/>
            <a:t> [</a:t>
          </a:r>
          <a:r>
            <a:rPr lang="en-US" sz="1500" kern="1200" cap="small" dirty="0" err="1" smtClean="0"/>
            <a:t>vc</a:t>
          </a:r>
          <a:r>
            <a:rPr lang="en-US" sz="1500" kern="1200" cap="small" dirty="0" smtClean="0"/>
            <a:t>]</a:t>
          </a:r>
          <a:r>
            <a:rPr lang="en-US" sz="1500" kern="1200" dirty="0" smtClean="0"/>
            <a:t> have a kernel with </a:t>
          </a:r>
          <a:r>
            <a:rPr lang="en-US" sz="1500" b="1" kern="1200" dirty="0" smtClean="0">
              <a:latin typeface="Harrington" pitchFamily="82" charset="0"/>
            </a:rPr>
            <a:t>O</a:t>
          </a:r>
          <a:r>
            <a:rPr lang="en-US" sz="1500" kern="1200" dirty="0" smtClean="0"/>
            <a:t>(k</a:t>
          </a:r>
          <a:r>
            <a:rPr lang="en-US" sz="1500" kern="1200" baseline="30000" dirty="0" smtClean="0"/>
            <a:t>2</a:t>
          </a:r>
          <a:r>
            <a:rPr lang="en-US" sz="1500" kern="1200" dirty="0" smtClean="0"/>
            <a:t>) vertices?</a:t>
          </a:r>
          <a:endParaRPr lang="nb-NO" sz="1500" kern="1200" dirty="0"/>
        </a:p>
      </dsp:txBody>
      <dsp:txXfrm>
        <a:off x="29128" y="2009953"/>
        <a:ext cx="6422464" cy="538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44B67-BCC1-4DF3-B50A-FADEFBDE00E8}">
      <dsp:nvSpPr>
        <dsp:cNvPr id="0" name=""/>
        <dsp:cNvSpPr/>
      </dsp:nvSpPr>
      <dsp:spPr>
        <a:xfrm>
          <a:off x="0" y="8907"/>
          <a:ext cx="6480720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1. No nontrivial polynomial-time </a:t>
          </a:r>
          <a:r>
            <a:rPr lang="en-US" sz="1900" kern="1200" dirty="0" err="1" smtClean="0"/>
            <a:t>sparsification</a:t>
          </a:r>
          <a:r>
            <a:rPr lang="en-US" sz="1900" kern="1200" dirty="0" smtClean="0"/>
            <a:t> for </a:t>
          </a:r>
          <a:r>
            <a:rPr lang="en-US" sz="1900" kern="1200" cap="small" dirty="0" err="1" smtClean="0"/>
            <a:t>Treewidth</a:t>
          </a:r>
          <a:r>
            <a:rPr lang="en-US" sz="1900" kern="1200" dirty="0" smtClean="0"/>
            <a:t> and </a:t>
          </a:r>
          <a:r>
            <a:rPr lang="en-US" sz="1900" kern="1200" cap="small" dirty="0" err="1" smtClean="0"/>
            <a:t>Pathwidth</a:t>
          </a:r>
          <a:r>
            <a:rPr lang="en-US" sz="1900" kern="1200" cap="small" dirty="0" smtClean="0"/>
            <a:t>, </a:t>
          </a:r>
          <a:r>
            <a:rPr lang="en-US" sz="1900" kern="1200" dirty="0" smtClean="0"/>
            <a:t>unless NP ⊆ </a:t>
          </a:r>
          <a:r>
            <a:rPr lang="en-US" sz="1900" kern="1200" dirty="0" err="1" smtClean="0"/>
            <a:t>coNP</a:t>
          </a:r>
          <a:r>
            <a:rPr lang="en-US" sz="1900" kern="1200" dirty="0" smtClean="0"/>
            <a:t>/poly</a:t>
          </a:r>
          <a:endParaRPr lang="en-US" sz="1900" kern="1200" cap="small" dirty="0" smtClean="0"/>
        </a:p>
      </dsp:txBody>
      <dsp:txXfrm>
        <a:off x="36896" y="45803"/>
        <a:ext cx="6406928" cy="682028"/>
      </dsp:txXfrm>
    </dsp:sp>
    <dsp:sp modelId="{FA924271-68E5-4975-AC5B-3F77DB01E872}">
      <dsp:nvSpPr>
        <dsp:cNvPr id="0" name=""/>
        <dsp:cNvSpPr/>
      </dsp:nvSpPr>
      <dsp:spPr>
        <a:xfrm>
          <a:off x="0" y="819447"/>
          <a:ext cx="6480720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cap="small" dirty="0" smtClean="0"/>
            <a:t>2. </a:t>
          </a:r>
          <a:r>
            <a:rPr lang="en-US" sz="1900" kern="1200" cap="small" dirty="0" err="1" smtClean="0"/>
            <a:t>Treewidth</a:t>
          </a:r>
          <a:r>
            <a:rPr lang="en-US" sz="1900" kern="1200" cap="small" dirty="0" smtClean="0"/>
            <a:t> [</a:t>
          </a:r>
          <a:r>
            <a:rPr lang="en-US" sz="1900" kern="1200" cap="small" dirty="0" err="1" smtClean="0"/>
            <a:t>vc</a:t>
          </a:r>
          <a:r>
            <a:rPr lang="en-US" sz="1900" kern="1200" cap="small" dirty="0" smtClean="0"/>
            <a:t>] </a:t>
          </a:r>
          <a:r>
            <a:rPr lang="en-US" sz="1900" kern="1200" dirty="0" smtClean="0"/>
            <a:t>has a kernel with |X|</a:t>
          </a:r>
          <a:r>
            <a:rPr lang="en-US" sz="1900" kern="1200" baseline="30000" dirty="0" smtClean="0"/>
            <a:t>2</a:t>
          </a:r>
          <a:r>
            <a:rPr lang="en-US" sz="1900" kern="1200" dirty="0" smtClean="0"/>
            <a:t> vertices</a:t>
          </a:r>
          <a:endParaRPr lang="nb-NO" sz="1900" kern="1200" dirty="0"/>
        </a:p>
      </dsp:txBody>
      <dsp:txXfrm>
        <a:off x="36896" y="856343"/>
        <a:ext cx="6406928" cy="682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44B67-BCC1-4DF3-B50A-FADEFBDE00E8}">
      <dsp:nvSpPr>
        <dsp:cNvPr id="0" name=""/>
        <dsp:cNvSpPr/>
      </dsp:nvSpPr>
      <dsp:spPr>
        <a:xfrm>
          <a:off x="0" y="61125"/>
          <a:ext cx="6480720" cy="596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1. Are there dense, minor-minimal </a:t>
          </a:r>
          <a:r>
            <a:rPr lang="en-US" sz="1500" kern="1200" dirty="0" err="1" smtClean="0"/>
            <a:t>treewidth</a:t>
          </a:r>
          <a:r>
            <a:rPr lang="en-US" sz="1500" kern="1200" dirty="0" smtClean="0"/>
            <a:t> obstructions that do not have a </a:t>
          </a:r>
          <a:r>
            <a:rPr lang="en-US" sz="1500" kern="1200" dirty="0" err="1" smtClean="0"/>
            <a:t>treewidth</a:t>
          </a:r>
          <a:r>
            <a:rPr lang="en-US" sz="1500" kern="1200" dirty="0" smtClean="0"/>
            <a:t>-invariant set?</a:t>
          </a:r>
          <a:endParaRPr lang="en-US" sz="1500" kern="1200" cap="small" dirty="0" smtClean="0"/>
        </a:p>
      </dsp:txBody>
      <dsp:txXfrm>
        <a:off x="29128" y="90253"/>
        <a:ext cx="6422464" cy="538444"/>
      </dsp:txXfrm>
    </dsp:sp>
    <dsp:sp modelId="{C60430AF-073D-4992-97C0-7828892D9747}">
      <dsp:nvSpPr>
        <dsp:cNvPr id="0" name=""/>
        <dsp:cNvSpPr/>
      </dsp:nvSpPr>
      <dsp:spPr>
        <a:xfrm>
          <a:off x="0" y="701025"/>
          <a:ext cx="6480720" cy="596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 Are there problems admitting nontrivial polynomial-time </a:t>
          </a:r>
          <a:r>
            <a:rPr lang="en-US" sz="1500" kern="1200" dirty="0" err="1" smtClean="0"/>
            <a:t>sparsification</a:t>
          </a:r>
          <a:r>
            <a:rPr lang="en-US" sz="1500" kern="1200" dirty="0" smtClean="0"/>
            <a:t>?</a:t>
          </a:r>
        </a:p>
      </dsp:txBody>
      <dsp:txXfrm>
        <a:off x="29128" y="730153"/>
        <a:ext cx="6422464" cy="538444"/>
      </dsp:txXfrm>
    </dsp:sp>
    <dsp:sp modelId="{3D076DE5-1B9C-419C-855A-1860F8D18131}">
      <dsp:nvSpPr>
        <dsp:cNvPr id="0" name=""/>
        <dsp:cNvSpPr/>
      </dsp:nvSpPr>
      <dsp:spPr>
        <a:xfrm>
          <a:off x="0" y="1340925"/>
          <a:ext cx="6480720" cy="5967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 Does </a:t>
          </a:r>
          <a:r>
            <a:rPr lang="en-US" sz="1500" kern="1200" cap="small" dirty="0" err="1" smtClean="0"/>
            <a:t>Treewidth</a:t>
          </a:r>
          <a:r>
            <a:rPr lang="en-US" sz="1500" kern="1200" cap="small" dirty="0" smtClean="0"/>
            <a:t> [</a:t>
          </a:r>
          <a:r>
            <a:rPr lang="en-US" sz="1500" kern="1200" cap="small" dirty="0" err="1" smtClean="0"/>
            <a:t>vc</a:t>
          </a:r>
          <a:r>
            <a:rPr lang="en-US" sz="1500" kern="1200" cap="small" dirty="0" smtClean="0"/>
            <a:t>]</a:t>
          </a:r>
          <a:r>
            <a:rPr lang="en-US" sz="1500" kern="1200" dirty="0" smtClean="0"/>
            <a:t> have a kernel of </a:t>
          </a:r>
          <a:r>
            <a:rPr lang="en-US" sz="1500" kern="1200" dirty="0" err="1" smtClean="0"/>
            <a:t>bitsize</a:t>
          </a:r>
          <a:r>
            <a:rPr lang="en-US" sz="1500" kern="1200" dirty="0" smtClean="0"/>
            <a:t> </a:t>
          </a:r>
          <a:r>
            <a:rPr lang="en-US" sz="1500" b="1" kern="1200" dirty="0" smtClean="0">
              <a:latin typeface="Harrington" pitchFamily="82" charset="0"/>
            </a:rPr>
            <a:t>O</a:t>
          </a:r>
          <a:r>
            <a:rPr lang="en-US" sz="1500" kern="1200" dirty="0" smtClean="0"/>
            <a:t>(k</a:t>
          </a:r>
          <a:r>
            <a:rPr lang="en-US" sz="1500" kern="1200" baseline="30000" dirty="0" smtClean="0"/>
            <a:t>2</a:t>
          </a:r>
          <a:r>
            <a:rPr lang="en-US" sz="1500" kern="1200" dirty="0" smtClean="0"/>
            <a:t>)?</a:t>
          </a:r>
        </a:p>
      </dsp:txBody>
      <dsp:txXfrm>
        <a:off x="29128" y="1370053"/>
        <a:ext cx="6422464" cy="538444"/>
      </dsp:txXfrm>
    </dsp:sp>
    <dsp:sp modelId="{A4C6E980-9094-4B38-98E1-9D8152535EBB}">
      <dsp:nvSpPr>
        <dsp:cNvPr id="0" name=""/>
        <dsp:cNvSpPr/>
      </dsp:nvSpPr>
      <dsp:spPr>
        <a:xfrm>
          <a:off x="0" y="1980825"/>
          <a:ext cx="6480720" cy="596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4. Does </a:t>
          </a:r>
          <a:r>
            <a:rPr lang="en-US" sz="1500" kern="1200" cap="small" dirty="0" err="1" smtClean="0"/>
            <a:t>Pathwidth</a:t>
          </a:r>
          <a:r>
            <a:rPr lang="en-US" sz="1500" kern="1200" cap="small" dirty="0" smtClean="0"/>
            <a:t> [</a:t>
          </a:r>
          <a:r>
            <a:rPr lang="en-US" sz="1500" kern="1200" cap="small" dirty="0" err="1" smtClean="0"/>
            <a:t>vc</a:t>
          </a:r>
          <a:r>
            <a:rPr lang="en-US" sz="1500" kern="1200" cap="small" dirty="0" smtClean="0"/>
            <a:t>]</a:t>
          </a:r>
          <a:r>
            <a:rPr lang="en-US" sz="1500" kern="1200" dirty="0" smtClean="0"/>
            <a:t> have a kernel with </a:t>
          </a:r>
          <a:r>
            <a:rPr lang="en-US" sz="1500" b="1" kern="1200" dirty="0" smtClean="0">
              <a:latin typeface="Harrington" pitchFamily="82" charset="0"/>
            </a:rPr>
            <a:t>O</a:t>
          </a:r>
          <a:r>
            <a:rPr lang="en-US" sz="1500" kern="1200" dirty="0" smtClean="0"/>
            <a:t>(k</a:t>
          </a:r>
          <a:r>
            <a:rPr lang="en-US" sz="1500" kern="1200" baseline="30000" dirty="0" smtClean="0"/>
            <a:t>2</a:t>
          </a:r>
          <a:r>
            <a:rPr lang="en-US" sz="1500" kern="1200" dirty="0" smtClean="0"/>
            <a:t>) vertices?</a:t>
          </a:r>
          <a:endParaRPr lang="nb-NO" sz="1500" kern="1200" dirty="0"/>
        </a:p>
      </dsp:txBody>
      <dsp:txXfrm>
        <a:off x="29128" y="2009953"/>
        <a:ext cx="6422464" cy="538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68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that simpler can</a:t>
            </a:r>
            <a:r>
              <a:rPr lang="en-US" baseline="0" dirty="0" smtClean="0"/>
              <a:t> mean less edges.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17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FC3D-0D59-42E0-8BC5-EA1E2C4DAE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3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Should we incorporate k &lt; n/4 to match the paper?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07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076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07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6" name="Gruppe 11"/>
          <p:cNvGrpSpPr>
            <a:grpSpLocks/>
          </p:cNvGrpSpPr>
          <p:nvPr userDrawn="1"/>
        </p:nvGrpSpPr>
        <p:grpSpPr bwMode="auto">
          <a:xfrm>
            <a:off x="1676400" y="250825"/>
            <a:ext cx="5791200" cy="558800"/>
            <a:chOff x="1743592" y="159840"/>
            <a:chExt cx="5791879" cy="558575"/>
          </a:xfrm>
        </p:grpSpPr>
        <p:grpSp>
          <p:nvGrpSpPr>
            <p:cNvPr id="7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9" name="Gruppe 14"/>
              <p:cNvGrpSpPr>
                <a:grpSpLocks/>
              </p:cNvGrpSpPr>
              <p:nvPr/>
            </p:nvGrpSpPr>
            <p:grpSpPr bwMode="auto">
              <a:xfrm>
                <a:off x="1876465" y="159840"/>
                <a:ext cx="2756914" cy="28800"/>
                <a:chOff x="1876465" y="126156"/>
                <a:chExt cx="2756914" cy="28800"/>
              </a:xfrm>
            </p:grpSpPr>
            <p:sp>
              <p:nvSpPr>
                <p:cNvPr id="11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465" y="126156"/>
                  <a:ext cx="550800" cy="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2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6803" y="126156"/>
                  <a:ext cx="550800" cy="288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3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141" y="126156"/>
                  <a:ext cx="550800" cy="288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4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241" y="126156"/>
                  <a:ext cx="550800" cy="28800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5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579" y="126156"/>
                  <a:ext cx="550800" cy="28800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cxnSp>
            <p:nvCxnSpPr>
              <p:cNvPr id="10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 algn="ctr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TekstSylinder 13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b-NO" sz="1640" spc="1160" dirty="0">
                  <a:solidFill>
                    <a:schemeClr val="bg2"/>
                  </a:solidFill>
                  <a:latin typeface="+mj-lt"/>
                </a:rPr>
                <a:t>UNIVERSITY</a:t>
              </a:r>
              <a:r>
                <a:rPr lang="nb-NO" sz="1640" spc="1190" dirty="0">
                  <a:solidFill>
                    <a:schemeClr val="bg2"/>
                  </a:solidFill>
                  <a:latin typeface="+mj-lt"/>
                </a:rPr>
                <a:t> OF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032250"/>
            <a:ext cx="44259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042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2" name="Bilde 1"/>
          <p:cNvPicPr>
            <a:picLocks noChangeAspect="1"/>
          </p:cNvPicPr>
          <p:nvPr userDrawn="1"/>
        </p:nvPicPr>
        <p:blipFill>
          <a:blip r:embed="rId1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5694363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kstSylinder 2"/>
          <p:cNvSpPr txBox="1">
            <a:spLocks noChangeArrowheads="1"/>
          </p:cNvSpPr>
          <p:nvPr userDrawn="1"/>
        </p:nvSpPr>
        <p:spPr bwMode="auto">
          <a:xfrm>
            <a:off x="8389938" y="6519863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b-NO" sz="1200" smtClean="0">
                <a:solidFill>
                  <a:srgbClr val="4E4A48"/>
                </a:solidFill>
              </a:rPr>
              <a:t>uib.no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4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ctrTitle"/>
          </p:nvPr>
        </p:nvSpPr>
        <p:spPr>
          <a:xfrm>
            <a:off x="685800" y="1301750"/>
            <a:ext cx="7772400" cy="1181100"/>
          </a:xfrm>
        </p:spPr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Sparsification</a:t>
            </a:r>
            <a:r>
              <a:rPr lang="en-US" dirty="0"/>
              <a:t> for Computing </a:t>
            </a:r>
            <a:r>
              <a:rPr lang="en-US" dirty="0" err="1"/>
              <a:t>Treewidth</a:t>
            </a:r>
            <a:endParaRPr lang="nb-NO" dirty="0" smtClean="0"/>
          </a:p>
        </p:txBody>
      </p:sp>
      <p:sp>
        <p:nvSpPr>
          <p:cNvPr id="512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Bart M. P. Jansen</a:t>
            </a:r>
            <a:endParaRPr lang="nb-NO" dirty="0"/>
          </a:p>
          <a:p>
            <a:endParaRPr lang="nb-NO" dirty="0" smtClean="0"/>
          </a:p>
        </p:txBody>
      </p:sp>
      <p:sp>
        <p:nvSpPr>
          <p:cNvPr id="5125" name="TekstSylinder 1"/>
          <p:cNvSpPr txBox="1">
            <a:spLocks noChangeArrowheads="1"/>
          </p:cNvSpPr>
          <p:nvPr/>
        </p:nvSpPr>
        <p:spPr bwMode="auto">
          <a:xfrm>
            <a:off x="-2413000" y="11113"/>
            <a:ext cx="23050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Insert</a:t>
            </a:r>
            <a:r>
              <a:rPr lang="nb-NO" sz="1400" u="sng" dirty="0">
                <a:solidFill>
                  <a:srgbClr val="4E4A48"/>
                </a:solidFill>
              </a:rPr>
              <a:t/>
            </a:r>
            <a:br>
              <a:rPr lang="nb-NO" sz="1400" u="sng" dirty="0">
                <a:solidFill>
                  <a:srgbClr val="4E4A48"/>
                </a:solidFill>
              </a:rPr>
            </a:br>
            <a:r>
              <a:rPr lang="nb-NO" sz="1400" dirty="0">
                <a:solidFill>
                  <a:srgbClr val="4E4A48"/>
                </a:solidFill>
              </a:rPr>
              <a:t>«</a:t>
            </a:r>
            <a:r>
              <a:rPr lang="en-GB" sz="1400" dirty="0">
                <a:solidFill>
                  <a:srgbClr val="4E4A48"/>
                </a:solidFill>
              </a:rPr>
              <a:t>Academic</a:t>
            </a:r>
            <a:r>
              <a:rPr lang="nb-NO" sz="1400" dirty="0">
                <a:solidFill>
                  <a:srgbClr val="4E4A48"/>
                </a:solidFill>
              </a:rPr>
              <a:t> unit» </a:t>
            </a:r>
            <a:br>
              <a:rPr lang="nb-NO" sz="14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on every page: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/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1 Go to the menu «Insert»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2 Choose: Date and time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3 Write the name of your faculty or department in the  field «Footer»</a:t>
            </a:r>
          </a:p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4 Choose «Apply to all"</a:t>
            </a:r>
            <a:br>
              <a:rPr lang="en-GB" sz="1200" dirty="0">
                <a:solidFill>
                  <a:srgbClr val="4E4A48"/>
                </a:solidFill>
              </a:rPr>
            </a:br>
            <a:endParaRPr lang="en-GB" sz="1200" dirty="0">
              <a:solidFill>
                <a:srgbClr val="4E4A4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j-lt"/>
              </a:rPr>
              <a:t>November 27th </a:t>
            </a:r>
            <a:r>
              <a:rPr lang="en-US" sz="1600" dirty="0" smtClean="0">
                <a:latin typeface="+mj-lt"/>
              </a:rPr>
              <a:t>2013, </a:t>
            </a:r>
            <a:r>
              <a:rPr lang="en-US" sz="1600" dirty="0">
                <a:latin typeface="+mj-lt"/>
              </a:rPr>
              <a:t>research colloquium "</a:t>
            </a:r>
            <a:r>
              <a:rPr lang="en-US" sz="1600" dirty="0" err="1">
                <a:latin typeface="+mj-lt"/>
              </a:rPr>
              <a:t>Algorithmik</a:t>
            </a:r>
            <a:r>
              <a:rPr lang="en-US" sz="1600" dirty="0">
                <a:latin typeface="+mj-lt"/>
              </a:rPr>
              <a:t> und </a:t>
            </a:r>
            <a:r>
              <a:rPr lang="en-US" sz="1600" dirty="0" err="1">
                <a:latin typeface="+mj-lt"/>
              </a:rPr>
              <a:t>Komplexitätstheorie</a:t>
            </a:r>
            <a:r>
              <a:rPr lang="en-US" sz="1600" dirty="0">
                <a:latin typeface="+mj-lt"/>
              </a:rPr>
              <a:t>", </a:t>
            </a:r>
            <a:r>
              <a:rPr lang="en-US" sz="1600" dirty="0" smtClean="0">
                <a:latin typeface="+mj-lt"/>
              </a:rPr>
              <a:t>TU Berlin</a:t>
            </a:r>
            <a:endParaRPr lang="en-US" sz="16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Vertex eliminations and orderings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u="sng" cap="small" dirty="0" err="1" smtClean="0"/>
              <a:t>Cobipartite</a:t>
            </a:r>
            <a:r>
              <a:rPr lang="en-US" sz="1600" u="sng" cap="small" dirty="0" smtClean="0"/>
              <a:t> Graph Elimination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Embedding into a t × 2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Gadgets enforce an </a:t>
            </a:r>
            <a:r>
              <a:rPr lang="en-US" sz="1600" cap="small" dirty="0"/>
              <a:t>or</a:t>
            </a:r>
            <a:r>
              <a:rPr lang="en-US" sz="1600" dirty="0"/>
              <a:t>-gate through the </a:t>
            </a:r>
            <a:r>
              <a:rPr lang="en-US" sz="1600" dirty="0" err="1"/>
              <a:t>cobipartite</a:t>
            </a:r>
            <a:r>
              <a:rPr lang="en-US" sz="1600" dirty="0"/>
              <a:t> graph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pic>
        <p:nvPicPr>
          <p:cNvPr id="14" name="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5072899"/>
            <a:ext cx="571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5072899"/>
            <a:ext cx="1143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5072899"/>
            <a:ext cx="17145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E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29" y="5070351"/>
            <a:ext cx="2286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E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5072899"/>
            <a:ext cx="28575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E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3927351"/>
            <a:ext cx="2857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E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3927350"/>
            <a:ext cx="2857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E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3784476"/>
            <a:ext cx="28575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E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3501274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E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3212976"/>
            <a:ext cx="2857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E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3215524"/>
            <a:ext cx="2857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75050" y="1412777"/>
            <a:ext cx="5111750" cy="2016224"/>
          </a:xfrm>
        </p:spPr>
        <p:txBody>
          <a:bodyPr>
            <a:normAutofit/>
          </a:bodyPr>
          <a:lstStyle/>
          <a:p>
            <a:r>
              <a:rPr lang="en-US" sz="2000" cap="small" dirty="0" err="1"/>
              <a:t>Cobipartite</a:t>
            </a:r>
            <a:r>
              <a:rPr lang="en-US" sz="2000" cap="small" dirty="0"/>
              <a:t> Graph Elimination</a:t>
            </a:r>
            <a:br>
              <a:rPr lang="en-US" sz="2000" cap="small" dirty="0"/>
            </a:br>
            <a:r>
              <a:rPr lang="en-US" sz="2000" b="1" dirty="0"/>
              <a:t>Input:</a:t>
            </a:r>
            <a:r>
              <a:rPr lang="en-US" sz="2000" dirty="0"/>
              <a:t> </a:t>
            </a:r>
            <a:r>
              <a:rPr lang="en-US" sz="2000" dirty="0" smtClean="0"/>
              <a:t>A </a:t>
            </a:r>
            <a:r>
              <a:rPr lang="en-US" sz="2000" b="1" dirty="0" err="1"/>
              <a:t>cobipartite</a:t>
            </a:r>
            <a:r>
              <a:rPr lang="en-US" sz="2000" dirty="0"/>
              <a:t> graph G with </a:t>
            </a:r>
            <a:r>
              <a:rPr lang="en-US" sz="2000" dirty="0" smtClean="0"/>
              <a:t>partite sets </a:t>
            </a:r>
            <a:r>
              <a:rPr lang="en-US" sz="2000" dirty="0"/>
              <a:t>A,B of </a:t>
            </a:r>
            <a:r>
              <a:rPr lang="en-US" sz="2000" dirty="0" smtClean="0"/>
              <a:t>size </a:t>
            </a:r>
            <a:r>
              <a:rPr lang="en-US" sz="2000" b="1" dirty="0"/>
              <a:t>n</a:t>
            </a:r>
            <a:r>
              <a:rPr lang="en-US" sz="2000" dirty="0"/>
              <a:t>, such that G has a perfect matching between A and B. An integer k.</a:t>
            </a:r>
            <a:br>
              <a:rPr lang="en-US" sz="2000" dirty="0"/>
            </a:br>
            <a:r>
              <a:rPr lang="en-US" sz="2000" b="1" dirty="0"/>
              <a:t>Question:</a:t>
            </a:r>
            <a:r>
              <a:rPr lang="en-US" sz="2000" dirty="0"/>
              <a:t> Does G have an elimination order of cost at most n + k</a:t>
            </a:r>
            <a:r>
              <a:rPr lang="en-US" sz="2000" dirty="0" smtClean="0"/>
              <a:t>?</a:t>
            </a:r>
          </a:p>
        </p:txBody>
      </p:sp>
      <p:grpSp>
        <p:nvGrpSpPr>
          <p:cNvPr id="4" name="Cobipartition"/>
          <p:cNvGrpSpPr/>
          <p:nvPr/>
        </p:nvGrpSpPr>
        <p:grpSpPr>
          <a:xfrm>
            <a:off x="4744629" y="3429000"/>
            <a:ext cx="2868133" cy="2736304"/>
            <a:chOff x="4744629" y="3429000"/>
            <a:chExt cx="2868133" cy="2736304"/>
          </a:xfrm>
        </p:grpSpPr>
        <p:sp>
          <p:nvSpPr>
            <p:cNvPr id="12" name="B-side"/>
            <p:cNvSpPr/>
            <p:nvPr/>
          </p:nvSpPr>
          <p:spPr bwMode="auto">
            <a:xfrm>
              <a:off x="4744629" y="5067763"/>
              <a:ext cx="2857500" cy="1097541"/>
            </a:xfrm>
            <a:prstGeom prst="roundRect">
              <a:avLst/>
            </a:prstGeom>
            <a:solidFill>
              <a:schemeClr val="accent1">
                <a:alpha val="4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B</a:t>
              </a: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" name="A-side"/>
            <p:cNvSpPr/>
            <p:nvPr/>
          </p:nvSpPr>
          <p:spPr bwMode="auto">
            <a:xfrm>
              <a:off x="4755262" y="3429000"/>
              <a:ext cx="2857500" cy="1134708"/>
            </a:xfrm>
            <a:prstGeom prst="roundRect">
              <a:avLst/>
            </a:prstGeom>
            <a:solidFill>
              <a:schemeClr val="accent1">
                <a:alpha val="4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A</a:t>
              </a: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740352" y="3784476"/>
            <a:ext cx="112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(n=5, k=2)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1877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Vertex eliminations and orderings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cap="small" dirty="0" err="1" smtClean="0"/>
              <a:t>Cobipartite</a:t>
            </a:r>
            <a:r>
              <a:rPr lang="en-US" sz="1600" cap="small" dirty="0" smtClean="0"/>
              <a:t> Graph Elimination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u="sng" dirty="0" smtClean="0"/>
              <a:t>Embedding into a t × 2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Gadgets enforce an </a:t>
            </a:r>
            <a:r>
              <a:rPr lang="en-US" sz="1600" cap="small" dirty="0"/>
              <a:t>or</a:t>
            </a:r>
            <a:r>
              <a:rPr lang="en-US" sz="1600" dirty="0"/>
              <a:t>-gate through the </a:t>
            </a:r>
            <a:r>
              <a:rPr lang="en-US" sz="1600" dirty="0" err="1"/>
              <a:t>cobipartite</a:t>
            </a:r>
            <a:r>
              <a:rPr lang="en-US" sz="1600" dirty="0"/>
              <a:t> graph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75050" y="1412777"/>
            <a:ext cx="5111750" cy="252028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Embedding into a table-like structure</a:t>
            </a:r>
          </a:p>
          <a:p>
            <a:pPr lvl="1"/>
            <a:r>
              <a:rPr lang="en-US" sz="1600" dirty="0" smtClean="0"/>
              <a:t>Inspired by Dell &amp; Marx [SODA’12]</a:t>
            </a:r>
          </a:p>
          <a:p>
            <a:pPr marL="342900" lvl="1" indent="-342900">
              <a:spcBef>
                <a:spcPts val="1800"/>
              </a:spcBef>
              <a:buFontTx/>
              <a:buChar char="•"/>
            </a:pPr>
            <a:r>
              <a:rPr lang="en-US" sz="2000" dirty="0" smtClean="0"/>
              <a:t>Compose the </a:t>
            </a:r>
            <a:r>
              <a:rPr lang="en-US" sz="2000" cap="small" dirty="0" smtClean="0"/>
              <a:t>or</a:t>
            </a:r>
            <a:r>
              <a:rPr lang="en-US" sz="2000" dirty="0" smtClean="0"/>
              <a:t> of t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n-vertex instances </a:t>
            </a:r>
            <a:r>
              <a:rPr lang="en-US" sz="2000" dirty="0"/>
              <a:t>of </a:t>
            </a:r>
            <a:r>
              <a:rPr lang="en-US" sz="2000" cap="small" dirty="0" err="1" smtClean="0"/>
              <a:t>Cobipartite</a:t>
            </a:r>
            <a:r>
              <a:rPr lang="en-US" sz="2000" cap="small" dirty="0" smtClean="0"/>
              <a:t> Graph Elimination </a:t>
            </a:r>
            <a:r>
              <a:rPr lang="en-US" sz="2000" dirty="0" smtClean="0"/>
              <a:t>into t </a:t>
            </a:r>
            <a:r>
              <a:rPr lang="en-US" sz="2000" dirty="0"/>
              <a:t>× </a:t>
            </a:r>
            <a:r>
              <a:rPr lang="en-US" sz="2000" dirty="0" smtClean="0"/>
              <a:t>2 table</a:t>
            </a:r>
          </a:p>
          <a:p>
            <a:pPr lvl="1"/>
            <a:r>
              <a:rPr lang="en-US" sz="1600" dirty="0" smtClean="0"/>
              <a:t>To </a:t>
            </a:r>
            <a:r>
              <a:rPr lang="en-US" sz="1600" dirty="0"/>
              <a:t>compose 16 instances: 4 × 2 </a:t>
            </a:r>
            <a:r>
              <a:rPr lang="en-US" sz="1600" dirty="0" smtClean="0"/>
              <a:t>table</a:t>
            </a:r>
          </a:p>
          <a:p>
            <a:pPr lvl="1"/>
            <a:r>
              <a:rPr lang="en-US" sz="1600" b="1" dirty="0">
                <a:latin typeface="Harrington" pitchFamily="82" charset="0"/>
              </a:rPr>
              <a:t>O</a:t>
            </a:r>
            <a:r>
              <a:rPr lang="en-US" sz="1600" dirty="0" smtClean="0"/>
              <a:t>(t </a:t>
            </a:r>
            <a:r>
              <a:rPr lang="en-US" sz="1600" dirty="0"/>
              <a:t>· </a:t>
            </a:r>
            <a:r>
              <a:rPr lang="en-US" sz="1600" dirty="0" smtClean="0"/>
              <a:t>n) vertices</a:t>
            </a:r>
          </a:p>
          <a:p>
            <a:r>
              <a:rPr lang="en-US" sz="2000" dirty="0"/>
              <a:t>Turn each row into a clique</a:t>
            </a:r>
          </a:p>
          <a:p>
            <a:pPr lvl="1"/>
            <a:r>
              <a:rPr lang="en-US" sz="1600" dirty="0"/>
              <a:t>Inputs are induced </a:t>
            </a:r>
            <a:r>
              <a:rPr lang="en-US" sz="1600" dirty="0" err="1"/>
              <a:t>subgraphs</a:t>
            </a:r>
            <a:r>
              <a:rPr lang="en-US" sz="1600" dirty="0"/>
              <a:t> of the composed </a:t>
            </a:r>
            <a:r>
              <a:rPr lang="en-US" sz="1600" dirty="0" smtClean="0"/>
              <a:t>instance</a:t>
            </a:r>
            <a:endParaRPr lang="en-US" sz="1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94621"/>
              </p:ext>
            </p:extLst>
          </p:nvPr>
        </p:nvGraphicFramePr>
        <p:xfrm>
          <a:off x="724998" y="3933056"/>
          <a:ext cx="7694004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501"/>
                <a:gridCol w="1923501"/>
                <a:gridCol w="1923501"/>
                <a:gridCol w="1923501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9" name="TImg 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21088"/>
            <a:ext cx="7143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TImg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21088"/>
            <a:ext cx="7143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13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Vertex eliminations and orderings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cap="small" dirty="0" err="1" smtClean="0"/>
              <a:t>Cobipartite</a:t>
            </a:r>
            <a:r>
              <a:rPr lang="en-US" sz="1600" cap="small" dirty="0" smtClean="0"/>
              <a:t> Graph Elimination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Embedding into a t × 2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u="sng" dirty="0" smtClean="0"/>
              <a:t>Gadgets enforce an </a:t>
            </a:r>
            <a:r>
              <a:rPr lang="en-US" sz="1600" u="sng" cap="small" dirty="0" smtClean="0"/>
              <a:t>or</a:t>
            </a:r>
            <a:r>
              <a:rPr lang="en-US" sz="1600" u="sng" dirty="0" smtClean="0"/>
              <a:t>-gate through the </a:t>
            </a:r>
            <a:r>
              <a:rPr lang="en-US" sz="1600" u="sng" dirty="0" err="1" smtClean="0"/>
              <a:t>cobipartite</a:t>
            </a:r>
            <a:r>
              <a:rPr lang="en-US" sz="1600" u="sng" dirty="0" smtClean="0"/>
              <a:t> graph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75050" y="1412777"/>
            <a:ext cx="5111750" cy="252027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How to enforce </a:t>
            </a:r>
            <a:r>
              <a:rPr lang="en-US" sz="2000" cap="small" dirty="0" smtClean="0"/>
              <a:t>or</a:t>
            </a:r>
            <a:r>
              <a:rPr lang="en-US" sz="2000" dirty="0" smtClean="0"/>
              <a:t>-behavior?</a:t>
            </a:r>
          </a:p>
          <a:p>
            <a:pPr lvl="1"/>
            <a:r>
              <a:rPr lang="en-US" sz="1600" dirty="0" smtClean="0"/>
              <a:t>Add a group of </a:t>
            </a:r>
            <a:r>
              <a:rPr lang="en-US" sz="1600" b="1" dirty="0" err="1" smtClean="0"/>
              <a:t>blankers</a:t>
            </a:r>
            <a:r>
              <a:rPr lang="en-US" sz="1600" dirty="0" smtClean="0"/>
              <a:t> for each bottom cell</a:t>
            </a:r>
          </a:p>
          <a:p>
            <a:pPr lvl="1"/>
            <a:r>
              <a:rPr lang="en-US" sz="1600" dirty="0" smtClean="0"/>
              <a:t>Eliminating a blanker X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“blanks out” the adjacency of the remainder of the bottom clique to A</a:t>
            </a:r>
            <a:r>
              <a:rPr lang="en-US" sz="1600" baseline="-25000" dirty="0" smtClean="0"/>
              <a:t>i</a:t>
            </a:r>
          </a:p>
          <a:p>
            <a:pPr lvl="1"/>
            <a:r>
              <a:rPr lang="en-US" sz="1600" dirty="0" smtClean="0"/>
              <a:t>If all </a:t>
            </a:r>
            <a:r>
              <a:rPr lang="en-US" sz="1600" dirty="0" err="1" smtClean="0"/>
              <a:t>blankers</a:t>
            </a:r>
            <a:r>
              <a:rPr lang="en-US" sz="1600" dirty="0" smtClean="0"/>
              <a:t> except X</a:t>
            </a:r>
            <a:r>
              <a:rPr lang="en-US" sz="1600" baseline="-25000" dirty="0" smtClean="0"/>
              <a:t>i* </a:t>
            </a:r>
            <a:r>
              <a:rPr lang="en-US" sz="1600" dirty="0" smtClean="0"/>
              <a:t>are eliminated before eliminating 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j</a:t>
            </a:r>
            <a:r>
              <a:rPr lang="en-US" sz="1600" baseline="-25000" dirty="0" smtClean="0"/>
              <a:t>*</a:t>
            </a:r>
            <a:r>
              <a:rPr lang="en-US" sz="1600" dirty="0" smtClean="0"/>
              <a:t>, then behavior matches A</a:t>
            </a:r>
            <a:r>
              <a:rPr lang="en-US" sz="1600" baseline="-25000" dirty="0" smtClean="0"/>
              <a:t>i*</a:t>
            </a:r>
            <a:r>
              <a:rPr lang="en-US" sz="1600" dirty="0" smtClean="0"/>
              <a:t>-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j</a:t>
            </a:r>
            <a:r>
              <a:rPr lang="en-US" sz="1600" baseline="-25000" dirty="0" smtClean="0"/>
              <a:t>*</a:t>
            </a:r>
          </a:p>
          <a:p>
            <a:r>
              <a:rPr lang="en-US" sz="2000" dirty="0" smtClean="0"/>
              <a:t>More gadgets &amp; 10 pages of proof makes this work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969069"/>
              </p:ext>
            </p:extLst>
          </p:nvPr>
        </p:nvGraphicFramePr>
        <p:xfrm>
          <a:off x="724998" y="3933056"/>
          <a:ext cx="7694004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501"/>
                <a:gridCol w="1923501"/>
                <a:gridCol w="1923501"/>
                <a:gridCol w="1923501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9" name="TImg 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21088"/>
            <a:ext cx="7143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TImg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21088"/>
            <a:ext cx="7143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Blanker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987382"/>
              </p:ext>
            </p:extLst>
          </p:nvPr>
        </p:nvGraphicFramePr>
        <p:xfrm>
          <a:off x="724998" y="5805264"/>
          <a:ext cx="7694004" cy="7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501"/>
                <a:gridCol w="1923501"/>
                <a:gridCol w="1923501"/>
                <a:gridCol w="1923501"/>
              </a:tblGrid>
              <a:tr h="792088">
                <a:tc>
                  <a:txBody>
                    <a:bodyPr/>
                    <a:lstStyle/>
                    <a:p>
                      <a:pPr algn="ctr"/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TImg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21088"/>
            <a:ext cx="71437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iqueAroundBlankers"/>
          <p:cNvSpPr/>
          <p:nvPr/>
        </p:nvSpPr>
        <p:spPr bwMode="auto">
          <a:xfrm>
            <a:off x="1000125" y="4941168"/>
            <a:ext cx="7143750" cy="156592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liqueInColumn"/>
          <p:cNvSpPr/>
          <p:nvPr/>
        </p:nvSpPr>
        <p:spPr bwMode="auto">
          <a:xfrm>
            <a:off x="2915816" y="4221088"/>
            <a:ext cx="1411635" cy="2286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rossBottom"/>
          <p:cNvSpPr/>
          <p:nvPr/>
        </p:nvSpPr>
        <p:spPr bwMode="auto">
          <a:xfrm>
            <a:off x="3364192" y="6013124"/>
            <a:ext cx="414536" cy="4145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43" name="BlankedEdges"/>
          <p:cNvGrpSpPr/>
          <p:nvPr/>
        </p:nvGrpSpPr>
        <p:grpSpPr>
          <a:xfrm>
            <a:off x="1390209" y="4534323"/>
            <a:ext cx="6422151" cy="622869"/>
            <a:chOff x="1390209" y="4534323"/>
            <a:chExt cx="6422151" cy="622869"/>
          </a:xfrm>
        </p:grpSpPr>
        <p:cxnSp>
          <p:nvCxnSpPr>
            <p:cNvPr id="13" name="Straight Connector 12"/>
            <p:cNvCxnSpPr/>
            <p:nvPr/>
          </p:nvCxnSpPr>
          <p:spPr bwMode="auto">
            <a:xfrm flipV="1">
              <a:off x="2195736" y="4581128"/>
              <a:ext cx="864096" cy="504056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2267744" y="4581128"/>
              <a:ext cx="1152128" cy="576064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2267744" y="4581128"/>
              <a:ext cx="1656184" cy="576064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1799692" y="4545124"/>
              <a:ext cx="1260140" cy="576064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390209" y="4534323"/>
              <a:ext cx="1669623" cy="576064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139952" y="4534323"/>
              <a:ext cx="3672408" cy="550861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139952" y="4581128"/>
              <a:ext cx="3168352" cy="529259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139952" y="4581128"/>
              <a:ext cx="2736304" cy="576064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139952" y="4581128"/>
              <a:ext cx="1836204" cy="504056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3707904" y="4581128"/>
              <a:ext cx="1350150" cy="540060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4139952" y="4581128"/>
              <a:ext cx="1368152" cy="529259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98527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construction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</a:blip>
          <a:srcRect t="27600" b="19900"/>
          <a:stretch/>
        </p:blipFill>
        <p:spPr>
          <a:xfrm>
            <a:off x="490017" y="2132856"/>
            <a:ext cx="8207896" cy="24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8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Consequences of the Lower Bound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852935"/>
            <a:ext cx="8229600" cy="3273227"/>
          </a:xfrm>
        </p:spPr>
        <p:txBody>
          <a:bodyPr/>
          <a:lstStyle/>
          <a:p>
            <a:r>
              <a:rPr lang="en-US" dirty="0" smtClean="0"/>
              <a:t>Applies to parameterizations by Vertex Cover, Feedback Vertex Set, Vertex-Deletion Distance to …</a:t>
            </a:r>
          </a:p>
          <a:p>
            <a:r>
              <a:rPr lang="en-US" dirty="0" smtClean="0"/>
              <a:t>The constructed graph is </a:t>
            </a:r>
            <a:r>
              <a:rPr lang="en-US" dirty="0" err="1" smtClean="0"/>
              <a:t>cobipartite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cobipartite</a:t>
            </a:r>
            <a:r>
              <a:rPr lang="en-US" dirty="0" smtClean="0"/>
              <a:t> graphs, </a:t>
            </a:r>
            <a:r>
              <a:rPr lang="en-US" dirty="0" err="1" smtClean="0"/>
              <a:t>treewidth</a:t>
            </a:r>
            <a:r>
              <a:rPr lang="en-US" dirty="0" smtClean="0"/>
              <a:t> equals </a:t>
            </a:r>
            <a:r>
              <a:rPr lang="en-US" dirty="0" err="1" smtClean="0"/>
              <a:t>pathwidth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  <p:sp>
        <p:nvSpPr>
          <p:cNvPr id="10" name="Cor1"/>
          <p:cNvSpPr/>
          <p:nvPr/>
        </p:nvSpPr>
        <p:spPr>
          <a:xfrm>
            <a:off x="457200" y="1196752"/>
            <a:ext cx="822960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Corollary 1. </a:t>
            </a:r>
            <a:r>
              <a:rPr lang="nb-NO" sz="2400" dirty="0" smtClean="0">
                <a:solidFill>
                  <a:schemeClr val="tx1"/>
                </a:solidFill>
              </a:rPr>
              <a:t>For every </a:t>
            </a:r>
            <a:r>
              <a:rPr lang="sv-SE" sz="2400" dirty="0" smtClean="0"/>
              <a:t>ε </a:t>
            </a:r>
            <a:r>
              <a:rPr lang="nb-NO" sz="2400" dirty="0" smtClean="0">
                <a:solidFill>
                  <a:schemeClr val="tx1"/>
                </a:solidFill>
              </a:rPr>
              <a:t>&gt; 0 and every parameter </a:t>
            </a:r>
            <a:r>
              <a:rPr lang="nb-NO" sz="24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nb-NO" sz="2400" dirty="0" smtClean="0">
                <a:solidFill>
                  <a:schemeClr val="tx1"/>
                </a:solidFill>
              </a:rPr>
              <a:t> that does not exceed the vertex count, </a:t>
            </a:r>
            <a:r>
              <a:rPr lang="nb-NO" sz="2400" cap="small" dirty="0" err="1" smtClean="0">
                <a:solidFill>
                  <a:schemeClr val="tx1"/>
                </a:solidFill>
              </a:rPr>
              <a:t>Treewidth</a:t>
            </a:r>
            <a:r>
              <a:rPr lang="en-US" sz="2400" dirty="0" smtClean="0">
                <a:solidFill>
                  <a:schemeClr val="tx1"/>
                </a:solidFill>
              </a:rPr>
              <a:t> [</a:t>
            </a:r>
            <a:r>
              <a:rPr lang="nb-NO" sz="2400" dirty="0" smtClean="0">
                <a:solidFill>
                  <a:schemeClr val="tx1"/>
                </a:solidFill>
                <a:latin typeface="Symbol" pitchFamily="18" charset="2"/>
              </a:rPr>
              <a:t>P] </a:t>
            </a:r>
            <a:r>
              <a:rPr lang="en-US" sz="2400" dirty="0" smtClean="0">
                <a:solidFill>
                  <a:schemeClr val="tx1"/>
                </a:solidFill>
              </a:rPr>
              <a:t>does not have a kernel of </a:t>
            </a:r>
            <a:r>
              <a:rPr lang="en-US" sz="2400" dirty="0" err="1" smtClean="0">
                <a:solidFill>
                  <a:schemeClr val="tx1"/>
                </a:solidFill>
              </a:rPr>
              <a:t>bitsize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latin typeface="Harrington" pitchFamily="82" charset="0"/>
              </a:rPr>
              <a:t>O</a:t>
            </a:r>
            <a:r>
              <a:rPr lang="en-US" sz="2400" dirty="0" smtClean="0"/>
              <a:t>(k</a:t>
            </a:r>
            <a:r>
              <a:rPr lang="en-US" sz="2400" baseline="30000" dirty="0" smtClean="0"/>
              <a:t>2-</a:t>
            </a:r>
            <a:r>
              <a:rPr lang="sv-SE" sz="2400" baseline="30000" dirty="0" smtClean="0"/>
              <a:t>ε</a:t>
            </a:r>
            <a:r>
              <a:rPr lang="en-US" sz="2400" dirty="0" smtClean="0"/>
              <a:t>), unless NP ⊆ </a:t>
            </a:r>
            <a:r>
              <a:rPr lang="en-US" sz="2400" dirty="0" err="1" smtClean="0"/>
              <a:t>coNP</a:t>
            </a:r>
            <a:r>
              <a:rPr lang="en-US" sz="2400" dirty="0" smtClean="0"/>
              <a:t>/poly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Cor2"/>
          <p:cNvSpPr/>
          <p:nvPr/>
        </p:nvSpPr>
        <p:spPr>
          <a:xfrm>
            <a:off x="428669" y="4941168"/>
            <a:ext cx="822960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Corollary 2. </a:t>
            </a:r>
            <a:r>
              <a:rPr lang="en-US" sz="2400" i="1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cap="small" dirty="0" err="1" smtClean="0">
                <a:solidFill>
                  <a:schemeClr val="tx1"/>
                </a:solidFill>
              </a:rPr>
              <a:t>Pathwidth</a:t>
            </a:r>
            <a:r>
              <a:rPr lang="en-US" sz="2400" dirty="0" smtClean="0">
                <a:solidFill>
                  <a:schemeClr val="tx1"/>
                </a:solidFill>
              </a:rPr>
              <a:t> does not have a generalized kernel of </a:t>
            </a:r>
            <a:r>
              <a:rPr lang="en-US" sz="2400" dirty="0" err="1" smtClean="0">
                <a:solidFill>
                  <a:schemeClr val="tx1"/>
                </a:solidFill>
              </a:rPr>
              <a:t>bitsize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latin typeface="Harrington" pitchFamily="82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(n</a:t>
            </a:r>
            <a:r>
              <a:rPr lang="en-US" sz="2400" baseline="30000" dirty="0" smtClean="0">
                <a:solidFill>
                  <a:schemeClr val="tx1"/>
                </a:solidFill>
              </a:rPr>
              <a:t>2-</a:t>
            </a:r>
            <a:r>
              <a:rPr lang="sv-SE" sz="2400" baseline="30000" dirty="0" smtClean="0"/>
              <a:t>ε</a:t>
            </a:r>
            <a:r>
              <a:rPr lang="en-US" sz="2400" dirty="0" smtClean="0">
                <a:solidFill>
                  <a:schemeClr val="tx1"/>
                </a:solidFill>
              </a:rPr>
              <a:t>), for any </a:t>
            </a:r>
            <a:r>
              <a:rPr lang="sv-SE" sz="2400" dirty="0" smtClean="0"/>
              <a:t>ε </a:t>
            </a:r>
            <a:r>
              <a:rPr lang="en-US" sz="2400" dirty="0" smtClean="0">
                <a:solidFill>
                  <a:schemeClr val="tx1"/>
                </a:solidFill>
              </a:rPr>
              <a:t>&gt; 0, unless NP </a:t>
            </a:r>
            <a:r>
              <a:rPr lang="en-US" sz="2400" dirty="0" smtClean="0"/>
              <a:t>⊆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coNP</a:t>
            </a:r>
            <a:r>
              <a:rPr lang="en-US" sz="2400" dirty="0" smtClean="0">
                <a:solidFill>
                  <a:schemeClr val="tx1"/>
                </a:solidFill>
              </a:rPr>
              <a:t>/poly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12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Treewidth</a:t>
            </a:r>
            <a:r>
              <a:rPr lang="en-US" dirty="0" smtClean="0"/>
              <a:t> Parameterized </a:t>
            </a:r>
            <a:r>
              <a:rPr lang="en-US" dirty="0"/>
              <a:t>by </a:t>
            </a:r>
            <a:r>
              <a:rPr lang="en-US" dirty="0" smtClean="0"/>
              <a:t>Vertex Cover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800"/>
              </a:spcBef>
              <a:buFontTx/>
              <a:buChar char="•"/>
            </a:pPr>
            <a:r>
              <a:rPr lang="en-US" cap="small" dirty="0" err="1"/>
              <a:t>Treewidth</a:t>
            </a:r>
            <a:r>
              <a:rPr lang="en-US" cap="small" dirty="0"/>
              <a:t> [</a:t>
            </a:r>
            <a:r>
              <a:rPr lang="en-US" cap="small" dirty="0" err="1"/>
              <a:t>vc</a:t>
            </a:r>
            <a:r>
              <a:rPr lang="en-US" cap="small" dirty="0"/>
              <a:t>]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Input:</a:t>
            </a:r>
            <a:r>
              <a:rPr lang="en-US" dirty="0"/>
              <a:t> 	A graph G, vertex cover X of G, and an integer k</a:t>
            </a:r>
            <a:br>
              <a:rPr lang="en-US" dirty="0"/>
            </a:br>
            <a:r>
              <a:rPr lang="en-US" b="1" dirty="0"/>
              <a:t>Parameter:</a:t>
            </a:r>
            <a:r>
              <a:rPr lang="en-US" dirty="0"/>
              <a:t> |X|</a:t>
            </a:r>
            <a:br>
              <a:rPr lang="en-US" dirty="0"/>
            </a:br>
            <a:r>
              <a:rPr lang="en-US" b="1" dirty="0"/>
              <a:t>Question:</a:t>
            </a:r>
            <a:r>
              <a:rPr lang="en-US" dirty="0"/>
              <a:t> 	Is the </a:t>
            </a:r>
            <a:r>
              <a:rPr lang="en-US" dirty="0" err="1"/>
              <a:t>treewidth</a:t>
            </a:r>
            <a:r>
              <a:rPr lang="en-US" dirty="0"/>
              <a:t> of G at most k?</a:t>
            </a:r>
          </a:p>
          <a:p>
            <a:r>
              <a:rPr lang="en-US" dirty="0"/>
              <a:t>Lower bound implies:</a:t>
            </a:r>
          </a:p>
          <a:p>
            <a:pPr lvl="1"/>
            <a:r>
              <a:rPr lang="en-US" dirty="0"/>
              <a:t>No kernel with </a:t>
            </a:r>
            <a:r>
              <a:rPr lang="en-US" b="1" dirty="0" err="1"/>
              <a:t>bitsize</a:t>
            </a:r>
            <a:r>
              <a:rPr lang="en-US" dirty="0"/>
              <a:t>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/>
              <a:t>(|X|</a:t>
            </a:r>
            <a:r>
              <a:rPr lang="en-US" baseline="30000" dirty="0"/>
              <a:t>2-</a:t>
            </a:r>
            <a:r>
              <a:rPr lang="sv-SE" baseline="30000" dirty="0"/>
              <a:t>ε</a:t>
            </a:r>
            <a:r>
              <a:rPr lang="en-US" dirty="0"/>
              <a:t>) unless NP ⊆ </a:t>
            </a:r>
            <a:r>
              <a:rPr lang="en-US" dirty="0" err="1"/>
              <a:t>coNP</a:t>
            </a:r>
            <a:r>
              <a:rPr lang="en-US" dirty="0"/>
              <a:t>/poly</a:t>
            </a:r>
          </a:p>
          <a:p>
            <a:r>
              <a:rPr lang="en-US" dirty="0" smtClean="0"/>
              <a:t>Previous-best </a:t>
            </a:r>
            <a:r>
              <a:rPr lang="en-US" dirty="0"/>
              <a:t>was a kernel with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/>
              <a:t>(|X|</a:t>
            </a:r>
            <a:r>
              <a:rPr lang="en-US" baseline="30000" dirty="0"/>
              <a:t>3</a:t>
            </a:r>
            <a:r>
              <a:rPr lang="en-US" dirty="0"/>
              <a:t>) </a:t>
            </a:r>
            <a:r>
              <a:rPr lang="en-US" b="1" dirty="0" smtClean="0"/>
              <a:t>vertices</a:t>
            </a:r>
          </a:p>
          <a:p>
            <a:pPr lvl="1"/>
            <a:r>
              <a:rPr lang="en-US" dirty="0" err="1"/>
              <a:t>Bodlaender</a:t>
            </a:r>
            <a:r>
              <a:rPr lang="en-US" dirty="0"/>
              <a:t>, J, </a:t>
            </a:r>
            <a:r>
              <a:rPr lang="en-US" dirty="0" err="1"/>
              <a:t>Kratsch</a:t>
            </a:r>
            <a:r>
              <a:rPr lang="en-US" dirty="0"/>
              <a:t> [ICALP’11] </a:t>
            </a:r>
            <a:endParaRPr lang="en-US" dirty="0" smtClean="0"/>
          </a:p>
          <a:p>
            <a:r>
              <a:rPr lang="en-US" dirty="0" smtClean="0"/>
              <a:t>We improve </a:t>
            </a:r>
            <a:r>
              <a:rPr lang="en-US" dirty="0" smtClean="0"/>
              <a:t>this to |X|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b="1" dirty="0" smtClean="0"/>
              <a:t>vertices</a:t>
            </a:r>
          </a:p>
          <a:p>
            <a:pPr lvl="1"/>
            <a:r>
              <a:rPr lang="en-US" dirty="0" smtClean="0"/>
              <a:t>Can be encoded in</a:t>
            </a:r>
            <a:r>
              <a:rPr lang="en-US" b="1" dirty="0" smtClean="0"/>
              <a:t>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/>
              <a:t>(|X|</a:t>
            </a:r>
            <a:r>
              <a:rPr lang="en-US" baseline="30000" dirty="0"/>
              <a:t>3</a:t>
            </a:r>
            <a:r>
              <a:rPr lang="en-US" dirty="0" smtClean="0"/>
              <a:t>) </a:t>
            </a:r>
            <a:r>
              <a:rPr lang="en-US" b="1" dirty="0" smtClean="0"/>
              <a:t>bits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7573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nvS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1058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Sets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8" name="Inv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nv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nv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1058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nvS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10584"/>
            <a:ext cx="12858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nvS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1058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rossLeft"/>
          <p:cNvSpPr/>
          <p:nvPr/>
        </p:nvSpPr>
        <p:spPr bwMode="auto">
          <a:xfrm>
            <a:off x="8087241" y="2872760"/>
            <a:ext cx="414536" cy="4145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CrossRight"/>
          <p:cNvSpPr/>
          <p:nvPr/>
        </p:nvSpPr>
        <p:spPr bwMode="auto">
          <a:xfrm>
            <a:off x="8653393" y="2872760"/>
            <a:ext cx="414536" cy="4145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InvS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12858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nvS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rossBottom"/>
          <p:cNvSpPr/>
          <p:nvPr/>
        </p:nvSpPr>
        <p:spPr bwMode="auto">
          <a:xfrm>
            <a:off x="7519193" y="3984496"/>
            <a:ext cx="414536" cy="4145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9" name="GHatUV"/>
          <p:cNvSpPr/>
          <p:nvPr/>
        </p:nvSpPr>
        <p:spPr bwMode="auto">
          <a:xfrm>
            <a:off x="7002016" y="1700808"/>
            <a:ext cx="1080120" cy="2698224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Ĝ</a:t>
            </a:r>
            <a:r>
              <a:rPr lang="en-US" sz="2800" baseline="-25000" dirty="0" smtClean="0">
                <a:solidFill>
                  <a:schemeClr val="tx1"/>
                </a:solidFill>
              </a:rPr>
              <a:t>{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u,v</a:t>
            </a:r>
            <a:r>
              <a:rPr lang="en-US" sz="2800" baseline="-25000" dirty="0" smtClean="0">
                <a:solidFill>
                  <a:schemeClr val="tx1"/>
                </a:solidFill>
              </a:rPr>
              <a:t>}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6563072" cy="4968329"/>
          </a:xfrm>
        </p:spPr>
        <p:txBody>
          <a:bodyPr/>
          <a:lstStyle/>
          <a:p>
            <a:r>
              <a:rPr lang="en-US" dirty="0" smtClean="0"/>
              <a:t>Kernel is based on </a:t>
            </a:r>
            <a:r>
              <a:rPr lang="en-US" b="1" dirty="0" err="1" smtClean="0"/>
              <a:t>treewidth</a:t>
            </a:r>
            <a:r>
              <a:rPr lang="en-US" b="1" dirty="0"/>
              <a:t>-</a:t>
            </a:r>
            <a:r>
              <a:rPr lang="en-US" b="1" dirty="0" smtClean="0"/>
              <a:t>invariant sets</a:t>
            </a:r>
          </a:p>
          <a:p>
            <a:pPr lvl="1"/>
            <a:r>
              <a:rPr lang="en-US" dirty="0" smtClean="0"/>
              <a:t>Vertex sets whose elimination has a predictable effect on </a:t>
            </a:r>
            <a:r>
              <a:rPr lang="en-US" dirty="0" err="1" smtClean="0"/>
              <a:t>treewidth</a:t>
            </a:r>
            <a:endParaRPr lang="en-US" dirty="0" smtClean="0"/>
          </a:p>
          <a:p>
            <a:r>
              <a:rPr lang="en-US" dirty="0" smtClean="0"/>
              <a:t>Consider a graph G with an independent set T</a:t>
            </a:r>
          </a:p>
          <a:p>
            <a:pPr lvl="1"/>
            <a:r>
              <a:rPr lang="en-US" dirty="0" smtClean="0"/>
              <a:t>Let Ĝ</a:t>
            </a:r>
            <a:r>
              <a:rPr lang="en-US" baseline="-25000" dirty="0" smtClean="0"/>
              <a:t>T</a:t>
            </a:r>
            <a:r>
              <a:rPr lang="en-US" dirty="0" smtClean="0"/>
              <a:t> be the result of eliminating T from G, one vertex at a time (order does not matter)</a:t>
            </a:r>
          </a:p>
          <a:p>
            <a:pPr lvl="1"/>
            <a:r>
              <a:rPr lang="en-US" dirty="0" smtClean="0"/>
              <a:t>If Ĝ</a:t>
            </a:r>
            <a:r>
              <a:rPr lang="en-US" baseline="-25000" dirty="0" smtClean="0"/>
              <a:t>T</a:t>
            </a:r>
            <a:r>
              <a:rPr lang="en-US" dirty="0" smtClean="0"/>
              <a:t> is a minor of G – {z} for every z </a:t>
            </a:r>
            <a:r>
              <a:rPr lang="en-US" dirty="0"/>
              <a:t>∈</a:t>
            </a:r>
            <a:r>
              <a:rPr lang="en-US" dirty="0" smtClean="0"/>
              <a:t> T, then T is a </a:t>
            </a:r>
            <a:r>
              <a:rPr lang="en-US" b="1" dirty="0" err="1" smtClean="0"/>
              <a:t>treewidth</a:t>
            </a:r>
            <a:r>
              <a:rPr lang="en-US" b="1" dirty="0"/>
              <a:t>-</a:t>
            </a:r>
            <a:r>
              <a:rPr lang="en-US" b="1" dirty="0" smtClean="0"/>
              <a:t>invariant set </a:t>
            </a:r>
            <a:r>
              <a:rPr lang="en-US" dirty="0" smtClean="0"/>
              <a:t>in G</a:t>
            </a:r>
          </a:p>
          <a:p>
            <a:r>
              <a:rPr lang="en-US" dirty="0" smtClean="0"/>
              <a:t>Simplest case: T = {z} is a </a:t>
            </a:r>
            <a:r>
              <a:rPr lang="en-US" dirty="0" err="1" smtClean="0"/>
              <a:t>simplicial</a:t>
            </a:r>
            <a:r>
              <a:rPr lang="en-US" dirty="0" smtClean="0"/>
              <a:t> vertex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G</a:t>
            </a:r>
            <a:r>
              <a:rPr lang="en-US" dirty="0" smtClean="0"/>
              <a:t>(z) is a clique so Ĝ</a:t>
            </a:r>
            <a:r>
              <a:rPr lang="en-US" baseline="-25000" dirty="0" smtClean="0"/>
              <a:t>{z}</a:t>
            </a:r>
            <a:r>
              <a:rPr lang="en-US" dirty="0" smtClean="0"/>
              <a:t> = G – {z}</a:t>
            </a:r>
          </a:p>
        </p:txBody>
      </p:sp>
      <p:sp>
        <p:nvSpPr>
          <p:cNvPr id="20" name="GHatUVW"/>
          <p:cNvSpPr/>
          <p:nvPr/>
        </p:nvSpPr>
        <p:spPr bwMode="auto">
          <a:xfrm>
            <a:off x="7007121" y="1700808"/>
            <a:ext cx="1080120" cy="2160240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Ĝ</a:t>
            </a:r>
            <a:r>
              <a:rPr lang="en-US" sz="2800" baseline="-25000" dirty="0" smtClean="0">
                <a:solidFill>
                  <a:schemeClr val="tx1"/>
                </a:solidFill>
              </a:rPr>
              <a:t>{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u,v,w</a:t>
            </a:r>
            <a:r>
              <a:rPr lang="en-US" sz="2800" baseline="-25000" dirty="0" smtClean="0">
                <a:solidFill>
                  <a:schemeClr val="tx1"/>
                </a:solidFill>
              </a:rPr>
              <a:t>}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4494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Invariance Property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4"/>
          </a:xfrm>
        </p:spPr>
        <p:txBody>
          <a:bodyPr/>
          <a:lstStyle/>
          <a:p>
            <a:r>
              <a:rPr lang="en-US" dirty="0" smtClean="0"/>
              <a:t>Proof. </a:t>
            </a:r>
          </a:p>
          <a:p>
            <a:pPr lvl="1"/>
            <a:r>
              <a:rPr lang="en-US" b="1" dirty="0" smtClean="0"/>
              <a:t>(</a:t>
            </a:r>
            <a:r>
              <a:rPr lang="en-US" b="1" dirty="0"/>
              <a:t>≥</a:t>
            </a:r>
            <a:r>
              <a:rPr lang="en-US" b="1" dirty="0" smtClean="0"/>
              <a:t>)</a:t>
            </a:r>
            <a:r>
              <a:rPr lang="en-US" dirty="0" smtClean="0"/>
              <a:t> G contains </a:t>
            </a:r>
            <a:r>
              <a:rPr lang="en-US" dirty="0"/>
              <a:t>Ĝ</a:t>
            </a:r>
            <a:r>
              <a:rPr lang="en-US" baseline="-25000" dirty="0"/>
              <a:t>T</a:t>
            </a:r>
            <a:r>
              <a:rPr lang="en-US" dirty="0" smtClean="0"/>
              <a:t> and a (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(T)+1)-clique as a minor</a:t>
            </a:r>
          </a:p>
          <a:p>
            <a:pPr lvl="1"/>
            <a:r>
              <a:rPr lang="en-US" b="1" dirty="0" smtClean="0"/>
              <a:t>(≤)</a:t>
            </a:r>
            <a:r>
              <a:rPr lang="en-US" dirty="0" smtClean="0"/>
              <a:t> Consider a tree decomposition </a:t>
            </a:r>
            <a:r>
              <a:rPr lang="en-US" b="1" dirty="0">
                <a:latin typeface="Harrington" pitchFamily="82" charset="0"/>
              </a:rPr>
              <a:t>T</a:t>
            </a:r>
            <a:r>
              <a:rPr lang="en-US" dirty="0" smtClean="0"/>
              <a:t> of </a:t>
            </a:r>
            <a:r>
              <a:rPr lang="en-US" dirty="0"/>
              <a:t>Ĝ</a:t>
            </a:r>
            <a:r>
              <a:rPr lang="en-US" baseline="-25000" dirty="0"/>
              <a:t>T</a:t>
            </a:r>
            <a:endParaRPr lang="en-US" dirty="0" smtClean="0"/>
          </a:p>
          <a:p>
            <a:pPr lvl="2"/>
            <a:r>
              <a:rPr lang="en-US" dirty="0" smtClean="0"/>
              <a:t>For every v ∈ T, N</a:t>
            </a:r>
            <a:r>
              <a:rPr lang="en-US" baseline="-25000" dirty="0" smtClean="0"/>
              <a:t>G</a:t>
            </a:r>
            <a:r>
              <a:rPr lang="en-US" dirty="0" smtClean="0"/>
              <a:t>(v) exists in </a:t>
            </a:r>
            <a:r>
              <a:rPr lang="en-US" dirty="0"/>
              <a:t>Ĝ</a:t>
            </a:r>
            <a:r>
              <a:rPr lang="en-US" baseline="-25000" dirty="0"/>
              <a:t>T </a:t>
            </a:r>
            <a:r>
              <a:rPr lang="en-US" baseline="-25000" dirty="0" smtClean="0"/>
              <a:t> </a:t>
            </a:r>
            <a:r>
              <a:rPr lang="en-US" dirty="0" smtClean="0"/>
              <a:t>and forms a clique there</a:t>
            </a:r>
            <a:endParaRPr lang="en-US" dirty="0"/>
          </a:p>
          <a:p>
            <a:pPr lvl="3"/>
            <a:r>
              <a:rPr lang="en-US" dirty="0" smtClean="0"/>
              <a:t>So </a:t>
            </a:r>
            <a:r>
              <a:rPr lang="en-US" b="1" dirty="0">
                <a:latin typeface="Harrington" pitchFamily="82" charset="0"/>
              </a:rPr>
              <a:t>T</a:t>
            </a:r>
            <a:r>
              <a:rPr lang="en-US" dirty="0" smtClean="0"/>
              <a:t> has a bag containing N</a:t>
            </a:r>
            <a:r>
              <a:rPr lang="en-US" baseline="-25000" dirty="0" smtClean="0"/>
              <a:t>G</a:t>
            </a:r>
            <a:r>
              <a:rPr lang="en-US" dirty="0" smtClean="0"/>
              <a:t>(v)</a:t>
            </a:r>
          </a:p>
          <a:p>
            <a:pPr lvl="2"/>
            <a:r>
              <a:rPr lang="en-US" dirty="0" smtClean="0"/>
              <a:t>Append a new bag with N</a:t>
            </a:r>
            <a:r>
              <a:rPr lang="en-US" baseline="-25000" dirty="0" smtClean="0"/>
              <a:t>G</a:t>
            </a:r>
            <a:r>
              <a:rPr lang="en-US" dirty="0" smtClean="0"/>
              <a:t>(v) U {v}, of size ≤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(T) + 1</a:t>
            </a:r>
            <a:endParaRPr lang="en-US" dirty="0" smtClean="0"/>
          </a:p>
          <a:p>
            <a:pPr lvl="2"/>
            <a:r>
              <a:rPr lang="en-US" dirty="0" smtClean="0"/>
              <a:t>Update independently for each v ∈ 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sp>
        <p:nvSpPr>
          <p:cNvPr id="6" name="InvarianceLemma"/>
          <p:cNvSpPr/>
          <p:nvPr/>
        </p:nvSpPr>
        <p:spPr>
          <a:xfrm>
            <a:off x="457200" y="1844824"/>
            <a:ext cx="82296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Lemma. </a:t>
            </a:r>
            <a:r>
              <a:rPr lang="en-US" sz="2400" dirty="0"/>
              <a:t>If </a:t>
            </a:r>
            <a:r>
              <a:rPr lang="en-US" sz="2400" dirty="0" smtClean="0"/>
              <a:t>T </a:t>
            </a:r>
            <a:r>
              <a:rPr lang="en-US" sz="2400" dirty="0"/>
              <a:t>is </a:t>
            </a:r>
            <a:r>
              <a:rPr lang="en-US" sz="2400" dirty="0" smtClean="0"/>
              <a:t>a </a:t>
            </a:r>
            <a:r>
              <a:rPr lang="en-US" sz="2400" dirty="0" err="1" smtClean="0"/>
              <a:t>treewidth</a:t>
            </a:r>
            <a:r>
              <a:rPr lang="en-US" sz="2400" dirty="0"/>
              <a:t>-</a:t>
            </a:r>
            <a:r>
              <a:rPr lang="en-US" sz="2400" dirty="0" smtClean="0"/>
              <a:t>invariant set in G,</a:t>
            </a:r>
          </a:p>
          <a:p>
            <a:r>
              <a:rPr lang="en-US" sz="2400" dirty="0" smtClean="0"/>
              <a:t>then </a:t>
            </a:r>
            <a:r>
              <a:rPr lang="en-US" sz="2400" cap="small" dirty="0" err="1"/>
              <a:t>tw</a:t>
            </a:r>
            <a:r>
              <a:rPr lang="en-US" sz="2400" dirty="0"/>
              <a:t>(G) = </a:t>
            </a:r>
            <a:r>
              <a:rPr lang="en-US" sz="2400" dirty="0" smtClean="0"/>
              <a:t>max{</a:t>
            </a:r>
            <a:r>
              <a:rPr lang="en-US" sz="2400" cap="small" dirty="0" err="1" smtClean="0"/>
              <a:t>tw</a:t>
            </a:r>
            <a:r>
              <a:rPr lang="en-US" sz="2400" dirty="0" smtClean="0"/>
              <a:t>(</a:t>
            </a:r>
            <a:r>
              <a:rPr lang="en-US" sz="2400" dirty="0"/>
              <a:t>Ĝ</a:t>
            </a:r>
            <a:r>
              <a:rPr lang="en-US" sz="2400" baseline="-25000" dirty="0"/>
              <a:t>T</a:t>
            </a:r>
            <a:r>
              <a:rPr lang="en-US" sz="2400" dirty="0" smtClean="0"/>
              <a:t>),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(T)}</a:t>
            </a:r>
            <a:endParaRPr lang="nb-NO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196752"/>
            <a:ext cx="82296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Let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(T) </a:t>
            </a:r>
            <a:r>
              <a:rPr lang="en-US" dirty="0"/>
              <a:t>:= </a:t>
            </a:r>
            <a:r>
              <a:rPr lang="en-US" dirty="0" err="1"/>
              <a:t>max</a:t>
            </a:r>
            <a:r>
              <a:rPr lang="en-US" baseline="-25000" dirty="0" err="1"/>
              <a:t>v</a:t>
            </a:r>
            <a:r>
              <a:rPr lang="en-US" baseline="-25000" dirty="0" err="1" smtClean="0"/>
              <a:t>∈T</a:t>
            </a:r>
            <a:r>
              <a:rPr lang="en-US" dirty="0" smtClean="0"/>
              <a:t> </a:t>
            </a:r>
            <a:r>
              <a:rPr lang="en-US" dirty="0" err="1" smtClean="0"/>
              <a:t>deg</a:t>
            </a:r>
            <a:r>
              <a:rPr lang="en-US" dirty="0" smtClean="0"/>
              <a:t>(v)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27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Based on </a:t>
            </a:r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an instance (</a:t>
            </a:r>
            <a:r>
              <a:rPr lang="en-US" dirty="0" err="1" smtClean="0"/>
              <a:t>G,k</a:t>
            </a:r>
            <a:r>
              <a:rPr lang="en-US" dirty="0" smtClean="0"/>
              <a:t>) of </a:t>
            </a:r>
            <a:r>
              <a:rPr lang="en-US" cap="small" dirty="0" err="1" smtClean="0"/>
              <a:t>Treewidth</a:t>
            </a:r>
            <a:r>
              <a:rPr lang="en-US" dirty="0" smtClean="0"/>
              <a:t> with a </a:t>
            </a:r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 T: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(T) ≥ k + 1: output </a:t>
            </a:r>
            <a:r>
              <a:rPr lang="en-US" cap="small" dirty="0" smtClean="0"/>
              <a:t>no</a:t>
            </a:r>
          </a:p>
          <a:p>
            <a:pPr lvl="1"/>
            <a:r>
              <a:rPr lang="en-US" dirty="0" smtClean="0"/>
              <a:t>Else reduce to Ĝ</a:t>
            </a:r>
            <a:r>
              <a:rPr lang="en-US" baseline="-25000" dirty="0" smtClean="0"/>
              <a:t>T</a:t>
            </a:r>
          </a:p>
          <a:p>
            <a:r>
              <a:rPr lang="en-US" dirty="0"/>
              <a:t>Invariance lemma </a:t>
            </a:r>
            <a:r>
              <a:rPr lang="en-US" dirty="0" smtClean="0"/>
              <a:t>shows that </a:t>
            </a:r>
            <a:r>
              <a:rPr lang="en-US" cap="small" dirty="0" err="1" smtClean="0"/>
              <a:t>tw</a:t>
            </a:r>
            <a:r>
              <a:rPr lang="en-US" dirty="0" smtClean="0"/>
              <a:t>(G) ≤ k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cap="small" dirty="0" err="1" smtClean="0"/>
              <a:t>tw</a:t>
            </a:r>
            <a:r>
              <a:rPr lang="en-US" dirty="0" smtClean="0"/>
              <a:t>(</a:t>
            </a:r>
            <a:r>
              <a:rPr lang="en-US" dirty="0"/>
              <a:t>Ĝ</a:t>
            </a:r>
            <a:r>
              <a:rPr lang="en-US" baseline="-25000" dirty="0"/>
              <a:t>T</a:t>
            </a:r>
            <a:r>
              <a:rPr lang="en-US" dirty="0" smtClean="0"/>
              <a:t>) ≤ k, reduction is safe</a:t>
            </a:r>
          </a:p>
          <a:p>
            <a:r>
              <a:rPr lang="en-US" dirty="0" smtClean="0"/>
              <a:t>Remaining issue: how to find </a:t>
            </a:r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sets?</a:t>
            </a:r>
          </a:p>
          <a:p>
            <a:pPr lvl="1"/>
            <a:r>
              <a:rPr lang="en-US" dirty="0" smtClean="0"/>
              <a:t>Seems hard in general</a:t>
            </a:r>
          </a:p>
          <a:p>
            <a:pPr lvl="1"/>
            <a:r>
              <a:rPr lang="en-US" dirty="0" smtClean="0"/>
              <a:t>NP-complete to test if a given set is </a:t>
            </a:r>
            <a:r>
              <a:rPr lang="en-US" dirty="0" err="1" smtClean="0"/>
              <a:t>treewidth</a:t>
            </a:r>
            <a:r>
              <a:rPr lang="en-US" dirty="0" smtClean="0"/>
              <a:t>-invariant!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grpSp>
        <p:nvGrpSpPr>
          <p:cNvPr id="7" name="Group 6"/>
          <p:cNvGrpSpPr/>
          <p:nvPr/>
        </p:nvGrpSpPr>
        <p:grpSpPr>
          <a:xfrm>
            <a:off x="1619673" y="2780929"/>
            <a:ext cx="5328592" cy="3384376"/>
            <a:chOff x="1619673" y="2276873"/>
            <a:chExt cx="5328592" cy="3384376"/>
          </a:xfrm>
        </p:grpSpPr>
        <p:pic>
          <p:nvPicPr>
            <p:cNvPr id="8" name="Picture 2" descr="http://www.hdwpapers.com/walls/young_superman_cartoon_wallpaper-other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" t="2047" r="1745" b="1745"/>
            <a:stretch/>
          </p:blipFill>
          <p:spPr bwMode="auto">
            <a:xfrm>
              <a:off x="1619673" y="2276873"/>
              <a:ext cx="5328592" cy="338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8"/>
            <p:cNvSpPr/>
            <p:nvPr/>
          </p:nvSpPr>
          <p:spPr bwMode="auto">
            <a:xfrm>
              <a:off x="3143250" y="3343275"/>
              <a:ext cx="831850" cy="622300"/>
            </a:xfrm>
            <a:custGeom>
              <a:avLst/>
              <a:gdLst>
                <a:gd name="connsiteX0" fmla="*/ 60325 w 831850"/>
                <a:gd name="connsiteY0" fmla="*/ 222250 h 622300"/>
                <a:gd name="connsiteX1" fmla="*/ 625475 w 831850"/>
                <a:gd name="connsiteY1" fmla="*/ 0 h 622300"/>
                <a:gd name="connsiteX2" fmla="*/ 831850 w 831850"/>
                <a:gd name="connsiteY2" fmla="*/ 88900 h 622300"/>
                <a:gd name="connsiteX3" fmla="*/ 596900 w 831850"/>
                <a:gd name="connsiteY3" fmla="*/ 622300 h 622300"/>
                <a:gd name="connsiteX4" fmla="*/ 0 w 831850"/>
                <a:gd name="connsiteY4" fmla="*/ 463550 h 622300"/>
                <a:gd name="connsiteX5" fmla="*/ 60325 w 831850"/>
                <a:gd name="connsiteY5" fmla="*/ 22225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1850" h="622300">
                  <a:moveTo>
                    <a:pt x="60325" y="222250"/>
                  </a:moveTo>
                  <a:lnTo>
                    <a:pt x="625475" y="0"/>
                  </a:lnTo>
                  <a:lnTo>
                    <a:pt x="831850" y="88900"/>
                  </a:lnTo>
                  <a:lnTo>
                    <a:pt x="596900" y="622300"/>
                  </a:lnTo>
                  <a:lnTo>
                    <a:pt x="0" y="463550"/>
                  </a:lnTo>
                  <a:lnTo>
                    <a:pt x="60325" y="222250"/>
                  </a:lnTo>
                  <a:close/>
                </a:path>
              </a:pathLst>
            </a:custGeom>
            <a:solidFill>
              <a:srgbClr val="CC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310218">
              <a:off x="3130371" y="3442406"/>
              <a:ext cx="909223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b="1" i="1" dirty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/>
                  <a:latin typeface="Arial Narrow" pitchFamily="34" charset="0"/>
                </a:rPr>
                <a:t>q</a:t>
              </a:r>
              <a:r>
                <a:rPr lang="en-US" sz="1100" b="1" dirty="0" smtClean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/>
                  <a:latin typeface="Arial Narrow" pitchFamily="34" charset="0"/>
                </a:rPr>
                <a:t>-Expansion </a:t>
              </a:r>
            </a:p>
            <a:p>
              <a:pPr algn="ctr"/>
              <a:r>
                <a:rPr lang="en-US" sz="1100" b="1" dirty="0" smtClean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/>
                  <a:latin typeface="Arial Narrow" pitchFamily="34" charset="0"/>
                </a:rPr>
                <a:t>Lemma</a:t>
              </a:r>
              <a:endParaRPr lang="en-US" sz="1100" b="1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293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qStar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2610222"/>
            <a:ext cx="4572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qStar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2610222"/>
            <a:ext cx="4572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qStars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2610222"/>
            <a:ext cx="4572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q-Expansion Lemma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H be a bipartite graph with partite sets A and B, and q </a:t>
            </a:r>
            <a:r>
              <a:rPr lang="en-US" dirty="0"/>
              <a:t>∈</a:t>
            </a:r>
            <a:r>
              <a:rPr lang="en-US" dirty="0" smtClean="0"/>
              <a:t> </a:t>
            </a:r>
            <a:r>
              <a:rPr lang="nb-NO" dirty="0"/>
              <a:t>ℕ</a:t>
            </a:r>
            <a:endParaRPr lang="en-US" b="1" dirty="0" smtClean="0"/>
          </a:p>
          <a:p>
            <a:r>
              <a:rPr lang="en-US" dirty="0" smtClean="0"/>
              <a:t>A subset A’ </a:t>
            </a:r>
            <a:r>
              <a:rPr lang="en-US" dirty="0"/>
              <a:t>⊆ </a:t>
            </a:r>
            <a:r>
              <a:rPr lang="en-US" dirty="0" smtClean="0"/>
              <a:t>A is </a:t>
            </a:r>
            <a:r>
              <a:rPr lang="en-US" b="1" dirty="0" smtClean="0"/>
              <a:t>saturated by q-stars into B’</a:t>
            </a:r>
            <a:r>
              <a:rPr lang="en-US" dirty="0" smtClean="0"/>
              <a:t> if we can assign to each v ∈ A’ a set of q </a:t>
            </a:r>
            <a:r>
              <a:rPr lang="en-US" dirty="0"/>
              <a:t>private neighbors from B</a:t>
            </a:r>
            <a:r>
              <a:rPr lang="en-US" dirty="0" smtClean="0"/>
              <a:t>’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sp>
        <p:nvSpPr>
          <p:cNvPr id="6" name="LemmaStatement"/>
          <p:cNvSpPr/>
          <p:nvPr/>
        </p:nvSpPr>
        <p:spPr>
          <a:xfrm>
            <a:off x="457200" y="4221088"/>
            <a:ext cx="8229600" cy="2088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r>
              <a:rPr lang="en-US" sz="2400" b="1" dirty="0" smtClean="0">
                <a:solidFill>
                  <a:schemeClr val="tx1"/>
                </a:solidFill>
              </a:rPr>
              <a:t>q-Expansion Lemma [</a:t>
            </a:r>
            <a:r>
              <a:rPr lang="en-US" sz="2400" b="1" dirty="0" err="1" smtClean="0">
                <a:solidFill>
                  <a:schemeClr val="tx1"/>
                </a:solidFill>
              </a:rPr>
              <a:t>Fomin</a:t>
            </a:r>
            <a:r>
              <a:rPr lang="en-US" sz="2400" b="1" dirty="0" smtClean="0">
                <a:solidFill>
                  <a:schemeClr val="tx1"/>
                </a:solidFill>
              </a:rPr>
              <a:t> et al.@STACS’11]</a:t>
            </a:r>
          </a:p>
          <a:p>
            <a:pPr lvl="0" algn="l"/>
            <a:r>
              <a:rPr lang="en-US" sz="2400" dirty="0" smtClean="0"/>
              <a:t>Let </a:t>
            </a:r>
            <a:r>
              <a:rPr lang="en-US" sz="2400" dirty="0"/>
              <a:t>m be the size of a maximum matching </a:t>
            </a:r>
            <a:r>
              <a:rPr lang="en-US" sz="2400" dirty="0" smtClean="0"/>
              <a:t>in H</a:t>
            </a:r>
            <a:r>
              <a:rPr lang="en-US" sz="2400" dirty="0" smtClean="0"/>
              <a:t>. If </a:t>
            </a:r>
            <a:r>
              <a:rPr lang="en-US" sz="2400" dirty="0"/>
              <a:t>|B| &gt; m · </a:t>
            </a:r>
            <a:r>
              <a:rPr lang="en-US" sz="2400" dirty="0" smtClean="0"/>
              <a:t>q, then there is a nonempty set T </a:t>
            </a:r>
            <a:r>
              <a:rPr lang="en-US" sz="2400" dirty="0"/>
              <a:t>⊆ B such that N</a:t>
            </a:r>
            <a:r>
              <a:rPr lang="en-US" sz="2400" baseline="-25000" dirty="0"/>
              <a:t>H</a:t>
            </a:r>
            <a:r>
              <a:rPr lang="en-US" sz="2400" dirty="0"/>
              <a:t>(T)</a:t>
            </a:r>
            <a:r>
              <a:rPr lang="en-US" sz="2400" dirty="0" smtClean="0"/>
              <a:t> </a:t>
            </a:r>
            <a:r>
              <a:rPr lang="en-US" sz="2400" dirty="0"/>
              <a:t>is saturated by </a:t>
            </a:r>
            <a:r>
              <a:rPr lang="en-US" sz="2400" dirty="0" smtClean="0"/>
              <a:t>q-stars </a:t>
            </a:r>
            <a:r>
              <a:rPr lang="en-US" sz="2400" dirty="0"/>
              <a:t>into </a:t>
            </a:r>
            <a:r>
              <a:rPr lang="en-US" sz="2400" dirty="0" smtClean="0"/>
              <a:t>T. It can be found in polynomial time.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A"/>
          <p:cNvSpPr/>
          <p:nvPr/>
        </p:nvSpPr>
        <p:spPr bwMode="auto">
          <a:xfrm>
            <a:off x="1763688" y="2564904"/>
            <a:ext cx="5040560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B"/>
          <p:cNvSpPr/>
          <p:nvPr/>
        </p:nvSpPr>
        <p:spPr bwMode="auto">
          <a:xfrm>
            <a:off x="1763688" y="3419331"/>
            <a:ext cx="5040560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APrime"/>
          <p:cNvSpPr/>
          <p:nvPr/>
        </p:nvSpPr>
        <p:spPr bwMode="auto">
          <a:xfrm>
            <a:off x="1286749" y="2564904"/>
            <a:ext cx="2583428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N</a:t>
            </a:r>
            <a:r>
              <a:rPr lang="en-US" sz="2800" baseline="-25000" dirty="0">
                <a:solidFill>
                  <a:schemeClr val="tx1"/>
                </a:solidFill>
              </a:rPr>
              <a:t>H</a:t>
            </a:r>
            <a:r>
              <a:rPr lang="en-US" sz="2800" dirty="0">
                <a:solidFill>
                  <a:schemeClr val="tx1"/>
                </a:solidFill>
              </a:rPr>
              <a:t>(T)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14" name="BPrime"/>
          <p:cNvSpPr/>
          <p:nvPr/>
        </p:nvSpPr>
        <p:spPr bwMode="auto">
          <a:xfrm>
            <a:off x="1286748" y="3419331"/>
            <a:ext cx="4293363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T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15" name="APPrime"/>
          <p:cNvSpPr/>
          <p:nvPr/>
        </p:nvSpPr>
        <p:spPr bwMode="auto">
          <a:xfrm>
            <a:off x="1763688" y="2564904"/>
            <a:ext cx="2088232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A’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BPPrime"/>
          <p:cNvSpPr/>
          <p:nvPr/>
        </p:nvSpPr>
        <p:spPr bwMode="auto">
          <a:xfrm>
            <a:off x="1763688" y="3419331"/>
            <a:ext cx="4320480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B’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906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b-NO" dirty="0" smtClean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238634"/>
            <a:ext cx="8229600" cy="4605750"/>
            <a:chOff x="457200" y="1238634"/>
            <a:chExt cx="8229600" cy="4605750"/>
          </a:xfrm>
        </p:grpSpPr>
        <p:sp>
          <p:nvSpPr>
            <p:cNvPr id="7" name="Freeform 6"/>
            <p:cNvSpPr/>
            <p:nvPr/>
          </p:nvSpPr>
          <p:spPr>
            <a:xfrm>
              <a:off x="868680" y="1238634"/>
              <a:ext cx="5760720" cy="678960"/>
            </a:xfrm>
            <a:custGeom>
              <a:avLst/>
              <a:gdLst>
                <a:gd name="connsiteX0" fmla="*/ 0 w 5760720"/>
                <a:gd name="connsiteY0" fmla="*/ 113162 h 678960"/>
                <a:gd name="connsiteX1" fmla="*/ 113162 w 5760720"/>
                <a:gd name="connsiteY1" fmla="*/ 0 h 678960"/>
                <a:gd name="connsiteX2" fmla="*/ 5647558 w 5760720"/>
                <a:gd name="connsiteY2" fmla="*/ 0 h 678960"/>
                <a:gd name="connsiteX3" fmla="*/ 5760720 w 5760720"/>
                <a:gd name="connsiteY3" fmla="*/ 113162 h 678960"/>
                <a:gd name="connsiteX4" fmla="*/ 5760720 w 5760720"/>
                <a:gd name="connsiteY4" fmla="*/ 565798 h 678960"/>
                <a:gd name="connsiteX5" fmla="*/ 5647558 w 5760720"/>
                <a:gd name="connsiteY5" fmla="*/ 678960 h 678960"/>
                <a:gd name="connsiteX6" fmla="*/ 113162 w 5760720"/>
                <a:gd name="connsiteY6" fmla="*/ 678960 h 678960"/>
                <a:gd name="connsiteX7" fmla="*/ 0 w 5760720"/>
                <a:gd name="connsiteY7" fmla="*/ 565798 h 678960"/>
                <a:gd name="connsiteX8" fmla="*/ 0 w 576072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647558" y="0"/>
                  </a:lnTo>
                  <a:cubicBezTo>
                    <a:pt x="5710056" y="0"/>
                    <a:pt x="5760720" y="50664"/>
                    <a:pt x="5760720" y="113162"/>
                  </a:cubicBezTo>
                  <a:lnTo>
                    <a:pt x="5760720" y="565798"/>
                  </a:lnTo>
                  <a:cubicBezTo>
                    <a:pt x="5760720" y="628296"/>
                    <a:pt x="5710056" y="678960"/>
                    <a:pt x="564755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0886" tIns="33144" rIns="250886" bIns="33144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Treewidth</a:t>
              </a:r>
              <a:endParaRPr lang="nb-NO" sz="23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868680" y="2281914"/>
              <a:ext cx="5760720" cy="678960"/>
            </a:xfrm>
            <a:custGeom>
              <a:avLst/>
              <a:gdLst>
                <a:gd name="connsiteX0" fmla="*/ 0 w 5760720"/>
                <a:gd name="connsiteY0" fmla="*/ 113162 h 678960"/>
                <a:gd name="connsiteX1" fmla="*/ 113162 w 5760720"/>
                <a:gd name="connsiteY1" fmla="*/ 0 h 678960"/>
                <a:gd name="connsiteX2" fmla="*/ 5647558 w 5760720"/>
                <a:gd name="connsiteY2" fmla="*/ 0 h 678960"/>
                <a:gd name="connsiteX3" fmla="*/ 5760720 w 5760720"/>
                <a:gd name="connsiteY3" fmla="*/ 113162 h 678960"/>
                <a:gd name="connsiteX4" fmla="*/ 5760720 w 5760720"/>
                <a:gd name="connsiteY4" fmla="*/ 565798 h 678960"/>
                <a:gd name="connsiteX5" fmla="*/ 5647558 w 5760720"/>
                <a:gd name="connsiteY5" fmla="*/ 678960 h 678960"/>
                <a:gd name="connsiteX6" fmla="*/ 113162 w 5760720"/>
                <a:gd name="connsiteY6" fmla="*/ 678960 h 678960"/>
                <a:gd name="connsiteX7" fmla="*/ 0 w 5760720"/>
                <a:gd name="connsiteY7" fmla="*/ 565798 h 678960"/>
                <a:gd name="connsiteX8" fmla="*/ 0 w 576072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647558" y="0"/>
                  </a:lnTo>
                  <a:cubicBezTo>
                    <a:pt x="5710056" y="0"/>
                    <a:pt x="5760720" y="50664"/>
                    <a:pt x="5760720" y="113162"/>
                  </a:cubicBezTo>
                  <a:lnTo>
                    <a:pt x="5760720" y="565798"/>
                  </a:lnTo>
                  <a:cubicBezTo>
                    <a:pt x="5760720" y="628296"/>
                    <a:pt x="5710056" y="678960"/>
                    <a:pt x="564755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0886" tIns="33144" rIns="250886" bIns="33144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Sparsification</a:t>
              </a:r>
              <a:endParaRPr lang="en-US" sz="2300" kern="1200" dirty="0" smtClean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57200" y="3664674"/>
              <a:ext cx="8229600" cy="1376550"/>
            </a:xfrm>
            <a:custGeom>
              <a:avLst/>
              <a:gdLst>
                <a:gd name="connsiteX0" fmla="*/ 0 w 8229600"/>
                <a:gd name="connsiteY0" fmla="*/ 0 h 1376550"/>
                <a:gd name="connsiteX1" fmla="*/ 8229600 w 8229600"/>
                <a:gd name="connsiteY1" fmla="*/ 0 h 1376550"/>
                <a:gd name="connsiteX2" fmla="*/ 8229600 w 8229600"/>
                <a:gd name="connsiteY2" fmla="*/ 1376550 h 1376550"/>
                <a:gd name="connsiteX3" fmla="*/ 0 w 8229600"/>
                <a:gd name="connsiteY3" fmla="*/ 1376550 h 1376550"/>
                <a:gd name="connsiteX4" fmla="*/ 0 w 8229600"/>
                <a:gd name="connsiteY4" fmla="*/ 0 h 13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1376550">
                  <a:moveTo>
                    <a:pt x="0" y="0"/>
                  </a:moveTo>
                  <a:lnTo>
                    <a:pt x="8229600" y="0"/>
                  </a:lnTo>
                  <a:lnTo>
                    <a:pt x="8229600" y="1376550"/>
                  </a:lnTo>
                  <a:lnTo>
                    <a:pt x="0" y="13765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79044" rIns="638708" bIns="163576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2300" kern="1200" dirty="0" err="1" smtClean="0">
                  <a:latin typeface="+mj-lt"/>
                </a:rPr>
                <a:t>Sparsification</a:t>
              </a:r>
              <a:r>
                <a:rPr lang="en-US" sz="2300" kern="1200" dirty="0" smtClean="0">
                  <a:latin typeface="+mj-lt"/>
                </a:rPr>
                <a:t> lower bound for </a:t>
              </a:r>
              <a:r>
                <a:rPr lang="en-US" sz="2300" cap="small" dirty="0" err="1"/>
                <a:t>Treewidth</a:t>
              </a:r>
              <a:endParaRPr lang="en-US" sz="2300" kern="1200" cap="small" baseline="0" dirty="0" smtClean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smtClean="0"/>
                <a:t>Quadratic</a:t>
              </a:r>
              <a:r>
                <a:rPr lang="en-US" sz="2300" kern="1200" cap="small" baseline="0" dirty="0" smtClean="0"/>
                <a:t>-</a:t>
              </a:r>
              <a:r>
                <a:rPr lang="en-US" sz="2300" kern="1200" dirty="0" smtClean="0"/>
                <a:t>vertex kernel upper bound for </a:t>
              </a:r>
              <a:r>
                <a:rPr lang="en-US" sz="2300" kern="1200" cap="small" baseline="0" dirty="0" err="1" smtClean="0"/>
                <a:t>Treewidth</a:t>
              </a:r>
              <a:r>
                <a:rPr lang="en-US" sz="2300" kern="1200" cap="small" baseline="0" dirty="0" smtClean="0"/>
                <a:t> [</a:t>
              </a:r>
              <a:r>
                <a:rPr lang="en-US" sz="2300" kern="1200" cap="small" baseline="0" dirty="0" err="1" smtClean="0"/>
                <a:t>vc</a:t>
              </a:r>
              <a:r>
                <a:rPr lang="en-US" sz="2300" kern="1200" cap="small" baseline="0" dirty="0" smtClean="0"/>
                <a:t>]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68680" y="3325194"/>
              <a:ext cx="5760720" cy="678960"/>
            </a:xfrm>
            <a:custGeom>
              <a:avLst/>
              <a:gdLst>
                <a:gd name="connsiteX0" fmla="*/ 0 w 5760720"/>
                <a:gd name="connsiteY0" fmla="*/ 113162 h 678960"/>
                <a:gd name="connsiteX1" fmla="*/ 113162 w 5760720"/>
                <a:gd name="connsiteY1" fmla="*/ 0 h 678960"/>
                <a:gd name="connsiteX2" fmla="*/ 5647558 w 5760720"/>
                <a:gd name="connsiteY2" fmla="*/ 0 h 678960"/>
                <a:gd name="connsiteX3" fmla="*/ 5760720 w 5760720"/>
                <a:gd name="connsiteY3" fmla="*/ 113162 h 678960"/>
                <a:gd name="connsiteX4" fmla="*/ 5760720 w 5760720"/>
                <a:gd name="connsiteY4" fmla="*/ 565798 h 678960"/>
                <a:gd name="connsiteX5" fmla="*/ 5647558 w 5760720"/>
                <a:gd name="connsiteY5" fmla="*/ 678960 h 678960"/>
                <a:gd name="connsiteX6" fmla="*/ 113162 w 5760720"/>
                <a:gd name="connsiteY6" fmla="*/ 678960 h 678960"/>
                <a:gd name="connsiteX7" fmla="*/ 0 w 5760720"/>
                <a:gd name="connsiteY7" fmla="*/ 565798 h 678960"/>
                <a:gd name="connsiteX8" fmla="*/ 0 w 576072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647558" y="0"/>
                  </a:lnTo>
                  <a:cubicBezTo>
                    <a:pt x="5710056" y="0"/>
                    <a:pt x="5760720" y="50664"/>
                    <a:pt x="5760720" y="113162"/>
                  </a:cubicBezTo>
                  <a:lnTo>
                    <a:pt x="5760720" y="565798"/>
                  </a:lnTo>
                  <a:cubicBezTo>
                    <a:pt x="5760720" y="628296"/>
                    <a:pt x="5710056" y="678960"/>
                    <a:pt x="564755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0886" tIns="33144" rIns="250886" bIns="33144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Results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68680" y="5165424"/>
              <a:ext cx="5760720" cy="678960"/>
            </a:xfrm>
            <a:custGeom>
              <a:avLst/>
              <a:gdLst>
                <a:gd name="connsiteX0" fmla="*/ 0 w 5760720"/>
                <a:gd name="connsiteY0" fmla="*/ 113162 h 678960"/>
                <a:gd name="connsiteX1" fmla="*/ 113162 w 5760720"/>
                <a:gd name="connsiteY1" fmla="*/ 0 h 678960"/>
                <a:gd name="connsiteX2" fmla="*/ 5647558 w 5760720"/>
                <a:gd name="connsiteY2" fmla="*/ 0 h 678960"/>
                <a:gd name="connsiteX3" fmla="*/ 5760720 w 5760720"/>
                <a:gd name="connsiteY3" fmla="*/ 113162 h 678960"/>
                <a:gd name="connsiteX4" fmla="*/ 5760720 w 5760720"/>
                <a:gd name="connsiteY4" fmla="*/ 565798 h 678960"/>
                <a:gd name="connsiteX5" fmla="*/ 5647558 w 5760720"/>
                <a:gd name="connsiteY5" fmla="*/ 678960 h 678960"/>
                <a:gd name="connsiteX6" fmla="*/ 113162 w 5760720"/>
                <a:gd name="connsiteY6" fmla="*/ 678960 h 678960"/>
                <a:gd name="connsiteX7" fmla="*/ 0 w 5760720"/>
                <a:gd name="connsiteY7" fmla="*/ 565798 h 678960"/>
                <a:gd name="connsiteX8" fmla="*/ 0 w 576072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647558" y="0"/>
                  </a:lnTo>
                  <a:cubicBezTo>
                    <a:pt x="5710056" y="0"/>
                    <a:pt x="5760720" y="50664"/>
                    <a:pt x="5760720" y="113162"/>
                  </a:cubicBezTo>
                  <a:lnTo>
                    <a:pt x="5760720" y="565798"/>
                  </a:lnTo>
                  <a:cubicBezTo>
                    <a:pt x="5760720" y="628296"/>
                    <a:pt x="5710056" y="678960"/>
                    <a:pt x="564755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0886" tIns="33144" rIns="250886" bIns="33144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Conclusion</a:t>
              </a:r>
              <a:endParaRPr lang="nb-NO" sz="2300" kern="1200" dirty="0" smtClean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26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Sets (I)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30403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Given a graph G with vertex cover X, form a bipartite non-edge connection graph H</a:t>
                </a:r>
                <a:r>
                  <a:rPr lang="en-US" baseline="-25000" dirty="0" smtClean="0"/>
                  <a:t>G,X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One side corresponds to </a:t>
                </a:r>
                <a:r>
                  <a:rPr lang="en-US" b="1" dirty="0" smtClean="0"/>
                  <a:t>non-edges</a:t>
                </a:r>
                <a:r>
                  <a:rPr lang="en-US" dirty="0" smtClean="0"/>
                  <a:t> in G[X]</a:t>
                </a:r>
              </a:p>
              <a:p>
                <a:pPr lvl="1"/>
                <a:r>
                  <a:rPr lang="en-US" dirty="0" smtClean="0"/>
                  <a:t>One side consists of the </a:t>
                </a:r>
                <a:r>
                  <a:rPr lang="en-US" b="1" dirty="0" smtClean="0"/>
                  <a:t>independent set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b="1" dirty="0">
                  <a:latin typeface="Harrington" pitchFamily="82" charset="0"/>
                </a:endParaRPr>
              </a:p>
              <a:p>
                <a:pPr lvl="1"/>
                <a:r>
                  <a:rPr lang="en-US" dirty="0" smtClean="0"/>
                  <a:t>H</a:t>
                </a:r>
                <a:r>
                  <a:rPr lang="en-US" baseline="-25000" dirty="0" smtClean="0"/>
                  <a:t>G,X</a:t>
                </a:r>
                <a:r>
                  <a:rPr lang="en-US" dirty="0" smtClean="0"/>
                  <a:t> has an edge between non-edge {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} and v </a:t>
                </a:r>
                <a:r>
                  <a:rPr lang="en-US" dirty="0"/>
                  <a:t>∈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if v is adjacent to </a:t>
                </a:r>
                <a:r>
                  <a:rPr lang="en-US" b="1" dirty="0" smtClean="0"/>
                  <a:t>both</a:t>
                </a:r>
                <a:r>
                  <a:rPr lang="en-US" dirty="0" smtClean="0"/>
                  <a:t> p and q in G</a:t>
                </a:r>
              </a:p>
              <a:p>
                <a:pPr lvl="2"/>
                <a:r>
                  <a:rPr lang="en-US" dirty="0" smtClean="0"/>
                  <a:t>Contracting v into p or q creates the edge {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304033"/>
              </a:xfrm>
              <a:blipFill rotWithShape="1">
                <a:blip r:embed="rId2"/>
                <a:stretch>
                  <a:fillRect l="-963" t="-4762" b="-79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9114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VertexCoverX"/>
          <p:cNvGrpSpPr/>
          <p:nvPr/>
        </p:nvGrpSpPr>
        <p:grpSpPr>
          <a:xfrm>
            <a:off x="1369848" y="3758222"/>
            <a:ext cx="946448" cy="2793048"/>
            <a:chOff x="1153824" y="3614206"/>
            <a:chExt cx="946448" cy="2793048"/>
          </a:xfrm>
        </p:grpSpPr>
        <p:cxnSp>
          <p:nvCxnSpPr>
            <p:cNvPr id="10" name="Straight Connector 7"/>
            <p:cNvCxnSpPr/>
            <p:nvPr/>
          </p:nvCxnSpPr>
          <p:spPr bwMode="auto">
            <a:xfrm>
              <a:off x="1802792" y="3614206"/>
              <a:ext cx="0" cy="2638900"/>
            </a:xfrm>
            <a:prstGeom prst="line">
              <a:avLst/>
            </a:prstGeom>
            <a:ln w="47625" cap="rnd" cmpd="sng">
              <a:solidFill>
                <a:srgbClr val="FFC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Down Arrow 8"/>
            <p:cNvSpPr/>
            <p:nvPr/>
          </p:nvSpPr>
          <p:spPr bwMode="auto">
            <a:xfrm rot="5400000">
              <a:off x="1513118" y="6139680"/>
              <a:ext cx="154148" cy="3810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1153824" y="5949280"/>
              <a:ext cx="94644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X</a:t>
              </a:r>
              <a:endParaRPr lang="en-US" sz="2000" dirty="0">
                <a:latin typeface="+mj-lt"/>
              </a:endParaRPr>
            </a:p>
          </p:txBody>
        </p:sp>
      </p:grpSp>
      <p:pic>
        <p:nvPicPr>
          <p:cNvPr id="1027" name="H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75" y="4005064"/>
            <a:ext cx="857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13" y="4005064"/>
            <a:ext cx="1857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13" y="4005064"/>
            <a:ext cx="1857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611560" y="3573016"/>
            <a:ext cx="3528392" cy="316835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</a:t>
            </a:r>
            <a:endParaRPr kumimoji="0" lang="nb-NO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788024" y="3573016"/>
            <a:ext cx="3528392" cy="316835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G,X</a:t>
            </a:r>
            <a:endParaRPr kumimoji="0" lang="nb-NO" sz="3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8359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</a:t>
            </a:r>
            <a:r>
              <a:rPr lang="en-US" dirty="0" err="1" smtClean="0"/>
              <a:t>Treewidth</a:t>
            </a:r>
            <a:r>
              <a:rPr lang="en-US" dirty="0" smtClean="0"/>
              <a:t>-Invariant </a:t>
            </a:r>
            <a:r>
              <a:rPr lang="en-US" dirty="0"/>
              <a:t>Sets (</a:t>
            </a:r>
            <a:r>
              <a:rPr lang="en-US" dirty="0" smtClean="0"/>
              <a:t>II)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LemmaStatement"/>
              <p:cNvSpPr/>
              <p:nvPr/>
            </p:nvSpPr>
            <p:spPr>
              <a:xfrm>
                <a:off x="457200" y="1196752"/>
                <a:ext cx="8229600" cy="8640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Lemma. </a:t>
                </a:r>
                <a:r>
                  <a:rPr lang="en-US" sz="2400" dirty="0"/>
                  <a:t>If H</a:t>
                </a:r>
                <a:r>
                  <a:rPr lang="en-US" sz="2400" baseline="-25000" dirty="0"/>
                  <a:t>G,X</a:t>
                </a:r>
                <a:r>
                  <a:rPr lang="en-US" sz="2400" dirty="0"/>
                  <a:t> contains a set T ⊆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 such that N</a:t>
                </a:r>
                <a:r>
                  <a:rPr lang="en-US" sz="2400" baseline="-25000" dirty="0"/>
                  <a:t>H</a:t>
                </a:r>
                <a:r>
                  <a:rPr lang="en-US" sz="2400" dirty="0"/>
                  <a:t>(T) can be saturated by 2-stars into T, then T is a </a:t>
                </a:r>
                <a:r>
                  <a:rPr lang="en-US" sz="2400" dirty="0" err="1" smtClean="0"/>
                  <a:t>treewidth</a:t>
                </a:r>
                <a:r>
                  <a:rPr lang="en-US" sz="2400" dirty="0" smtClean="0"/>
                  <a:t>-invariant set</a:t>
                </a:r>
                <a:endParaRPr lang="nb-NO" sz="2400" dirty="0"/>
              </a:p>
            </p:txBody>
          </p:sp>
        </mc:Choice>
        <mc:Fallback xmlns="">
          <p:sp>
            <p:nvSpPr>
              <p:cNvPr id="6" name="LemmaStatemen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96752"/>
                <a:ext cx="8229600" cy="864096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46240"/>
            <a:ext cx="1857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230425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To prove</a:t>
            </a:r>
            <a:r>
              <a:rPr lang="en-US" dirty="0" smtClean="0"/>
              <a:t>: for all x </a:t>
            </a:r>
            <a:r>
              <a:rPr lang="en-US" dirty="0"/>
              <a:t>∈ T</a:t>
            </a:r>
            <a:r>
              <a:rPr lang="en-US" dirty="0" smtClean="0"/>
              <a:t>, Ĝ</a:t>
            </a:r>
            <a:r>
              <a:rPr lang="en-US" baseline="-25000" dirty="0" smtClean="0"/>
              <a:t>T</a:t>
            </a:r>
            <a:r>
              <a:rPr lang="en-US" dirty="0" smtClean="0"/>
              <a:t> is a </a:t>
            </a:r>
            <a:r>
              <a:rPr lang="en-US" dirty="0"/>
              <a:t>minor of G – </a:t>
            </a:r>
            <a:r>
              <a:rPr lang="en-US" dirty="0" smtClean="0"/>
              <a:t>{x}</a:t>
            </a:r>
          </a:p>
          <a:p>
            <a:pPr lvl="1"/>
            <a:r>
              <a:rPr lang="en-US" dirty="0" smtClean="0"/>
              <a:t>Consider a non-edge {</a:t>
            </a:r>
            <a:r>
              <a:rPr lang="en-US" dirty="0" err="1" smtClean="0"/>
              <a:t>p,q</a:t>
            </a:r>
            <a:r>
              <a:rPr lang="en-US" dirty="0" smtClean="0"/>
              <a:t>} in N</a:t>
            </a:r>
            <a:r>
              <a:rPr lang="en-US" baseline="-25000" dirty="0" smtClean="0"/>
              <a:t>G</a:t>
            </a:r>
            <a:r>
              <a:rPr lang="en-US" dirty="0" smtClean="0"/>
              <a:t>(y) for y </a:t>
            </a:r>
            <a:r>
              <a:rPr lang="en-US" dirty="0"/>
              <a:t>∈</a:t>
            </a:r>
            <a:r>
              <a:rPr lang="en-US" dirty="0" smtClean="0"/>
              <a:t> T</a:t>
            </a:r>
          </a:p>
          <a:p>
            <a:pPr lvl="1"/>
            <a:r>
              <a:rPr lang="en-US" dirty="0" smtClean="0"/>
              <a:t>Since y is adjacent to p and q, we have {</a:t>
            </a:r>
            <a:r>
              <a:rPr lang="en-US" dirty="0" err="1" smtClean="0"/>
              <a:t>p,q</a:t>
            </a:r>
            <a:r>
              <a:rPr lang="en-US" dirty="0" smtClean="0"/>
              <a:t>} in N</a:t>
            </a:r>
            <a:r>
              <a:rPr lang="en-US" baseline="-25000" dirty="0" smtClean="0"/>
              <a:t>H</a:t>
            </a:r>
            <a:r>
              <a:rPr lang="en-US" dirty="0" smtClean="0"/>
              <a:t>(T)</a:t>
            </a:r>
          </a:p>
          <a:p>
            <a:pPr lvl="1"/>
            <a:r>
              <a:rPr lang="en-US" dirty="0" smtClean="0"/>
              <a:t>In H there is a 2-star into T, centered at {</a:t>
            </a:r>
            <a:r>
              <a:rPr lang="en-US" dirty="0" err="1" smtClean="0"/>
              <a:t>p,q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Pick a leaf of the star </a:t>
            </a:r>
            <a:r>
              <a:rPr lang="en-US" dirty="0"/>
              <a:t>≠ </a:t>
            </a:r>
            <a:r>
              <a:rPr lang="en-US" dirty="0" smtClean="0"/>
              <a:t>x, contract it into p to create {</a:t>
            </a:r>
            <a:r>
              <a:rPr lang="en-US" dirty="0" err="1" smtClean="0"/>
              <a:t>p,q</a:t>
            </a:r>
            <a:r>
              <a:rPr lang="en-US" dirty="0" smtClean="0"/>
              <a:t>}</a:t>
            </a:r>
          </a:p>
          <a:p>
            <a:pPr lvl="2"/>
            <a:r>
              <a:rPr lang="en-US" dirty="0" smtClean="0"/>
              <a:t>Can be done independently for all non-edges, as each star center is assigned private neighbors in T</a:t>
            </a:r>
          </a:p>
          <a:p>
            <a:pPr lvl="1"/>
            <a:r>
              <a:rPr lang="en-US" dirty="0" smtClean="0"/>
              <a:t>We realize all non-edges; delete remainder of T to get </a:t>
            </a:r>
            <a:r>
              <a:rPr lang="en-US" dirty="0"/>
              <a:t>Ĝ</a:t>
            </a:r>
            <a:r>
              <a:rPr lang="en-US" baseline="-25000" dirty="0"/>
              <a:t>T </a:t>
            </a:r>
            <a:r>
              <a:rPr lang="en-US" dirty="0" smtClean="0"/>
              <a:t>-minor</a:t>
            </a:r>
            <a:endParaRPr lang="nb-NO" dirty="0"/>
          </a:p>
        </p:txBody>
      </p:sp>
      <p:sp>
        <p:nvSpPr>
          <p:cNvPr id="16" name="Recall"/>
          <p:cNvSpPr/>
          <p:nvPr/>
        </p:nvSpPr>
        <p:spPr bwMode="auto">
          <a:xfrm>
            <a:off x="4788024" y="2564904"/>
            <a:ext cx="3744416" cy="1080120"/>
          </a:xfrm>
          <a:prstGeom prst="wedgeRectCallout">
            <a:avLst>
              <a:gd name="adj1" fmla="val -87309"/>
              <a:gd name="adj2" fmla="val -64905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+mj-lt"/>
              </a:rPr>
              <a:t>Recall:</a:t>
            </a:r>
            <a:r>
              <a:rPr lang="en-US" sz="1800" dirty="0" smtClean="0">
                <a:latin typeface="+mj-lt"/>
              </a:rPr>
              <a:t> Ĝ</a:t>
            </a:r>
            <a:r>
              <a:rPr lang="en-US" sz="1800" baseline="-25000" dirty="0" smtClean="0">
                <a:latin typeface="+mj-lt"/>
              </a:rPr>
              <a:t>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is G – </a:t>
            </a:r>
            <a:r>
              <a:rPr lang="en-US" sz="1800" dirty="0" smtClean="0">
                <a:latin typeface="+mj-lt"/>
              </a:rPr>
              <a:t>T with </a:t>
            </a:r>
            <a:r>
              <a:rPr lang="en-US" sz="1800" dirty="0">
                <a:latin typeface="+mj-lt"/>
              </a:rPr>
              <a:t>each N</a:t>
            </a:r>
            <a:r>
              <a:rPr lang="en-US" sz="1800" baseline="-25000" dirty="0">
                <a:latin typeface="+mj-lt"/>
              </a:rPr>
              <a:t>G</a:t>
            </a:r>
            <a:r>
              <a:rPr lang="en-US" sz="1800" dirty="0">
                <a:latin typeface="+mj-lt"/>
              </a:rPr>
              <a:t>(v) </a:t>
            </a:r>
            <a:endParaRPr lang="en-US" sz="18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turned </a:t>
            </a:r>
            <a:r>
              <a:rPr lang="en-US" sz="1800" dirty="0">
                <a:latin typeface="+mj-lt"/>
              </a:rPr>
              <a:t>into a clique for v ∈ </a:t>
            </a:r>
            <a:r>
              <a:rPr lang="en-US" sz="1800" dirty="0" smtClean="0">
                <a:latin typeface="+mj-lt"/>
              </a:rPr>
              <a:t>T</a:t>
            </a:r>
            <a:endParaRPr lang="en-US" sz="1800" dirty="0">
              <a:latin typeface="+mj-lt"/>
            </a:endParaRPr>
          </a:p>
        </p:txBody>
      </p:sp>
      <p:pic>
        <p:nvPicPr>
          <p:cNvPr id="2051" name="Graph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19252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7"/>
          <p:cNvCxnSpPr/>
          <p:nvPr/>
        </p:nvCxnSpPr>
        <p:spPr bwMode="auto">
          <a:xfrm>
            <a:off x="2450864" y="4437112"/>
            <a:ext cx="0" cy="2288992"/>
          </a:xfrm>
          <a:prstGeom prst="line">
            <a:avLst/>
          </a:prstGeom>
          <a:ln w="47625" cap="rnd" cmpd="sng">
            <a:solidFill>
              <a:srgbClr val="FFC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4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Size Bound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15190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Maximum matching in H</a:t>
                </a:r>
                <a:r>
                  <a:rPr lang="en-US" baseline="-25000" dirty="0" smtClean="0"/>
                  <a:t>G,X</a:t>
                </a:r>
                <a:r>
                  <a:rPr lang="en-US" dirty="0" smtClean="0"/>
                  <a:t> has size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Non-edge side has at most this many vertices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151905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sp>
        <p:nvSpPr>
          <p:cNvPr id="6" name="LemmaStatement"/>
          <p:cNvSpPr/>
          <p:nvPr/>
        </p:nvSpPr>
        <p:spPr>
          <a:xfrm>
            <a:off x="457200" y="2204864"/>
            <a:ext cx="8229600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r>
              <a:rPr lang="en-US" sz="2400" b="1" dirty="0" smtClean="0">
                <a:solidFill>
                  <a:schemeClr val="tx1"/>
                </a:solidFill>
              </a:rPr>
              <a:t>q-Expansion Lemma [</a:t>
            </a:r>
            <a:r>
              <a:rPr lang="en-US" sz="2400" b="1" dirty="0" err="1" smtClean="0">
                <a:solidFill>
                  <a:schemeClr val="tx1"/>
                </a:solidFill>
              </a:rPr>
              <a:t>Fomin</a:t>
            </a:r>
            <a:r>
              <a:rPr lang="en-US" sz="2400" b="1" dirty="0" smtClean="0">
                <a:solidFill>
                  <a:schemeClr val="tx1"/>
                </a:solidFill>
              </a:rPr>
              <a:t> et al.@STACS’11]</a:t>
            </a:r>
          </a:p>
          <a:p>
            <a:pPr lvl="0" algn="l"/>
            <a:r>
              <a:rPr lang="en-US" sz="2400" dirty="0" smtClean="0"/>
              <a:t>Let </a:t>
            </a:r>
            <a:r>
              <a:rPr lang="en-US" sz="2400" dirty="0"/>
              <a:t>m be the size of a maximum matching </a:t>
            </a:r>
            <a:r>
              <a:rPr lang="en-US" sz="2400" dirty="0" smtClean="0"/>
              <a:t>H. If </a:t>
            </a:r>
            <a:r>
              <a:rPr lang="en-US" sz="2400" dirty="0"/>
              <a:t>|B| &gt; m · </a:t>
            </a:r>
            <a:r>
              <a:rPr lang="en-US" sz="2400" dirty="0" smtClean="0"/>
              <a:t>q, then there is a nonempty set T </a:t>
            </a:r>
            <a:r>
              <a:rPr lang="en-US" sz="2400" dirty="0"/>
              <a:t>⊆ B such that N</a:t>
            </a:r>
            <a:r>
              <a:rPr lang="en-US" sz="2400" baseline="-25000" dirty="0"/>
              <a:t>H</a:t>
            </a:r>
            <a:r>
              <a:rPr lang="en-US" sz="2400" dirty="0"/>
              <a:t>(T)</a:t>
            </a:r>
            <a:r>
              <a:rPr lang="en-US" sz="2400" dirty="0" smtClean="0"/>
              <a:t> </a:t>
            </a:r>
            <a:r>
              <a:rPr lang="en-US" sz="2400" dirty="0"/>
              <a:t>is saturated by q-stars into </a:t>
            </a:r>
            <a:r>
              <a:rPr lang="en-US" sz="2400" dirty="0" smtClean="0"/>
              <a:t>T. It can be found in polynomial time.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3861048"/>
                <a:ext cx="8229600" cy="1584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 smtClean="0"/>
                  <a:t>If 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 smtClean="0"/>
                  <a:t>| &gt; 2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kern="0" dirty="0" smtClean="0"/>
                  <a:t>, find a 2-expansion in poly-time and reduce</a:t>
                </a:r>
              </a:p>
              <a:p>
                <a:r>
                  <a:rPr lang="en-US" kern="0" dirty="0" smtClean="0"/>
                  <a:t>Reduced instances have </a:t>
                </a:r>
                <a:r>
                  <a:rPr lang="en-US" kern="0" dirty="0"/>
                  <a:t>≤ </a:t>
                </a:r>
                <a:r>
                  <a:rPr lang="en-US" kern="0" dirty="0" smtClean="0"/>
                  <a:t>|X| + 2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latin typeface="Cambria Math"/>
                              </a:rPr>
                              <m:t>|</m:t>
                            </m:r>
                            <m:r>
                              <a:rPr lang="en-US" i="1" kern="0">
                                <a:latin typeface="Cambria Math"/>
                              </a:rPr>
                              <m:t>𝑋</m:t>
                            </m:r>
                            <m:r>
                              <a:rPr lang="en-US" i="1" kern="0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i="1" ker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kern="0" dirty="0" smtClean="0"/>
                  <a:t> = |X|</a:t>
                </a:r>
                <a:r>
                  <a:rPr lang="en-US" kern="0" baseline="30000" dirty="0" smtClean="0"/>
                  <a:t>2</a:t>
                </a:r>
                <a:r>
                  <a:rPr lang="en-US" kern="0" dirty="0" smtClean="0"/>
                  <a:t> vertices</a:t>
                </a:r>
              </a:p>
              <a:p>
                <a:pPr lvl="1"/>
                <a:r>
                  <a:rPr lang="en-US" kern="0" dirty="0" smtClean="0"/>
                  <a:t>Encoding into </a:t>
                </a:r>
                <a:r>
                  <a:rPr lang="en-US" b="1" kern="0" dirty="0" smtClean="0">
                    <a:latin typeface="Harrington" pitchFamily="82" charset="0"/>
                  </a:rPr>
                  <a:t>O(</a:t>
                </a:r>
                <a:r>
                  <a:rPr lang="en-US" kern="0" dirty="0" smtClean="0"/>
                  <a:t>|X|</a:t>
                </a:r>
                <a:r>
                  <a:rPr lang="en-US" kern="0" baseline="30000" dirty="0" smtClean="0"/>
                  <a:t>3</a:t>
                </a:r>
                <a:r>
                  <a:rPr lang="en-US" kern="0" dirty="0" smtClean="0"/>
                  <a:t>) bits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861048"/>
                <a:ext cx="8229600" cy="1584176"/>
              </a:xfrm>
              <a:prstGeom prst="rect">
                <a:avLst/>
              </a:prstGeom>
              <a:blipFill rotWithShape="1">
                <a:blip r:embed="rId3"/>
                <a:stretch>
                  <a:fillRect l="-1111" t="-2308" b="-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hmStatement"/>
          <p:cNvSpPr/>
          <p:nvPr/>
        </p:nvSpPr>
        <p:spPr>
          <a:xfrm>
            <a:off x="457200" y="5445224"/>
            <a:ext cx="822960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Theorem. </a:t>
            </a:r>
            <a:r>
              <a:rPr lang="en-US" sz="2400" cap="small" dirty="0" err="1" smtClean="0">
                <a:solidFill>
                  <a:schemeClr val="tx1"/>
                </a:solidFill>
              </a:rPr>
              <a:t>Treewidth</a:t>
            </a:r>
            <a:r>
              <a:rPr lang="en-US" sz="2400" cap="small" dirty="0" smtClean="0">
                <a:solidFill>
                  <a:schemeClr val="tx1"/>
                </a:solidFill>
              </a:rPr>
              <a:t> [</a:t>
            </a:r>
            <a:r>
              <a:rPr lang="en-US" sz="2400" cap="small" dirty="0" err="1" smtClean="0">
                <a:solidFill>
                  <a:schemeClr val="tx1"/>
                </a:solidFill>
              </a:rPr>
              <a:t>vc</a:t>
            </a:r>
            <a:r>
              <a:rPr lang="en-US" sz="2400" cap="small" dirty="0" smtClean="0">
                <a:solidFill>
                  <a:schemeClr val="tx1"/>
                </a:solidFill>
              </a:rPr>
              <a:t>]</a:t>
            </a:r>
            <a:r>
              <a:rPr lang="en-US" sz="2400" dirty="0" smtClean="0">
                <a:solidFill>
                  <a:schemeClr val="tx1"/>
                </a:solidFill>
              </a:rPr>
              <a:t> has a kernel with |X|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vertices that can be encoded in </a:t>
            </a:r>
            <a:r>
              <a:rPr lang="en-US" sz="2400" b="1" dirty="0">
                <a:latin typeface="Harrington" pitchFamily="82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(|X|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) bits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2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Refined analysis &amp; implementation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 smtClean="0"/>
                  <a:t>Based on the number m</a:t>
                </a:r>
                <a:r>
                  <a:rPr lang="nb-NO" baseline="-25000" dirty="0" smtClean="0"/>
                  <a:t>X</a:t>
                </a:r>
                <a:r>
                  <a:rPr lang="nb-NO" dirty="0" smtClean="0"/>
                  <a:t> of </a:t>
                </a:r>
                <a:r>
                  <a:rPr lang="nb-NO" b="1" dirty="0" smtClean="0"/>
                  <a:t>non-edges</a:t>
                </a:r>
                <a:r>
                  <a:rPr lang="nb-NO" dirty="0" smtClean="0"/>
                  <a:t> in G[X]</a:t>
                </a:r>
              </a:p>
              <a:p>
                <a:pPr lvl="1"/>
                <a:r>
                  <a:rPr lang="nb-NO" dirty="0" smtClean="0"/>
                  <a:t>Size of a matching in H</a:t>
                </a:r>
                <a:r>
                  <a:rPr lang="nb-NO" baseline="-25000" dirty="0" smtClean="0"/>
                  <a:t>G,X</a:t>
                </a:r>
                <a:r>
                  <a:rPr lang="nb-NO" dirty="0" smtClean="0"/>
                  <a:t> is at most m</a:t>
                </a:r>
                <a:r>
                  <a:rPr lang="nb-NO" baseline="-25000" dirty="0" smtClean="0"/>
                  <a:t>x</a:t>
                </a:r>
                <a:endParaRPr lang="nb-NO" baseline="-25000" dirty="0" smtClean="0"/>
              </a:p>
              <a:p>
                <a:pPr lvl="1"/>
                <a:r>
                  <a:rPr lang="nb-NO" dirty="0" smtClean="0"/>
                  <a:t>If </a:t>
                </a:r>
                <a:r>
                  <a:rPr lang="en-US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| </a:t>
                </a:r>
                <a:r>
                  <a:rPr lang="nb-NO" dirty="0"/>
                  <a:t>&gt;  2 </a:t>
                </a:r>
                <a:r>
                  <a:rPr lang="nb-NO" dirty="0" smtClean="0"/>
                  <a:t>m</a:t>
                </a:r>
                <a:r>
                  <a:rPr lang="nb-NO" baseline="-25000" dirty="0" smtClean="0"/>
                  <a:t>X</a:t>
                </a:r>
                <a:r>
                  <a:rPr lang="nb-NO" dirty="0" smtClean="0"/>
                  <a:t>, the algorithm finds a treewidth-invariant set</a:t>
                </a:r>
              </a:p>
              <a:p>
                <a:r>
                  <a:rPr lang="nb-NO" dirty="0" smtClean="0"/>
                  <a:t>Reduced instances have at most |X| + </a:t>
                </a:r>
                <a:r>
                  <a:rPr lang="nb-NO" dirty="0"/>
                  <a:t>2 m</a:t>
                </a:r>
                <a:r>
                  <a:rPr lang="nb-NO" baseline="-25000" dirty="0"/>
                  <a:t>X</a:t>
                </a:r>
                <a:r>
                  <a:rPr lang="nb-NO" dirty="0" smtClean="0"/>
                  <a:t> vertices</a:t>
                </a:r>
              </a:p>
              <a:p>
                <a:r>
                  <a:rPr lang="nb-NO" dirty="0" smtClean="0"/>
                  <a:t>Exhaustive reduction by computing a </a:t>
                </a:r>
                <a:r>
                  <a:rPr lang="nb-NO" b="1" dirty="0" smtClean="0"/>
                  <a:t>single</a:t>
                </a:r>
                <a:r>
                  <a:rPr lang="nb-NO" dirty="0" smtClean="0"/>
                  <a:t> maximum matching in H’</a:t>
                </a:r>
                <a:r>
                  <a:rPr lang="nb-NO" baseline="-25000" dirty="0" smtClean="0"/>
                  <a:t>G,X</a:t>
                </a:r>
                <a:r>
                  <a:rPr lang="nb-NO" dirty="0" smtClean="0"/>
                  <a:t> (duplicate the non-edge side)</a:t>
                </a:r>
              </a:p>
              <a:p>
                <a:r>
                  <a:rPr lang="nb-NO" dirty="0" smtClean="0"/>
                  <a:t>Time bound for the reduction algorithm:</a:t>
                </a:r>
              </a:p>
              <a:p>
                <a:pPr lvl="1"/>
                <a:r>
                  <a:rPr lang="en-US" b="1" dirty="0" smtClean="0">
                    <a:latin typeface="Harrington" pitchFamily="82" charset="0"/>
                  </a:rPr>
                  <a:t>O</a:t>
                </a:r>
                <a:r>
                  <a:rPr lang="nb-NO" dirty="0" smtClean="0"/>
                  <a:t>(n + m</a:t>
                </a:r>
                <a:r>
                  <a:rPr lang="nb-NO" dirty="0" smtClean="0"/>
                  <a:t> + |X|</a:t>
                </a:r>
                <a:r>
                  <a:rPr lang="nb-NO" baseline="30000" dirty="0" smtClean="0"/>
                  <a:t>2</a:t>
                </a:r>
                <a:r>
                  <a:rPr lang="nb-NO" dirty="0" smtClean="0"/>
                  <a:t> + min 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rad>
                  </m:oMath>
                </a14:m>
                <a:r>
                  <a:rPr lang="nb-NO" dirty="0" smtClean="0"/>
                  <a:t>, m</a:t>
                </a:r>
                <a:r>
                  <a:rPr lang="nb-NO" baseline="-25000" dirty="0" smtClean="0"/>
                  <a:t>X</a:t>
                </a:r>
                <a:r>
                  <a:rPr lang="nb-NO" dirty="0" smtClean="0"/>
                  <a:t>} </a:t>
                </a:r>
                <a:r>
                  <a:rPr lang="en-US" dirty="0" smtClean="0"/>
                  <a:t>· </a:t>
                </a:r>
                <a:r>
                  <a:rPr lang="en-US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|</a:t>
                </a:r>
                <a:r>
                  <a:rPr lang="en-US" dirty="0" smtClean="0"/>
                  <a:t> · m</a:t>
                </a:r>
                <a:r>
                  <a:rPr lang="en-US" baseline="-25000" dirty="0" smtClean="0"/>
                  <a:t>x</a:t>
                </a:r>
                <a:r>
                  <a:rPr lang="nb-NO" dirty="0" smtClean="0"/>
                  <a:t>)</a:t>
                </a:r>
              </a:p>
              <a:p>
                <a:pPr lvl="1"/>
                <a:endParaRPr lang="nb-NO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718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Stated version of reduction rule finds special types of </a:t>
            </a:r>
            <a:r>
              <a:rPr lang="en-US" dirty="0" err="1"/>
              <a:t>treewidth</a:t>
            </a:r>
            <a:r>
              <a:rPr lang="en-US" dirty="0"/>
              <a:t> invariant sets relative to </a:t>
            </a:r>
            <a:r>
              <a:rPr lang="en-US" b="1" dirty="0"/>
              <a:t>some</a:t>
            </a:r>
            <a:r>
              <a:rPr lang="en-US" dirty="0"/>
              <a:t> vertex cover</a:t>
            </a:r>
          </a:p>
          <a:p>
            <a:pPr lvl="1"/>
            <a:r>
              <a:rPr lang="en-US" dirty="0" err="1"/>
              <a:t>Treewidth</a:t>
            </a:r>
            <a:r>
              <a:rPr lang="en-US" dirty="0"/>
              <a:t> invariant sets T where each non-edge is covered by two unique vertices from T</a:t>
            </a:r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Can we find such sets in polynomial time without choosing a particular vertex cover?</a:t>
            </a:r>
          </a:p>
          <a:p>
            <a:pPr lvl="1"/>
            <a:r>
              <a:rPr lang="en-US" dirty="0" smtClean="0"/>
              <a:t>Can we find more general </a:t>
            </a:r>
            <a:r>
              <a:rPr lang="en-US" dirty="0" err="1" smtClean="0"/>
              <a:t>treewidth</a:t>
            </a:r>
            <a:r>
              <a:rPr lang="en-US" dirty="0" smtClean="0"/>
              <a:t>-invariant sets?</a:t>
            </a:r>
          </a:p>
          <a:p>
            <a:pPr lvl="1"/>
            <a:r>
              <a:rPr lang="en-US" dirty="0" smtClean="0"/>
              <a:t>How to find a vertex cover inducing few non-edges?</a:t>
            </a:r>
            <a:endParaRPr lang="en-US" dirty="0"/>
          </a:p>
          <a:p>
            <a:r>
              <a:rPr lang="en-US" dirty="0" smtClean="0"/>
              <a:t>Lots of possibilities for algorithmic engineering!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776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863873"/>
          </a:xfrm>
        </p:spPr>
        <p:txBody>
          <a:bodyPr/>
          <a:lstStyle/>
          <a:p>
            <a:r>
              <a:rPr lang="en-US" dirty="0" smtClean="0"/>
              <a:t>Main contributions</a:t>
            </a:r>
          </a:p>
        </p:txBody>
      </p:sp>
      <p:graphicFrame>
        <p:nvGraphicFramePr>
          <p:cNvPr id="10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863938"/>
              </p:ext>
            </p:extLst>
          </p:nvPr>
        </p:nvGraphicFramePr>
        <p:xfrm>
          <a:off x="971600" y="1700808"/>
          <a:ext cx="64807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3356992"/>
            <a:ext cx="8229600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Open problems</a:t>
            </a:r>
          </a:p>
        </p:txBody>
      </p:sp>
      <p:graphicFrame>
        <p:nvGraphicFramePr>
          <p:cNvPr id="12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529534"/>
              </p:ext>
            </p:extLst>
          </p:nvPr>
        </p:nvGraphicFramePr>
        <p:xfrm>
          <a:off x="971600" y="3814684"/>
          <a:ext cx="6480720" cy="263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41465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bunntekst 3"/>
          <p:cNvSpPr>
            <a:spLocks noGrp="1"/>
          </p:cNvSpPr>
          <p:nvPr>
            <p:ph type="ftr" sz="quarter" idx="10"/>
          </p:nvPr>
        </p:nvSpPr>
        <p:spPr>
          <a:xfrm>
            <a:off x="1619250" y="5641975"/>
            <a:ext cx="5889625" cy="288925"/>
          </a:xfrm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600" smtClean="0">
                <a:latin typeface="Times New Roman" pitchFamily="18" charset="0"/>
              </a:rPr>
              <a:t>Algorithms Research Group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3009" y="2420888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68313" y="347663"/>
            <a:ext cx="8229600" cy="6334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Narrow" pitchFamily="34" charset="0"/>
              </a:defRPr>
            </a:lvl9pPr>
          </a:lstStyle>
          <a:p>
            <a:r>
              <a:rPr lang="en-US" kern="0" smtClean="0"/>
              <a:t>Conclusion</a:t>
            </a:r>
            <a:endParaRPr lang="nb-NO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96975"/>
            <a:ext cx="8229600" cy="8638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Main contributions</a:t>
            </a:r>
          </a:p>
        </p:txBody>
      </p:sp>
      <p:graphicFrame>
        <p:nvGraphicFramePr>
          <p:cNvPr id="11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980751"/>
              </p:ext>
            </p:extLst>
          </p:nvPr>
        </p:nvGraphicFramePr>
        <p:xfrm>
          <a:off x="971600" y="1700808"/>
          <a:ext cx="64807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3356992"/>
            <a:ext cx="8229600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Open problems</a:t>
            </a:r>
          </a:p>
        </p:txBody>
      </p:sp>
      <p:graphicFrame>
        <p:nvGraphicFramePr>
          <p:cNvPr id="13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62269"/>
              </p:ext>
            </p:extLst>
          </p:nvPr>
        </p:nvGraphicFramePr>
        <p:xfrm>
          <a:off x="971600" y="3814684"/>
          <a:ext cx="6480720" cy="263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Graphic spid="11" grpId="0">
        <p:bldAsOne/>
      </p:bldGraphic>
      <p:bldP spid="12" grpId="0"/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Treewidth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of how “tree-like” a graph is</a:t>
            </a:r>
          </a:p>
          <a:p>
            <a:pPr lvl="1"/>
            <a:r>
              <a:rPr lang="en-US" dirty="0" smtClean="0"/>
              <a:t>Decompose a graph into a </a:t>
            </a:r>
            <a:r>
              <a:rPr lang="en-US" b="1" dirty="0" smtClean="0"/>
              <a:t>tree decomposition</a:t>
            </a:r>
            <a:r>
              <a:rPr lang="en-US" dirty="0" smtClean="0"/>
              <a:t> of small width to reveal its internal structure</a:t>
            </a:r>
          </a:p>
          <a:p>
            <a:pPr lvl="1"/>
            <a:r>
              <a:rPr lang="en-US" dirty="0" smtClean="0"/>
              <a:t>Dynamic programming solves many optimization problems when a tree decomposition is known</a:t>
            </a:r>
          </a:p>
          <a:p>
            <a:pPr lvl="1"/>
            <a:r>
              <a:rPr lang="en-US" dirty="0" smtClean="0"/>
              <a:t>First step: </a:t>
            </a:r>
            <a:r>
              <a:rPr lang="en-US" b="1" dirty="0" smtClean="0"/>
              <a:t>find</a:t>
            </a:r>
            <a:r>
              <a:rPr lang="en-US" dirty="0" smtClean="0"/>
              <a:t> good tree decomposition</a:t>
            </a:r>
          </a:p>
          <a:p>
            <a:r>
              <a:rPr lang="en-US" cap="small" dirty="0" err="1" smtClean="0"/>
              <a:t>Treewidth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Input:</a:t>
            </a:r>
            <a:r>
              <a:rPr lang="en-US" dirty="0" smtClean="0"/>
              <a:t> 	A graph G, an integer k</a:t>
            </a:r>
            <a:br>
              <a:rPr lang="en-US" dirty="0" smtClean="0"/>
            </a:br>
            <a:r>
              <a:rPr lang="en-US" b="1" dirty="0" smtClean="0"/>
              <a:t>Question:</a:t>
            </a:r>
            <a:r>
              <a:rPr lang="en-US" dirty="0" smtClean="0"/>
              <a:t> 	Is the </a:t>
            </a:r>
            <a:r>
              <a:rPr lang="en-US" dirty="0" err="1" smtClean="0"/>
              <a:t>treewidth</a:t>
            </a:r>
            <a:r>
              <a:rPr lang="en-US" dirty="0" smtClean="0"/>
              <a:t> of G at most k?</a:t>
            </a:r>
          </a:p>
          <a:p>
            <a:pPr lvl="1"/>
            <a:r>
              <a:rPr lang="en-US" dirty="0"/>
              <a:t>NP-complete [</a:t>
            </a:r>
            <a:r>
              <a:rPr lang="en-US" dirty="0" err="1"/>
              <a:t>Arnborg</a:t>
            </a:r>
            <a:r>
              <a:rPr lang="en-US" dirty="0"/>
              <a:t> et al.’87]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8826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task of making a problem instance less dense, without changing its answer</a:t>
            </a:r>
          </a:p>
          <a:p>
            <a:r>
              <a:rPr lang="en-US" dirty="0" smtClean="0"/>
              <a:t>Density</a:t>
            </a:r>
          </a:p>
          <a:p>
            <a:pPr marL="457200" lvl="1" indent="0">
              <a:buNone/>
            </a:pPr>
            <a:r>
              <a:rPr lang="en-US" dirty="0" smtClean="0"/>
              <a:t>.. of a CNF formula: ratio of clauses to variables</a:t>
            </a:r>
          </a:p>
          <a:p>
            <a:pPr marL="457200" lvl="1" indent="0">
              <a:buNone/>
            </a:pPr>
            <a:r>
              <a:rPr lang="en-US" dirty="0" smtClean="0"/>
              <a:t>.. of a graph: ratio of edges to vertices</a:t>
            </a:r>
          </a:p>
          <a:p>
            <a:r>
              <a:rPr lang="en-US" dirty="0" smtClean="0"/>
              <a:t>Work on </a:t>
            </a:r>
            <a:r>
              <a:rPr lang="en-US" dirty="0" err="1" smtClean="0"/>
              <a:t>sparsification</a:t>
            </a:r>
            <a:endParaRPr lang="en-US" dirty="0" smtClean="0"/>
          </a:p>
          <a:p>
            <a:pPr lvl="1"/>
            <a:r>
              <a:rPr lang="en-US" b="1" dirty="0" err="1" smtClean="0"/>
              <a:t>Eppstein</a:t>
            </a:r>
            <a:r>
              <a:rPr lang="en-US" b="1" dirty="0" smtClean="0"/>
              <a:t> et al. @ J.ACM’97:</a:t>
            </a:r>
            <a:br>
              <a:rPr lang="en-US" b="1" dirty="0" smtClean="0"/>
            </a:br>
            <a:r>
              <a:rPr lang="en-US" dirty="0" err="1" smtClean="0"/>
              <a:t>Sparsification</a:t>
            </a:r>
            <a:r>
              <a:rPr lang="en-US" dirty="0" smtClean="0"/>
              <a:t> to speed up dynamic graph algorithms</a:t>
            </a:r>
          </a:p>
          <a:p>
            <a:pPr lvl="1"/>
            <a:r>
              <a:rPr lang="en-US" b="1" dirty="0" err="1" smtClean="0"/>
              <a:t>Impagliazzo</a:t>
            </a:r>
            <a:r>
              <a:rPr lang="en-US" b="1" dirty="0" smtClean="0"/>
              <a:t> et al. @ JCSS’01: </a:t>
            </a:r>
            <a:br>
              <a:rPr lang="en-US" b="1" dirty="0" smtClean="0"/>
            </a:br>
            <a:r>
              <a:rPr lang="en-US" dirty="0" err="1" smtClean="0"/>
              <a:t>Subexponential</a:t>
            </a:r>
            <a:r>
              <a:rPr lang="en-US" dirty="0" smtClean="0"/>
              <a:t>-time</a:t>
            </a:r>
            <a:r>
              <a:rPr lang="en-US" b="1" dirty="0" smtClean="0"/>
              <a:t> </a:t>
            </a:r>
            <a:r>
              <a:rPr lang="en-US" i="1" dirty="0" err="1"/>
              <a:t>S</a:t>
            </a:r>
            <a:r>
              <a:rPr lang="en-US" i="1" dirty="0" err="1" smtClean="0"/>
              <a:t>parsification</a:t>
            </a:r>
            <a:r>
              <a:rPr lang="en-US" i="1" dirty="0" smtClean="0"/>
              <a:t> Lemma</a:t>
            </a:r>
            <a:r>
              <a:rPr lang="en-US" dirty="0" smtClean="0"/>
              <a:t> for </a:t>
            </a:r>
            <a:r>
              <a:rPr lang="en-US" cap="small" dirty="0" err="1" smtClean="0"/>
              <a:t>Satisfiability</a:t>
            </a:r>
            <a:endParaRPr lang="en-US" b="1" dirty="0" smtClean="0"/>
          </a:p>
          <a:p>
            <a:pPr lvl="1"/>
            <a:r>
              <a:rPr lang="en-US" b="1" dirty="0" smtClean="0"/>
              <a:t>Dell &amp; van </a:t>
            </a:r>
            <a:r>
              <a:rPr lang="en-US" b="1" dirty="0" err="1" smtClean="0"/>
              <a:t>Melkebeek</a:t>
            </a:r>
            <a:r>
              <a:rPr lang="en-US" b="1" dirty="0"/>
              <a:t> </a:t>
            </a:r>
            <a:r>
              <a:rPr lang="en-US" b="1" dirty="0" smtClean="0"/>
              <a:t>@ STOC’10: </a:t>
            </a:r>
            <a:br>
              <a:rPr lang="en-US" b="1" dirty="0" smtClean="0"/>
            </a:br>
            <a:r>
              <a:rPr lang="en-US" dirty="0" smtClean="0"/>
              <a:t>No nontrivial polynomial-time </a:t>
            </a:r>
            <a:r>
              <a:rPr lang="en-US" dirty="0" err="1" smtClean="0"/>
              <a:t>sparsification</a:t>
            </a:r>
            <a:r>
              <a:rPr lang="en-US" dirty="0" smtClean="0"/>
              <a:t> for </a:t>
            </a:r>
            <a:r>
              <a:rPr lang="en-US" i="1" dirty="0" smtClean="0"/>
              <a:t>d</a:t>
            </a:r>
            <a:r>
              <a:rPr lang="en-US" dirty="0" smtClean="0"/>
              <a:t>-</a:t>
            </a:r>
            <a:r>
              <a:rPr lang="en-US" cap="small" dirty="0" err="1" smtClean="0"/>
              <a:t>cnf</a:t>
            </a:r>
            <a:r>
              <a:rPr lang="en-US" cap="small" dirty="0" smtClean="0"/>
              <a:t>-sat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389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r>
              <a:rPr lang="en-US" dirty="0" smtClean="0"/>
              <a:t> for Computing </a:t>
            </a:r>
            <a:r>
              <a:rPr lang="en-US" dirty="0" err="1" smtClean="0"/>
              <a:t>Treewidth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graph G, we want to make it easier to find a good tree decomposition of G</a:t>
            </a:r>
          </a:p>
          <a:p>
            <a:r>
              <a:rPr lang="en-US" dirty="0" smtClean="0"/>
              <a:t>Main idea:</a:t>
            </a:r>
          </a:p>
          <a:p>
            <a:pPr lvl="1"/>
            <a:r>
              <a:rPr lang="en-US" dirty="0" smtClean="0"/>
              <a:t>quickly compute G’ which is “simpler” than G, </a:t>
            </a:r>
          </a:p>
          <a:p>
            <a:pPr lvl="1"/>
            <a:r>
              <a:rPr lang="en-US" dirty="0" smtClean="0"/>
              <a:t>such that minimum-width decomposition of G’ easily leads to minimum-width decomposition of G</a:t>
            </a:r>
          </a:p>
          <a:p>
            <a:r>
              <a:rPr lang="en-US" dirty="0" smtClean="0"/>
              <a:t>Possible ways to make G’ provably simpler than G:</a:t>
            </a:r>
          </a:p>
          <a:p>
            <a:pPr lvl="1"/>
            <a:r>
              <a:rPr lang="en-US" dirty="0" smtClean="0"/>
              <a:t>Upper bound on the density of G’</a:t>
            </a:r>
          </a:p>
          <a:p>
            <a:pPr lvl="1"/>
            <a:r>
              <a:rPr lang="en-US" dirty="0" smtClean="0"/>
              <a:t>Upper bound on the </a:t>
            </a:r>
            <a:r>
              <a:rPr lang="en-US" dirty="0" smtClean="0"/>
              <a:t>order </a:t>
            </a:r>
            <a:r>
              <a:rPr lang="en-US" dirty="0" smtClean="0"/>
              <a:t>of G’, in terms of structural measures of 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86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Complexity and </a:t>
            </a:r>
            <a:r>
              <a:rPr lang="en-US" dirty="0" err="1" smtClean="0"/>
              <a:t>Kernelization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parameterized problem is a subset </a:t>
                </a:r>
                <a:r>
                  <a:rPr lang="en-US" b="1" dirty="0" smtClean="0">
                    <a:latin typeface="Harrington" pitchFamily="82" charset="0"/>
                  </a:rPr>
                  <a:t>Q </a:t>
                </a:r>
                <a:r>
                  <a:rPr lang="en-US" dirty="0" smtClean="0"/>
                  <a:t>⊆ </a:t>
                </a:r>
                <a:r>
                  <a:rPr lang="en-US" dirty="0" smtClean="0">
                    <a:latin typeface="Symbol" pitchFamily="18" charset="2"/>
                  </a:rPr>
                  <a:t>S</a:t>
                </a:r>
                <a:r>
                  <a:rPr lang="en-US" baseline="30000" dirty="0" smtClean="0"/>
                  <a:t>*</a:t>
                </a:r>
                <a:r>
                  <a:rPr lang="en-US" dirty="0" smtClean="0"/>
                  <a:t> × </a:t>
                </a:r>
                <a:r>
                  <a:rPr lang="nb-NO" dirty="0" smtClean="0"/>
                  <a:t>ℕ</a:t>
                </a:r>
              </a:p>
              <a:p>
                <a:pPr lvl="1"/>
                <a:r>
                  <a:rPr lang="en-US" dirty="0" smtClean="0"/>
                  <a:t>For an instance (</a:t>
                </a:r>
                <a:r>
                  <a:rPr lang="en-US" dirty="0" err="1" smtClean="0"/>
                  <a:t>x,k</a:t>
                </a:r>
                <a:r>
                  <a:rPr lang="en-US" dirty="0" smtClean="0"/>
                  <a:t>) </a:t>
                </a:r>
                <a:r>
                  <a:rPr lang="en-US" dirty="0"/>
                  <a:t>∈</a:t>
                </a:r>
                <a:r>
                  <a:rPr lang="en-US" dirty="0" smtClean="0"/>
                  <a:t> </a:t>
                </a:r>
                <a:r>
                  <a:rPr lang="en-US" dirty="0">
                    <a:latin typeface="Symbol" pitchFamily="18" charset="2"/>
                  </a:rPr>
                  <a:t>S</a:t>
                </a:r>
                <a:r>
                  <a:rPr lang="en-US" baseline="30000" dirty="0"/>
                  <a:t>*</a:t>
                </a:r>
                <a:r>
                  <a:rPr lang="en-US" dirty="0"/>
                  <a:t> × </a:t>
                </a:r>
                <a:r>
                  <a:rPr lang="nb-NO" dirty="0" smtClean="0"/>
                  <a:t>ℕ, we call k the </a:t>
                </a:r>
                <a:r>
                  <a:rPr lang="nb-NO" b="1" dirty="0" smtClean="0"/>
                  <a:t>parameter</a:t>
                </a:r>
                <a:endParaRPr lang="en-US" b="1" dirty="0" smtClean="0"/>
              </a:p>
              <a:p>
                <a:r>
                  <a:rPr lang="en-US" dirty="0" smtClean="0"/>
                  <a:t>Let </a:t>
                </a:r>
                <a:r>
                  <a:rPr lang="en-US" b="1" dirty="0">
                    <a:latin typeface="Harrington" pitchFamily="82" charset="0"/>
                  </a:rPr>
                  <a:t>Q</a:t>
                </a:r>
                <a:r>
                  <a:rPr lang="en-US" dirty="0" smtClean="0"/>
                  <a:t>, </a:t>
                </a:r>
                <a:r>
                  <a:rPr lang="en-US" b="1" dirty="0">
                    <a:latin typeface="Harrington" pitchFamily="82" charset="0"/>
                  </a:rPr>
                  <a:t>Q</a:t>
                </a:r>
                <a:r>
                  <a:rPr lang="en-US" dirty="0" smtClean="0"/>
                  <a:t>’ be parameterized problems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nb-NO" dirty="0"/>
                      <m:t>ℕ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m:rPr>
                        <m:nor/>
                      </m:rPr>
                      <a:rPr lang="nb-NO" dirty="0"/>
                      <m:t>ℕ</m:t>
                    </m:r>
                  </m:oMath>
                </a14:m>
                <a:endParaRPr lang="nb-NO" dirty="0" smtClean="0"/>
              </a:p>
              <a:p>
                <a:r>
                  <a:rPr lang="nb-NO" dirty="0" smtClean="0"/>
                  <a:t>A </a:t>
                </a:r>
                <a:r>
                  <a:rPr lang="en-US" b="1" dirty="0" smtClean="0"/>
                  <a:t>generalized </a:t>
                </a:r>
                <a:r>
                  <a:rPr lang="en-US" b="1" dirty="0" err="1" smtClean="0"/>
                  <a:t>kernelization</a:t>
                </a:r>
                <a:r>
                  <a:rPr lang="en-US" b="1" dirty="0" smtClean="0"/>
                  <a:t> of </a:t>
                </a:r>
                <a:r>
                  <a:rPr lang="en-US" b="1" dirty="0" smtClean="0">
                    <a:latin typeface="Harrington" pitchFamily="82" charset="0"/>
                  </a:rPr>
                  <a:t>Q </a:t>
                </a:r>
                <a:r>
                  <a:rPr lang="en-US" b="1" dirty="0" smtClean="0"/>
                  <a:t>into </a:t>
                </a:r>
                <a:r>
                  <a:rPr lang="en-US" b="1" dirty="0">
                    <a:latin typeface="Harrington" pitchFamily="82" charset="0"/>
                  </a:rPr>
                  <a:t>Q</a:t>
                </a:r>
                <a:r>
                  <a:rPr lang="en-US" b="1" dirty="0"/>
                  <a:t>’</a:t>
                </a:r>
                <a:r>
                  <a:rPr lang="en-US" b="1" dirty="0" smtClean="0"/>
                  <a:t> with size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lvl="1"/>
                <a:r>
                  <a:rPr lang="en-US" dirty="0" smtClean="0"/>
                  <a:t>an algorithm that takes (</a:t>
                </a:r>
                <a:r>
                  <a:rPr lang="en-US" dirty="0" err="1" smtClean="0"/>
                  <a:t>x,k</a:t>
                </a:r>
                <a:r>
                  <a:rPr lang="en-US" dirty="0" smtClean="0"/>
                  <a:t>) as input,</a:t>
                </a:r>
              </a:p>
              <a:p>
                <a:pPr lvl="1"/>
                <a:r>
                  <a:rPr lang="en-US" dirty="0" smtClean="0"/>
                  <a:t>runs in poly(|x| + k) time,</a:t>
                </a:r>
              </a:p>
              <a:p>
                <a:pPr lvl="1"/>
                <a:r>
                  <a:rPr lang="en-US" dirty="0" smtClean="0"/>
                  <a:t>outputs (</a:t>
                </a:r>
                <a:r>
                  <a:rPr lang="en-US" dirty="0" err="1" smtClean="0"/>
                  <a:t>x’,k</a:t>
                </a:r>
                <a:r>
                  <a:rPr lang="en-US" dirty="0" smtClean="0"/>
                  <a:t>’) such that:</a:t>
                </a:r>
              </a:p>
              <a:p>
                <a:pPr lvl="2"/>
                <a:r>
                  <a:rPr lang="en-US" dirty="0"/>
                  <a:t>(</a:t>
                </a:r>
                <a:r>
                  <a:rPr lang="en-US" dirty="0" err="1"/>
                  <a:t>x,k</a:t>
                </a:r>
                <a:r>
                  <a:rPr lang="en-US" dirty="0"/>
                  <a:t>) ∈ </a:t>
                </a:r>
                <a:r>
                  <a:rPr lang="en-US" b="1" dirty="0">
                    <a:latin typeface="Harrington" pitchFamily="82" charset="0"/>
                  </a:rPr>
                  <a:t>Q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(</a:t>
                </a:r>
                <a:r>
                  <a:rPr lang="en-US" dirty="0" err="1"/>
                  <a:t>x’,k</a:t>
                </a:r>
                <a:r>
                  <a:rPr lang="en-US" dirty="0"/>
                  <a:t>’) ∈ </a:t>
                </a:r>
                <a:r>
                  <a:rPr lang="en-US" b="1" dirty="0">
                    <a:latin typeface="Harrington" pitchFamily="82" charset="0"/>
                  </a:rPr>
                  <a:t>Q</a:t>
                </a:r>
                <a:r>
                  <a:rPr lang="en-US" b="1" dirty="0"/>
                  <a:t>’</a:t>
                </a:r>
              </a:p>
              <a:p>
                <a:pPr lvl="2"/>
                <a:r>
                  <a:rPr lang="en-US" dirty="0" smtClean="0"/>
                  <a:t>|x’|, k’ ≤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nb-NO" dirty="0" smtClean="0"/>
                  <a:t>(k)</a:t>
                </a:r>
              </a:p>
              <a:p>
                <a:r>
                  <a:rPr lang="en-US" dirty="0" smtClean="0">
                    <a:latin typeface="+mj-lt"/>
                  </a:rPr>
                  <a:t>It is a </a:t>
                </a:r>
                <a:r>
                  <a:rPr lang="en-US" dirty="0" err="1" smtClean="0">
                    <a:latin typeface="+mj-lt"/>
                  </a:rPr>
                  <a:t>kernelization</a:t>
                </a:r>
                <a:r>
                  <a:rPr lang="en-US" dirty="0" smtClean="0">
                    <a:latin typeface="+mj-lt"/>
                  </a:rPr>
                  <a:t> (or </a:t>
                </a:r>
                <a:r>
                  <a:rPr lang="en-US" b="1" dirty="0" smtClean="0">
                    <a:latin typeface="+mj-lt"/>
                  </a:rPr>
                  <a:t>kernel</a:t>
                </a:r>
                <a:r>
                  <a:rPr lang="en-US" dirty="0" smtClean="0">
                    <a:latin typeface="+mj-lt"/>
                  </a:rPr>
                  <a:t>) if </a:t>
                </a:r>
                <a:r>
                  <a:rPr lang="en-US" b="1" dirty="0" smtClean="0">
                    <a:latin typeface="Harrington" pitchFamily="82" charset="0"/>
                  </a:rPr>
                  <a:t>Q </a:t>
                </a:r>
                <a:r>
                  <a:rPr lang="en-US" dirty="0" smtClean="0">
                    <a:latin typeface="+mj-lt"/>
                  </a:rPr>
                  <a:t>= </a:t>
                </a:r>
                <a:r>
                  <a:rPr lang="en-US" b="1" dirty="0" smtClean="0">
                    <a:latin typeface="Harrington" pitchFamily="82" charset="0"/>
                  </a:rPr>
                  <a:t>Q</a:t>
                </a:r>
                <a:r>
                  <a:rPr lang="en-US" b="1" dirty="0" smtClean="0"/>
                  <a:t>’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236" b="-2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grpSp>
        <p:nvGrpSpPr>
          <p:cNvPr id="14" name="Summary"/>
          <p:cNvGrpSpPr/>
          <p:nvPr/>
        </p:nvGrpSpPr>
        <p:grpSpPr>
          <a:xfrm>
            <a:off x="5940152" y="3284984"/>
            <a:ext cx="3096344" cy="2128302"/>
            <a:chOff x="5940152" y="3284984"/>
            <a:chExt cx="3096344" cy="2128302"/>
          </a:xfrm>
        </p:grpSpPr>
        <p:sp>
          <p:nvSpPr>
            <p:cNvPr id="7" name="Right Brace 6"/>
            <p:cNvSpPr/>
            <p:nvPr/>
          </p:nvSpPr>
          <p:spPr bwMode="auto">
            <a:xfrm>
              <a:off x="5940152" y="3284984"/>
              <a:ext cx="360040" cy="1296144"/>
            </a:xfrm>
            <a:prstGeom prst="rightBrace">
              <a:avLst>
                <a:gd name="adj1" fmla="val 61436"/>
                <a:gd name="adj2" fmla="val 5000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00192" y="3579113"/>
              <a:ext cx="2736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>
                  <a:latin typeface="+mj-lt"/>
                </a:rPr>
                <a:t>Poly-time mapping from </a:t>
              </a:r>
              <a:r>
                <a:rPr lang="en-US" sz="2000" b="1" dirty="0">
                  <a:latin typeface="Harrington" pitchFamily="82" charset="0"/>
                </a:rPr>
                <a:t>Q</a:t>
              </a:r>
              <a:r>
                <a:rPr lang="en-US" sz="2000" dirty="0" smtClean="0">
                  <a:latin typeface="+mj-lt"/>
                </a:rPr>
                <a:t> to </a:t>
              </a:r>
              <a:r>
                <a:rPr lang="en-US" sz="2000" b="1" dirty="0">
                  <a:latin typeface="Harrington" pitchFamily="82" charset="0"/>
                </a:rPr>
                <a:t>Q</a:t>
              </a:r>
              <a:r>
                <a:rPr lang="en-US" sz="2000" b="1" dirty="0" smtClean="0">
                  <a:latin typeface="+mj-lt"/>
                </a:rPr>
                <a:t>’</a:t>
              </a:r>
              <a:endParaRPr lang="nb-NO" sz="2000" dirty="0">
                <a:latin typeface="+mj-lt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6012160" y="4869160"/>
              <a:ext cx="18002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300192" y="4669105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>
                  <a:latin typeface="+mj-lt"/>
                </a:rPr>
                <a:t>preserves the answer</a:t>
              </a:r>
              <a:endParaRPr lang="nb-NO" sz="2000" dirty="0">
                <a:latin typeface="+mj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6012160" y="5213231"/>
              <a:ext cx="18002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300192" y="5013176"/>
                  <a:ext cx="27363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𝑓</m:t>
                      </m:r>
                    </m:oMath>
                  </a14:m>
                  <a:r>
                    <a:rPr lang="nb-NO" sz="2000" dirty="0"/>
                    <a:t>(</a:t>
                  </a:r>
                  <a:r>
                    <a:rPr lang="nb-NO" sz="2000" dirty="0" smtClean="0"/>
                    <a:t>k)</a:t>
                  </a:r>
                  <a:r>
                    <a:rPr lang="nb-NO" sz="2000" dirty="0" smtClean="0">
                      <a:latin typeface="+mj-lt"/>
                    </a:rPr>
                    <a:t>-size</a:t>
                  </a:r>
                  <a:r>
                    <a:rPr lang="nb-NO" sz="2000" dirty="0" smtClean="0"/>
                    <a:t> </a:t>
                  </a:r>
                  <a:r>
                    <a:rPr lang="en-US" sz="2000" dirty="0" smtClean="0">
                      <a:latin typeface="+mj-lt"/>
                    </a:rPr>
                    <a:t>output bound</a:t>
                  </a:r>
                  <a:endParaRPr lang="nb-NO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5013176"/>
                  <a:ext cx="2736304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91" t="-9091" b="-25758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78982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r>
              <a:rPr lang="en-US" dirty="0" smtClean="0"/>
              <a:t> Analysis using </a:t>
            </a:r>
            <a:r>
              <a:rPr lang="en-US" dirty="0" err="1" smtClean="0"/>
              <a:t>Kernelization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744193"/>
          </a:xfrm>
        </p:spPr>
        <p:txBody>
          <a:bodyPr/>
          <a:lstStyle/>
          <a:p>
            <a:r>
              <a:rPr lang="en-US" dirty="0"/>
              <a:t>Based on the parameterization by vertex count:</a:t>
            </a:r>
          </a:p>
          <a:p>
            <a:pPr lvl="1"/>
            <a:r>
              <a:rPr lang="en-US" i="1" dirty="0"/>
              <a:t>n</a:t>
            </a:r>
            <a:r>
              <a:rPr lang="en-US" cap="small" dirty="0"/>
              <a:t>-</a:t>
            </a:r>
            <a:r>
              <a:rPr lang="en-US" cap="small" dirty="0" err="1"/>
              <a:t>Treewidth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Input:</a:t>
            </a:r>
            <a:r>
              <a:rPr lang="en-US" dirty="0"/>
              <a:t> 		</a:t>
            </a:r>
            <a:r>
              <a:rPr lang="en-US" dirty="0" smtClean="0"/>
              <a:t>n</a:t>
            </a:r>
            <a:r>
              <a:rPr lang="en-US" dirty="0"/>
              <a:t> ∈</a:t>
            </a:r>
            <a:r>
              <a:rPr lang="en-US" dirty="0" smtClean="0"/>
              <a:t> </a:t>
            </a:r>
            <a:r>
              <a:rPr lang="nb-NO" dirty="0"/>
              <a:t>ℕ</a:t>
            </a:r>
            <a:r>
              <a:rPr lang="en-US" dirty="0" smtClean="0"/>
              <a:t>, an </a:t>
            </a:r>
            <a:r>
              <a:rPr lang="en-US" dirty="0"/>
              <a:t>n-vertex graph G, an integer k</a:t>
            </a:r>
            <a:br>
              <a:rPr lang="en-US" dirty="0"/>
            </a:br>
            <a:r>
              <a:rPr lang="en-US" b="1" dirty="0"/>
              <a:t>Parameter:</a:t>
            </a:r>
            <a:r>
              <a:rPr lang="en-US" dirty="0"/>
              <a:t> 	n</a:t>
            </a:r>
            <a:br>
              <a:rPr lang="en-US" dirty="0"/>
            </a:br>
            <a:r>
              <a:rPr lang="en-US" b="1" dirty="0"/>
              <a:t>Question:</a:t>
            </a:r>
            <a:r>
              <a:rPr lang="en-US" dirty="0"/>
              <a:t> 	Is the </a:t>
            </a:r>
            <a:r>
              <a:rPr lang="en-US" dirty="0" err="1"/>
              <a:t>treewidth</a:t>
            </a:r>
            <a:r>
              <a:rPr lang="en-US" dirty="0"/>
              <a:t> of G at most k?</a:t>
            </a:r>
          </a:p>
          <a:p>
            <a:r>
              <a:rPr lang="en-US" dirty="0" smtClean="0"/>
              <a:t>An instance (</a:t>
            </a:r>
            <a:r>
              <a:rPr lang="en-US" dirty="0" err="1" smtClean="0"/>
              <a:t>G,k,n</a:t>
            </a:r>
            <a:r>
              <a:rPr lang="en-US" dirty="0" smtClean="0"/>
              <a:t>) can be encoded in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 smtClean="0"/>
              <a:t>(n</a:t>
            </a:r>
            <a:r>
              <a:rPr lang="en-US" baseline="30000" dirty="0" smtClean="0"/>
              <a:t>2</a:t>
            </a:r>
            <a:r>
              <a:rPr lang="en-US" dirty="0" smtClean="0"/>
              <a:t>) bits</a:t>
            </a:r>
          </a:p>
          <a:p>
            <a:r>
              <a:rPr lang="en-US" dirty="0" smtClean="0"/>
              <a:t>Most relaxed form of polynomial-time </a:t>
            </a:r>
            <a:r>
              <a:rPr lang="en-US" dirty="0" err="1" smtClean="0"/>
              <a:t>sparsification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generalized kernel for </a:t>
            </a:r>
            <a:r>
              <a:rPr lang="en-US" i="1" dirty="0"/>
              <a:t>n</a:t>
            </a:r>
            <a:r>
              <a:rPr lang="en-US" cap="small" dirty="0"/>
              <a:t>-</a:t>
            </a:r>
            <a:r>
              <a:rPr lang="en-US" cap="small" dirty="0" err="1"/>
              <a:t>Treewidth</a:t>
            </a:r>
            <a:r>
              <a:rPr lang="en-US" cap="small" dirty="0"/>
              <a:t> </a:t>
            </a:r>
            <a:r>
              <a:rPr lang="en-US" dirty="0" smtClean="0"/>
              <a:t>of size </a:t>
            </a:r>
            <a:r>
              <a:rPr lang="en-US" b="1" dirty="0" smtClean="0">
                <a:latin typeface="Harrington" pitchFamily="82" charset="0"/>
              </a:rPr>
              <a:t>O</a:t>
            </a:r>
            <a:r>
              <a:rPr lang="en-US" dirty="0" smtClean="0"/>
              <a:t>(n</a:t>
            </a:r>
            <a:r>
              <a:rPr lang="en-US" baseline="30000" dirty="0" smtClean="0"/>
              <a:t>2-</a:t>
            </a:r>
            <a:r>
              <a:rPr lang="sv-SE" baseline="30000" dirty="0" smtClean="0"/>
              <a:t>ε</a:t>
            </a:r>
            <a:r>
              <a:rPr lang="en-US" dirty="0" smtClean="0"/>
              <a:t>) for </a:t>
            </a:r>
            <a:r>
              <a:rPr lang="sv-SE" dirty="0" smtClean="0"/>
              <a:t>ε</a:t>
            </a:r>
            <a:r>
              <a:rPr lang="en-US" dirty="0" smtClean="0"/>
              <a:t> &gt; 0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sp>
        <p:nvSpPr>
          <p:cNvPr id="7" name="LBStatement"/>
          <p:cNvSpPr/>
          <p:nvPr/>
        </p:nvSpPr>
        <p:spPr>
          <a:xfrm>
            <a:off x="428669" y="4941168"/>
            <a:ext cx="822960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Theorem. </a:t>
            </a:r>
            <a:r>
              <a:rPr lang="en-US" sz="2400" i="1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cap="small" dirty="0" err="1" smtClean="0">
                <a:solidFill>
                  <a:schemeClr val="tx1"/>
                </a:solidFill>
              </a:rPr>
              <a:t>Treewidth</a:t>
            </a:r>
            <a:r>
              <a:rPr lang="en-US" sz="2400" dirty="0" smtClean="0">
                <a:solidFill>
                  <a:schemeClr val="tx1"/>
                </a:solidFill>
              </a:rPr>
              <a:t> does not have a generalized kernel of </a:t>
            </a:r>
            <a:r>
              <a:rPr lang="en-US" sz="2400" dirty="0" err="1" smtClean="0">
                <a:solidFill>
                  <a:schemeClr val="tx1"/>
                </a:solidFill>
              </a:rPr>
              <a:t>bitsize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latin typeface="Harrington" pitchFamily="82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(n</a:t>
            </a:r>
            <a:r>
              <a:rPr lang="en-US" sz="2400" baseline="30000" dirty="0" smtClean="0">
                <a:solidFill>
                  <a:schemeClr val="tx1"/>
                </a:solidFill>
              </a:rPr>
              <a:t>2-</a:t>
            </a:r>
            <a:r>
              <a:rPr lang="sv-SE" sz="2400" baseline="30000" dirty="0" smtClean="0"/>
              <a:t>ε</a:t>
            </a:r>
            <a:r>
              <a:rPr lang="en-US" sz="2400" dirty="0" smtClean="0">
                <a:solidFill>
                  <a:schemeClr val="tx1"/>
                </a:solidFill>
              </a:rPr>
              <a:t>), for any </a:t>
            </a:r>
            <a:r>
              <a:rPr lang="sv-SE" sz="2400" dirty="0" smtClean="0"/>
              <a:t>ε </a:t>
            </a:r>
            <a:r>
              <a:rPr lang="en-US" sz="2400" dirty="0" smtClean="0">
                <a:solidFill>
                  <a:schemeClr val="tx1"/>
                </a:solidFill>
              </a:rPr>
              <a:t>&gt; 0, unless NP </a:t>
            </a:r>
            <a:r>
              <a:rPr lang="en-US" sz="2400" dirty="0" smtClean="0"/>
              <a:t>⊆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coNP</a:t>
            </a:r>
            <a:r>
              <a:rPr lang="en-US" sz="2400" dirty="0" smtClean="0">
                <a:solidFill>
                  <a:schemeClr val="tx1"/>
                </a:solidFill>
              </a:rPr>
              <a:t>/poly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64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Proof using </a:t>
            </a:r>
            <a:r>
              <a:rPr lang="en-US" sz="2000" b="1" dirty="0" smtClean="0"/>
              <a:t>cross-composition of bounded cost</a:t>
            </a:r>
            <a:endParaRPr lang="en-US" sz="2000" dirty="0" smtClean="0"/>
          </a:p>
          <a:p>
            <a:pPr lvl="1"/>
            <a:r>
              <a:rPr lang="en-US" sz="2000" dirty="0" smtClean="0"/>
              <a:t>Introduced in the journal version of the paper on cross-composition [</a:t>
            </a:r>
            <a:r>
              <a:rPr lang="en-US" sz="2000" dirty="0" err="1" smtClean="0"/>
              <a:t>Bodlaender</a:t>
            </a:r>
            <a:r>
              <a:rPr lang="en-US" sz="2000" dirty="0" smtClean="0"/>
              <a:t>, J, </a:t>
            </a:r>
            <a:r>
              <a:rPr lang="en-US" sz="2000" dirty="0" err="1" smtClean="0"/>
              <a:t>Kratsch</a:t>
            </a:r>
            <a:r>
              <a:rPr lang="en-US" sz="2000" dirty="0" smtClean="0"/>
              <a:t> ’12]</a:t>
            </a:r>
            <a:endParaRPr lang="en-US" sz="2000" dirty="0"/>
          </a:p>
          <a:p>
            <a:pPr lvl="1"/>
            <a:r>
              <a:rPr lang="en-US" sz="2000" dirty="0" smtClean="0"/>
              <a:t>Easier front-end to the complementary witness lemma of Dell &amp; van </a:t>
            </a:r>
            <a:r>
              <a:rPr lang="en-US" sz="2000" dirty="0" err="1" smtClean="0"/>
              <a:t>Melkebeek</a:t>
            </a:r>
            <a:r>
              <a:rPr lang="en-US" sz="2000" dirty="0" smtClean="0"/>
              <a:t> [STOC’10]</a:t>
            </a:r>
          </a:p>
        </p:txBody>
      </p:sp>
      <p:grpSp>
        <p:nvGrpSpPr>
          <p:cNvPr id="14" name="Outputs"/>
          <p:cNvGrpSpPr/>
          <p:nvPr/>
        </p:nvGrpSpPr>
        <p:grpSpPr>
          <a:xfrm>
            <a:off x="184448" y="5714392"/>
            <a:ext cx="5323656" cy="685800"/>
            <a:chOff x="184448" y="5714392"/>
            <a:chExt cx="5323656" cy="68580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3851920" y="5877272"/>
              <a:ext cx="1656184" cy="36004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(G</a:t>
              </a:r>
              <a:r>
                <a:rPr kumimoji="0" lang="en-US" sz="2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*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,k</a:t>
              </a:r>
              <a:r>
                <a:rPr kumimoji="0" lang="en-US" sz="2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*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,n</a:t>
              </a:r>
              <a:r>
                <a:rPr kumimoji="0" lang="en-US" sz="2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*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)</a:t>
              </a:r>
              <a:endParaRPr kumimoji="0" lang="nb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84448" y="5714392"/>
              <a:ext cx="1435224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 i="1" dirty="0" smtClean="0">
                  <a:solidFill>
                    <a:schemeClr val="tx1"/>
                  </a:solidFill>
                </a:rPr>
                <a:t>n</a:t>
              </a:r>
              <a:r>
                <a:rPr lang="en-US" sz="1800" dirty="0" smtClean="0">
                  <a:solidFill>
                    <a:schemeClr val="tx1"/>
                  </a:solidFill>
                </a:rPr>
                <a:t>-</a:t>
              </a:r>
              <a:r>
                <a:rPr lang="en-US" sz="1800" cap="small" dirty="0" err="1" smtClean="0">
                  <a:solidFill>
                    <a:schemeClr val="tx1"/>
                  </a:solidFill>
                </a:rPr>
                <a:t>Treewidth</a:t>
              </a:r>
              <a:endParaRPr lang="en-US" sz="1800" cap="small" dirty="0" smtClean="0">
                <a:solidFill>
                  <a:schemeClr val="tx1"/>
                </a:solidFill>
              </a:endParaRPr>
            </a:p>
            <a:p>
              <a:pPr eaLnBrk="0" hangingPunct="0"/>
              <a:r>
                <a:rPr kumimoji="0" lang="en-US" sz="1800" u="none" strike="noStrik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instance</a:t>
              </a:r>
            </a:p>
          </p:txBody>
        </p:sp>
      </p:grpSp>
      <p:grpSp>
        <p:nvGrpSpPr>
          <p:cNvPr id="17" name="Sizebound"/>
          <p:cNvGrpSpPr/>
          <p:nvPr/>
        </p:nvGrpSpPr>
        <p:grpSpPr>
          <a:xfrm>
            <a:off x="3239852" y="6345324"/>
            <a:ext cx="2736304" cy="496819"/>
            <a:chOff x="3239852" y="6345324"/>
            <a:chExt cx="2736304" cy="496819"/>
          </a:xfrm>
        </p:grpSpPr>
        <p:sp>
          <p:nvSpPr>
            <p:cNvPr id="57" name="Right Brace 56"/>
            <p:cNvSpPr/>
            <p:nvPr/>
          </p:nvSpPr>
          <p:spPr bwMode="auto">
            <a:xfrm rot="5400000">
              <a:off x="4590002" y="5607242"/>
              <a:ext cx="180020" cy="1656184"/>
            </a:xfrm>
            <a:prstGeom prst="rightBrace">
              <a:avLst>
                <a:gd name="adj1" fmla="val 61436"/>
                <a:gd name="adj2" fmla="val 5000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39852" y="6442033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n</a:t>
              </a:r>
              <a:r>
                <a:rPr lang="en-US" sz="2000" baseline="30000" dirty="0">
                  <a:latin typeface="+mj-lt"/>
                </a:rPr>
                <a:t>*</a:t>
              </a:r>
              <a:r>
                <a:rPr lang="en-US" sz="2000" dirty="0"/>
                <a:t> ∈ </a:t>
              </a:r>
              <a:r>
                <a:rPr lang="en-US" sz="2000" b="1" dirty="0" smtClean="0">
                  <a:latin typeface="Harrington" pitchFamily="82" charset="0"/>
                </a:rPr>
                <a:t>O</a:t>
              </a:r>
              <a:r>
                <a:rPr lang="en-US" sz="2000" dirty="0" smtClean="0">
                  <a:latin typeface="+mj-lt"/>
                </a:rPr>
                <a:t>(t </a:t>
              </a:r>
              <a:r>
                <a:rPr lang="en-US" sz="2000" dirty="0">
                  <a:latin typeface="+mj-lt"/>
                </a:rPr>
                <a:t>· </a:t>
              </a:r>
              <a:r>
                <a:rPr lang="en-US" sz="2000" dirty="0" err="1">
                  <a:latin typeface="+mj-lt"/>
                </a:rPr>
                <a:t>s</a:t>
              </a:r>
              <a:r>
                <a:rPr lang="en-US" sz="2000" b="1" baseline="30000" dirty="0" err="1">
                  <a:latin typeface="Harrington" pitchFamily="82" charset="0"/>
                </a:rPr>
                <a:t>O</a:t>
              </a:r>
              <a:r>
                <a:rPr lang="en-US" sz="2000" baseline="30000" dirty="0"/>
                <a:t>(1)</a:t>
              </a:r>
              <a:r>
                <a:rPr lang="en-US" sz="2000" dirty="0">
                  <a:latin typeface="+mj-lt"/>
                </a:rPr>
                <a:t>)</a:t>
              </a:r>
              <a:endParaRPr lang="nb-NO" sz="2000" dirty="0">
                <a:latin typeface="+mj-lt"/>
              </a:endParaRPr>
            </a:p>
          </p:txBody>
        </p:sp>
      </p:grpSp>
      <p:grpSp>
        <p:nvGrpSpPr>
          <p:cNvPr id="13" name="Inputs"/>
          <p:cNvGrpSpPr/>
          <p:nvPr/>
        </p:nvGrpSpPr>
        <p:grpSpPr>
          <a:xfrm>
            <a:off x="184448" y="3429000"/>
            <a:ext cx="6187752" cy="2417319"/>
            <a:chOff x="184448" y="3429000"/>
            <a:chExt cx="6187752" cy="2417319"/>
          </a:xfrm>
        </p:grpSpPr>
        <p:sp>
          <p:nvSpPr>
            <p:cNvPr id="55" name="Rectangle 54"/>
            <p:cNvSpPr/>
            <p:nvPr/>
          </p:nvSpPr>
          <p:spPr bwMode="auto">
            <a:xfrm>
              <a:off x="184448" y="3950196"/>
              <a:ext cx="1435224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NP-hard inputs</a:t>
              </a:r>
              <a:endPara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77816" y="3429000"/>
              <a:ext cx="3494384" cy="2417319"/>
              <a:chOff x="2877816" y="3429000"/>
              <a:chExt cx="3494384" cy="2417319"/>
            </a:xfrm>
          </p:grpSpPr>
          <p:sp>
            <p:nvSpPr>
              <p:cNvPr id="35" name="CompositionAlgo"/>
              <p:cNvSpPr/>
              <p:nvPr/>
            </p:nvSpPr>
            <p:spPr bwMode="auto">
              <a:xfrm>
                <a:off x="2877816" y="3429000"/>
                <a:ext cx="3494384" cy="2386716"/>
              </a:xfrm>
              <a:prstGeom prst="downArrowCallout">
                <a:avLst>
                  <a:gd name="adj1" fmla="val 21157"/>
                  <a:gd name="adj2" fmla="val 17016"/>
                  <a:gd name="adj3" fmla="val 9461"/>
                  <a:gd name="adj4" fmla="val 85706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eaLnBrk="0" hangingPunct="0"/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3851920" y="3645024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1,1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851920" y="4077072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2,1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3851920" y="4509120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3851920" y="4941168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t,1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4283968" y="3645024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1,2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4283968" y="4077072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2,2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283968" y="4509120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 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283968" y="4941168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t,2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4716016" y="3645024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4716016" y="4077072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4716016" y="4509120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4716016" y="4941168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5148064" y="3645024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1,t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5148064" y="4077072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2,t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5148064" y="4509120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 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5148064" y="4941168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t,t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898032" y="5507765"/>
                <a:ext cx="1474168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600" dirty="0">
                    <a:latin typeface="+mj-lt"/>
                  </a:rPr>
                  <a:t>poly(s · t)-</a:t>
                </a:r>
                <a:r>
                  <a:rPr lang="en-US" sz="1600" dirty="0" smtClean="0">
                    <a:latin typeface="+mj-lt"/>
                  </a:rPr>
                  <a:t>time</a:t>
                </a:r>
                <a:endParaRPr lang="nb-NO" sz="1600" dirty="0" err="1" smtClean="0">
                  <a:latin typeface="+mj-lt"/>
                </a:endParaRPr>
              </a:p>
            </p:txBody>
          </p:sp>
        </p:grpSp>
      </p:grpSp>
      <p:sp>
        <p:nvSpPr>
          <p:cNvPr id="60" name="CrossCompThm"/>
          <p:cNvSpPr/>
          <p:nvPr/>
        </p:nvSpPr>
        <p:spPr>
          <a:xfrm>
            <a:off x="428669" y="1196752"/>
            <a:ext cx="8229600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r>
              <a:rPr lang="en-US" sz="2000" b="1" dirty="0" smtClean="0">
                <a:solidFill>
                  <a:schemeClr val="tx1"/>
                </a:solidFill>
              </a:rPr>
              <a:t>Corollary of Bodlaender </a:t>
            </a:r>
            <a:r>
              <a:rPr lang="en-US" sz="2000" b="1" dirty="0" smtClean="0">
                <a:solidFill>
                  <a:schemeClr val="tx1"/>
                </a:solidFill>
              </a:rPr>
              <a:t>et al.</a:t>
            </a:r>
            <a:r>
              <a:rPr lang="en-US" sz="2000" b="1" dirty="0" smtClean="0">
                <a:solidFill>
                  <a:schemeClr val="tx1"/>
                </a:solidFill>
              </a:rPr>
              <a:t>’12: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l"/>
            <a:r>
              <a:rPr lang="en-US" sz="2000" dirty="0" smtClean="0">
                <a:solidFill>
                  <a:schemeClr val="tx1"/>
                </a:solidFill>
              </a:rPr>
              <a:t>If there is a polynomial-time algorithm that: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composes the </a:t>
            </a:r>
            <a:r>
              <a:rPr lang="en-US" sz="2000" cap="small" dirty="0" smtClean="0">
                <a:solidFill>
                  <a:schemeClr val="tx1"/>
                </a:solidFill>
              </a:rPr>
              <a:t>or</a:t>
            </a:r>
            <a:r>
              <a:rPr lang="en-US" sz="2000" dirty="0" smtClean="0">
                <a:solidFill>
                  <a:schemeClr val="tx1"/>
                </a:solidFill>
              </a:rPr>
              <a:t> of t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similar size-s instances of an NP-hard problem,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into an instance (G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,n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,k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) of </a:t>
            </a:r>
            <a:r>
              <a:rPr lang="en-US" sz="2000" i="1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-</a:t>
            </a:r>
            <a:r>
              <a:rPr lang="en-US" sz="2000" cap="small" dirty="0" err="1" smtClean="0">
                <a:solidFill>
                  <a:schemeClr val="tx1"/>
                </a:solidFill>
              </a:rPr>
              <a:t>Treewidth</a:t>
            </a:r>
            <a:r>
              <a:rPr lang="en-US" sz="2000" dirty="0" smtClean="0">
                <a:solidFill>
                  <a:schemeClr val="tx1"/>
                </a:solidFill>
              </a:rPr>
              <a:t> with n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∈ </a:t>
            </a:r>
            <a:r>
              <a:rPr lang="en-US" sz="2000" b="1" dirty="0" smtClean="0">
                <a:latin typeface="Harrington" pitchFamily="82" charset="0"/>
              </a:rPr>
              <a:t>O</a:t>
            </a:r>
            <a:r>
              <a:rPr lang="en-US" sz="2000" dirty="0"/>
              <a:t>(t · </a:t>
            </a:r>
            <a:r>
              <a:rPr lang="en-US" sz="2000" dirty="0" err="1" smtClean="0"/>
              <a:t>s</a:t>
            </a:r>
            <a:r>
              <a:rPr lang="en-US" sz="2000" b="1" baseline="30000" dirty="0" err="1">
                <a:latin typeface="Harrington" pitchFamily="82" charset="0"/>
              </a:rPr>
              <a:t>O</a:t>
            </a:r>
            <a:r>
              <a:rPr lang="en-US" sz="2000" baseline="30000" dirty="0"/>
              <a:t>(1)</a:t>
            </a:r>
            <a:r>
              <a:rPr lang="en-US" sz="2000" dirty="0" smtClean="0"/>
              <a:t>), </a:t>
            </a:r>
          </a:p>
          <a:p>
            <a:pPr lvl="0" algn="l"/>
            <a:r>
              <a:rPr lang="en-US" sz="2000" dirty="0" smtClean="0"/>
              <a:t>then </a:t>
            </a:r>
            <a:r>
              <a:rPr lang="en-US" sz="2000" i="1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-</a:t>
            </a:r>
            <a:r>
              <a:rPr lang="en-US" sz="2000" cap="small" dirty="0" err="1">
                <a:solidFill>
                  <a:schemeClr val="tx1"/>
                </a:solidFill>
              </a:rPr>
              <a:t>Treewidth</a:t>
            </a:r>
            <a:r>
              <a:rPr lang="en-US" sz="2000" cap="small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does not have a generalized kernel of </a:t>
            </a:r>
            <a:r>
              <a:rPr lang="en-US" sz="2000" dirty="0" err="1" smtClean="0">
                <a:solidFill>
                  <a:schemeClr val="tx1"/>
                </a:solidFill>
              </a:rPr>
              <a:t>bitsize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latin typeface="Harrington" pitchFamily="82" charset="0"/>
              </a:rPr>
              <a:t>O</a:t>
            </a:r>
            <a:r>
              <a:rPr lang="en-US" sz="2000" dirty="0" smtClean="0">
                <a:solidFill>
                  <a:schemeClr val="tx1"/>
                </a:solidFill>
              </a:rPr>
              <a:t>(n</a:t>
            </a:r>
            <a:r>
              <a:rPr lang="en-US" sz="2000" baseline="30000" dirty="0" smtClean="0">
                <a:solidFill>
                  <a:schemeClr val="tx1"/>
                </a:solidFill>
              </a:rPr>
              <a:t>2-</a:t>
            </a:r>
            <a:r>
              <a:rPr lang="sv-SE" sz="2000" baseline="30000" dirty="0" smtClean="0"/>
              <a:t>ε</a:t>
            </a:r>
            <a:r>
              <a:rPr lang="en-US" sz="2000" dirty="0" smtClean="0">
                <a:solidFill>
                  <a:schemeClr val="tx1"/>
                </a:solidFill>
              </a:rPr>
              <a:t>),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for any </a:t>
            </a:r>
            <a:r>
              <a:rPr lang="sv-SE" sz="2000" dirty="0" smtClean="0"/>
              <a:t>ε </a:t>
            </a:r>
            <a:r>
              <a:rPr lang="en-US" sz="2000" dirty="0" smtClean="0">
                <a:solidFill>
                  <a:schemeClr val="tx1"/>
                </a:solidFill>
              </a:rPr>
              <a:t>&gt; 0, unless NP </a:t>
            </a:r>
            <a:r>
              <a:rPr lang="en-US" sz="2000" dirty="0" smtClean="0"/>
              <a:t>⊆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coNP</a:t>
            </a:r>
            <a:r>
              <a:rPr lang="en-US" sz="2000" dirty="0" smtClean="0">
                <a:solidFill>
                  <a:schemeClr val="tx1"/>
                </a:solidFill>
              </a:rPr>
              <a:t>/poly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57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75050" y="1412776"/>
            <a:ext cx="5245422" cy="4713387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Eliminate</a:t>
            </a:r>
            <a:r>
              <a:rPr lang="en-US" sz="2000" dirty="0" smtClean="0"/>
              <a:t> a vertex v from a graph:</a:t>
            </a:r>
          </a:p>
          <a:p>
            <a:pPr lvl="1"/>
            <a:r>
              <a:rPr lang="en-US" sz="1600" dirty="0" smtClean="0"/>
              <a:t>Remove it, complete N(v) into a clique</a:t>
            </a:r>
          </a:p>
          <a:p>
            <a:r>
              <a:rPr lang="en-US" sz="2000" dirty="0" smtClean="0"/>
              <a:t>Elimination </a:t>
            </a:r>
            <a:r>
              <a:rPr lang="en-US" sz="2000" b="1" dirty="0" smtClean="0"/>
              <a:t>order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 smtClean="0"/>
              <a:t>Permutation </a:t>
            </a:r>
            <a:r>
              <a:rPr lang="en-US" sz="1600" dirty="0" smtClean="0">
                <a:latin typeface="Symbol" pitchFamily="18" charset="2"/>
              </a:rPr>
              <a:t>p</a:t>
            </a:r>
            <a:r>
              <a:rPr lang="en-US" sz="1600" dirty="0" smtClean="0"/>
              <a:t> of the vertices</a:t>
            </a:r>
          </a:p>
          <a:p>
            <a:pPr lvl="1"/>
            <a:r>
              <a:rPr lang="en-US" sz="1600" dirty="0" smtClean="0"/>
              <a:t>Eliminate first vertex from G to obtain G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smtClean="0"/>
              <a:t>eliminate second vertex from G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to obtain G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</a:t>
            </a:r>
            <a:r>
              <a:rPr lang="nb-NO" sz="1600" dirty="0" smtClean="0"/>
              <a:t/>
            </a:r>
            <a:br>
              <a:rPr lang="nb-NO" sz="1600" dirty="0" smtClean="0"/>
            </a:br>
            <a:r>
              <a:rPr lang="nb-NO" sz="1600" dirty="0" smtClean="0"/>
              <a:t>...</a:t>
            </a:r>
            <a:br>
              <a:rPr lang="nb-NO" sz="1600" dirty="0" smtClean="0"/>
            </a:br>
            <a:r>
              <a:rPr lang="nb-NO" sz="1600" dirty="0" smtClean="0"/>
              <a:t>eliminate last vertex from G</a:t>
            </a:r>
            <a:r>
              <a:rPr lang="nb-NO" sz="1600" baseline="-25000" dirty="0" smtClean="0"/>
              <a:t>n-1</a:t>
            </a:r>
            <a:r>
              <a:rPr lang="nb-NO" sz="1600" dirty="0" smtClean="0"/>
              <a:t> to obtain </a:t>
            </a:r>
            <a:r>
              <a:rPr lang="en-US" sz="1600" dirty="0" smtClean="0"/>
              <a:t>∅</a:t>
            </a:r>
            <a:endParaRPr lang="nb-NO" sz="1600" dirty="0" smtClean="0"/>
          </a:p>
          <a:p>
            <a:r>
              <a:rPr lang="en-US" sz="2000" b="1" dirty="0" smtClean="0"/>
              <a:t>Cost</a:t>
            </a:r>
            <a:r>
              <a:rPr lang="en-US" sz="2000" dirty="0" smtClean="0"/>
              <a:t> of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 on G is the maximum, over all </a:t>
            </a:r>
            <a:br>
              <a:rPr lang="en-US" sz="2000" dirty="0" smtClean="0"/>
            </a:br>
            <a:r>
              <a:rPr lang="en-US" sz="2000" dirty="0" smtClean="0"/>
              <a:t>v ∈ V(G</a:t>
            </a:r>
            <a:r>
              <a:rPr lang="en-US" sz="2000" dirty="0"/>
              <a:t>), of </a:t>
            </a:r>
            <a:r>
              <a:rPr lang="en-US" sz="2000" dirty="0" err="1" smtClean="0"/>
              <a:t>deg</a:t>
            </a:r>
            <a:r>
              <a:rPr lang="en-US" sz="2000" dirty="0" smtClean="0"/>
              <a:t>(v) + 1 when </a:t>
            </a:r>
            <a:r>
              <a:rPr lang="en-US" sz="2000" dirty="0"/>
              <a:t>v is </a:t>
            </a:r>
            <a:r>
              <a:rPr lang="en-US" sz="2000" dirty="0" smtClean="0"/>
              <a:t>eliminated</a:t>
            </a:r>
          </a:p>
          <a:p>
            <a:endParaRPr lang="en-US" sz="200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u="sng" dirty="0" smtClean="0"/>
              <a:t>Vertex eliminations and orderings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cap="small" dirty="0" err="1" smtClean="0"/>
              <a:t>Cobipartite</a:t>
            </a:r>
            <a:r>
              <a:rPr lang="en-US" sz="1600" cap="small" dirty="0" smtClean="0"/>
              <a:t> Graph Elimination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Embedding into a t × 2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Gadgets enforce an </a:t>
            </a:r>
            <a:r>
              <a:rPr lang="en-US" sz="1600" cap="small" dirty="0"/>
              <a:t>or</a:t>
            </a:r>
            <a:r>
              <a:rPr lang="en-US" sz="1600" dirty="0"/>
              <a:t>-gate through the </a:t>
            </a:r>
            <a:r>
              <a:rPr lang="en-US" sz="1600" dirty="0" err="1"/>
              <a:t>cobipartite</a:t>
            </a:r>
            <a:r>
              <a:rPr lang="en-US" sz="1600" dirty="0"/>
              <a:t> graph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pic>
        <p:nvPicPr>
          <p:cNvPr id="21512" name="Eliminate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2152253"/>
            <a:ext cx="22860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Eliminate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2145718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r2"/>
          <p:cNvSpPr/>
          <p:nvPr/>
        </p:nvSpPr>
        <p:spPr>
          <a:xfrm>
            <a:off x="1436781" y="5013176"/>
            <a:ext cx="6447587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Fact.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err="1" smtClean="0">
                <a:solidFill>
                  <a:schemeClr val="tx1"/>
                </a:solidFill>
              </a:rPr>
              <a:t>treewidth</a:t>
            </a:r>
            <a:r>
              <a:rPr lang="en-US" sz="2400" dirty="0" smtClean="0">
                <a:solidFill>
                  <a:schemeClr val="tx1"/>
                </a:solidFill>
              </a:rPr>
              <a:t> of a graph is the cost of its cheapest elimination order (minus one)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90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2902</TotalTime>
  <Words>2052</Words>
  <Application>Microsoft Office PowerPoint</Application>
  <PresentationFormat>On-screen Show (4:3)</PresentationFormat>
  <Paragraphs>329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Harrington</vt:lpstr>
      <vt:lpstr>Calibri</vt:lpstr>
      <vt:lpstr>Arial Narrow</vt:lpstr>
      <vt:lpstr>Times New Roman</vt:lpstr>
      <vt:lpstr>Arial</vt:lpstr>
      <vt:lpstr>Cambria Math</vt:lpstr>
      <vt:lpstr>Symbol</vt:lpstr>
      <vt:lpstr>Times</vt:lpstr>
      <vt:lpstr>AA-UiB-Institusjonell-mal-rev03</vt:lpstr>
      <vt:lpstr>On Sparsification for Computing Treewidth</vt:lpstr>
      <vt:lpstr>Outline</vt:lpstr>
      <vt:lpstr>Treewidth</vt:lpstr>
      <vt:lpstr>Sparsification</vt:lpstr>
      <vt:lpstr>Sparsification for Computing Treewidth</vt:lpstr>
      <vt:lpstr>Parameterized Complexity and Kernelization</vt:lpstr>
      <vt:lpstr>Sparsification Analysis using Kernelization</vt:lpstr>
      <vt:lpstr>Proof Technique</vt:lpstr>
      <vt:lpstr>Ingredients</vt:lpstr>
      <vt:lpstr>Ingredients</vt:lpstr>
      <vt:lpstr>Ingredients</vt:lpstr>
      <vt:lpstr>Ingredients</vt:lpstr>
      <vt:lpstr>Complete construction</vt:lpstr>
      <vt:lpstr>Consequences of the Lower Bound</vt:lpstr>
      <vt:lpstr>Treewidth Parameterized by Vertex Cover</vt:lpstr>
      <vt:lpstr>Treewidth-Invariant Sets</vt:lpstr>
      <vt:lpstr>Invariance Property</vt:lpstr>
      <vt:lpstr>Reduction Based on Treewidth-Invariant Sets</vt:lpstr>
      <vt:lpstr>q-Expansion Lemma</vt:lpstr>
      <vt:lpstr>Finding Treewidth-Invariant Sets (I)</vt:lpstr>
      <vt:lpstr>Finding Treewidth-Invariant Sets (II)</vt:lpstr>
      <vt:lpstr>Kernel Size Bound</vt:lpstr>
      <vt:lpstr>Refined analysis &amp; implementation</vt:lpstr>
      <vt:lpstr>Challenges</vt:lpstr>
      <vt:lpstr>Conclusion</vt:lpstr>
      <vt:lpstr>PowerPoint Presentation</vt:lpstr>
    </vt:vector>
  </TitlesOfParts>
  <Company>UiB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Bart Jansen</cp:lastModifiedBy>
  <cp:revision>453</cp:revision>
  <cp:lastPrinted>2011-05-25T10:31:26Z</cp:lastPrinted>
  <dcterms:created xsi:type="dcterms:W3CDTF">2011-05-20T06:21:58Z</dcterms:created>
  <dcterms:modified xsi:type="dcterms:W3CDTF">2013-11-26T10:44:17Z</dcterms:modified>
</cp:coreProperties>
</file>