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26"/>
  </p:notesMasterIdLst>
  <p:sldIdLst>
    <p:sldId id="262" r:id="rId2"/>
    <p:sldId id="403" r:id="rId3"/>
    <p:sldId id="404" r:id="rId4"/>
    <p:sldId id="405" r:id="rId5"/>
    <p:sldId id="406" r:id="rId6"/>
    <p:sldId id="337" r:id="rId7"/>
    <p:sldId id="340" r:id="rId8"/>
    <p:sldId id="355" r:id="rId9"/>
    <p:sldId id="409" r:id="rId10"/>
    <p:sldId id="407" r:id="rId11"/>
    <p:sldId id="408" r:id="rId12"/>
    <p:sldId id="410" r:id="rId13"/>
    <p:sldId id="412" r:id="rId14"/>
    <p:sldId id="418" r:id="rId15"/>
    <p:sldId id="413" r:id="rId16"/>
    <p:sldId id="414" r:id="rId17"/>
    <p:sldId id="416" r:id="rId18"/>
    <p:sldId id="424" r:id="rId19"/>
    <p:sldId id="417" r:id="rId20"/>
    <p:sldId id="423" r:id="rId21"/>
    <p:sldId id="425" r:id="rId22"/>
    <p:sldId id="389" r:id="rId23"/>
    <p:sldId id="401" r:id="rId24"/>
    <p:sldId id="381" r:id="rId25"/>
  </p:sldIdLst>
  <p:sldSz cx="9144000" cy="6858000" type="screen4x3"/>
  <p:notesSz cx="6858000" cy="9144000"/>
  <p:embeddedFontLs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Webdings" pitchFamily="18" charset="2"/>
      <p:regular r:id="rId31"/>
    </p:embeddedFont>
    <p:embeddedFont>
      <p:font typeface="Times" pitchFamily="18" charset="0"/>
      <p:regular r:id="rId32"/>
      <p:bold r:id="rId33"/>
      <p:italic r:id="rId34"/>
      <p:boldItalic r:id="rId35"/>
    </p:embeddedFont>
    <p:embeddedFont>
      <p:font typeface="Mathematica1" pitchFamily="2" charset="2"/>
      <p:regular r:id="rId36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14C"/>
    <a:srgbClr val="008C6B"/>
    <a:srgbClr val="ECEDED"/>
    <a:srgbClr val="F3B927"/>
    <a:srgbClr val="7F7F7F"/>
    <a:srgbClr val="FFFFFF"/>
    <a:srgbClr val="65016B"/>
    <a:srgbClr val="0B44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4" autoAdjust="0"/>
    <p:restoredTop sz="94111" autoAdjust="0"/>
  </p:normalViewPr>
  <p:slideViewPr>
    <p:cSldViewPr>
      <p:cViewPr varScale="1">
        <p:scale>
          <a:sx n="107" d="100"/>
          <a:sy n="107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096B4-22F1-4ADF-B143-A2A13B098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E589A44-B47F-46B8-A534-C6FD9BF25254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G,k</a:t>
          </a:r>
          <a:r>
            <a:rPr lang="en-US" dirty="0" smtClean="0"/>
            <a:t>)</a:t>
          </a:r>
          <a:endParaRPr lang="en-US" dirty="0"/>
        </a:p>
      </dgm:t>
    </dgm:pt>
    <dgm:pt modelId="{F3AEC4A8-F455-4199-9D14-24DB73EF6CF4}" type="parTrans" cxnId="{768C7636-B814-4AA0-B5AC-E0330334385E}">
      <dgm:prSet/>
      <dgm:spPr/>
      <dgm:t>
        <a:bodyPr/>
        <a:lstStyle/>
        <a:p>
          <a:endParaRPr lang="en-US"/>
        </a:p>
      </dgm:t>
    </dgm:pt>
    <dgm:pt modelId="{5C8F0FE8-8D19-4BB5-A948-6A62BB798CE7}" type="sibTrans" cxnId="{768C7636-B814-4AA0-B5AC-E0330334385E}">
      <dgm:prSet/>
      <dgm:spPr/>
      <dgm:t>
        <a:bodyPr/>
        <a:lstStyle/>
        <a:p>
          <a:r>
            <a:rPr lang="en-US" dirty="0" smtClean="0"/>
            <a:t>p-time</a:t>
          </a:r>
          <a:endParaRPr lang="en-US" dirty="0"/>
        </a:p>
      </dgm:t>
    </dgm:pt>
    <dgm:pt modelId="{451109D0-AB0F-40CA-8E0D-2604BE2AAC9C}">
      <dgm:prSet phldrT="[Text]"/>
      <dgm:spPr/>
      <dgm:t>
        <a:bodyPr/>
        <a:lstStyle/>
        <a:p>
          <a:r>
            <a:rPr lang="en-US" dirty="0" smtClean="0"/>
            <a:t> </a:t>
          </a:r>
        </a:p>
        <a:p>
          <a:r>
            <a:rPr lang="en-US" dirty="0" smtClean="0"/>
            <a:t>O(FVS(G)</a:t>
          </a:r>
          <a:r>
            <a:rPr lang="en-US" baseline="30000" dirty="0" smtClean="0"/>
            <a:t>3</a:t>
          </a:r>
          <a:r>
            <a:rPr lang="en-US" dirty="0" smtClean="0"/>
            <a:t>)</a:t>
          </a:r>
        </a:p>
        <a:p>
          <a:r>
            <a:rPr lang="en-US" dirty="0" smtClean="0"/>
            <a:t>vertices</a:t>
          </a:r>
          <a:endParaRPr lang="en-US" dirty="0"/>
        </a:p>
      </dgm:t>
    </dgm:pt>
    <dgm:pt modelId="{7FAD8741-FF0E-4780-A079-E6250AF9ACB4}" type="parTrans" cxnId="{F18A0BCA-6AA4-4086-95C5-56DFD66A7CD4}">
      <dgm:prSet/>
      <dgm:spPr/>
      <dgm:t>
        <a:bodyPr/>
        <a:lstStyle/>
        <a:p>
          <a:endParaRPr lang="en-US"/>
        </a:p>
      </dgm:t>
    </dgm:pt>
    <dgm:pt modelId="{C620DB8F-FA73-4CBB-9865-1663A4F6BB1D}" type="sibTrans" cxnId="{F18A0BCA-6AA4-4086-95C5-56DFD66A7CD4}">
      <dgm:prSet/>
      <dgm:spPr/>
      <dgm:t>
        <a:bodyPr/>
        <a:lstStyle/>
        <a:p>
          <a:endParaRPr lang="en-US"/>
        </a:p>
      </dgm:t>
    </dgm:pt>
    <dgm:pt modelId="{808FF9A4-369B-45DE-A94D-2C3FDF110B00}" type="pres">
      <dgm:prSet presAssocID="{F3A096B4-22F1-4ADF-B143-A2A13B098DFF}" presName="Name0" presStyleCnt="0">
        <dgm:presLayoutVars>
          <dgm:dir/>
          <dgm:resizeHandles val="exact"/>
        </dgm:presLayoutVars>
      </dgm:prSet>
      <dgm:spPr/>
    </dgm:pt>
    <dgm:pt modelId="{28F64885-3F44-4C91-BC6D-1C3A25DB7ECF}" type="pres">
      <dgm:prSet presAssocID="{EE589A44-B47F-46B8-A534-C6FD9BF25254}" presName="node" presStyleLbl="node1" presStyleIdx="0" presStyleCnt="2" custScaleX="4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0D8F-11E1-41EB-9C22-9C66CE2918EA}" type="pres">
      <dgm:prSet presAssocID="{5C8F0FE8-8D19-4BB5-A948-6A62BB798CE7}" presName="sibTrans" presStyleLbl="sibTrans2D1" presStyleIdx="0" presStyleCnt="1" custScaleX="146747"/>
      <dgm:spPr/>
      <dgm:t>
        <a:bodyPr/>
        <a:lstStyle/>
        <a:p>
          <a:endParaRPr lang="en-US"/>
        </a:p>
      </dgm:t>
    </dgm:pt>
    <dgm:pt modelId="{F8EE9C67-DE4A-44E2-A26F-A04A60F20CA1}" type="pres">
      <dgm:prSet presAssocID="{5C8F0FE8-8D19-4BB5-A948-6A62BB798CE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B91775E-E5A5-410A-AD0C-2A5747DA9BCE}" type="pres">
      <dgm:prSet presAssocID="{451109D0-AB0F-40CA-8E0D-2604BE2AAC9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C7636-B814-4AA0-B5AC-E0330334385E}" srcId="{F3A096B4-22F1-4ADF-B143-A2A13B098DFF}" destId="{EE589A44-B47F-46B8-A534-C6FD9BF25254}" srcOrd="0" destOrd="0" parTransId="{F3AEC4A8-F455-4199-9D14-24DB73EF6CF4}" sibTransId="{5C8F0FE8-8D19-4BB5-A948-6A62BB798CE7}"/>
    <dgm:cxn modelId="{F18A0BCA-6AA4-4086-95C5-56DFD66A7CD4}" srcId="{F3A096B4-22F1-4ADF-B143-A2A13B098DFF}" destId="{451109D0-AB0F-40CA-8E0D-2604BE2AAC9C}" srcOrd="1" destOrd="0" parTransId="{7FAD8741-FF0E-4780-A079-E6250AF9ACB4}" sibTransId="{C620DB8F-FA73-4CBB-9865-1663A4F6BB1D}"/>
    <dgm:cxn modelId="{31E43790-ECE1-48BF-A427-C051B39E727A}" type="presOf" srcId="{5C8F0FE8-8D19-4BB5-A948-6A62BB798CE7}" destId="{F8EE9C67-DE4A-44E2-A26F-A04A60F20CA1}" srcOrd="1" destOrd="0" presId="urn:microsoft.com/office/officeart/2005/8/layout/process1"/>
    <dgm:cxn modelId="{4BE8A70E-C27F-4D3A-8ADC-10AF4D32BB9C}" type="presOf" srcId="{EE589A44-B47F-46B8-A534-C6FD9BF25254}" destId="{28F64885-3F44-4C91-BC6D-1C3A25DB7ECF}" srcOrd="0" destOrd="0" presId="urn:microsoft.com/office/officeart/2005/8/layout/process1"/>
    <dgm:cxn modelId="{36582E72-9A24-457A-8104-2B3AA744BD61}" type="presOf" srcId="{F3A096B4-22F1-4ADF-B143-A2A13B098DFF}" destId="{808FF9A4-369B-45DE-A94D-2C3FDF110B00}" srcOrd="0" destOrd="0" presId="urn:microsoft.com/office/officeart/2005/8/layout/process1"/>
    <dgm:cxn modelId="{0E963F0B-9739-4F5F-B52F-BB55CF27B698}" type="presOf" srcId="{5C8F0FE8-8D19-4BB5-A948-6A62BB798CE7}" destId="{94E90D8F-11E1-41EB-9C22-9C66CE2918EA}" srcOrd="0" destOrd="0" presId="urn:microsoft.com/office/officeart/2005/8/layout/process1"/>
    <dgm:cxn modelId="{50107819-ACA5-4799-98E1-B9C100B6B41D}" type="presOf" srcId="{451109D0-AB0F-40CA-8E0D-2604BE2AAC9C}" destId="{2B91775E-E5A5-410A-AD0C-2A5747DA9BCE}" srcOrd="0" destOrd="0" presId="urn:microsoft.com/office/officeart/2005/8/layout/process1"/>
    <dgm:cxn modelId="{920090A6-00FB-4A97-ACF0-E80BF145C5DA}" type="presParOf" srcId="{808FF9A4-369B-45DE-A94D-2C3FDF110B00}" destId="{28F64885-3F44-4C91-BC6D-1C3A25DB7ECF}" srcOrd="0" destOrd="0" presId="urn:microsoft.com/office/officeart/2005/8/layout/process1"/>
    <dgm:cxn modelId="{8B8D9F4F-890F-4480-B752-060E2BCF3A11}" type="presParOf" srcId="{808FF9A4-369B-45DE-A94D-2C3FDF110B00}" destId="{94E90D8F-11E1-41EB-9C22-9C66CE2918EA}" srcOrd="1" destOrd="0" presId="urn:microsoft.com/office/officeart/2005/8/layout/process1"/>
    <dgm:cxn modelId="{77B8CBA5-EAC1-444B-8AB2-B82F0165EC94}" type="presParOf" srcId="{94E90D8F-11E1-41EB-9C22-9C66CE2918EA}" destId="{F8EE9C67-DE4A-44E2-A26F-A04A60F20CA1}" srcOrd="0" destOrd="0" presId="urn:microsoft.com/office/officeart/2005/8/layout/process1"/>
    <dgm:cxn modelId="{CB4B4B20-F1E4-4CDD-BB0C-76DD6EE3BDB5}" type="presParOf" srcId="{808FF9A4-369B-45DE-A94D-2C3FDF110B00}" destId="{2B91775E-E5A5-410A-AD0C-2A5747DA9BC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096B4-22F1-4ADF-B143-A2A13B098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E589A44-B47F-46B8-A534-C6FD9BF25254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G,k</a:t>
          </a:r>
          <a:r>
            <a:rPr lang="en-US" dirty="0" smtClean="0"/>
            <a:t>)</a:t>
          </a:r>
          <a:endParaRPr lang="en-US" dirty="0"/>
        </a:p>
      </dgm:t>
    </dgm:pt>
    <dgm:pt modelId="{F3AEC4A8-F455-4199-9D14-24DB73EF6CF4}" type="parTrans" cxnId="{768C7636-B814-4AA0-B5AC-E0330334385E}">
      <dgm:prSet/>
      <dgm:spPr/>
      <dgm:t>
        <a:bodyPr/>
        <a:lstStyle/>
        <a:p>
          <a:endParaRPr lang="en-US"/>
        </a:p>
      </dgm:t>
    </dgm:pt>
    <dgm:pt modelId="{5C8F0FE8-8D19-4BB5-A948-6A62BB798CE7}" type="sibTrans" cxnId="{768C7636-B814-4AA0-B5AC-E0330334385E}">
      <dgm:prSet/>
      <dgm:spPr/>
      <dgm:t>
        <a:bodyPr/>
        <a:lstStyle/>
        <a:p>
          <a:r>
            <a:rPr lang="en-US" dirty="0" smtClean="0"/>
            <a:t>p-time</a:t>
          </a:r>
          <a:endParaRPr lang="en-US" dirty="0"/>
        </a:p>
      </dgm:t>
    </dgm:pt>
    <dgm:pt modelId="{451109D0-AB0F-40CA-8E0D-2604BE2AAC9C}">
      <dgm:prSet phldrT="[Text]"/>
      <dgm:spPr/>
      <dgm:t>
        <a:bodyPr/>
        <a:lstStyle/>
        <a:p>
          <a:r>
            <a:rPr lang="en-US" dirty="0" smtClean="0"/>
            <a:t>O [min</a:t>
          </a:r>
        </a:p>
        <a:p>
          <a:r>
            <a:rPr lang="en-US" dirty="0" smtClean="0"/>
            <a:t>VC(G), FVS(G)</a:t>
          </a:r>
          <a:r>
            <a:rPr lang="en-US" baseline="30000" dirty="0" smtClean="0"/>
            <a:t>3 </a:t>
          </a:r>
          <a:r>
            <a:rPr lang="en-US" dirty="0" smtClean="0"/>
            <a:t>]</a:t>
          </a:r>
        </a:p>
        <a:p>
          <a:r>
            <a:rPr lang="en-US" dirty="0" smtClean="0"/>
            <a:t>vertices</a:t>
          </a:r>
          <a:endParaRPr lang="en-US" dirty="0"/>
        </a:p>
      </dgm:t>
    </dgm:pt>
    <dgm:pt modelId="{7FAD8741-FF0E-4780-A079-E6250AF9ACB4}" type="parTrans" cxnId="{F18A0BCA-6AA4-4086-95C5-56DFD66A7CD4}">
      <dgm:prSet/>
      <dgm:spPr/>
      <dgm:t>
        <a:bodyPr/>
        <a:lstStyle/>
        <a:p>
          <a:endParaRPr lang="en-US"/>
        </a:p>
      </dgm:t>
    </dgm:pt>
    <dgm:pt modelId="{C620DB8F-FA73-4CBB-9865-1663A4F6BB1D}" type="sibTrans" cxnId="{F18A0BCA-6AA4-4086-95C5-56DFD66A7CD4}">
      <dgm:prSet/>
      <dgm:spPr/>
      <dgm:t>
        <a:bodyPr/>
        <a:lstStyle/>
        <a:p>
          <a:endParaRPr lang="en-US"/>
        </a:p>
      </dgm:t>
    </dgm:pt>
    <dgm:pt modelId="{808FF9A4-369B-45DE-A94D-2C3FDF110B00}" type="pres">
      <dgm:prSet presAssocID="{F3A096B4-22F1-4ADF-B143-A2A13B098DFF}" presName="Name0" presStyleCnt="0">
        <dgm:presLayoutVars>
          <dgm:dir/>
          <dgm:resizeHandles val="exact"/>
        </dgm:presLayoutVars>
      </dgm:prSet>
      <dgm:spPr/>
    </dgm:pt>
    <dgm:pt modelId="{28F64885-3F44-4C91-BC6D-1C3A25DB7ECF}" type="pres">
      <dgm:prSet presAssocID="{EE589A44-B47F-46B8-A534-C6FD9BF25254}" presName="node" presStyleLbl="node1" presStyleIdx="0" presStyleCnt="2" custScaleX="4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0D8F-11E1-41EB-9C22-9C66CE2918EA}" type="pres">
      <dgm:prSet presAssocID="{5C8F0FE8-8D19-4BB5-A948-6A62BB798CE7}" presName="sibTrans" presStyleLbl="sibTrans2D1" presStyleIdx="0" presStyleCnt="1" custScaleX="146747"/>
      <dgm:spPr/>
      <dgm:t>
        <a:bodyPr/>
        <a:lstStyle/>
        <a:p>
          <a:endParaRPr lang="en-US"/>
        </a:p>
      </dgm:t>
    </dgm:pt>
    <dgm:pt modelId="{F8EE9C67-DE4A-44E2-A26F-A04A60F20CA1}" type="pres">
      <dgm:prSet presAssocID="{5C8F0FE8-8D19-4BB5-A948-6A62BB798CE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B91775E-E5A5-410A-AD0C-2A5747DA9BCE}" type="pres">
      <dgm:prSet presAssocID="{451109D0-AB0F-40CA-8E0D-2604BE2AAC9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C7636-B814-4AA0-B5AC-E0330334385E}" srcId="{F3A096B4-22F1-4ADF-B143-A2A13B098DFF}" destId="{EE589A44-B47F-46B8-A534-C6FD9BF25254}" srcOrd="0" destOrd="0" parTransId="{F3AEC4A8-F455-4199-9D14-24DB73EF6CF4}" sibTransId="{5C8F0FE8-8D19-4BB5-A948-6A62BB798CE7}"/>
    <dgm:cxn modelId="{F18A0BCA-6AA4-4086-95C5-56DFD66A7CD4}" srcId="{F3A096B4-22F1-4ADF-B143-A2A13B098DFF}" destId="{451109D0-AB0F-40CA-8E0D-2604BE2AAC9C}" srcOrd="1" destOrd="0" parTransId="{7FAD8741-FF0E-4780-A079-E6250AF9ACB4}" sibTransId="{C620DB8F-FA73-4CBB-9865-1663A4F6BB1D}"/>
    <dgm:cxn modelId="{ED6FDDE0-E5D3-4C30-BBDC-56656A018056}" type="presOf" srcId="{5C8F0FE8-8D19-4BB5-A948-6A62BB798CE7}" destId="{94E90D8F-11E1-41EB-9C22-9C66CE2918EA}" srcOrd="0" destOrd="0" presId="urn:microsoft.com/office/officeart/2005/8/layout/process1"/>
    <dgm:cxn modelId="{A3300930-1482-4FD0-8482-966A5D8D72E4}" type="presOf" srcId="{EE589A44-B47F-46B8-A534-C6FD9BF25254}" destId="{28F64885-3F44-4C91-BC6D-1C3A25DB7ECF}" srcOrd="0" destOrd="0" presId="urn:microsoft.com/office/officeart/2005/8/layout/process1"/>
    <dgm:cxn modelId="{209DEB2E-698E-49A2-9F1F-3CAC545CBD46}" type="presOf" srcId="{5C8F0FE8-8D19-4BB5-A948-6A62BB798CE7}" destId="{F8EE9C67-DE4A-44E2-A26F-A04A60F20CA1}" srcOrd="1" destOrd="0" presId="urn:microsoft.com/office/officeart/2005/8/layout/process1"/>
    <dgm:cxn modelId="{F46A9480-F6FE-4E00-9CDD-B48B9EF8E5FC}" type="presOf" srcId="{F3A096B4-22F1-4ADF-B143-A2A13B098DFF}" destId="{808FF9A4-369B-45DE-A94D-2C3FDF110B00}" srcOrd="0" destOrd="0" presId="urn:microsoft.com/office/officeart/2005/8/layout/process1"/>
    <dgm:cxn modelId="{A92204E0-6131-41BA-8AC9-B85ECE9D24B0}" type="presOf" srcId="{451109D0-AB0F-40CA-8E0D-2604BE2AAC9C}" destId="{2B91775E-E5A5-410A-AD0C-2A5747DA9BCE}" srcOrd="0" destOrd="0" presId="urn:microsoft.com/office/officeart/2005/8/layout/process1"/>
    <dgm:cxn modelId="{4733A546-08B1-4195-B68C-0B29CB0B7967}" type="presParOf" srcId="{808FF9A4-369B-45DE-A94D-2C3FDF110B00}" destId="{28F64885-3F44-4C91-BC6D-1C3A25DB7ECF}" srcOrd="0" destOrd="0" presId="urn:microsoft.com/office/officeart/2005/8/layout/process1"/>
    <dgm:cxn modelId="{A6FD5E36-231B-40B1-BB83-4B6C4EE7BE8F}" type="presParOf" srcId="{808FF9A4-369B-45DE-A94D-2C3FDF110B00}" destId="{94E90D8F-11E1-41EB-9C22-9C66CE2918EA}" srcOrd="1" destOrd="0" presId="urn:microsoft.com/office/officeart/2005/8/layout/process1"/>
    <dgm:cxn modelId="{0B2E693E-5880-483D-B952-4993520E9DF6}" type="presParOf" srcId="{94E90D8F-11E1-41EB-9C22-9C66CE2918EA}" destId="{F8EE9C67-DE4A-44E2-A26F-A04A60F20CA1}" srcOrd="0" destOrd="0" presId="urn:microsoft.com/office/officeart/2005/8/layout/process1"/>
    <dgm:cxn modelId="{AF3A2AC6-DA6A-4476-92EA-24FFBC6C1CA9}" type="presParOf" srcId="{808FF9A4-369B-45DE-A94D-2C3FDF110B00}" destId="{2B91775E-E5A5-410A-AD0C-2A5747DA9BC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64885-3F44-4C91-BC6D-1C3A25DB7ECF}">
      <dsp:nvSpPr>
        <dsp:cNvPr id="0" name=""/>
        <dsp:cNvSpPr/>
      </dsp:nvSpPr>
      <dsp:spPr>
        <a:xfrm>
          <a:off x="4164" y="0"/>
          <a:ext cx="1470427" cy="134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kern="1200" dirty="0" err="1" smtClean="0"/>
            <a:t>G,k</a:t>
          </a:r>
          <a:r>
            <a:rPr lang="en-US" sz="2100" kern="1200" dirty="0" smtClean="0"/>
            <a:t>)</a:t>
          </a:r>
          <a:endParaRPr lang="en-US" sz="2100" kern="1200" dirty="0"/>
        </a:p>
      </dsp:txBody>
      <dsp:txXfrm>
        <a:off x="4164" y="0"/>
        <a:ext cx="1470427" cy="1346200"/>
      </dsp:txXfrm>
    </dsp:sp>
    <dsp:sp modelId="{94E90D8F-11E1-41EB-9C22-9C66CE2918EA}">
      <dsp:nvSpPr>
        <dsp:cNvPr id="0" name=""/>
        <dsp:cNvSpPr/>
      </dsp:nvSpPr>
      <dsp:spPr>
        <a:xfrm>
          <a:off x="1640971" y="264144"/>
          <a:ext cx="1026029" cy="81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p-time</a:t>
          </a:r>
          <a:endParaRPr lang="en-US" sz="1700" kern="1200" dirty="0"/>
        </a:p>
      </dsp:txBody>
      <dsp:txXfrm>
        <a:off x="1640971" y="264144"/>
        <a:ext cx="1026029" cy="817911"/>
      </dsp:txXfrm>
    </dsp:sp>
    <dsp:sp modelId="{2B91775E-E5A5-410A-AD0C-2A5747DA9BCE}">
      <dsp:nvSpPr>
        <dsp:cNvPr id="0" name=""/>
        <dsp:cNvSpPr/>
      </dsp:nvSpPr>
      <dsp:spPr>
        <a:xfrm>
          <a:off x="2793804" y="0"/>
          <a:ext cx="3298031" cy="134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O(FVS(G)</a:t>
          </a:r>
          <a:r>
            <a:rPr lang="en-US" sz="2100" kern="1200" baseline="30000" dirty="0" smtClean="0"/>
            <a:t>3</a:t>
          </a:r>
          <a:r>
            <a:rPr lang="en-US" sz="2100" kern="1200" dirty="0" smtClean="0"/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vertices</a:t>
          </a:r>
          <a:endParaRPr lang="en-US" sz="2100" kern="1200" dirty="0"/>
        </a:p>
      </dsp:txBody>
      <dsp:txXfrm>
        <a:off x="2793804" y="0"/>
        <a:ext cx="3298031" cy="1346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64885-3F44-4C91-BC6D-1C3A25DB7ECF}">
      <dsp:nvSpPr>
        <dsp:cNvPr id="0" name=""/>
        <dsp:cNvSpPr/>
      </dsp:nvSpPr>
      <dsp:spPr>
        <a:xfrm>
          <a:off x="4164" y="0"/>
          <a:ext cx="1470427" cy="134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kern="1200" dirty="0" err="1" smtClean="0"/>
            <a:t>G,k</a:t>
          </a:r>
          <a:r>
            <a:rPr lang="en-US" sz="2100" kern="1200" dirty="0" smtClean="0"/>
            <a:t>)</a:t>
          </a:r>
          <a:endParaRPr lang="en-US" sz="2100" kern="1200" dirty="0"/>
        </a:p>
      </dsp:txBody>
      <dsp:txXfrm>
        <a:off x="4164" y="0"/>
        <a:ext cx="1470427" cy="1346200"/>
      </dsp:txXfrm>
    </dsp:sp>
    <dsp:sp modelId="{94E90D8F-11E1-41EB-9C22-9C66CE2918EA}">
      <dsp:nvSpPr>
        <dsp:cNvPr id="0" name=""/>
        <dsp:cNvSpPr/>
      </dsp:nvSpPr>
      <dsp:spPr>
        <a:xfrm>
          <a:off x="1640971" y="264144"/>
          <a:ext cx="1026029" cy="81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p-time</a:t>
          </a:r>
          <a:endParaRPr lang="en-US" sz="1700" kern="1200" dirty="0"/>
        </a:p>
      </dsp:txBody>
      <dsp:txXfrm>
        <a:off x="1640971" y="264144"/>
        <a:ext cx="1026029" cy="817911"/>
      </dsp:txXfrm>
    </dsp:sp>
    <dsp:sp modelId="{2B91775E-E5A5-410A-AD0C-2A5747DA9BCE}">
      <dsp:nvSpPr>
        <dsp:cNvPr id="0" name=""/>
        <dsp:cNvSpPr/>
      </dsp:nvSpPr>
      <dsp:spPr>
        <a:xfrm>
          <a:off x="2793804" y="0"/>
          <a:ext cx="3298031" cy="134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 [min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VC(G), FVS(G)</a:t>
          </a:r>
          <a:r>
            <a:rPr lang="en-US" sz="2100" kern="1200" baseline="30000" dirty="0" smtClean="0"/>
            <a:t>3 </a:t>
          </a:r>
          <a:r>
            <a:rPr lang="en-US" sz="2100" kern="1200" dirty="0" smtClean="0"/>
            <a:t>]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vertices</a:t>
          </a:r>
          <a:endParaRPr lang="en-US" sz="2100" kern="1200" dirty="0"/>
        </a:p>
      </dsp:txBody>
      <dsp:txXfrm>
        <a:off x="2793804" y="0"/>
        <a:ext cx="3298031" cy="134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F613985E-643F-482D-B19F-9A29A6FCA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8328CA0A-0171-41B6-9575-C97C9D0A8DDB}" type="slidenum">
              <a:rPr lang="en-US" sz="1200">
                <a:latin typeface="Verdana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Verdana" charset="0"/>
            </a:endParaRPr>
          </a:p>
        </p:txBody>
      </p:sp>
      <p:pic>
        <p:nvPicPr>
          <p:cNvPr id="5" name="Picture 29" descr="1024x768 T01Inf-E.png                                          0042198FMacintosh HD                   BB70794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ottomRight.bmp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8263" y="6046788"/>
            <a:ext cx="24590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ThinLeft.bmp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53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96665FFB-1329-45BF-81F7-10F25FF4F520}" type="slidenum">
              <a:rPr lang="en-US" sz="1200">
                <a:latin typeface="Verdana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Verdana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Béta Template powerpoint</a:t>
            </a:r>
          </a:p>
        </p:txBody>
      </p:sp>
      <p:pic>
        <p:nvPicPr>
          <p:cNvPr id="1033" name="Picture 8" descr="BottomLeft.bmp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3050" y="6191250"/>
            <a:ext cx="127476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543800" cy="1676400"/>
          </a:xfrm>
        </p:spPr>
        <p:txBody>
          <a:bodyPr/>
          <a:lstStyle/>
          <a:p>
            <a:r>
              <a:rPr lang="en-US" dirty="0" smtClean="0"/>
              <a:t>Bart Jansen</a:t>
            </a:r>
            <a:br>
              <a:rPr lang="en-US" dirty="0" smtClean="0"/>
            </a:br>
            <a:r>
              <a:rPr lang="en-US" sz="2000" dirty="0" smtClean="0"/>
              <a:t>Vertex Cover </a:t>
            </a:r>
            <a:r>
              <a:rPr lang="en-US" sz="2000" dirty="0" err="1" smtClean="0"/>
              <a:t>Kernelization</a:t>
            </a:r>
            <a:r>
              <a:rPr lang="en-US" sz="2000" dirty="0" smtClean="0"/>
              <a:t> Revisited: </a:t>
            </a:r>
            <a:br>
              <a:rPr lang="en-US" sz="2000" dirty="0" smtClean="0"/>
            </a:br>
            <a:r>
              <a:rPr lang="en-US" sz="2000" dirty="0" smtClean="0"/>
              <a:t>Upper and Lower Bounds for a Refined Parameter</a:t>
            </a:r>
            <a:endParaRPr lang="en-US" sz="2400" dirty="0" smtClean="0"/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2362200" y="6096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100000"/>
              <a:buFont typeface="Webdings" pitchFamily="18" charset="2"/>
              <a:buNone/>
            </a:pPr>
            <a:r>
              <a:rPr lang="en-US" sz="2000" i="1" dirty="0" smtClean="0">
                <a:latin typeface="Verdana" pitchFamily="34" charset="0"/>
              </a:rPr>
              <a:t>STACS 2011, Dortmund</a:t>
            </a:r>
            <a:endParaRPr lang="en-US" sz="2000" i="1" dirty="0">
              <a:latin typeface="Verdana" pitchFamily="34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100000"/>
              <a:buFont typeface="Webdings" pitchFamily="18" charset="2"/>
              <a:buNone/>
            </a:pPr>
            <a:r>
              <a:rPr lang="en-US" sz="2000" i="1" dirty="0" smtClean="0">
                <a:latin typeface="Verdana" pitchFamily="34" charset="0"/>
              </a:rPr>
              <a:t>March 10</a:t>
            </a:r>
            <a:r>
              <a:rPr lang="en-US" sz="2000" i="1" baseline="30000" dirty="0" smtClean="0">
                <a:latin typeface="Verdana" pitchFamily="34" charset="0"/>
              </a:rPr>
              <a:t>th</a:t>
            </a:r>
            <a:r>
              <a:rPr lang="en-US" sz="2000" i="1" dirty="0">
                <a:latin typeface="Verdana" pitchFamily="34" charset="0"/>
              </a:rPr>
              <a:t>, </a:t>
            </a:r>
            <a:r>
              <a:rPr lang="en-US" sz="2000" i="1" dirty="0" smtClean="0">
                <a:latin typeface="Verdana" pitchFamily="34" charset="0"/>
              </a:rPr>
              <a:t>2011</a:t>
            </a:r>
            <a:endParaRPr lang="en-US" sz="2000" i="1" dirty="0">
              <a:latin typeface="Verdana" pitchFamily="34" charset="0"/>
            </a:endParaRP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ebdings" pitchFamily="18" charset="2"/>
              <a:buNone/>
            </a:pPr>
            <a:endParaRPr lang="en-US" smtClean="0"/>
          </a:p>
          <a:p>
            <a:pPr eaLnBrk="1" hangingPunct="1">
              <a:buFont typeface="Webdings" pitchFamily="18" charset="2"/>
              <a:buNone/>
            </a:pPr>
            <a:endParaRPr lang="en-US" smtClean="0"/>
          </a:p>
          <a:p>
            <a:pPr eaLnBrk="1" hangingPunct="1">
              <a:buFont typeface="Webdings" pitchFamily="18" charset="2"/>
              <a:buNone/>
            </a:pPr>
            <a:endParaRPr lang="en-US" smtClean="0"/>
          </a:p>
          <a:p>
            <a:pPr eaLnBrk="1" hangingPunct="1">
              <a:buFont typeface="Webdings" pitchFamily="18" charset="2"/>
              <a:buNone/>
            </a:pPr>
            <a:r>
              <a:rPr lang="en-US" smtClean="0"/>
              <a:t>Joint work with Hans Bodlaender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The size of an instance can efficiently be reduced to a polynomial in the size of the minimum FVS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language of parameterized complexity:</a:t>
            </a:r>
          </a:p>
          <a:p>
            <a:pPr lvl="1"/>
            <a:r>
              <a:rPr lang="en-US" dirty="0" smtClean="0"/>
              <a:t>Vertex Cover parameterized by the size of a feedback vertex set admits a </a:t>
            </a:r>
            <a:r>
              <a:rPr lang="en-US" dirty="0" smtClean="0"/>
              <a:t>cubic-vertex kernel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2590800"/>
          <a:ext cx="609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dirty="0" smtClean="0"/>
              <a:t>The </a:t>
            </a:r>
            <a:r>
              <a:rPr lang="en-US" b="1" dirty="0" smtClean="0"/>
              <a:t>Weighted </a:t>
            </a:r>
            <a:r>
              <a:rPr lang="en-US" dirty="0" smtClean="0"/>
              <a:t>Vertex Cover problem cannot be reduced to an instance on </a:t>
            </a:r>
            <a:r>
              <a:rPr lang="en-US" dirty="0" smtClean="0"/>
              <a:t>poly[VC(G)] </a:t>
            </a:r>
            <a:r>
              <a:rPr lang="en-US" dirty="0" smtClean="0"/>
              <a:t>vertices</a:t>
            </a:r>
            <a:r>
              <a:rPr lang="en-US" b="1" dirty="0" smtClean="0">
                <a:solidFill>
                  <a:schemeClr val="tx2"/>
                </a:solidFill>
              </a:rPr>
              <a:t> *</a:t>
            </a:r>
            <a:endParaRPr lang="en-US" dirty="0" smtClean="0"/>
          </a:p>
          <a:p>
            <a:pPr lvl="1"/>
            <a:r>
              <a:rPr lang="en-US" dirty="0" smtClean="0"/>
              <a:t>(unless the polynomial hierarchy collapses)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/>
              <a:t>VC(G) is the </a:t>
            </a:r>
            <a:r>
              <a:rPr lang="en-US" b="1" dirty="0" smtClean="0"/>
              <a:t>cardinality</a:t>
            </a:r>
            <a:r>
              <a:rPr lang="en-US" dirty="0" smtClean="0"/>
              <a:t> of a minimum vertex cover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Reduction to O</a:t>
            </a:r>
            <a:r>
              <a:rPr lang="en-US" dirty="0" smtClean="0"/>
              <a:t>( (</a:t>
            </a:r>
            <a:r>
              <a:rPr lang="en-US" dirty="0" smtClean="0"/>
              <a:t>W-VC(G) ) vertices </a:t>
            </a:r>
            <a:r>
              <a:rPr lang="en-US" i="1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/>
              <a:t>W-VC(G) is the </a:t>
            </a:r>
            <a:r>
              <a:rPr lang="en-US" b="1" dirty="0" smtClean="0"/>
              <a:t>weight</a:t>
            </a:r>
            <a:r>
              <a:rPr lang="en-US" dirty="0" smtClean="0"/>
              <a:t> of a minimum vertex cover [</a:t>
            </a:r>
            <a:r>
              <a:rPr lang="en-US" dirty="0" err="1" smtClean="0"/>
              <a:t>Chlebík</a:t>
            </a:r>
            <a:r>
              <a:rPr lang="en-US" dirty="0" smtClean="0"/>
              <a:t> and </a:t>
            </a:r>
            <a:r>
              <a:rPr lang="en-US" dirty="0" err="1" smtClean="0"/>
              <a:t>Chlebíková</a:t>
            </a:r>
            <a:r>
              <a:rPr lang="en-US" dirty="0" smtClean="0"/>
              <a:t>, Disc </a:t>
            </a:r>
            <a:r>
              <a:rPr lang="en-US" dirty="0" err="1" smtClean="0"/>
              <a:t>Appl</a:t>
            </a:r>
            <a:r>
              <a:rPr lang="en-US" dirty="0" smtClean="0"/>
              <a:t> M 2008]</a:t>
            </a:r>
          </a:p>
          <a:p>
            <a:endParaRPr lang="en-US" dirty="0" smtClean="0"/>
          </a:p>
          <a:p>
            <a:r>
              <a:rPr lang="en-US" dirty="0" smtClean="0"/>
              <a:t>Weighted Vertex Cover can be solved in 2</a:t>
            </a:r>
            <a:r>
              <a:rPr lang="en-US" baseline="30000" dirty="0" smtClean="0"/>
              <a:t>VC(G)</a:t>
            </a:r>
            <a:r>
              <a:rPr lang="en-US" dirty="0" smtClean="0"/>
              <a:t> poly(n) time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6019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This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strenghtens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result as given in the paper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upper bounds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Sketch of the reduction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reduction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an instance (</a:t>
            </a:r>
            <a:r>
              <a:rPr lang="en-US" dirty="0" err="1" smtClean="0"/>
              <a:t>G,k</a:t>
            </a:r>
            <a:r>
              <a:rPr lang="en-US" dirty="0" smtClean="0"/>
              <a:t>) of Vertex Cover</a:t>
            </a:r>
          </a:p>
          <a:p>
            <a:endParaRPr lang="en-US" dirty="0" smtClean="0"/>
          </a:p>
          <a:p>
            <a:pPr>
              <a:buFont typeface="+mj-lt"/>
              <a:buAutoNum type="arabicParenR"/>
            </a:pPr>
            <a:r>
              <a:rPr lang="en-US" dirty="0" smtClean="0"/>
              <a:t>Apply the </a:t>
            </a:r>
            <a:r>
              <a:rPr lang="en-US" dirty="0" err="1" smtClean="0"/>
              <a:t>Nemhauser</a:t>
            </a:r>
            <a:r>
              <a:rPr lang="en-US" dirty="0" smtClean="0"/>
              <a:t>-Trotter reduction</a:t>
            </a:r>
          </a:p>
          <a:p>
            <a:pPr lvl="1"/>
            <a:r>
              <a:rPr lang="en-US" dirty="0" smtClean="0"/>
              <a:t>This effectively deletes vertices, so FVS(G) is not increased</a:t>
            </a:r>
          </a:p>
          <a:p>
            <a:pPr>
              <a:buFont typeface="+mj-lt"/>
              <a:buAutoNum type="arabicParenR"/>
            </a:pPr>
            <a:endParaRPr lang="en-US" dirty="0" smtClean="0"/>
          </a:p>
          <a:p>
            <a:pPr>
              <a:buFont typeface="+mj-lt"/>
              <a:buAutoNum type="arabicParenR"/>
            </a:pPr>
            <a:r>
              <a:rPr lang="en-US" dirty="0" smtClean="0"/>
              <a:t>Compute a 2-approximate Feedback Vertex Set X</a:t>
            </a:r>
          </a:p>
          <a:p>
            <a:pPr marL="800100" lvl="1" indent="-342900"/>
            <a:r>
              <a:rPr lang="en-US" dirty="0" smtClean="0"/>
              <a:t>[</a:t>
            </a:r>
            <a:r>
              <a:rPr lang="en-US" dirty="0" err="1" smtClean="0"/>
              <a:t>Bafna</a:t>
            </a:r>
            <a:r>
              <a:rPr lang="en-US" dirty="0" smtClean="0"/>
              <a:t>, Berman and </a:t>
            </a:r>
            <a:r>
              <a:rPr lang="en-US" dirty="0" err="1" smtClean="0"/>
              <a:t>Fujito</a:t>
            </a:r>
            <a:r>
              <a:rPr lang="en-US" dirty="0" smtClean="0"/>
              <a:t>, SIAM J Disc M 1999]</a:t>
            </a:r>
          </a:p>
          <a:p>
            <a:pPr marL="800100" lvl="1" indent="-342900">
              <a:buFont typeface="+mj-lt"/>
              <a:buAutoNum type="arabicParenR"/>
            </a:pPr>
            <a:endParaRPr lang="en-US" dirty="0" smtClean="0"/>
          </a:p>
          <a:p>
            <a:pPr>
              <a:buFont typeface="+mj-lt"/>
              <a:buAutoNum type="arabicParenR"/>
            </a:pPr>
            <a:r>
              <a:rPr lang="en-US" dirty="0" smtClean="0"/>
              <a:t>Use the structure of X within G to apply reduction rules</a:t>
            </a:r>
          </a:p>
          <a:p>
            <a:pPr lvl="1"/>
            <a:r>
              <a:rPr lang="en-US" dirty="0" smtClean="0"/>
              <a:t>When no </a:t>
            </a:r>
            <a:r>
              <a:rPr lang="en-US" dirty="0" smtClean="0"/>
              <a:t>rules </a:t>
            </a:r>
            <a:r>
              <a:rPr lang="en-US" dirty="0" smtClean="0"/>
              <a:t>apply, the instance is provably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Instance (</a:t>
            </a:r>
            <a:r>
              <a:rPr lang="en-US" dirty="0" err="1" smtClean="0"/>
              <a:t>G,k</a:t>
            </a:r>
            <a:r>
              <a:rPr lang="en-US" dirty="0" smtClean="0"/>
              <a:t>) of Vertex Cover is equivalent to asking “Does G have an Independent Set of size n – k?”</a:t>
            </a:r>
          </a:p>
          <a:p>
            <a:endParaRPr lang="en-US" dirty="0" smtClean="0"/>
          </a:p>
          <a:p>
            <a:r>
              <a:rPr lang="en-US" dirty="0" smtClean="0"/>
              <a:t>Reduction rules are easier to formulate in Independent Set perspective</a:t>
            </a:r>
          </a:p>
          <a:p>
            <a:pPr lvl="1"/>
            <a:r>
              <a:rPr lang="en-US" dirty="0" smtClean="0"/>
              <a:t>Interpret (</a:t>
            </a:r>
            <a:r>
              <a:rPr lang="en-US" dirty="0" err="1" smtClean="0"/>
              <a:t>G,k</a:t>
            </a:r>
            <a:r>
              <a:rPr lang="en-US" dirty="0" smtClean="0"/>
              <a:t>) as an instance (G, n – k) of Independent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Apply </a:t>
            </a:r>
            <a:r>
              <a:rPr lang="en-US" dirty="0" smtClean="0"/>
              <a:t>reduction rules to obtain a small instance of </a:t>
            </a:r>
            <a:r>
              <a:rPr lang="en-US" dirty="0" smtClean="0"/>
              <a:t>Independent </a:t>
            </a:r>
            <a:r>
              <a:rPr lang="en-US" dirty="0" smtClean="0"/>
              <a:t>Set (G’, n’ – k’)</a:t>
            </a:r>
          </a:p>
          <a:p>
            <a:pPr lvl="1"/>
            <a:r>
              <a:rPr lang="en-US" dirty="0" smtClean="0"/>
              <a:t>Equivalent to the small Vertex Cover instance (G’, k’)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an instance:</a:t>
            </a:r>
            <a:br>
              <a:rPr lang="en-US" dirty="0" smtClean="0"/>
            </a:br>
            <a:r>
              <a:rPr lang="en-US" dirty="0" smtClean="0"/>
              <a:t>a canonical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3657600" cy="3962400"/>
          </a:xfrm>
        </p:spPr>
        <p:txBody>
          <a:bodyPr/>
          <a:lstStyle/>
          <a:p>
            <a:r>
              <a:rPr lang="en-US" dirty="0" smtClean="0"/>
              <a:t>Let forest F := G – X</a:t>
            </a:r>
          </a:p>
          <a:p>
            <a:pPr lvl="1"/>
            <a:r>
              <a:rPr lang="en-US" dirty="0" smtClean="0"/>
              <a:t>Maximum Independent Set (MIS) of F is poly-time computable</a:t>
            </a:r>
          </a:p>
          <a:p>
            <a:r>
              <a:rPr lang="en-US" dirty="0" smtClean="0"/>
              <a:t>Canonical solution=MIS(F)</a:t>
            </a:r>
          </a:p>
          <a:p>
            <a:r>
              <a:rPr lang="en-US" dirty="0" smtClean="0"/>
              <a:t>Better solutions may exist using some vertices of X</a:t>
            </a:r>
          </a:p>
          <a:p>
            <a:r>
              <a:rPr lang="en-US" dirty="0" smtClean="0"/>
              <a:t>We can test the effect of using single vertex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105400" y="2667000"/>
            <a:ext cx="916277" cy="310124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0" y="1524000"/>
            <a:ext cx="1981200" cy="47244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</a:rPr>
              <a:t>F := G </a:t>
            </a:r>
            <a:r>
              <a:rPr lang="en-US" sz="1800" dirty="0">
                <a:latin typeface="+mj-lt"/>
              </a:rPr>
              <a:t>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69709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vertices from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3657600" cy="3962400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/>
              <a:t>using vertex </a:t>
            </a:r>
            <a:r>
              <a:rPr lang="en-US" dirty="0" smtClean="0"/>
              <a:t>v in X </a:t>
            </a:r>
            <a:r>
              <a:rPr lang="en-US" dirty="0" smtClean="0"/>
              <a:t>in an independent set</a:t>
            </a:r>
            <a:endParaRPr lang="en-US" dirty="0" smtClean="0"/>
          </a:p>
          <a:p>
            <a:r>
              <a:rPr lang="en-US" dirty="0" smtClean="0"/>
              <a:t>This IS cannot use any neighbors of v</a:t>
            </a:r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 smtClean="0"/>
              <a:t>canonical solution to MIS(F – N(v))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difference ≥ </a:t>
            </a:r>
            <a:r>
              <a:rPr lang="en-US" dirty="0" smtClean="0"/>
              <a:t>|X</a:t>
            </a:r>
            <a:r>
              <a:rPr lang="en-US" dirty="0" smtClean="0"/>
              <a:t>|:</a:t>
            </a:r>
          </a:p>
          <a:p>
            <a:pPr lvl="1"/>
            <a:r>
              <a:rPr lang="en-US" dirty="0" smtClean="0"/>
              <a:t>Solutions containing v are not better than canonical</a:t>
            </a:r>
          </a:p>
          <a:p>
            <a:pPr lvl="1"/>
            <a:r>
              <a:rPr lang="en-US" dirty="0" smtClean="0"/>
              <a:t>Delete v from the instance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105400" y="2667000"/>
            <a:ext cx="916277" cy="310124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0" y="1524000"/>
            <a:ext cx="1981200" cy="47244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</a:rPr>
              <a:t>F := G </a:t>
            </a:r>
            <a:r>
              <a:rPr lang="en-US" sz="1800" dirty="0">
                <a:latin typeface="+mj-lt"/>
              </a:rPr>
              <a:t>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3867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pairs of vertices from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3657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situation</a:t>
            </a:r>
          </a:p>
          <a:p>
            <a:r>
              <a:rPr lang="en-US" dirty="0" smtClean="0"/>
              <a:t>No single vertex triggers the reduction rule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105400" y="2667000"/>
            <a:ext cx="916277" cy="310124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0" y="1524000"/>
            <a:ext cx="1981200" cy="47244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</a:rPr>
              <a:t>F := G </a:t>
            </a:r>
            <a:r>
              <a:rPr lang="en-US" sz="1800" dirty="0">
                <a:latin typeface="+mj-lt"/>
              </a:rPr>
              <a:t>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770356"/>
            <a:ext cx="3867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pairs of vertices from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3657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dirty="0" smtClean="0"/>
              <a:t>using {</a:t>
            </a:r>
            <a:r>
              <a:rPr lang="en-US" dirty="0" err="1" smtClean="0"/>
              <a:t>u,v</a:t>
            </a:r>
            <a:r>
              <a:rPr lang="en-US" dirty="0" smtClean="0"/>
              <a:t>} from </a:t>
            </a:r>
            <a:r>
              <a:rPr lang="en-US" dirty="0" smtClean="0"/>
              <a:t>X in the independent set</a:t>
            </a:r>
            <a:endParaRPr lang="en-US" dirty="0" smtClean="0"/>
          </a:p>
          <a:p>
            <a:pPr lvl="1"/>
            <a:r>
              <a:rPr lang="en-US" dirty="0" smtClean="0"/>
              <a:t>Impossible if {</a:t>
            </a:r>
            <a:r>
              <a:rPr lang="en-US" dirty="0" err="1" smtClean="0"/>
              <a:t>u,v</a:t>
            </a:r>
            <a:r>
              <a:rPr lang="en-US" dirty="0" smtClean="0"/>
              <a:t>} adjacent</a:t>
            </a:r>
          </a:p>
          <a:p>
            <a:r>
              <a:rPr lang="en-US" dirty="0" smtClean="0"/>
              <a:t>Compare canonical solution to MIS(F – N(</a:t>
            </a:r>
            <a:r>
              <a:rPr lang="en-US" dirty="0" err="1" smtClean="0"/>
              <a:t>u,v</a:t>
            </a:r>
            <a:r>
              <a:rPr lang="en-US" dirty="0" smtClean="0"/>
              <a:t>))</a:t>
            </a:r>
            <a:endParaRPr lang="en-US" dirty="0" smtClean="0"/>
          </a:p>
          <a:p>
            <a:r>
              <a:rPr lang="en-US" dirty="0" smtClean="0"/>
              <a:t>If difference ≥ |X|:</a:t>
            </a:r>
          </a:p>
          <a:p>
            <a:pPr lvl="1"/>
            <a:r>
              <a:rPr lang="en-US" dirty="0" smtClean="0"/>
              <a:t>Solutions containing </a:t>
            </a:r>
            <a:r>
              <a:rPr lang="en-US" dirty="0" smtClean="0"/>
              <a:t>{</a:t>
            </a:r>
            <a:r>
              <a:rPr lang="en-US" dirty="0" err="1" smtClean="0"/>
              <a:t>u,v</a:t>
            </a:r>
            <a:r>
              <a:rPr lang="en-US" dirty="0" smtClean="0"/>
              <a:t>} </a:t>
            </a:r>
            <a:r>
              <a:rPr lang="en-US" dirty="0" smtClean="0"/>
              <a:t>are not better than canonical</a:t>
            </a:r>
          </a:p>
          <a:p>
            <a:pPr lvl="1"/>
            <a:r>
              <a:rPr lang="en-US" dirty="0" smtClean="0"/>
              <a:t>Exists optimal solution which does not use both</a:t>
            </a:r>
          </a:p>
          <a:p>
            <a:pPr lvl="1"/>
            <a:r>
              <a:rPr lang="en-US" dirty="0" smtClean="0"/>
              <a:t>Add edge {</a:t>
            </a:r>
            <a:r>
              <a:rPr lang="en-US" dirty="0" err="1" smtClean="0"/>
              <a:t>u,v</a:t>
            </a:r>
            <a:r>
              <a:rPr lang="en-US" dirty="0" smtClean="0"/>
              <a:t>}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105400" y="2667000"/>
            <a:ext cx="916277" cy="310124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0" y="1524000"/>
            <a:ext cx="1981200" cy="47244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</a:rPr>
              <a:t>F := G </a:t>
            </a:r>
            <a:r>
              <a:rPr lang="en-US" sz="1800" dirty="0">
                <a:latin typeface="+mj-lt"/>
              </a:rPr>
              <a:t>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3733800"/>
            <a:ext cx="3124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3733800"/>
            <a:ext cx="3124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3733800"/>
            <a:ext cx="3124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3733800"/>
            <a:ext cx="3124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3733800"/>
            <a:ext cx="3124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7312" y="3733800"/>
            <a:ext cx="742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trees from </a:t>
            </a:r>
            <a:r>
              <a:rPr lang="en-US" dirty="0" smtClean="0"/>
              <a:t>F: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 tree T in forest F</a:t>
            </a:r>
          </a:p>
          <a:p>
            <a:r>
              <a:rPr lang="en-US" b="1" dirty="0" smtClean="0"/>
              <a:t>Any</a:t>
            </a:r>
            <a:r>
              <a:rPr lang="en-US" dirty="0" smtClean="0"/>
              <a:t> independent set in X can be augmented with MIS(T) vertices from T</a:t>
            </a:r>
          </a:p>
          <a:p>
            <a:r>
              <a:rPr lang="en-US" dirty="0" smtClean="0"/>
              <a:t>Delete T, decrease k by MIS(T)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2931112" y="3540712"/>
            <a:ext cx="916277" cy="211064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67200" y="3352800"/>
            <a:ext cx="1981200" cy="32004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</a:rPr>
              <a:t>F := G </a:t>
            </a:r>
            <a:r>
              <a:rPr lang="en-US" sz="1800" dirty="0">
                <a:latin typeface="+mj-lt"/>
              </a:rPr>
              <a:t>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Vertex Cover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Input:	Graph G, integer k</a:t>
            </a:r>
          </a:p>
          <a:p>
            <a:pPr eaLnBrk="1" hangingPunct="1"/>
            <a:r>
              <a:rPr lang="en-US" dirty="0" smtClean="0"/>
              <a:t>Question:	Does G have a vertex cover of size ≤ k?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1371600" y="6019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is a Vertex Cover of G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 Graph G – S is edgeless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trees from </a:t>
            </a:r>
            <a:r>
              <a:rPr lang="en-US" dirty="0" smtClean="0"/>
              <a:t>F: 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tree T in </a:t>
            </a:r>
            <a:r>
              <a:rPr lang="en-US" dirty="0" smtClean="0"/>
              <a:t>the forest F, </a:t>
            </a:r>
            <a:r>
              <a:rPr lang="en-US" dirty="0" smtClean="0"/>
              <a:t>such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for all non-adjacent </a:t>
            </a:r>
            <a:r>
              <a:rPr lang="en-US" dirty="0" smtClean="0"/>
              <a:t>pairs {</a:t>
            </a:r>
            <a:r>
              <a:rPr lang="en-US" dirty="0" err="1" smtClean="0"/>
              <a:t>u,v</a:t>
            </a:r>
            <a:r>
              <a:rPr lang="en-US" dirty="0" smtClean="0"/>
              <a:t>} in </a:t>
            </a:r>
            <a:r>
              <a:rPr lang="en-US" dirty="0" smtClean="0"/>
              <a:t>X: </a:t>
            </a:r>
            <a:br>
              <a:rPr lang="en-US" dirty="0" smtClean="0"/>
            </a:br>
            <a:r>
              <a:rPr lang="en-US" dirty="0" smtClean="0"/>
              <a:t>MIS(T) = MIS(T – N(</a:t>
            </a:r>
            <a:r>
              <a:rPr lang="en-US" dirty="0" err="1" smtClean="0"/>
              <a:t>u,v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Then delete T from the instance, decrease k by MIS(T)</a:t>
            </a:r>
          </a:p>
          <a:p>
            <a:endParaRPr lang="en-US" dirty="0" smtClean="0"/>
          </a:p>
          <a:p>
            <a:r>
              <a:rPr lang="en-US" dirty="0" smtClean="0"/>
              <a:t>Justified by the following lemma:</a:t>
            </a:r>
          </a:p>
          <a:p>
            <a:pPr lvl="1"/>
            <a:r>
              <a:rPr lang="en-US" dirty="0" smtClean="0"/>
              <a:t>If there is an independent set X’ </a:t>
            </a:r>
            <a:r>
              <a:rPr lang="en-US" dirty="0" smtClean="0"/>
              <a:t>⊆</a:t>
            </a:r>
            <a:r>
              <a:rPr lang="en-US" dirty="0" smtClean="0"/>
              <a:t> X such that </a:t>
            </a:r>
            <a:br>
              <a:rPr lang="en-US" dirty="0" smtClean="0"/>
            </a:br>
            <a:r>
              <a:rPr lang="en-US" dirty="0" smtClean="0"/>
              <a:t>MIS(T) &gt; MIS(T – N(X’))</a:t>
            </a:r>
          </a:p>
          <a:p>
            <a:pPr lvl="1"/>
            <a:r>
              <a:rPr lang="en-US" dirty="0" smtClean="0"/>
              <a:t>then there is such a set of size at most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reduction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more rules to simplify the trees in F</a:t>
            </a:r>
          </a:p>
          <a:p>
            <a:r>
              <a:rPr lang="en-US" dirty="0" smtClean="0"/>
              <a:t>Effect of the rules:</a:t>
            </a:r>
          </a:p>
          <a:p>
            <a:pPr lvl="1"/>
            <a:r>
              <a:rPr lang="en-US" dirty="0" smtClean="0"/>
              <a:t>For each vertex v in X, the amount you have to “pay” in F for using v is at most |X|</a:t>
            </a:r>
          </a:p>
          <a:p>
            <a:pPr lvl="1"/>
            <a:r>
              <a:rPr lang="en-US" dirty="0" smtClean="0"/>
              <a:t>Similar for pairs of vertices in X</a:t>
            </a:r>
          </a:p>
          <a:p>
            <a:pPr lvl="1"/>
            <a:r>
              <a:rPr lang="en-US" dirty="0" smtClean="0"/>
              <a:t>But for each tree, some pair makes you pay in that tree</a:t>
            </a:r>
          </a:p>
          <a:p>
            <a:endParaRPr lang="en-US" dirty="0" smtClean="0"/>
          </a:p>
          <a:p>
            <a:r>
              <a:rPr lang="en-US" dirty="0" smtClean="0"/>
              <a:t>Long proof shows that |F| is O(|X|</a:t>
            </a:r>
            <a:r>
              <a:rPr lang="en-US" baseline="30000" dirty="0" smtClean="0"/>
              <a:t>3</a:t>
            </a:r>
            <a:r>
              <a:rPr lang="en-US" dirty="0" smtClean="0"/>
              <a:t>) after reduction</a:t>
            </a:r>
          </a:p>
          <a:p>
            <a:pPr lvl="1"/>
            <a:r>
              <a:rPr lang="en-US" dirty="0" smtClean="0"/>
              <a:t>Size of vertex set is |X| + O(|X|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 and discussion</a:t>
            </a:r>
            <a:endParaRPr lang="en-US" dirty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Kernelizability</a:t>
            </a:r>
            <a:r>
              <a:rPr lang="en-US" dirty="0" smtClean="0"/>
              <a:t> of (</a:t>
            </a:r>
            <a:r>
              <a:rPr lang="en-US" dirty="0" err="1" smtClean="0"/>
              <a:t>Unweighted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Vertex Cover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334654" y="4628951"/>
            <a:ext cx="91440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73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692573" y="3586933"/>
            <a:ext cx="687800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066"/>
                </a:lnTo>
                <a:lnTo>
                  <a:pt x="687800" y="223066"/>
                </a:lnTo>
                <a:lnTo>
                  <a:pt x="687800" y="3273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004772" y="3586933"/>
            <a:ext cx="687800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87800" y="0"/>
                </a:moveTo>
                <a:lnTo>
                  <a:pt x="687800" y="223066"/>
                </a:lnTo>
                <a:lnTo>
                  <a:pt x="0" y="223066"/>
                </a:lnTo>
                <a:lnTo>
                  <a:pt x="0" y="3273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660872" y="2544915"/>
            <a:ext cx="1031701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066"/>
                </a:lnTo>
                <a:lnTo>
                  <a:pt x="1031701" y="223066"/>
                </a:lnTo>
                <a:lnTo>
                  <a:pt x="1031701" y="32733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583451" y="3586933"/>
            <a:ext cx="91440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73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629171" y="2544915"/>
            <a:ext cx="1031701" cy="327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31701" y="0"/>
                </a:moveTo>
                <a:lnTo>
                  <a:pt x="1031701" y="223066"/>
                </a:lnTo>
                <a:lnTo>
                  <a:pt x="0" y="223066"/>
                </a:lnTo>
                <a:lnTo>
                  <a:pt x="0" y="32733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4098126" y="1830227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0" name="Freeform 19"/>
          <p:cNvSpPr/>
          <p:nvPr/>
        </p:nvSpPr>
        <p:spPr>
          <a:xfrm>
            <a:off x="4223180" y="1949029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Vertex Cover</a:t>
            </a:r>
            <a:endParaRPr lang="en-US" sz="1200" kern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066424" y="2872246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2" name="Freeform 21"/>
          <p:cNvSpPr/>
          <p:nvPr/>
        </p:nvSpPr>
        <p:spPr>
          <a:xfrm>
            <a:off x="3191479" y="2991048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Cluster Deletion </a:t>
            </a:r>
            <a:r>
              <a:rPr lang="en-US" sz="1200" kern="1200" dirty="0" smtClean="0"/>
              <a:t>Distance</a:t>
            </a:r>
            <a:endParaRPr lang="en-US" sz="1200" kern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3066424" y="3914264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4" name="Freeform 23"/>
          <p:cNvSpPr/>
          <p:nvPr/>
        </p:nvSpPr>
        <p:spPr>
          <a:xfrm>
            <a:off x="3191479" y="4033066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 smtClean="0"/>
              <a:t>Chordal</a:t>
            </a:r>
            <a:r>
              <a:rPr lang="en-US" sz="1200" kern="1200" dirty="0" smtClean="0"/>
              <a:t> Deletion Distance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29827" y="2872246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6" name="Freeform 25"/>
          <p:cNvSpPr/>
          <p:nvPr/>
        </p:nvSpPr>
        <p:spPr>
          <a:xfrm>
            <a:off x="5254882" y="2991048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Feedback Vertex Set</a:t>
            </a:r>
            <a:endParaRPr lang="en-US" sz="1200" kern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442026" y="3914264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8" name="Freeform 27"/>
          <p:cNvSpPr/>
          <p:nvPr/>
        </p:nvSpPr>
        <p:spPr>
          <a:xfrm>
            <a:off x="4567081" y="4033066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Odd Cycle Transversal</a:t>
            </a:r>
            <a:endParaRPr lang="en-US" sz="1200" kern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5817628" y="3914264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0" name="Freeform 29"/>
          <p:cNvSpPr/>
          <p:nvPr/>
        </p:nvSpPr>
        <p:spPr>
          <a:xfrm>
            <a:off x="5942682" y="4033066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 smtClean="0"/>
              <a:t>Outerplanar</a:t>
            </a:r>
            <a:r>
              <a:rPr lang="en-US" sz="1200" kern="1200" dirty="0" smtClean="0"/>
              <a:t> Deletion Distance</a:t>
            </a:r>
            <a:endParaRPr lang="en-US" sz="1200" kern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5817628" y="4956282"/>
            <a:ext cx="1125492" cy="7146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2" name="Freeform 31"/>
          <p:cNvSpPr/>
          <p:nvPr/>
        </p:nvSpPr>
        <p:spPr>
          <a:xfrm>
            <a:off x="5942682" y="5075084"/>
            <a:ext cx="1125492" cy="714687"/>
          </a:xfrm>
          <a:custGeom>
            <a:avLst/>
            <a:gdLst>
              <a:gd name="connsiteX0" fmla="*/ 0 w 1125492"/>
              <a:gd name="connsiteY0" fmla="*/ 71469 h 714687"/>
              <a:gd name="connsiteX1" fmla="*/ 20933 w 1125492"/>
              <a:gd name="connsiteY1" fmla="*/ 20933 h 714687"/>
              <a:gd name="connsiteX2" fmla="*/ 71469 w 1125492"/>
              <a:gd name="connsiteY2" fmla="*/ 0 h 714687"/>
              <a:gd name="connsiteX3" fmla="*/ 1054023 w 1125492"/>
              <a:gd name="connsiteY3" fmla="*/ 0 h 714687"/>
              <a:gd name="connsiteX4" fmla="*/ 1104559 w 1125492"/>
              <a:gd name="connsiteY4" fmla="*/ 20933 h 714687"/>
              <a:gd name="connsiteX5" fmla="*/ 1125492 w 1125492"/>
              <a:gd name="connsiteY5" fmla="*/ 71469 h 714687"/>
              <a:gd name="connsiteX6" fmla="*/ 1125492 w 1125492"/>
              <a:gd name="connsiteY6" fmla="*/ 643218 h 714687"/>
              <a:gd name="connsiteX7" fmla="*/ 1104559 w 1125492"/>
              <a:gd name="connsiteY7" fmla="*/ 693754 h 714687"/>
              <a:gd name="connsiteX8" fmla="*/ 1054023 w 1125492"/>
              <a:gd name="connsiteY8" fmla="*/ 714687 h 714687"/>
              <a:gd name="connsiteX9" fmla="*/ 71469 w 1125492"/>
              <a:gd name="connsiteY9" fmla="*/ 714687 h 714687"/>
              <a:gd name="connsiteX10" fmla="*/ 20933 w 1125492"/>
              <a:gd name="connsiteY10" fmla="*/ 693754 h 714687"/>
              <a:gd name="connsiteX11" fmla="*/ 0 w 1125492"/>
              <a:gd name="connsiteY11" fmla="*/ 643218 h 714687"/>
              <a:gd name="connsiteX12" fmla="*/ 0 w 1125492"/>
              <a:gd name="connsiteY12" fmla="*/ 71469 h 7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92" h="714687">
                <a:moveTo>
                  <a:pt x="0" y="71469"/>
                </a:moveTo>
                <a:cubicBezTo>
                  <a:pt x="0" y="52514"/>
                  <a:pt x="7530" y="34336"/>
                  <a:pt x="20933" y="20933"/>
                </a:cubicBezTo>
                <a:cubicBezTo>
                  <a:pt x="34336" y="7530"/>
                  <a:pt x="52515" y="0"/>
                  <a:pt x="71469" y="0"/>
                </a:cubicBezTo>
                <a:lnTo>
                  <a:pt x="1054023" y="0"/>
                </a:lnTo>
                <a:cubicBezTo>
                  <a:pt x="1072978" y="0"/>
                  <a:pt x="1091156" y="7530"/>
                  <a:pt x="1104559" y="20933"/>
                </a:cubicBezTo>
                <a:cubicBezTo>
                  <a:pt x="1117962" y="34336"/>
                  <a:pt x="1125492" y="52515"/>
                  <a:pt x="1125492" y="71469"/>
                </a:cubicBezTo>
                <a:lnTo>
                  <a:pt x="1125492" y="643218"/>
                </a:lnTo>
                <a:cubicBezTo>
                  <a:pt x="1125492" y="662173"/>
                  <a:pt x="1117962" y="680351"/>
                  <a:pt x="1104559" y="693754"/>
                </a:cubicBezTo>
                <a:cubicBezTo>
                  <a:pt x="1091156" y="707157"/>
                  <a:pt x="1072978" y="714687"/>
                  <a:pt x="1054023" y="714687"/>
                </a:cubicBezTo>
                <a:lnTo>
                  <a:pt x="71469" y="714687"/>
                </a:lnTo>
                <a:cubicBezTo>
                  <a:pt x="52514" y="714687"/>
                  <a:pt x="34336" y="707157"/>
                  <a:pt x="20933" y="693754"/>
                </a:cubicBezTo>
                <a:cubicBezTo>
                  <a:pt x="7530" y="680351"/>
                  <a:pt x="0" y="662173"/>
                  <a:pt x="0" y="643218"/>
                </a:cubicBezTo>
                <a:lnTo>
                  <a:pt x="0" y="7146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52" tIns="66652" rIns="66652" bIns="666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 smtClean="0"/>
              <a:t>Treewidth</a:t>
            </a:r>
            <a:endParaRPr lang="en-US" sz="1200" kern="1200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3810000"/>
            <a:ext cx="609600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6172200" y="3810000"/>
            <a:ext cx="609600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1828800" y="2438400"/>
            <a:ext cx="990600" cy="2590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en-US" sz="1800" dirty="0"/>
              <a:t>Increasing size</a:t>
            </a:r>
            <a:endParaRPr lang="en-US" sz="1800" dirty="0">
              <a:solidFill>
                <a:schemeClr val="tx1"/>
              </a:solidFill>
              <a:latin typeface="Time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6019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parameterizations are fixed-parameter tractable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We have studied </a:t>
            </a:r>
            <a:r>
              <a:rPr lang="en-US" dirty="0" smtClean="0"/>
              <a:t>data reduction for Vertex Cover using a “refined” parameter: Feedback </a:t>
            </a:r>
            <a:r>
              <a:rPr lang="en-US" dirty="0" smtClean="0"/>
              <a:t>Vertex </a:t>
            </a:r>
            <a:r>
              <a:rPr lang="en-US" dirty="0" smtClean="0"/>
              <a:t>Number</a:t>
            </a:r>
          </a:p>
          <a:p>
            <a:pPr lvl="1" eaLnBrk="1" hangingPunct="1"/>
            <a:r>
              <a:rPr lang="en-US" dirty="0" smtClean="0"/>
              <a:t>Kernel with O(|X|</a:t>
            </a:r>
            <a:r>
              <a:rPr lang="en-US" baseline="30000" dirty="0" smtClean="0"/>
              <a:t>3</a:t>
            </a:r>
            <a:r>
              <a:rPr lang="en-US" dirty="0" smtClean="0"/>
              <a:t>) vertices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Usage of vertex weights affects </a:t>
            </a:r>
            <a:r>
              <a:rPr lang="en-US" dirty="0" err="1" smtClean="0"/>
              <a:t>kernelizability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No polynomial kernel for weighted problem parameterized by VC-size (unless…)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Hierarchy of parameters </a:t>
            </a:r>
            <a:r>
              <a:rPr lang="en-US" dirty="0" smtClean="0"/>
              <a:t>to explore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Open </a:t>
            </a:r>
            <a:r>
              <a:rPr lang="en-US" dirty="0" smtClean="0"/>
              <a:t>problems: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Deletion distance to bipartite/</a:t>
            </a:r>
            <a:r>
              <a:rPr lang="en-US" dirty="0" err="1" smtClean="0"/>
              <a:t>outerplanar</a:t>
            </a:r>
            <a:r>
              <a:rPr lang="en-US" dirty="0" smtClean="0"/>
              <a:t> graphs</a:t>
            </a:r>
          </a:p>
          <a:p>
            <a:pPr lvl="1" eaLnBrk="1" hangingPunct="1"/>
            <a:r>
              <a:rPr lang="en-US" dirty="0" smtClean="0"/>
              <a:t>Improve the degree of the polynomial: cubic to quadratic?</a:t>
            </a:r>
          </a:p>
        </p:txBody>
      </p:sp>
      <p:grpSp>
        <p:nvGrpSpPr>
          <p:cNvPr id="5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81200" y="5715000"/>
            <a:ext cx="533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Thank you!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Vertex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914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Preprocess by computing a small, equivalent instance in polynomial time</a:t>
            </a:r>
          </a:p>
          <a:p>
            <a:r>
              <a:rPr lang="en-US" dirty="0" smtClean="0"/>
              <a:t>Reduce (</a:t>
            </a:r>
            <a:r>
              <a:rPr lang="en-US" dirty="0" err="1" smtClean="0"/>
              <a:t>G,k</a:t>
            </a:r>
            <a:r>
              <a:rPr lang="en-US" dirty="0" smtClean="0"/>
              <a:t>) to an equivalent instance on f(k) vertices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Evidence that factor 2 is optimal under UGC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Freeform 6"/>
          <p:cNvSpPr/>
          <p:nvPr/>
        </p:nvSpPr>
        <p:spPr>
          <a:xfrm>
            <a:off x="2033356" y="2826796"/>
            <a:ext cx="6690286" cy="658782"/>
          </a:xfrm>
          <a:custGeom>
            <a:avLst/>
            <a:gdLst>
              <a:gd name="connsiteX0" fmla="*/ 109799 w 658782"/>
              <a:gd name="connsiteY0" fmla="*/ 0 h 6690286"/>
              <a:gd name="connsiteX1" fmla="*/ 548983 w 658782"/>
              <a:gd name="connsiteY1" fmla="*/ 0 h 6690286"/>
              <a:gd name="connsiteX2" fmla="*/ 626623 w 658782"/>
              <a:gd name="connsiteY2" fmla="*/ 32159 h 6690286"/>
              <a:gd name="connsiteX3" fmla="*/ 658782 w 658782"/>
              <a:gd name="connsiteY3" fmla="*/ 109799 h 6690286"/>
              <a:gd name="connsiteX4" fmla="*/ 658782 w 658782"/>
              <a:gd name="connsiteY4" fmla="*/ 6690286 h 6690286"/>
              <a:gd name="connsiteX5" fmla="*/ 658782 w 658782"/>
              <a:gd name="connsiteY5" fmla="*/ 6690286 h 6690286"/>
              <a:gd name="connsiteX6" fmla="*/ 658782 w 658782"/>
              <a:gd name="connsiteY6" fmla="*/ 6690286 h 6690286"/>
              <a:gd name="connsiteX7" fmla="*/ 0 w 658782"/>
              <a:gd name="connsiteY7" fmla="*/ 6690286 h 6690286"/>
              <a:gd name="connsiteX8" fmla="*/ 0 w 658782"/>
              <a:gd name="connsiteY8" fmla="*/ 6690286 h 6690286"/>
              <a:gd name="connsiteX9" fmla="*/ 0 w 658782"/>
              <a:gd name="connsiteY9" fmla="*/ 6690286 h 6690286"/>
              <a:gd name="connsiteX10" fmla="*/ 0 w 658782"/>
              <a:gd name="connsiteY10" fmla="*/ 109799 h 6690286"/>
              <a:gd name="connsiteX11" fmla="*/ 32159 w 658782"/>
              <a:gd name="connsiteY11" fmla="*/ 32159 h 6690286"/>
              <a:gd name="connsiteX12" fmla="*/ 109799 w 658782"/>
              <a:gd name="connsiteY12" fmla="*/ 0 h 66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782" h="6690286">
                <a:moveTo>
                  <a:pt x="658782" y="1115071"/>
                </a:moveTo>
                <a:lnTo>
                  <a:pt x="658782" y="5575215"/>
                </a:lnTo>
                <a:cubicBezTo>
                  <a:pt x="658782" y="5870954"/>
                  <a:pt x="657643" y="6154567"/>
                  <a:pt x="655615" y="6363689"/>
                </a:cubicBezTo>
                <a:cubicBezTo>
                  <a:pt x="653588" y="6572802"/>
                  <a:pt x="650838" y="6690281"/>
                  <a:pt x="647970" y="6690281"/>
                </a:cubicBezTo>
                <a:lnTo>
                  <a:pt x="0" y="6690281"/>
                </a:lnTo>
                <a:lnTo>
                  <a:pt x="0" y="6690281"/>
                </a:lnTo>
                <a:lnTo>
                  <a:pt x="0" y="6690281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647970" y="5"/>
                </a:lnTo>
                <a:cubicBezTo>
                  <a:pt x="650838" y="5"/>
                  <a:pt x="653588" y="117484"/>
                  <a:pt x="655615" y="326597"/>
                </a:cubicBezTo>
                <a:cubicBezTo>
                  <a:pt x="657643" y="535709"/>
                  <a:pt x="658782" y="819332"/>
                  <a:pt x="658782" y="111507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56923" rIns="81688" bIns="5692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Sam Buss [SIAM J. </a:t>
            </a:r>
            <a:r>
              <a:rPr lang="en-US" sz="1300" kern="1200" dirty="0" err="1" smtClean="0"/>
              <a:t>Comput</a:t>
            </a:r>
            <a:r>
              <a:rPr lang="en-US" sz="1300" kern="1200" dirty="0" smtClean="0"/>
              <a:t>. 1993]</a:t>
            </a: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High-degree rule</a:t>
            </a:r>
            <a:endParaRPr lang="en-US" sz="1300" kern="1200" dirty="0"/>
          </a:p>
        </p:txBody>
      </p:sp>
      <p:sp>
        <p:nvSpPr>
          <p:cNvPr id="8" name="Freeform 7"/>
          <p:cNvSpPr/>
          <p:nvPr/>
        </p:nvSpPr>
        <p:spPr>
          <a:xfrm>
            <a:off x="1066948" y="2744447"/>
            <a:ext cx="966407" cy="823477"/>
          </a:xfrm>
          <a:custGeom>
            <a:avLst/>
            <a:gdLst>
              <a:gd name="connsiteX0" fmla="*/ 0 w 966407"/>
              <a:gd name="connsiteY0" fmla="*/ 137249 h 823477"/>
              <a:gd name="connsiteX1" fmla="*/ 40199 w 966407"/>
              <a:gd name="connsiteY1" fmla="*/ 40199 h 823477"/>
              <a:gd name="connsiteX2" fmla="*/ 137249 w 966407"/>
              <a:gd name="connsiteY2" fmla="*/ 0 h 823477"/>
              <a:gd name="connsiteX3" fmla="*/ 829158 w 966407"/>
              <a:gd name="connsiteY3" fmla="*/ 0 h 823477"/>
              <a:gd name="connsiteX4" fmla="*/ 926208 w 966407"/>
              <a:gd name="connsiteY4" fmla="*/ 40199 h 823477"/>
              <a:gd name="connsiteX5" fmla="*/ 966407 w 966407"/>
              <a:gd name="connsiteY5" fmla="*/ 137249 h 823477"/>
              <a:gd name="connsiteX6" fmla="*/ 966407 w 966407"/>
              <a:gd name="connsiteY6" fmla="*/ 686228 h 823477"/>
              <a:gd name="connsiteX7" fmla="*/ 926208 w 966407"/>
              <a:gd name="connsiteY7" fmla="*/ 783278 h 823477"/>
              <a:gd name="connsiteX8" fmla="*/ 829158 w 966407"/>
              <a:gd name="connsiteY8" fmla="*/ 823477 h 823477"/>
              <a:gd name="connsiteX9" fmla="*/ 137249 w 966407"/>
              <a:gd name="connsiteY9" fmla="*/ 823477 h 823477"/>
              <a:gd name="connsiteX10" fmla="*/ 40199 w 966407"/>
              <a:gd name="connsiteY10" fmla="*/ 783278 h 823477"/>
              <a:gd name="connsiteX11" fmla="*/ 0 w 966407"/>
              <a:gd name="connsiteY11" fmla="*/ 686228 h 823477"/>
              <a:gd name="connsiteX12" fmla="*/ 0 w 966407"/>
              <a:gd name="connsiteY12" fmla="*/ 137249 h 8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6407" h="823477">
                <a:moveTo>
                  <a:pt x="0" y="137249"/>
                </a:moveTo>
                <a:cubicBezTo>
                  <a:pt x="0" y="100848"/>
                  <a:pt x="14460" y="65938"/>
                  <a:pt x="40199" y="40199"/>
                </a:cubicBezTo>
                <a:cubicBezTo>
                  <a:pt x="65938" y="14460"/>
                  <a:pt x="100848" y="0"/>
                  <a:pt x="137249" y="0"/>
                </a:cubicBezTo>
                <a:lnTo>
                  <a:pt x="829158" y="0"/>
                </a:lnTo>
                <a:cubicBezTo>
                  <a:pt x="865559" y="0"/>
                  <a:pt x="900469" y="14460"/>
                  <a:pt x="926208" y="40199"/>
                </a:cubicBezTo>
                <a:cubicBezTo>
                  <a:pt x="951947" y="65938"/>
                  <a:pt x="966407" y="100848"/>
                  <a:pt x="966407" y="137249"/>
                </a:cubicBezTo>
                <a:lnTo>
                  <a:pt x="966407" y="686228"/>
                </a:lnTo>
                <a:cubicBezTo>
                  <a:pt x="966407" y="722629"/>
                  <a:pt x="951947" y="757539"/>
                  <a:pt x="926208" y="783278"/>
                </a:cubicBezTo>
                <a:cubicBezTo>
                  <a:pt x="900469" y="809017"/>
                  <a:pt x="865559" y="823477"/>
                  <a:pt x="829158" y="823477"/>
                </a:cubicBezTo>
                <a:lnTo>
                  <a:pt x="137249" y="823477"/>
                </a:lnTo>
                <a:cubicBezTo>
                  <a:pt x="100848" y="823477"/>
                  <a:pt x="65938" y="809017"/>
                  <a:pt x="40199" y="783278"/>
                </a:cubicBezTo>
                <a:cubicBezTo>
                  <a:pt x="14460" y="757539"/>
                  <a:pt x="0" y="722629"/>
                  <a:pt x="0" y="686228"/>
                </a:cubicBezTo>
                <a:lnTo>
                  <a:pt x="0" y="137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399" tIns="78299" rIns="116399" bIns="7829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O(k</a:t>
            </a:r>
            <a:r>
              <a:rPr lang="en-US" sz="2000" kern="1200" baseline="30000" dirty="0" smtClean="0"/>
              <a:t>2</a:t>
            </a:r>
            <a:r>
              <a:rPr lang="en-US" sz="2000" kern="1200" dirty="0" smtClean="0"/>
              <a:t>)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2033356" y="3691447"/>
            <a:ext cx="6690286" cy="658782"/>
          </a:xfrm>
          <a:custGeom>
            <a:avLst/>
            <a:gdLst>
              <a:gd name="connsiteX0" fmla="*/ 109799 w 658782"/>
              <a:gd name="connsiteY0" fmla="*/ 0 h 6690286"/>
              <a:gd name="connsiteX1" fmla="*/ 548983 w 658782"/>
              <a:gd name="connsiteY1" fmla="*/ 0 h 6690286"/>
              <a:gd name="connsiteX2" fmla="*/ 626623 w 658782"/>
              <a:gd name="connsiteY2" fmla="*/ 32159 h 6690286"/>
              <a:gd name="connsiteX3" fmla="*/ 658782 w 658782"/>
              <a:gd name="connsiteY3" fmla="*/ 109799 h 6690286"/>
              <a:gd name="connsiteX4" fmla="*/ 658782 w 658782"/>
              <a:gd name="connsiteY4" fmla="*/ 6690286 h 6690286"/>
              <a:gd name="connsiteX5" fmla="*/ 658782 w 658782"/>
              <a:gd name="connsiteY5" fmla="*/ 6690286 h 6690286"/>
              <a:gd name="connsiteX6" fmla="*/ 658782 w 658782"/>
              <a:gd name="connsiteY6" fmla="*/ 6690286 h 6690286"/>
              <a:gd name="connsiteX7" fmla="*/ 0 w 658782"/>
              <a:gd name="connsiteY7" fmla="*/ 6690286 h 6690286"/>
              <a:gd name="connsiteX8" fmla="*/ 0 w 658782"/>
              <a:gd name="connsiteY8" fmla="*/ 6690286 h 6690286"/>
              <a:gd name="connsiteX9" fmla="*/ 0 w 658782"/>
              <a:gd name="connsiteY9" fmla="*/ 6690286 h 6690286"/>
              <a:gd name="connsiteX10" fmla="*/ 0 w 658782"/>
              <a:gd name="connsiteY10" fmla="*/ 109799 h 6690286"/>
              <a:gd name="connsiteX11" fmla="*/ 32159 w 658782"/>
              <a:gd name="connsiteY11" fmla="*/ 32159 h 6690286"/>
              <a:gd name="connsiteX12" fmla="*/ 109799 w 658782"/>
              <a:gd name="connsiteY12" fmla="*/ 0 h 66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782" h="6690286">
                <a:moveTo>
                  <a:pt x="658782" y="1115071"/>
                </a:moveTo>
                <a:lnTo>
                  <a:pt x="658782" y="5575215"/>
                </a:lnTo>
                <a:cubicBezTo>
                  <a:pt x="658782" y="5870954"/>
                  <a:pt x="657643" y="6154567"/>
                  <a:pt x="655615" y="6363689"/>
                </a:cubicBezTo>
                <a:cubicBezTo>
                  <a:pt x="653588" y="6572802"/>
                  <a:pt x="650838" y="6690281"/>
                  <a:pt x="647970" y="6690281"/>
                </a:cubicBezTo>
                <a:lnTo>
                  <a:pt x="0" y="6690281"/>
                </a:lnTo>
                <a:lnTo>
                  <a:pt x="0" y="6690281"/>
                </a:lnTo>
                <a:lnTo>
                  <a:pt x="0" y="6690281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647970" y="5"/>
                </a:lnTo>
                <a:cubicBezTo>
                  <a:pt x="650838" y="5"/>
                  <a:pt x="653588" y="117484"/>
                  <a:pt x="655615" y="326597"/>
                </a:cubicBezTo>
                <a:cubicBezTo>
                  <a:pt x="657643" y="535709"/>
                  <a:pt x="658782" y="819332"/>
                  <a:pt x="658782" y="111507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56923" rIns="81688" bIns="5692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Chen, </a:t>
            </a:r>
            <a:r>
              <a:rPr lang="en-US" sz="1300" kern="1200" dirty="0" err="1" smtClean="0"/>
              <a:t>Kanj</a:t>
            </a:r>
            <a:r>
              <a:rPr lang="en-US" sz="1300" kern="1200" dirty="0" smtClean="0"/>
              <a:t> and </a:t>
            </a:r>
            <a:r>
              <a:rPr lang="en-US" sz="1300" kern="1200" dirty="0" err="1" smtClean="0"/>
              <a:t>Jia</a:t>
            </a:r>
            <a:r>
              <a:rPr lang="en-US" sz="1300" kern="1200" dirty="0" smtClean="0"/>
              <a:t> [J. Algorithms 2001]</a:t>
            </a: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Linear-programming </a:t>
            </a:r>
            <a:r>
              <a:rPr lang="en-US" sz="1300" kern="1200" dirty="0" smtClean="0"/>
              <a:t>theorem by </a:t>
            </a:r>
            <a:r>
              <a:rPr lang="en-US" sz="1300" kern="1200" dirty="0" err="1" smtClean="0"/>
              <a:t>Nemhauser</a:t>
            </a:r>
            <a:r>
              <a:rPr lang="en-US" sz="1300" kern="1200" dirty="0" smtClean="0"/>
              <a:t> and Trotter</a:t>
            </a:r>
            <a:endParaRPr lang="en-US" sz="1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066948" y="3609099"/>
            <a:ext cx="966407" cy="823477"/>
          </a:xfrm>
          <a:custGeom>
            <a:avLst/>
            <a:gdLst>
              <a:gd name="connsiteX0" fmla="*/ 0 w 966407"/>
              <a:gd name="connsiteY0" fmla="*/ 137249 h 823477"/>
              <a:gd name="connsiteX1" fmla="*/ 40199 w 966407"/>
              <a:gd name="connsiteY1" fmla="*/ 40199 h 823477"/>
              <a:gd name="connsiteX2" fmla="*/ 137249 w 966407"/>
              <a:gd name="connsiteY2" fmla="*/ 0 h 823477"/>
              <a:gd name="connsiteX3" fmla="*/ 829158 w 966407"/>
              <a:gd name="connsiteY3" fmla="*/ 0 h 823477"/>
              <a:gd name="connsiteX4" fmla="*/ 926208 w 966407"/>
              <a:gd name="connsiteY4" fmla="*/ 40199 h 823477"/>
              <a:gd name="connsiteX5" fmla="*/ 966407 w 966407"/>
              <a:gd name="connsiteY5" fmla="*/ 137249 h 823477"/>
              <a:gd name="connsiteX6" fmla="*/ 966407 w 966407"/>
              <a:gd name="connsiteY6" fmla="*/ 686228 h 823477"/>
              <a:gd name="connsiteX7" fmla="*/ 926208 w 966407"/>
              <a:gd name="connsiteY7" fmla="*/ 783278 h 823477"/>
              <a:gd name="connsiteX8" fmla="*/ 829158 w 966407"/>
              <a:gd name="connsiteY8" fmla="*/ 823477 h 823477"/>
              <a:gd name="connsiteX9" fmla="*/ 137249 w 966407"/>
              <a:gd name="connsiteY9" fmla="*/ 823477 h 823477"/>
              <a:gd name="connsiteX10" fmla="*/ 40199 w 966407"/>
              <a:gd name="connsiteY10" fmla="*/ 783278 h 823477"/>
              <a:gd name="connsiteX11" fmla="*/ 0 w 966407"/>
              <a:gd name="connsiteY11" fmla="*/ 686228 h 823477"/>
              <a:gd name="connsiteX12" fmla="*/ 0 w 966407"/>
              <a:gd name="connsiteY12" fmla="*/ 137249 h 8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6407" h="823477">
                <a:moveTo>
                  <a:pt x="0" y="137249"/>
                </a:moveTo>
                <a:cubicBezTo>
                  <a:pt x="0" y="100848"/>
                  <a:pt x="14460" y="65938"/>
                  <a:pt x="40199" y="40199"/>
                </a:cubicBezTo>
                <a:cubicBezTo>
                  <a:pt x="65938" y="14460"/>
                  <a:pt x="100848" y="0"/>
                  <a:pt x="137249" y="0"/>
                </a:cubicBezTo>
                <a:lnTo>
                  <a:pt x="829158" y="0"/>
                </a:lnTo>
                <a:cubicBezTo>
                  <a:pt x="865559" y="0"/>
                  <a:pt x="900469" y="14460"/>
                  <a:pt x="926208" y="40199"/>
                </a:cubicBezTo>
                <a:cubicBezTo>
                  <a:pt x="951947" y="65938"/>
                  <a:pt x="966407" y="100848"/>
                  <a:pt x="966407" y="137249"/>
                </a:cubicBezTo>
                <a:lnTo>
                  <a:pt x="966407" y="686228"/>
                </a:lnTo>
                <a:cubicBezTo>
                  <a:pt x="966407" y="722629"/>
                  <a:pt x="951947" y="757539"/>
                  <a:pt x="926208" y="783278"/>
                </a:cubicBezTo>
                <a:cubicBezTo>
                  <a:pt x="900469" y="809017"/>
                  <a:pt x="865559" y="823477"/>
                  <a:pt x="829158" y="823477"/>
                </a:cubicBezTo>
                <a:lnTo>
                  <a:pt x="137249" y="823477"/>
                </a:lnTo>
                <a:cubicBezTo>
                  <a:pt x="100848" y="823477"/>
                  <a:pt x="65938" y="809017"/>
                  <a:pt x="40199" y="783278"/>
                </a:cubicBezTo>
                <a:cubicBezTo>
                  <a:pt x="14460" y="757539"/>
                  <a:pt x="0" y="722629"/>
                  <a:pt x="0" y="686228"/>
                </a:cubicBezTo>
                <a:lnTo>
                  <a:pt x="0" y="137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399" tIns="78299" rIns="116399" bIns="7829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2k</a:t>
            </a:r>
            <a:endParaRPr lang="en-US" sz="2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033356" y="4556098"/>
            <a:ext cx="6690286" cy="658782"/>
          </a:xfrm>
          <a:custGeom>
            <a:avLst/>
            <a:gdLst>
              <a:gd name="connsiteX0" fmla="*/ 109799 w 658782"/>
              <a:gd name="connsiteY0" fmla="*/ 0 h 6690286"/>
              <a:gd name="connsiteX1" fmla="*/ 548983 w 658782"/>
              <a:gd name="connsiteY1" fmla="*/ 0 h 6690286"/>
              <a:gd name="connsiteX2" fmla="*/ 626623 w 658782"/>
              <a:gd name="connsiteY2" fmla="*/ 32159 h 6690286"/>
              <a:gd name="connsiteX3" fmla="*/ 658782 w 658782"/>
              <a:gd name="connsiteY3" fmla="*/ 109799 h 6690286"/>
              <a:gd name="connsiteX4" fmla="*/ 658782 w 658782"/>
              <a:gd name="connsiteY4" fmla="*/ 6690286 h 6690286"/>
              <a:gd name="connsiteX5" fmla="*/ 658782 w 658782"/>
              <a:gd name="connsiteY5" fmla="*/ 6690286 h 6690286"/>
              <a:gd name="connsiteX6" fmla="*/ 658782 w 658782"/>
              <a:gd name="connsiteY6" fmla="*/ 6690286 h 6690286"/>
              <a:gd name="connsiteX7" fmla="*/ 0 w 658782"/>
              <a:gd name="connsiteY7" fmla="*/ 6690286 h 6690286"/>
              <a:gd name="connsiteX8" fmla="*/ 0 w 658782"/>
              <a:gd name="connsiteY8" fmla="*/ 6690286 h 6690286"/>
              <a:gd name="connsiteX9" fmla="*/ 0 w 658782"/>
              <a:gd name="connsiteY9" fmla="*/ 6690286 h 6690286"/>
              <a:gd name="connsiteX10" fmla="*/ 0 w 658782"/>
              <a:gd name="connsiteY10" fmla="*/ 109799 h 6690286"/>
              <a:gd name="connsiteX11" fmla="*/ 32159 w 658782"/>
              <a:gd name="connsiteY11" fmla="*/ 32159 h 6690286"/>
              <a:gd name="connsiteX12" fmla="*/ 109799 w 658782"/>
              <a:gd name="connsiteY12" fmla="*/ 0 h 66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782" h="6690286">
                <a:moveTo>
                  <a:pt x="658782" y="1115071"/>
                </a:moveTo>
                <a:lnTo>
                  <a:pt x="658782" y="5575215"/>
                </a:lnTo>
                <a:cubicBezTo>
                  <a:pt x="658782" y="5870954"/>
                  <a:pt x="657643" y="6154567"/>
                  <a:pt x="655615" y="6363689"/>
                </a:cubicBezTo>
                <a:cubicBezTo>
                  <a:pt x="653588" y="6572802"/>
                  <a:pt x="650838" y="6690281"/>
                  <a:pt x="647970" y="6690281"/>
                </a:cubicBezTo>
                <a:lnTo>
                  <a:pt x="0" y="6690281"/>
                </a:lnTo>
                <a:lnTo>
                  <a:pt x="0" y="6690281"/>
                </a:lnTo>
                <a:lnTo>
                  <a:pt x="0" y="6690281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647970" y="5"/>
                </a:lnTo>
                <a:cubicBezTo>
                  <a:pt x="650838" y="5"/>
                  <a:pt x="653588" y="117484"/>
                  <a:pt x="655615" y="326597"/>
                </a:cubicBezTo>
                <a:cubicBezTo>
                  <a:pt x="657643" y="535709"/>
                  <a:pt x="658782" y="819332"/>
                  <a:pt x="658782" y="111507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56923" rIns="81688" bIns="5692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Abu-</a:t>
            </a:r>
            <a:r>
              <a:rPr lang="en-US" sz="1300" kern="1200" dirty="0" err="1" smtClean="0"/>
              <a:t>Khzam</a:t>
            </a:r>
            <a:r>
              <a:rPr lang="en-US" sz="1300" kern="1200" dirty="0" smtClean="0"/>
              <a:t>, Fellows, Langston and </a:t>
            </a:r>
            <a:r>
              <a:rPr lang="en-US" sz="1300" kern="1200" dirty="0" err="1" smtClean="0"/>
              <a:t>Suters</a:t>
            </a:r>
            <a:r>
              <a:rPr lang="en-US" sz="1300" kern="1200" dirty="0" smtClean="0"/>
              <a:t> [Theory </a:t>
            </a:r>
            <a:r>
              <a:rPr lang="en-US" sz="1300" kern="1200" dirty="0" err="1" smtClean="0"/>
              <a:t>Comput</a:t>
            </a:r>
            <a:r>
              <a:rPr lang="en-US" sz="1300" kern="1200" dirty="0" smtClean="0"/>
              <a:t>. Syst. 2007]</a:t>
            </a: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Combinatorial algorithm by </a:t>
            </a:r>
            <a:r>
              <a:rPr lang="en-US" sz="1300" i="1" kern="1200" dirty="0" smtClean="0"/>
              <a:t>Crown Reduction</a:t>
            </a:r>
            <a:endParaRPr lang="en-US" sz="1300" i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1066948" y="4473750"/>
            <a:ext cx="966407" cy="823477"/>
          </a:xfrm>
          <a:custGeom>
            <a:avLst/>
            <a:gdLst>
              <a:gd name="connsiteX0" fmla="*/ 0 w 966407"/>
              <a:gd name="connsiteY0" fmla="*/ 137249 h 823477"/>
              <a:gd name="connsiteX1" fmla="*/ 40199 w 966407"/>
              <a:gd name="connsiteY1" fmla="*/ 40199 h 823477"/>
              <a:gd name="connsiteX2" fmla="*/ 137249 w 966407"/>
              <a:gd name="connsiteY2" fmla="*/ 0 h 823477"/>
              <a:gd name="connsiteX3" fmla="*/ 829158 w 966407"/>
              <a:gd name="connsiteY3" fmla="*/ 0 h 823477"/>
              <a:gd name="connsiteX4" fmla="*/ 926208 w 966407"/>
              <a:gd name="connsiteY4" fmla="*/ 40199 h 823477"/>
              <a:gd name="connsiteX5" fmla="*/ 966407 w 966407"/>
              <a:gd name="connsiteY5" fmla="*/ 137249 h 823477"/>
              <a:gd name="connsiteX6" fmla="*/ 966407 w 966407"/>
              <a:gd name="connsiteY6" fmla="*/ 686228 h 823477"/>
              <a:gd name="connsiteX7" fmla="*/ 926208 w 966407"/>
              <a:gd name="connsiteY7" fmla="*/ 783278 h 823477"/>
              <a:gd name="connsiteX8" fmla="*/ 829158 w 966407"/>
              <a:gd name="connsiteY8" fmla="*/ 823477 h 823477"/>
              <a:gd name="connsiteX9" fmla="*/ 137249 w 966407"/>
              <a:gd name="connsiteY9" fmla="*/ 823477 h 823477"/>
              <a:gd name="connsiteX10" fmla="*/ 40199 w 966407"/>
              <a:gd name="connsiteY10" fmla="*/ 783278 h 823477"/>
              <a:gd name="connsiteX11" fmla="*/ 0 w 966407"/>
              <a:gd name="connsiteY11" fmla="*/ 686228 h 823477"/>
              <a:gd name="connsiteX12" fmla="*/ 0 w 966407"/>
              <a:gd name="connsiteY12" fmla="*/ 137249 h 8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6407" h="823477">
                <a:moveTo>
                  <a:pt x="0" y="137249"/>
                </a:moveTo>
                <a:cubicBezTo>
                  <a:pt x="0" y="100848"/>
                  <a:pt x="14460" y="65938"/>
                  <a:pt x="40199" y="40199"/>
                </a:cubicBezTo>
                <a:cubicBezTo>
                  <a:pt x="65938" y="14460"/>
                  <a:pt x="100848" y="0"/>
                  <a:pt x="137249" y="0"/>
                </a:cubicBezTo>
                <a:lnTo>
                  <a:pt x="829158" y="0"/>
                </a:lnTo>
                <a:cubicBezTo>
                  <a:pt x="865559" y="0"/>
                  <a:pt x="900469" y="14460"/>
                  <a:pt x="926208" y="40199"/>
                </a:cubicBezTo>
                <a:cubicBezTo>
                  <a:pt x="951947" y="65938"/>
                  <a:pt x="966407" y="100848"/>
                  <a:pt x="966407" y="137249"/>
                </a:cubicBezTo>
                <a:lnTo>
                  <a:pt x="966407" y="686228"/>
                </a:lnTo>
                <a:cubicBezTo>
                  <a:pt x="966407" y="722629"/>
                  <a:pt x="951947" y="757539"/>
                  <a:pt x="926208" y="783278"/>
                </a:cubicBezTo>
                <a:cubicBezTo>
                  <a:pt x="900469" y="809017"/>
                  <a:pt x="865559" y="823477"/>
                  <a:pt x="829158" y="823477"/>
                </a:cubicBezTo>
                <a:lnTo>
                  <a:pt x="137249" y="823477"/>
                </a:lnTo>
                <a:cubicBezTo>
                  <a:pt x="100848" y="823477"/>
                  <a:pt x="65938" y="809017"/>
                  <a:pt x="40199" y="783278"/>
                </a:cubicBezTo>
                <a:cubicBezTo>
                  <a:pt x="14460" y="757539"/>
                  <a:pt x="0" y="722629"/>
                  <a:pt x="0" y="686228"/>
                </a:cubicBezTo>
                <a:lnTo>
                  <a:pt x="0" y="1372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399" tIns="78299" rIns="116399" bIns="7829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3k</a:t>
            </a:r>
            <a:endParaRPr 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values of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instance (</a:t>
            </a:r>
            <a:r>
              <a:rPr lang="en-US" dirty="0" err="1" smtClean="0"/>
              <a:t>G,k</a:t>
            </a:r>
            <a:r>
              <a:rPr lang="en-US" dirty="0" smtClean="0"/>
              <a:t>) of Vertex Cover</a:t>
            </a:r>
          </a:p>
          <a:p>
            <a:r>
              <a:rPr lang="en-US" dirty="0" smtClean="0"/>
              <a:t>Compute a 2-approximation set S in linear time</a:t>
            </a:r>
          </a:p>
          <a:p>
            <a:pPr lvl="1"/>
            <a:r>
              <a:rPr lang="en-US" dirty="0" smtClean="0"/>
              <a:t>VC(G) ≤ |S| ≤ 2 VC(G)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interesting situations we have:</a:t>
            </a:r>
          </a:p>
          <a:p>
            <a:pPr lvl="1"/>
            <a:r>
              <a:rPr lang="en-US" dirty="0" smtClean="0"/>
              <a:t>VC(G) / 2 ≤ k ≤ 2 VC(G)</a:t>
            </a:r>
          </a:p>
          <a:p>
            <a:endParaRPr lang="en-US" b="1" dirty="0" smtClean="0"/>
          </a:p>
          <a:p>
            <a:r>
              <a:rPr lang="en-US" dirty="0" smtClean="0"/>
              <a:t>So for relevant instances </a:t>
            </a:r>
            <a:r>
              <a:rPr lang="en-US" b="1" dirty="0" smtClean="0"/>
              <a:t>k is </a:t>
            </a:r>
            <a:r>
              <a:rPr lang="el-GR" b="1" dirty="0" smtClean="0"/>
              <a:t>Θ</a:t>
            </a:r>
            <a:r>
              <a:rPr lang="en-US" b="1" dirty="0" smtClean="0"/>
              <a:t>(VC(G))</a:t>
            </a:r>
          </a:p>
        </p:txBody>
      </p:sp>
      <p:sp>
        <p:nvSpPr>
          <p:cNvPr id="6" name="Freeform 5"/>
          <p:cNvSpPr/>
          <p:nvPr/>
        </p:nvSpPr>
        <p:spPr>
          <a:xfrm>
            <a:off x="1981200" y="2819400"/>
            <a:ext cx="2065213" cy="399679"/>
          </a:xfrm>
          <a:custGeom>
            <a:avLst/>
            <a:gdLst>
              <a:gd name="connsiteX0" fmla="*/ 0 w 2065213"/>
              <a:gd name="connsiteY0" fmla="*/ 0 h 399679"/>
              <a:gd name="connsiteX1" fmla="*/ 2065213 w 2065213"/>
              <a:gd name="connsiteY1" fmla="*/ 0 h 399679"/>
              <a:gd name="connsiteX2" fmla="*/ 2065213 w 2065213"/>
              <a:gd name="connsiteY2" fmla="*/ 399679 h 399679"/>
              <a:gd name="connsiteX3" fmla="*/ 0 w 2065213"/>
              <a:gd name="connsiteY3" fmla="*/ 399679 h 399679"/>
              <a:gd name="connsiteX4" fmla="*/ 0 w 2065213"/>
              <a:gd name="connsiteY4" fmla="*/ 0 h 3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13" h="399679">
                <a:moveTo>
                  <a:pt x="0" y="0"/>
                </a:moveTo>
                <a:lnTo>
                  <a:pt x="2065213" y="0"/>
                </a:lnTo>
                <a:lnTo>
                  <a:pt x="2065213" y="399679"/>
                </a:lnTo>
                <a:lnTo>
                  <a:pt x="0" y="399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k &lt; |S|/2</a:t>
            </a:r>
            <a:endParaRPr lang="en-US" sz="1800" kern="1200" dirty="0"/>
          </a:p>
        </p:txBody>
      </p:sp>
      <p:sp>
        <p:nvSpPr>
          <p:cNvPr id="7" name="Freeform 6"/>
          <p:cNvSpPr/>
          <p:nvPr/>
        </p:nvSpPr>
        <p:spPr>
          <a:xfrm>
            <a:off x="1981221" y="3237299"/>
            <a:ext cx="2065213" cy="1141920"/>
          </a:xfrm>
          <a:custGeom>
            <a:avLst/>
            <a:gdLst>
              <a:gd name="connsiteX0" fmla="*/ 0 w 2065213"/>
              <a:gd name="connsiteY0" fmla="*/ 0 h 1141920"/>
              <a:gd name="connsiteX1" fmla="*/ 2065213 w 2065213"/>
              <a:gd name="connsiteY1" fmla="*/ 0 h 1141920"/>
              <a:gd name="connsiteX2" fmla="*/ 2065213 w 2065213"/>
              <a:gd name="connsiteY2" fmla="*/ 1141920 h 1141920"/>
              <a:gd name="connsiteX3" fmla="*/ 0 w 2065213"/>
              <a:gd name="connsiteY3" fmla="*/ 1141920 h 1141920"/>
              <a:gd name="connsiteX4" fmla="*/ 0 w 2065213"/>
              <a:gd name="connsiteY4" fmla="*/ 0 h 114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13" h="1141920">
                <a:moveTo>
                  <a:pt x="0" y="0"/>
                </a:moveTo>
                <a:lnTo>
                  <a:pt x="2065213" y="0"/>
                </a:lnTo>
                <a:lnTo>
                  <a:pt x="2065213" y="1141920"/>
                </a:lnTo>
                <a:lnTo>
                  <a:pt x="0" y="1141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k </a:t>
            </a:r>
            <a:r>
              <a:rPr lang="en-US" sz="1800" kern="1200" dirty="0" smtClean="0"/>
              <a:t>&lt; VC(G)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Output </a:t>
            </a:r>
            <a:r>
              <a:rPr lang="en-US" sz="1800" b="1" kern="1200" dirty="0" smtClean="0"/>
              <a:t>NO</a:t>
            </a:r>
            <a:endParaRPr lang="en-US" sz="18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4335544" y="2819400"/>
            <a:ext cx="2065213" cy="399679"/>
          </a:xfrm>
          <a:custGeom>
            <a:avLst/>
            <a:gdLst>
              <a:gd name="connsiteX0" fmla="*/ 0 w 2065213"/>
              <a:gd name="connsiteY0" fmla="*/ 0 h 399679"/>
              <a:gd name="connsiteX1" fmla="*/ 2065213 w 2065213"/>
              <a:gd name="connsiteY1" fmla="*/ 0 h 399679"/>
              <a:gd name="connsiteX2" fmla="*/ 2065213 w 2065213"/>
              <a:gd name="connsiteY2" fmla="*/ 399679 h 399679"/>
              <a:gd name="connsiteX3" fmla="*/ 0 w 2065213"/>
              <a:gd name="connsiteY3" fmla="*/ 399679 h 399679"/>
              <a:gd name="connsiteX4" fmla="*/ 0 w 2065213"/>
              <a:gd name="connsiteY4" fmla="*/ 0 h 3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13" h="399679">
                <a:moveTo>
                  <a:pt x="0" y="0"/>
                </a:moveTo>
                <a:lnTo>
                  <a:pt x="2065213" y="0"/>
                </a:lnTo>
                <a:lnTo>
                  <a:pt x="2065213" y="399679"/>
                </a:lnTo>
                <a:lnTo>
                  <a:pt x="0" y="399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k ≥ |S|</a:t>
            </a:r>
            <a:endParaRPr lang="en-US" sz="1800" kern="1200" dirty="0"/>
          </a:p>
        </p:txBody>
      </p:sp>
      <p:sp>
        <p:nvSpPr>
          <p:cNvPr id="9" name="Freeform 8"/>
          <p:cNvSpPr/>
          <p:nvPr/>
        </p:nvSpPr>
        <p:spPr>
          <a:xfrm>
            <a:off x="4335564" y="3237299"/>
            <a:ext cx="2065213" cy="1141920"/>
          </a:xfrm>
          <a:custGeom>
            <a:avLst/>
            <a:gdLst>
              <a:gd name="connsiteX0" fmla="*/ 0 w 2065213"/>
              <a:gd name="connsiteY0" fmla="*/ 0 h 1141920"/>
              <a:gd name="connsiteX1" fmla="*/ 2065213 w 2065213"/>
              <a:gd name="connsiteY1" fmla="*/ 0 h 1141920"/>
              <a:gd name="connsiteX2" fmla="*/ 2065213 w 2065213"/>
              <a:gd name="connsiteY2" fmla="*/ 1141920 h 1141920"/>
              <a:gd name="connsiteX3" fmla="*/ 0 w 2065213"/>
              <a:gd name="connsiteY3" fmla="*/ 1141920 h 1141920"/>
              <a:gd name="connsiteX4" fmla="*/ 0 w 2065213"/>
              <a:gd name="connsiteY4" fmla="*/ 0 h 114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13" h="1141920">
                <a:moveTo>
                  <a:pt x="0" y="0"/>
                </a:moveTo>
                <a:lnTo>
                  <a:pt x="2065213" y="0"/>
                </a:lnTo>
                <a:lnTo>
                  <a:pt x="2065213" y="1141920"/>
                </a:lnTo>
                <a:lnTo>
                  <a:pt x="0" y="1141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800" dirty="0" smtClean="0"/>
              <a:t>k ≥ </a:t>
            </a:r>
            <a:r>
              <a:rPr lang="en-US" sz="1800" kern="1200" dirty="0" smtClean="0"/>
              <a:t>VC(G)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Output </a:t>
            </a:r>
            <a:r>
              <a:rPr lang="en-US" sz="1800" b="1" kern="1200" dirty="0" smtClean="0"/>
              <a:t>YES</a:t>
            </a:r>
            <a:endParaRPr lang="en-US" sz="18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parameterizations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results guarantee that the size of instance (</a:t>
            </a:r>
            <a:r>
              <a:rPr lang="en-US" dirty="0" err="1" smtClean="0"/>
              <a:t>G,k</a:t>
            </a:r>
            <a:r>
              <a:rPr lang="en-US" dirty="0" smtClean="0"/>
              <a:t>) of Vertex Cover can be reduced to O(VC(G)) vertices</a:t>
            </a:r>
          </a:p>
          <a:p>
            <a:pPr lvl="1"/>
            <a:r>
              <a:rPr lang="en-US" dirty="0" smtClean="0"/>
              <a:t>In polynomial time, without changing the answer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VC(G) is just a measure of the complexity of a graph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any measure </a:t>
            </a:r>
            <a:r>
              <a:rPr lang="en-US" dirty="0" smtClean="0">
                <a:sym typeface="Mathematica1"/>
              </a:rPr>
              <a:t> which maps graphs to </a:t>
            </a:r>
            <a:r>
              <a:rPr lang="en-US" b="1" i="1" dirty="0" smtClean="0">
                <a:sym typeface="Mathematica1"/>
              </a:rPr>
              <a:t>N</a:t>
            </a:r>
            <a:r>
              <a:rPr lang="en-US" dirty="0" smtClean="0">
                <a:sym typeface="Mathematica1"/>
              </a:rPr>
              <a:t>, and ask:</a:t>
            </a:r>
          </a:p>
          <a:p>
            <a:pPr lvl="1"/>
            <a:r>
              <a:rPr lang="en-US" dirty="0" smtClean="0">
                <a:sym typeface="Mathematica1"/>
              </a:rPr>
              <a:t>Can we reduce an instance (</a:t>
            </a:r>
            <a:r>
              <a:rPr lang="en-US" dirty="0" err="1" smtClean="0">
                <a:sym typeface="Mathematica1"/>
              </a:rPr>
              <a:t>G,k</a:t>
            </a:r>
            <a:r>
              <a:rPr lang="en-US" dirty="0" smtClean="0">
                <a:sym typeface="Mathematica1"/>
              </a:rPr>
              <a:t>) to poly[ (G) ] vertices?</a:t>
            </a:r>
            <a:endParaRPr lang="en-US" baseline="30000" dirty="0" smtClean="0">
              <a:sym typeface="Mathematica1"/>
            </a:endParaRPr>
          </a:p>
          <a:p>
            <a:pPr lvl="1"/>
            <a:endParaRPr lang="en-US" dirty="0" smtClean="0">
              <a:sym typeface="Mathematica1"/>
            </a:endParaRPr>
          </a:p>
          <a:p>
            <a:r>
              <a:rPr lang="en-US" dirty="0" smtClean="0"/>
              <a:t>Stronger data reduction if we can ensure </a:t>
            </a:r>
            <a:r>
              <a:rPr lang="en-US" dirty="0" smtClean="0">
                <a:sym typeface="Mathematica1"/>
              </a:rPr>
              <a:t>(G) ≤ VC(G)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207" name="Rectangle 8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 parameters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idx="1"/>
          </p:nvPr>
        </p:nvSpPr>
        <p:spPr>
          <a:xfrm>
            <a:off x="1371600" y="1295400"/>
            <a:ext cx="7391400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Vertex Cover </a:t>
            </a:r>
            <a:r>
              <a:rPr lang="en-US" b="1" dirty="0" smtClean="0"/>
              <a:t>Number VC(G)</a:t>
            </a:r>
            <a:endParaRPr lang="en-US" b="1" dirty="0" smtClean="0"/>
          </a:p>
          <a:p>
            <a:pPr eaLnBrk="1" hangingPunct="1"/>
            <a:r>
              <a:rPr lang="en-US" dirty="0" smtClean="0"/>
              <a:t>Size of a smallest set S such that G – S is edgeless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62800" y="4191000"/>
            <a:ext cx="1763713" cy="2447925"/>
            <a:chOff x="7162800" y="4191000"/>
            <a:chExt cx="1764324" cy="2447925"/>
          </a:xfrm>
        </p:grpSpPr>
        <p:grpSp>
          <p:nvGrpSpPr>
            <p:cNvPr id="8202" name="Group 19"/>
            <p:cNvGrpSpPr>
              <a:grpSpLocks/>
            </p:cNvGrpSpPr>
            <p:nvPr/>
          </p:nvGrpSpPr>
          <p:grpSpPr bwMode="auto">
            <a:xfrm>
              <a:off x="7162800" y="4191000"/>
              <a:ext cx="1764324" cy="533400"/>
              <a:chOff x="0" y="35876"/>
              <a:chExt cx="6477000" cy="95471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0" y="35876"/>
                <a:ext cx="6477000" cy="9547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46639" y="81339"/>
                <a:ext cx="6383722" cy="863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Vertex Cover</a:t>
                </a:r>
              </a:p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Edgeless Graphs</a:t>
                </a:r>
              </a:p>
            </p:txBody>
          </p:sp>
        </p:grpSp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00" y="4876800"/>
              <a:ext cx="1762125" cy="1762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10261" name="Rectangle 7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262" name="Rectangle 8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02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 parameters</a:t>
            </a:r>
          </a:p>
        </p:txBody>
      </p:sp>
      <p:sp>
        <p:nvSpPr>
          <p:cNvPr id="10246" name="Content Placeholder 4"/>
          <p:cNvSpPr>
            <a:spLocks noGrp="1"/>
          </p:cNvSpPr>
          <p:nvPr>
            <p:ph idx="1"/>
          </p:nvPr>
        </p:nvSpPr>
        <p:spPr>
          <a:xfrm>
            <a:off x="1371600" y="1295400"/>
            <a:ext cx="7391400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Feedback Vertex </a:t>
            </a:r>
            <a:r>
              <a:rPr lang="en-US" b="1" dirty="0" smtClean="0"/>
              <a:t>Set Number FVS(G)</a:t>
            </a:r>
            <a:endParaRPr lang="en-US" b="1" dirty="0" smtClean="0"/>
          </a:p>
          <a:p>
            <a:pPr eaLnBrk="1" hangingPunct="1"/>
            <a:r>
              <a:rPr lang="en-US" dirty="0" smtClean="0"/>
              <a:t>Size of a smallest set S such that G – S is a forest (acyclic)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8" name="Group 19"/>
          <p:cNvGrpSpPr>
            <a:grpSpLocks/>
          </p:cNvGrpSpPr>
          <p:nvPr/>
        </p:nvGrpSpPr>
        <p:grpSpPr bwMode="auto">
          <a:xfrm>
            <a:off x="7162800" y="4191000"/>
            <a:ext cx="1763713" cy="533400"/>
            <a:chOff x="0" y="35876"/>
            <a:chExt cx="6477000" cy="95471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35876"/>
              <a:ext cx="6477000" cy="954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6639" y="81339"/>
              <a:ext cx="6383722" cy="863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Vertex Cover</a:t>
              </a:r>
            </a:p>
            <a:p>
              <a:pPr algn="ctr" defTabSz="10668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Edgeless Graphs</a:t>
              </a:r>
            </a:p>
          </p:txBody>
        </p:sp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876800"/>
            <a:ext cx="1762125" cy="176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181600" y="4191000"/>
            <a:ext cx="1763713" cy="2447925"/>
            <a:chOff x="3200400" y="4191000"/>
            <a:chExt cx="1764324" cy="2447925"/>
          </a:xfrm>
        </p:grpSpPr>
        <p:grpSp>
          <p:nvGrpSpPr>
            <p:cNvPr id="10253" name="Group 19"/>
            <p:cNvGrpSpPr>
              <a:grpSpLocks/>
            </p:cNvGrpSpPr>
            <p:nvPr/>
          </p:nvGrpSpPr>
          <p:grpSpPr bwMode="auto">
            <a:xfrm>
              <a:off x="3200400" y="4191000"/>
              <a:ext cx="1764324" cy="533400"/>
              <a:chOff x="0" y="35876"/>
              <a:chExt cx="6477000" cy="95471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0" y="35876"/>
                <a:ext cx="6477000" cy="9547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46639" y="81339"/>
                <a:ext cx="6383722" cy="863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Feedback </a:t>
                </a:r>
                <a:r>
                  <a:rPr lang="en-US" sz="1400" dirty="0" err="1">
                    <a:solidFill>
                      <a:srgbClr val="000000"/>
                    </a:solidFill>
                  </a:rPr>
                  <a:t>vtx</a:t>
                </a:r>
                <a:r>
                  <a:rPr lang="en-US" sz="1400" dirty="0">
                    <a:solidFill>
                      <a:srgbClr val="000000"/>
                    </a:solidFill>
                  </a:rPr>
                  <a:t> Set</a:t>
                </a:r>
              </a:p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Forests</a:t>
                </a:r>
              </a:p>
            </p:txBody>
          </p:sp>
        </p:grpSp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0400" y="4876800"/>
              <a:ext cx="1762125" cy="1762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/>
          <p:cNvGrpSpPr>
            <a:grpSpLocks/>
          </p:cNvGrpSpPr>
          <p:nvPr/>
        </p:nvGrpSpPr>
        <p:grpSpPr bwMode="auto"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11286" name="Rectangle 7"/>
            <p:cNvSpPr>
              <a:spLocks noChangeArrowheads="1"/>
            </p:cNvSpPr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287" name="Rectangle 8"/>
            <p:cNvSpPr>
              <a:spLocks noChangeArrowheads="1"/>
            </p:cNvSpPr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1371600" y="1295400"/>
            <a:ext cx="7391400" cy="4495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difference can be arbitrarily large</a:t>
            </a:r>
          </a:p>
          <a:p>
            <a:pPr eaLnBrk="1" hangingPunct="1"/>
            <a:r>
              <a:rPr lang="en-US" dirty="0" smtClean="0"/>
              <a:t>The feedback vertex number is a </a:t>
            </a:r>
            <a:r>
              <a:rPr lang="en-US" b="1" dirty="0" smtClean="0"/>
              <a:t>refined</a:t>
            </a:r>
            <a:r>
              <a:rPr lang="en-US" dirty="0" smtClean="0"/>
              <a:t> parameter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refined parameter</a:t>
            </a:r>
          </a:p>
        </p:txBody>
      </p: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5475288" y="1828800"/>
            <a:ext cx="1763712" cy="2447925"/>
            <a:chOff x="7162800" y="2514600"/>
            <a:chExt cx="1764324" cy="2447925"/>
          </a:xfrm>
        </p:grpSpPr>
        <p:grpSp>
          <p:nvGrpSpPr>
            <p:cNvPr id="11282" name="Group 19"/>
            <p:cNvGrpSpPr>
              <a:grpSpLocks/>
            </p:cNvGrpSpPr>
            <p:nvPr/>
          </p:nvGrpSpPr>
          <p:grpSpPr bwMode="auto">
            <a:xfrm>
              <a:off x="7162800" y="2514600"/>
              <a:ext cx="1764324" cy="533400"/>
              <a:chOff x="0" y="35876"/>
              <a:chExt cx="6477000" cy="95471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0" y="35876"/>
                <a:ext cx="6477000" cy="9547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46639" y="81339"/>
                <a:ext cx="6383722" cy="863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spcCol="1270" anchor="ctr"/>
              <a:lstStyle/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Vertex Cover</a:t>
                </a:r>
              </a:p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Edgeless Graphs</a:t>
                </a:r>
              </a:p>
            </p:txBody>
          </p:sp>
        </p:grpSp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2800" y="3200400"/>
              <a:ext cx="1762125" cy="1762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1270" name="Group 29"/>
          <p:cNvGrpSpPr>
            <a:grpSpLocks/>
          </p:cNvGrpSpPr>
          <p:nvPr/>
        </p:nvGrpSpPr>
        <p:grpSpPr bwMode="auto">
          <a:xfrm>
            <a:off x="2351088" y="1828800"/>
            <a:ext cx="1763713" cy="2447925"/>
            <a:chOff x="3200400" y="4191000"/>
            <a:chExt cx="1764324" cy="2447925"/>
          </a:xfrm>
        </p:grpSpPr>
        <p:grpSp>
          <p:nvGrpSpPr>
            <p:cNvPr id="11274" name="Group 19"/>
            <p:cNvGrpSpPr>
              <a:grpSpLocks/>
            </p:cNvGrpSpPr>
            <p:nvPr/>
          </p:nvGrpSpPr>
          <p:grpSpPr bwMode="auto">
            <a:xfrm>
              <a:off x="3200400" y="4191000"/>
              <a:ext cx="1764324" cy="533400"/>
              <a:chOff x="0" y="35876"/>
              <a:chExt cx="6477000" cy="95471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0" y="35876"/>
                <a:ext cx="6477000" cy="95471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46639" y="81339"/>
                <a:ext cx="6383722" cy="863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>
                    <a:solidFill>
                      <a:srgbClr val="000000"/>
                    </a:solidFill>
                  </a:rPr>
                  <a:t>Feedback vtx Set</a:t>
                </a:r>
              </a:p>
              <a:p>
                <a:pPr algn="ctr" defTabSz="10668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>
                    <a:solidFill>
                      <a:srgbClr val="000000"/>
                    </a:solidFill>
                  </a:rPr>
                  <a:t>Forests</a:t>
                </a:r>
              </a:p>
            </p:txBody>
          </p:sp>
        </p:grpSp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4876800"/>
              <a:ext cx="1762125" cy="1762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31" name="Rounded Rectangle 4"/>
          <p:cNvSpPr/>
          <p:nvPr/>
        </p:nvSpPr>
        <p:spPr>
          <a:xfrm>
            <a:off x="4408488" y="259080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The size of an instance can efficiently be reduced to a polynomial in the size of the minimum FVS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2590800"/>
          <a:ext cx="609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008C6B"/>
      </a:accent2>
      <a:accent3>
        <a:srgbClr val="FFFFFF"/>
      </a:accent3>
      <a:accent4>
        <a:srgbClr val="000000"/>
      </a:accent4>
      <a:accent5>
        <a:srgbClr val="AAC4CE"/>
      </a:accent5>
      <a:accent6>
        <a:srgbClr val="007E60"/>
      </a:accent6>
      <a:hlink>
        <a:srgbClr val="AA1328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ln cap="rnd">
          <a:headEnd type="none" w="med" len="med"/>
          <a:tailEnd type="none" w="med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InformationENG</Template>
  <TotalTime>2921</TotalTime>
  <Words>1171</Words>
  <Application>Microsoft Office PowerPoint</Application>
  <PresentationFormat>On-screen Show (4:3)</PresentationFormat>
  <Paragraphs>236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Verdana</vt:lpstr>
      <vt:lpstr>Webdings</vt:lpstr>
      <vt:lpstr>Wingdings</vt:lpstr>
      <vt:lpstr>Times</vt:lpstr>
      <vt:lpstr>Mathematica1</vt:lpstr>
      <vt:lpstr>InformationENG</vt:lpstr>
      <vt:lpstr>Bart Jansen Vertex Cover Kernelization Revisited:  Upper and Lower Bounds for a Refined Parameter</vt:lpstr>
      <vt:lpstr>Vertex Cover</vt:lpstr>
      <vt:lpstr>Preprocessing for Vertex Cover</vt:lpstr>
      <vt:lpstr>Relevant values of k</vt:lpstr>
      <vt:lpstr>Alternative parameterizations</vt:lpstr>
      <vt:lpstr>Graph parameters</vt:lpstr>
      <vt:lpstr>Graph parameters</vt:lpstr>
      <vt:lpstr>A refined parameter</vt:lpstr>
      <vt:lpstr>Our results</vt:lpstr>
      <vt:lpstr>Our results</vt:lpstr>
      <vt:lpstr>Our results</vt:lpstr>
      <vt:lpstr>the upper bounds</vt:lpstr>
      <vt:lpstr>Outline of the reduction algorithm</vt:lpstr>
      <vt:lpstr>Change of perspective</vt:lpstr>
      <vt:lpstr>Structure of an instance: a canonical solution</vt:lpstr>
      <vt:lpstr>Using vertices from X</vt:lpstr>
      <vt:lpstr>Using pairs of vertices from X</vt:lpstr>
      <vt:lpstr>Using pairs of vertices from X</vt:lpstr>
      <vt:lpstr>Deleting trees from F: An example</vt:lpstr>
      <vt:lpstr>Deleting trees from F: the rule</vt:lpstr>
      <vt:lpstr>Overview of the reduction process</vt:lpstr>
      <vt:lpstr>conclusion and discussion</vt:lpstr>
      <vt:lpstr>Kernelizability of (Unweighted)  Vertex Cover</vt:lpstr>
      <vt:lpstr>Conclusion</vt:lpstr>
    </vt:vector>
  </TitlesOfParts>
  <Company>UU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Information and Computing Sciences</dc:title>
  <dc:creator>Bart Jansen</dc:creator>
  <cp:lastModifiedBy>Bart Jansen</cp:lastModifiedBy>
  <cp:revision>467</cp:revision>
  <dcterms:created xsi:type="dcterms:W3CDTF">2010-04-13T14:04:56Z</dcterms:created>
  <dcterms:modified xsi:type="dcterms:W3CDTF">2011-03-03T16:33:49Z</dcterms:modified>
</cp:coreProperties>
</file>