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58" r:id="rId13"/>
    <p:sldId id="267" r:id="rId14"/>
    <p:sldId id="268" r:id="rId15"/>
    <p:sldId id="269" r:id="rId16"/>
    <p:sldId id="270" r:id="rId17"/>
    <p:sldId id="275" r:id="rId18"/>
    <p:sldId id="276" r:id="rId19"/>
    <p:sldId id="279" r:id="rId20"/>
    <p:sldId id="278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4Ao/hmJfm5oxAHwax+bWQ==" hashData="CueaWBeQ1wbXvvcLqr6HymQiGJ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Picture 9" descr="foto gro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025" y="1271588"/>
            <a:ext cx="3482975" cy="4029075"/>
          </a:xfrm>
          <a:prstGeom prst="rect">
            <a:avLst/>
          </a:prstGeom>
          <a:noFill/>
        </p:spPr>
      </p:pic>
      <p:pic>
        <p:nvPicPr>
          <p:cNvPr id="50184" name="Picture 8" descr="green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9B9FD03-4F59-4A3D-AED3-E7C43D0D835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4CAFE6-77DF-49B4-BF5E-64900E77FD3B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E8B9B8D-6A19-4FA5-A423-13DADB5EA5A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FB31025-F87D-4593-B6BF-56FC0C613B6D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6F3E0E8-2998-4FD8-A2EE-EEFDA16FDBF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77579F-DCDD-47B8-82C3-3595F771DDE2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277A60E-18E3-4D65-9B53-739F065B576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136D01-BBEB-4980-B798-FF5081D8F97D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F3D8799-80B5-455B-B7A0-A2059E61F8C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EF8AED3-9491-40BD-8B7F-E2103C4169DA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365AD3A-7F76-4C66-9982-F9A09E1B68E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C20D75F-B1DE-483F-A3DF-54DE8427EAA8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1C48175-0D53-4B6C-91D7-68C807ECF26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59DCAA-3362-4AFE-BEF2-9348301D3580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22A7185-D45E-483C-BEE5-9295C2751CE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BC755E-5B32-4125-ADCF-4B7AD54D317A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1B629C9-93F6-461D-BE90-C81A0AF7B70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D9AE3BD-CA5D-4183-BD6A-76274ACD7B7A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A30E093-8B7A-4AE5-92B0-EB9345DD56C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C577D6-E34F-44DF-BE70-9FDED663C03F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66CCF00-D0E3-4DD3-90AA-B383C3DABB3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270CC64-BE21-4BA7-BF2C-5736B1DF9B9B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EE1E8EC-233D-4A93-AF2C-915FFC66976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4B656C-64AF-4CD9-BF81-013BBB8F63F7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7F46611-1899-4DCB-84BF-C4AC7125F3F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76C1ECF-4FC2-40BA-B323-D999FEEF002D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C10BEBB-3CC1-4FF0-BA42-C40D9FA7013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2FE5D7-BA64-43FB-95C5-452BE0531F58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98472DB-95AE-49F0-9C58-C5283C52B44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9A7658D-6C90-4CD3-98D8-98FC2BA41FD9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710C0F5-3375-4388-858A-ED375F91C95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6E3393-4551-4B5F-9D91-DA8BD65E4AA1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48DECDF-640A-457D-A002-74E600C0F83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0D093A-B8E0-4340-9A2B-AE2144FB2951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C6F6908-0D81-4BFC-969E-7D6A1BEE460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F13A301-7A53-4075-B184-30A1B69BD3C3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3888D5E-E329-4660-A11B-7EA3D7AC1CA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B56D3BD-06AF-4E73-BA4B-9AD5173C7615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4295D28-9B94-472F-9499-2AAD30D0CF1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31FAAC7-9D06-4ADB-8883-B655FA5CF68A}" type="datetime1">
              <a:rPr lang="nl-NL"/>
              <a:pPr/>
              <a:t>6-10-2010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AE6B-A249-4ACA-93B3-8CA93760770F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ACE-D594-43E1-A3F8-C043D008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Picture 15" descr="green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8" name="Picture 16" descr="green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A76F4E7A-5BC6-4879-996A-10B06D46C4D1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F1E481EE-D51C-461F-A6A7-9B6D0A506CF5}" type="datetime1">
              <a:rPr lang="nl-NL"/>
              <a:pPr/>
              <a:t>6-10-2010</a:t>
            </a:fld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6" name="Picture 10" descr="green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5956945B-4112-49B1-B766-050455CABF3A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D698B03-85CF-4F10-A3BA-D73B2F0D0255}" type="datetime1">
              <a:rPr lang="nl-NL"/>
              <a:pPr/>
              <a:t>6-10-2010</a:t>
            </a:fld>
            <a:endParaRPr 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644D-0F50-46C9-A468-0211A7114C6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DF5C-B91A-4AEE-A337-4C8A1336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619250"/>
            <a:ext cx="6120680" cy="1470025"/>
          </a:xfrm>
        </p:spPr>
        <p:txBody>
          <a:bodyPr/>
          <a:lstStyle/>
          <a:p>
            <a:r>
              <a:rPr lang="nl-NL" dirty="0" smtClean="0"/>
              <a:t>Onderhoud en reservevoorraad optimalisatie op basis van sensorinformatie</a:t>
            </a:r>
            <a:br>
              <a:rPr lang="nl-NL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5113337" cy="550863"/>
          </a:xfrm>
        </p:spPr>
        <p:txBody>
          <a:bodyPr/>
          <a:lstStyle/>
          <a:p>
            <a:r>
              <a:rPr lang="nl-NL" dirty="0" smtClean="0"/>
              <a:t>Chiel van Oosterom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Degradatie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Herschrijven geeft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Kans op observaties                gegeven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Gebruik regel van </a:t>
            </a:r>
            <a:r>
              <a:rPr lang="nl-NL" dirty="0" err="1" smtClean="0"/>
              <a:t>Bayes</a:t>
            </a:r>
            <a:r>
              <a:rPr lang="nl-NL" dirty="0"/>
              <a:t>:</a:t>
            </a:r>
            <a:r>
              <a:rPr lang="nl-NL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988840"/>
            <a:ext cx="481627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58435"/>
            <a:ext cx="1872208" cy="4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1228127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576064" cy="3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429000"/>
            <a:ext cx="6696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797152"/>
            <a:ext cx="38284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Degradatie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065268" cy="3959225"/>
          </a:xfrm>
        </p:spPr>
        <p:txBody>
          <a:bodyPr/>
          <a:lstStyle/>
          <a:p>
            <a:r>
              <a:rPr lang="nl-NL" dirty="0" err="1" smtClean="0"/>
              <a:t>Posterior</a:t>
            </a:r>
            <a:r>
              <a:rPr lang="nl-NL" dirty="0" smtClean="0"/>
              <a:t> </a:t>
            </a:r>
            <a:r>
              <a:rPr lang="nl-NL" dirty="0" err="1" smtClean="0"/>
              <a:t>bivariaat</a:t>
            </a:r>
            <a:r>
              <a:rPr lang="nl-NL" dirty="0" smtClean="0"/>
              <a:t> normale verdeling met parameters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Varianties</a:t>
            </a:r>
            <a:r>
              <a:rPr lang="nl-NL" dirty="0" smtClean="0"/>
              <a:t> monotoon dalend over de tijd, steeds meer nauwkeurigheid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49815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Degradatie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Nu is                  normaal verdeeld met parameters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Bij D = </a:t>
            </a:r>
            <a:r>
              <a:rPr lang="nl-NL" dirty="0" err="1" smtClean="0"/>
              <a:t>ln</a:t>
            </a:r>
            <a:r>
              <a:rPr lang="nl-NL" dirty="0" smtClean="0"/>
              <a:t>(</a:t>
            </a:r>
            <a:r>
              <a:rPr lang="nl-NL" dirty="0" err="1" smtClean="0"/>
              <a:t>threshold-phi</a:t>
            </a:r>
            <a:r>
              <a:rPr lang="nl-NL" dirty="0" smtClean="0"/>
              <a:t>) zijn we geïnteresseerd in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2132856"/>
            <a:ext cx="52302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852936"/>
            <a:ext cx="31947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65069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869160"/>
            <a:ext cx="27460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Degradatie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Motivatie: verschillend degradatiegedrag voor ogenschijnlijk identieke componenten</a:t>
            </a:r>
          </a:p>
          <a:p>
            <a:r>
              <a:rPr lang="nl-NL" dirty="0" smtClean="0"/>
              <a:t>Bij elke </a:t>
            </a:r>
            <a:r>
              <a:rPr lang="nl-NL" dirty="0" err="1" smtClean="0"/>
              <a:t>sensor-observatie</a:t>
            </a:r>
            <a:r>
              <a:rPr lang="nl-NL" dirty="0" smtClean="0"/>
              <a:t> nieuwe update verdeling parameters degradatieproces</a:t>
            </a:r>
          </a:p>
          <a:p>
            <a:r>
              <a:rPr lang="nl-NL" dirty="0" smtClean="0"/>
              <a:t>Daarbij hebben we nieuwe update resterende levensduurverdeling bij aanname degradatielimiet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MDP voor onderhoudbeslissing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709120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MDP om onderhoud 1 unit systeem te modelleren</a:t>
            </a:r>
          </a:p>
          <a:p>
            <a:r>
              <a:rPr lang="nl-NL" dirty="0" smtClean="0"/>
              <a:t>Toestandsruimte                   met                 , waarbij</a:t>
            </a:r>
          </a:p>
          <a:p>
            <a:endParaRPr lang="nl-NL" dirty="0" smtClean="0"/>
          </a:p>
          <a:p>
            <a:r>
              <a:rPr lang="nl-NL" dirty="0" smtClean="0"/>
              <a:t>Beslissingen in toestand </a:t>
            </a:r>
          </a:p>
          <a:p>
            <a:pPr lvl="1"/>
            <a:r>
              <a:rPr lang="nl-NL" dirty="0" smtClean="0"/>
              <a:t>Vervangen door storing als </a:t>
            </a:r>
          </a:p>
          <a:p>
            <a:pPr lvl="1"/>
            <a:r>
              <a:rPr lang="nl-NL" dirty="0" smtClean="0"/>
              <a:t>Preventief vervangen of niets doen als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7" y="2060847"/>
            <a:ext cx="1224137" cy="44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1988840"/>
            <a:ext cx="12785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1196331" cy="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1196331" cy="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3212976"/>
            <a:ext cx="120242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99" y="3717032"/>
            <a:ext cx="10241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MDP voor onderhoudbeslissing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Overgangskansen: bij vervangen ga je naar 	 met kans 1, anders verwachte degradatie in volgende toestand stochastisch stijgend in 	</a:t>
            </a:r>
          </a:p>
          <a:p>
            <a:r>
              <a:rPr lang="nl-NL" dirty="0" smtClean="0"/>
              <a:t>Kosten:</a:t>
            </a:r>
          </a:p>
          <a:p>
            <a:pPr lvl="1"/>
            <a:r>
              <a:rPr lang="nl-NL" dirty="0" smtClean="0"/>
              <a:t>Bij vervangen door storing:</a:t>
            </a:r>
          </a:p>
          <a:p>
            <a:pPr lvl="1"/>
            <a:r>
              <a:rPr lang="nl-NL" dirty="0" smtClean="0"/>
              <a:t>Bij preventief vervangen: </a:t>
            </a:r>
          </a:p>
          <a:p>
            <a:pPr lvl="1"/>
            <a:r>
              <a:rPr lang="nl-NL" dirty="0" smtClean="0"/>
              <a:t>Bij niets doen: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648072" cy="4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360040" cy="53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9"/>
            <a:ext cx="36804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3140968"/>
            <a:ext cx="96838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33056"/>
            <a:ext cx="288032" cy="4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1039869" cy="68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Gezamenlijke optimalisatie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Traditionele onderhoudsoptimalisatie</a:t>
            </a:r>
          </a:p>
          <a:p>
            <a:pPr lvl="1"/>
            <a:r>
              <a:rPr lang="nl-NL" dirty="0" smtClean="0"/>
              <a:t>Aanname onbeperkte beschikbaarheid reserveonderdelen</a:t>
            </a:r>
          </a:p>
          <a:p>
            <a:r>
              <a:rPr lang="nl-NL" dirty="0" smtClean="0"/>
              <a:t>Traditionele reservevoorraadbeheersing</a:t>
            </a:r>
          </a:p>
          <a:p>
            <a:pPr lvl="1"/>
            <a:r>
              <a:rPr lang="nl-NL" dirty="0" smtClean="0"/>
              <a:t>Aanname een zeker exogeen vraagproces (</a:t>
            </a:r>
            <a:r>
              <a:rPr lang="nl-NL" dirty="0" err="1" smtClean="0"/>
              <a:t>Poisson</a:t>
            </a:r>
            <a:r>
              <a:rPr lang="nl-NL" dirty="0" smtClean="0"/>
              <a:t>)</a:t>
            </a:r>
          </a:p>
          <a:p>
            <a:pPr lvl="1">
              <a:buNone/>
            </a:pPr>
            <a:endParaRPr lang="nl-NL" dirty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Gezamenlijke optimalisatie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Systemen met 1 component en </a:t>
            </a:r>
            <a:r>
              <a:rPr lang="nl-NL" dirty="0" err="1" smtClean="0"/>
              <a:t>max</a:t>
            </a:r>
            <a:r>
              <a:rPr lang="nl-NL" dirty="0" smtClean="0"/>
              <a:t> 1 </a:t>
            </a:r>
            <a:r>
              <a:rPr lang="nl-NL" dirty="0" err="1" smtClean="0"/>
              <a:t>spare</a:t>
            </a:r>
            <a:r>
              <a:rPr lang="nl-NL" dirty="0" smtClean="0"/>
              <a:t> part op voorraad meest populair</a:t>
            </a:r>
          </a:p>
          <a:p>
            <a:pPr lvl="1"/>
            <a:r>
              <a:rPr lang="nl-NL" dirty="0" smtClean="0"/>
              <a:t>Reden modellering met vernieuwingsproces</a:t>
            </a:r>
          </a:p>
          <a:p>
            <a:pPr lvl="1"/>
            <a:r>
              <a:rPr lang="nl-NL" dirty="0" smtClean="0"/>
              <a:t>Toepasbaar op hele dure componenten met lange levensduur</a:t>
            </a:r>
          </a:p>
          <a:p>
            <a:endParaRPr lang="nl-NL" dirty="0" smtClean="0"/>
          </a:p>
          <a:p>
            <a:r>
              <a:rPr lang="nl-NL" dirty="0" smtClean="0"/>
              <a:t>Systemen met meer identieke componenten en willekeurig aantal </a:t>
            </a:r>
            <a:r>
              <a:rPr lang="nl-NL" dirty="0" err="1" smtClean="0"/>
              <a:t>spare</a:t>
            </a:r>
            <a:r>
              <a:rPr lang="nl-NL" dirty="0" smtClean="0"/>
              <a:t> </a:t>
            </a:r>
            <a:r>
              <a:rPr lang="nl-NL" dirty="0" err="1" smtClean="0"/>
              <a:t>parts</a:t>
            </a:r>
            <a:r>
              <a:rPr lang="nl-NL" dirty="0" smtClean="0"/>
              <a:t> vaak slechts geanalyseerd met simulatie</a:t>
            </a:r>
          </a:p>
          <a:p>
            <a:pPr lvl="1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221670" cy="737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Gezamenlijke optimalisatie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Armstrong</a:t>
            </a:r>
            <a:r>
              <a:rPr lang="nl-NL" dirty="0" smtClean="0"/>
              <a:t> en </a:t>
            </a:r>
            <a:r>
              <a:rPr lang="nl-NL" dirty="0" err="1" smtClean="0"/>
              <a:t>Atkins</a:t>
            </a:r>
            <a:r>
              <a:rPr lang="nl-NL" dirty="0" smtClean="0"/>
              <a:t> (1996)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Elwany</a:t>
            </a:r>
            <a:r>
              <a:rPr lang="nl-NL" dirty="0" smtClean="0"/>
              <a:t> en </a:t>
            </a:r>
            <a:r>
              <a:rPr lang="nl-NL" dirty="0" err="1" smtClean="0"/>
              <a:t>Gebraeel</a:t>
            </a:r>
            <a:r>
              <a:rPr lang="nl-NL" dirty="0" smtClean="0"/>
              <a:t> (2008)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5105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61439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</a:p>
          <a:p>
            <a:r>
              <a:rPr lang="nl-NL" dirty="0" smtClean="0"/>
              <a:t>Degradatie                geüpdate resterende levensduurverdeling</a:t>
            </a:r>
          </a:p>
          <a:p>
            <a:r>
              <a:rPr lang="nl-NL" dirty="0" smtClean="0"/>
              <a:t>MDP voor onderhoudbeslissing</a:t>
            </a:r>
          </a:p>
          <a:p>
            <a:r>
              <a:rPr lang="nl-NL" dirty="0" smtClean="0"/>
              <a:t>Gezamenlijke onderhoud en reservevoorraad optimalisatie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71800" y="2060848"/>
            <a:ext cx="720080" cy="35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Degradatie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Model gebruikt in </a:t>
            </a:r>
            <a:r>
              <a:rPr lang="nl-NL" dirty="0" err="1" smtClean="0"/>
              <a:t>Gebraeel</a:t>
            </a:r>
            <a:r>
              <a:rPr lang="nl-NL" dirty="0" smtClean="0"/>
              <a:t> et al (2005), Elwany en </a:t>
            </a:r>
            <a:r>
              <a:rPr lang="nl-NL" dirty="0" err="1" smtClean="0"/>
              <a:t>Gebraeel</a:t>
            </a:r>
            <a:r>
              <a:rPr lang="nl-NL" dirty="0" smtClean="0"/>
              <a:t> (2009) enz.</a:t>
            </a:r>
          </a:p>
          <a:p>
            <a:endParaRPr lang="nl-NL" dirty="0"/>
          </a:p>
          <a:p>
            <a:endParaRPr lang="nl-NL" dirty="0" smtClean="0"/>
          </a:p>
          <a:p>
            <a:pPr lvl="2"/>
            <a:r>
              <a:rPr lang="nl-NL" dirty="0" smtClean="0"/>
              <a:t>         Degradatiesignaal op tijdstip t</a:t>
            </a:r>
          </a:p>
          <a:p>
            <a:pPr lvl="2"/>
            <a:r>
              <a:rPr lang="nl-NL" dirty="0" smtClean="0"/>
              <a:t>         Constante</a:t>
            </a:r>
          </a:p>
          <a:p>
            <a:pPr lvl="2"/>
            <a:r>
              <a:rPr lang="nl-NL" dirty="0"/>
              <a:t> </a:t>
            </a:r>
            <a:r>
              <a:rPr lang="nl-NL" dirty="0" smtClean="0"/>
              <a:t>        Parameter met prior </a:t>
            </a:r>
            <a:r>
              <a:rPr lang="nl-NL" dirty="0" err="1" smtClean="0"/>
              <a:t>lognormale</a:t>
            </a:r>
            <a:r>
              <a:rPr lang="nl-NL" dirty="0" smtClean="0"/>
              <a:t> (   ,    ) verdeling</a:t>
            </a:r>
          </a:p>
          <a:p>
            <a:pPr lvl="2"/>
            <a:r>
              <a:rPr lang="nl-NL" dirty="0"/>
              <a:t> </a:t>
            </a:r>
            <a:r>
              <a:rPr lang="nl-NL" dirty="0" smtClean="0"/>
              <a:t>        Parameter met prior normale (   ,    ) verdeling</a:t>
            </a:r>
          </a:p>
          <a:p>
            <a:pPr lvl="2"/>
            <a:r>
              <a:rPr lang="nl-NL" dirty="0"/>
              <a:t> </a:t>
            </a:r>
            <a:r>
              <a:rPr lang="nl-NL" dirty="0" smtClean="0"/>
              <a:t>        </a:t>
            </a:r>
            <a:r>
              <a:rPr lang="nl-NL" dirty="0" err="1" smtClean="0"/>
              <a:t>Errorterm</a:t>
            </a:r>
            <a:r>
              <a:rPr lang="nl-NL" dirty="0" smtClean="0"/>
              <a:t>, volgt </a:t>
            </a:r>
            <a:r>
              <a:rPr lang="nl-NL" dirty="0" err="1" smtClean="0"/>
              <a:t>Brownse</a:t>
            </a:r>
            <a:r>
              <a:rPr lang="nl-NL" dirty="0" smtClean="0"/>
              <a:t> beweging (   )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44425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70362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288032" cy="4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4077072"/>
            <a:ext cx="24002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509120"/>
            <a:ext cx="216024" cy="36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941168"/>
            <a:ext cx="432048" cy="29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149080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149080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941168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4509120"/>
            <a:ext cx="266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509120"/>
            <a:ext cx="219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transparant">
  <a:themeElements>
    <a:clrScheme name="Gree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Gree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een photo">
  <a:themeElements>
    <a:clrScheme name="Green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Green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 bullets">
  <a:themeElements>
    <a:clrScheme name="Green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Green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green</Template>
  <TotalTime>858</TotalTime>
  <Words>260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Green transparant</vt:lpstr>
      <vt:lpstr>Green photo</vt:lpstr>
      <vt:lpstr>Green bullets</vt:lpstr>
      <vt:lpstr>Office Theme</vt:lpstr>
      <vt:lpstr>Onderhoud en reservevoorraad optimalisatie op basis van sensorinformatie </vt:lpstr>
      <vt:lpstr>Slide 2</vt:lpstr>
      <vt:lpstr>Slide 3</vt:lpstr>
      <vt:lpstr>Slide 4</vt:lpstr>
      <vt:lpstr>Slide 5</vt:lpstr>
      <vt:lpstr>Slide 6</vt:lpstr>
      <vt:lpstr>Slide 7</vt:lpstr>
      <vt:lpstr>Inhoud</vt:lpstr>
      <vt:lpstr>Degradatie</vt:lpstr>
      <vt:lpstr>Degradatie</vt:lpstr>
      <vt:lpstr>Degradatie</vt:lpstr>
      <vt:lpstr>Degradatie</vt:lpstr>
      <vt:lpstr>Degradatie</vt:lpstr>
      <vt:lpstr>MDP voor onderhoudbeslissing</vt:lpstr>
      <vt:lpstr>MDP voor onderhoudbeslissing</vt:lpstr>
      <vt:lpstr>Slide 16</vt:lpstr>
      <vt:lpstr>Slide 17</vt:lpstr>
      <vt:lpstr>Gezamenlijke optimalisatie</vt:lpstr>
      <vt:lpstr>Gezamenlijke optimalisatie</vt:lpstr>
      <vt:lpstr>Gezamenlijke optimalisatie</vt:lpstr>
    </vt:vector>
  </TitlesOfParts>
  <Company>TU/e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Onderhoud- en reserve-voorraadbeslissingen op basis van sensorinformatie</dc:title>
  <dc:creator>TM</dc:creator>
  <cp:lastModifiedBy>TM</cp:lastModifiedBy>
  <cp:revision>94</cp:revision>
  <dcterms:created xsi:type="dcterms:W3CDTF">2010-10-05T07:31:00Z</dcterms:created>
  <dcterms:modified xsi:type="dcterms:W3CDTF">2010-10-06T11:15:39Z</dcterms:modified>
</cp:coreProperties>
</file>