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gif" ContentType="image/gif"/>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2"/>
  </p:notesMasterIdLst>
  <p:handoutMasterIdLst>
    <p:handoutMasterId r:id="rId33"/>
  </p:handoutMasterIdLst>
  <p:sldIdLst>
    <p:sldId id="256" r:id="rId2"/>
    <p:sldId id="308" r:id="rId3"/>
    <p:sldId id="312" r:id="rId4"/>
    <p:sldId id="258" r:id="rId5"/>
    <p:sldId id="334" r:id="rId6"/>
    <p:sldId id="259" r:id="rId7"/>
    <p:sldId id="332" r:id="rId8"/>
    <p:sldId id="261" r:id="rId9"/>
    <p:sldId id="326" r:id="rId10"/>
    <p:sldId id="316" r:id="rId11"/>
    <p:sldId id="343" r:id="rId12"/>
    <p:sldId id="342" r:id="rId13"/>
    <p:sldId id="344" r:id="rId14"/>
    <p:sldId id="335" r:id="rId15"/>
    <p:sldId id="336" r:id="rId16"/>
    <p:sldId id="337" r:id="rId17"/>
    <p:sldId id="338" r:id="rId18"/>
    <p:sldId id="339" r:id="rId19"/>
    <p:sldId id="340" r:id="rId20"/>
    <p:sldId id="333" r:id="rId21"/>
    <p:sldId id="329" r:id="rId22"/>
    <p:sldId id="262" r:id="rId23"/>
    <p:sldId id="319" r:id="rId24"/>
    <p:sldId id="330" r:id="rId25"/>
    <p:sldId id="320" r:id="rId26"/>
    <p:sldId id="321" r:id="rId27"/>
    <p:sldId id="323" r:id="rId28"/>
    <p:sldId id="341" r:id="rId29"/>
    <p:sldId id="331" r:id="rId30"/>
    <p:sldId id="327"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698" autoAdjust="0"/>
  </p:normalViewPr>
  <p:slideViewPr>
    <p:cSldViewPr snapToGrid="0" snapToObjects="1">
      <p:cViewPr varScale="1">
        <p:scale>
          <a:sx n="90" d="100"/>
          <a:sy n="90" d="100"/>
        </p:scale>
        <p:origin x="-113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C438C9-C8FE-2D41-8537-88ADE51B0DC1}" type="datetimeFigureOut">
              <a:rPr lang="en-US" smtClean="0"/>
              <a:t>17/11/14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DD99AF8-2112-874D-8AA6-8E287D166832}" type="slidenum">
              <a:rPr lang="en-US" smtClean="0"/>
              <a:t>‹#›</a:t>
            </a:fld>
            <a:endParaRPr lang="en-US"/>
          </a:p>
        </p:txBody>
      </p:sp>
    </p:spTree>
    <p:extLst>
      <p:ext uri="{BB962C8B-B14F-4D97-AF65-F5344CB8AC3E}">
        <p14:creationId xmlns:p14="http://schemas.microsoft.com/office/powerpoint/2010/main" val="42841229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ABF85C-C075-F74D-8A51-96AC18F578D1}" type="datetimeFigureOut">
              <a:rPr lang="en-US" smtClean="0"/>
              <a:t>17/11/14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8C1000-FA5C-FB49-B5AF-D87E87A7110F}" type="slidenum">
              <a:rPr lang="en-US" smtClean="0"/>
              <a:t>‹#›</a:t>
            </a:fld>
            <a:endParaRPr lang="en-US"/>
          </a:p>
        </p:txBody>
      </p:sp>
    </p:spTree>
    <p:extLst>
      <p:ext uri="{BB962C8B-B14F-4D97-AF65-F5344CB8AC3E}">
        <p14:creationId xmlns:p14="http://schemas.microsoft.com/office/powerpoint/2010/main" val="5572801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Execution time of each task depends on context: if there is no skidding, then no work required.</a:t>
            </a:r>
          </a:p>
          <a:p>
            <a:r>
              <a:t/>
            </a:r>
          </a:p>
          <a:p>
            <a:r>
              <a:t>How would you schedule these tasks?</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4</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Two possible scenarios:</a:t>
            </a:r>
          </a:p>
          <a:p>
            <a:r>
              <a:t>Task 1 executes always for BC1</a:t>
            </a:r>
          </a:p>
          <a:p>
            <a:r>
              <a:t>Task 1 executes always for WC1</a:t>
            </a:r>
          </a:p>
          <a:p>
            <a:r>
              <a:t/>
            </a:r>
          </a:p>
          <a:p>
            <a:r>
              <a:t>Consequently: it is impossible to predict accurately when the k’th job of Task 1 or Task 2 is going to execute.</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13</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Job represents the execution of a task</a:t>
            </a:r>
          </a:p>
          <a:p>
            <a:r>
              <a:t/>
            </a:r>
          </a:p>
          <a:p>
            <a:r>
              <a:t>Period: Intended inter-arrival time of two consecutive jobs</a:t>
            </a:r>
          </a:p>
          <a:p>
            <a:r>
              <a:t>Activation time: Actual activation time of a job</a:t>
            </a:r>
          </a:p>
          <a:p>
            <a:r>
              <a:t>Activation jitter: Fluctuation in activation times of jobs of a task</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14</a:t>
            </a:fld>
            <a:endParaRPr lang="en-US"/>
          </a:p>
        </p:txBody>
      </p:sp>
    </p:spTree>
    <p:extLst>
      <p:ext uri="{BB962C8B-B14F-4D97-AF65-F5344CB8AC3E}">
        <p14:creationId xmlns:p14="http://schemas.microsoft.com/office/powerpoint/2010/main" val="7406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15</a:t>
            </a:fld>
            <a:endParaRPr lang="en-US"/>
          </a:p>
        </p:txBody>
      </p:sp>
    </p:spTree>
    <p:extLst>
      <p:ext uri="{BB962C8B-B14F-4D97-AF65-F5344CB8AC3E}">
        <p14:creationId xmlns:p14="http://schemas.microsoft.com/office/powerpoint/2010/main" val="3437565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16</a:t>
            </a:fld>
            <a:endParaRPr lang="en-US"/>
          </a:p>
        </p:txBody>
      </p:sp>
    </p:spTree>
    <p:extLst>
      <p:ext uri="{BB962C8B-B14F-4D97-AF65-F5344CB8AC3E}">
        <p14:creationId xmlns:p14="http://schemas.microsoft.com/office/powerpoint/2010/main" val="25673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17</a:t>
            </a:fld>
            <a:endParaRPr lang="en-US"/>
          </a:p>
        </p:txBody>
      </p:sp>
    </p:spTree>
    <p:extLst>
      <p:ext uri="{BB962C8B-B14F-4D97-AF65-F5344CB8AC3E}">
        <p14:creationId xmlns:p14="http://schemas.microsoft.com/office/powerpoint/2010/main" val="25673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18</a:t>
            </a:fld>
            <a:endParaRPr lang="en-US"/>
          </a:p>
        </p:txBody>
      </p:sp>
    </p:spTree>
    <p:extLst>
      <p:ext uri="{BB962C8B-B14F-4D97-AF65-F5344CB8AC3E}">
        <p14:creationId xmlns:p14="http://schemas.microsoft.com/office/powerpoint/2010/main" val="25673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
            </a:r>
          </a:p>
          <a:p>
            <a:r>
              <a:t/>
            </a:r>
          </a:p>
          <a:p>
            <a:r>
              <a:t>“On the night of the 25th of February, 1991, a Patriot missile system operating in Dhahran, Saudi Arabia, failed to track and intercept an incoming Scud. The Iraqi missile impacted into an army barracks, killing 28 U.S. soldiers and injuring another 98.”</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19</a:t>
            </a:fld>
            <a:endParaRPr lang="en-US"/>
          </a:p>
        </p:txBody>
      </p:sp>
    </p:spTree>
    <p:extLst>
      <p:ext uri="{BB962C8B-B14F-4D97-AF65-F5344CB8AC3E}">
        <p14:creationId xmlns:p14="http://schemas.microsoft.com/office/powerpoint/2010/main" val="1200003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Shortcomings: think real-time requirements!</a:t>
            </a:r>
          </a:p>
          <a:p>
            <a:r>
              <a:t/>
            </a:r>
          </a:p>
          <a:p>
            <a:r>
              <a:t>On the one hand: the distance between two iterations (jobs) of the same task can be prohibitively large. To solve this, the program needs to be rewritten, which leads to a mix of programming and scheduling.</a:t>
            </a:r>
          </a:p>
          <a:p>
            <a:r>
              <a:t>On the other hand: this may waste energy while no work needs to be done.</a:t>
            </a:r>
          </a:p>
          <a:p>
            <a:r>
              <a:t/>
            </a:r>
          </a:p>
          <a:p>
            <a:r>
              <a:t>Picture by D. Kalinsky</a:t>
            </a:r>
          </a:p>
          <a:p>
            <a:r>
              <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21</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The only addition is that the start of the sequence is periodic now. The entire sequence executes fast enough for this ‘super period’.</a:t>
            </a:r>
          </a:p>
          <a:p>
            <a:r>
              <a:t/>
            </a:r>
          </a:p>
          <a:p>
            <a:r>
              <a:t>This removes drift and makes the system more predictable. Some of the other concerns remain.</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22</a:t>
            </a:fld>
            <a:endParaRPr lang="en-US"/>
          </a:p>
        </p:txBody>
      </p:sp>
    </p:spTree>
    <p:extLst>
      <p:ext uri="{BB962C8B-B14F-4D97-AF65-F5344CB8AC3E}">
        <p14:creationId xmlns:p14="http://schemas.microsoft.com/office/powerpoint/2010/main" val="3310588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The timer period is 20.</a:t>
            </a:r>
          </a:p>
          <a:p>
            <a:r>
              <a:t/>
            </a:r>
          </a:p>
          <a:p>
            <a:r>
              <a:t>Fluctuations in execution-time of task 1 causes release jitter of task 2.</a:t>
            </a:r>
          </a:p>
          <a:p>
            <a:r>
              <a:t/>
            </a:r>
          </a:p>
          <a:p>
            <a:r>
              <a:t>Note that there is idle time (after the first job of task 2). This is part of the price that needs to be often paid for predictability.</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23</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A time line visualizes the runtime behavior of tasks. It shows on a time axis when which task is executing.</a:t>
            </a:r>
          </a:p>
          <a:p>
            <a:r>
              <a:t/>
            </a:r>
          </a:p>
          <a:p>
            <a:r>
              <a:t>Job represents the execution of a task.</a:t>
            </a:r>
          </a:p>
          <a:p>
            <a:r>
              <a:t/>
            </a:r>
          </a:p>
          <a:p>
            <a:r>
              <a:t>Taskispecifies the BCi and Wci constraints on the execution time of its jobs.</a:t>
            </a:r>
          </a:p>
          <a:p>
            <a:r>
              <a:t/>
            </a:r>
          </a:p>
          <a:p>
            <a:r>
              <a:t>Activation jitter: Fluctuation in activation times of jobs of a task</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5</a:t>
            </a:fld>
            <a:endParaRPr lang="en-US"/>
          </a:p>
        </p:txBody>
      </p:sp>
    </p:spTree>
    <p:extLst>
      <p:ext uri="{BB962C8B-B14F-4D97-AF65-F5344CB8AC3E}">
        <p14:creationId xmlns:p14="http://schemas.microsoft.com/office/powerpoint/2010/main" val="740672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The only addition is that the start of the sequence is periodic now. The entire sequence executes fast enough for this ‘super period’.</a:t>
            </a:r>
          </a:p>
          <a:p>
            <a:r>
              <a:t/>
            </a:r>
          </a:p>
          <a:p>
            <a:r>
              <a:t>This removes drift and makes the system more predictable. Some of the other concerns remain.</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24</a:t>
            </a:fld>
            <a:endParaRPr lang="en-US"/>
          </a:p>
        </p:txBody>
      </p:sp>
    </p:spTree>
    <p:extLst>
      <p:ext uri="{BB962C8B-B14F-4D97-AF65-F5344CB8AC3E}">
        <p14:creationId xmlns:p14="http://schemas.microsoft.com/office/powerpoint/2010/main" val="33105888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In the end the aim is mostly to execute a task not too early and not too late. With the cyclic executive method this boils down to achieving this by hand.</a:t>
            </a:r>
          </a:p>
          <a:p>
            <a:r>
              <a:t/>
            </a:r>
          </a:p>
          <a:p>
            <a:r>
              <a:t>This removes the earlier problem of a too long delay.</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25</a:t>
            </a:fld>
            <a:endParaRPr lang="en-US"/>
          </a:p>
        </p:txBody>
      </p:sp>
    </p:spTree>
    <p:extLst>
      <p:ext uri="{BB962C8B-B14F-4D97-AF65-F5344CB8AC3E}">
        <p14:creationId xmlns:p14="http://schemas.microsoft.com/office/powerpoint/2010/main" val="3589461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Function IsTimeForis here for the sake of explanation, although in practice it could be like this. Alternatively, the tasks to execute can be looked up in a table, or stored in queues, the queue filled in when setting the timer. When the timer fires at the greatest common divisor of the periods then during the ‘superperiod’ of the least common multiple there can be many empty firings. These can be removed using a table. The timer is then set to expire at the start of the next block of tasks.</a:t>
            </a:r>
          </a:p>
          <a:p>
            <a:r>
              <a:t/>
            </a:r>
          </a:p>
          <a:p>
            <a:r>
              <a:t>An extreme case is when each block consists of just one task.</a:t>
            </a:r>
          </a:p>
          <a:p>
            <a:r>
              <a:t/>
            </a:r>
          </a:p>
          <a:p>
            <a:r>
              <a:t>Notice that this approach requires that each block completes before the timer for the next block expires. In other words, the tasks are executed non-preemptively and together must fit in the slot assigned to their block.</a:t>
            </a:r>
          </a:p>
          <a:p>
            <a:r>
              <a:t/>
            </a:r>
          </a:p>
          <a:p>
            <a:r>
              <a:t>The non-preemption means in practice that the original tasks need to be decomposed into subtasks. This represents, in fact, preemption, but now explicitly programmed. Since this is rather complicated and also inflexible, this can best be computed through some optimizing program.</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26</a:t>
            </a:fld>
            <a:endParaRPr lang="en-US"/>
          </a:p>
        </p:txBody>
      </p:sp>
    </p:spTree>
    <p:extLst>
      <p:ext uri="{BB962C8B-B14F-4D97-AF65-F5344CB8AC3E}">
        <p14:creationId xmlns:p14="http://schemas.microsoft.com/office/powerpoint/2010/main" val="6031475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Task 1 has a period of 30, Task 2 of 10.</a:t>
            </a:r>
          </a:p>
          <a:p>
            <a:r>
              <a:t/>
            </a:r>
          </a:p>
          <a:p>
            <a:r>
              <a:t>Nicely illustrates release jitter!</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27</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Task 1 has a period of 30, Task 2 of 10.</a:t>
            </a:r>
          </a:p>
          <a:p>
            <a:r>
              <a:t/>
            </a:r>
          </a:p>
          <a:p>
            <a:r>
              <a:t>Nicely illustrates release jitter!</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28</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Function IsTimeForis here for the sake of explanation, although in practice it could be like this. Alternatively, the tasks to execute can be looked up in a table, or stored in queues, the queue filled in when setting the timer. When the timer fires at the greatest common divisor of the periods then during the ‘superperiod’ of the least common multiple there can be many empty firings. These can be removed using a table. The timer is then set to expire at the start of the next block of tasks.</a:t>
            </a:r>
          </a:p>
          <a:p>
            <a:r>
              <a:t/>
            </a:r>
          </a:p>
          <a:p>
            <a:r>
              <a:t>An extreme case is when each block consists of just one task.</a:t>
            </a:r>
          </a:p>
          <a:p>
            <a:r>
              <a:t/>
            </a:r>
          </a:p>
          <a:p>
            <a:r>
              <a:t>Notice that this approach requires that each block completes before the timer for the next block expires. In other words, the tasks are executed non-preemptively and together must fit in the slot assigned to their block.</a:t>
            </a:r>
          </a:p>
          <a:p>
            <a:r>
              <a:t/>
            </a:r>
          </a:p>
          <a:p>
            <a:r>
              <a:t>The non-preemption means in practice that the original tasks need to be decomposed into subtasks. This represents, in fact, preemption, but now explicitly programmed. Since this is rather complicated and also inflexible, this can best be computed through some optimizing program.</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29</a:t>
            </a:fld>
            <a:endParaRPr lang="en-US"/>
          </a:p>
        </p:txBody>
      </p:sp>
    </p:spTree>
    <p:extLst>
      <p:ext uri="{BB962C8B-B14F-4D97-AF65-F5344CB8AC3E}">
        <p14:creationId xmlns:p14="http://schemas.microsoft.com/office/powerpoint/2010/main" val="603147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595313" y="217488"/>
            <a:ext cx="5705475" cy="4278312"/>
          </a:xfrm>
          <a:ln/>
        </p:spPr>
      </p:sp>
      <p:sp>
        <p:nvSpPr>
          <p:cNvPr id="59395" name="Rectangle 3"/>
          <p:cNvSpPr>
            <a:spLocks noGrp="1" noChangeArrowheads="1"/>
          </p:cNvSpPr>
          <p:nvPr>
            <p:ph type="body" idx="1"/>
          </p:nvPr>
        </p:nvSpPr>
        <p:spPr>
          <a:xfrm>
            <a:off x="311310" y="4708869"/>
            <a:ext cx="6247650" cy="38791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t>In the single executive approach we just have our program and nothing else except, perhaps, a library of support functions.</a:t>
            </a:r>
          </a:p>
          <a:p>
            <a:r>
              <a:t/>
            </a:r>
          </a:p>
          <a:p>
            <a:r>
              <a:t>Typically, the timing is determined offline based on full information of a task set. The entire execution is driven through a table or control mechanism that determines for each moment in time which code has to be executed. </a:t>
            </a:r>
          </a:p>
          <a:p>
            <a:r>
              <a:t/>
            </a:r>
          </a:p>
          <a:p>
            <a:r>
              <a:t>This approach is typical for PLC (Programmable Logic Controllers)based systems with few resources. </a:t>
            </a:r>
          </a:p>
          <a:p>
            <a:r>
              <a:t/>
            </a:r>
          </a:p>
          <a:p>
            <a:r>
              <a:t>Interrupts in this case are included only to the extent of flagging their occurrence and performing basic handling via a buffer. As this is, in fact, concurrent execution of interrupt handler and the program, care must be taken to avoid interference problems (described later) leading to inconsistencies of shared data structures, like such a buffer. If the interrupt handler would take too long, the accuracy of the timing is jeopardized.</a:t>
            </a:r>
          </a:p>
          <a:p>
            <a:r>
              <a:t/>
            </a:r>
          </a:p>
          <a:p>
            <a:r>
              <a:t/>
            </a:r>
          </a:p>
          <a:p>
            <a:r>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595313" y="217488"/>
            <a:ext cx="5705475" cy="4278312"/>
          </a:xfrm>
          <a:ln/>
        </p:spPr>
      </p:sp>
      <p:sp>
        <p:nvSpPr>
          <p:cNvPr id="59395" name="Rectangle 3"/>
          <p:cNvSpPr>
            <a:spLocks noGrp="1" noChangeArrowheads="1"/>
          </p:cNvSpPr>
          <p:nvPr>
            <p:ph type="body" idx="1"/>
          </p:nvPr>
        </p:nvSpPr>
        <p:spPr>
          <a:xfrm>
            <a:off x="311310" y="4708869"/>
            <a:ext cx="6247650" cy="38791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t>In the single executive approach we just have our program and nothing else except, perhaps, a library of support functions.</a:t>
            </a:r>
          </a:p>
          <a:p>
            <a:r>
              <a:t/>
            </a:r>
          </a:p>
          <a:p>
            <a:r>
              <a:t>Typically, the timing is determined offline based on full information of a task set. The entire execution is driven through a table or control mechanism that determines for each moment in time which code has to be executed. </a:t>
            </a:r>
          </a:p>
          <a:p>
            <a:r>
              <a:t/>
            </a:r>
          </a:p>
          <a:p>
            <a:r>
              <a:t>This approach is typical for PLC (Programmable Logic Controllers)based systems with few resources. </a:t>
            </a:r>
          </a:p>
          <a:p>
            <a:r>
              <a:t/>
            </a:r>
          </a:p>
          <a:p>
            <a:r>
              <a:t>Interrupts in this case are included only to the extent of flagging their occurrence and performing basic handling via a buffer. As this is, in fact, concurrent execution of interrupt handler and the program, care must be taken to avoid interference problems (described later) leading to inconsistencies of shared data structures, like such a buffer. If the interrupt handler would take too long, the accuracy of the timing is jeopardized.</a:t>
            </a:r>
          </a:p>
          <a:p>
            <a:r>
              <a:t/>
            </a:r>
          </a:p>
          <a:p>
            <a:r>
              <a:t/>
            </a:r>
          </a:p>
          <a:p>
            <a:r>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In the simplest form the program iterates through all the tasks. A task gets executed as often as the processor gets to it. There may be no work that often. For example, each task may check whether its enabling event has occurred and then handle it.</a:t>
            </a:r>
          </a:p>
          <a:p>
            <a:r>
              <a:t/>
            </a:r>
          </a:p>
          <a:p>
            <a:r>
              <a:t>On the one hand: the distance between two iterations (jobs) of the same task can be prohibitively large. To solve this, the program needs to be rewritten, which leads to a mix of programming and scheduling.</a:t>
            </a:r>
          </a:p>
          <a:p>
            <a:r>
              <a:t>On the other hand: this may waste energy while no work needs to be done.</a:t>
            </a:r>
          </a:p>
          <a:p>
            <a:r>
              <a:t/>
            </a:r>
          </a:p>
          <a:p>
            <a:r>
              <a:t>Picture by D. Kalinsky</a:t>
            </a:r>
          </a:p>
          <a:p>
            <a:r>
              <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8</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9</a:t>
            </a:fld>
            <a:endParaRPr lang="en-US"/>
          </a:p>
        </p:txBody>
      </p:sp>
    </p:spTree>
    <p:extLst>
      <p:ext uri="{BB962C8B-B14F-4D97-AF65-F5344CB8AC3E}">
        <p14:creationId xmlns:p14="http://schemas.microsoft.com/office/powerpoint/2010/main" val="1605771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The inter-arrival of two consecutive jobs of a task is equal to the C1 + C2.</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10</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When BCi &lt; WCi then the jobs of both tasks will suffer activation jitter.</a:t>
            </a:r>
          </a:p>
          <a:p>
            <a:r>
              <a:t/>
            </a:r>
          </a:p>
        </p:txBody>
      </p:sp>
      <p:sp>
        <p:nvSpPr>
          <p:cNvPr id="4" name="Slide Number Placeholder 3"/>
          <p:cNvSpPr>
            <a:spLocks noGrp="1"/>
          </p:cNvSpPr>
          <p:nvPr>
            <p:ph type="sldNum" sz="quarter" idx="10"/>
          </p:nvPr>
        </p:nvSpPr>
        <p:spPr/>
        <p:txBody>
          <a:bodyPr/>
          <a:lstStyle/>
          <a:p>
            <a:fld id="{87391673-9ACB-334D-B5F9-3DF52F653400}" type="slidenum">
              <a:rPr lang="en-US" smtClean="0"/>
              <a:t>11</a:t>
            </a:fld>
            <a:endParaRPr lang="en-US"/>
          </a:p>
        </p:txBody>
      </p:sp>
    </p:spTree>
    <p:extLst>
      <p:ext uri="{BB962C8B-B14F-4D97-AF65-F5344CB8AC3E}">
        <p14:creationId xmlns:p14="http://schemas.microsoft.com/office/powerpoint/2010/main" val="3654064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Job represents the execution of a task</a:t>
            </a:r>
          </a:p>
          <a:p>
            <a:r>
              <a:t/>
            </a:r>
          </a:p>
          <a:p>
            <a:r>
              <a:t>Activation jitter: Fluctuation in activation times of jobs of a task</a:t>
            </a:r>
          </a:p>
          <a:p>
            <a:r>
              <a:t/>
            </a:r>
          </a:p>
          <a:p>
            <a:r>
              <a:t/>
            </a:r>
          </a:p>
        </p:txBody>
      </p:sp>
      <p:sp>
        <p:nvSpPr>
          <p:cNvPr id="4" name="Slide Number Placeholder 3"/>
          <p:cNvSpPr>
            <a:spLocks noGrp="1"/>
          </p:cNvSpPr>
          <p:nvPr>
            <p:ph type="sldNum" sz="quarter" idx="10"/>
          </p:nvPr>
        </p:nvSpPr>
        <p:spPr/>
        <p:txBody>
          <a:bodyPr/>
          <a:lstStyle/>
          <a:p>
            <a:fld id="{B88C1000-FA5C-FB49-B5AF-D87E87A7110F}" type="slidenum">
              <a:rPr lang="en-US" smtClean="0"/>
              <a:t>12</a:t>
            </a:fld>
            <a:endParaRPr lang="en-US"/>
          </a:p>
        </p:txBody>
      </p:sp>
    </p:spTree>
    <p:extLst>
      <p:ext uri="{BB962C8B-B14F-4D97-AF65-F5344CB8AC3E}">
        <p14:creationId xmlns:p14="http://schemas.microsoft.com/office/powerpoint/2010/main" val="74067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C448D97-A841-F049-8BF1-EA919DA29815}" type="datetime1">
              <a:rPr lang="en-GB" smtClean="0"/>
              <a:t>17/11/14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111057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A64C57-C4FA-2748-9C53-67603BAD62AC}" type="datetime1">
              <a:rPr lang="en-GB" smtClean="0"/>
              <a:t>17/11/14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637449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C5DE159-7C88-9847-AD8A-CE97185DCD3F}" type="datetime1">
              <a:rPr lang="en-GB" smtClean="0"/>
              <a:t>17/11/14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4223506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19272A5-90D0-D847-B1FA-49D744A5915F}" type="datetime1">
              <a:rPr lang="en-GB" smtClean="0"/>
              <a:t>17/11/14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335643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81D03DE-652A-A04C-9525-3D6418FACE39}" type="datetime1">
              <a:rPr lang="en-GB" smtClean="0"/>
              <a:t>17/11/14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14325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0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440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4AEF093-A3D9-6843-8AB0-CB89227B5FAE}" type="datetime1">
              <a:rPr lang="en-GB" smtClean="0"/>
              <a:t>17/11/14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320375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8FCE52D-5C60-E243-A75A-94107EBED843}" type="datetime1">
              <a:rPr lang="en-GB" smtClean="0"/>
              <a:t>17/11/14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4162323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F2BDC8C-4962-DA4E-A3B3-6DE2DB143878}" type="datetime1">
              <a:rPr lang="en-GB" smtClean="0"/>
              <a:t>17/11/14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235406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EEE0038-F075-BE42-8738-CA107CE2BA7E}" type="datetime1">
              <a:rPr lang="en-GB" smtClean="0"/>
              <a:t>17/11/14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2475237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0C08CE7-DC2B-C943-A62D-91F495344E2D}" type="datetime1">
              <a:rPr lang="en-GB" smtClean="0"/>
              <a:t>17/11/14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413467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7ADBBB2-21BC-F24B-8F5E-0D9FF540948A}" type="datetime1">
              <a:rPr lang="en-GB" smtClean="0"/>
              <a:t>17/11/14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025A855F-C6D8-5944-9B1B-50E202AEB8AD}" type="slidenum">
              <a:rPr lang="en-US" smtClean="0"/>
              <a:t>‹#›</a:t>
            </a:fld>
            <a:endParaRPr lang="en-US"/>
          </a:p>
        </p:txBody>
      </p:sp>
    </p:spTree>
    <p:extLst>
      <p:ext uri="{BB962C8B-B14F-4D97-AF65-F5344CB8AC3E}">
        <p14:creationId xmlns:p14="http://schemas.microsoft.com/office/powerpoint/2010/main" val="26891930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gi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96616"/>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0000"/>
            <a:ext cx="8229600" cy="465901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4037946" y="6426739"/>
            <a:ext cx="992565" cy="276999"/>
          </a:xfrm>
          <a:prstGeom prst="rect">
            <a:avLst/>
          </a:prstGeom>
        </p:spPr>
        <p:txBody>
          <a:bodyPr vert="horz" lIns="91440" tIns="45720" rIns="91440" bIns="45720" rtlCol="0" anchor="ctr"/>
          <a:lstStyle>
            <a:lvl1pPr algn="ctr">
              <a:defRPr sz="1200">
                <a:solidFill>
                  <a:schemeClr val="tx1">
                    <a:tint val="75000"/>
                  </a:schemeClr>
                </a:solidFill>
              </a:defRPr>
            </a:lvl1pPr>
          </a:lstStyle>
          <a:p>
            <a:fld id="{025A855F-C6D8-5944-9B1B-50E202AEB8AD}" type="slidenum">
              <a:rPr lang="en-US" smtClean="0"/>
              <a:pPr/>
              <a:t>‹#›</a:t>
            </a:fld>
            <a:endParaRPr lang="en-US" dirty="0"/>
          </a:p>
        </p:txBody>
      </p:sp>
      <p:pic>
        <p:nvPicPr>
          <p:cNvPr id="11" name="Picture 11" descr="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922015" y="6376595"/>
            <a:ext cx="1764785" cy="37531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san-logo.gif"/>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824941" y="6413821"/>
            <a:ext cx="315240" cy="338084"/>
          </a:xfrm>
          <a:prstGeom prst="rect">
            <a:avLst/>
          </a:prstGeom>
        </p:spPr>
      </p:pic>
      <p:sp>
        <p:nvSpPr>
          <p:cNvPr id="14" name="TextBox 13"/>
          <p:cNvSpPr txBox="1"/>
          <p:nvPr userDrawn="1"/>
        </p:nvSpPr>
        <p:spPr>
          <a:xfrm>
            <a:off x="457201" y="6426739"/>
            <a:ext cx="3580746" cy="276999"/>
          </a:xfrm>
          <a:prstGeom prst="rect">
            <a:avLst/>
          </a:prstGeom>
          <a:noFill/>
        </p:spPr>
        <p:txBody>
          <a:bodyPr wrap="square" rtlCol="0">
            <a:spAutoFit/>
          </a:bodyPr>
          <a:lstStyle/>
          <a:p>
            <a:r>
              <a:rPr lang="en-US" sz="1200" dirty="0" smtClean="0">
                <a:solidFill>
                  <a:schemeClr val="bg1">
                    <a:lumMod val="50000"/>
                  </a:schemeClr>
                </a:solidFill>
              </a:rPr>
              <a:t>Mike </a:t>
            </a:r>
            <a:r>
              <a:rPr lang="en-US" sz="1200" dirty="0" err="1" smtClean="0">
                <a:solidFill>
                  <a:schemeClr val="bg1">
                    <a:lumMod val="50000"/>
                  </a:schemeClr>
                </a:solidFill>
              </a:rPr>
              <a:t>Holenderski</a:t>
            </a:r>
            <a:r>
              <a:rPr lang="en-US" sz="1200" dirty="0" smtClean="0">
                <a:solidFill>
                  <a:schemeClr val="bg1">
                    <a:lumMod val="50000"/>
                  </a:schemeClr>
                </a:solidFill>
              </a:rPr>
              <a:t>, </a:t>
            </a:r>
            <a:r>
              <a:rPr lang="en-US" sz="1200" dirty="0" err="1" smtClean="0">
                <a:solidFill>
                  <a:schemeClr val="bg1">
                    <a:lumMod val="50000"/>
                  </a:schemeClr>
                </a:solidFill>
              </a:rPr>
              <a:t>m.holenderski@tue.nl</a:t>
            </a:r>
            <a:endParaRPr lang="en-US" sz="1200" dirty="0">
              <a:solidFill>
                <a:schemeClr val="bg1">
                  <a:lumMod val="50000"/>
                </a:schemeClr>
              </a:solidFill>
            </a:endParaRPr>
          </a:p>
        </p:txBody>
      </p:sp>
    </p:spTree>
    <p:extLst>
      <p:ext uri="{BB962C8B-B14F-4D97-AF65-F5344CB8AC3E}">
        <p14:creationId xmlns:p14="http://schemas.microsoft.com/office/powerpoint/2010/main" val="3680327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ftr="0" dt="0"/>
  <p:txStyles>
    <p:titleStyle>
      <a:lvl1pPr algn="ctr" defTabSz="4572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0.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1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 Id="rId3" Type="http://schemas.openxmlformats.org/officeDocument/2006/relationships/image" Target="../media/image1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 Id="rId3" Type="http://schemas.openxmlformats.org/officeDocument/2006/relationships/image" Target="../media/image19.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Multitasking</a:t>
            </a:r>
            <a:endParaRPr lang="en-US" dirty="0"/>
          </a:p>
        </p:txBody>
      </p:sp>
      <p:sp>
        <p:nvSpPr>
          <p:cNvPr id="3" name="Subtitle 2"/>
          <p:cNvSpPr>
            <a:spLocks noGrp="1"/>
          </p:cNvSpPr>
          <p:nvPr>
            <p:ph type="subTitle" idx="1"/>
          </p:nvPr>
        </p:nvSpPr>
        <p:spPr/>
        <p:txBody>
          <a:bodyPr/>
          <a:lstStyle/>
          <a:p>
            <a:r>
              <a:rPr lang="en-US" dirty="0"/>
              <a:t>2IN60: Real-time Architectures</a:t>
            </a:r>
            <a:br>
              <a:rPr lang="en-US" dirty="0"/>
            </a:br>
            <a:r>
              <a:rPr lang="en-US" dirty="0"/>
              <a:t>(for automotive systems</a:t>
            </a:r>
            <a:r>
              <a:rPr lang="en-US" dirty="0" smtClean="0"/>
              <a:t>)</a:t>
            </a:r>
            <a:endParaRPr lang="en-US" dirty="0"/>
          </a:p>
        </p:txBody>
      </p:sp>
    </p:spTree>
    <p:extLst>
      <p:ext uri="{BB962C8B-B14F-4D97-AF65-F5344CB8AC3E}">
        <p14:creationId xmlns:p14="http://schemas.microsoft.com/office/powerpoint/2010/main" val="118093973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xample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5220" y="1954912"/>
            <a:ext cx="4504308" cy="1922374"/>
          </a:xfrm>
          <a:prstGeom prst="rect">
            <a:avLst/>
          </a:prstGeom>
        </p:spPr>
      </p:pic>
      <p:sp>
        <p:nvSpPr>
          <p:cNvPr id="2" name="Title 1"/>
          <p:cNvSpPr>
            <a:spLocks noGrp="1"/>
          </p:cNvSpPr>
          <p:nvPr>
            <p:ph type="title"/>
          </p:nvPr>
        </p:nvSpPr>
        <p:spPr/>
        <p:txBody>
          <a:bodyPr>
            <a:normAutofit fontScale="90000"/>
          </a:bodyPr>
          <a:lstStyle/>
          <a:p>
            <a:r>
              <a:rPr lang="en-US" dirty="0" smtClean="0"/>
              <a:t>Example: read two sensors</a:t>
            </a:r>
            <a:br>
              <a:rPr lang="en-US" dirty="0" smtClean="0"/>
            </a:br>
            <a:r>
              <a:rPr lang="en-US" dirty="0" smtClean="0"/>
              <a:t>(AFAP)</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10</a:t>
            </a:fld>
            <a:endParaRPr lang="en-US"/>
          </a:p>
        </p:txBody>
      </p:sp>
      <p:sp>
        <p:nvSpPr>
          <p:cNvPr id="10" name="TextBox 9"/>
          <p:cNvSpPr txBox="1"/>
          <p:nvPr/>
        </p:nvSpPr>
        <p:spPr>
          <a:xfrm>
            <a:off x="3542923" y="4337076"/>
            <a:ext cx="1877713" cy="1323439"/>
          </a:xfrm>
          <a:prstGeom prst="rect">
            <a:avLst/>
          </a:prstGeom>
          <a:noFill/>
        </p:spPr>
        <p:txBody>
          <a:bodyPr wrap="none" rtlCol="0">
            <a:spAutoFit/>
          </a:bodyPr>
          <a:lstStyle/>
          <a:p>
            <a:r>
              <a:rPr lang="en-US" sz="2000" dirty="0" smtClean="0">
                <a:latin typeface="Courier New"/>
                <a:cs typeface="Courier New"/>
              </a:rPr>
              <a:t>while (1) </a:t>
            </a:r>
            <a:r>
              <a:rPr lang="en-US" sz="2000" dirty="0">
                <a:latin typeface="Courier New"/>
                <a:cs typeface="Courier New"/>
              </a:rPr>
              <a:t>{</a:t>
            </a:r>
          </a:p>
          <a:p>
            <a:r>
              <a:rPr lang="en-US" sz="2000" dirty="0" smtClean="0">
                <a:latin typeface="Courier New"/>
                <a:cs typeface="Courier New"/>
              </a:rPr>
              <a:t>  Task1();</a:t>
            </a:r>
            <a:endParaRPr lang="en-US" sz="2000" dirty="0">
              <a:latin typeface="Courier New"/>
              <a:cs typeface="Courier New"/>
            </a:endParaRPr>
          </a:p>
          <a:p>
            <a:r>
              <a:rPr lang="en-US" sz="2000" dirty="0" smtClean="0">
                <a:latin typeface="Courier New"/>
                <a:cs typeface="Courier New"/>
              </a:rPr>
              <a:t>  Task2();</a:t>
            </a:r>
            <a:endParaRPr lang="en-US" sz="2000" dirty="0">
              <a:latin typeface="Courier New"/>
              <a:cs typeface="Courier New"/>
            </a:endParaRPr>
          </a:p>
          <a:p>
            <a:r>
              <a:rPr lang="en-US" sz="2000" dirty="0">
                <a:latin typeface="Courier New"/>
                <a:cs typeface="Courier New"/>
              </a:rPr>
              <a:t>}</a:t>
            </a:r>
            <a:endParaRPr lang="en-US" sz="2000" dirty="0" smtClean="0">
              <a:latin typeface="Courier New"/>
              <a:cs typeface="Courier New"/>
            </a:endParaRPr>
          </a:p>
        </p:txBody>
      </p:sp>
      <p:sp>
        <p:nvSpPr>
          <p:cNvPr id="5" name="TextBox 4"/>
          <p:cNvSpPr txBox="1"/>
          <p:nvPr/>
        </p:nvSpPr>
        <p:spPr>
          <a:xfrm>
            <a:off x="7224889" y="2306243"/>
            <a:ext cx="1461911" cy="492443"/>
          </a:xfrm>
          <a:prstGeom prst="rect">
            <a:avLst/>
          </a:prstGeom>
          <a:noFill/>
        </p:spPr>
        <p:txBody>
          <a:bodyPr wrap="square" rtlCol="0">
            <a:spAutoFit/>
          </a:bodyPr>
          <a:lstStyle/>
          <a:p>
            <a:r>
              <a:rPr lang="en-US" sz="2600" i="1" dirty="0" err="1" smtClean="0"/>
              <a:t>BC</a:t>
            </a:r>
            <a:r>
              <a:rPr lang="en-US" sz="2600" i="1" baseline="-25000" dirty="0" err="1" smtClean="0"/>
              <a:t>i</a:t>
            </a:r>
            <a:r>
              <a:rPr lang="en-US" sz="2600" dirty="0" smtClean="0"/>
              <a:t> = </a:t>
            </a:r>
            <a:r>
              <a:rPr lang="en-US" sz="2600" i="1" dirty="0" err="1" smtClean="0"/>
              <a:t>WC</a:t>
            </a:r>
            <a:r>
              <a:rPr lang="en-US" sz="2600" i="1" baseline="-25000" dirty="0" err="1" smtClean="0"/>
              <a:t>i</a:t>
            </a:r>
            <a:endParaRPr lang="en-US" sz="2600" i="1" baseline="-25000" dirty="0"/>
          </a:p>
        </p:txBody>
      </p:sp>
      <p:sp>
        <p:nvSpPr>
          <p:cNvPr id="3" name="TextBox 2"/>
          <p:cNvSpPr txBox="1"/>
          <p:nvPr/>
        </p:nvSpPr>
        <p:spPr>
          <a:xfrm>
            <a:off x="6489856" y="3531030"/>
            <a:ext cx="459343" cy="369332"/>
          </a:xfrm>
          <a:prstGeom prst="rect">
            <a:avLst/>
          </a:prstGeom>
          <a:noFill/>
        </p:spPr>
        <p:txBody>
          <a:bodyPr wrap="none" rtlCol="0">
            <a:spAutoFit/>
          </a:bodyPr>
          <a:lstStyle/>
          <a:p>
            <a:r>
              <a:rPr lang="en-US" dirty="0" err="1" smtClean="0"/>
              <a:t>ms</a:t>
            </a:r>
            <a:endParaRPr lang="en-US" dirty="0"/>
          </a:p>
        </p:txBody>
      </p:sp>
    </p:spTree>
    <p:extLst>
      <p:ext uri="{BB962C8B-B14F-4D97-AF65-F5344CB8AC3E}">
        <p14:creationId xmlns:p14="http://schemas.microsoft.com/office/powerpoint/2010/main" val="245458892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xample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5218" y="1954912"/>
            <a:ext cx="4504307" cy="1922374"/>
          </a:xfrm>
          <a:prstGeom prst="rect">
            <a:avLst/>
          </a:prstGeom>
        </p:spPr>
      </p:pic>
      <p:sp>
        <p:nvSpPr>
          <p:cNvPr id="2" name="Title 1"/>
          <p:cNvSpPr>
            <a:spLocks noGrp="1"/>
          </p:cNvSpPr>
          <p:nvPr>
            <p:ph type="title"/>
          </p:nvPr>
        </p:nvSpPr>
        <p:spPr/>
        <p:txBody>
          <a:bodyPr>
            <a:normAutofit fontScale="90000"/>
          </a:bodyPr>
          <a:lstStyle/>
          <a:p>
            <a:r>
              <a:rPr lang="en-US" dirty="0" smtClean="0"/>
              <a:t>Example: read two sensors</a:t>
            </a:r>
            <a:br>
              <a:rPr lang="en-US" dirty="0" smtClean="0"/>
            </a:br>
            <a:r>
              <a:rPr lang="en-US" dirty="0" smtClean="0"/>
              <a:t>(AFAP)</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11</a:t>
            </a:fld>
            <a:endParaRPr lang="en-US"/>
          </a:p>
        </p:txBody>
      </p:sp>
      <p:sp>
        <p:nvSpPr>
          <p:cNvPr id="10" name="TextBox 9"/>
          <p:cNvSpPr txBox="1"/>
          <p:nvPr/>
        </p:nvSpPr>
        <p:spPr>
          <a:xfrm>
            <a:off x="3542923" y="4337076"/>
            <a:ext cx="1877713" cy="1323439"/>
          </a:xfrm>
          <a:prstGeom prst="rect">
            <a:avLst/>
          </a:prstGeom>
          <a:noFill/>
        </p:spPr>
        <p:txBody>
          <a:bodyPr wrap="none" rtlCol="0">
            <a:spAutoFit/>
          </a:bodyPr>
          <a:lstStyle/>
          <a:p>
            <a:r>
              <a:rPr lang="en-US" sz="2000" dirty="0" smtClean="0">
                <a:latin typeface="Courier New"/>
                <a:cs typeface="Courier New"/>
              </a:rPr>
              <a:t>while (1) </a:t>
            </a:r>
            <a:r>
              <a:rPr lang="en-US" sz="2000" dirty="0">
                <a:latin typeface="Courier New"/>
                <a:cs typeface="Courier New"/>
              </a:rPr>
              <a:t>{</a:t>
            </a:r>
          </a:p>
          <a:p>
            <a:r>
              <a:rPr lang="en-US" sz="2000" dirty="0" smtClean="0">
                <a:latin typeface="Courier New"/>
                <a:cs typeface="Courier New"/>
              </a:rPr>
              <a:t>  Task1();</a:t>
            </a:r>
            <a:endParaRPr lang="en-US" sz="2000" dirty="0">
              <a:latin typeface="Courier New"/>
              <a:cs typeface="Courier New"/>
            </a:endParaRPr>
          </a:p>
          <a:p>
            <a:r>
              <a:rPr lang="en-US" sz="2000" dirty="0" smtClean="0">
                <a:latin typeface="Courier New"/>
                <a:cs typeface="Courier New"/>
              </a:rPr>
              <a:t>  Task2();</a:t>
            </a:r>
            <a:endParaRPr lang="en-US" sz="2000" dirty="0">
              <a:latin typeface="Courier New"/>
              <a:cs typeface="Courier New"/>
            </a:endParaRPr>
          </a:p>
          <a:p>
            <a:r>
              <a:rPr lang="en-US" sz="2000" dirty="0">
                <a:latin typeface="Courier New"/>
                <a:cs typeface="Courier New"/>
              </a:rPr>
              <a:t>}</a:t>
            </a:r>
            <a:endParaRPr lang="en-US" sz="2000" dirty="0" smtClean="0">
              <a:latin typeface="Courier New"/>
              <a:cs typeface="Courier New"/>
            </a:endParaRPr>
          </a:p>
        </p:txBody>
      </p:sp>
      <p:sp>
        <p:nvSpPr>
          <p:cNvPr id="7" name="TextBox 6"/>
          <p:cNvSpPr txBox="1"/>
          <p:nvPr/>
        </p:nvSpPr>
        <p:spPr>
          <a:xfrm>
            <a:off x="7224889" y="2306243"/>
            <a:ext cx="1580444" cy="492443"/>
          </a:xfrm>
          <a:prstGeom prst="rect">
            <a:avLst/>
          </a:prstGeom>
          <a:noFill/>
        </p:spPr>
        <p:txBody>
          <a:bodyPr wrap="square" rtlCol="0">
            <a:spAutoFit/>
          </a:bodyPr>
          <a:lstStyle/>
          <a:p>
            <a:r>
              <a:rPr lang="en-US" sz="2600" i="1" dirty="0" smtClean="0"/>
              <a:t>BC</a:t>
            </a:r>
            <a:r>
              <a:rPr lang="en-US" sz="2600" i="1" baseline="-25000" dirty="0"/>
              <a:t>1</a:t>
            </a:r>
            <a:r>
              <a:rPr lang="en-US" sz="2600" dirty="0" smtClean="0"/>
              <a:t> </a:t>
            </a:r>
            <a:r>
              <a:rPr lang="en-US" sz="2600" dirty="0" smtClean="0"/>
              <a:t>&lt; </a:t>
            </a:r>
            <a:r>
              <a:rPr lang="en-US" sz="2600" i="1" dirty="0" smtClean="0"/>
              <a:t>WC</a:t>
            </a:r>
            <a:r>
              <a:rPr lang="en-US" sz="2600" i="1" baseline="-25000" dirty="0"/>
              <a:t>1</a:t>
            </a:r>
            <a:endParaRPr lang="en-US" sz="2600" i="1" baseline="-25000" dirty="0"/>
          </a:p>
        </p:txBody>
      </p:sp>
      <p:sp>
        <p:nvSpPr>
          <p:cNvPr id="11" name="TextBox 10"/>
          <p:cNvSpPr txBox="1"/>
          <p:nvPr/>
        </p:nvSpPr>
        <p:spPr>
          <a:xfrm>
            <a:off x="6489856" y="3531030"/>
            <a:ext cx="459343" cy="369332"/>
          </a:xfrm>
          <a:prstGeom prst="rect">
            <a:avLst/>
          </a:prstGeom>
          <a:noFill/>
        </p:spPr>
        <p:txBody>
          <a:bodyPr wrap="none" rtlCol="0">
            <a:spAutoFit/>
          </a:bodyPr>
          <a:lstStyle/>
          <a:p>
            <a:r>
              <a:rPr lang="en-US" dirty="0" err="1" smtClean="0"/>
              <a:t>ms</a:t>
            </a:r>
            <a:endParaRPr lang="en-US" dirty="0"/>
          </a:p>
        </p:txBody>
      </p:sp>
    </p:spTree>
    <p:extLst>
      <p:ext uri="{BB962C8B-B14F-4D97-AF65-F5344CB8AC3E}">
        <p14:creationId xmlns:p14="http://schemas.microsoft.com/office/powerpoint/2010/main" val="8897143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Real-time terminology</a:t>
            </a:r>
            <a:endParaRPr lang="en-US" dirty="0"/>
          </a:p>
        </p:txBody>
      </p:sp>
      <p:sp>
        <p:nvSpPr>
          <p:cNvPr id="3" name="Content Placeholder 2"/>
          <p:cNvSpPr>
            <a:spLocks noGrp="1"/>
          </p:cNvSpPr>
          <p:nvPr>
            <p:ph idx="1"/>
          </p:nvPr>
        </p:nvSpPr>
        <p:spPr>
          <a:xfrm>
            <a:off x="457200" y="3189939"/>
            <a:ext cx="8229600" cy="2909074"/>
          </a:xfrm>
        </p:spPr>
        <p:txBody>
          <a:bodyPr>
            <a:normAutofit fontScale="85000" lnSpcReduction="10000"/>
          </a:bodyPr>
          <a:lstStyle/>
          <a:p>
            <a:r>
              <a:rPr lang="en-US" b="1" dirty="0"/>
              <a:t>T</a:t>
            </a:r>
            <a:r>
              <a:rPr lang="en-US" b="1" dirty="0" smtClean="0"/>
              <a:t>ask </a:t>
            </a:r>
            <a:r>
              <a:rPr lang="en-GB" dirty="0" smtClean="0">
                <a:sym typeface="Symbol" charset="0"/>
              </a:rPr>
              <a:t></a:t>
            </a:r>
            <a:r>
              <a:rPr lang="en-GB" i="1" baseline="-25000" dirty="0" err="1" smtClean="0">
                <a:sym typeface="Symbol" charset="0"/>
              </a:rPr>
              <a:t>i</a:t>
            </a:r>
            <a:r>
              <a:rPr lang="en-US" dirty="0" smtClean="0"/>
              <a:t> generates an infinite sequence of </a:t>
            </a:r>
            <a:r>
              <a:rPr lang="en-US" b="1" dirty="0" smtClean="0"/>
              <a:t>jobs </a:t>
            </a:r>
            <a:r>
              <a:rPr lang="en-GB" dirty="0">
                <a:sym typeface="Symbol" charset="0"/>
              </a:rPr>
              <a:t></a:t>
            </a:r>
            <a:r>
              <a:rPr lang="en-GB" i="1" baseline="-25000" dirty="0" err="1">
                <a:sym typeface="Symbol" charset="0"/>
              </a:rPr>
              <a:t>i</a:t>
            </a:r>
            <a:r>
              <a:rPr lang="en-GB" i="1" baseline="-25000" dirty="0">
                <a:sym typeface="Symbol" charset="0"/>
              </a:rPr>
              <a:t>,</a:t>
            </a:r>
            <a:r>
              <a:rPr lang="en-US" i="1" baseline="-25000" dirty="0"/>
              <a:t>k</a:t>
            </a:r>
            <a:r>
              <a:rPr lang="en-US" dirty="0"/>
              <a:t> </a:t>
            </a:r>
            <a:endParaRPr lang="en-US" b="1" dirty="0" smtClean="0"/>
          </a:p>
          <a:p>
            <a:r>
              <a:rPr lang="en-US" dirty="0" smtClean="0"/>
              <a:t>Jobs of a </a:t>
            </a:r>
            <a:r>
              <a:rPr lang="en-US" b="1" dirty="0" smtClean="0"/>
              <a:t>periodic task </a:t>
            </a:r>
            <a:r>
              <a:rPr lang="en-GB" dirty="0">
                <a:sym typeface="Symbol" charset="0"/>
              </a:rPr>
              <a:t></a:t>
            </a:r>
            <a:r>
              <a:rPr lang="en-US" i="1" baseline="-25000" dirty="0" err="1" smtClean="0"/>
              <a:t>i</a:t>
            </a:r>
            <a:r>
              <a:rPr lang="en-US" dirty="0" smtClean="0"/>
              <a:t> are activated periodically</a:t>
            </a:r>
          </a:p>
          <a:p>
            <a:pPr lvl="1"/>
            <a:r>
              <a:rPr lang="en-US" dirty="0" smtClean="0"/>
              <a:t>Inter</a:t>
            </a:r>
            <a:r>
              <a:rPr lang="en-US" dirty="0"/>
              <a:t>-arrival time </a:t>
            </a:r>
            <a:r>
              <a:rPr lang="en-US" i="1" dirty="0" err="1"/>
              <a:t>T</a:t>
            </a:r>
            <a:r>
              <a:rPr lang="en-US" i="1" baseline="-25000" dirty="0" err="1"/>
              <a:t>i,</a:t>
            </a:r>
            <a:r>
              <a:rPr lang="en-US" i="1" baseline="-25000" dirty="0" err="1" smtClean="0"/>
              <a:t>k</a:t>
            </a:r>
            <a:r>
              <a:rPr lang="en-US" dirty="0" smtClean="0"/>
              <a:t> of </a:t>
            </a:r>
            <a:r>
              <a:rPr lang="en-US" dirty="0"/>
              <a:t>two consecutive </a:t>
            </a:r>
            <a:r>
              <a:rPr lang="en-US" dirty="0" smtClean="0"/>
              <a:t>jobs </a:t>
            </a:r>
            <a:r>
              <a:rPr lang="en-GB" dirty="0" smtClean="0">
                <a:sym typeface="Symbol" charset="0"/>
              </a:rPr>
              <a:t></a:t>
            </a:r>
            <a:r>
              <a:rPr lang="en-GB" i="1" baseline="-25000" dirty="0">
                <a:sym typeface="Symbol" charset="0"/>
              </a:rPr>
              <a:t>i</a:t>
            </a:r>
            <a:r>
              <a:rPr lang="en-GB" i="1" baseline="-25000" dirty="0" smtClean="0">
                <a:sym typeface="Symbol" charset="0"/>
              </a:rPr>
              <a:t>,</a:t>
            </a:r>
            <a:r>
              <a:rPr lang="en-US" i="1" baseline="-25000" dirty="0" smtClean="0"/>
              <a:t>k</a:t>
            </a:r>
            <a:r>
              <a:rPr lang="en-US" dirty="0" smtClean="0"/>
              <a:t> and </a:t>
            </a:r>
            <a:r>
              <a:rPr lang="en-GB" dirty="0" smtClean="0">
                <a:sym typeface="Symbol" charset="0"/>
              </a:rPr>
              <a:t></a:t>
            </a:r>
            <a:r>
              <a:rPr lang="en-US" i="1" baseline="-25000" dirty="0">
                <a:sym typeface="Symbol" charset="0"/>
              </a:rPr>
              <a:t>i</a:t>
            </a:r>
            <a:r>
              <a:rPr lang="en-US" i="1" baseline="-25000" dirty="0" smtClean="0"/>
              <a:t>,k</a:t>
            </a:r>
            <a:r>
              <a:rPr lang="en-US" baseline="-25000" dirty="0" smtClean="0"/>
              <a:t>+1</a:t>
            </a:r>
          </a:p>
          <a:p>
            <a:pPr lvl="1"/>
            <a:r>
              <a:rPr lang="en-US" dirty="0" smtClean="0"/>
              <a:t>Minimum and maximum bounds on period </a:t>
            </a:r>
            <a:r>
              <a:rPr lang="en-US" i="1" dirty="0" err="1" smtClean="0"/>
              <a:t>T</a:t>
            </a:r>
            <a:r>
              <a:rPr lang="en-US" i="1" baseline="-25000" dirty="0" err="1" smtClean="0"/>
              <a:t>min</a:t>
            </a:r>
            <a:r>
              <a:rPr lang="en-US" dirty="0" smtClean="0"/>
              <a:t> and </a:t>
            </a:r>
            <a:r>
              <a:rPr lang="en-US" i="1" dirty="0" err="1" smtClean="0"/>
              <a:t>T</a:t>
            </a:r>
            <a:r>
              <a:rPr lang="en-US" i="1" baseline="-25000" dirty="0" err="1" smtClean="0"/>
              <a:t>max</a:t>
            </a:r>
            <a:endParaRPr lang="en-US" dirty="0"/>
          </a:p>
          <a:p>
            <a:pPr lvl="1"/>
            <a:r>
              <a:rPr lang="en-US" dirty="0" smtClean="0"/>
              <a:t>Activation jitter </a:t>
            </a:r>
            <a:r>
              <a:rPr lang="en-US" i="1" dirty="0" err="1" smtClean="0"/>
              <a:t>AJ</a:t>
            </a:r>
            <a:r>
              <a:rPr lang="en-US" i="1" baseline="-25000" dirty="0" err="1" smtClean="0"/>
              <a:t>i,k</a:t>
            </a:r>
            <a:endParaRPr lang="en-US" dirty="0"/>
          </a:p>
          <a:p>
            <a:pPr lvl="2"/>
            <a:r>
              <a:rPr lang="en-US" dirty="0"/>
              <a:t>L</a:t>
            </a:r>
            <a:r>
              <a:rPr lang="en-US" dirty="0" smtClean="0"/>
              <a:t>ength of activation interval of job </a:t>
            </a:r>
            <a:r>
              <a:rPr lang="en-GB" dirty="0">
                <a:sym typeface="Symbol" charset="0"/>
              </a:rPr>
              <a:t></a:t>
            </a:r>
            <a:r>
              <a:rPr lang="en-GB" i="1" baseline="-25000" dirty="0" err="1">
                <a:sym typeface="Symbol" charset="0"/>
              </a:rPr>
              <a:t>i</a:t>
            </a:r>
            <a:r>
              <a:rPr lang="en-GB" i="1" baseline="-25000" dirty="0">
                <a:sym typeface="Symbol" charset="0"/>
              </a:rPr>
              <a:t>,</a:t>
            </a:r>
            <a:r>
              <a:rPr lang="en-US" i="1" baseline="-25000" dirty="0"/>
              <a:t>k</a:t>
            </a:r>
            <a:r>
              <a:rPr lang="en-US" dirty="0"/>
              <a:t> </a:t>
            </a:r>
            <a:endParaRPr lang="en-US" i="1" baseline="-25000" dirty="0" smtClean="0"/>
          </a:p>
        </p:txBody>
      </p:sp>
      <p:sp>
        <p:nvSpPr>
          <p:cNvPr id="4" name="Slide Number Placeholder 3"/>
          <p:cNvSpPr>
            <a:spLocks noGrp="1"/>
          </p:cNvSpPr>
          <p:nvPr>
            <p:ph type="sldNum" sz="quarter" idx="12"/>
          </p:nvPr>
        </p:nvSpPr>
        <p:spPr/>
        <p:txBody>
          <a:bodyPr/>
          <a:lstStyle/>
          <a:p>
            <a:fld id="{025A855F-C6D8-5944-9B1B-50E202AEB8AD}" type="slidenum">
              <a:rPr lang="en-US" smtClean="0"/>
              <a:t>12</a:t>
            </a:fld>
            <a:endParaRPr lang="en-US"/>
          </a:p>
        </p:txBody>
      </p:sp>
      <p:pic>
        <p:nvPicPr>
          <p:cNvPr id="6" name="Picture 5"/>
          <p:cNvPicPr>
            <a:picLocks noChangeAspect="1"/>
          </p:cNvPicPr>
          <p:nvPr/>
        </p:nvPicPr>
        <p:blipFill>
          <a:blip r:embed="rId3"/>
          <a:stretch>
            <a:fillRect/>
          </a:stretch>
        </p:blipFill>
        <p:spPr>
          <a:xfrm>
            <a:off x="895360" y="1330928"/>
            <a:ext cx="7353280" cy="1656144"/>
          </a:xfrm>
          <a:prstGeom prst="rect">
            <a:avLst/>
          </a:prstGeom>
        </p:spPr>
      </p:pic>
      <p:sp>
        <p:nvSpPr>
          <p:cNvPr id="7" name="TextBox 6"/>
          <p:cNvSpPr txBox="1"/>
          <p:nvPr/>
        </p:nvSpPr>
        <p:spPr>
          <a:xfrm>
            <a:off x="7929498" y="2820607"/>
            <a:ext cx="318467" cy="369332"/>
          </a:xfrm>
          <a:prstGeom prst="rect">
            <a:avLst/>
          </a:prstGeom>
          <a:noFill/>
        </p:spPr>
        <p:txBody>
          <a:bodyPr wrap="none" rtlCol="0">
            <a:spAutoFit/>
          </a:bodyPr>
          <a:lstStyle/>
          <a:p>
            <a:r>
              <a:rPr lang="en-US" i="1" dirty="0" smtClean="0"/>
              <a:t>t</a:t>
            </a:r>
            <a:endParaRPr lang="en-US" i="1" dirty="0"/>
          </a:p>
        </p:txBody>
      </p:sp>
    </p:spTree>
    <p:extLst>
      <p:ext uri="{BB962C8B-B14F-4D97-AF65-F5344CB8AC3E}">
        <p14:creationId xmlns:p14="http://schemas.microsoft.com/office/powerpoint/2010/main" val="288972689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read two sensors</a:t>
            </a:r>
            <a:br>
              <a:rPr lang="en-US" dirty="0" smtClean="0"/>
            </a:br>
            <a:r>
              <a:rPr lang="en-US" dirty="0" smtClean="0"/>
              <a:t>(AFAP)</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13</a:t>
            </a:fld>
            <a:endParaRPr lang="en-US"/>
          </a:p>
        </p:txBody>
      </p:sp>
      <p:sp>
        <p:nvSpPr>
          <p:cNvPr id="7" name="TextBox 6"/>
          <p:cNvSpPr txBox="1"/>
          <p:nvPr/>
        </p:nvSpPr>
        <p:spPr>
          <a:xfrm>
            <a:off x="7224889" y="2306243"/>
            <a:ext cx="1580444" cy="492443"/>
          </a:xfrm>
          <a:prstGeom prst="rect">
            <a:avLst/>
          </a:prstGeom>
          <a:noFill/>
        </p:spPr>
        <p:txBody>
          <a:bodyPr wrap="square" rtlCol="0">
            <a:spAutoFit/>
          </a:bodyPr>
          <a:lstStyle/>
          <a:p>
            <a:r>
              <a:rPr lang="en-US" sz="2600" i="1" dirty="0" smtClean="0"/>
              <a:t>BC</a:t>
            </a:r>
            <a:r>
              <a:rPr lang="en-US" sz="2600" i="1" baseline="-25000" dirty="0"/>
              <a:t>1</a:t>
            </a:r>
            <a:r>
              <a:rPr lang="en-US" sz="2600" dirty="0" smtClean="0"/>
              <a:t> </a:t>
            </a:r>
            <a:r>
              <a:rPr lang="en-US" sz="2600" dirty="0" smtClean="0"/>
              <a:t>&lt; </a:t>
            </a:r>
            <a:r>
              <a:rPr lang="en-US" sz="2600" i="1" dirty="0" smtClean="0"/>
              <a:t>WC</a:t>
            </a:r>
            <a:r>
              <a:rPr lang="en-US" sz="2600" i="1" baseline="-25000" dirty="0"/>
              <a:t>1</a:t>
            </a:r>
            <a:endParaRPr lang="en-US" sz="2600" i="1" baseline="-25000" dirty="0"/>
          </a:p>
        </p:txBody>
      </p:sp>
      <p:pic>
        <p:nvPicPr>
          <p:cNvPr id="3" name="Picture 2" descr="example2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0724" y="1833375"/>
            <a:ext cx="3513893" cy="1930622"/>
          </a:xfrm>
          <a:prstGeom prst="rect">
            <a:avLst/>
          </a:prstGeom>
        </p:spPr>
      </p:pic>
      <p:pic>
        <p:nvPicPr>
          <p:cNvPr id="9" name="Picture 8" descr="example2c.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0724" y="4240912"/>
            <a:ext cx="5509733" cy="1922374"/>
          </a:xfrm>
          <a:prstGeom prst="rect">
            <a:avLst/>
          </a:prstGeom>
        </p:spPr>
      </p:pic>
      <p:sp>
        <p:nvSpPr>
          <p:cNvPr id="11" name="TextBox 10"/>
          <p:cNvSpPr txBox="1"/>
          <p:nvPr/>
        </p:nvSpPr>
        <p:spPr>
          <a:xfrm>
            <a:off x="4794617" y="3394665"/>
            <a:ext cx="459343" cy="369332"/>
          </a:xfrm>
          <a:prstGeom prst="rect">
            <a:avLst/>
          </a:prstGeom>
          <a:noFill/>
        </p:spPr>
        <p:txBody>
          <a:bodyPr wrap="none" rtlCol="0">
            <a:spAutoFit/>
          </a:bodyPr>
          <a:lstStyle/>
          <a:p>
            <a:r>
              <a:rPr lang="en-US" dirty="0" err="1" smtClean="0"/>
              <a:t>ms</a:t>
            </a:r>
            <a:endParaRPr lang="en-US" dirty="0"/>
          </a:p>
        </p:txBody>
      </p:sp>
      <p:sp>
        <p:nvSpPr>
          <p:cNvPr id="12" name="TextBox 11"/>
          <p:cNvSpPr txBox="1"/>
          <p:nvPr/>
        </p:nvSpPr>
        <p:spPr>
          <a:xfrm>
            <a:off x="6727839" y="5799130"/>
            <a:ext cx="459343" cy="369332"/>
          </a:xfrm>
          <a:prstGeom prst="rect">
            <a:avLst/>
          </a:prstGeom>
          <a:noFill/>
        </p:spPr>
        <p:txBody>
          <a:bodyPr wrap="none" rtlCol="0">
            <a:spAutoFit/>
          </a:bodyPr>
          <a:lstStyle/>
          <a:p>
            <a:r>
              <a:rPr lang="en-US" dirty="0" err="1" smtClean="0"/>
              <a:t>ms</a:t>
            </a:r>
            <a:endParaRPr lang="en-US" dirty="0"/>
          </a:p>
        </p:txBody>
      </p:sp>
    </p:spTree>
    <p:extLst>
      <p:ext uri="{BB962C8B-B14F-4D97-AF65-F5344CB8AC3E}">
        <p14:creationId xmlns:p14="http://schemas.microsoft.com/office/powerpoint/2010/main" val="9238487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Real-time terminology</a:t>
            </a:r>
            <a:endParaRPr lang="en-US" dirty="0"/>
          </a:p>
        </p:txBody>
      </p:sp>
      <p:sp>
        <p:nvSpPr>
          <p:cNvPr id="3" name="Content Placeholder 2"/>
          <p:cNvSpPr>
            <a:spLocks noGrp="1"/>
          </p:cNvSpPr>
          <p:nvPr>
            <p:ph idx="1"/>
          </p:nvPr>
        </p:nvSpPr>
        <p:spPr>
          <a:xfrm>
            <a:off x="457200" y="5249389"/>
            <a:ext cx="8229600" cy="807254"/>
          </a:xfrm>
        </p:spPr>
        <p:txBody>
          <a:bodyPr>
            <a:normAutofit/>
          </a:bodyPr>
          <a:lstStyle/>
          <a:p>
            <a:r>
              <a:rPr lang="en-US" b="1" dirty="0" smtClean="0"/>
              <a:t>Drift</a:t>
            </a:r>
            <a:r>
              <a:rPr lang="en-US" dirty="0"/>
              <a:t>: unbounded activation </a:t>
            </a:r>
            <a:r>
              <a:rPr lang="en-US" dirty="0" smtClean="0"/>
              <a:t>jitter</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14</a:t>
            </a:fld>
            <a:endParaRPr lang="en-US"/>
          </a:p>
        </p:txBody>
      </p:sp>
      <p:pic>
        <p:nvPicPr>
          <p:cNvPr id="5" name="Picture 4"/>
          <p:cNvPicPr>
            <a:picLocks noChangeAspect="1"/>
          </p:cNvPicPr>
          <p:nvPr/>
        </p:nvPicPr>
        <p:blipFill>
          <a:blip r:embed="rId3"/>
          <a:stretch>
            <a:fillRect/>
          </a:stretch>
        </p:blipFill>
        <p:spPr>
          <a:xfrm>
            <a:off x="1611520" y="1413989"/>
            <a:ext cx="5867400" cy="3835400"/>
          </a:xfrm>
          <a:prstGeom prst="rect">
            <a:avLst/>
          </a:prstGeom>
        </p:spPr>
      </p:pic>
      <p:sp>
        <p:nvSpPr>
          <p:cNvPr id="6" name="Rectangle 5"/>
          <p:cNvSpPr/>
          <p:nvPr/>
        </p:nvSpPr>
        <p:spPr>
          <a:xfrm>
            <a:off x="462411" y="3013449"/>
            <a:ext cx="1154320" cy="369332"/>
          </a:xfrm>
          <a:prstGeom prst="rect">
            <a:avLst/>
          </a:prstGeom>
        </p:spPr>
        <p:txBody>
          <a:bodyPr wrap="none">
            <a:spAutoFit/>
          </a:bodyPr>
          <a:lstStyle/>
          <a:p>
            <a:r>
              <a:rPr lang="en-US" dirty="0" smtClean="0">
                <a:latin typeface="Courier New"/>
                <a:cs typeface="Courier New"/>
              </a:rPr>
              <a:t>Task1() </a:t>
            </a:r>
            <a:endParaRPr lang="en-US" dirty="0"/>
          </a:p>
        </p:txBody>
      </p:sp>
      <p:sp>
        <p:nvSpPr>
          <p:cNvPr id="7" name="Rectangle 6"/>
          <p:cNvSpPr/>
          <p:nvPr/>
        </p:nvSpPr>
        <p:spPr>
          <a:xfrm>
            <a:off x="462411" y="4517537"/>
            <a:ext cx="1154320" cy="369332"/>
          </a:xfrm>
          <a:prstGeom prst="rect">
            <a:avLst/>
          </a:prstGeom>
        </p:spPr>
        <p:txBody>
          <a:bodyPr wrap="none">
            <a:spAutoFit/>
          </a:bodyPr>
          <a:lstStyle/>
          <a:p>
            <a:r>
              <a:rPr lang="en-US" dirty="0" smtClean="0">
                <a:latin typeface="Courier New"/>
                <a:cs typeface="Courier New"/>
              </a:rPr>
              <a:t>Task1() </a:t>
            </a:r>
            <a:endParaRPr lang="en-US" dirty="0"/>
          </a:p>
        </p:txBody>
      </p:sp>
      <p:sp>
        <p:nvSpPr>
          <p:cNvPr id="8" name="TextBox 7"/>
          <p:cNvSpPr txBox="1"/>
          <p:nvPr/>
        </p:nvSpPr>
        <p:spPr>
          <a:xfrm>
            <a:off x="7284969" y="2188927"/>
            <a:ext cx="1859031" cy="2862323"/>
          </a:xfrm>
          <a:prstGeom prst="rect">
            <a:avLst/>
          </a:prstGeom>
          <a:noFill/>
        </p:spPr>
        <p:txBody>
          <a:bodyPr wrap="square" rtlCol="0">
            <a:spAutoFit/>
          </a:bodyPr>
          <a:lstStyle/>
          <a:p>
            <a:r>
              <a:rPr lang="en-US" i="1" dirty="0" err="1"/>
              <a:t>T</a:t>
            </a:r>
            <a:r>
              <a:rPr lang="en-US" i="1" baseline="-25000" dirty="0" err="1"/>
              <a:t>min</a:t>
            </a:r>
            <a:r>
              <a:rPr lang="en-US" dirty="0"/>
              <a:t>: minimum </a:t>
            </a:r>
            <a:r>
              <a:rPr lang="en-US" dirty="0" smtClean="0"/>
              <a:t>inter-arrival time  of </a:t>
            </a:r>
            <a:r>
              <a:rPr lang="en-US" dirty="0" smtClean="0">
                <a:latin typeface="Courier New"/>
                <a:cs typeface="Courier New"/>
              </a:rPr>
              <a:t>Task1</a:t>
            </a:r>
          </a:p>
          <a:p>
            <a:r>
              <a:rPr lang="en-US" i="1" dirty="0" err="1" smtClean="0"/>
              <a:t>T</a:t>
            </a:r>
            <a:r>
              <a:rPr lang="en-US" i="1" baseline="-25000" dirty="0" err="1" smtClean="0"/>
              <a:t>max</a:t>
            </a:r>
            <a:r>
              <a:rPr lang="en-US" dirty="0" smtClean="0"/>
              <a:t>: maximum inter-arrival time of </a:t>
            </a:r>
            <a:r>
              <a:rPr lang="en-US" dirty="0">
                <a:latin typeface="Courier New"/>
                <a:cs typeface="Courier New"/>
              </a:rPr>
              <a:t>Task1</a:t>
            </a:r>
            <a:endParaRPr lang="en-US" dirty="0"/>
          </a:p>
          <a:p>
            <a:r>
              <a:rPr lang="en-US" i="1" dirty="0" smtClean="0"/>
              <a:t>AJ(3)</a:t>
            </a:r>
            <a:r>
              <a:rPr lang="en-US" dirty="0" smtClean="0"/>
              <a:t>: activation jitter of job 3 of </a:t>
            </a:r>
            <a:r>
              <a:rPr lang="en-US" dirty="0">
                <a:latin typeface="Courier New"/>
                <a:cs typeface="Courier New"/>
              </a:rPr>
              <a:t>Task1</a:t>
            </a:r>
            <a:endParaRPr lang="en-US" dirty="0"/>
          </a:p>
          <a:p>
            <a:endParaRPr lang="en-US" dirty="0"/>
          </a:p>
        </p:txBody>
      </p:sp>
    </p:spTree>
    <p:extLst>
      <p:ext uri="{BB962C8B-B14F-4D97-AF65-F5344CB8AC3E}">
        <p14:creationId xmlns:p14="http://schemas.microsoft.com/office/powerpoint/2010/main" val="205742161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Patriot </a:t>
            </a:r>
            <a:r>
              <a:rPr lang="en-US" dirty="0"/>
              <a:t>missile failure at Dhahran</a:t>
            </a:r>
          </a:p>
        </p:txBody>
      </p:sp>
      <p:sp>
        <p:nvSpPr>
          <p:cNvPr id="6" name="Subtitle 5"/>
          <p:cNvSpPr>
            <a:spLocks noGrp="1"/>
          </p:cNvSpPr>
          <p:nvPr>
            <p:ph type="subTitle" idx="1"/>
          </p:nvPr>
        </p:nvSpPr>
        <p:spPr/>
        <p:txBody>
          <a:bodyPr/>
          <a:lstStyle/>
          <a:p>
            <a:r>
              <a:rPr lang="en-US" dirty="0" smtClean="0"/>
              <a:t>Drift example</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15</a:t>
            </a:fld>
            <a:endParaRPr lang="en-US"/>
          </a:p>
        </p:txBody>
      </p:sp>
    </p:spTree>
    <p:extLst>
      <p:ext uri="{BB962C8B-B14F-4D97-AF65-F5344CB8AC3E}">
        <p14:creationId xmlns:p14="http://schemas.microsoft.com/office/powerpoint/2010/main" val="302557909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Intended </a:t>
            </a:r>
            <a:r>
              <a:rPr lang="en-US" dirty="0" smtClean="0"/>
              <a:t>behavior</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16</a:t>
            </a:fld>
            <a:endParaRPr lang="en-US"/>
          </a:p>
        </p:txBody>
      </p:sp>
      <p:pic>
        <p:nvPicPr>
          <p:cNvPr id="6" name="Picture 5" descr="Screen Shot 2013-11-20 at 18.18.5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2802" y="1389415"/>
            <a:ext cx="7795846" cy="4783324"/>
          </a:xfrm>
          <a:prstGeom prst="rect">
            <a:avLst/>
          </a:prstGeom>
        </p:spPr>
      </p:pic>
    </p:spTree>
    <p:extLst>
      <p:ext uri="{BB962C8B-B14F-4D97-AF65-F5344CB8AC3E}">
        <p14:creationId xmlns:p14="http://schemas.microsoft.com/office/powerpoint/2010/main" val="230765935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Shot 2013-11-20 at 18.18.3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723" y="1439289"/>
            <a:ext cx="7795846" cy="4772526"/>
          </a:xfrm>
          <a:prstGeom prst="rect">
            <a:avLst/>
          </a:prstGeom>
        </p:spPr>
      </p:pic>
      <p:sp>
        <p:nvSpPr>
          <p:cNvPr id="5" name="Title 4"/>
          <p:cNvSpPr>
            <a:spLocks noGrp="1"/>
          </p:cNvSpPr>
          <p:nvPr>
            <p:ph type="title"/>
          </p:nvPr>
        </p:nvSpPr>
        <p:spPr/>
        <p:txBody>
          <a:bodyPr/>
          <a:lstStyle/>
          <a:p>
            <a:r>
              <a:rPr lang="en-US" dirty="0" smtClean="0"/>
              <a:t>Behavior after 8 hours of operation</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17</a:t>
            </a:fld>
            <a:endParaRPr lang="en-US"/>
          </a:p>
        </p:txBody>
      </p:sp>
    </p:spTree>
    <p:extLst>
      <p:ext uri="{BB962C8B-B14F-4D97-AF65-F5344CB8AC3E}">
        <p14:creationId xmlns:p14="http://schemas.microsoft.com/office/powerpoint/2010/main" val="93509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Behavior after 100 hours of operation</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18</a:t>
            </a:fld>
            <a:endParaRPr lang="en-US"/>
          </a:p>
        </p:txBody>
      </p:sp>
      <p:pic>
        <p:nvPicPr>
          <p:cNvPr id="6" name="Picture 5" descr="Screen Shot 2013-11-20 at 18.18.5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0954" y="1389415"/>
            <a:ext cx="7795846" cy="4783324"/>
          </a:xfrm>
          <a:prstGeom prst="rect">
            <a:avLst/>
          </a:prstGeom>
        </p:spPr>
      </p:pic>
      <p:pic>
        <p:nvPicPr>
          <p:cNvPr id="7" name="Picture 6" descr="Screen Shot 2013-11-20 at 18.18.3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3723" y="1439289"/>
            <a:ext cx="7795846" cy="4772526"/>
          </a:xfrm>
          <a:prstGeom prst="rect">
            <a:avLst/>
          </a:prstGeom>
        </p:spPr>
      </p:pic>
      <p:pic>
        <p:nvPicPr>
          <p:cNvPr id="8" name="Picture 7" descr="Screen Shot 2013-11-20 at 18.18.15.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3723" y="1382781"/>
            <a:ext cx="7795846" cy="4789958"/>
          </a:xfrm>
          <a:prstGeom prst="rect">
            <a:avLst/>
          </a:prstGeom>
        </p:spPr>
      </p:pic>
    </p:spTree>
    <p:extLst>
      <p:ext uri="{BB962C8B-B14F-4D97-AF65-F5344CB8AC3E}">
        <p14:creationId xmlns:p14="http://schemas.microsoft.com/office/powerpoint/2010/main" val="26497214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 in range due to drift</a:t>
            </a:r>
            <a:endParaRPr lang="en-US" dirty="0"/>
          </a:p>
        </p:txBody>
      </p:sp>
      <p:sp>
        <p:nvSpPr>
          <p:cNvPr id="3" name="Slide Number Placeholder 2"/>
          <p:cNvSpPr>
            <a:spLocks noGrp="1"/>
          </p:cNvSpPr>
          <p:nvPr>
            <p:ph type="sldNum" sz="quarter" idx="12"/>
          </p:nvPr>
        </p:nvSpPr>
        <p:spPr/>
        <p:txBody>
          <a:bodyPr/>
          <a:lstStyle/>
          <a:p>
            <a:fld id="{025A855F-C6D8-5944-9B1B-50E202AEB8AD}" type="slidenum">
              <a:rPr lang="en-US" smtClean="0"/>
              <a:t>19</a:t>
            </a:fld>
            <a:endParaRPr lang="en-US"/>
          </a:p>
        </p:txBody>
      </p:sp>
      <p:pic>
        <p:nvPicPr>
          <p:cNvPr id="5" name="Picture 4" descr="patriot drif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877486"/>
            <a:ext cx="8229600" cy="3578479"/>
          </a:xfrm>
          <a:prstGeom prst="rect">
            <a:avLst/>
          </a:prstGeom>
        </p:spPr>
      </p:pic>
    </p:spTree>
    <p:extLst>
      <p:ext uri="{BB962C8B-B14F-4D97-AF65-F5344CB8AC3E}">
        <p14:creationId xmlns:p14="http://schemas.microsoft.com/office/powerpoint/2010/main" val="2597848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Goals for this slide set</a:t>
            </a:r>
            <a:endParaRPr lang="en-US" dirty="0"/>
          </a:p>
        </p:txBody>
      </p:sp>
      <p:sp>
        <p:nvSpPr>
          <p:cNvPr id="3" name="Content Placeholder 2"/>
          <p:cNvSpPr>
            <a:spLocks noGrp="1"/>
          </p:cNvSpPr>
          <p:nvPr>
            <p:ph idx="1"/>
          </p:nvPr>
        </p:nvSpPr>
        <p:spPr/>
        <p:txBody>
          <a:bodyPr/>
          <a:lstStyle/>
          <a:p>
            <a:r>
              <a:rPr lang="en-US" dirty="0" smtClean="0"/>
              <a:t>Describe several methods for multiplexing several (periodic) tasks onto a shared ECU</a:t>
            </a:r>
          </a:p>
          <a:p>
            <a:r>
              <a:rPr lang="en-US" dirty="0" smtClean="0"/>
              <a:t>Describe problems which are addressed by each of these methods, and new problems they may introduce</a:t>
            </a:r>
          </a:p>
          <a:p>
            <a:r>
              <a:rPr lang="en-US" dirty="0" smtClean="0"/>
              <a:t>Select the right method for a given set of tasks and </a:t>
            </a:r>
            <a:r>
              <a:rPr lang="en-US" dirty="0" smtClean="0"/>
              <a:t>requirements</a:t>
            </a:r>
            <a:endParaRPr lang="en-US" dirty="0" smtClean="0"/>
          </a:p>
        </p:txBody>
      </p:sp>
      <p:sp>
        <p:nvSpPr>
          <p:cNvPr id="4" name="Slide Number Placeholder 3"/>
          <p:cNvSpPr>
            <a:spLocks noGrp="1"/>
          </p:cNvSpPr>
          <p:nvPr>
            <p:ph type="sldNum" sz="quarter" idx="12"/>
          </p:nvPr>
        </p:nvSpPr>
        <p:spPr/>
        <p:txBody>
          <a:bodyPr/>
          <a:lstStyle/>
          <a:p>
            <a:fld id="{025A855F-C6D8-5944-9B1B-50E202AEB8AD}" type="slidenum">
              <a:rPr lang="en-US" smtClean="0"/>
              <a:pPr/>
              <a:t>2</a:t>
            </a:fld>
            <a:endParaRPr lang="en-US"/>
          </a:p>
        </p:txBody>
      </p:sp>
    </p:spTree>
    <p:extLst>
      <p:ext uri="{BB962C8B-B14F-4D97-AF65-F5344CB8AC3E}">
        <p14:creationId xmlns:p14="http://schemas.microsoft.com/office/powerpoint/2010/main" val="314772319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Real-time requirement:</a:t>
            </a:r>
          </a:p>
          <a:p>
            <a:pPr lvl="1"/>
            <a:r>
              <a:rPr lang="en-US" dirty="0" smtClean="0"/>
              <a:t>Activate tasks strictly periodically, i.e. with bounded activation jitter</a:t>
            </a:r>
          </a:p>
        </p:txBody>
      </p:sp>
      <p:sp>
        <p:nvSpPr>
          <p:cNvPr id="2" name="Title 1"/>
          <p:cNvSpPr>
            <a:spLocks noGrp="1"/>
          </p:cNvSpPr>
          <p:nvPr>
            <p:ph type="title"/>
          </p:nvPr>
        </p:nvSpPr>
        <p:spPr/>
        <p:txBody>
          <a:bodyPr>
            <a:normAutofit/>
          </a:bodyPr>
          <a:lstStyle/>
          <a:p>
            <a:r>
              <a:rPr lang="en-US" dirty="0" smtClean="0"/>
              <a:t>Real</a:t>
            </a:r>
            <a:r>
              <a:rPr lang="en-US" dirty="0"/>
              <a:t>-time </a:t>
            </a:r>
            <a:r>
              <a:rPr lang="en-US" dirty="0" smtClean="0"/>
              <a:t>requirement</a:t>
            </a:r>
            <a:r>
              <a:rPr lang="en-US" dirty="0"/>
              <a:t> </a:t>
            </a:r>
            <a:r>
              <a:rPr lang="en-US" dirty="0" smtClean="0"/>
              <a:t>example</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20</a:t>
            </a:fld>
            <a:endParaRPr lang="en-US"/>
          </a:p>
        </p:txBody>
      </p:sp>
    </p:spTree>
    <p:extLst>
      <p:ext uri="{BB962C8B-B14F-4D97-AF65-F5344CB8AC3E}">
        <p14:creationId xmlns:p14="http://schemas.microsoft.com/office/powerpoint/2010/main" val="352423245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 Fast As </a:t>
            </a:r>
            <a:r>
              <a:rPr lang="en-US" dirty="0" smtClean="0"/>
              <a:t>Possible (AFAP)</a:t>
            </a:r>
            <a:endParaRPr lang="en-US" dirty="0"/>
          </a:p>
        </p:txBody>
      </p:sp>
      <p:sp>
        <p:nvSpPr>
          <p:cNvPr id="3" name="Content Placeholder 2"/>
          <p:cNvSpPr>
            <a:spLocks noGrp="1"/>
          </p:cNvSpPr>
          <p:nvPr>
            <p:ph idx="1"/>
          </p:nvPr>
        </p:nvSpPr>
        <p:spPr>
          <a:xfrm>
            <a:off x="457200" y="1600201"/>
            <a:ext cx="4777900" cy="4487194"/>
          </a:xfrm>
        </p:spPr>
        <p:txBody>
          <a:bodyPr>
            <a:normAutofit/>
          </a:bodyPr>
          <a:lstStyle/>
          <a:p>
            <a:r>
              <a:rPr lang="en-US" dirty="0" smtClean="0"/>
              <a:t>Shortcomings:</a:t>
            </a:r>
          </a:p>
          <a:p>
            <a:pPr lvl="1"/>
            <a:r>
              <a:rPr lang="en-US" dirty="0" smtClean="0"/>
              <a:t>Large release jitter</a:t>
            </a:r>
          </a:p>
          <a:p>
            <a:pPr lvl="2"/>
            <a:r>
              <a:rPr lang="en-US" dirty="0"/>
              <a:t>Timing of one task heavily dependent on computation times of other </a:t>
            </a:r>
            <a:r>
              <a:rPr lang="en-US" dirty="0" smtClean="0"/>
              <a:t>tasks</a:t>
            </a:r>
          </a:p>
          <a:p>
            <a:pPr lvl="1"/>
            <a:r>
              <a:rPr lang="en-US" dirty="0" smtClean="0"/>
              <a:t>Drift (i.e. accumulated jitter)</a:t>
            </a:r>
          </a:p>
          <a:p>
            <a:pPr lvl="2"/>
            <a:r>
              <a:rPr lang="en-US" dirty="0" smtClean="0"/>
              <a:t>Impossible </a:t>
            </a:r>
            <a:r>
              <a:rPr lang="en-US" dirty="0"/>
              <a:t>to predict accurately when a task executes </a:t>
            </a:r>
            <a:endParaRPr lang="en-US" dirty="0" smtClean="0"/>
          </a:p>
        </p:txBody>
      </p:sp>
      <p:sp>
        <p:nvSpPr>
          <p:cNvPr id="4" name="Slide Number Placeholder 3"/>
          <p:cNvSpPr>
            <a:spLocks noGrp="1"/>
          </p:cNvSpPr>
          <p:nvPr>
            <p:ph type="sldNum" sz="quarter" idx="12"/>
          </p:nvPr>
        </p:nvSpPr>
        <p:spPr/>
        <p:txBody>
          <a:bodyPr/>
          <a:lstStyle/>
          <a:p>
            <a:fld id="{025A855F-C6D8-5944-9B1B-50E202AEB8AD}" type="slidenum">
              <a:rPr lang="en-US" smtClean="0"/>
              <a:t>21</a:t>
            </a:fld>
            <a:endParaRPr lang="en-US"/>
          </a:p>
        </p:txBody>
      </p:sp>
      <p:sp>
        <p:nvSpPr>
          <p:cNvPr id="5" name="Rectangle 4"/>
          <p:cNvSpPr/>
          <p:nvPr/>
        </p:nvSpPr>
        <p:spPr>
          <a:xfrm>
            <a:off x="6613074" y="3973207"/>
            <a:ext cx="1581156" cy="1950534"/>
          </a:xfrm>
          <a:prstGeom prst="rect">
            <a:avLst/>
          </a:prstGeom>
        </p:spPr>
        <p:txBody>
          <a:bodyPr wrap="square">
            <a:spAutoFit/>
          </a:bodyPr>
          <a:lstStyle/>
          <a:p>
            <a:pPr marL="327025" indent="-327025" defTabSz="869950">
              <a:lnSpc>
                <a:spcPct val="95000"/>
              </a:lnSpc>
              <a:spcBef>
                <a:spcPct val="20000"/>
              </a:spcBef>
            </a:pPr>
            <a:r>
              <a:rPr lang="en-GB" b="1" dirty="0">
                <a:latin typeface="Times New Roman" charset="0"/>
              </a:rPr>
              <a:t>while</a:t>
            </a:r>
            <a:r>
              <a:rPr lang="en-GB" dirty="0">
                <a:latin typeface="Times New Roman" charset="0"/>
              </a:rPr>
              <a:t> </a:t>
            </a:r>
            <a:r>
              <a:rPr lang="en-GB" i="1" dirty="0">
                <a:latin typeface="Times New Roman" charset="0"/>
              </a:rPr>
              <a:t>true</a:t>
            </a:r>
            <a:r>
              <a:rPr lang="en-GB" dirty="0">
                <a:latin typeface="Times New Roman" charset="0"/>
              </a:rPr>
              <a:t> </a:t>
            </a:r>
            <a:r>
              <a:rPr lang="en-GB" b="1" dirty="0">
                <a:latin typeface="Times New Roman" charset="0"/>
              </a:rPr>
              <a:t>do</a:t>
            </a:r>
            <a:endParaRPr lang="en-GB" dirty="0">
              <a:latin typeface="Times New Roman" charset="0"/>
            </a:endParaRPr>
          </a:p>
          <a:p>
            <a:pPr marL="327025" indent="-327025" defTabSz="869950">
              <a:lnSpc>
                <a:spcPct val="95000"/>
              </a:lnSpc>
              <a:spcBef>
                <a:spcPct val="20000"/>
              </a:spcBef>
            </a:pPr>
            <a:r>
              <a:rPr lang="en-GB" dirty="0">
                <a:latin typeface="Times New Roman" charset="0"/>
              </a:rPr>
              <a:t>	</a:t>
            </a:r>
            <a:r>
              <a:rPr lang="en-GB" i="1" dirty="0" smtClean="0">
                <a:latin typeface="Times New Roman" charset="0"/>
              </a:rPr>
              <a:t>Task1();</a:t>
            </a:r>
            <a:endParaRPr lang="en-GB" i="1" dirty="0">
              <a:latin typeface="Times New Roman" charset="0"/>
            </a:endParaRPr>
          </a:p>
          <a:p>
            <a:pPr marL="327025" indent="-327025" defTabSz="869950">
              <a:lnSpc>
                <a:spcPct val="95000"/>
              </a:lnSpc>
              <a:spcBef>
                <a:spcPct val="20000"/>
              </a:spcBef>
            </a:pPr>
            <a:r>
              <a:rPr lang="en-GB" i="1" dirty="0">
                <a:latin typeface="Times New Roman" charset="0"/>
              </a:rPr>
              <a:t>	</a:t>
            </a:r>
            <a:r>
              <a:rPr lang="en-GB" i="1" dirty="0" smtClean="0">
                <a:latin typeface="Times New Roman" charset="0"/>
              </a:rPr>
              <a:t>Task2();</a:t>
            </a:r>
            <a:endParaRPr lang="en-GB" i="1" dirty="0">
              <a:latin typeface="Times New Roman" charset="0"/>
            </a:endParaRPr>
          </a:p>
          <a:p>
            <a:pPr marL="327025" indent="-327025" defTabSz="869950">
              <a:lnSpc>
                <a:spcPct val="95000"/>
              </a:lnSpc>
              <a:spcBef>
                <a:spcPct val="20000"/>
              </a:spcBef>
            </a:pPr>
            <a:r>
              <a:rPr lang="en-GB" i="1" dirty="0">
                <a:latin typeface="Times New Roman" charset="0"/>
              </a:rPr>
              <a:t>	.....</a:t>
            </a:r>
          </a:p>
          <a:p>
            <a:pPr marL="327025" indent="-327025" defTabSz="869950">
              <a:lnSpc>
                <a:spcPct val="95000"/>
              </a:lnSpc>
              <a:spcBef>
                <a:spcPct val="20000"/>
              </a:spcBef>
            </a:pPr>
            <a:r>
              <a:rPr lang="en-GB" i="1" dirty="0">
                <a:latin typeface="Times New Roman" charset="0"/>
              </a:rPr>
              <a:t>	</a:t>
            </a:r>
            <a:r>
              <a:rPr lang="en-GB" i="1" dirty="0" err="1" smtClean="0">
                <a:latin typeface="Times New Roman" charset="0"/>
              </a:rPr>
              <a:t>Taskn</a:t>
            </a:r>
            <a:r>
              <a:rPr lang="en-GB" i="1" dirty="0" smtClean="0">
                <a:latin typeface="Times New Roman" charset="0"/>
              </a:rPr>
              <a:t>();</a:t>
            </a:r>
            <a:endParaRPr lang="en-GB" i="1" dirty="0">
              <a:latin typeface="Times New Roman" charset="0"/>
            </a:endParaRPr>
          </a:p>
          <a:p>
            <a:pPr marL="327025" indent="-327025" defTabSz="869950">
              <a:lnSpc>
                <a:spcPct val="95000"/>
              </a:lnSpc>
              <a:spcBef>
                <a:spcPct val="20000"/>
              </a:spcBef>
            </a:pPr>
            <a:r>
              <a:rPr lang="en-GB" b="1" dirty="0">
                <a:latin typeface="Times New Roman" charset="0"/>
              </a:rPr>
              <a:t>od</a:t>
            </a:r>
            <a:endParaRPr lang="en-US" b="1" dirty="0">
              <a:latin typeface="Times New Roman" charset="0"/>
            </a:endParaRPr>
          </a:p>
        </p:txBody>
      </p:sp>
      <p:pic>
        <p:nvPicPr>
          <p:cNvPr id="12" name="Picture 5" descr="TaskSkeds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3463" y="1600201"/>
            <a:ext cx="2175191" cy="2175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89210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Time-driven AFAP</a:t>
            </a:r>
            <a:endParaRPr lang="en-US" dirty="0"/>
          </a:p>
        </p:txBody>
      </p:sp>
      <p:sp>
        <p:nvSpPr>
          <p:cNvPr id="3" name="Content Placeholder 2"/>
          <p:cNvSpPr>
            <a:spLocks noGrp="1"/>
          </p:cNvSpPr>
          <p:nvPr>
            <p:ph idx="1"/>
          </p:nvPr>
        </p:nvSpPr>
        <p:spPr>
          <a:xfrm>
            <a:off x="457200" y="1600200"/>
            <a:ext cx="5211577" cy="4285829"/>
          </a:xfrm>
        </p:spPr>
        <p:txBody>
          <a:bodyPr>
            <a:normAutofit fontScale="92500"/>
          </a:bodyPr>
          <a:lstStyle/>
          <a:p>
            <a:r>
              <a:rPr lang="en-US" dirty="0" smtClean="0"/>
              <a:t>Timer triggers task sequence</a:t>
            </a:r>
          </a:p>
          <a:p>
            <a:r>
              <a:rPr lang="en-US" dirty="0" smtClean="0"/>
              <a:t>Notion of periodic execution</a:t>
            </a:r>
          </a:p>
          <a:p>
            <a:pPr lvl="1"/>
            <a:r>
              <a:rPr lang="en-US" dirty="0" smtClean="0"/>
              <a:t>All tasks share the same period</a:t>
            </a:r>
          </a:p>
          <a:p>
            <a:r>
              <a:rPr lang="en-US" dirty="0" smtClean="0"/>
              <a:t>No drift</a:t>
            </a:r>
          </a:p>
          <a:p>
            <a:pPr lvl="1"/>
            <a:r>
              <a:rPr lang="en-US" dirty="0" smtClean="0"/>
              <a:t>Jitter is “reset” at every timer invocation, i.e. does not accumulate</a:t>
            </a:r>
          </a:p>
        </p:txBody>
      </p:sp>
      <p:sp>
        <p:nvSpPr>
          <p:cNvPr id="5" name="Slide Number Placeholder 4"/>
          <p:cNvSpPr>
            <a:spLocks noGrp="1"/>
          </p:cNvSpPr>
          <p:nvPr>
            <p:ph type="sldNum" sz="quarter" idx="12"/>
          </p:nvPr>
        </p:nvSpPr>
        <p:spPr/>
        <p:txBody>
          <a:bodyPr/>
          <a:lstStyle/>
          <a:p>
            <a:fld id="{025A855F-C6D8-5944-9B1B-50E202AEB8AD}" type="slidenum">
              <a:rPr lang="en-US" smtClean="0"/>
              <a:t>22</a:t>
            </a:fld>
            <a:endParaRPr lang="en-US"/>
          </a:p>
        </p:txBody>
      </p:sp>
      <p:pic>
        <p:nvPicPr>
          <p:cNvPr id="8" name="Picture 5" descr="TaskSkeds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4419" y="850397"/>
            <a:ext cx="2230833" cy="289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244419" y="3833454"/>
            <a:ext cx="2899581" cy="2269083"/>
          </a:xfrm>
          <a:prstGeom prst="rect">
            <a:avLst/>
          </a:prstGeom>
        </p:spPr>
        <p:txBody>
          <a:bodyPr wrap="square">
            <a:spAutoFit/>
          </a:bodyPr>
          <a:lstStyle/>
          <a:p>
            <a:pPr marL="327025" indent="-327025" defTabSz="869950">
              <a:lnSpc>
                <a:spcPct val="95000"/>
              </a:lnSpc>
              <a:spcBef>
                <a:spcPct val="20000"/>
              </a:spcBef>
            </a:pPr>
            <a:r>
              <a:rPr lang="en-GB" b="1" dirty="0">
                <a:latin typeface="Times New Roman" charset="0"/>
              </a:rPr>
              <a:t>while</a:t>
            </a:r>
            <a:r>
              <a:rPr lang="en-GB" dirty="0">
                <a:latin typeface="Times New Roman" charset="0"/>
              </a:rPr>
              <a:t> </a:t>
            </a:r>
            <a:r>
              <a:rPr lang="en-GB" i="1" dirty="0">
                <a:latin typeface="Times New Roman" charset="0"/>
              </a:rPr>
              <a:t>true</a:t>
            </a:r>
            <a:r>
              <a:rPr lang="en-GB" dirty="0">
                <a:latin typeface="Times New Roman" charset="0"/>
              </a:rPr>
              <a:t> </a:t>
            </a:r>
            <a:r>
              <a:rPr lang="en-GB" b="1" dirty="0" smtClean="0">
                <a:latin typeface="Times New Roman" charset="0"/>
              </a:rPr>
              <a:t>do</a:t>
            </a:r>
          </a:p>
          <a:p>
            <a:pPr marL="327025" indent="-327025" defTabSz="869950">
              <a:lnSpc>
                <a:spcPct val="95000"/>
              </a:lnSpc>
              <a:spcBef>
                <a:spcPct val="20000"/>
              </a:spcBef>
            </a:pPr>
            <a:r>
              <a:rPr lang="en-GB" i="1" dirty="0">
                <a:latin typeface="Times New Roman" charset="0"/>
              </a:rPr>
              <a:t>	‘wait for timer’</a:t>
            </a:r>
            <a:r>
              <a:rPr lang="en-GB" i="1" dirty="0" smtClean="0">
                <a:latin typeface="Times New Roman" charset="0"/>
              </a:rPr>
              <a:t>;</a:t>
            </a:r>
            <a:endParaRPr lang="en-GB" dirty="0">
              <a:latin typeface="Times New Roman" charset="0"/>
            </a:endParaRPr>
          </a:p>
          <a:p>
            <a:pPr marL="327025" indent="-327025" defTabSz="869950">
              <a:lnSpc>
                <a:spcPct val="95000"/>
              </a:lnSpc>
              <a:spcBef>
                <a:spcPct val="20000"/>
              </a:spcBef>
            </a:pPr>
            <a:r>
              <a:rPr lang="en-GB" dirty="0">
                <a:latin typeface="Times New Roman" charset="0"/>
              </a:rPr>
              <a:t>	</a:t>
            </a:r>
            <a:r>
              <a:rPr lang="en-GB" i="1" dirty="0" smtClean="0">
                <a:latin typeface="Times New Roman" charset="0"/>
              </a:rPr>
              <a:t>Task1();</a:t>
            </a:r>
          </a:p>
          <a:p>
            <a:pPr marL="327025" indent="-327025" defTabSz="869950">
              <a:lnSpc>
                <a:spcPct val="95000"/>
              </a:lnSpc>
              <a:spcBef>
                <a:spcPct val="20000"/>
              </a:spcBef>
            </a:pPr>
            <a:r>
              <a:rPr lang="en-GB" i="1" dirty="0">
                <a:latin typeface="Times New Roman" charset="0"/>
              </a:rPr>
              <a:t>	</a:t>
            </a:r>
            <a:r>
              <a:rPr lang="en-GB" i="1" dirty="0" smtClean="0">
                <a:latin typeface="Times New Roman" charset="0"/>
              </a:rPr>
              <a:t>Task2();</a:t>
            </a:r>
          </a:p>
          <a:p>
            <a:pPr marL="327025" indent="-327025" defTabSz="869950">
              <a:lnSpc>
                <a:spcPct val="95000"/>
              </a:lnSpc>
              <a:spcBef>
                <a:spcPct val="20000"/>
              </a:spcBef>
            </a:pPr>
            <a:r>
              <a:rPr lang="en-GB" i="1" dirty="0">
                <a:latin typeface="Times New Roman" charset="0"/>
              </a:rPr>
              <a:t>	.....</a:t>
            </a:r>
          </a:p>
          <a:p>
            <a:pPr marL="327025" indent="-327025" defTabSz="869950">
              <a:lnSpc>
                <a:spcPct val="95000"/>
              </a:lnSpc>
              <a:spcBef>
                <a:spcPct val="20000"/>
              </a:spcBef>
            </a:pPr>
            <a:r>
              <a:rPr lang="en-GB" i="1" dirty="0">
                <a:latin typeface="Times New Roman" charset="0"/>
              </a:rPr>
              <a:t>	</a:t>
            </a:r>
            <a:r>
              <a:rPr lang="en-GB" i="1" dirty="0" err="1" smtClean="0">
                <a:latin typeface="Times New Roman" charset="0"/>
              </a:rPr>
              <a:t>Taskn</a:t>
            </a:r>
            <a:r>
              <a:rPr lang="en-GB" i="1" dirty="0" smtClean="0">
                <a:latin typeface="Times New Roman" charset="0"/>
              </a:rPr>
              <a:t>();</a:t>
            </a:r>
            <a:endParaRPr lang="en-GB" i="1" dirty="0">
              <a:latin typeface="Times New Roman" charset="0"/>
            </a:endParaRPr>
          </a:p>
          <a:p>
            <a:pPr marL="327025" indent="-327025" defTabSz="869950">
              <a:lnSpc>
                <a:spcPct val="95000"/>
              </a:lnSpc>
              <a:spcBef>
                <a:spcPct val="20000"/>
              </a:spcBef>
            </a:pPr>
            <a:r>
              <a:rPr lang="en-GB" b="1" dirty="0" smtClean="0">
                <a:latin typeface="Times New Roman" charset="0"/>
              </a:rPr>
              <a:t>od</a:t>
            </a:r>
            <a:endParaRPr lang="en-US" b="1" dirty="0">
              <a:latin typeface="Times New Roman" charset="0"/>
            </a:endParaRPr>
          </a:p>
        </p:txBody>
      </p:sp>
    </p:spTree>
    <p:extLst>
      <p:ext uri="{BB962C8B-B14F-4D97-AF65-F5344CB8AC3E}">
        <p14:creationId xmlns:p14="http://schemas.microsoft.com/office/powerpoint/2010/main" val="1944898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read two sensors</a:t>
            </a:r>
            <a:br>
              <a:rPr lang="en-US" dirty="0" smtClean="0"/>
            </a:br>
            <a:r>
              <a:rPr lang="en-US" dirty="0" smtClean="0"/>
              <a:t>(time-driven AFAP)</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23</a:t>
            </a:fld>
            <a:endParaRPr lang="en-US"/>
          </a:p>
        </p:txBody>
      </p:sp>
      <p:sp>
        <p:nvSpPr>
          <p:cNvPr id="8" name="TextBox 7"/>
          <p:cNvSpPr txBox="1"/>
          <p:nvPr/>
        </p:nvSpPr>
        <p:spPr>
          <a:xfrm>
            <a:off x="3542923" y="4337076"/>
            <a:ext cx="3109019" cy="1631216"/>
          </a:xfrm>
          <a:prstGeom prst="rect">
            <a:avLst/>
          </a:prstGeom>
          <a:noFill/>
        </p:spPr>
        <p:txBody>
          <a:bodyPr wrap="none" rtlCol="0">
            <a:spAutoFit/>
          </a:bodyPr>
          <a:lstStyle/>
          <a:p>
            <a:r>
              <a:rPr lang="en-US" sz="2000" dirty="0">
                <a:latin typeface="Courier New"/>
                <a:cs typeface="Courier New"/>
              </a:rPr>
              <a:t>while </a:t>
            </a:r>
            <a:r>
              <a:rPr lang="en-US" sz="2000" dirty="0" smtClean="0">
                <a:latin typeface="Courier New"/>
                <a:cs typeface="Courier New"/>
              </a:rPr>
              <a:t>(1) </a:t>
            </a:r>
            <a:r>
              <a:rPr lang="en-US" sz="2000" dirty="0">
                <a:latin typeface="Courier New"/>
                <a:cs typeface="Courier New"/>
              </a:rPr>
              <a:t>{</a:t>
            </a:r>
          </a:p>
          <a:p>
            <a:r>
              <a:rPr lang="en-US" sz="2000" dirty="0">
                <a:latin typeface="Courier New"/>
                <a:cs typeface="Courier New"/>
              </a:rPr>
              <a:t>  ‘wait for timer’;</a:t>
            </a:r>
          </a:p>
          <a:p>
            <a:r>
              <a:rPr lang="en-US" sz="2000" dirty="0" smtClean="0">
                <a:latin typeface="Courier New"/>
                <a:cs typeface="Courier New"/>
              </a:rPr>
              <a:t>  Task1();</a:t>
            </a:r>
            <a:endParaRPr lang="en-US" sz="2000" dirty="0">
              <a:latin typeface="Courier New"/>
              <a:cs typeface="Courier New"/>
            </a:endParaRPr>
          </a:p>
          <a:p>
            <a:r>
              <a:rPr lang="en-US" sz="2000" dirty="0" smtClean="0">
                <a:latin typeface="Courier New"/>
                <a:cs typeface="Courier New"/>
              </a:rPr>
              <a:t>  Task2();</a:t>
            </a:r>
            <a:endParaRPr lang="en-US" sz="2000" dirty="0">
              <a:latin typeface="Courier New"/>
              <a:cs typeface="Courier New"/>
            </a:endParaRPr>
          </a:p>
          <a:p>
            <a:r>
              <a:rPr lang="en-US" sz="2000" dirty="0">
                <a:latin typeface="Courier New"/>
                <a:cs typeface="Courier New"/>
              </a:rPr>
              <a:t>}</a:t>
            </a:r>
            <a:endParaRPr lang="en-US" sz="2000" dirty="0" smtClean="0">
              <a:latin typeface="Courier New"/>
              <a:cs typeface="Courier New"/>
            </a:endParaRPr>
          </a:p>
        </p:txBody>
      </p:sp>
      <p:pic>
        <p:nvPicPr>
          <p:cNvPr id="9" name="Picture 8" descr="example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4614" y="1277414"/>
            <a:ext cx="5415681" cy="3059662"/>
          </a:xfrm>
          <a:prstGeom prst="rect">
            <a:avLst/>
          </a:prstGeom>
        </p:spPr>
      </p:pic>
      <p:sp>
        <p:nvSpPr>
          <p:cNvPr id="6" name="TextBox 5"/>
          <p:cNvSpPr txBox="1"/>
          <p:nvPr/>
        </p:nvSpPr>
        <p:spPr>
          <a:xfrm>
            <a:off x="7250295" y="3967744"/>
            <a:ext cx="459343" cy="369332"/>
          </a:xfrm>
          <a:prstGeom prst="rect">
            <a:avLst/>
          </a:prstGeom>
          <a:noFill/>
        </p:spPr>
        <p:txBody>
          <a:bodyPr wrap="none" rtlCol="0">
            <a:spAutoFit/>
          </a:bodyPr>
          <a:lstStyle/>
          <a:p>
            <a:r>
              <a:rPr lang="en-US" dirty="0" err="1" smtClean="0"/>
              <a:t>ms</a:t>
            </a:r>
            <a:endParaRPr lang="en-US" dirty="0"/>
          </a:p>
        </p:txBody>
      </p:sp>
    </p:spTree>
    <p:extLst>
      <p:ext uri="{BB962C8B-B14F-4D97-AF65-F5344CB8AC3E}">
        <p14:creationId xmlns:p14="http://schemas.microsoft.com/office/powerpoint/2010/main" val="4216136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Time-driven AFAP</a:t>
            </a:r>
            <a:endParaRPr lang="en-US" dirty="0"/>
          </a:p>
        </p:txBody>
      </p:sp>
      <p:sp>
        <p:nvSpPr>
          <p:cNvPr id="3" name="Content Placeholder 2"/>
          <p:cNvSpPr>
            <a:spLocks noGrp="1"/>
          </p:cNvSpPr>
          <p:nvPr>
            <p:ph idx="1"/>
          </p:nvPr>
        </p:nvSpPr>
        <p:spPr>
          <a:xfrm>
            <a:off x="457200" y="1600200"/>
            <a:ext cx="5211577" cy="4285829"/>
          </a:xfrm>
        </p:spPr>
        <p:txBody>
          <a:bodyPr>
            <a:normAutofit/>
          </a:bodyPr>
          <a:lstStyle/>
          <a:p>
            <a:r>
              <a:rPr lang="en-US" dirty="0" smtClean="0"/>
              <a:t>Shortcomings:</a:t>
            </a:r>
          </a:p>
          <a:p>
            <a:pPr lvl="1"/>
            <a:r>
              <a:rPr lang="en-US" dirty="0"/>
              <a:t>Large release </a:t>
            </a:r>
            <a:r>
              <a:rPr lang="en-US" dirty="0" smtClean="0"/>
              <a:t>jitter (albeit smaller than with AFAP)</a:t>
            </a:r>
            <a:endParaRPr lang="en-US" dirty="0"/>
          </a:p>
          <a:p>
            <a:pPr lvl="1"/>
            <a:r>
              <a:rPr lang="en-US" dirty="0" smtClean="0"/>
              <a:t>All </a:t>
            </a:r>
            <a:r>
              <a:rPr lang="en-US" dirty="0"/>
              <a:t>tasks must complete within a single </a:t>
            </a:r>
            <a:r>
              <a:rPr lang="en-US" dirty="0" smtClean="0"/>
              <a:t>tick</a:t>
            </a:r>
          </a:p>
          <a:p>
            <a:pPr lvl="1"/>
            <a:r>
              <a:rPr lang="en-US" dirty="0"/>
              <a:t>Same period for all </a:t>
            </a:r>
            <a:r>
              <a:rPr lang="en-US" dirty="0" smtClean="0"/>
              <a:t>tasks</a:t>
            </a:r>
            <a:endParaRPr lang="en-US" dirty="0"/>
          </a:p>
        </p:txBody>
      </p:sp>
      <p:sp>
        <p:nvSpPr>
          <p:cNvPr id="5" name="Slide Number Placeholder 4"/>
          <p:cNvSpPr>
            <a:spLocks noGrp="1"/>
          </p:cNvSpPr>
          <p:nvPr>
            <p:ph type="sldNum" sz="quarter" idx="12"/>
          </p:nvPr>
        </p:nvSpPr>
        <p:spPr/>
        <p:txBody>
          <a:bodyPr/>
          <a:lstStyle/>
          <a:p>
            <a:fld id="{025A855F-C6D8-5944-9B1B-50E202AEB8AD}" type="slidenum">
              <a:rPr lang="en-US" smtClean="0"/>
              <a:t>24</a:t>
            </a:fld>
            <a:endParaRPr lang="en-US"/>
          </a:p>
        </p:txBody>
      </p:sp>
      <p:pic>
        <p:nvPicPr>
          <p:cNvPr id="8" name="Picture 5" descr="TaskSkeds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4419" y="850397"/>
            <a:ext cx="2230833" cy="289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244419" y="3833454"/>
            <a:ext cx="2899581" cy="2269083"/>
          </a:xfrm>
          <a:prstGeom prst="rect">
            <a:avLst/>
          </a:prstGeom>
        </p:spPr>
        <p:txBody>
          <a:bodyPr wrap="square">
            <a:spAutoFit/>
          </a:bodyPr>
          <a:lstStyle/>
          <a:p>
            <a:pPr marL="327025" indent="-327025" defTabSz="869950">
              <a:lnSpc>
                <a:spcPct val="95000"/>
              </a:lnSpc>
              <a:spcBef>
                <a:spcPct val="20000"/>
              </a:spcBef>
            </a:pPr>
            <a:r>
              <a:rPr lang="en-GB" b="1" dirty="0">
                <a:latin typeface="Times New Roman" charset="0"/>
              </a:rPr>
              <a:t>while</a:t>
            </a:r>
            <a:r>
              <a:rPr lang="en-GB" dirty="0">
                <a:latin typeface="Times New Roman" charset="0"/>
              </a:rPr>
              <a:t> </a:t>
            </a:r>
            <a:r>
              <a:rPr lang="en-GB" i="1" dirty="0">
                <a:latin typeface="Times New Roman" charset="0"/>
              </a:rPr>
              <a:t>true</a:t>
            </a:r>
            <a:r>
              <a:rPr lang="en-GB" dirty="0">
                <a:latin typeface="Times New Roman" charset="0"/>
              </a:rPr>
              <a:t> </a:t>
            </a:r>
            <a:r>
              <a:rPr lang="en-GB" b="1" dirty="0" smtClean="0">
                <a:latin typeface="Times New Roman" charset="0"/>
              </a:rPr>
              <a:t>do</a:t>
            </a:r>
          </a:p>
          <a:p>
            <a:pPr marL="327025" indent="-327025" defTabSz="869950">
              <a:lnSpc>
                <a:spcPct val="95000"/>
              </a:lnSpc>
              <a:spcBef>
                <a:spcPct val="20000"/>
              </a:spcBef>
            </a:pPr>
            <a:r>
              <a:rPr lang="en-GB" i="1" dirty="0">
                <a:latin typeface="Times New Roman" charset="0"/>
              </a:rPr>
              <a:t>	‘wait for timer’</a:t>
            </a:r>
            <a:r>
              <a:rPr lang="en-GB" i="1" dirty="0" smtClean="0">
                <a:latin typeface="Times New Roman" charset="0"/>
              </a:rPr>
              <a:t>;</a:t>
            </a:r>
            <a:endParaRPr lang="en-GB" dirty="0">
              <a:latin typeface="Times New Roman" charset="0"/>
            </a:endParaRPr>
          </a:p>
          <a:p>
            <a:pPr marL="327025" indent="-327025" defTabSz="869950">
              <a:lnSpc>
                <a:spcPct val="95000"/>
              </a:lnSpc>
              <a:spcBef>
                <a:spcPct val="20000"/>
              </a:spcBef>
            </a:pPr>
            <a:r>
              <a:rPr lang="en-GB" dirty="0">
                <a:latin typeface="Times New Roman" charset="0"/>
              </a:rPr>
              <a:t>	</a:t>
            </a:r>
            <a:r>
              <a:rPr lang="en-GB" i="1" dirty="0" smtClean="0">
                <a:latin typeface="Times New Roman" charset="0"/>
              </a:rPr>
              <a:t>Task1();</a:t>
            </a:r>
          </a:p>
          <a:p>
            <a:pPr marL="327025" indent="-327025" defTabSz="869950">
              <a:lnSpc>
                <a:spcPct val="95000"/>
              </a:lnSpc>
              <a:spcBef>
                <a:spcPct val="20000"/>
              </a:spcBef>
            </a:pPr>
            <a:r>
              <a:rPr lang="en-GB" i="1" dirty="0">
                <a:latin typeface="Times New Roman" charset="0"/>
              </a:rPr>
              <a:t>	</a:t>
            </a:r>
            <a:r>
              <a:rPr lang="en-GB" i="1" dirty="0" smtClean="0">
                <a:latin typeface="Times New Roman" charset="0"/>
              </a:rPr>
              <a:t>Task2();</a:t>
            </a:r>
          </a:p>
          <a:p>
            <a:pPr marL="327025" indent="-327025" defTabSz="869950">
              <a:lnSpc>
                <a:spcPct val="95000"/>
              </a:lnSpc>
              <a:spcBef>
                <a:spcPct val="20000"/>
              </a:spcBef>
            </a:pPr>
            <a:r>
              <a:rPr lang="en-GB" i="1" dirty="0">
                <a:latin typeface="Times New Roman" charset="0"/>
              </a:rPr>
              <a:t>	.....</a:t>
            </a:r>
          </a:p>
          <a:p>
            <a:pPr marL="327025" indent="-327025" defTabSz="869950">
              <a:lnSpc>
                <a:spcPct val="95000"/>
              </a:lnSpc>
              <a:spcBef>
                <a:spcPct val="20000"/>
              </a:spcBef>
            </a:pPr>
            <a:r>
              <a:rPr lang="en-GB" i="1" dirty="0">
                <a:latin typeface="Times New Roman" charset="0"/>
              </a:rPr>
              <a:t>	</a:t>
            </a:r>
            <a:r>
              <a:rPr lang="en-GB" i="1" dirty="0" err="1" smtClean="0">
                <a:latin typeface="Times New Roman" charset="0"/>
              </a:rPr>
              <a:t>Taskn</a:t>
            </a:r>
            <a:r>
              <a:rPr lang="en-GB" i="1" dirty="0" smtClean="0">
                <a:latin typeface="Times New Roman" charset="0"/>
              </a:rPr>
              <a:t>();</a:t>
            </a:r>
            <a:endParaRPr lang="en-GB" i="1" dirty="0">
              <a:latin typeface="Times New Roman" charset="0"/>
            </a:endParaRPr>
          </a:p>
          <a:p>
            <a:pPr marL="327025" indent="-327025" defTabSz="869950">
              <a:lnSpc>
                <a:spcPct val="95000"/>
              </a:lnSpc>
              <a:spcBef>
                <a:spcPct val="20000"/>
              </a:spcBef>
            </a:pPr>
            <a:r>
              <a:rPr lang="en-GB" b="1" dirty="0" smtClean="0">
                <a:latin typeface="Times New Roman" charset="0"/>
              </a:rPr>
              <a:t>od</a:t>
            </a:r>
            <a:endParaRPr lang="en-US" b="1" dirty="0">
              <a:latin typeface="Times New Roman" charset="0"/>
            </a:endParaRPr>
          </a:p>
        </p:txBody>
      </p:sp>
    </p:spTree>
    <p:extLst>
      <p:ext uri="{BB962C8B-B14F-4D97-AF65-F5344CB8AC3E}">
        <p14:creationId xmlns:p14="http://schemas.microsoft.com/office/powerpoint/2010/main" val="17564643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5" descr="TaskSkeds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4419" y="722644"/>
            <a:ext cx="2270072" cy="2754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p>
            <a:r>
              <a:rPr lang="en-US" dirty="0" smtClean="0"/>
              <a:t>Multi-rate time-driven AFAP</a:t>
            </a:r>
            <a:endParaRPr lang="en-US" dirty="0"/>
          </a:p>
        </p:txBody>
      </p:sp>
      <p:sp>
        <p:nvSpPr>
          <p:cNvPr id="3" name="Content Placeholder 2"/>
          <p:cNvSpPr>
            <a:spLocks noGrp="1"/>
          </p:cNvSpPr>
          <p:nvPr>
            <p:ph idx="1"/>
          </p:nvPr>
        </p:nvSpPr>
        <p:spPr>
          <a:xfrm>
            <a:off x="457200" y="1600200"/>
            <a:ext cx="5211577" cy="4285829"/>
          </a:xfrm>
        </p:spPr>
        <p:txBody>
          <a:bodyPr>
            <a:normAutofit/>
          </a:bodyPr>
          <a:lstStyle/>
          <a:p>
            <a:r>
              <a:rPr lang="en-US" dirty="0" smtClean="0"/>
              <a:t>Timer triggers task sequence</a:t>
            </a:r>
          </a:p>
          <a:p>
            <a:r>
              <a:rPr lang="en-US" dirty="0" smtClean="0"/>
              <a:t>Tasks may have different periods</a:t>
            </a:r>
          </a:p>
          <a:p>
            <a:r>
              <a:rPr lang="en-US" dirty="0" smtClean="0"/>
              <a:t>Shortcomings:</a:t>
            </a:r>
          </a:p>
          <a:p>
            <a:pPr lvl="1"/>
            <a:r>
              <a:rPr lang="en-US" dirty="0"/>
              <a:t>Large release </a:t>
            </a:r>
            <a:r>
              <a:rPr lang="en-US" dirty="0" smtClean="0"/>
              <a:t>jitter</a:t>
            </a:r>
            <a:endParaRPr lang="en-US" dirty="0"/>
          </a:p>
          <a:p>
            <a:pPr lvl="1"/>
            <a:r>
              <a:rPr lang="en-US" dirty="0" smtClean="0"/>
              <a:t>All </a:t>
            </a:r>
            <a:r>
              <a:rPr lang="en-US" dirty="0"/>
              <a:t>tasks must complete within a single </a:t>
            </a:r>
            <a:r>
              <a:rPr lang="en-US" dirty="0" smtClean="0"/>
              <a:t>tick</a:t>
            </a:r>
          </a:p>
          <a:p>
            <a:pPr lvl="1"/>
            <a:endParaRPr lang="en-US" dirty="0" smtClean="0"/>
          </a:p>
          <a:p>
            <a:pPr lvl="1"/>
            <a:endParaRPr lang="en-US" dirty="0" smtClean="0"/>
          </a:p>
        </p:txBody>
      </p:sp>
      <p:sp>
        <p:nvSpPr>
          <p:cNvPr id="5" name="Slide Number Placeholder 4"/>
          <p:cNvSpPr>
            <a:spLocks noGrp="1"/>
          </p:cNvSpPr>
          <p:nvPr>
            <p:ph type="sldNum" sz="quarter" idx="12"/>
          </p:nvPr>
        </p:nvSpPr>
        <p:spPr/>
        <p:txBody>
          <a:bodyPr/>
          <a:lstStyle/>
          <a:p>
            <a:fld id="{025A855F-C6D8-5944-9B1B-50E202AEB8AD}" type="slidenum">
              <a:rPr lang="en-US" smtClean="0"/>
              <a:t>25</a:t>
            </a:fld>
            <a:endParaRPr lang="en-US"/>
          </a:p>
        </p:txBody>
      </p:sp>
      <p:sp>
        <p:nvSpPr>
          <p:cNvPr id="6" name="Rectangle 5"/>
          <p:cNvSpPr/>
          <p:nvPr/>
        </p:nvSpPr>
        <p:spPr>
          <a:xfrm>
            <a:off x="6473364" y="3520559"/>
            <a:ext cx="2041127" cy="2906180"/>
          </a:xfrm>
          <a:prstGeom prst="rect">
            <a:avLst/>
          </a:prstGeom>
        </p:spPr>
        <p:txBody>
          <a:bodyPr wrap="square">
            <a:spAutoFit/>
          </a:bodyPr>
          <a:lstStyle/>
          <a:p>
            <a:pPr marL="327025" indent="-327025" defTabSz="869950">
              <a:lnSpc>
                <a:spcPct val="95000"/>
              </a:lnSpc>
              <a:spcBef>
                <a:spcPct val="20000"/>
              </a:spcBef>
            </a:pPr>
            <a:r>
              <a:rPr lang="en-GB" b="1" dirty="0">
                <a:latin typeface="Times New Roman" charset="0"/>
              </a:rPr>
              <a:t>while</a:t>
            </a:r>
            <a:r>
              <a:rPr lang="en-GB" dirty="0">
                <a:latin typeface="Times New Roman" charset="0"/>
              </a:rPr>
              <a:t> </a:t>
            </a:r>
            <a:r>
              <a:rPr lang="en-GB" i="1" dirty="0">
                <a:latin typeface="Times New Roman" charset="0"/>
              </a:rPr>
              <a:t>true</a:t>
            </a:r>
            <a:r>
              <a:rPr lang="en-GB" dirty="0">
                <a:latin typeface="Times New Roman" charset="0"/>
              </a:rPr>
              <a:t> </a:t>
            </a:r>
            <a:r>
              <a:rPr lang="en-GB" b="1" dirty="0" smtClean="0">
                <a:latin typeface="Times New Roman" charset="0"/>
              </a:rPr>
              <a:t>do</a:t>
            </a:r>
          </a:p>
          <a:p>
            <a:pPr marL="327025" indent="-327025" defTabSz="869950">
              <a:lnSpc>
                <a:spcPct val="95000"/>
              </a:lnSpc>
              <a:spcBef>
                <a:spcPct val="20000"/>
              </a:spcBef>
            </a:pPr>
            <a:r>
              <a:rPr lang="en-GB" i="1" dirty="0">
                <a:latin typeface="Times New Roman" charset="0"/>
              </a:rPr>
              <a:t>	‘wait for timer’</a:t>
            </a:r>
            <a:r>
              <a:rPr lang="en-GB" i="1" dirty="0" smtClean="0">
                <a:latin typeface="Times New Roman" charset="0"/>
              </a:rPr>
              <a:t>;</a:t>
            </a:r>
            <a:endParaRPr lang="en-GB" dirty="0">
              <a:latin typeface="Times New Roman" charset="0"/>
            </a:endParaRPr>
          </a:p>
          <a:p>
            <a:pPr marL="327025" indent="-327025" defTabSz="869950">
              <a:lnSpc>
                <a:spcPct val="95000"/>
              </a:lnSpc>
              <a:spcBef>
                <a:spcPct val="20000"/>
              </a:spcBef>
            </a:pPr>
            <a:r>
              <a:rPr lang="en-GB" dirty="0">
                <a:latin typeface="Times New Roman" charset="0"/>
              </a:rPr>
              <a:t>	</a:t>
            </a:r>
            <a:r>
              <a:rPr lang="en-GB" i="1" dirty="0" smtClean="0">
                <a:latin typeface="Times New Roman" charset="0"/>
              </a:rPr>
              <a:t>Task1();</a:t>
            </a:r>
          </a:p>
          <a:p>
            <a:pPr marL="327025" indent="-327025" defTabSz="869950">
              <a:lnSpc>
                <a:spcPct val="95000"/>
              </a:lnSpc>
              <a:spcBef>
                <a:spcPct val="20000"/>
              </a:spcBef>
            </a:pPr>
            <a:r>
              <a:rPr lang="en-GB" i="1" dirty="0">
                <a:latin typeface="Times New Roman" charset="0"/>
              </a:rPr>
              <a:t>	</a:t>
            </a:r>
            <a:r>
              <a:rPr lang="en-GB" i="1" dirty="0" smtClean="0">
                <a:latin typeface="Times New Roman" charset="0"/>
              </a:rPr>
              <a:t>Task2();</a:t>
            </a:r>
          </a:p>
          <a:p>
            <a:pPr marL="327025" indent="-327025" defTabSz="869950">
              <a:lnSpc>
                <a:spcPct val="95000"/>
              </a:lnSpc>
              <a:spcBef>
                <a:spcPct val="20000"/>
              </a:spcBef>
            </a:pPr>
            <a:r>
              <a:rPr lang="en-GB" i="1" dirty="0">
                <a:latin typeface="Times New Roman" charset="0"/>
              </a:rPr>
              <a:t>	</a:t>
            </a:r>
            <a:r>
              <a:rPr lang="en-GB" i="1" dirty="0" smtClean="0">
                <a:latin typeface="Times New Roman" charset="0"/>
              </a:rPr>
              <a:t>Task3();</a:t>
            </a:r>
          </a:p>
          <a:p>
            <a:pPr marL="327025" indent="-327025" defTabSz="869950">
              <a:lnSpc>
                <a:spcPct val="95000"/>
              </a:lnSpc>
              <a:spcBef>
                <a:spcPct val="20000"/>
              </a:spcBef>
            </a:pPr>
            <a:r>
              <a:rPr lang="en-US" i="1" dirty="0">
                <a:latin typeface="Times New Roman" charset="0"/>
              </a:rPr>
              <a:t>	</a:t>
            </a:r>
            <a:r>
              <a:rPr lang="en-US" i="1" dirty="0" smtClean="0">
                <a:latin typeface="Times New Roman" charset="0"/>
              </a:rPr>
              <a:t>Ta</a:t>
            </a:r>
            <a:r>
              <a:rPr lang="en-GB" i="1" dirty="0" smtClean="0">
                <a:latin typeface="Times New Roman" charset="0"/>
              </a:rPr>
              <a:t>sk1();</a:t>
            </a:r>
          </a:p>
          <a:p>
            <a:pPr marL="327025" indent="-327025" defTabSz="869950">
              <a:lnSpc>
                <a:spcPct val="95000"/>
              </a:lnSpc>
              <a:spcBef>
                <a:spcPct val="20000"/>
              </a:spcBef>
            </a:pPr>
            <a:r>
              <a:rPr lang="en-GB" i="1" dirty="0">
                <a:latin typeface="Times New Roman" charset="0"/>
              </a:rPr>
              <a:t>	.....</a:t>
            </a:r>
          </a:p>
          <a:p>
            <a:pPr marL="327025" indent="-327025" defTabSz="869950">
              <a:lnSpc>
                <a:spcPct val="95000"/>
              </a:lnSpc>
              <a:spcBef>
                <a:spcPct val="20000"/>
              </a:spcBef>
            </a:pPr>
            <a:r>
              <a:rPr lang="en-GB" i="1" dirty="0">
                <a:latin typeface="Times New Roman" charset="0"/>
              </a:rPr>
              <a:t>	</a:t>
            </a:r>
            <a:r>
              <a:rPr lang="en-GB" i="1" dirty="0" err="1" smtClean="0">
                <a:latin typeface="Times New Roman" charset="0"/>
              </a:rPr>
              <a:t>Taskn</a:t>
            </a:r>
            <a:r>
              <a:rPr lang="en-GB" i="1" dirty="0" smtClean="0">
                <a:latin typeface="Times New Roman" charset="0"/>
              </a:rPr>
              <a:t>();</a:t>
            </a:r>
          </a:p>
          <a:p>
            <a:pPr marL="327025" indent="-327025" defTabSz="869950">
              <a:lnSpc>
                <a:spcPct val="95000"/>
              </a:lnSpc>
              <a:spcBef>
                <a:spcPct val="20000"/>
              </a:spcBef>
            </a:pPr>
            <a:r>
              <a:rPr lang="en-GB" b="1" dirty="0" smtClean="0">
                <a:latin typeface="Times New Roman" charset="0"/>
              </a:rPr>
              <a:t>od</a:t>
            </a:r>
            <a:endParaRPr lang="en-US" b="1" dirty="0">
              <a:latin typeface="Times New Roman" charset="0"/>
            </a:endParaRPr>
          </a:p>
        </p:txBody>
      </p:sp>
      <p:grpSp>
        <p:nvGrpSpPr>
          <p:cNvPr id="4" name="Group 3"/>
          <p:cNvGrpSpPr/>
          <p:nvPr/>
        </p:nvGrpSpPr>
        <p:grpSpPr>
          <a:xfrm>
            <a:off x="6478963" y="4367176"/>
            <a:ext cx="335029" cy="914400"/>
            <a:chOff x="6046048" y="4354846"/>
            <a:chExt cx="533400" cy="914400"/>
          </a:xfrm>
        </p:grpSpPr>
        <p:sp>
          <p:nvSpPr>
            <p:cNvPr id="7" name="Line 7"/>
            <p:cNvSpPr>
              <a:spLocks noChangeShapeType="1"/>
            </p:cNvSpPr>
            <p:nvPr/>
          </p:nvSpPr>
          <p:spPr bwMode="auto">
            <a:xfrm>
              <a:off x="6046048" y="4370336"/>
              <a:ext cx="53340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wrap="none" anchor="ctr"/>
            <a:lstStyle/>
            <a:p>
              <a:endParaRPr lang="en-US"/>
            </a:p>
          </p:txBody>
        </p:sp>
        <p:sp>
          <p:nvSpPr>
            <p:cNvPr id="9" name="Line 8"/>
            <p:cNvSpPr>
              <a:spLocks noChangeShapeType="1"/>
            </p:cNvSpPr>
            <p:nvPr/>
          </p:nvSpPr>
          <p:spPr bwMode="auto">
            <a:xfrm>
              <a:off x="6046048" y="5253756"/>
              <a:ext cx="53340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wrap="none" anchor="ctr"/>
            <a:lstStyle/>
            <a:p>
              <a:endParaRPr lang="en-US"/>
            </a:p>
          </p:txBody>
        </p:sp>
        <p:sp>
          <p:nvSpPr>
            <p:cNvPr id="10" name="Line 9"/>
            <p:cNvSpPr>
              <a:spLocks noChangeShapeType="1"/>
            </p:cNvSpPr>
            <p:nvPr/>
          </p:nvSpPr>
          <p:spPr bwMode="auto">
            <a:xfrm>
              <a:off x="6046048" y="4354846"/>
              <a:ext cx="0" cy="914400"/>
            </a:xfrm>
            <a:prstGeom prst="line">
              <a:avLst/>
            </a:prstGeom>
            <a:ln>
              <a:headEnd/>
              <a:tailEnd/>
            </a:ln>
          </p:spPr>
          <p:style>
            <a:lnRef idx="3">
              <a:schemeClr val="dk1"/>
            </a:lnRef>
            <a:fillRef idx="0">
              <a:schemeClr val="dk1"/>
            </a:fillRef>
            <a:effectRef idx="2">
              <a:schemeClr val="dk1"/>
            </a:effectRef>
            <a:fontRef idx="minor">
              <a:schemeClr val="tx1"/>
            </a:fontRef>
          </p:style>
          <p:txBody>
            <a:bodyPr wrap="none" anchor="ctr"/>
            <a:lstStyle/>
            <a:p>
              <a:endParaRPr lang="en-US"/>
            </a:p>
          </p:txBody>
        </p:sp>
      </p:grpSp>
    </p:spTree>
    <p:extLst>
      <p:ext uri="{BB962C8B-B14F-4D97-AF65-F5344CB8AC3E}">
        <p14:creationId xmlns:p14="http://schemas.microsoft.com/office/powerpoint/2010/main" val="12064447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Multi-rate periodic</a:t>
            </a:r>
            <a:endParaRPr lang="en-US" dirty="0"/>
          </a:p>
        </p:txBody>
      </p:sp>
      <p:sp>
        <p:nvSpPr>
          <p:cNvPr id="3" name="Content Placeholder 2"/>
          <p:cNvSpPr>
            <a:spLocks noGrp="1"/>
          </p:cNvSpPr>
          <p:nvPr>
            <p:ph idx="1"/>
          </p:nvPr>
        </p:nvSpPr>
        <p:spPr>
          <a:xfrm>
            <a:off x="457200" y="1600200"/>
            <a:ext cx="5211577" cy="4285829"/>
          </a:xfrm>
        </p:spPr>
        <p:txBody>
          <a:bodyPr>
            <a:normAutofit fontScale="85000" lnSpcReduction="10000"/>
          </a:bodyPr>
          <a:lstStyle/>
          <a:p>
            <a:r>
              <a:rPr lang="en-US" i="1" dirty="0" err="1"/>
              <a:t>IsTimeFor</a:t>
            </a:r>
            <a:r>
              <a:rPr lang="en-US" dirty="0"/>
              <a:t> determines for a </a:t>
            </a:r>
            <a:r>
              <a:rPr lang="en-US" dirty="0" smtClean="0"/>
              <a:t>task sequence </a:t>
            </a:r>
            <a:r>
              <a:rPr lang="en-US" dirty="0"/>
              <a:t>whether it should run at the current </a:t>
            </a:r>
            <a:r>
              <a:rPr lang="en-US" dirty="0" smtClean="0"/>
              <a:t>time</a:t>
            </a:r>
          </a:p>
          <a:p>
            <a:pPr lvl="1"/>
            <a:r>
              <a:rPr lang="en-US" dirty="0" smtClean="0"/>
              <a:t>Tasks can have different periods</a:t>
            </a:r>
          </a:p>
          <a:p>
            <a:r>
              <a:rPr lang="en-US" dirty="0" smtClean="0"/>
              <a:t>Time Division Multiple Access (TDMA)</a:t>
            </a:r>
          </a:p>
          <a:p>
            <a:pPr lvl="1"/>
            <a:r>
              <a:rPr lang="en-US" dirty="0" smtClean="0"/>
              <a:t>Special case of multi-rate periodic</a:t>
            </a:r>
          </a:p>
          <a:p>
            <a:pPr lvl="2"/>
            <a:r>
              <a:rPr lang="en-US" dirty="0" smtClean="0"/>
              <a:t> task sequences contain 1 task</a:t>
            </a:r>
          </a:p>
          <a:p>
            <a:pPr lvl="1"/>
            <a:r>
              <a:rPr lang="en-US" dirty="0" smtClean="0"/>
              <a:t>Also called: Table driven or Offline scheduling</a:t>
            </a:r>
          </a:p>
          <a:p>
            <a:pPr lvl="1"/>
            <a:endParaRPr lang="en-US" dirty="0"/>
          </a:p>
        </p:txBody>
      </p:sp>
      <p:sp>
        <p:nvSpPr>
          <p:cNvPr id="5" name="Slide Number Placeholder 4"/>
          <p:cNvSpPr>
            <a:spLocks noGrp="1"/>
          </p:cNvSpPr>
          <p:nvPr>
            <p:ph type="sldNum" sz="quarter" idx="12"/>
          </p:nvPr>
        </p:nvSpPr>
        <p:spPr/>
        <p:txBody>
          <a:bodyPr/>
          <a:lstStyle/>
          <a:p>
            <a:fld id="{025A855F-C6D8-5944-9B1B-50E202AEB8AD}" type="slidenum">
              <a:rPr lang="en-US" smtClean="0"/>
              <a:t>26</a:t>
            </a:fld>
            <a:endParaRPr lang="en-US"/>
          </a:p>
        </p:txBody>
      </p:sp>
      <p:pic>
        <p:nvPicPr>
          <p:cNvPr id="7" name="Picture 5" descr="TaskSkeds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508" y="1128226"/>
            <a:ext cx="2933266" cy="26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5688728" y="3944271"/>
            <a:ext cx="3341046" cy="2587632"/>
          </a:xfrm>
          <a:prstGeom prst="rect">
            <a:avLst/>
          </a:prstGeom>
        </p:spPr>
        <p:txBody>
          <a:bodyPr wrap="square">
            <a:spAutoFit/>
          </a:bodyPr>
          <a:lstStyle/>
          <a:p>
            <a:pPr marL="327025" indent="-327025" defTabSz="869950">
              <a:lnSpc>
                <a:spcPct val="95000"/>
              </a:lnSpc>
              <a:spcBef>
                <a:spcPct val="20000"/>
              </a:spcBef>
            </a:pPr>
            <a:r>
              <a:rPr lang="en-GB" b="1" dirty="0">
                <a:latin typeface="Times New Roman" charset="0"/>
              </a:rPr>
              <a:t>while</a:t>
            </a:r>
            <a:r>
              <a:rPr lang="en-GB" dirty="0">
                <a:latin typeface="Times New Roman" charset="0"/>
              </a:rPr>
              <a:t> </a:t>
            </a:r>
            <a:r>
              <a:rPr lang="en-GB" i="1" dirty="0">
                <a:latin typeface="Times New Roman" charset="0"/>
              </a:rPr>
              <a:t>true</a:t>
            </a:r>
            <a:r>
              <a:rPr lang="en-GB" dirty="0">
                <a:latin typeface="Times New Roman" charset="0"/>
              </a:rPr>
              <a:t> </a:t>
            </a:r>
            <a:r>
              <a:rPr lang="en-GB" b="1" dirty="0" smtClean="0">
                <a:latin typeface="Times New Roman" charset="0"/>
              </a:rPr>
              <a:t>do</a:t>
            </a:r>
          </a:p>
          <a:p>
            <a:pPr marL="327025" indent="-327025" defTabSz="869950">
              <a:lnSpc>
                <a:spcPct val="95000"/>
              </a:lnSpc>
              <a:spcBef>
                <a:spcPct val="20000"/>
              </a:spcBef>
            </a:pPr>
            <a:r>
              <a:rPr lang="en-GB" i="1" dirty="0">
                <a:latin typeface="Times New Roman" charset="0"/>
              </a:rPr>
              <a:t>	‘wait for timer’</a:t>
            </a:r>
            <a:r>
              <a:rPr lang="en-GB" i="1" dirty="0" smtClean="0">
                <a:latin typeface="Times New Roman" charset="0"/>
              </a:rPr>
              <a:t>;</a:t>
            </a:r>
            <a:endParaRPr lang="en-GB" dirty="0">
              <a:latin typeface="Times New Roman" charset="0"/>
            </a:endParaRPr>
          </a:p>
          <a:p>
            <a:pPr marL="327025" indent="-327025" defTabSz="869950">
              <a:lnSpc>
                <a:spcPct val="95000"/>
              </a:lnSpc>
              <a:spcBef>
                <a:spcPct val="20000"/>
              </a:spcBef>
            </a:pPr>
            <a:r>
              <a:rPr lang="en-GB" dirty="0">
                <a:latin typeface="Times New Roman" charset="0"/>
              </a:rPr>
              <a:t>	</a:t>
            </a:r>
            <a:r>
              <a:rPr lang="en-GB" b="1" dirty="0">
                <a:latin typeface="Times New Roman" charset="0"/>
              </a:rPr>
              <a:t>if </a:t>
            </a:r>
            <a:r>
              <a:rPr lang="en-GB" i="1" dirty="0" err="1">
                <a:latin typeface="Times New Roman" charset="0"/>
              </a:rPr>
              <a:t>IsTimeFor</a:t>
            </a:r>
            <a:r>
              <a:rPr lang="en-GB" i="1" dirty="0">
                <a:latin typeface="Times New Roman" charset="0"/>
              </a:rPr>
              <a:t> </a:t>
            </a:r>
            <a:r>
              <a:rPr lang="en-GB" i="1" dirty="0" smtClean="0">
                <a:latin typeface="Times New Roman" charset="0"/>
              </a:rPr>
              <a:t>(1</a:t>
            </a:r>
            <a:r>
              <a:rPr lang="en-GB" i="1" dirty="0">
                <a:latin typeface="Times New Roman" charset="0"/>
              </a:rPr>
              <a:t>) </a:t>
            </a:r>
            <a:r>
              <a:rPr lang="en-GB" b="1" dirty="0" smtClean="0">
                <a:latin typeface="Times New Roman" charset="0"/>
              </a:rPr>
              <a:t>then</a:t>
            </a:r>
          </a:p>
          <a:p>
            <a:pPr marL="327025" indent="-327025" defTabSz="869950">
              <a:lnSpc>
                <a:spcPct val="95000"/>
              </a:lnSpc>
              <a:spcBef>
                <a:spcPct val="20000"/>
              </a:spcBef>
            </a:pPr>
            <a:r>
              <a:rPr lang="en-GB" b="1" i="1" dirty="0" smtClean="0">
                <a:latin typeface="Times New Roman" charset="0"/>
              </a:rPr>
              <a:t>	      </a:t>
            </a:r>
            <a:r>
              <a:rPr lang="en-GB" i="1" dirty="0" smtClean="0">
                <a:latin typeface="Times New Roman" charset="0"/>
              </a:rPr>
              <a:t>Task1(); Task2(); Task3()</a:t>
            </a:r>
            <a:r>
              <a:rPr lang="en-GB" b="1" i="1" dirty="0" smtClean="0">
                <a:latin typeface="Times New Roman" charset="0"/>
              </a:rPr>
              <a:t> </a:t>
            </a:r>
            <a:r>
              <a:rPr lang="en-GB" b="1" dirty="0">
                <a:latin typeface="Times New Roman" charset="0"/>
              </a:rPr>
              <a:t>fi</a:t>
            </a:r>
            <a:r>
              <a:rPr lang="en-GB" dirty="0">
                <a:latin typeface="Times New Roman" charset="0"/>
              </a:rPr>
              <a:t>;</a:t>
            </a:r>
          </a:p>
          <a:p>
            <a:pPr marL="327025" indent="-327025" defTabSz="869950">
              <a:lnSpc>
                <a:spcPct val="95000"/>
              </a:lnSpc>
              <a:spcBef>
                <a:spcPct val="20000"/>
              </a:spcBef>
            </a:pPr>
            <a:r>
              <a:rPr lang="en-GB" dirty="0">
                <a:latin typeface="Times New Roman" charset="0"/>
              </a:rPr>
              <a:t>	</a:t>
            </a:r>
            <a:r>
              <a:rPr lang="en-GB" b="1" dirty="0">
                <a:latin typeface="Times New Roman" charset="0"/>
              </a:rPr>
              <a:t>if </a:t>
            </a:r>
            <a:r>
              <a:rPr lang="en-GB" i="1" dirty="0" err="1">
                <a:latin typeface="Times New Roman" charset="0"/>
              </a:rPr>
              <a:t>IsTimeFor</a:t>
            </a:r>
            <a:r>
              <a:rPr lang="en-GB" i="1" dirty="0">
                <a:latin typeface="Times New Roman" charset="0"/>
              </a:rPr>
              <a:t> </a:t>
            </a:r>
            <a:r>
              <a:rPr lang="en-GB" i="1" dirty="0" smtClean="0">
                <a:latin typeface="Times New Roman" charset="0"/>
              </a:rPr>
              <a:t>(2</a:t>
            </a:r>
            <a:r>
              <a:rPr lang="en-GB" i="1" dirty="0">
                <a:latin typeface="Times New Roman" charset="0"/>
              </a:rPr>
              <a:t>) </a:t>
            </a:r>
            <a:r>
              <a:rPr lang="en-GB" b="1" dirty="0" smtClean="0">
                <a:latin typeface="Times New Roman" charset="0"/>
              </a:rPr>
              <a:t>then</a:t>
            </a:r>
          </a:p>
          <a:p>
            <a:pPr marL="327025" indent="-327025" defTabSz="869950">
              <a:lnSpc>
                <a:spcPct val="95000"/>
              </a:lnSpc>
              <a:spcBef>
                <a:spcPct val="20000"/>
              </a:spcBef>
            </a:pPr>
            <a:r>
              <a:rPr lang="en-GB" b="1" i="1" dirty="0" smtClean="0">
                <a:latin typeface="Times New Roman" charset="0"/>
              </a:rPr>
              <a:t>	      </a:t>
            </a:r>
            <a:r>
              <a:rPr lang="en-GB" i="1" dirty="0" smtClean="0">
                <a:latin typeface="Times New Roman" charset="0"/>
              </a:rPr>
              <a:t>Task1(); Task4(); Task5() </a:t>
            </a:r>
            <a:r>
              <a:rPr lang="en-GB" b="1" dirty="0">
                <a:latin typeface="Times New Roman" charset="0"/>
              </a:rPr>
              <a:t>fi</a:t>
            </a:r>
            <a:r>
              <a:rPr lang="en-GB" dirty="0">
                <a:latin typeface="Times New Roman" charset="0"/>
              </a:rPr>
              <a:t>;</a:t>
            </a:r>
          </a:p>
          <a:p>
            <a:pPr marL="327025" indent="-327025" defTabSz="869950">
              <a:lnSpc>
                <a:spcPct val="95000"/>
              </a:lnSpc>
              <a:spcBef>
                <a:spcPct val="20000"/>
              </a:spcBef>
            </a:pPr>
            <a:r>
              <a:rPr lang="en-GB" dirty="0">
                <a:latin typeface="Times New Roman" charset="0"/>
              </a:rPr>
              <a:t>	</a:t>
            </a:r>
            <a:r>
              <a:rPr lang="en-GB" i="1" dirty="0" smtClean="0">
                <a:latin typeface="Times New Roman" charset="0"/>
              </a:rPr>
              <a:t>.</a:t>
            </a:r>
            <a:r>
              <a:rPr lang="en-GB" i="1" dirty="0">
                <a:latin typeface="Times New Roman" charset="0"/>
              </a:rPr>
              <a:t>...</a:t>
            </a:r>
            <a:r>
              <a:rPr lang="en-GB" i="1" dirty="0" smtClean="0">
                <a:latin typeface="Times New Roman" charset="0"/>
              </a:rPr>
              <a:t>.</a:t>
            </a:r>
          </a:p>
          <a:p>
            <a:pPr marL="327025" indent="-327025" defTabSz="869950">
              <a:lnSpc>
                <a:spcPct val="95000"/>
              </a:lnSpc>
              <a:spcBef>
                <a:spcPct val="20000"/>
              </a:spcBef>
            </a:pPr>
            <a:r>
              <a:rPr lang="en-GB" b="1" dirty="0" smtClean="0">
                <a:latin typeface="Times New Roman" charset="0"/>
              </a:rPr>
              <a:t>od</a:t>
            </a:r>
            <a:endParaRPr lang="en-US" b="1" dirty="0">
              <a:latin typeface="Times New Roman" charset="0"/>
            </a:endParaRPr>
          </a:p>
        </p:txBody>
      </p:sp>
    </p:spTree>
    <p:extLst>
      <p:ext uri="{BB962C8B-B14F-4D97-AF65-F5344CB8AC3E}">
        <p14:creationId xmlns:p14="http://schemas.microsoft.com/office/powerpoint/2010/main" val="270675600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xample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6650" y="1351424"/>
            <a:ext cx="5784790" cy="3140547"/>
          </a:xfrm>
          <a:prstGeom prst="rect">
            <a:avLst/>
          </a:prstGeom>
        </p:spPr>
      </p:pic>
      <p:sp>
        <p:nvSpPr>
          <p:cNvPr id="2" name="Title 1"/>
          <p:cNvSpPr>
            <a:spLocks noGrp="1"/>
          </p:cNvSpPr>
          <p:nvPr>
            <p:ph type="title"/>
          </p:nvPr>
        </p:nvSpPr>
        <p:spPr/>
        <p:txBody>
          <a:bodyPr>
            <a:normAutofit fontScale="90000"/>
          </a:bodyPr>
          <a:lstStyle/>
          <a:p>
            <a:r>
              <a:rPr lang="en-US" dirty="0" smtClean="0"/>
              <a:t>Example: read two sensors</a:t>
            </a:r>
            <a:br>
              <a:rPr lang="en-US" dirty="0" smtClean="0"/>
            </a:br>
            <a:r>
              <a:rPr lang="en-US" dirty="0" smtClean="0"/>
              <a:t>(multi-rate periodic)</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27</a:t>
            </a:fld>
            <a:endParaRPr lang="en-US"/>
          </a:p>
        </p:txBody>
      </p:sp>
      <p:sp>
        <p:nvSpPr>
          <p:cNvPr id="9" name="TextBox 8"/>
          <p:cNvSpPr txBox="1"/>
          <p:nvPr/>
        </p:nvSpPr>
        <p:spPr>
          <a:xfrm>
            <a:off x="2658404" y="4682663"/>
            <a:ext cx="6246512" cy="1631216"/>
          </a:xfrm>
          <a:prstGeom prst="rect">
            <a:avLst/>
          </a:prstGeom>
          <a:noFill/>
        </p:spPr>
        <p:txBody>
          <a:bodyPr wrap="square" rtlCol="0">
            <a:spAutoFit/>
          </a:bodyPr>
          <a:lstStyle/>
          <a:p>
            <a:r>
              <a:rPr lang="en-US" sz="2000" dirty="0">
                <a:latin typeface="Courier New"/>
                <a:cs typeface="Courier New"/>
              </a:rPr>
              <a:t>while </a:t>
            </a:r>
            <a:r>
              <a:rPr lang="en-US" sz="2000" dirty="0" smtClean="0">
                <a:latin typeface="Courier New"/>
                <a:cs typeface="Courier New"/>
              </a:rPr>
              <a:t>(1) </a:t>
            </a:r>
            <a:r>
              <a:rPr lang="en-US" sz="2000" dirty="0">
                <a:latin typeface="Courier New"/>
                <a:cs typeface="Courier New"/>
              </a:rPr>
              <a:t>{</a:t>
            </a:r>
          </a:p>
          <a:p>
            <a:r>
              <a:rPr lang="en-US" sz="2000" dirty="0" smtClean="0">
                <a:latin typeface="Courier New"/>
                <a:cs typeface="Courier New"/>
              </a:rPr>
              <a:t>  ‘wait for timer’;</a:t>
            </a:r>
            <a:endParaRPr lang="en-US" sz="2000" dirty="0">
              <a:latin typeface="Courier New"/>
              <a:cs typeface="Courier New"/>
            </a:endParaRPr>
          </a:p>
          <a:p>
            <a:r>
              <a:rPr lang="en-US" sz="2000" b="1" dirty="0">
                <a:latin typeface="Courier New"/>
                <a:cs typeface="Courier New"/>
              </a:rPr>
              <a:t>  if </a:t>
            </a:r>
            <a:r>
              <a:rPr lang="en-US" sz="2000" b="1" dirty="0" smtClean="0">
                <a:latin typeface="Courier New"/>
                <a:cs typeface="Courier New"/>
              </a:rPr>
              <a:t>(</a:t>
            </a:r>
            <a:r>
              <a:rPr lang="en-US" sz="2000" b="1" dirty="0" err="1" smtClean="0">
                <a:latin typeface="Courier New"/>
                <a:cs typeface="Courier New"/>
              </a:rPr>
              <a:t>IsTimeFor</a:t>
            </a:r>
            <a:r>
              <a:rPr lang="en-US" sz="2000" b="1" dirty="0" smtClean="0">
                <a:latin typeface="Courier New"/>
                <a:cs typeface="Courier New"/>
              </a:rPr>
              <a:t>(1)) </a:t>
            </a:r>
            <a:r>
              <a:rPr lang="en-US" sz="2000" dirty="0" smtClean="0">
                <a:latin typeface="Courier New"/>
                <a:cs typeface="Courier New"/>
              </a:rPr>
              <a:t>Task1</a:t>
            </a:r>
            <a:r>
              <a:rPr lang="en-US" sz="2000" dirty="0">
                <a:latin typeface="Courier New"/>
                <a:cs typeface="Courier New"/>
              </a:rPr>
              <a:t>()</a:t>
            </a:r>
            <a:r>
              <a:rPr lang="en-US" sz="2000" dirty="0" smtClean="0">
                <a:latin typeface="Courier New"/>
                <a:cs typeface="Courier New"/>
              </a:rPr>
              <a:t>;</a:t>
            </a:r>
          </a:p>
          <a:p>
            <a:r>
              <a:rPr lang="en-US" sz="2000" b="1" dirty="0">
                <a:latin typeface="Courier New"/>
                <a:cs typeface="Courier New"/>
              </a:rPr>
              <a:t> </a:t>
            </a:r>
            <a:r>
              <a:rPr lang="en-US" sz="2000" b="1" dirty="0" smtClean="0">
                <a:latin typeface="Courier New"/>
                <a:cs typeface="Courier New"/>
              </a:rPr>
              <a:t> </a:t>
            </a:r>
            <a:r>
              <a:rPr lang="en-US" sz="2000" b="1" dirty="0">
                <a:latin typeface="Courier New"/>
                <a:cs typeface="Courier New"/>
              </a:rPr>
              <a:t>if </a:t>
            </a:r>
            <a:r>
              <a:rPr lang="en-US" sz="2000" b="1" dirty="0" smtClean="0">
                <a:latin typeface="Courier New"/>
                <a:cs typeface="Courier New"/>
              </a:rPr>
              <a:t>(</a:t>
            </a:r>
            <a:r>
              <a:rPr lang="en-US" sz="2000" b="1" dirty="0" err="1" smtClean="0">
                <a:latin typeface="Courier New"/>
                <a:cs typeface="Courier New"/>
              </a:rPr>
              <a:t>IsTimeFor</a:t>
            </a:r>
            <a:r>
              <a:rPr lang="en-US" sz="2000" b="1" dirty="0" smtClean="0">
                <a:latin typeface="Courier New"/>
                <a:cs typeface="Courier New"/>
              </a:rPr>
              <a:t>(2)) </a:t>
            </a:r>
            <a:r>
              <a:rPr lang="en-US" sz="2000" dirty="0" smtClean="0">
                <a:latin typeface="Courier New"/>
                <a:cs typeface="Courier New"/>
              </a:rPr>
              <a:t>Task2(</a:t>
            </a:r>
            <a:r>
              <a:rPr lang="en-US" sz="2000" dirty="0">
                <a:latin typeface="Courier New"/>
                <a:cs typeface="Courier New"/>
              </a:rPr>
              <a:t>)</a:t>
            </a:r>
            <a:r>
              <a:rPr lang="en-US" sz="2000" dirty="0" smtClean="0">
                <a:latin typeface="Courier New"/>
                <a:cs typeface="Courier New"/>
              </a:rPr>
              <a:t>;</a:t>
            </a:r>
          </a:p>
          <a:p>
            <a:r>
              <a:rPr lang="en-US" sz="2000" dirty="0" smtClean="0">
                <a:latin typeface="Courier New"/>
                <a:cs typeface="Courier New"/>
              </a:rPr>
              <a:t>}</a:t>
            </a:r>
          </a:p>
        </p:txBody>
      </p:sp>
      <p:sp>
        <p:nvSpPr>
          <p:cNvPr id="7" name="TextBox 6"/>
          <p:cNvSpPr txBox="1"/>
          <p:nvPr/>
        </p:nvSpPr>
        <p:spPr>
          <a:xfrm>
            <a:off x="7347510" y="4122639"/>
            <a:ext cx="459343" cy="369332"/>
          </a:xfrm>
          <a:prstGeom prst="rect">
            <a:avLst/>
          </a:prstGeom>
          <a:noFill/>
        </p:spPr>
        <p:txBody>
          <a:bodyPr wrap="none" rtlCol="0">
            <a:spAutoFit/>
          </a:bodyPr>
          <a:lstStyle/>
          <a:p>
            <a:r>
              <a:rPr lang="en-US" dirty="0" err="1" smtClean="0"/>
              <a:t>ms</a:t>
            </a:r>
            <a:endParaRPr lang="en-US" dirty="0"/>
          </a:p>
        </p:txBody>
      </p:sp>
    </p:spTree>
    <p:extLst>
      <p:ext uri="{BB962C8B-B14F-4D97-AF65-F5344CB8AC3E}">
        <p14:creationId xmlns:p14="http://schemas.microsoft.com/office/powerpoint/2010/main" val="356058323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xample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6650" y="1351424"/>
            <a:ext cx="5784790" cy="3140547"/>
          </a:xfrm>
          <a:prstGeom prst="rect">
            <a:avLst/>
          </a:prstGeom>
        </p:spPr>
      </p:pic>
      <p:sp>
        <p:nvSpPr>
          <p:cNvPr id="2" name="Title 1"/>
          <p:cNvSpPr>
            <a:spLocks noGrp="1"/>
          </p:cNvSpPr>
          <p:nvPr>
            <p:ph type="title"/>
          </p:nvPr>
        </p:nvSpPr>
        <p:spPr/>
        <p:txBody>
          <a:bodyPr>
            <a:normAutofit fontScale="90000"/>
          </a:bodyPr>
          <a:lstStyle/>
          <a:p>
            <a:r>
              <a:rPr lang="en-US" dirty="0" smtClean="0"/>
              <a:t>Example: read two sensors</a:t>
            </a:r>
            <a:br>
              <a:rPr lang="en-US" dirty="0" smtClean="0"/>
            </a:br>
            <a:r>
              <a:rPr lang="en-US" dirty="0" smtClean="0"/>
              <a:t>(multi-rate periodic)</a:t>
            </a:r>
            <a:endParaRPr lang="en-US" dirty="0"/>
          </a:p>
        </p:txBody>
      </p:sp>
      <p:sp>
        <p:nvSpPr>
          <p:cNvPr id="4" name="Slide Number Placeholder 3"/>
          <p:cNvSpPr>
            <a:spLocks noGrp="1"/>
          </p:cNvSpPr>
          <p:nvPr>
            <p:ph type="sldNum" sz="quarter" idx="12"/>
          </p:nvPr>
        </p:nvSpPr>
        <p:spPr/>
        <p:txBody>
          <a:bodyPr/>
          <a:lstStyle/>
          <a:p>
            <a:fld id="{025A855F-C6D8-5944-9B1B-50E202AEB8AD}" type="slidenum">
              <a:rPr lang="en-US" smtClean="0"/>
              <a:t>28</a:t>
            </a:fld>
            <a:endParaRPr lang="en-US"/>
          </a:p>
        </p:txBody>
      </p:sp>
      <p:sp>
        <p:nvSpPr>
          <p:cNvPr id="9" name="TextBox 8"/>
          <p:cNvSpPr txBox="1"/>
          <p:nvPr/>
        </p:nvSpPr>
        <p:spPr>
          <a:xfrm>
            <a:off x="2658404" y="4682663"/>
            <a:ext cx="6246512" cy="1938992"/>
          </a:xfrm>
          <a:prstGeom prst="rect">
            <a:avLst/>
          </a:prstGeom>
          <a:noFill/>
        </p:spPr>
        <p:txBody>
          <a:bodyPr wrap="square" rtlCol="0">
            <a:spAutoFit/>
          </a:bodyPr>
          <a:lstStyle/>
          <a:p>
            <a:r>
              <a:rPr lang="en-US" sz="2000" dirty="0">
                <a:latin typeface="Courier New"/>
                <a:cs typeface="Courier New"/>
              </a:rPr>
              <a:t>while </a:t>
            </a:r>
            <a:r>
              <a:rPr lang="en-US" sz="2000" dirty="0" smtClean="0">
                <a:latin typeface="Courier New"/>
                <a:cs typeface="Courier New"/>
              </a:rPr>
              <a:t>(1) </a:t>
            </a:r>
            <a:r>
              <a:rPr lang="en-US" sz="2000" dirty="0">
                <a:latin typeface="Courier New"/>
                <a:cs typeface="Courier New"/>
              </a:rPr>
              <a:t>{</a:t>
            </a:r>
          </a:p>
          <a:p>
            <a:r>
              <a:rPr lang="en-US" sz="2000" dirty="0" smtClean="0">
                <a:latin typeface="Courier New"/>
                <a:cs typeface="Courier New"/>
              </a:rPr>
              <a:t>  ‘wait for timer’;</a:t>
            </a:r>
            <a:endParaRPr lang="en-US" sz="2000" dirty="0">
              <a:latin typeface="Courier New"/>
              <a:cs typeface="Courier New"/>
            </a:endParaRPr>
          </a:p>
          <a:p>
            <a:r>
              <a:rPr lang="en-US" sz="2000" b="1" dirty="0">
                <a:latin typeface="Courier New"/>
                <a:cs typeface="Courier New"/>
              </a:rPr>
              <a:t>  if </a:t>
            </a:r>
            <a:r>
              <a:rPr lang="en-US" sz="2000" b="1" dirty="0" smtClean="0">
                <a:latin typeface="Courier New"/>
                <a:cs typeface="Courier New"/>
              </a:rPr>
              <a:t>(now % 30 == 0) </a:t>
            </a:r>
            <a:r>
              <a:rPr lang="en-US" sz="2000" dirty="0" smtClean="0">
                <a:latin typeface="Courier New"/>
                <a:cs typeface="Courier New"/>
              </a:rPr>
              <a:t>Task1</a:t>
            </a:r>
            <a:r>
              <a:rPr lang="en-US" sz="2000" dirty="0">
                <a:latin typeface="Courier New"/>
                <a:cs typeface="Courier New"/>
              </a:rPr>
              <a:t>()</a:t>
            </a:r>
            <a:r>
              <a:rPr lang="en-US" sz="2000" dirty="0" smtClean="0">
                <a:latin typeface="Courier New"/>
                <a:cs typeface="Courier New"/>
              </a:rPr>
              <a:t>;</a:t>
            </a:r>
          </a:p>
          <a:p>
            <a:r>
              <a:rPr lang="en-US" sz="2000" b="1" dirty="0">
                <a:latin typeface="Courier New"/>
                <a:cs typeface="Courier New"/>
              </a:rPr>
              <a:t> </a:t>
            </a:r>
            <a:r>
              <a:rPr lang="en-US" sz="2000" b="1" dirty="0" smtClean="0">
                <a:latin typeface="Courier New"/>
                <a:cs typeface="Courier New"/>
              </a:rPr>
              <a:t> </a:t>
            </a:r>
            <a:r>
              <a:rPr lang="en-US" sz="2000" b="1" dirty="0">
                <a:latin typeface="Courier New"/>
                <a:cs typeface="Courier New"/>
              </a:rPr>
              <a:t>if (now % </a:t>
            </a:r>
            <a:r>
              <a:rPr lang="en-US" sz="2000" b="1" dirty="0" smtClean="0">
                <a:latin typeface="Courier New"/>
                <a:cs typeface="Courier New"/>
              </a:rPr>
              <a:t>10 </a:t>
            </a:r>
            <a:r>
              <a:rPr lang="en-US" sz="2000" b="1" dirty="0">
                <a:latin typeface="Courier New"/>
                <a:cs typeface="Courier New"/>
              </a:rPr>
              <a:t>== 0) </a:t>
            </a:r>
            <a:r>
              <a:rPr lang="en-US" sz="2000" dirty="0" smtClean="0">
                <a:latin typeface="Courier New"/>
                <a:cs typeface="Courier New"/>
              </a:rPr>
              <a:t>Task2(</a:t>
            </a:r>
            <a:r>
              <a:rPr lang="en-US" sz="2000" dirty="0">
                <a:latin typeface="Courier New"/>
                <a:cs typeface="Courier New"/>
              </a:rPr>
              <a:t>)</a:t>
            </a:r>
            <a:r>
              <a:rPr lang="en-US" sz="2000" dirty="0" smtClean="0">
                <a:latin typeface="Courier New"/>
                <a:cs typeface="Courier New"/>
              </a:rPr>
              <a:t>;</a:t>
            </a:r>
          </a:p>
          <a:p>
            <a:r>
              <a:rPr lang="en-US" sz="2000" dirty="0">
                <a:latin typeface="Courier New"/>
                <a:cs typeface="Courier New"/>
              </a:rPr>
              <a:t> </a:t>
            </a:r>
            <a:r>
              <a:rPr lang="en-US" sz="2000" dirty="0" smtClean="0">
                <a:latin typeface="Courier New"/>
                <a:cs typeface="Courier New"/>
              </a:rPr>
              <a:t> now = now + 10;</a:t>
            </a:r>
          </a:p>
          <a:p>
            <a:r>
              <a:rPr lang="en-US" sz="2000" dirty="0" smtClean="0">
                <a:latin typeface="Courier New"/>
                <a:cs typeface="Courier New"/>
              </a:rPr>
              <a:t>}</a:t>
            </a:r>
          </a:p>
        </p:txBody>
      </p:sp>
      <p:sp>
        <p:nvSpPr>
          <p:cNvPr id="7" name="TextBox 6"/>
          <p:cNvSpPr txBox="1"/>
          <p:nvPr/>
        </p:nvSpPr>
        <p:spPr>
          <a:xfrm>
            <a:off x="7347510" y="4122639"/>
            <a:ext cx="459343" cy="369332"/>
          </a:xfrm>
          <a:prstGeom prst="rect">
            <a:avLst/>
          </a:prstGeom>
          <a:noFill/>
        </p:spPr>
        <p:txBody>
          <a:bodyPr wrap="none" rtlCol="0">
            <a:spAutoFit/>
          </a:bodyPr>
          <a:lstStyle/>
          <a:p>
            <a:r>
              <a:rPr lang="en-US" dirty="0" err="1" smtClean="0"/>
              <a:t>ms</a:t>
            </a:r>
            <a:endParaRPr lang="en-US" dirty="0"/>
          </a:p>
        </p:txBody>
      </p:sp>
    </p:spTree>
    <p:extLst>
      <p:ext uri="{BB962C8B-B14F-4D97-AF65-F5344CB8AC3E}">
        <p14:creationId xmlns:p14="http://schemas.microsoft.com/office/powerpoint/2010/main" val="122165036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Multi-rate periodic</a:t>
            </a:r>
            <a:endParaRPr lang="en-US" dirty="0"/>
          </a:p>
        </p:txBody>
      </p:sp>
      <p:sp>
        <p:nvSpPr>
          <p:cNvPr id="3" name="Content Placeholder 2"/>
          <p:cNvSpPr>
            <a:spLocks noGrp="1"/>
          </p:cNvSpPr>
          <p:nvPr>
            <p:ph idx="1"/>
          </p:nvPr>
        </p:nvSpPr>
        <p:spPr>
          <a:xfrm>
            <a:off x="457200" y="1600200"/>
            <a:ext cx="5211577" cy="4285829"/>
          </a:xfrm>
        </p:spPr>
        <p:txBody>
          <a:bodyPr>
            <a:normAutofit fontScale="85000" lnSpcReduction="10000"/>
          </a:bodyPr>
          <a:lstStyle/>
          <a:p>
            <a:r>
              <a:rPr lang="en-US" dirty="0" smtClean="0"/>
              <a:t>Shortcomings:</a:t>
            </a:r>
            <a:endParaRPr lang="en-US" dirty="0"/>
          </a:p>
          <a:p>
            <a:pPr lvl="1"/>
            <a:r>
              <a:rPr lang="en-US" dirty="0" smtClean="0"/>
              <a:t>Requires </a:t>
            </a:r>
            <a:r>
              <a:rPr lang="en-US" dirty="0"/>
              <a:t>timer to </a:t>
            </a:r>
            <a:r>
              <a:rPr lang="en-US" dirty="0" smtClean="0"/>
              <a:t>fire </a:t>
            </a:r>
            <a:r>
              <a:rPr lang="en-US" dirty="0"/>
              <a:t>at greatest common divisor of task periods</a:t>
            </a:r>
          </a:p>
          <a:p>
            <a:pPr lvl="2"/>
            <a:r>
              <a:rPr lang="en-US" dirty="0" smtClean="0"/>
              <a:t>The </a:t>
            </a:r>
            <a:r>
              <a:rPr lang="en-US" dirty="0"/>
              <a:t>overall period is then the least common multiple of these task </a:t>
            </a:r>
            <a:r>
              <a:rPr lang="en-US" dirty="0" smtClean="0"/>
              <a:t>periods</a:t>
            </a:r>
            <a:endParaRPr lang="en-US" dirty="0"/>
          </a:p>
          <a:p>
            <a:pPr lvl="1"/>
            <a:r>
              <a:rPr lang="en-US" dirty="0"/>
              <a:t>Needs careful calibration to make sure tasks complete </a:t>
            </a:r>
            <a:r>
              <a:rPr lang="en-US" dirty="0" smtClean="0"/>
              <a:t>before next timer expiration</a:t>
            </a:r>
          </a:p>
          <a:p>
            <a:pPr lvl="1"/>
            <a:r>
              <a:rPr lang="en-US" dirty="0" smtClean="0"/>
              <a:t>All tasks triggered by the same tick must complete before the next tick</a:t>
            </a:r>
          </a:p>
          <a:p>
            <a:pPr lvl="1"/>
            <a:endParaRPr lang="en-US" dirty="0"/>
          </a:p>
        </p:txBody>
      </p:sp>
      <p:sp>
        <p:nvSpPr>
          <p:cNvPr id="5" name="Slide Number Placeholder 4"/>
          <p:cNvSpPr>
            <a:spLocks noGrp="1"/>
          </p:cNvSpPr>
          <p:nvPr>
            <p:ph type="sldNum" sz="quarter" idx="12"/>
          </p:nvPr>
        </p:nvSpPr>
        <p:spPr/>
        <p:txBody>
          <a:bodyPr/>
          <a:lstStyle/>
          <a:p>
            <a:fld id="{025A855F-C6D8-5944-9B1B-50E202AEB8AD}" type="slidenum">
              <a:rPr lang="en-US" smtClean="0"/>
              <a:t>29</a:t>
            </a:fld>
            <a:endParaRPr lang="en-US"/>
          </a:p>
        </p:txBody>
      </p:sp>
      <p:pic>
        <p:nvPicPr>
          <p:cNvPr id="7" name="Picture 5" descr="TaskSkeds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508" y="1128226"/>
            <a:ext cx="2933266" cy="26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5688728" y="3944271"/>
            <a:ext cx="3341046" cy="2587632"/>
          </a:xfrm>
          <a:prstGeom prst="rect">
            <a:avLst/>
          </a:prstGeom>
        </p:spPr>
        <p:txBody>
          <a:bodyPr wrap="square">
            <a:spAutoFit/>
          </a:bodyPr>
          <a:lstStyle/>
          <a:p>
            <a:pPr marL="327025" indent="-327025" defTabSz="869950">
              <a:lnSpc>
                <a:spcPct val="95000"/>
              </a:lnSpc>
              <a:spcBef>
                <a:spcPct val="20000"/>
              </a:spcBef>
            </a:pPr>
            <a:r>
              <a:rPr lang="en-GB" b="1" dirty="0">
                <a:latin typeface="Times New Roman" charset="0"/>
              </a:rPr>
              <a:t>while</a:t>
            </a:r>
            <a:r>
              <a:rPr lang="en-GB" dirty="0">
                <a:latin typeface="Times New Roman" charset="0"/>
              </a:rPr>
              <a:t> </a:t>
            </a:r>
            <a:r>
              <a:rPr lang="en-GB" i="1" dirty="0">
                <a:latin typeface="Times New Roman" charset="0"/>
              </a:rPr>
              <a:t>true</a:t>
            </a:r>
            <a:r>
              <a:rPr lang="en-GB" dirty="0">
                <a:latin typeface="Times New Roman" charset="0"/>
              </a:rPr>
              <a:t> </a:t>
            </a:r>
            <a:r>
              <a:rPr lang="en-GB" b="1" dirty="0" smtClean="0">
                <a:latin typeface="Times New Roman" charset="0"/>
              </a:rPr>
              <a:t>do</a:t>
            </a:r>
          </a:p>
          <a:p>
            <a:pPr marL="327025" indent="-327025" defTabSz="869950">
              <a:lnSpc>
                <a:spcPct val="95000"/>
              </a:lnSpc>
              <a:spcBef>
                <a:spcPct val="20000"/>
              </a:spcBef>
            </a:pPr>
            <a:r>
              <a:rPr lang="en-GB" i="1" dirty="0">
                <a:latin typeface="Times New Roman" charset="0"/>
              </a:rPr>
              <a:t>	‘wait for timer’</a:t>
            </a:r>
            <a:r>
              <a:rPr lang="en-GB" i="1" dirty="0" smtClean="0">
                <a:latin typeface="Times New Roman" charset="0"/>
              </a:rPr>
              <a:t>;</a:t>
            </a:r>
            <a:endParaRPr lang="en-GB" dirty="0">
              <a:latin typeface="Times New Roman" charset="0"/>
            </a:endParaRPr>
          </a:p>
          <a:p>
            <a:pPr marL="327025" indent="-327025" defTabSz="869950">
              <a:lnSpc>
                <a:spcPct val="95000"/>
              </a:lnSpc>
              <a:spcBef>
                <a:spcPct val="20000"/>
              </a:spcBef>
            </a:pPr>
            <a:r>
              <a:rPr lang="en-GB" dirty="0">
                <a:latin typeface="Times New Roman" charset="0"/>
              </a:rPr>
              <a:t>	</a:t>
            </a:r>
            <a:r>
              <a:rPr lang="en-GB" b="1" dirty="0">
                <a:latin typeface="Times New Roman" charset="0"/>
              </a:rPr>
              <a:t>if </a:t>
            </a:r>
            <a:r>
              <a:rPr lang="en-GB" i="1" dirty="0" err="1">
                <a:latin typeface="Times New Roman" charset="0"/>
              </a:rPr>
              <a:t>IsTimeFor</a:t>
            </a:r>
            <a:r>
              <a:rPr lang="en-GB" i="1" dirty="0">
                <a:latin typeface="Times New Roman" charset="0"/>
              </a:rPr>
              <a:t> </a:t>
            </a:r>
            <a:r>
              <a:rPr lang="en-GB" i="1" dirty="0" smtClean="0">
                <a:latin typeface="Times New Roman" charset="0"/>
              </a:rPr>
              <a:t>(1</a:t>
            </a:r>
            <a:r>
              <a:rPr lang="en-GB" i="1" dirty="0">
                <a:latin typeface="Times New Roman" charset="0"/>
              </a:rPr>
              <a:t>) </a:t>
            </a:r>
            <a:r>
              <a:rPr lang="en-GB" b="1" dirty="0" smtClean="0">
                <a:latin typeface="Times New Roman" charset="0"/>
              </a:rPr>
              <a:t>then</a:t>
            </a:r>
          </a:p>
          <a:p>
            <a:pPr marL="327025" indent="-327025" defTabSz="869950">
              <a:lnSpc>
                <a:spcPct val="95000"/>
              </a:lnSpc>
              <a:spcBef>
                <a:spcPct val="20000"/>
              </a:spcBef>
            </a:pPr>
            <a:r>
              <a:rPr lang="en-GB" b="1" i="1" dirty="0" smtClean="0">
                <a:latin typeface="Times New Roman" charset="0"/>
              </a:rPr>
              <a:t>	      </a:t>
            </a:r>
            <a:r>
              <a:rPr lang="en-GB" i="1" dirty="0" smtClean="0">
                <a:latin typeface="Times New Roman" charset="0"/>
              </a:rPr>
              <a:t>Task1(); Task2(); Task3()</a:t>
            </a:r>
            <a:r>
              <a:rPr lang="en-GB" b="1" i="1" dirty="0" smtClean="0">
                <a:latin typeface="Times New Roman" charset="0"/>
              </a:rPr>
              <a:t> </a:t>
            </a:r>
            <a:r>
              <a:rPr lang="en-GB" b="1" dirty="0">
                <a:latin typeface="Times New Roman" charset="0"/>
              </a:rPr>
              <a:t>fi</a:t>
            </a:r>
            <a:r>
              <a:rPr lang="en-GB" dirty="0">
                <a:latin typeface="Times New Roman" charset="0"/>
              </a:rPr>
              <a:t>;</a:t>
            </a:r>
          </a:p>
          <a:p>
            <a:pPr marL="327025" indent="-327025" defTabSz="869950">
              <a:lnSpc>
                <a:spcPct val="95000"/>
              </a:lnSpc>
              <a:spcBef>
                <a:spcPct val="20000"/>
              </a:spcBef>
            </a:pPr>
            <a:r>
              <a:rPr lang="en-GB" dirty="0">
                <a:latin typeface="Times New Roman" charset="0"/>
              </a:rPr>
              <a:t>	</a:t>
            </a:r>
            <a:r>
              <a:rPr lang="en-GB" b="1" dirty="0">
                <a:latin typeface="Times New Roman" charset="0"/>
              </a:rPr>
              <a:t>if </a:t>
            </a:r>
            <a:r>
              <a:rPr lang="en-GB" i="1" dirty="0" err="1">
                <a:latin typeface="Times New Roman" charset="0"/>
              </a:rPr>
              <a:t>IsTimeFor</a:t>
            </a:r>
            <a:r>
              <a:rPr lang="en-GB" i="1" dirty="0">
                <a:latin typeface="Times New Roman" charset="0"/>
              </a:rPr>
              <a:t> </a:t>
            </a:r>
            <a:r>
              <a:rPr lang="en-GB" i="1" dirty="0" smtClean="0">
                <a:latin typeface="Times New Roman" charset="0"/>
              </a:rPr>
              <a:t>(2</a:t>
            </a:r>
            <a:r>
              <a:rPr lang="en-GB" i="1" dirty="0">
                <a:latin typeface="Times New Roman" charset="0"/>
              </a:rPr>
              <a:t>) </a:t>
            </a:r>
            <a:r>
              <a:rPr lang="en-GB" b="1" dirty="0" smtClean="0">
                <a:latin typeface="Times New Roman" charset="0"/>
              </a:rPr>
              <a:t>then</a:t>
            </a:r>
          </a:p>
          <a:p>
            <a:pPr marL="327025" indent="-327025" defTabSz="869950">
              <a:lnSpc>
                <a:spcPct val="95000"/>
              </a:lnSpc>
              <a:spcBef>
                <a:spcPct val="20000"/>
              </a:spcBef>
            </a:pPr>
            <a:r>
              <a:rPr lang="en-GB" b="1" i="1" dirty="0" smtClean="0">
                <a:latin typeface="Times New Roman" charset="0"/>
              </a:rPr>
              <a:t>	      </a:t>
            </a:r>
            <a:r>
              <a:rPr lang="en-GB" i="1" dirty="0" smtClean="0">
                <a:latin typeface="Times New Roman" charset="0"/>
              </a:rPr>
              <a:t>Task1(); Task4(); Task5() </a:t>
            </a:r>
            <a:r>
              <a:rPr lang="en-GB" b="1" dirty="0">
                <a:latin typeface="Times New Roman" charset="0"/>
              </a:rPr>
              <a:t>fi</a:t>
            </a:r>
            <a:r>
              <a:rPr lang="en-GB" dirty="0">
                <a:latin typeface="Times New Roman" charset="0"/>
              </a:rPr>
              <a:t>;</a:t>
            </a:r>
          </a:p>
          <a:p>
            <a:pPr marL="327025" indent="-327025" defTabSz="869950">
              <a:lnSpc>
                <a:spcPct val="95000"/>
              </a:lnSpc>
              <a:spcBef>
                <a:spcPct val="20000"/>
              </a:spcBef>
            </a:pPr>
            <a:r>
              <a:rPr lang="en-GB" dirty="0">
                <a:latin typeface="Times New Roman" charset="0"/>
              </a:rPr>
              <a:t>	</a:t>
            </a:r>
            <a:r>
              <a:rPr lang="en-GB" i="1" dirty="0" smtClean="0">
                <a:latin typeface="Times New Roman" charset="0"/>
              </a:rPr>
              <a:t>.</a:t>
            </a:r>
            <a:r>
              <a:rPr lang="en-GB" i="1" dirty="0">
                <a:latin typeface="Times New Roman" charset="0"/>
              </a:rPr>
              <a:t>...</a:t>
            </a:r>
            <a:r>
              <a:rPr lang="en-GB" i="1" dirty="0" smtClean="0">
                <a:latin typeface="Times New Roman" charset="0"/>
              </a:rPr>
              <a:t>.</a:t>
            </a:r>
          </a:p>
          <a:p>
            <a:pPr marL="327025" indent="-327025" defTabSz="869950">
              <a:lnSpc>
                <a:spcPct val="95000"/>
              </a:lnSpc>
              <a:spcBef>
                <a:spcPct val="20000"/>
              </a:spcBef>
            </a:pPr>
            <a:r>
              <a:rPr lang="en-GB" b="1" dirty="0" smtClean="0">
                <a:latin typeface="Times New Roman" charset="0"/>
              </a:rPr>
              <a:t>od</a:t>
            </a:r>
            <a:endParaRPr lang="en-US" b="1" dirty="0">
              <a:latin typeface="Times New Roman" charset="0"/>
            </a:endParaRPr>
          </a:p>
        </p:txBody>
      </p:sp>
    </p:spTree>
    <p:extLst>
      <p:ext uri="{BB962C8B-B14F-4D97-AF65-F5344CB8AC3E}">
        <p14:creationId xmlns:p14="http://schemas.microsoft.com/office/powerpoint/2010/main" val="1594101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Outline</a:t>
            </a:r>
            <a:endParaRPr lang="en-US" dirty="0"/>
          </a:p>
        </p:txBody>
      </p:sp>
      <p:sp>
        <p:nvSpPr>
          <p:cNvPr id="3" name="Content Placeholder 2"/>
          <p:cNvSpPr>
            <a:spLocks noGrp="1"/>
          </p:cNvSpPr>
          <p:nvPr>
            <p:ph idx="1"/>
          </p:nvPr>
        </p:nvSpPr>
        <p:spPr/>
        <p:txBody>
          <a:bodyPr/>
          <a:lstStyle/>
          <a:p>
            <a:r>
              <a:rPr lang="en-US" dirty="0" smtClean="0"/>
              <a:t>Cyclic executive</a:t>
            </a:r>
          </a:p>
          <a:p>
            <a:pPr lvl="1"/>
            <a:r>
              <a:rPr lang="en-US" dirty="0" smtClean="0"/>
              <a:t>AFAP</a:t>
            </a:r>
          </a:p>
          <a:p>
            <a:pPr lvl="1"/>
            <a:r>
              <a:rPr lang="en-US" dirty="0" smtClean="0"/>
              <a:t>Time-driven AFAP</a:t>
            </a:r>
          </a:p>
          <a:p>
            <a:pPr lvl="1"/>
            <a:r>
              <a:rPr lang="en-US" dirty="0" smtClean="0"/>
              <a:t>Multi-rate time-driven AFAP</a:t>
            </a:r>
          </a:p>
          <a:p>
            <a:pPr lvl="1"/>
            <a:r>
              <a:rPr lang="en-US" dirty="0" smtClean="0"/>
              <a:t>Multi-rate periodic</a:t>
            </a:r>
          </a:p>
        </p:txBody>
      </p:sp>
      <p:sp>
        <p:nvSpPr>
          <p:cNvPr id="4" name="Slide Number Placeholder 3"/>
          <p:cNvSpPr>
            <a:spLocks noGrp="1"/>
          </p:cNvSpPr>
          <p:nvPr>
            <p:ph type="sldNum" sz="quarter" idx="12"/>
          </p:nvPr>
        </p:nvSpPr>
        <p:spPr/>
        <p:txBody>
          <a:bodyPr/>
          <a:lstStyle/>
          <a:p>
            <a:fld id="{025A855F-C6D8-5944-9B1B-50E202AEB8AD}" type="slidenum">
              <a:rPr lang="en-US" smtClean="0"/>
              <a:pPr/>
              <a:t>3</a:t>
            </a:fld>
            <a:endParaRPr lang="en-US"/>
          </a:p>
        </p:txBody>
      </p:sp>
    </p:spTree>
    <p:extLst>
      <p:ext uri="{BB962C8B-B14F-4D97-AF65-F5344CB8AC3E}">
        <p14:creationId xmlns:p14="http://schemas.microsoft.com/office/powerpoint/2010/main" val="133319435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dirty="0"/>
          </a:p>
        </p:txBody>
      </p:sp>
      <p:sp>
        <p:nvSpPr>
          <p:cNvPr id="3" name="Content Placeholder 2"/>
          <p:cNvSpPr>
            <a:spLocks noGrp="1"/>
          </p:cNvSpPr>
          <p:nvPr>
            <p:ph idx="1"/>
          </p:nvPr>
        </p:nvSpPr>
        <p:spPr/>
        <p:txBody>
          <a:bodyPr>
            <a:normAutofit/>
          </a:bodyPr>
          <a:lstStyle/>
          <a:p>
            <a:r>
              <a:rPr lang="en-US" dirty="0" smtClean="0"/>
              <a:t>Recommended reading:</a:t>
            </a:r>
          </a:p>
          <a:p>
            <a:pPr lvl="1"/>
            <a:r>
              <a:rPr lang="en-US" dirty="0" smtClean="0"/>
              <a:t>[Burns] Ch. 11.1, 12.1</a:t>
            </a:r>
          </a:p>
          <a:p>
            <a:pPr lvl="1"/>
            <a:r>
              <a:rPr lang="de-DE" dirty="0" smtClean="0"/>
              <a:t>D. </a:t>
            </a:r>
            <a:r>
              <a:rPr lang="de-DE" dirty="0" err="1" smtClean="0"/>
              <a:t>Kalinsky</a:t>
            </a:r>
            <a:r>
              <a:rPr lang="de-DE" dirty="0" smtClean="0"/>
              <a:t> Associates, “A Survey </a:t>
            </a:r>
            <a:r>
              <a:rPr lang="de-DE" dirty="0" err="1" smtClean="0"/>
              <a:t>of</a:t>
            </a:r>
            <a:r>
              <a:rPr lang="de-DE" dirty="0" smtClean="0"/>
              <a:t> Task </a:t>
            </a:r>
            <a:r>
              <a:rPr lang="de-DE" dirty="0" err="1" smtClean="0"/>
              <a:t>Schedulers</a:t>
            </a:r>
            <a:r>
              <a:rPr lang="en-US" dirty="0" smtClean="0"/>
              <a:t>”</a:t>
            </a:r>
            <a:r>
              <a:rPr lang="de-DE" dirty="0" smtClean="0"/>
              <a:t>, http://</a:t>
            </a:r>
            <a:r>
              <a:rPr lang="de-DE" dirty="0" err="1" smtClean="0"/>
              <a:t>www.kalinskyassociates.com</a:t>
            </a:r>
            <a:r>
              <a:rPr lang="de-DE" dirty="0" smtClean="0"/>
              <a:t>/Wpaper3.html</a:t>
            </a:r>
          </a:p>
        </p:txBody>
      </p:sp>
      <p:sp>
        <p:nvSpPr>
          <p:cNvPr id="4" name="Slide Number Placeholder 3"/>
          <p:cNvSpPr>
            <a:spLocks noGrp="1"/>
          </p:cNvSpPr>
          <p:nvPr>
            <p:ph type="sldNum" sz="quarter" idx="12"/>
          </p:nvPr>
        </p:nvSpPr>
        <p:spPr/>
        <p:txBody>
          <a:bodyPr/>
          <a:lstStyle/>
          <a:p>
            <a:fld id="{025A855F-C6D8-5944-9B1B-50E202AEB8AD}" type="slidenum">
              <a:rPr lang="en-US" smtClean="0"/>
              <a:pPr/>
              <a:t>30</a:t>
            </a:fld>
            <a:endParaRPr lang="en-US"/>
          </a:p>
        </p:txBody>
      </p:sp>
    </p:spTree>
    <p:extLst>
      <p:ext uri="{BB962C8B-B14F-4D97-AF65-F5344CB8AC3E}">
        <p14:creationId xmlns:p14="http://schemas.microsoft.com/office/powerpoint/2010/main" val="17837149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read two sensors</a:t>
            </a:r>
            <a:endParaRPr lang="en-US" dirty="0"/>
          </a:p>
        </p:txBody>
      </p:sp>
      <p:sp>
        <p:nvSpPr>
          <p:cNvPr id="3" name="Content Placeholder 2"/>
          <p:cNvSpPr>
            <a:spLocks noGrp="1"/>
          </p:cNvSpPr>
          <p:nvPr>
            <p:ph idx="1"/>
          </p:nvPr>
        </p:nvSpPr>
        <p:spPr>
          <a:xfrm>
            <a:off x="457200" y="1600201"/>
            <a:ext cx="8229600" cy="1650999"/>
          </a:xfrm>
        </p:spPr>
        <p:txBody>
          <a:bodyPr>
            <a:normAutofit fontScale="77500" lnSpcReduction="20000"/>
          </a:bodyPr>
          <a:lstStyle/>
          <a:p>
            <a:r>
              <a:rPr lang="en-US" dirty="0" smtClean="0"/>
              <a:t>Two tasks:</a:t>
            </a:r>
          </a:p>
          <a:p>
            <a:pPr lvl="1"/>
            <a:r>
              <a:rPr lang="en-US" dirty="0" smtClean="0"/>
              <a:t>Task1: Read </a:t>
            </a:r>
            <a:r>
              <a:rPr lang="en-US" dirty="0"/>
              <a:t>rotation sensor to detect skidding and activate ABS if threshold crossed</a:t>
            </a:r>
          </a:p>
          <a:p>
            <a:pPr lvl="1"/>
            <a:r>
              <a:rPr lang="en-US" dirty="0" smtClean="0"/>
              <a:t>Task2: Read </a:t>
            </a:r>
            <a:r>
              <a:rPr lang="en-US" dirty="0"/>
              <a:t>pressure sensor to detect a collision and inflate airbag if a threshold crossed</a:t>
            </a:r>
          </a:p>
        </p:txBody>
      </p:sp>
      <p:sp>
        <p:nvSpPr>
          <p:cNvPr id="5" name="Slide Number Placeholder 4"/>
          <p:cNvSpPr>
            <a:spLocks noGrp="1"/>
          </p:cNvSpPr>
          <p:nvPr>
            <p:ph type="sldNum" sz="quarter" idx="12"/>
          </p:nvPr>
        </p:nvSpPr>
        <p:spPr/>
        <p:txBody>
          <a:bodyPr/>
          <a:lstStyle/>
          <a:p>
            <a:fld id="{025A855F-C6D8-5944-9B1B-50E202AEB8AD}" type="slidenum">
              <a:rPr lang="en-US" smtClean="0"/>
              <a:t>4</a:t>
            </a:fld>
            <a:endParaRPr lang="en-US"/>
          </a:p>
        </p:txBody>
      </p:sp>
      <p:sp>
        <p:nvSpPr>
          <p:cNvPr id="7" name="TextBox 6"/>
          <p:cNvSpPr txBox="1"/>
          <p:nvPr/>
        </p:nvSpPr>
        <p:spPr>
          <a:xfrm>
            <a:off x="4916211" y="3279074"/>
            <a:ext cx="4366034" cy="2585323"/>
          </a:xfrm>
          <a:prstGeom prst="rect">
            <a:avLst/>
          </a:prstGeom>
          <a:noFill/>
        </p:spPr>
        <p:txBody>
          <a:bodyPr wrap="square" rtlCol="0">
            <a:spAutoFit/>
          </a:bodyPr>
          <a:lstStyle/>
          <a:p>
            <a:r>
              <a:rPr lang="en-US" dirty="0">
                <a:latin typeface="Courier New"/>
                <a:cs typeface="Courier New"/>
              </a:rPr>
              <a:t>v</a:t>
            </a:r>
            <a:r>
              <a:rPr lang="en-US" dirty="0" smtClean="0">
                <a:latin typeface="Courier New"/>
                <a:cs typeface="Courier New"/>
              </a:rPr>
              <a:t>oid Task1() {</a:t>
            </a:r>
            <a:endParaRPr lang="en-US" dirty="0">
              <a:latin typeface="Courier New"/>
              <a:cs typeface="Courier New"/>
            </a:endParaRPr>
          </a:p>
          <a:p>
            <a:r>
              <a:rPr lang="en-US" dirty="0" smtClean="0">
                <a:latin typeface="Courier New"/>
                <a:cs typeface="Courier New"/>
              </a:rPr>
              <a:t>  a </a:t>
            </a:r>
            <a:r>
              <a:rPr lang="en-US" dirty="0">
                <a:latin typeface="Courier New"/>
                <a:cs typeface="Courier New"/>
              </a:rPr>
              <a:t>= </a:t>
            </a:r>
            <a:r>
              <a:rPr lang="en-US" dirty="0" err="1" smtClean="0">
                <a:latin typeface="Courier New"/>
                <a:cs typeface="Courier New"/>
              </a:rPr>
              <a:t>ReadRotation</a:t>
            </a:r>
            <a:r>
              <a:rPr lang="en-US" dirty="0" smtClean="0">
                <a:latin typeface="Courier New"/>
                <a:cs typeface="Courier New"/>
              </a:rPr>
              <a:t>(</a:t>
            </a:r>
            <a:r>
              <a:rPr lang="en-US" dirty="0">
                <a:latin typeface="Courier New"/>
                <a:cs typeface="Courier New"/>
              </a:rPr>
              <a:t>);</a:t>
            </a:r>
          </a:p>
          <a:p>
            <a:r>
              <a:rPr lang="en-US" dirty="0" smtClean="0">
                <a:latin typeface="Courier New"/>
                <a:cs typeface="Courier New"/>
              </a:rPr>
              <a:t>  </a:t>
            </a:r>
            <a:r>
              <a:rPr lang="en-US" dirty="0">
                <a:latin typeface="Courier New"/>
                <a:cs typeface="Courier New"/>
              </a:rPr>
              <a:t>if (a </a:t>
            </a:r>
            <a:r>
              <a:rPr lang="en-US" dirty="0" smtClean="0">
                <a:latin typeface="Courier New"/>
                <a:cs typeface="Courier New"/>
              </a:rPr>
              <a:t>&lt; A) </a:t>
            </a:r>
            <a:r>
              <a:rPr lang="en-US" dirty="0" err="1" smtClean="0">
                <a:latin typeface="Courier New"/>
                <a:cs typeface="Courier New"/>
              </a:rPr>
              <a:t>ActivateABS</a:t>
            </a:r>
            <a:r>
              <a:rPr lang="en-US" dirty="0" smtClean="0">
                <a:latin typeface="Courier New"/>
                <a:cs typeface="Courier New"/>
              </a:rPr>
              <a:t>(</a:t>
            </a:r>
            <a:r>
              <a:rPr lang="en-US" dirty="0">
                <a:latin typeface="Courier New"/>
                <a:cs typeface="Courier New"/>
              </a:rPr>
              <a:t>)</a:t>
            </a:r>
            <a:r>
              <a:rPr lang="en-US" dirty="0" smtClean="0">
                <a:latin typeface="Courier New"/>
                <a:cs typeface="Courier New"/>
              </a:rPr>
              <a:t>;</a:t>
            </a:r>
          </a:p>
          <a:p>
            <a:r>
              <a:rPr lang="en-US" dirty="0" smtClean="0">
                <a:latin typeface="Courier New"/>
                <a:cs typeface="Courier New"/>
              </a:rPr>
              <a:t>}</a:t>
            </a:r>
          </a:p>
          <a:p>
            <a:endParaRPr lang="en-US" dirty="0">
              <a:latin typeface="Courier New"/>
              <a:cs typeface="Courier New"/>
            </a:endParaRPr>
          </a:p>
          <a:p>
            <a:r>
              <a:rPr lang="en-US" dirty="0">
                <a:latin typeface="Courier New"/>
                <a:cs typeface="Courier New"/>
              </a:rPr>
              <a:t>v</a:t>
            </a:r>
            <a:r>
              <a:rPr lang="en-US" dirty="0" smtClean="0">
                <a:latin typeface="Courier New"/>
                <a:cs typeface="Courier New"/>
              </a:rPr>
              <a:t>oid Task2() {</a:t>
            </a:r>
          </a:p>
          <a:p>
            <a:r>
              <a:rPr lang="en-US" dirty="0">
                <a:latin typeface="Courier New"/>
                <a:cs typeface="Courier New"/>
              </a:rPr>
              <a:t> </a:t>
            </a:r>
            <a:r>
              <a:rPr lang="en-US" dirty="0" smtClean="0">
                <a:latin typeface="Courier New"/>
                <a:cs typeface="Courier New"/>
              </a:rPr>
              <a:t> p </a:t>
            </a:r>
            <a:r>
              <a:rPr lang="en-US" dirty="0">
                <a:latin typeface="Courier New"/>
                <a:cs typeface="Courier New"/>
              </a:rPr>
              <a:t>= </a:t>
            </a:r>
            <a:r>
              <a:rPr lang="en-US" dirty="0" err="1">
                <a:latin typeface="Courier New"/>
                <a:cs typeface="Courier New"/>
              </a:rPr>
              <a:t>ReadPressure</a:t>
            </a:r>
            <a:r>
              <a:rPr lang="en-US" dirty="0">
                <a:latin typeface="Courier New"/>
                <a:cs typeface="Courier New"/>
              </a:rPr>
              <a:t>();</a:t>
            </a:r>
          </a:p>
          <a:p>
            <a:r>
              <a:rPr lang="en-US" dirty="0" smtClean="0">
                <a:latin typeface="Courier New"/>
                <a:cs typeface="Courier New"/>
              </a:rPr>
              <a:t>  </a:t>
            </a:r>
            <a:r>
              <a:rPr lang="en-US" dirty="0">
                <a:latin typeface="Courier New"/>
                <a:cs typeface="Courier New"/>
              </a:rPr>
              <a:t>if (p &gt; </a:t>
            </a:r>
            <a:r>
              <a:rPr lang="en-US" dirty="0" smtClean="0">
                <a:latin typeface="Courier New"/>
                <a:cs typeface="Courier New"/>
              </a:rPr>
              <a:t>P) </a:t>
            </a:r>
            <a:r>
              <a:rPr lang="en-US" dirty="0" err="1" smtClean="0">
                <a:latin typeface="Courier New"/>
                <a:cs typeface="Courier New"/>
              </a:rPr>
              <a:t>InflateAirbag</a:t>
            </a:r>
            <a:r>
              <a:rPr lang="en-US" dirty="0">
                <a:latin typeface="Courier New"/>
                <a:cs typeface="Courier New"/>
              </a:rPr>
              <a:t>()</a:t>
            </a:r>
            <a:r>
              <a:rPr lang="en-US" dirty="0" smtClean="0">
                <a:latin typeface="Courier New"/>
                <a:cs typeface="Courier New"/>
              </a:rPr>
              <a:t>;</a:t>
            </a:r>
          </a:p>
          <a:p>
            <a:r>
              <a:rPr lang="en-US" dirty="0" smtClean="0">
                <a:latin typeface="Courier New"/>
                <a:cs typeface="Courier New"/>
              </a:rPr>
              <a:t>}</a:t>
            </a:r>
            <a:endParaRPr lang="en-US" dirty="0">
              <a:latin typeface="Courier New"/>
              <a:cs typeface="Courier New"/>
            </a:endParaRPr>
          </a:p>
        </p:txBody>
      </p:sp>
      <p:pic>
        <p:nvPicPr>
          <p:cNvPr id="8" name="Picture 7"/>
          <p:cNvPicPr>
            <a:picLocks noChangeAspect="1"/>
          </p:cNvPicPr>
          <p:nvPr/>
        </p:nvPicPr>
        <p:blipFill>
          <a:blip r:embed="rId3"/>
          <a:stretch>
            <a:fillRect/>
          </a:stretch>
        </p:blipFill>
        <p:spPr>
          <a:xfrm>
            <a:off x="457200" y="3422650"/>
            <a:ext cx="4394200" cy="2501900"/>
          </a:xfrm>
          <a:prstGeom prst="rect">
            <a:avLst/>
          </a:prstGeom>
        </p:spPr>
      </p:pic>
    </p:spTree>
    <p:extLst>
      <p:ext uri="{BB962C8B-B14F-4D97-AF65-F5344CB8AC3E}">
        <p14:creationId xmlns:p14="http://schemas.microsoft.com/office/powerpoint/2010/main" val="2997297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Real-time terminology</a:t>
            </a:r>
            <a:endParaRPr lang="en-US" dirty="0"/>
          </a:p>
        </p:txBody>
      </p:sp>
      <p:sp>
        <p:nvSpPr>
          <p:cNvPr id="3" name="Content Placeholder 2"/>
          <p:cNvSpPr>
            <a:spLocks noGrp="1"/>
          </p:cNvSpPr>
          <p:nvPr>
            <p:ph idx="1"/>
          </p:nvPr>
        </p:nvSpPr>
        <p:spPr>
          <a:xfrm>
            <a:off x="457200" y="3189939"/>
            <a:ext cx="8229600" cy="2909074"/>
          </a:xfrm>
        </p:spPr>
        <p:txBody>
          <a:bodyPr>
            <a:normAutofit fontScale="85000" lnSpcReduction="10000"/>
          </a:bodyPr>
          <a:lstStyle/>
          <a:p>
            <a:r>
              <a:rPr lang="en-US" b="1" dirty="0"/>
              <a:t>T</a:t>
            </a:r>
            <a:r>
              <a:rPr lang="en-US" b="1" dirty="0" smtClean="0"/>
              <a:t>ask </a:t>
            </a:r>
            <a:r>
              <a:rPr lang="en-GB" dirty="0" smtClean="0">
                <a:sym typeface="Symbol" charset="0"/>
              </a:rPr>
              <a:t></a:t>
            </a:r>
            <a:r>
              <a:rPr lang="en-GB" i="1" baseline="-25000" dirty="0" err="1" smtClean="0">
                <a:sym typeface="Symbol" charset="0"/>
              </a:rPr>
              <a:t>i</a:t>
            </a:r>
            <a:r>
              <a:rPr lang="en-US" dirty="0" smtClean="0"/>
              <a:t> generates an infinite sequence of </a:t>
            </a:r>
            <a:r>
              <a:rPr lang="en-US" b="1" dirty="0" smtClean="0"/>
              <a:t>jobs </a:t>
            </a:r>
            <a:r>
              <a:rPr lang="en-GB" dirty="0">
                <a:sym typeface="Symbol" charset="0"/>
              </a:rPr>
              <a:t></a:t>
            </a:r>
            <a:r>
              <a:rPr lang="en-GB" i="1" baseline="-25000" dirty="0" err="1">
                <a:sym typeface="Symbol" charset="0"/>
              </a:rPr>
              <a:t>i</a:t>
            </a:r>
            <a:r>
              <a:rPr lang="en-GB" i="1" baseline="-25000" dirty="0">
                <a:sym typeface="Symbol" charset="0"/>
              </a:rPr>
              <a:t>,</a:t>
            </a:r>
            <a:r>
              <a:rPr lang="en-US" i="1" baseline="-25000" dirty="0"/>
              <a:t>k</a:t>
            </a:r>
            <a:r>
              <a:rPr lang="en-US" dirty="0"/>
              <a:t> </a:t>
            </a:r>
            <a:endParaRPr lang="en-US" b="1" dirty="0" smtClean="0"/>
          </a:p>
          <a:p>
            <a:r>
              <a:rPr lang="en-US" dirty="0" smtClean="0"/>
              <a:t>Jobs of a </a:t>
            </a:r>
            <a:r>
              <a:rPr lang="en-US" b="1" dirty="0" smtClean="0"/>
              <a:t>periodic task </a:t>
            </a:r>
            <a:r>
              <a:rPr lang="en-GB" dirty="0">
                <a:sym typeface="Symbol" charset="0"/>
              </a:rPr>
              <a:t></a:t>
            </a:r>
            <a:r>
              <a:rPr lang="en-US" i="1" baseline="-25000" dirty="0" err="1" smtClean="0"/>
              <a:t>i</a:t>
            </a:r>
            <a:r>
              <a:rPr lang="en-US" dirty="0" smtClean="0"/>
              <a:t> are activated periodically</a:t>
            </a:r>
          </a:p>
          <a:p>
            <a:pPr lvl="1"/>
            <a:r>
              <a:rPr lang="en-US" dirty="0" smtClean="0"/>
              <a:t>Inter</a:t>
            </a:r>
            <a:r>
              <a:rPr lang="en-US" dirty="0"/>
              <a:t>-arrival time </a:t>
            </a:r>
            <a:r>
              <a:rPr lang="en-US" i="1" dirty="0" err="1"/>
              <a:t>T</a:t>
            </a:r>
            <a:r>
              <a:rPr lang="en-US" i="1" baseline="-25000" dirty="0" err="1"/>
              <a:t>i,</a:t>
            </a:r>
            <a:r>
              <a:rPr lang="en-US" i="1" baseline="-25000" dirty="0" err="1" smtClean="0"/>
              <a:t>k</a:t>
            </a:r>
            <a:r>
              <a:rPr lang="en-US" dirty="0" smtClean="0"/>
              <a:t> of </a:t>
            </a:r>
            <a:r>
              <a:rPr lang="en-US" dirty="0"/>
              <a:t>two consecutive </a:t>
            </a:r>
            <a:r>
              <a:rPr lang="en-US" dirty="0" smtClean="0"/>
              <a:t>jobs </a:t>
            </a:r>
            <a:r>
              <a:rPr lang="en-GB" dirty="0" smtClean="0">
                <a:sym typeface="Symbol" charset="0"/>
              </a:rPr>
              <a:t></a:t>
            </a:r>
            <a:r>
              <a:rPr lang="en-GB" i="1" baseline="-25000" dirty="0">
                <a:sym typeface="Symbol" charset="0"/>
              </a:rPr>
              <a:t>i</a:t>
            </a:r>
            <a:r>
              <a:rPr lang="en-GB" i="1" baseline="-25000" dirty="0" smtClean="0">
                <a:sym typeface="Symbol" charset="0"/>
              </a:rPr>
              <a:t>,</a:t>
            </a:r>
            <a:r>
              <a:rPr lang="en-US" i="1" baseline="-25000" dirty="0" smtClean="0"/>
              <a:t>k</a:t>
            </a:r>
            <a:r>
              <a:rPr lang="en-US" dirty="0" smtClean="0"/>
              <a:t> and </a:t>
            </a:r>
            <a:r>
              <a:rPr lang="en-GB" dirty="0" smtClean="0">
                <a:sym typeface="Symbol" charset="0"/>
              </a:rPr>
              <a:t></a:t>
            </a:r>
            <a:r>
              <a:rPr lang="en-US" i="1" baseline="-25000" dirty="0">
                <a:sym typeface="Symbol" charset="0"/>
              </a:rPr>
              <a:t>i</a:t>
            </a:r>
            <a:r>
              <a:rPr lang="en-US" i="1" baseline="-25000" dirty="0" smtClean="0"/>
              <a:t>,k</a:t>
            </a:r>
            <a:r>
              <a:rPr lang="en-US" baseline="-25000" dirty="0" smtClean="0"/>
              <a:t>+1</a:t>
            </a:r>
          </a:p>
          <a:p>
            <a:pPr lvl="1"/>
            <a:r>
              <a:rPr lang="en-US" dirty="0" smtClean="0"/>
              <a:t>Each job </a:t>
            </a:r>
            <a:r>
              <a:rPr lang="en-GB" dirty="0">
                <a:sym typeface="Symbol" charset="0"/>
              </a:rPr>
              <a:t></a:t>
            </a:r>
            <a:r>
              <a:rPr lang="en-GB" i="1" baseline="-25000" dirty="0" err="1">
                <a:sym typeface="Symbol" charset="0"/>
              </a:rPr>
              <a:t>i</a:t>
            </a:r>
            <a:r>
              <a:rPr lang="en-GB" i="1" baseline="-25000" dirty="0">
                <a:sym typeface="Symbol" charset="0"/>
              </a:rPr>
              <a:t>,</a:t>
            </a:r>
            <a:r>
              <a:rPr lang="en-US" i="1" baseline="-25000" dirty="0" smtClean="0"/>
              <a:t>k </a:t>
            </a:r>
            <a:r>
              <a:rPr lang="en-US" dirty="0" smtClean="0"/>
              <a:t>executes for </a:t>
            </a:r>
            <a:r>
              <a:rPr lang="en-US" i="1" dirty="0" err="1" smtClean="0"/>
              <a:t>C</a:t>
            </a:r>
            <a:r>
              <a:rPr lang="en-US" i="1" baseline="-25000" dirty="0" err="1" smtClean="0"/>
              <a:t>i,j</a:t>
            </a:r>
            <a:r>
              <a:rPr lang="en-US" dirty="0" smtClean="0"/>
              <a:t> time, where </a:t>
            </a:r>
            <a:r>
              <a:rPr lang="en-US" i="1" dirty="0" err="1" smtClean="0"/>
              <a:t>BC</a:t>
            </a:r>
            <a:r>
              <a:rPr lang="en-US" i="1" baseline="-25000" dirty="0" err="1" smtClean="0"/>
              <a:t>i</a:t>
            </a:r>
            <a:r>
              <a:rPr lang="en-US" i="1" baseline="-25000" dirty="0" smtClean="0"/>
              <a:t>  </a:t>
            </a:r>
            <a:r>
              <a:rPr lang="en-US" dirty="0" smtClean="0"/>
              <a:t>≤ </a:t>
            </a:r>
            <a:r>
              <a:rPr lang="en-US" i="1" dirty="0" err="1" smtClean="0"/>
              <a:t>C</a:t>
            </a:r>
            <a:r>
              <a:rPr lang="en-US" i="1" baseline="-25000" dirty="0" err="1" smtClean="0"/>
              <a:t>i,j</a:t>
            </a:r>
            <a:r>
              <a:rPr lang="en-US" dirty="0" smtClean="0"/>
              <a:t> ≤ </a:t>
            </a:r>
            <a:r>
              <a:rPr lang="en-US" i="1" dirty="0" err="1" smtClean="0"/>
              <a:t>WC</a:t>
            </a:r>
            <a:r>
              <a:rPr lang="en-US" i="1" baseline="-25000" dirty="0" err="1" smtClean="0"/>
              <a:t>i</a:t>
            </a:r>
            <a:endParaRPr lang="en-US" dirty="0" smtClean="0"/>
          </a:p>
          <a:p>
            <a:pPr lvl="2"/>
            <a:r>
              <a:rPr lang="en-US" i="1" dirty="0" err="1"/>
              <a:t>BC</a:t>
            </a:r>
            <a:r>
              <a:rPr lang="en-US" i="1" baseline="-25000" dirty="0" err="1"/>
              <a:t>i</a:t>
            </a:r>
            <a:r>
              <a:rPr lang="en-US" dirty="0" smtClean="0"/>
              <a:t>: best-case execution time</a:t>
            </a:r>
          </a:p>
          <a:p>
            <a:pPr lvl="2"/>
            <a:r>
              <a:rPr lang="en-US" i="1" dirty="0" err="1" smtClean="0"/>
              <a:t>WC</a:t>
            </a:r>
            <a:r>
              <a:rPr lang="en-US" i="1" baseline="-25000" dirty="0" err="1" smtClean="0"/>
              <a:t>i</a:t>
            </a:r>
            <a:r>
              <a:rPr lang="en-US" dirty="0" smtClean="0"/>
              <a:t>: worst-case </a:t>
            </a:r>
            <a:r>
              <a:rPr lang="en-US" dirty="0"/>
              <a:t>execution </a:t>
            </a:r>
            <a:r>
              <a:rPr lang="en-US" dirty="0" smtClean="0"/>
              <a:t>time</a:t>
            </a:r>
            <a:endParaRPr lang="en-US" baseline="-25000" dirty="0"/>
          </a:p>
        </p:txBody>
      </p:sp>
      <p:sp>
        <p:nvSpPr>
          <p:cNvPr id="4" name="Slide Number Placeholder 3"/>
          <p:cNvSpPr>
            <a:spLocks noGrp="1"/>
          </p:cNvSpPr>
          <p:nvPr>
            <p:ph type="sldNum" sz="quarter" idx="12"/>
          </p:nvPr>
        </p:nvSpPr>
        <p:spPr/>
        <p:txBody>
          <a:bodyPr/>
          <a:lstStyle/>
          <a:p>
            <a:fld id="{025A855F-C6D8-5944-9B1B-50E202AEB8AD}" type="slidenum">
              <a:rPr lang="en-US" smtClean="0"/>
              <a:t>5</a:t>
            </a:fld>
            <a:endParaRPr lang="en-US"/>
          </a:p>
        </p:txBody>
      </p:sp>
      <p:pic>
        <p:nvPicPr>
          <p:cNvPr id="6" name="Picture 5"/>
          <p:cNvPicPr>
            <a:picLocks noChangeAspect="1"/>
          </p:cNvPicPr>
          <p:nvPr/>
        </p:nvPicPr>
        <p:blipFill>
          <a:blip r:embed="rId3"/>
          <a:stretch>
            <a:fillRect/>
          </a:stretch>
        </p:blipFill>
        <p:spPr>
          <a:xfrm>
            <a:off x="895360" y="1330928"/>
            <a:ext cx="7353280" cy="1656144"/>
          </a:xfrm>
          <a:prstGeom prst="rect">
            <a:avLst/>
          </a:prstGeom>
        </p:spPr>
      </p:pic>
      <p:sp>
        <p:nvSpPr>
          <p:cNvPr id="7" name="TextBox 6"/>
          <p:cNvSpPr txBox="1"/>
          <p:nvPr/>
        </p:nvSpPr>
        <p:spPr>
          <a:xfrm>
            <a:off x="7929498" y="2820607"/>
            <a:ext cx="318467" cy="369332"/>
          </a:xfrm>
          <a:prstGeom prst="rect">
            <a:avLst/>
          </a:prstGeom>
          <a:noFill/>
        </p:spPr>
        <p:txBody>
          <a:bodyPr wrap="none" rtlCol="0">
            <a:spAutoFit/>
          </a:bodyPr>
          <a:lstStyle/>
          <a:p>
            <a:r>
              <a:rPr lang="en-US" i="1" dirty="0" smtClean="0"/>
              <a:t>t</a:t>
            </a:r>
            <a:endParaRPr lang="en-US" i="1" dirty="0"/>
          </a:p>
        </p:txBody>
      </p:sp>
    </p:spTree>
    <p:extLst>
      <p:ext uri="{BB962C8B-B14F-4D97-AF65-F5344CB8AC3E}">
        <p14:creationId xmlns:p14="http://schemas.microsoft.com/office/powerpoint/2010/main" val="154032821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mtClean="0"/>
              <a:t>“Cyclic executive” approach</a:t>
            </a:r>
            <a:endParaRPr lang="en-US" dirty="0"/>
          </a:p>
        </p:txBody>
      </p:sp>
      <p:sp>
        <p:nvSpPr>
          <p:cNvPr id="177155" name="Rectangle 3"/>
          <p:cNvSpPr>
            <a:spLocks noGrp="1" noChangeArrowheads="1"/>
          </p:cNvSpPr>
          <p:nvPr>
            <p:ph idx="1"/>
          </p:nvPr>
        </p:nvSpPr>
        <p:spPr/>
        <p:txBody>
          <a:bodyPr>
            <a:normAutofit/>
          </a:bodyPr>
          <a:lstStyle/>
          <a:p>
            <a:r>
              <a:rPr lang="en-GB" dirty="0" smtClean="0"/>
              <a:t>Application is written as a single </a:t>
            </a:r>
            <a:r>
              <a:rPr lang="en-GB" b="1" dirty="0" smtClean="0"/>
              <a:t>repetition</a:t>
            </a:r>
            <a:r>
              <a:rPr lang="en-GB" dirty="0" smtClean="0"/>
              <a:t> executing the tasks </a:t>
            </a:r>
            <a:r>
              <a:rPr lang="en-GB" b="1" dirty="0" smtClean="0"/>
              <a:t>sequentially</a:t>
            </a:r>
          </a:p>
          <a:p>
            <a:r>
              <a:rPr lang="en-US" dirty="0" smtClean="0"/>
              <a:t>Typically, the </a:t>
            </a:r>
            <a:r>
              <a:rPr lang="en-US" b="1" dirty="0" smtClean="0"/>
              <a:t>timing</a:t>
            </a:r>
            <a:r>
              <a:rPr lang="en-US" dirty="0" smtClean="0"/>
              <a:t> is determined </a:t>
            </a:r>
            <a:r>
              <a:rPr lang="en-US" b="1" dirty="0" smtClean="0"/>
              <a:t>offline</a:t>
            </a:r>
            <a:r>
              <a:rPr lang="en-US" dirty="0" smtClean="0"/>
              <a:t> based on full information of a task set</a:t>
            </a:r>
          </a:p>
          <a:p>
            <a:r>
              <a:rPr lang="en-US" dirty="0" smtClean="0"/>
              <a:t>Events are detected through </a:t>
            </a:r>
            <a:r>
              <a:rPr lang="en-US" b="1" dirty="0" smtClean="0"/>
              <a:t>polling</a:t>
            </a:r>
            <a:r>
              <a:rPr lang="en-US" dirty="0" smtClean="0"/>
              <a:t> (e.g. reading sensors)</a:t>
            </a:r>
          </a:p>
          <a:p>
            <a:pPr lvl="1"/>
            <a:r>
              <a:rPr lang="en-US" dirty="0" smtClean="0"/>
              <a:t>Polling frequency determines the latency between the occurrence of an event and its detection</a:t>
            </a:r>
          </a:p>
        </p:txBody>
      </p:sp>
      <p:sp>
        <p:nvSpPr>
          <p:cNvPr id="2" name="Slide Number Placeholder 1"/>
          <p:cNvSpPr>
            <a:spLocks noGrp="1"/>
          </p:cNvSpPr>
          <p:nvPr>
            <p:ph type="sldNum" sz="quarter" idx="12"/>
          </p:nvPr>
        </p:nvSpPr>
        <p:spPr/>
        <p:txBody>
          <a:bodyPr/>
          <a:lstStyle/>
          <a:p>
            <a:fld id="{025A855F-C6D8-5944-9B1B-50E202AEB8AD}" type="slidenum">
              <a:rPr lang="en-US" smtClean="0"/>
              <a:pPr/>
              <a:t>6</a:t>
            </a:fld>
            <a:endParaRPr lang="en-US"/>
          </a:p>
        </p:txBody>
      </p:sp>
    </p:spTree>
    <p:extLst>
      <p:ext uri="{BB962C8B-B14F-4D97-AF65-F5344CB8AC3E}">
        <p14:creationId xmlns:p14="http://schemas.microsoft.com/office/powerpoint/2010/main" val="3114654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mtClean="0"/>
              <a:t>“Cyclic executive” approach</a:t>
            </a:r>
            <a:endParaRPr lang="en-US" dirty="0"/>
          </a:p>
        </p:txBody>
      </p:sp>
      <p:sp>
        <p:nvSpPr>
          <p:cNvPr id="177155" name="Rectangle 3"/>
          <p:cNvSpPr>
            <a:spLocks noGrp="1" noChangeArrowheads="1"/>
          </p:cNvSpPr>
          <p:nvPr>
            <p:ph idx="1"/>
          </p:nvPr>
        </p:nvSpPr>
        <p:spPr/>
        <p:txBody>
          <a:bodyPr>
            <a:normAutofit lnSpcReduction="10000"/>
          </a:bodyPr>
          <a:lstStyle/>
          <a:p>
            <a:r>
              <a:rPr lang="en-US" dirty="0" smtClean="0"/>
              <a:t>Typical for programming </a:t>
            </a:r>
            <a:r>
              <a:rPr lang="en-US" b="1" dirty="0" smtClean="0"/>
              <a:t>Programmable Logic Controllers</a:t>
            </a:r>
            <a:r>
              <a:rPr lang="en-US" dirty="0" smtClean="0"/>
              <a:t> (PLC)</a:t>
            </a:r>
          </a:p>
          <a:p>
            <a:pPr lvl="1"/>
            <a:r>
              <a:rPr lang="en-US" dirty="0" smtClean="0"/>
              <a:t>Reliable, cheap</a:t>
            </a:r>
            <a:r>
              <a:rPr lang="en-US" dirty="0"/>
              <a:t>, </a:t>
            </a:r>
            <a:r>
              <a:rPr lang="en-US" dirty="0" smtClean="0"/>
              <a:t>sturdy, simple </a:t>
            </a:r>
            <a:r>
              <a:rPr lang="en-US" dirty="0"/>
              <a:t>to </a:t>
            </a:r>
            <a:r>
              <a:rPr lang="en-US" dirty="0" smtClean="0"/>
              <a:t>program</a:t>
            </a:r>
          </a:p>
          <a:p>
            <a:pPr lvl="1"/>
            <a:r>
              <a:rPr lang="en-US" dirty="0" smtClean="0"/>
              <a:t>Used e.g. by the Electric </a:t>
            </a:r>
            <a:r>
              <a:rPr lang="en-US" dirty="0" err="1" smtClean="0"/>
              <a:t>Lupo</a:t>
            </a:r>
            <a:endParaRPr lang="en-GB" dirty="0" smtClean="0"/>
          </a:p>
          <a:p>
            <a:r>
              <a:rPr lang="en-GB" dirty="0" smtClean="0"/>
              <a:t>Several variants:</a:t>
            </a:r>
          </a:p>
          <a:p>
            <a:pPr lvl="1"/>
            <a:r>
              <a:rPr lang="en-US" dirty="0" smtClean="0"/>
              <a:t>AFAP – as fast as possible</a:t>
            </a:r>
          </a:p>
          <a:p>
            <a:pPr lvl="1"/>
            <a:r>
              <a:rPr lang="en-US" dirty="0" smtClean="0"/>
              <a:t>Time-driven AFAP</a:t>
            </a:r>
          </a:p>
          <a:p>
            <a:pPr lvl="1"/>
            <a:r>
              <a:rPr lang="en-US" dirty="0" smtClean="0"/>
              <a:t>Multi-rate time-driven AFAP</a:t>
            </a:r>
          </a:p>
          <a:p>
            <a:pPr lvl="1"/>
            <a:r>
              <a:rPr lang="en-US" dirty="0" smtClean="0"/>
              <a:t>Multi-rate periodic</a:t>
            </a:r>
          </a:p>
        </p:txBody>
      </p:sp>
      <p:sp>
        <p:nvSpPr>
          <p:cNvPr id="2" name="Slide Number Placeholder 1"/>
          <p:cNvSpPr>
            <a:spLocks noGrp="1"/>
          </p:cNvSpPr>
          <p:nvPr>
            <p:ph type="sldNum" sz="quarter" idx="12"/>
          </p:nvPr>
        </p:nvSpPr>
        <p:spPr/>
        <p:txBody>
          <a:bodyPr/>
          <a:lstStyle/>
          <a:p>
            <a:fld id="{025A855F-C6D8-5944-9B1B-50E202AEB8AD}" type="slidenum">
              <a:rPr lang="en-US" smtClean="0"/>
              <a:pPr/>
              <a:t>7</a:t>
            </a:fld>
            <a:endParaRPr lang="en-US"/>
          </a:p>
        </p:txBody>
      </p:sp>
    </p:spTree>
    <p:extLst>
      <p:ext uri="{BB962C8B-B14F-4D97-AF65-F5344CB8AC3E}">
        <p14:creationId xmlns:p14="http://schemas.microsoft.com/office/powerpoint/2010/main" val="15114657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 Fast As </a:t>
            </a:r>
            <a:r>
              <a:rPr lang="en-US" dirty="0" smtClean="0"/>
              <a:t>Possible (AFAP)</a:t>
            </a:r>
            <a:endParaRPr lang="en-US" dirty="0"/>
          </a:p>
        </p:txBody>
      </p:sp>
      <p:sp>
        <p:nvSpPr>
          <p:cNvPr id="3" name="Content Placeholder 2"/>
          <p:cNvSpPr>
            <a:spLocks noGrp="1"/>
          </p:cNvSpPr>
          <p:nvPr>
            <p:ph idx="1"/>
          </p:nvPr>
        </p:nvSpPr>
        <p:spPr>
          <a:xfrm>
            <a:off x="457200" y="1600201"/>
            <a:ext cx="4777900" cy="4487194"/>
          </a:xfrm>
        </p:spPr>
        <p:txBody>
          <a:bodyPr>
            <a:normAutofit/>
          </a:bodyPr>
          <a:lstStyle/>
          <a:p>
            <a:r>
              <a:rPr lang="en-US" dirty="0" smtClean="0"/>
              <a:t>Execute tasks AFAP</a:t>
            </a:r>
          </a:p>
        </p:txBody>
      </p:sp>
      <p:sp>
        <p:nvSpPr>
          <p:cNvPr id="4" name="Slide Number Placeholder 3"/>
          <p:cNvSpPr>
            <a:spLocks noGrp="1"/>
          </p:cNvSpPr>
          <p:nvPr>
            <p:ph type="sldNum" sz="quarter" idx="12"/>
          </p:nvPr>
        </p:nvSpPr>
        <p:spPr/>
        <p:txBody>
          <a:bodyPr/>
          <a:lstStyle/>
          <a:p>
            <a:fld id="{025A855F-C6D8-5944-9B1B-50E202AEB8AD}" type="slidenum">
              <a:rPr lang="en-US" smtClean="0"/>
              <a:t>8</a:t>
            </a:fld>
            <a:endParaRPr lang="en-US"/>
          </a:p>
        </p:txBody>
      </p:sp>
      <p:sp>
        <p:nvSpPr>
          <p:cNvPr id="5" name="Rectangle 4"/>
          <p:cNvSpPr/>
          <p:nvPr/>
        </p:nvSpPr>
        <p:spPr>
          <a:xfrm>
            <a:off x="6613074" y="3973207"/>
            <a:ext cx="1581156" cy="1950534"/>
          </a:xfrm>
          <a:prstGeom prst="rect">
            <a:avLst/>
          </a:prstGeom>
        </p:spPr>
        <p:txBody>
          <a:bodyPr wrap="square">
            <a:spAutoFit/>
          </a:bodyPr>
          <a:lstStyle/>
          <a:p>
            <a:pPr marL="327025" indent="-327025" defTabSz="869950">
              <a:lnSpc>
                <a:spcPct val="95000"/>
              </a:lnSpc>
              <a:spcBef>
                <a:spcPct val="20000"/>
              </a:spcBef>
            </a:pPr>
            <a:r>
              <a:rPr lang="en-GB" b="1" dirty="0" smtClean="0">
                <a:latin typeface="Times New Roman" charset="0"/>
              </a:rPr>
              <a:t>while</a:t>
            </a:r>
            <a:r>
              <a:rPr lang="en-GB" dirty="0" smtClean="0">
                <a:latin typeface="Times New Roman" charset="0"/>
              </a:rPr>
              <a:t> </a:t>
            </a:r>
            <a:r>
              <a:rPr lang="en-GB" i="1" dirty="0" smtClean="0">
                <a:latin typeface="Times New Roman" charset="0"/>
              </a:rPr>
              <a:t>true</a:t>
            </a:r>
            <a:r>
              <a:rPr lang="en-GB" dirty="0" smtClean="0">
                <a:latin typeface="Times New Roman" charset="0"/>
              </a:rPr>
              <a:t> </a:t>
            </a:r>
            <a:r>
              <a:rPr lang="en-GB" b="1" dirty="0" smtClean="0">
                <a:latin typeface="Times New Roman" charset="0"/>
              </a:rPr>
              <a:t>do</a:t>
            </a:r>
            <a:endParaRPr lang="en-GB" dirty="0">
              <a:latin typeface="Times New Roman" charset="0"/>
            </a:endParaRPr>
          </a:p>
          <a:p>
            <a:pPr marL="327025" indent="-327025" defTabSz="869950">
              <a:lnSpc>
                <a:spcPct val="95000"/>
              </a:lnSpc>
              <a:spcBef>
                <a:spcPct val="20000"/>
              </a:spcBef>
            </a:pPr>
            <a:r>
              <a:rPr lang="en-GB" dirty="0">
                <a:latin typeface="Times New Roman" charset="0"/>
              </a:rPr>
              <a:t>	</a:t>
            </a:r>
            <a:r>
              <a:rPr lang="en-GB" i="1" dirty="0" smtClean="0">
                <a:latin typeface="Times New Roman" charset="0"/>
              </a:rPr>
              <a:t>Task1();</a:t>
            </a:r>
            <a:endParaRPr lang="en-GB" i="1" dirty="0">
              <a:latin typeface="Times New Roman" charset="0"/>
            </a:endParaRPr>
          </a:p>
          <a:p>
            <a:pPr marL="327025" indent="-327025" defTabSz="869950">
              <a:lnSpc>
                <a:spcPct val="95000"/>
              </a:lnSpc>
              <a:spcBef>
                <a:spcPct val="20000"/>
              </a:spcBef>
            </a:pPr>
            <a:r>
              <a:rPr lang="en-GB" i="1" dirty="0">
                <a:latin typeface="Times New Roman" charset="0"/>
              </a:rPr>
              <a:t>	</a:t>
            </a:r>
            <a:r>
              <a:rPr lang="en-GB" i="1" dirty="0" smtClean="0">
                <a:latin typeface="Times New Roman" charset="0"/>
              </a:rPr>
              <a:t>Task2();</a:t>
            </a:r>
            <a:endParaRPr lang="en-GB" i="1" dirty="0">
              <a:latin typeface="Times New Roman" charset="0"/>
            </a:endParaRPr>
          </a:p>
          <a:p>
            <a:pPr marL="327025" indent="-327025" defTabSz="869950">
              <a:lnSpc>
                <a:spcPct val="95000"/>
              </a:lnSpc>
              <a:spcBef>
                <a:spcPct val="20000"/>
              </a:spcBef>
            </a:pPr>
            <a:r>
              <a:rPr lang="en-GB" i="1" dirty="0">
                <a:latin typeface="Times New Roman" charset="0"/>
              </a:rPr>
              <a:t>	.....</a:t>
            </a:r>
          </a:p>
          <a:p>
            <a:pPr marL="327025" indent="-327025" defTabSz="869950">
              <a:lnSpc>
                <a:spcPct val="95000"/>
              </a:lnSpc>
              <a:spcBef>
                <a:spcPct val="20000"/>
              </a:spcBef>
            </a:pPr>
            <a:r>
              <a:rPr lang="en-GB" i="1" dirty="0">
                <a:latin typeface="Times New Roman" charset="0"/>
              </a:rPr>
              <a:t>	</a:t>
            </a:r>
            <a:r>
              <a:rPr lang="en-GB" i="1" dirty="0" err="1" smtClean="0">
                <a:latin typeface="Times New Roman" charset="0"/>
              </a:rPr>
              <a:t>Taskn</a:t>
            </a:r>
            <a:r>
              <a:rPr lang="en-GB" i="1" dirty="0" smtClean="0">
                <a:latin typeface="Times New Roman" charset="0"/>
              </a:rPr>
              <a:t>();</a:t>
            </a:r>
            <a:endParaRPr lang="en-GB" i="1" dirty="0">
              <a:latin typeface="Times New Roman" charset="0"/>
            </a:endParaRPr>
          </a:p>
          <a:p>
            <a:pPr marL="327025" indent="-327025" defTabSz="869950">
              <a:lnSpc>
                <a:spcPct val="95000"/>
              </a:lnSpc>
              <a:spcBef>
                <a:spcPct val="20000"/>
              </a:spcBef>
            </a:pPr>
            <a:r>
              <a:rPr lang="en-GB" b="1" dirty="0" smtClean="0">
                <a:latin typeface="Times New Roman" charset="0"/>
              </a:rPr>
              <a:t>od</a:t>
            </a:r>
            <a:endParaRPr lang="en-US" b="1" dirty="0">
              <a:latin typeface="Times New Roman" charset="0"/>
            </a:endParaRPr>
          </a:p>
        </p:txBody>
      </p:sp>
      <p:pic>
        <p:nvPicPr>
          <p:cNvPr id="12" name="Picture 5" descr="TaskSkeds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3463" y="1600201"/>
            <a:ext cx="2175191" cy="2175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050202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 Lupo-EL</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Single loop, executing on the PLC</a:t>
            </a:r>
          </a:p>
          <a:p>
            <a:pPr lvl="1"/>
            <a:r>
              <a:rPr lang="en-US" dirty="0" smtClean="0"/>
              <a:t>All functionalities are executed sequentially</a:t>
            </a:r>
          </a:p>
          <a:p>
            <a:pPr lvl="1"/>
            <a:r>
              <a:rPr lang="en-US" dirty="0" smtClean="0"/>
              <a:t>Cycle-time is approximately 7 </a:t>
            </a:r>
            <a:r>
              <a:rPr lang="en-US" dirty="0" err="1" smtClean="0"/>
              <a:t>ms.</a:t>
            </a:r>
            <a:endParaRPr lang="en-US" dirty="0" smtClean="0"/>
          </a:p>
          <a:p>
            <a:r>
              <a:rPr lang="en-US" dirty="0" smtClean="0"/>
              <a:t>The loop</a:t>
            </a:r>
          </a:p>
          <a:p>
            <a:pPr lvl="1"/>
            <a:r>
              <a:rPr lang="en-US" dirty="0" smtClean="0"/>
              <a:t>“sampling”: reading all inputs</a:t>
            </a:r>
          </a:p>
          <a:p>
            <a:pPr lvl="2"/>
            <a:r>
              <a:rPr lang="en-US" dirty="0" smtClean="0"/>
              <a:t>including messages arriving via CAN-buses</a:t>
            </a:r>
          </a:p>
          <a:p>
            <a:pPr lvl="1"/>
            <a:r>
              <a:rPr lang="en-US" dirty="0" smtClean="0"/>
              <a:t>“computation” for all functionalities (sequentially)</a:t>
            </a:r>
          </a:p>
          <a:p>
            <a:pPr lvl="1"/>
            <a:r>
              <a:rPr lang="en-US" dirty="0" smtClean="0"/>
              <a:t>“actuation”: writing all outputs</a:t>
            </a:r>
          </a:p>
          <a:p>
            <a:pPr lvl="2"/>
            <a:r>
              <a:rPr lang="en-US" dirty="0" smtClean="0"/>
              <a:t>The output of individual functionalities is buffered till the “actuation”, allowing to replace (or overwrite) the output whenever an erroneous situation is detected.</a:t>
            </a:r>
          </a:p>
          <a:p>
            <a:endParaRPr lang="en-US" dirty="0"/>
          </a:p>
        </p:txBody>
      </p:sp>
      <p:sp>
        <p:nvSpPr>
          <p:cNvPr id="3" name="Slide Number Placeholder 2"/>
          <p:cNvSpPr>
            <a:spLocks noGrp="1"/>
          </p:cNvSpPr>
          <p:nvPr>
            <p:ph type="sldNum" sz="quarter" idx="12"/>
          </p:nvPr>
        </p:nvSpPr>
        <p:spPr/>
        <p:txBody>
          <a:bodyPr/>
          <a:lstStyle/>
          <a:p>
            <a:fld id="{025A855F-C6D8-5944-9B1B-50E202AEB8AD}" type="slidenum">
              <a:rPr lang="en-US" smtClean="0"/>
              <a:t>9</a:t>
            </a:fld>
            <a:endParaRPr lang="en-US"/>
          </a:p>
        </p:txBody>
      </p:sp>
    </p:spTree>
    <p:extLst>
      <p:ext uri="{BB962C8B-B14F-4D97-AF65-F5344CB8AC3E}">
        <p14:creationId xmlns:p14="http://schemas.microsoft.com/office/powerpoint/2010/main" val="178409361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4724</TotalTime>
  <Words>2761</Words>
  <Application>Microsoft Macintosh PowerPoint</Application>
  <PresentationFormat>On-screen Show (4:3)</PresentationFormat>
  <Paragraphs>359</Paragraphs>
  <Slides>30</Slides>
  <Notes>25</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Multitasking</vt:lpstr>
      <vt:lpstr>Goals for this slide set</vt:lpstr>
      <vt:lpstr>Outline</vt:lpstr>
      <vt:lpstr>Example: read two sensors</vt:lpstr>
      <vt:lpstr>Real-time terminology</vt:lpstr>
      <vt:lpstr>“Cyclic executive” approach</vt:lpstr>
      <vt:lpstr>“Cyclic executive” approach</vt:lpstr>
      <vt:lpstr>As Fast As Possible (AFAP)</vt:lpstr>
      <vt:lpstr>Example: Lupo-EL</vt:lpstr>
      <vt:lpstr>Example: read two sensors (AFAP)</vt:lpstr>
      <vt:lpstr>Example: read two sensors (AFAP)</vt:lpstr>
      <vt:lpstr>Real-time terminology</vt:lpstr>
      <vt:lpstr>Example: read two sensors (AFAP)</vt:lpstr>
      <vt:lpstr>Real-time terminology</vt:lpstr>
      <vt:lpstr>Patriot missile failure at Dhahran</vt:lpstr>
      <vt:lpstr>Intended behavior</vt:lpstr>
      <vt:lpstr>Behavior after 8 hours of operation</vt:lpstr>
      <vt:lpstr>Behavior after 100 hours of operation</vt:lpstr>
      <vt:lpstr>Shift in range due to drift</vt:lpstr>
      <vt:lpstr>Real-time requirement example</vt:lpstr>
      <vt:lpstr>As Fast As Possible (AFAP)</vt:lpstr>
      <vt:lpstr>Time-driven AFAP</vt:lpstr>
      <vt:lpstr>Example: read two sensors (time-driven AFAP)</vt:lpstr>
      <vt:lpstr>Time-driven AFAP</vt:lpstr>
      <vt:lpstr>Multi-rate time-driven AFAP</vt:lpstr>
      <vt:lpstr>Multi-rate periodic</vt:lpstr>
      <vt:lpstr>Example: read two sensors (multi-rate periodic)</vt:lpstr>
      <vt:lpstr>Example: read two sensors (multi-rate periodic)</vt:lpstr>
      <vt:lpstr>Multi-rate periodic</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H.</dc:creator>
  <cp:lastModifiedBy>Mike</cp:lastModifiedBy>
  <cp:revision>397</cp:revision>
  <cp:lastPrinted>2012-11-21T20:35:37Z</cp:lastPrinted>
  <dcterms:created xsi:type="dcterms:W3CDTF">2011-05-16T15:02:47Z</dcterms:created>
  <dcterms:modified xsi:type="dcterms:W3CDTF">2014-11-17T21:39:20Z</dcterms:modified>
</cp:coreProperties>
</file>