
<file path=[Content_Types].xml><?xml version="1.0" encoding="utf-8"?>
<Types xmlns="http://schemas.openxmlformats.org/package/2006/content-types">
  <Default Extension="xml" ContentType="application/xml"/>
  <Default Extension="rels" ContentType="application/vnd.openxmlformats-package.relationships+xml"/>
  <Default Extension="emf" ContentType="image/x-emf"/>
  <Default Extension="vml" ContentType="application/vnd.openxmlformats-officedocument.vmlDrawing"/>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8"/>
  </p:notesMasterIdLst>
  <p:handoutMasterIdLst>
    <p:handoutMasterId r:id="rId39"/>
  </p:handoutMasterIdLst>
  <p:sldIdLst>
    <p:sldId id="291" r:id="rId2"/>
    <p:sldId id="306" r:id="rId3"/>
    <p:sldId id="304" r:id="rId4"/>
    <p:sldId id="274" r:id="rId5"/>
    <p:sldId id="308" r:id="rId6"/>
    <p:sldId id="305" r:id="rId7"/>
    <p:sldId id="292" r:id="rId8"/>
    <p:sldId id="300" r:id="rId9"/>
    <p:sldId id="336" r:id="rId10"/>
    <p:sldId id="330" r:id="rId11"/>
    <p:sldId id="329" r:id="rId12"/>
    <p:sldId id="354" r:id="rId13"/>
    <p:sldId id="345" r:id="rId14"/>
    <p:sldId id="347" r:id="rId15"/>
    <p:sldId id="277" r:id="rId16"/>
    <p:sldId id="320" r:id="rId17"/>
    <p:sldId id="319" r:id="rId18"/>
    <p:sldId id="278" r:id="rId19"/>
    <p:sldId id="302" r:id="rId20"/>
    <p:sldId id="315" r:id="rId21"/>
    <p:sldId id="316" r:id="rId22"/>
    <p:sldId id="284" r:id="rId23"/>
    <p:sldId id="283" r:id="rId24"/>
    <p:sldId id="349" r:id="rId25"/>
    <p:sldId id="325" r:id="rId26"/>
    <p:sldId id="326" r:id="rId27"/>
    <p:sldId id="287" r:id="rId28"/>
    <p:sldId id="327" r:id="rId29"/>
    <p:sldId id="321" r:id="rId30"/>
    <p:sldId id="350" r:id="rId31"/>
    <p:sldId id="351" r:id="rId32"/>
    <p:sldId id="355" r:id="rId33"/>
    <p:sldId id="353" r:id="rId34"/>
    <p:sldId id="293" r:id="rId35"/>
    <p:sldId id="313" r:id="rId36"/>
    <p:sldId id="324"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1C1C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500" autoAdjust="0"/>
  </p:normalViewPr>
  <p:slideViewPr>
    <p:cSldViewPr snapToGrid="0" snapToObjects="1">
      <p:cViewPr varScale="1">
        <p:scale>
          <a:sx n="88" d="100"/>
          <a:sy n="88" d="100"/>
        </p:scale>
        <p:origin x="-119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C438C9-C8FE-2D41-8537-88ADE51B0DC1}" type="datetimeFigureOut">
              <a:rPr lang="en-US" smtClean="0"/>
              <a:t>24/11/14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DD99AF8-2112-874D-8AA6-8E287D166832}" type="slidenum">
              <a:rPr lang="en-US" smtClean="0"/>
              <a:t>‹#›</a:t>
            </a:fld>
            <a:endParaRPr lang="en-US"/>
          </a:p>
        </p:txBody>
      </p:sp>
    </p:spTree>
    <p:extLst>
      <p:ext uri="{BB962C8B-B14F-4D97-AF65-F5344CB8AC3E}">
        <p14:creationId xmlns:p14="http://schemas.microsoft.com/office/powerpoint/2010/main" val="42841229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ABF85C-C075-F74D-8A51-96AC18F578D1}" type="datetimeFigureOut">
              <a:rPr lang="en-US" smtClean="0"/>
              <a:t>24/11/14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8C1000-FA5C-FB49-B5AF-D87E87A7110F}" type="slidenum">
              <a:rPr lang="en-US" smtClean="0"/>
              <a:t>‹#›</a:t>
            </a:fld>
            <a:endParaRPr lang="en-US"/>
          </a:p>
        </p:txBody>
      </p:sp>
    </p:spTree>
    <p:extLst>
      <p:ext uri="{BB962C8B-B14F-4D97-AF65-F5344CB8AC3E}">
        <p14:creationId xmlns:p14="http://schemas.microsoft.com/office/powerpoint/2010/main" val="5572801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Difficult to predict accurately the timing of task arrivals</a:t>
            </a:r>
          </a:p>
          <a:p>
            <a:r>
              <a:t>Variable task execution will affect the arrival time of the following tasks, leading to jitter (and drift in AFAP)</a:t>
            </a:r>
          </a:p>
          <a:p>
            <a:r>
              <a:t/>
            </a:r>
          </a:p>
          <a:p>
            <a:r>
              <a:t>Inconvenient code structure, maintenance, update</a:t>
            </a:r>
          </a:p>
          <a:p>
            <a:r>
              <a:t>Schedule is explicitly encoded in the program</a:t>
            </a:r>
          </a:p>
          <a:p>
            <a:r>
              <a:t>Schedule is based on an offline analysis and requires a change of the program when tasks are added or removed</a:t>
            </a:r>
          </a:p>
          <a:p>
            <a:r>
              <a:t>See [Locke, 1992]</a:t>
            </a:r>
          </a:p>
          <a:p>
            <a:r>
              <a:t>Adding or removing a task will impact the arrival time of all following tasks, invalidating the offline timing analysis and requiring a change in the schedule and hence the program.</a:t>
            </a:r>
          </a:p>
          <a:p>
            <a:r>
              <a:t/>
            </a:r>
          </a:p>
          <a:p>
            <a:r>
              <a:t>Ineffective coding of a tasks’ relative importance</a:t>
            </a:r>
          </a:p>
          <a:p>
            <a:r>
              <a:t> A failing task may dominate the platform;</a:t>
            </a:r>
          </a:p>
          <a:p>
            <a:r>
              <a:t>“Importance” can only be encoded by performing tasks more frequently;</a:t>
            </a:r>
          </a:p>
          <a:p>
            <a:r>
              <a:t/>
            </a:r>
          </a:p>
          <a:p>
            <a:r>
              <a:t>Non-preemptive task execution</a:t>
            </a:r>
          </a:p>
          <a:p>
            <a:r>
              <a:t>Needs careful calibration to make sure tasks complete within a timer period</a:t>
            </a:r>
          </a:p>
          <a:p>
            <a:r>
              <a:t>During task execution, timer interrupts may be delayed, or events missed (if execution spans across several timer periods)</a:t>
            </a:r>
          </a:p>
          <a:p>
            <a:r>
              <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2</a:t>
            </a:fld>
            <a:endParaRPr lang="en-US"/>
          </a:p>
        </p:txBody>
      </p:sp>
    </p:spTree>
    <p:extLst>
      <p:ext uri="{BB962C8B-B14F-4D97-AF65-F5344CB8AC3E}">
        <p14:creationId xmlns:p14="http://schemas.microsoft.com/office/powerpoint/2010/main" val="2641498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Example taken from the last exercises (week 2).</a:t>
            </a:r>
          </a:p>
          <a:p>
            <a:r>
              <a:t/>
            </a:r>
          </a:p>
          <a:p>
            <a:r>
              <a:t>LT = 20</a:t>
            </a:r>
          </a:p>
          <a:p>
            <a:r>
              <a:t>CPD: Compare D with #20 (where data was returned from ATDReadChannel)</a:t>
            </a:r>
          </a:p>
          <a:p>
            <a:r>
              <a:t>BLE: Branch if last comparison was Less Equal</a:t>
            </a:r>
          </a:p>
          <a:p>
            <a:r>
              <a:t/>
            </a:r>
          </a:p>
          <a:p>
            <a:r>
              <a:t>Notice that both tasks load data into register B</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16</a:t>
            </a:fld>
            <a:endParaRPr lang="en-US"/>
          </a:p>
        </p:txBody>
      </p:sp>
    </p:spTree>
    <p:extLst>
      <p:ext uri="{BB962C8B-B14F-4D97-AF65-F5344CB8AC3E}">
        <p14:creationId xmlns:p14="http://schemas.microsoft.com/office/powerpoint/2010/main" val="25829579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Example taken from the last exercises (week 2).</a:t>
            </a:r>
          </a:p>
          <a:p>
            <a:r>
              <a:t/>
            </a:r>
          </a:p>
          <a:p>
            <a:r>
              <a:t>Interference is the result of preemption; it appears, in fact, as if tasks execute concurrently.</a:t>
            </a:r>
          </a:p>
          <a:p>
            <a:r>
              <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17</a:t>
            </a:fld>
            <a:endParaRPr lang="en-US"/>
          </a:p>
        </p:txBody>
      </p:sp>
    </p:spTree>
    <p:extLst>
      <p:ext uri="{BB962C8B-B14F-4D97-AF65-F5344CB8AC3E}">
        <p14:creationId xmlns:p14="http://schemas.microsoft.com/office/powerpoint/2010/main" val="25829579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
            </a:r>
          </a:p>
          <a:p>
            <a:r>
              <a:t/>
            </a:r>
          </a:p>
          <a:p>
            <a:r>
              <a:t/>
            </a:r>
          </a:p>
          <a:p>
            <a:r>
              <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22</a:t>
            </a:fld>
            <a:endParaRPr lang="en-US"/>
          </a:p>
        </p:txBody>
      </p:sp>
    </p:spTree>
    <p:extLst>
      <p:ext uri="{BB962C8B-B14F-4D97-AF65-F5344CB8AC3E}">
        <p14:creationId xmlns:p14="http://schemas.microsoft.com/office/powerpoint/2010/main" val="3288265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Race condition: two or more tasks race to access shared data storage (e.g. a variable), with at least one task trying to modify the data.</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23</a:t>
            </a:fld>
            <a:endParaRPr lang="en-US"/>
          </a:p>
        </p:txBody>
      </p:sp>
    </p:spTree>
    <p:extLst>
      <p:ext uri="{BB962C8B-B14F-4D97-AF65-F5344CB8AC3E}">
        <p14:creationId xmlns:p14="http://schemas.microsoft.com/office/powerpoint/2010/main" val="22374632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
            </a:r>
          </a:p>
          <a:p>
            <a:r>
              <a:t/>
            </a:r>
          </a:p>
          <a:p>
            <a:r>
              <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24</a:t>
            </a:fld>
            <a:endParaRPr lang="en-US"/>
          </a:p>
        </p:txBody>
      </p:sp>
    </p:spTree>
    <p:extLst>
      <p:ext uri="{BB962C8B-B14F-4D97-AF65-F5344CB8AC3E}">
        <p14:creationId xmlns:p14="http://schemas.microsoft.com/office/powerpoint/2010/main" val="10201045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t>Parallel composition:imaginetwo concurrent tasks Task1 and Task2, with “x = y;” executedby Task1and “y = x” executedbyTask2, where x and y are global variables.</a:t>
            </a:r>
          </a:p>
          <a:p>
            <a:r>
              <a:t/>
            </a: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1300" b="1">
                <a:solidFill>
                  <a:schemeClr val="tx1"/>
                </a:solidFill>
                <a:latin typeface="Times New Roman" charset="0"/>
                <a:ea typeface="ＭＳ Ｐゴシック" charset="0"/>
              </a:defRPr>
            </a:lvl1pPr>
            <a:lvl2pPr marL="702756" indent="-270291" defTabSz="914485">
              <a:defRPr sz="1300" b="1">
                <a:solidFill>
                  <a:schemeClr val="tx1"/>
                </a:solidFill>
                <a:latin typeface="Times New Roman" charset="0"/>
                <a:ea typeface="ＭＳ Ｐゴシック" charset="0"/>
              </a:defRPr>
            </a:lvl2pPr>
            <a:lvl3pPr marL="1081164" indent="-216233" defTabSz="914485">
              <a:defRPr sz="1300" b="1">
                <a:solidFill>
                  <a:schemeClr val="tx1"/>
                </a:solidFill>
                <a:latin typeface="Times New Roman" charset="0"/>
                <a:ea typeface="ＭＳ Ｐゴシック" charset="0"/>
              </a:defRPr>
            </a:lvl3pPr>
            <a:lvl4pPr marL="1513629" indent="-216233" defTabSz="914485">
              <a:defRPr sz="1300" b="1">
                <a:solidFill>
                  <a:schemeClr val="tx1"/>
                </a:solidFill>
                <a:latin typeface="Times New Roman" charset="0"/>
                <a:ea typeface="ＭＳ Ｐゴシック" charset="0"/>
              </a:defRPr>
            </a:lvl4pPr>
            <a:lvl5pPr marL="1946095" indent="-216233" defTabSz="914485">
              <a:defRPr sz="1300" b="1">
                <a:solidFill>
                  <a:schemeClr val="tx1"/>
                </a:solidFill>
                <a:latin typeface="Times New Roman" charset="0"/>
                <a:ea typeface="ＭＳ Ｐゴシック" charset="0"/>
              </a:defRPr>
            </a:lvl5pPr>
            <a:lvl6pPr marL="2378560" indent="-216233" algn="ctr" defTabSz="914485" eaLnBrk="0" fontAlgn="base" hangingPunct="0">
              <a:spcBef>
                <a:spcPct val="20000"/>
              </a:spcBef>
              <a:spcAft>
                <a:spcPct val="0"/>
              </a:spcAft>
              <a:buClr>
                <a:srgbClr val="FF0000"/>
              </a:buClr>
              <a:defRPr sz="1300" b="1">
                <a:solidFill>
                  <a:schemeClr val="tx1"/>
                </a:solidFill>
                <a:latin typeface="Times New Roman" charset="0"/>
                <a:ea typeface="ＭＳ Ｐゴシック" charset="0"/>
              </a:defRPr>
            </a:lvl6pPr>
            <a:lvl7pPr marL="2811026" indent="-216233" algn="ctr" defTabSz="914485" eaLnBrk="0" fontAlgn="base" hangingPunct="0">
              <a:spcBef>
                <a:spcPct val="20000"/>
              </a:spcBef>
              <a:spcAft>
                <a:spcPct val="0"/>
              </a:spcAft>
              <a:buClr>
                <a:srgbClr val="FF0000"/>
              </a:buClr>
              <a:defRPr sz="1300" b="1">
                <a:solidFill>
                  <a:schemeClr val="tx1"/>
                </a:solidFill>
                <a:latin typeface="Times New Roman" charset="0"/>
                <a:ea typeface="ＭＳ Ｐゴシック" charset="0"/>
              </a:defRPr>
            </a:lvl7pPr>
            <a:lvl8pPr marL="3243491" indent="-216233" algn="ctr" defTabSz="914485" eaLnBrk="0" fontAlgn="base" hangingPunct="0">
              <a:spcBef>
                <a:spcPct val="20000"/>
              </a:spcBef>
              <a:spcAft>
                <a:spcPct val="0"/>
              </a:spcAft>
              <a:buClr>
                <a:srgbClr val="FF0000"/>
              </a:buClr>
              <a:defRPr sz="1300" b="1">
                <a:solidFill>
                  <a:schemeClr val="tx1"/>
                </a:solidFill>
                <a:latin typeface="Times New Roman" charset="0"/>
                <a:ea typeface="ＭＳ Ｐゴシック" charset="0"/>
              </a:defRPr>
            </a:lvl8pPr>
            <a:lvl9pPr marL="3675957" indent="-216233" algn="ctr" defTabSz="914485" eaLnBrk="0" fontAlgn="base" hangingPunct="0">
              <a:spcBef>
                <a:spcPct val="20000"/>
              </a:spcBef>
              <a:spcAft>
                <a:spcPct val="0"/>
              </a:spcAft>
              <a:buClr>
                <a:srgbClr val="FF0000"/>
              </a:buClr>
              <a:defRPr sz="1300" b="1">
                <a:solidFill>
                  <a:schemeClr val="tx1"/>
                </a:solidFill>
                <a:latin typeface="Times New Roman" charset="0"/>
                <a:ea typeface="ＭＳ Ｐゴシック" charset="0"/>
              </a:defRPr>
            </a:lvl9pPr>
          </a:lstStyle>
          <a:p>
            <a:fld id="{4CC27A5F-CD60-5544-BAD7-4E7353CF1E72}" type="slidenum">
              <a:rPr lang="en-GB" sz="1200" b="0"/>
              <a:pPr/>
              <a:t>25</a:t>
            </a:fld>
            <a:endParaRPr lang="en-GB" sz="1200" b="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t/>
            </a:r>
          </a:p>
          <a:p>
            <a:r>
              <a:t/>
            </a: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1300" b="1">
                <a:solidFill>
                  <a:schemeClr val="tx1"/>
                </a:solidFill>
                <a:latin typeface="Times New Roman" charset="0"/>
                <a:ea typeface="ＭＳ Ｐゴシック" charset="0"/>
              </a:defRPr>
            </a:lvl1pPr>
            <a:lvl2pPr marL="702756" indent="-270291" defTabSz="914485">
              <a:defRPr sz="1300" b="1">
                <a:solidFill>
                  <a:schemeClr val="tx1"/>
                </a:solidFill>
                <a:latin typeface="Times New Roman" charset="0"/>
                <a:ea typeface="ＭＳ Ｐゴシック" charset="0"/>
              </a:defRPr>
            </a:lvl2pPr>
            <a:lvl3pPr marL="1081164" indent="-216233" defTabSz="914485">
              <a:defRPr sz="1300" b="1">
                <a:solidFill>
                  <a:schemeClr val="tx1"/>
                </a:solidFill>
                <a:latin typeface="Times New Roman" charset="0"/>
                <a:ea typeface="ＭＳ Ｐゴシック" charset="0"/>
              </a:defRPr>
            </a:lvl3pPr>
            <a:lvl4pPr marL="1513629" indent="-216233" defTabSz="914485">
              <a:defRPr sz="1300" b="1">
                <a:solidFill>
                  <a:schemeClr val="tx1"/>
                </a:solidFill>
                <a:latin typeface="Times New Roman" charset="0"/>
                <a:ea typeface="ＭＳ Ｐゴシック" charset="0"/>
              </a:defRPr>
            </a:lvl4pPr>
            <a:lvl5pPr marL="1946095" indent="-216233" defTabSz="914485">
              <a:defRPr sz="1300" b="1">
                <a:solidFill>
                  <a:schemeClr val="tx1"/>
                </a:solidFill>
                <a:latin typeface="Times New Roman" charset="0"/>
                <a:ea typeface="ＭＳ Ｐゴシック" charset="0"/>
              </a:defRPr>
            </a:lvl5pPr>
            <a:lvl6pPr marL="2378560" indent="-216233" algn="ctr" defTabSz="914485" eaLnBrk="0" fontAlgn="base" hangingPunct="0">
              <a:spcBef>
                <a:spcPct val="20000"/>
              </a:spcBef>
              <a:spcAft>
                <a:spcPct val="0"/>
              </a:spcAft>
              <a:buClr>
                <a:srgbClr val="FF0000"/>
              </a:buClr>
              <a:defRPr sz="1300" b="1">
                <a:solidFill>
                  <a:schemeClr val="tx1"/>
                </a:solidFill>
                <a:latin typeface="Times New Roman" charset="0"/>
                <a:ea typeface="ＭＳ Ｐゴシック" charset="0"/>
              </a:defRPr>
            </a:lvl6pPr>
            <a:lvl7pPr marL="2811026" indent="-216233" algn="ctr" defTabSz="914485" eaLnBrk="0" fontAlgn="base" hangingPunct="0">
              <a:spcBef>
                <a:spcPct val="20000"/>
              </a:spcBef>
              <a:spcAft>
                <a:spcPct val="0"/>
              </a:spcAft>
              <a:buClr>
                <a:srgbClr val="FF0000"/>
              </a:buClr>
              <a:defRPr sz="1300" b="1">
                <a:solidFill>
                  <a:schemeClr val="tx1"/>
                </a:solidFill>
                <a:latin typeface="Times New Roman" charset="0"/>
                <a:ea typeface="ＭＳ Ｐゴシック" charset="0"/>
              </a:defRPr>
            </a:lvl7pPr>
            <a:lvl8pPr marL="3243491" indent="-216233" algn="ctr" defTabSz="914485" eaLnBrk="0" fontAlgn="base" hangingPunct="0">
              <a:spcBef>
                <a:spcPct val="20000"/>
              </a:spcBef>
              <a:spcAft>
                <a:spcPct val="0"/>
              </a:spcAft>
              <a:buClr>
                <a:srgbClr val="FF0000"/>
              </a:buClr>
              <a:defRPr sz="1300" b="1">
                <a:solidFill>
                  <a:schemeClr val="tx1"/>
                </a:solidFill>
                <a:latin typeface="Times New Roman" charset="0"/>
                <a:ea typeface="ＭＳ Ｐゴシック" charset="0"/>
              </a:defRPr>
            </a:lvl8pPr>
            <a:lvl9pPr marL="3675957" indent="-216233" algn="ctr" defTabSz="914485" eaLnBrk="0" fontAlgn="base" hangingPunct="0">
              <a:spcBef>
                <a:spcPct val="20000"/>
              </a:spcBef>
              <a:spcAft>
                <a:spcPct val="0"/>
              </a:spcAft>
              <a:buClr>
                <a:srgbClr val="FF0000"/>
              </a:buClr>
              <a:defRPr sz="1300" b="1">
                <a:solidFill>
                  <a:schemeClr val="tx1"/>
                </a:solidFill>
                <a:latin typeface="Times New Roman" charset="0"/>
                <a:ea typeface="ＭＳ Ｐゴシック" charset="0"/>
              </a:defRPr>
            </a:lvl9pPr>
          </a:lstStyle>
          <a:p>
            <a:fld id="{4CC27A5F-CD60-5544-BAD7-4E7353CF1E72}" type="slidenum">
              <a:rPr lang="en-GB" sz="1200" b="0"/>
              <a:pPr/>
              <a:t>26</a:t>
            </a:fld>
            <a:endParaRPr lang="en-GB" sz="1200" b="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t>27</a:t>
            </a:r>
          </a:p>
          <a:p>
            <a:r>
              <a:t/>
            </a: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Times New Roman" charset="0"/>
              </a:rPr>
              <a:t>We assume here that memory operations are atomic. </a:t>
            </a:r>
          </a:p>
          <a:p>
            <a:endParaRPr lang="en-US" dirty="0">
              <a:latin typeface="Times New Roman" charset="0"/>
            </a:endParaRPr>
          </a:p>
          <a:p>
            <a:r>
              <a:rPr lang="en-US" dirty="0">
                <a:latin typeface="Times New Roman" charset="0"/>
              </a:rPr>
              <a:t>What statements in a high-level language like C can be regarded as atomic? Generally, assignments and tests. However, not all of these as it depends on the instruction set.</a:t>
            </a:r>
          </a:p>
          <a:p>
            <a:endParaRPr lang="en-US" dirty="0">
              <a:latin typeface="Times New Roman" charset="0"/>
            </a:endParaRPr>
          </a:p>
          <a:p>
            <a:r>
              <a:rPr lang="en-US" dirty="0">
                <a:latin typeface="Times New Roman" charset="0"/>
              </a:rPr>
              <a:t>At the instruction set level, only instructions are atomic (exceptions documented in the ISA description).</a:t>
            </a:r>
          </a:p>
          <a:p>
            <a:endParaRPr lang="en-US" dirty="0">
              <a:latin typeface="Times New Roman" charset="0"/>
            </a:endParaRPr>
          </a:p>
          <a:p>
            <a:r>
              <a:rPr lang="en-US" i="1" dirty="0">
                <a:latin typeface="Times New Roman" charset="0"/>
              </a:rPr>
              <a:t>x := 1</a:t>
            </a:r>
            <a:r>
              <a:rPr lang="en-US" dirty="0">
                <a:latin typeface="Times New Roman" charset="0"/>
              </a:rPr>
              <a:t> can be regarded as atomic even though the actual execution is not. In case an interrupt occurs at the semicolon, any correct implementation of OS and supporting hardware must restore the internal state (i.e. </a:t>
            </a:r>
            <a:r>
              <a:rPr lang="en-US" dirty="0" smtClean="0">
                <a:latin typeface="Times New Roman" charset="0"/>
              </a:rPr>
              <a:t>B) </a:t>
            </a:r>
            <a:r>
              <a:rPr lang="en-US" dirty="0">
                <a:latin typeface="Times New Roman" charset="0"/>
              </a:rPr>
              <a:t>before the interrupted process is resumed.</a:t>
            </a:r>
          </a:p>
          <a:p>
            <a:endParaRPr lang="en-US" dirty="0">
              <a:latin typeface="Times New Roman" charset="0"/>
            </a:endParaRPr>
          </a:p>
          <a:p>
            <a:r>
              <a:rPr lang="en-US" i="1" dirty="0">
                <a:latin typeface="Times New Roman" charset="0"/>
              </a:rPr>
              <a:t>x := y  </a:t>
            </a:r>
            <a:r>
              <a:rPr lang="en-US" dirty="0">
                <a:latin typeface="Times New Roman" charset="0"/>
              </a:rPr>
              <a:t>is not atomic. If an interrupt occurs in the middle, register </a:t>
            </a:r>
            <a:r>
              <a:rPr lang="en-US" i="1" dirty="0" smtClean="0">
                <a:latin typeface="Times New Roman" charset="0"/>
              </a:rPr>
              <a:t>B </a:t>
            </a:r>
            <a:r>
              <a:rPr lang="en-US" dirty="0" smtClean="0">
                <a:latin typeface="Times New Roman" charset="0"/>
              </a:rPr>
              <a:t>stores </a:t>
            </a:r>
            <a:r>
              <a:rPr lang="en-US" dirty="0">
                <a:latin typeface="Times New Roman" charset="0"/>
              </a:rPr>
              <a:t>an old copy of </a:t>
            </a:r>
            <a:r>
              <a:rPr lang="en-US" i="1" dirty="0">
                <a:latin typeface="Times New Roman" charset="0"/>
              </a:rPr>
              <a:t>y. </a:t>
            </a:r>
            <a:r>
              <a:rPr lang="en-US" dirty="0">
                <a:latin typeface="Times New Roman" charset="0"/>
              </a:rPr>
              <a:t>When </a:t>
            </a:r>
            <a:r>
              <a:rPr lang="en-US" i="1" dirty="0">
                <a:latin typeface="Times New Roman" charset="0"/>
              </a:rPr>
              <a:t>y </a:t>
            </a:r>
            <a:r>
              <a:rPr lang="en-US" dirty="0">
                <a:latin typeface="Times New Roman" charset="0"/>
              </a:rPr>
              <a:t>is subsequently modified, this old copy gets stored in </a:t>
            </a:r>
            <a:r>
              <a:rPr lang="en-US" i="1" dirty="0">
                <a:latin typeface="Times New Roman" charset="0"/>
              </a:rPr>
              <a:t>x. </a:t>
            </a:r>
            <a:r>
              <a:rPr lang="en-US" dirty="0">
                <a:latin typeface="Times New Roman" charset="0"/>
              </a:rPr>
              <a:t>This means that there is a possible interleaving that has this interference.</a:t>
            </a:r>
          </a:p>
          <a:p>
            <a:endParaRPr lang="en-US" dirty="0">
              <a:latin typeface="Times New Roman" charset="0"/>
            </a:endParaRPr>
          </a:p>
          <a:p>
            <a:r>
              <a:rPr lang="en-US" i="1" dirty="0">
                <a:latin typeface="Times New Roman" charset="0"/>
              </a:rPr>
              <a:t>x := x+1 </a:t>
            </a:r>
            <a:r>
              <a:rPr lang="en-US" dirty="0">
                <a:latin typeface="Times New Roman" charset="0"/>
              </a:rPr>
              <a:t>has a similar problem.</a:t>
            </a:r>
          </a:p>
          <a:p>
            <a:endParaRPr lang="en-US" dirty="0">
              <a:latin typeface="Times New Roman" charset="0"/>
            </a:endParaRPr>
          </a:p>
          <a:p>
            <a:r>
              <a:rPr lang="en-US" dirty="0">
                <a:latin typeface="Times New Roman" charset="0"/>
              </a:rPr>
              <a:t>Notice that the problem stems from </a:t>
            </a:r>
            <a:r>
              <a:rPr lang="en-US" i="1" dirty="0">
                <a:latin typeface="Times New Roman" charset="0"/>
              </a:rPr>
              <a:t>shared variables. </a:t>
            </a:r>
            <a:r>
              <a:rPr lang="en-US" dirty="0">
                <a:latin typeface="Times New Roman" charset="0"/>
              </a:rPr>
              <a:t>If </a:t>
            </a:r>
            <a:r>
              <a:rPr lang="en-US" i="1" dirty="0">
                <a:latin typeface="Times New Roman" charset="0"/>
              </a:rPr>
              <a:t>y </a:t>
            </a:r>
            <a:r>
              <a:rPr lang="en-US" dirty="0">
                <a:latin typeface="Times New Roman" charset="0"/>
              </a:rPr>
              <a:t>were to be a private variable no such problem occurs. Also, the problem comes from the two references. Hence, if we replace</a:t>
            </a:r>
          </a:p>
          <a:p>
            <a:r>
              <a:rPr lang="en-US" i="1" dirty="0">
                <a:latin typeface="Times New Roman" charset="0"/>
              </a:rPr>
              <a:t>x := y</a:t>
            </a:r>
          </a:p>
          <a:p>
            <a:r>
              <a:rPr lang="en-US" dirty="0">
                <a:latin typeface="Times New Roman" charset="0"/>
              </a:rPr>
              <a:t>by</a:t>
            </a:r>
          </a:p>
          <a:p>
            <a:r>
              <a:rPr lang="en-US" i="1" dirty="0">
                <a:latin typeface="Times New Roman" charset="0"/>
              </a:rPr>
              <a:t>r := x; y := </a:t>
            </a:r>
            <a:r>
              <a:rPr lang="en-US" i="1" dirty="0" smtClean="0">
                <a:latin typeface="Times New Roman" charset="0"/>
              </a:rPr>
              <a:t>r</a:t>
            </a:r>
            <a:endParaRPr lang="en-US" i="1" dirty="0">
              <a:latin typeface="Times New Roman" charset="0"/>
            </a:endParaRPr>
          </a:p>
          <a:p>
            <a:r>
              <a:rPr lang="en-US" dirty="0">
                <a:latin typeface="Times New Roman" charset="0"/>
              </a:rPr>
              <a:t>with private variable </a:t>
            </a:r>
            <a:r>
              <a:rPr lang="en-US" i="1" dirty="0">
                <a:latin typeface="Times New Roman" charset="0"/>
              </a:rPr>
              <a:t>r </a:t>
            </a:r>
            <a:r>
              <a:rPr lang="en-US" dirty="0">
                <a:latin typeface="Times New Roman" charset="0"/>
              </a:rPr>
              <a:t>we now have statements that can be regarded as atomic. The interference point is no longer anonymous but visible in our program.</a:t>
            </a:r>
          </a:p>
          <a:p>
            <a:endParaRPr lang="en-US" dirty="0">
              <a:latin typeface="Times New Roman" charset="0"/>
            </a:endParaRPr>
          </a:p>
          <a:p>
            <a:r>
              <a:rPr lang="en-US" dirty="0">
                <a:latin typeface="Times New Roman" charset="0"/>
              </a:rPr>
              <a:t>Define atomicity is used to explain the effect of some hardware or OS operations. These operations implement a sequence of instructions as non-</a:t>
            </a:r>
            <a:r>
              <a:rPr lang="en-US" dirty="0" err="1">
                <a:latin typeface="Times New Roman" charset="0"/>
              </a:rPr>
              <a:t>interruptable</a:t>
            </a:r>
            <a:r>
              <a:rPr lang="en-US" dirty="0">
                <a:latin typeface="Times New Roman" charset="0"/>
              </a:rPr>
              <a:t>.</a:t>
            </a:r>
            <a:endParaRPr lang="en-US" i="1" dirty="0">
              <a:latin typeface="Times New Roman" charset="0"/>
            </a:endParaRPr>
          </a:p>
          <a:p>
            <a:endParaRPr lang="en-US" dirty="0">
              <a:latin typeface="Times New Roman" charset="0"/>
            </a:endParaRPr>
          </a:p>
          <a:p>
            <a:r>
              <a:rPr lang="en-US" dirty="0">
                <a:latin typeface="Times New Roman" charset="0"/>
              </a:rPr>
              <a:t>RJB-100910:</a:t>
            </a:r>
          </a:p>
          <a:p>
            <a:pPr>
              <a:buFontTx/>
              <a:buChar char="•"/>
            </a:pPr>
            <a:r>
              <a:rPr lang="ja-JP" altLang="en-US" dirty="0">
                <a:latin typeface="Times New Roman" charset="0"/>
              </a:rPr>
              <a:t>“</a:t>
            </a:r>
            <a:r>
              <a:rPr lang="en-US" dirty="0">
                <a:latin typeface="Times New Roman" charset="0"/>
              </a:rPr>
              <a:t>&lt; &gt;</a:t>
            </a:r>
            <a:r>
              <a:rPr lang="ja-JP" altLang="en-US" dirty="0">
                <a:latin typeface="Times New Roman" charset="0"/>
              </a:rPr>
              <a:t>”</a:t>
            </a:r>
            <a:r>
              <a:rPr lang="en-US" dirty="0">
                <a:latin typeface="Times New Roman" charset="0"/>
              </a:rPr>
              <a:t> and non-</a:t>
            </a:r>
            <a:r>
              <a:rPr lang="en-US" dirty="0" err="1">
                <a:latin typeface="Times New Roman" charset="0"/>
              </a:rPr>
              <a:t>maskable</a:t>
            </a:r>
            <a:r>
              <a:rPr lang="en-US" dirty="0">
                <a:latin typeface="Times New Roman" charset="0"/>
              </a:rPr>
              <a:t> interrupts: P(S) and V(S) do not guarantee that the access can not be interrupted. It only guarantees that IF all users use this guarding mechanisms THEN only </a:t>
            </a:r>
            <a:r>
              <a:rPr lang="ja-JP" altLang="en-US" dirty="0">
                <a:latin typeface="Times New Roman" charset="0"/>
              </a:rPr>
              <a:t>“</a:t>
            </a:r>
            <a:r>
              <a:rPr lang="en-US" dirty="0">
                <a:latin typeface="Times New Roman" charset="0"/>
              </a:rPr>
              <a:t>S</a:t>
            </a:r>
            <a:r>
              <a:rPr lang="ja-JP" altLang="en-US" dirty="0">
                <a:latin typeface="Times New Roman" charset="0"/>
              </a:rPr>
              <a:t>”</a:t>
            </a:r>
            <a:r>
              <a:rPr lang="en-US" dirty="0">
                <a:latin typeface="Times New Roman" charset="0"/>
              </a:rPr>
              <a:t> can access the data…</a:t>
            </a:r>
          </a:p>
          <a:p>
            <a:pPr>
              <a:buFontTx/>
              <a:buChar char="•"/>
            </a:pPr>
            <a:r>
              <a:rPr lang="en-US" dirty="0">
                <a:latin typeface="Times New Roman" charset="0"/>
              </a:rPr>
              <a:t> perhaps atomicity can be best explained in combination with another statement as on the next slide</a:t>
            </a:r>
            <a:r>
              <a:rPr lang="nl-NL" dirty="0">
                <a:latin typeface="Times New Roman" charset="0"/>
              </a:rPr>
              <a:t>: we </a:t>
            </a:r>
            <a:r>
              <a:rPr lang="nl-NL" dirty="0" err="1">
                <a:latin typeface="Times New Roman" charset="0"/>
              </a:rPr>
              <a:t>would</a:t>
            </a:r>
            <a:r>
              <a:rPr lang="nl-NL" dirty="0">
                <a:latin typeface="Times New Roman" charset="0"/>
              </a:rPr>
              <a:t/>
            </a:r>
            <a:r>
              <a:rPr lang="nl-NL" dirty="0" err="1">
                <a:latin typeface="Times New Roman" charset="0"/>
              </a:rPr>
              <a:t>like</a:t>
            </a:r>
            <a:r>
              <a:rPr lang="nl-NL" dirty="0">
                <a:latin typeface="Times New Roman" charset="0"/>
              </a:rPr>
              <a:t> the </a:t>
            </a:r>
            <a:r>
              <a:rPr lang="nl-NL" dirty="0" err="1">
                <a:latin typeface="Times New Roman" charset="0"/>
              </a:rPr>
              <a:t>final</a:t>
            </a:r>
            <a:r>
              <a:rPr lang="nl-NL" dirty="0">
                <a:latin typeface="Times New Roman" charset="0"/>
              </a:rPr>
              <a:t> state of the parallel </a:t>
            </a:r>
            <a:r>
              <a:rPr lang="nl-NL" dirty="0" err="1">
                <a:latin typeface="Times New Roman" charset="0"/>
              </a:rPr>
              <a:t>composition</a:t>
            </a:r>
            <a:r>
              <a:rPr lang="nl-NL" dirty="0">
                <a:latin typeface="Times New Roman" charset="0"/>
              </a:rPr>
              <a:t> of </a:t>
            </a:r>
            <a:r>
              <a:rPr lang="nl-NL" dirty="0" err="1">
                <a:latin typeface="Times New Roman" charset="0"/>
              </a:rPr>
              <a:t>two</a:t>
            </a:r>
            <a:r>
              <a:rPr lang="nl-NL" dirty="0">
                <a:latin typeface="Times New Roman" charset="0"/>
              </a:rPr>
              <a:t> statements X </a:t>
            </a:r>
            <a:r>
              <a:rPr lang="nl-NL" dirty="0" err="1">
                <a:latin typeface="Times New Roman" charset="0"/>
              </a:rPr>
              <a:t>and</a:t>
            </a:r>
            <a:r>
              <a:rPr lang="nl-NL" dirty="0">
                <a:latin typeface="Times New Roman" charset="0"/>
              </a:rPr>
              <a:t> Y </a:t>
            </a:r>
            <a:r>
              <a:rPr lang="nl-NL" dirty="0" err="1">
                <a:latin typeface="Times New Roman" charset="0"/>
              </a:rPr>
              <a:t>to</a:t>
            </a:r>
            <a:r>
              <a:rPr lang="nl-NL" dirty="0">
                <a:latin typeface="Times New Roman" charset="0"/>
              </a:rPr>
              <a:t/>
            </a:r>
            <a:r>
              <a:rPr lang="nl-NL" dirty="0" err="1">
                <a:latin typeface="Times New Roman" charset="0"/>
              </a:rPr>
              <a:t>be</a:t>
            </a:r>
            <a:r>
              <a:rPr lang="nl-NL" dirty="0">
                <a:latin typeface="Times New Roman" charset="0"/>
              </a:rPr>
              <a:t/>
            </a:r>
            <a:r>
              <a:rPr lang="nl-NL" dirty="0" err="1">
                <a:latin typeface="Times New Roman" charset="0"/>
              </a:rPr>
              <a:t>either</a:t>
            </a:r>
            <a:r>
              <a:rPr lang="nl-NL" dirty="0">
                <a:latin typeface="Times New Roman" charset="0"/>
              </a:rPr>
              <a:t> X ; Y or Y ; X.</a:t>
            </a:r>
            <a:endParaRPr lang="en-US" dirty="0">
              <a:latin typeface="Times New Roman" charset="0"/>
            </a:endParaRPr>
          </a:p>
          <a:p>
            <a:endParaRPr lang="en-US" dirty="0">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t>28</a:t>
            </a:r>
          </a:p>
          <a:p>
            <a:r>
              <a:t/>
            </a: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Times New Roman" charset="0"/>
              </a:rPr>
              <a:t>We assume here that memory operations are atomic. </a:t>
            </a:r>
          </a:p>
          <a:p>
            <a:endParaRPr lang="en-US" dirty="0">
              <a:latin typeface="Times New Roman" charset="0"/>
            </a:endParaRPr>
          </a:p>
          <a:p>
            <a:r>
              <a:rPr lang="en-US" dirty="0">
                <a:latin typeface="Times New Roman" charset="0"/>
              </a:rPr>
              <a:t>What statements in a high-level language like C can be regarded as atomic? Generally, assignments and tests. However, not all of these as it depends on the instruction set.</a:t>
            </a:r>
          </a:p>
          <a:p>
            <a:endParaRPr lang="en-US" dirty="0">
              <a:latin typeface="Times New Roman" charset="0"/>
            </a:endParaRPr>
          </a:p>
          <a:p>
            <a:r>
              <a:rPr lang="en-US" dirty="0">
                <a:latin typeface="Times New Roman" charset="0"/>
              </a:rPr>
              <a:t>At the instruction set level, only instructions are atomic (exceptions documented in the ISA description).</a:t>
            </a:r>
          </a:p>
          <a:p>
            <a:endParaRPr lang="en-US" dirty="0">
              <a:latin typeface="Times New Roman" charset="0"/>
            </a:endParaRPr>
          </a:p>
          <a:p>
            <a:r>
              <a:rPr lang="en-US" i="1" dirty="0">
                <a:latin typeface="Times New Roman" charset="0"/>
              </a:rPr>
              <a:t>x := 1</a:t>
            </a:r>
            <a:r>
              <a:rPr lang="en-US" dirty="0">
                <a:latin typeface="Times New Roman" charset="0"/>
              </a:rPr>
              <a:t> can be regarded as atomic even though the actual execution is not. In case an interrupt occurs at the semicolon, any correct implementation of OS and supporting hardware must restore the internal state (i.e. </a:t>
            </a:r>
            <a:r>
              <a:rPr lang="en-US" dirty="0" smtClean="0">
                <a:latin typeface="Times New Roman" charset="0"/>
              </a:rPr>
              <a:t>B) </a:t>
            </a:r>
            <a:r>
              <a:rPr lang="en-US" dirty="0">
                <a:latin typeface="Times New Roman" charset="0"/>
              </a:rPr>
              <a:t>before the interrupted process is resumed.</a:t>
            </a:r>
          </a:p>
          <a:p>
            <a:endParaRPr lang="en-US" dirty="0">
              <a:latin typeface="Times New Roman" charset="0"/>
            </a:endParaRPr>
          </a:p>
          <a:p>
            <a:r>
              <a:rPr lang="en-US" i="1" dirty="0">
                <a:latin typeface="Times New Roman" charset="0"/>
              </a:rPr>
              <a:t>x := y  </a:t>
            </a:r>
            <a:r>
              <a:rPr lang="en-US" dirty="0">
                <a:latin typeface="Times New Roman" charset="0"/>
              </a:rPr>
              <a:t>is not atomic. If an interrupt occurs in the middle, register </a:t>
            </a:r>
            <a:r>
              <a:rPr lang="en-US" i="1" dirty="0" smtClean="0">
                <a:latin typeface="Times New Roman" charset="0"/>
              </a:rPr>
              <a:t>B </a:t>
            </a:r>
            <a:r>
              <a:rPr lang="en-US" dirty="0" smtClean="0">
                <a:latin typeface="Times New Roman" charset="0"/>
              </a:rPr>
              <a:t>stores </a:t>
            </a:r>
            <a:r>
              <a:rPr lang="en-US" dirty="0">
                <a:latin typeface="Times New Roman" charset="0"/>
              </a:rPr>
              <a:t>an old copy of </a:t>
            </a:r>
            <a:r>
              <a:rPr lang="en-US" i="1" dirty="0">
                <a:latin typeface="Times New Roman" charset="0"/>
              </a:rPr>
              <a:t>y. </a:t>
            </a:r>
            <a:r>
              <a:rPr lang="en-US" dirty="0">
                <a:latin typeface="Times New Roman" charset="0"/>
              </a:rPr>
              <a:t>When </a:t>
            </a:r>
            <a:r>
              <a:rPr lang="en-US" i="1" dirty="0">
                <a:latin typeface="Times New Roman" charset="0"/>
              </a:rPr>
              <a:t>y </a:t>
            </a:r>
            <a:r>
              <a:rPr lang="en-US" dirty="0">
                <a:latin typeface="Times New Roman" charset="0"/>
              </a:rPr>
              <a:t>is subsequently modified, this old copy gets stored in </a:t>
            </a:r>
            <a:r>
              <a:rPr lang="en-US" i="1" dirty="0">
                <a:latin typeface="Times New Roman" charset="0"/>
              </a:rPr>
              <a:t>x. </a:t>
            </a:r>
            <a:r>
              <a:rPr lang="en-US" dirty="0">
                <a:latin typeface="Times New Roman" charset="0"/>
              </a:rPr>
              <a:t>This means that there is a possible interleaving that has this interference.</a:t>
            </a:r>
          </a:p>
          <a:p>
            <a:endParaRPr lang="en-US" dirty="0">
              <a:latin typeface="Times New Roman" charset="0"/>
            </a:endParaRPr>
          </a:p>
          <a:p>
            <a:r>
              <a:rPr lang="en-US" i="1" dirty="0">
                <a:latin typeface="Times New Roman" charset="0"/>
              </a:rPr>
              <a:t>x := x+1 </a:t>
            </a:r>
            <a:r>
              <a:rPr lang="en-US" dirty="0">
                <a:latin typeface="Times New Roman" charset="0"/>
              </a:rPr>
              <a:t>has a similar problem.</a:t>
            </a:r>
          </a:p>
          <a:p>
            <a:endParaRPr lang="en-US" dirty="0">
              <a:latin typeface="Times New Roman" charset="0"/>
            </a:endParaRPr>
          </a:p>
          <a:p>
            <a:r>
              <a:rPr lang="en-US" dirty="0">
                <a:latin typeface="Times New Roman" charset="0"/>
              </a:rPr>
              <a:t>Notice that the problem stems from </a:t>
            </a:r>
            <a:r>
              <a:rPr lang="en-US" i="1" dirty="0">
                <a:latin typeface="Times New Roman" charset="0"/>
              </a:rPr>
              <a:t>shared variables. </a:t>
            </a:r>
            <a:r>
              <a:rPr lang="en-US" dirty="0">
                <a:latin typeface="Times New Roman" charset="0"/>
              </a:rPr>
              <a:t>If </a:t>
            </a:r>
            <a:r>
              <a:rPr lang="en-US" i="1" dirty="0">
                <a:latin typeface="Times New Roman" charset="0"/>
              </a:rPr>
              <a:t>y </a:t>
            </a:r>
            <a:r>
              <a:rPr lang="en-US" dirty="0">
                <a:latin typeface="Times New Roman" charset="0"/>
              </a:rPr>
              <a:t>were to be a private variable no such problem occurs. Also, the problem comes from the two references. Hence, if we replace</a:t>
            </a:r>
          </a:p>
          <a:p>
            <a:r>
              <a:rPr lang="en-US" i="1" dirty="0">
                <a:latin typeface="Times New Roman" charset="0"/>
              </a:rPr>
              <a:t>x := y</a:t>
            </a:r>
          </a:p>
          <a:p>
            <a:r>
              <a:rPr lang="en-US" dirty="0">
                <a:latin typeface="Times New Roman" charset="0"/>
              </a:rPr>
              <a:t>by</a:t>
            </a:r>
          </a:p>
          <a:p>
            <a:r>
              <a:rPr lang="en-US" i="1" dirty="0">
                <a:latin typeface="Times New Roman" charset="0"/>
              </a:rPr>
              <a:t>r := x; y := </a:t>
            </a:r>
            <a:r>
              <a:rPr lang="en-US" i="1" dirty="0" smtClean="0">
                <a:latin typeface="Times New Roman" charset="0"/>
              </a:rPr>
              <a:t>r</a:t>
            </a:r>
            <a:endParaRPr lang="en-US" i="1" dirty="0">
              <a:latin typeface="Times New Roman" charset="0"/>
            </a:endParaRPr>
          </a:p>
          <a:p>
            <a:r>
              <a:rPr lang="en-US" dirty="0">
                <a:latin typeface="Times New Roman" charset="0"/>
              </a:rPr>
              <a:t>with private variable </a:t>
            </a:r>
            <a:r>
              <a:rPr lang="en-US" i="1" dirty="0">
                <a:latin typeface="Times New Roman" charset="0"/>
              </a:rPr>
              <a:t>r </a:t>
            </a:r>
            <a:r>
              <a:rPr lang="en-US" dirty="0">
                <a:latin typeface="Times New Roman" charset="0"/>
              </a:rPr>
              <a:t>we now have statements that can be regarded as atomic. The interference point is no longer anonymous but visible in our program.</a:t>
            </a:r>
          </a:p>
          <a:p>
            <a:endParaRPr lang="en-US" dirty="0">
              <a:latin typeface="Times New Roman" charset="0"/>
            </a:endParaRPr>
          </a:p>
          <a:p>
            <a:r>
              <a:rPr lang="en-US" dirty="0">
                <a:latin typeface="Times New Roman" charset="0"/>
              </a:rPr>
              <a:t>Define atomicity is used to explain the effect of some hardware or OS operations. These operations implement a sequence of instructions as non-</a:t>
            </a:r>
            <a:r>
              <a:rPr lang="en-US" dirty="0" err="1">
                <a:latin typeface="Times New Roman" charset="0"/>
              </a:rPr>
              <a:t>interruptable</a:t>
            </a:r>
            <a:r>
              <a:rPr lang="en-US" dirty="0">
                <a:latin typeface="Times New Roman" charset="0"/>
              </a:rPr>
              <a:t>.</a:t>
            </a:r>
            <a:endParaRPr lang="en-US" i="1" dirty="0">
              <a:latin typeface="Times New Roman" charset="0"/>
            </a:endParaRPr>
          </a:p>
          <a:p>
            <a:endParaRPr lang="en-US" dirty="0">
              <a:latin typeface="Times New Roman" charset="0"/>
            </a:endParaRPr>
          </a:p>
          <a:p>
            <a:r>
              <a:rPr lang="en-US" dirty="0">
                <a:latin typeface="Times New Roman" charset="0"/>
              </a:rPr>
              <a:t>RJB-100910:</a:t>
            </a:r>
          </a:p>
          <a:p>
            <a:pPr>
              <a:buFontTx/>
              <a:buChar char="•"/>
            </a:pPr>
            <a:r>
              <a:rPr lang="ja-JP" altLang="en-US" dirty="0">
                <a:latin typeface="Times New Roman" charset="0"/>
              </a:rPr>
              <a:t>“</a:t>
            </a:r>
            <a:r>
              <a:rPr lang="en-US" dirty="0">
                <a:latin typeface="Times New Roman" charset="0"/>
              </a:rPr>
              <a:t>&lt; &gt;</a:t>
            </a:r>
            <a:r>
              <a:rPr lang="ja-JP" altLang="en-US" dirty="0">
                <a:latin typeface="Times New Roman" charset="0"/>
              </a:rPr>
              <a:t>”</a:t>
            </a:r>
            <a:r>
              <a:rPr lang="en-US" dirty="0">
                <a:latin typeface="Times New Roman" charset="0"/>
              </a:rPr>
              <a:t> and non-</a:t>
            </a:r>
            <a:r>
              <a:rPr lang="en-US" dirty="0" err="1">
                <a:latin typeface="Times New Roman" charset="0"/>
              </a:rPr>
              <a:t>maskable</a:t>
            </a:r>
            <a:r>
              <a:rPr lang="en-US" dirty="0">
                <a:latin typeface="Times New Roman" charset="0"/>
              </a:rPr>
              <a:t> interrupts: P(S) and V(S) do not guarantee that the access can not be interrupted. It only guarantees that IF all users use this guarding mechanisms THEN only </a:t>
            </a:r>
            <a:r>
              <a:rPr lang="ja-JP" altLang="en-US" dirty="0">
                <a:latin typeface="Times New Roman" charset="0"/>
              </a:rPr>
              <a:t>“</a:t>
            </a:r>
            <a:r>
              <a:rPr lang="en-US" dirty="0">
                <a:latin typeface="Times New Roman" charset="0"/>
              </a:rPr>
              <a:t>S</a:t>
            </a:r>
            <a:r>
              <a:rPr lang="ja-JP" altLang="en-US" dirty="0">
                <a:latin typeface="Times New Roman" charset="0"/>
              </a:rPr>
              <a:t>”</a:t>
            </a:r>
            <a:r>
              <a:rPr lang="en-US" dirty="0">
                <a:latin typeface="Times New Roman" charset="0"/>
              </a:rPr>
              <a:t> can access the data…</a:t>
            </a:r>
          </a:p>
          <a:p>
            <a:pPr>
              <a:buFontTx/>
              <a:buChar char="•"/>
            </a:pPr>
            <a:r>
              <a:rPr lang="en-US" dirty="0">
                <a:latin typeface="Times New Roman" charset="0"/>
              </a:rPr>
              <a:t> perhaps atomicity can be best explained in combination with another statement as on the next slide</a:t>
            </a:r>
            <a:r>
              <a:rPr lang="nl-NL" dirty="0">
                <a:latin typeface="Times New Roman" charset="0"/>
              </a:rPr>
              <a:t>: we </a:t>
            </a:r>
            <a:r>
              <a:rPr lang="nl-NL" dirty="0" err="1">
                <a:latin typeface="Times New Roman" charset="0"/>
              </a:rPr>
              <a:t>would</a:t>
            </a:r>
            <a:r>
              <a:rPr lang="nl-NL" dirty="0">
                <a:latin typeface="Times New Roman" charset="0"/>
              </a:rPr>
              <a:t/>
            </a:r>
            <a:r>
              <a:rPr lang="nl-NL" dirty="0" err="1">
                <a:latin typeface="Times New Roman" charset="0"/>
              </a:rPr>
              <a:t>like</a:t>
            </a:r>
            <a:r>
              <a:rPr lang="nl-NL" dirty="0">
                <a:latin typeface="Times New Roman" charset="0"/>
              </a:rPr>
              <a:t> the </a:t>
            </a:r>
            <a:r>
              <a:rPr lang="nl-NL" dirty="0" err="1">
                <a:latin typeface="Times New Roman" charset="0"/>
              </a:rPr>
              <a:t>final</a:t>
            </a:r>
            <a:r>
              <a:rPr lang="nl-NL" dirty="0">
                <a:latin typeface="Times New Roman" charset="0"/>
              </a:rPr>
              <a:t> state of the parallel </a:t>
            </a:r>
            <a:r>
              <a:rPr lang="nl-NL" dirty="0" err="1">
                <a:latin typeface="Times New Roman" charset="0"/>
              </a:rPr>
              <a:t>composition</a:t>
            </a:r>
            <a:r>
              <a:rPr lang="nl-NL" dirty="0">
                <a:latin typeface="Times New Roman" charset="0"/>
              </a:rPr>
              <a:t> of </a:t>
            </a:r>
            <a:r>
              <a:rPr lang="nl-NL" dirty="0" err="1">
                <a:latin typeface="Times New Roman" charset="0"/>
              </a:rPr>
              <a:t>two</a:t>
            </a:r>
            <a:r>
              <a:rPr lang="nl-NL" dirty="0">
                <a:latin typeface="Times New Roman" charset="0"/>
              </a:rPr>
              <a:t> statements X </a:t>
            </a:r>
            <a:r>
              <a:rPr lang="nl-NL" dirty="0" err="1">
                <a:latin typeface="Times New Roman" charset="0"/>
              </a:rPr>
              <a:t>and</a:t>
            </a:r>
            <a:r>
              <a:rPr lang="nl-NL" dirty="0">
                <a:latin typeface="Times New Roman" charset="0"/>
              </a:rPr>
              <a:t> Y </a:t>
            </a:r>
            <a:r>
              <a:rPr lang="nl-NL" dirty="0" err="1">
                <a:latin typeface="Times New Roman" charset="0"/>
              </a:rPr>
              <a:t>to</a:t>
            </a:r>
            <a:r>
              <a:rPr lang="nl-NL" dirty="0">
                <a:latin typeface="Times New Roman" charset="0"/>
              </a:rPr>
              <a:t/>
            </a:r>
            <a:r>
              <a:rPr lang="nl-NL" dirty="0" err="1">
                <a:latin typeface="Times New Roman" charset="0"/>
              </a:rPr>
              <a:t>be</a:t>
            </a:r>
            <a:r>
              <a:rPr lang="nl-NL" dirty="0">
                <a:latin typeface="Times New Roman" charset="0"/>
              </a:rPr>
              <a:t/>
            </a:r>
            <a:r>
              <a:rPr lang="nl-NL" dirty="0" err="1">
                <a:latin typeface="Times New Roman" charset="0"/>
              </a:rPr>
              <a:t>either</a:t>
            </a:r>
            <a:r>
              <a:rPr lang="nl-NL" dirty="0">
                <a:latin typeface="Times New Roman" charset="0"/>
              </a:rPr>
              <a:t> X ; Y or Y ; X.</a:t>
            </a:r>
            <a:endParaRPr lang="en-US" dirty="0">
              <a:latin typeface="Times New Roman" charset="0"/>
            </a:endParaRPr>
          </a:p>
          <a:p>
            <a:endParaRPr lang="en-US" dirty="0">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
            </a:r>
          </a:p>
          <a:p>
            <a:r>
              <a:t/>
            </a:r>
          </a:p>
        </p:txBody>
      </p:sp>
      <p:sp>
        <p:nvSpPr>
          <p:cNvPr id="4" name="Slide Number Placeholder 3"/>
          <p:cNvSpPr>
            <a:spLocks noGrp="1"/>
          </p:cNvSpPr>
          <p:nvPr>
            <p:ph type="sldNum" sz="quarter" idx="10"/>
          </p:nvPr>
        </p:nvSpPr>
        <p:spPr/>
        <p:txBody>
          <a:bodyPr/>
          <a:lstStyle/>
          <a:p>
            <a:fld id="{87391673-9ACB-334D-B5F9-3DF52F653400}" type="slidenum">
              <a:rPr lang="en-US" smtClean="0"/>
              <a:t>34</a:t>
            </a:fld>
            <a:endParaRPr lang="en-US"/>
          </a:p>
        </p:txBody>
      </p:sp>
    </p:spTree>
    <p:extLst>
      <p:ext uri="{BB962C8B-B14F-4D97-AF65-F5344CB8AC3E}">
        <p14:creationId xmlns:p14="http://schemas.microsoft.com/office/powerpoint/2010/main" val="2132051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3</a:t>
            </a:fld>
            <a:endParaRPr lang="en-US"/>
          </a:p>
        </p:txBody>
      </p:sp>
    </p:spTree>
    <p:extLst>
      <p:ext uri="{BB962C8B-B14F-4D97-AF65-F5344CB8AC3E}">
        <p14:creationId xmlns:p14="http://schemas.microsoft.com/office/powerpoint/2010/main" val="15719876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With preemption we need to take extra precautions to provide atomicity for certain sequences of code. Non-preemptive execution provides one possibility.</a:t>
            </a:r>
          </a:p>
          <a:p>
            <a:r>
              <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35</a:t>
            </a:fld>
            <a:endParaRPr lang="en-US"/>
          </a:p>
        </p:txBody>
      </p:sp>
    </p:spTree>
    <p:extLst>
      <p:ext uri="{BB962C8B-B14F-4D97-AF65-F5344CB8AC3E}">
        <p14:creationId xmlns:p14="http://schemas.microsoft.com/office/powerpoint/2010/main" val="625243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This “slicing” could of course also be done (manually or) by tooling…</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5</a:t>
            </a:fld>
            <a:endParaRPr lang="en-US"/>
          </a:p>
        </p:txBody>
      </p:sp>
    </p:spTree>
    <p:extLst>
      <p:ext uri="{BB962C8B-B14F-4D97-AF65-F5344CB8AC3E}">
        <p14:creationId xmlns:p14="http://schemas.microsoft.com/office/powerpoint/2010/main" val="2608268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In cyclic executive the schedule is determined offline. Under preemptive scheduling decisions are made during runtime.</a:t>
            </a:r>
          </a:p>
          <a:p>
            <a:r>
              <a:t/>
            </a:r>
          </a:p>
          <a:p>
            <a:r>
              <a:t>While in general priority and importance are not the same, in this case priority also reflects importance.</a:t>
            </a:r>
          </a:p>
          <a:p>
            <a:r>
              <a:t/>
            </a:r>
          </a:p>
          <a:p>
            <a:r>
              <a:t>We assume a uniprocessor with a single core CPU. On a uniprocessor only one job can execute at a time (n.b. on a multicore or multiprocessor computer several jobs can execute simultaneously)</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6</a:t>
            </a:fld>
            <a:endParaRPr lang="en-US"/>
          </a:p>
        </p:txBody>
      </p:sp>
    </p:spTree>
    <p:extLst>
      <p:ext uri="{BB962C8B-B14F-4D97-AF65-F5344CB8AC3E}">
        <p14:creationId xmlns:p14="http://schemas.microsoft.com/office/powerpoint/2010/main" val="3810703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Jobs are indexed from 0, i.e. the first job of a task has index k = 0.</a:t>
            </a:r>
          </a:p>
          <a:p>
            <a:r>
              <a:t/>
            </a:r>
          </a:p>
          <a:p>
            <a:r>
              <a:t>During the multitasking lecture we have seen that sometimes the desired inter-arrival time is difficult or impossible to achieve.</a:t>
            </a:r>
          </a:p>
          <a:p>
            <a:r>
              <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9</a:t>
            </a:fld>
            <a:endParaRPr lang="en-US"/>
          </a:p>
        </p:txBody>
      </p:sp>
    </p:spTree>
    <p:extLst>
      <p:ext uri="{BB962C8B-B14F-4D97-AF65-F5344CB8AC3E}">
        <p14:creationId xmlns:p14="http://schemas.microsoft.com/office/powerpoint/2010/main" val="74067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Arbitrate between tasks competing for the processor</a:t>
            </a:r>
          </a:p>
          <a:p>
            <a:r>
              <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10</a:t>
            </a:fld>
            <a:endParaRPr lang="en-US"/>
          </a:p>
        </p:txBody>
      </p:sp>
    </p:spTree>
    <p:extLst>
      <p:ext uri="{BB962C8B-B14F-4D97-AF65-F5344CB8AC3E}">
        <p14:creationId xmlns:p14="http://schemas.microsoft.com/office/powerpoint/2010/main" val="4176692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Interrupt handlers are not triggered form the main(). They are triggered by incoming interrupts, asynchronously with the main() program execution.</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12</a:t>
            </a:fld>
            <a:endParaRPr lang="en-US"/>
          </a:p>
        </p:txBody>
      </p:sp>
    </p:spTree>
    <p:extLst>
      <p:ext uri="{BB962C8B-B14F-4D97-AF65-F5344CB8AC3E}">
        <p14:creationId xmlns:p14="http://schemas.microsoft.com/office/powerpoint/2010/main" val="610419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Preemption requires managing the state of the tasks.</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13</a:t>
            </a:fld>
            <a:endParaRPr lang="en-US"/>
          </a:p>
        </p:txBody>
      </p:sp>
    </p:spTree>
    <p:extLst>
      <p:ext uri="{BB962C8B-B14F-4D97-AF65-F5344CB8AC3E}">
        <p14:creationId xmlns:p14="http://schemas.microsoft.com/office/powerpoint/2010/main" val="4050071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595313" y="217488"/>
            <a:ext cx="5705475" cy="4278312"/>
          </a:xfrm>
          <a:ln/>
        </p:spPr>
      </p:sp>
      <p:sp>
        <p:nvSpPr>
          <p:cNvPr id="71683" name="Rectangle 3"/>
          <p:cNvSpPr>
            <a:spLocks noGrp="1" noChangeArrowheads="1"/>
          </p:cNvSpPr>
          <p:nvPr>
            <p:ph type="body" idx="1"/>
          </p:nvPr>
        </p:nvSpPr>
        <p:spPr>
          <a:xfrm>
            <a:off x="311310" y="4708869"/>
            <a:ext cx="6247650" cy="29061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t>In fact we see three tasks here: two ‘regular’ tasks and one timer interrupt handler. For predictable behavior we need to have assumptions about event occurrences, e.g. how often they can occur and how long they take. The real-time analysis based on these assumptions leads to the particular choices for task priorities as seen here.</a:t>
            </a:r>
          </a:p>
          <a:p>
            <a:r>
              <a:t/>
            </a:r>
          </a:p>
          <a:p>
            <a:r>
              <a:t>Preemption is due to higher priority task.</a:t>
            </a:r>
          </a:p>
          <a:p>
            <a:r>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448D97-A841-F049-8BF1-EA919DA29815}" type="datetime1">
              <a:rPr lang="en-GB" smtClean="0"/>
              <a:t>24/11/14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25A855F-C6D8-5944-9B1B-50E202AEB8AD}" type="slidenum">
              <a:rPr lang="en-US" smtClean="0"/>
              <a:t>‹#›</a:t>
            </a:fld>
            <a:endParaRPr lang="en-US"/>
          </a:p>
        </p:txBody>
      </p:sp>
    </p:spTree>
    <p:extLst>
      <p:ext uri="{BB962C8B-B14F-4D97-AF65-F5344CB8AC3E}">
        <p14:creationId xmlns:p14="http://schemas.microsoft.com/office/powerpoint/2010/main" val="1110578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5A64C57-C4FA-2748-9C53-67603BAD62AC}" type="datetime1">
              <a:rPr lang="en-GB" smtClean="0"/>
              <a:t>24/11/14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25A855F-C6D8-5944-9B1B-50E202AEB8AD}" type="slidenum">
              <a:rPr lang="en-US" smtClean="0"/>
              <a:t>‹#›</a:t>
            </a:fld>
            <a:endParaRPr lang="en-US"/>
          </a:p>
        </p:txBody>
      </p:sp>
    </p:spTree>
    <p:extLst>
      <p:ext uri="{BB962C8B-B14F-4D97-AF65-F5344CB8AC3E}">
        <p14:creationId xmlns:p14="http://schemas.microsoft.com/office/powerpoint/2010/main" val="637449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C5DE159-7C88-9847-AD8A-CE97185DCD3F}" type="datetime1">
              <a:rPr lang="en-GB" smtClean="0"/>
              <a:t>24/11/14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25A855F-C6D8-5944-9B1B-50E202AEB8AD}" type="slidenum">
              <a:rPr lang="en-US" smtClean="0"/>
              <a:t>‹#›</a:t>
            </a:fld>
            <a:endParaRPr lang="en-US"/>
          </a:p>
        </p:txBody>
      </p:sp>
    </p:spTree>
    <p:extLst>
      <p:ext uri="{BB962C8B-B14F-4D97-AF65-F5344CB8AC3E}">
        <p14:creationId xmlns:p14="http://schemas.microsoft.com/office/powerpoint/2010/main" val="4223506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19272A5-90D0-D847-B1FA-49D744A5915F}" type="datetime1">
              <a:rPr lang="en-GB" smtClean="0"/>
              <a:t>24/11/14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25A855F-C6D8-5944-9B1B-50E202AEB8AD}" type="slidenum">
              <a:rPr lang="en-US" smtClean="0"/>
              <a:t>‹#›</a:t>
            </a:fld>
            <a:endParaRPr lang="en-US"/>
          </a:p>
        </p:txBody>
      </p:sp>
    </p:spTree>
    <p:extLst>
      <p:ext uri="{BB962C8B-B14F-4D97-AF65-F5344CB8AC3E}">
        <p14:creationId xmlns:p14="http://schemas.microsoft.com/office/powerpoint/2010/main" val="335643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81D03DE-652A-A04C-9525-3D6418FACE39}" type="datetime1">
              <a:rPr lang="en-GB" smtClean="0"/>
              <a:t>24/11/14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25A855F-C6D8-5944-9B1B-50E202AEB8AD}" type="slidenum">
              <a:rPr lang="en-US" smtClean="0"/>
              <a:t>‹#›</a:t>
            </a:fld>
            <a:endParaRPr lang="en-US"/>
          </a:p>
        </p:txBody>
      </p:sp>
    </p:spTree>
    <p:extLst>
      <p:ext uri="{BB962C8B-B14F-4D97-AF65-F5344CB8AC3E}">
        <p14:creationId xmlns:p14="http://schemas.microsoft.com/office/powerpoint/2010/main" val="14325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0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440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4AEF093-A3D9-6843-8AB0-CB89227B5FAE}" type="datetime1">
              <a:rPr lang="en-GB" smtClean="0"/>
              <a:t>24/11/14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25A855F-C6D8-5944-9B1B-50E202AEB8AD}" type="slidenum">
              <a:rPr lang="en-US" smtClean="0"/>
              <a:t>‹#›</a:t>
            </a:fld>
            <a:endParaRPr lang="en-US"/>
          </a:p>
        </p:txBody>
      </p:sp>
    </p:spTree>
    <p:extLst>
      <p:ext uri="{BB962C8B-B14F-4D97-AF65-F5344CB8AC3E}">
        <p14:creationId xmlns:p14="http://schemas.microsoft.com/office/powerpoint/2010/main" val="3203755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8FCE52D-5C60-E243-A75A-94107EBED843}" type="datetime1">
              <a:rPr lang="en-GB" smtClean="0"/>
              <a:t>24/11/14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025A855F-C6D8-5944-9B1B-50E202AEB8AD}" type="slidenum">
              <a:rPr lang="en-US" smtClean="0"/>
              <a:t>‹#›</a:t>
            </a:fld>
            <a:endParaRPr lang="en-US"/>
          </a:p>
        </p:txBody>
      </p:sp>
    </p:spTree>
    <p:extLst>
      <p:ext uri="{BB962C8B-B14F-4D97-AF65-F5344CB8AC3E}">
        <p14:creationId xmlns:p14="http://schemas.microsoft.com/office/powerpoint/2010/main" val="4162323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F2BDC8C-4962-DA4E-A3B3-6DE2DB143878}" type="datetime1">
              <a:rPr lang="en-GB" smtClean="0"/>
              <a:t>24/11/14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025A855F-C6D8-5944-9B1B-50E202AEB8AD}" type="slidenum">
              <a:rPr lang="en-US" smtClean="0"/>
              <a:t>‹#›</a:t>
            </a:fld>
            <a:endParaRPr lang="en-US"/>
          </a:p>
        </p:txBody>
      </p:sp>
    </p:spTree>
    <p:extLst>
      <p:ext uri="{BB962C8B-B14F-4D97-AF65-F5344CB8AC3E}">
        <p14:creationId xmlns:p14="http://schemas.microsoft.com/office/powerpoint/2010/main" val="2354066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EEE0038-F075-BE42-8738-CA107CE2BA7E}" type="datetime1">
              <a:rPr lang="en-GB" smtClean="0"/>
              <a:t>24/11/14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025A855F-C6D8-5944-9B1B-50E202AEB8AD}" type="slidenum">
              <a:rPr lang="en-US" smtClean="0"/>
              <a:t>‹#›</a:t>
            </a:fld>
            <a:endParaRPr lang="en-US"/>
          </a:p>
        </p:txBody>
      </p:sp>
    </p:spTree>
    <p:extLst>
      <p:ext uri="{BB962C8B-B14F-4D97-AF65-F5344CB8AC3E}">
        <p14:creationId xmlns:p14="http://schemas.microsoft.com/office/powerpoint/2010/main" val="2475237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0C08CE7-DC2B-C943-A62D-91F495344E2D}" type="datetime1">
              <a:rPr lang="en-GB" smtClean="0"/>
              <a:t>24/11/14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25A855F-C6D8-5944-9B1B-50E202AEB8AD}" type="slidenum">
              <a:rPr lang="en-US" smtClean="0"/>
              <a:t>‹#›</a:t>
            </a:fld>
            <a:endParaRPr lang="en-US"/>
          </a:p>
        </p:txBody>
      </p:sp>
    </p:spTree>
    <p:extLst>
      <p:ext uri="{BB962C8B-B14F-4D97-AF65-F5344CB8AC3E}">
        <p14:creationId xmlns:p14="http://schemas.microsoft.com/office/powerpoint/2010/main" val="413467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ADBBB2-21BC-F24B-8F5E-0D9FF540948A}" type="datetime1">
              <a:rPr lang="en-GB" smtClean="0"/>
              <a:t>24/11/14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25A855F-C6D8-5944-9B1B-50E202AEB8AD}" type="slidenum">
              <a:rPr lang="en-US" smtClean="0"/>
              <a:t>‹#›</a:t>
            </a:fld>
            <a:endParaRPr lang="en-US"/>
          </a:p>
        </p:txBody>
      </p:sp>
    </p:spTree>
    <p:extLst>
      <p:ext uri="{BB962C8B-B14F-4D97-AF65-F5344CB8AC3E}">
        <p14:creationId xmlns:p14="http://schemas.microsoft.com/office/powerpoint/2010/main" val="26891930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gi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896616"/>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0000"/>
            <a:ext cx="8229600" cy="465901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4037946" y="6426739"/>
            <a:ext cx="992565" cy="276999"/>
          </a:xfrm>
          <a:prstGeom prst="rect">
            <a:avLst/>
          </a:prstGeom>
        </p:spPr>
        <p:txBody>
          <a:bodyPr vert="horz" lIns="91440" tIns="45720" rIns="91440" bIns="45720" rtlCol="0" anchor="ctr"/>
          <a:lstStyle>
            <a:lvl1pPr algn="ctr">
              <a:defRPr sz="1200">
                <a:solidFill>
                  <a:schemeClr val="tx1">
                    <a:tint val="75000"/>
                  </a:schemeClr>
                </a:solidFill>
              </a:defRPr>
            </a:lvl1pPr>
          </a:lstStyle>
          <a:p>
            <a:fld id="{025A855F-C6D8-5944-9B1B-50E202AEB8AD}" type="slidenum">
              <a:rPr lang="en-US" smtClean="0"/>
              <a:pPr/>
              <a:t>‹#›</a:t>
            </a:fld>
            <a:endParaRPr lang="en-US" dirty="0"/>
          </a:p>
        </p:txBody>
      </p:sp>
      <p:pic>
        <p:nvPicPr>
          <p:cNvPr id="11" name="Picture 11" descr="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922015" y="6376595"/>
            <a:ext cx="1764785" cy="37531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san-logo.gif"/>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5824941" y="6413821"/>
            <a:ext cx="315240" cy="338084"/>
          </a:xfrm>
          <a:prstGeom prst="rect">
            <a:avLst/>
          </a:prstGeom>
        </p:spPr>
      </p:pic>
      <p:sp>
        <p:nvSpPr>
          <p:cNvPr id="14" name="TextBox 13"/>
          <p:cNvSpPr txBox="1"/>
          <p:nvPr userDrawn="1"/>
        </p:nvSpPr>
        <p:spPr>
          <a:xfrm>
            <a:off x="457201" y="6426739"/>
            <a:ext cx="3580746" cy="276999"/>
          </a:xfrm>
          <a:prstGeom prst="rect">
            <a:avLst/>
          </a:prstGeom>
          <a:noFill/>
        </p:spPr>
        <p:txBody>
          <a:bodyPr wrap="square" rtlCol="0">
            <a:spAutoFit/>
          </a:bodyPr>
          <a:lstStyle/>
          <a:p>
            <a:r>
              <a:rPr lang="en-US" sz="1200" dirty="0" smtClean="0">
                <a:solidFill>
                  <a:schemeClr val="bg1">
                    <a:lumMod val="50000"/>
                  </a:schemeClr>
                </a:solidFill>
              </a:rPr>
              <a:t>Mike </a:t>
            </a:r>
            <a:r>
              <a:rPr lang="en-US" sz="1200" dirty="0" err="1" smtClean="0">
                <a:solidFill>
                  <a:schemeClr val="bg1">
                    <a:lumMod val="50000"/>
                  </a:schemeClr>
                </a:solidFill>
              </a:rPr>
              <a:t>Holenderski</a:t>
            </a:r>
            <a:r>
              <a:rPr lang="en-US" sz="1200" dirty="0" smtClean="0">
                <a:solidFill>
                  <a:schemeClr val="bg1">
                    <a:lumMod val="50000"/>
                  </a:schemeClr>
                </a:solidFill>
              </a:rPr>
              <a:t>, </a:t>
            </a:r>
            <a:r>
              <a:rPr lang="en-US" sz="1200" dirty="0" err="1" smtClean="0">
                <a:solidFill>
                  <a:schemeClr val="bg1">
                    <a:lumMod val="50000"/>
                  </a:schemeClr>
                </a:solidFill>
              </a:rPr>
              <a:t>m.holenderski@tue.nl</a:t>
            </a:r>
            <a:endParaRPr lang="en-US" sz="1200" dirty="0">
              <a:solidFill>
                <a:schemeClr val="bg1">
                  <a:lumMod val="50000"/>
                </a:schemeClr>
              </a:solidFill>
            </a:endParaRPr>
          </a:p>
        </p:txBody>
      </p:sp>
    </p:spTree>
    <p:extLst>
      <p:ext uri="{BB962C8B-B14F-4D97-AF65-F5344CB8AC3E}">
        <p14:creationId xmlns:p14="http://schemas.microsoft.com/office/powerpoint/2010/main" val="3680327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ftr="0" dt="0"/>
  <p:txStyles>
    <p:titleStyle>
      <a:lvl1pPr algn="ctr"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9.emf"/></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8.emf"/><Relationship Id="rId5" Type="http://schemas.openxmlformats.org/officeDocument/2006/relationships/oleObject" Target="../embeddings/oleObject1.bin"/><Relationship Id="rId6" Type="http://schemas.openxmlformats.org/officeDocument/2006/relationships/image" Target="../media/image7.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Preemption</a:t>
            </a:r>
            <a:endParaRPr lang="en-US" dirty="0"/>
          </a:p>
        </p:txBody>
      </p:sp>
      <p:sp>
        <p:nvSpPr>
          <p:cNvPr id="5" name="Subtitle 4"/>
          <p:cNvSpPr>
            <a:spLocks noGrp="1"/>
          </p:cNvSpPr>
          <p:nvPr>
            <p:ph type="subTitle" idx="1"/>
          </p:nvPr>
        </p:nvSpPr>
        <p:spPr/>
        <p:txBody>
          <a:bodyPr/>
          <a:lstStyle/>
          <a:p>
            <a:r>
              <a:rPr lang="en-US" dirty="0"/>
              <a:t>2IN60: Real-time Architectures</a:t>
            </a:r>
            <a:br>
              <a:rPr lang="en-US" dirty="0"/>
            </a:br>
            <a:r>
              <a:rPr lang="en-US" dirty="0"/>
              <a:t>(for automotive systems</a:t>
            </a:r>
            <a:r>
              <a:rPr lang="en-US" dirty="0" smtClean="0"/>
              <a:t>)</a:t>
            </a:r>
            <a:endParaRPr lang="en-US" dirty="0"/>
          </a:p>
        </p:txBody>
      </p:sp>
    </p:spTree>
    <p:extLst>
      <p:ext uri="{BB962C8B-B14F-4D97-AF65-F5344CB8AC3E}">
        <p14:creationId xmlns:p14="http://schemas.microsoft.com/office/powerpoint/2010/main" val="276871305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Priorities</a:t>
            </a:r>
            <a:endParaRPr lang="en-US" dirty="0"/>
          </a:p>
        </p:txBody>
      </p:sp>
      <p:sp>
        <p:nvSpPr>
          <p:cNvPr id="7" name="Content Placeholder 6"/>
          <p:cNvSpPr>
            <a:spLocks noGrp="1"/>
          </p:cNvSpPr>
          <p:nvPr>
            <p:ph idx="1"/>
          </p:nvPr>
        </p:nvSpPr>
        <p:spPr/>
        <p:txBody>
          <a:bodyPr>
            <a:normAutofit fontScale="85000" lnSpcReduction="20000"/>
          </a:bodyPr>
          <a:lstStyle/>
          <a:p>
            <a:r>
              <a:rPr lang="en-US" dirty="0" smtClean="0"/>
              <a:t>Each task is assigned a priority</a:t>
            </a:r>
          </a:p>
          <a:p>
            <a:r>
              <a:rPr lang="en-US" b="1" dirty="0" smtClean="0"/>
              <a:t>Priority based scheduler</a:t>
            </a:r>
            <a:r>
              <a:rPr lang="en-US" dirty="0" smtClean="0"/>
              <a:t>:</a:t>
            </a:r>
          </a:p>
          <a:p>
            <a:pPr lvl="1"/>
            <a:r>
              <a:rPr lang="en-US" dirty="0"/>
              <a:t>A</a:t>
            </a:r>
            <a:r>
              <a:rPr lang="en-US" dirty="0" smtClean="0"/>
              <a:t>t </a:t>
            </a:r>
            <a:r>
              <a:rPr lang="en-US" dirty="0"/>
              <a:t>any moment execute the highest priority ready task (if possible</a:t>
            </a:r>
            <a:r>
              <a:rPr lang="en-US" dirty="0" smtClean="0"/>
              <a:t>)</a:t>
            </a:r>
            <a:endParaRPr lang="en-US" dirty="0" smtClean="0"/>
          </a:p>
          <a:p>
            <a:r>
              <a:rPr lang="en-US" dirty="0" smtClean="0"/>
              <a:t>Priorities </a:t>
            </a:r>
            <a:r>
              <a:rPr lang="en-US" dirty="0" smtClean="0"/>
              <a:t>are a “scheduling aid”</a:t>
            </a:r>
            <a:endParaRPr lang="en-US" dirty="0"/>
          </a:p>
          <a:p>
            <a:pPr lvl="1"/>
            <a:r>
              <a:rPr lang="en-US" dirty="0" smtClean="0"/>
              <a:t>Decide in which order to execute tasks when more than one task is ready to execute</a:t>
            </a:r>
          </a:p>
          <a:p>
            <a:pPr lvl="1"/>
            <a:r>
              <a:rPr lang="en-US" dirty="0" smtClean="0"/>
              <a:t>In an offline schedule (e.g. AFAP) priorities are irrelevant</a:t>
            </a:r>
          </a:p>
          <a:p>
            <a:r>
              <a:rPr lang="en-US" dirty="0" smtClean="0"/>
              <a:t>Sometimes priority = importance</a:t>
            </a:r>
          </a:p>
          <a:p>
            <a:pPr lvl="1"/>
            <a:r>
              <a:rPr lang="en-US" dirty="0" smtClean="0"/>
              <a:t>Limit the effect of misbehaving lower priority tasks </a:t>
            </a:r>
          </a:p>
          <a:p>
            <a:r>
              <a:rPr lang="en-US" dirty="0" smtClean="0"/>
              <a:t>We assume </a:t>
            </a:r>
            <a:r>
              <a:rPr lang="en-US" b="1" dirty="0" smtClean="0"/>
              <a:t>fixed</a:t>
            </a:r>
            <a:r>
              <a:rPr lang="en-US" dirty="0" smtClean="0"/>
              <a:t> and </a:t>
            </a:r>
            <a:r>
              <a:rPr lang="en-US" b="1" dirty="0" smtClean="0"/>
              <a:t>unique</a:t>
            </a:r>
            <a:r>
              <a:rPr lang="en-US" dirty="0" smtClean="0"/>
              <a:t> priorities</a:t>
            </a:r>
          </a:p>
          <a:p>
            <a:pPr lvl="1"/>
            <a:r>
              <a:rPr lang="en-US" dirty="0" smtClean="0"/>
              <a:t>In this course: lower number = higher priority</a:t>
            </a:r>
            <a:endParaRPr lang="en-US" dirty="0"/>
          </a:p>
        </p:txBody>
      </p:sp>
      <p:sp>
        <p:nvSpPr>
          <p:cNvPr id="5" name="Slide Number Placeholder 4"/>
          <p:cNvSpPr>
            <a:spLocks noGrp="1"/>
          </p:cNvSpPr>
          <p:nvPr>
            <p:ph type="sldNum" sz="quarter" idx="12"/>
          </p:nvPr>
        </p:nvSpPr>
        <p:spPr/>
        <p:txBody>
          <a:bodyPr/>
          <a:lstStyle/>
          <a:p>
            <a:fld id="{025A855F-C6D8-5944-9B1B-50E202AEB8AD}" type="slidenum">
              <a:rPr lang="en-US" smtClean="0"/>
              <a:t>10</a:t>
            </a:fld>
            <a:endParaRPr lang="en-US"/>
          </a:p>
        </p:txBody>
      </p:sp>
    </p:spTree>
    <p:extLst>
      <p:ext uri="{BB962C8B-B14F-4D97-AF65-F5344CB8AC3E}">
        <p14:creationId xmlns:p14="http://schemas.microsoft.com/office/powerpoint/2010/main" val="38740006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Interrupts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Interrupts are signals which need immediate attention</a:t>
            </a:r>
          </a:p>
          <a:p>
            <a:pPr lvl="1"/>
            <a:r>
              <a:rPr lang="en-US" dirty="0" smtClean="0"/>
              <a:t>They can arrive at an arbitrary moment during task execution</a:t>
            </a:r>
          </a:p>
          <a:p>
            <a:pPr lvl="1"/>
            <a:r>
              <a:rPr lang="en-US" dirty="0" smtClean="0"/>
              <a:t>The code triggered by an interrupt is called an Interrupt Service Routine (ISR</a:t>
            </a:r>
            <a:r>
              <a:rPr lang="en-US" dirty="0" smtClean="0"/>
              <a:t>), or </a:t>
            </a:r>
            <a:r>
              <a:rPr lang="en-US" dirty="0"/>
              <a:t>I</a:t>
            </a:r>
            <a:r>
              <a:rPr lang="en-US" dirty="0" smtClean="0"/>
              <a:t>nterrupt </a:t>
            </a:r>
            <a:r>
              <a:rPr lang="en-US" dirty="0"/>
              <a:t>H</a:t>
            </a:r>
            <a:r>
              <a:rPr lang="en-US" dirty="0" smtClean="0"/>
              <a:t>andler</a:t>
            </a:r>
            <a:endParaRPr lang="en-US" dirty="0" smtClean="0"/>
          </a:p>
          <a:p>
            <a:r>
              <a:rPr lang="en-US" dirty="0" smtClean="0"/>
              <a:t>Examples:</a:t>
            </a:r>
          </a:p>
          <a:p>
            <a:pPr lvl="1"/>
            <a:r>
              <a:rPr lang="en-US" dirty="0" smtClean="0"/>
              <a:t>Sensed temperature is above a threshold</a:t>
            </a:r>
          </a:p>
          <a:p>
            <a:pPr lvl="1"/>
            <a:r>
              <a:rPr lang="en-US" dirty="0" smtClean="0"/>
              <a:t>CAN controller received a message</a:t>
            </a:r>
          </a:p>
          <a:p>
            <a:pPr lvl="1"/>
            <a:r>
              <a:rPr lang="en-US" dirty="0" smtClean="0"/>
              <a:t>Timer expired</a:t>
            </a:r>
          </a:p>
          <a:p>
            <a:r>
              <a:rPr lang="en-US" dirty="0" smtClean="0"/>
              <a:t>Timer interrupts are especially important</a:t>
            </a:r>
          </a:p>
          <a:p>
            <a:pPr lvl="1"/>
            <a:r>
              <a:rPr lang="en-US" dirty="0" smtClean="0"/>
              <a:t>E.g. trigger periodic tasks in control applications</a:t>
            </a:r>
          </a:p>
          <a:p>
            <a:r>
              <a:rPr lang="en-US" dirty="0" smtClean="0"/>
              <a:t>Two types of timers: </a:t>
            </a:r>
            <a:r>
              <a:rPr lang="en-US" b="1" dirty="0" smtClean="0"/>
              <a:t>periodic</a:t>
            </a:r>
            <a:r>
              <a:rPr lang="en-US" dirty="0" smtClean="0"/>
              <a:t> vs. one-shot</a:t>
            </a:r>
            <a:endParaRPr lang="en-US" dirty="0"/>
          </a:p>
        </p:txBody>
      </p:sp>
      <p:sp>
        <p:nvSpPr>
          <p:cNvPr id="4" name="Slide Number Placeholder 3"/>
          <p:cNvSpPr>
            <a:spLocks noGrp="1"/>
          </p:cNvSpPr>
          <p:nvPr>
            <p:ph type="sldNum" sz="quarter" idx="12"/>
          </p:nvPr>
        </p:nvSpPr>
        <p:spPr/>
        <p:txBody>
          <a:bodyPr/>
          <a:lstStyle/>
          <a:p>
            <a:fld id="{025A855F-C6D8-5944-9B1B-50E202AEB8AD}" type="slidenum">
              <a:rPr lang="en-US" smtClean="0"/>
              <a:pPr/>
              <a:t>11</a:t>
            </a:fld>
            <a:endParaRPr lang="en-US"/>
          </a:p>
        </p:txBody>
      </p:sp>
    </p:spTree>
    <p:extLst>
      <p:ext uri="{BB962C8B-B14F-4D97-AF65-F5344CB8AC3E}">
        <p14:creationId xmlns:p14="http://schemas.microsoft.com/office/powerpoint/2010/main" val="39767535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Interrupt Handlers</a:t>
            </a:r>
            <a:endParaRPr lang="en-US" dirty="0"/>
          </a:p>
        </p:txBody>
      </p:sp>
      <p:sp>
        <p:nvSpPr>
          <p:cNvPr id="4" name="Slide Number Placeholder 3"/>
          <p:cNvSpPr>
            <a:spLocks noGrp="1"/>
          </p:cNvSpPr>
          <p:nvPr>
            <p:ph type="sldNum" sz="quarter" idx="12"/>
          </p:nvPr>
        </p:nvSpPr>
        <p:spPr/>
        <p:txBody>
          <a:bodyPr/>
          <a:lstStyle/>
          <a:p>
            <a:fld id="{025A855F-C6D8-5944-9B1B-50E202AEB8AD}" type="slidenum">
              <a:rPr lang="en-US" smtClean="0"/>
              <a:t>12</a:t>
            </a:fld>
            <a:endParaRPr lang="en-US"/>
          </a:p>
        </p:txBody>
      </p:sp>
      <p:pic>
        <p:nvPicPr>
          <p:cNvPr id="8" name="Picture 7"/>
          <p:cNvPicPr>
            <a:picLocks noChangeAspect="1"/>
          </p:cNvPicPr>
          <p:nvPr/>
        </p:nvPicPr>
        <p:blipFill>
          <a:blip r:embed="rId3"/>
          <a:stretch>
            <a:fillRect/>
          </a:stretch>
        </p:blipFill>
        <p:spPr>
          <a:xfrm>
            <a:off x="1189252" y="1171859"/>
            <a:ext cx="6960955" cy="5217083"/>
          </a:xfrm>
          <a:prstGeom prst="rect">
            <a:avLst/>
          </a:prstGeom>
        </p:spPr>
      </p:pic>
    </p:spTree>
    <p:extLst>
      <p:ext uri="{BB962C8B-B14F-4D97-AF65-F5344CB8AC3E}">
        <p14:creationId xmlns:p14="http://schemas.microsoft.com/office/powerpoint/2010/main" val="61729705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551412" y="2351775"/>
            <a:ext cx="3572018" cy="2340708"/>
            <a:chOff x="5004258" y="1587825"/>
            <a:chExt cx="3572018" cy="2340708"/>
          </a:xfrm>
        </p:grpSpPr>
        <p:pic>
          <p:nvPicPr>
            <p:cNvPr id="13" name="Picture 12" descr="example6.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258" y="1587825"/>
              <a:ext cx="3572018" cy="2340708"/>
            </a:xfrm>
            <a:prstGeom prst="rect">
              <a:avLst/>
            </a:prstGeom>
          </p:spPr>
        </p:pic>
        <p:sp>
          <p:nvSpPr>
            <p:cNvPr id="14" name="Lightning Bolt 13"/>
            <p:cNvSpPr/>
            <p:nvPr/>
          </p:nvSpPr>
          <p:spPr>
            <a:xfrm>
              <a:off x="6028265" y="3031068"/>
              <a:ext cx="355602" cy="491061"/>
            </a:xfrm>
            <a:prstGeom prst="lightningBol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5" name="Lightning Bolt 14"/>
            <p:cNvSpPr/>
            <p:nvPr/>
          </p:nvSpPr>
          <p:spPr>
            <a:xfrm>
              <a:off x="7552265" y="3014134"/>
              <a:ext cx="355602" cy="491061"/>
            </a:xfrm>
            <a:prstGeom prst="lightningBol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sp>
        <p:nvSpPr>
          <p:cNvPr id="7" name="TextBox 6"/>
          <p:cNvSpPr txBox="1"/>
          <p:nvPr/>
        </p:nvSpPr>
        <p:spPr>
          <a:xfrm>
            <a:off x="194733" y="1619355"/>
            <a:ext cx="4453467" cy="3785652"/>
          </a:xfrm>
          <a:prstGeom prst="rect">
            <a:avLst/>
          </a:prstGeom>
          <a:noFill/>
        </p:spPr>
        <p:txBody>
          <a:bodyPr wrap="square" rtlCol="0">
            <a:spAutoFit/>
          </a:bodyPr>
          <a:lstStyle/>
          <a:p>
            <a:r>
              <a:rPr lang="en-US" sz="1600" dirty="0" smtClean="0">
                <a:latin typeface="Courier New"/>
                <a:cs typeface="Courier New"/>
              </a:rPr>
              <a:t>void Task1(</a:t>
            </a:r>
            <a:r>
              <a:rPr lang="en-US" sz="1600" dirty="0">
                <a:latin typeface="Courier New"/>
                <a:cs typeface="Courier New"/>
              </a:rPr>
              <a:t>) {...}</a:t>
            </a:r>
          </a:p>
          <a:p>
            <a:endParaRPr lang="en-US" sz="1600" dirty="0" smtClean="0">
              <a:latin typeface="Courier New"/>
              <a:cs typeface="Courier New"/>
            </a:endParaRPr>
          </a:p>
          <a:p>
            <a:r>
              <a:rPr lang="en-US" sz="1600" dirty="0" smtClean="0">
                <a:latin typeface="Courier New"/>
                <a:cs typeface="Courier New"/>
              </a:rPr>
              <a:t>void Task2(</a:t>
            </a:r>
            <a:r>
              <a:rPr lang="en-US" sz="1600" dirty="0">
                <a:latin typeface="Courier New"/>
                <a:cs typeface="Courier New"/>
              </a:rPr>
              <a:t>) {...}</a:t>
            </a:r>
          </a:p>
          <a:p>
            <a:endParaRPr lang="en-US" sz="1600" dirty="0" smtClean="0">
              <a:latin typeface="Courier New"/>
              <a:cs typeface="Courier New"/>
            </a:endParaRPr>
          </a:p>
          <a:p>
            <a:r>
              <a:rPr lang="en-US" sz="1600" dirty="0" err="1" smtClean="0">
                <a:latin typeface="Courier New"/>
                <a:cs typeface="Courier New"/>
              </a:rPr>
              <a:t>int</a:t>
            </a:r>
            <a:r>
              <a:rPr lang="en-US" sz="1600" dirty="0" smtClean="0">
                <a:latin typeface="Courier New"/>
                <a:cs typeface="Courier New"/>
              </a:rPr>
              <a:t> main() {</a:t>
            </a:r>
          </a:p>
          <a:p>
            <a:r>
              <a:rPr lang="en-US" sz="1600" dirty="0">
                <a:latin typeface="Courier New"/>
                <a:cs typeface="Courier New"/>
              </a:rPr>
              <a:t>  </a:t>
            </a:r>
            <a:r>
              <a:rPr lang="en-US" sz="1600" dirty="0" smtClean="0">
                <a:latin typeface="Courier New"/>
                <a:cs typeface="Courier New"/>
              </a:rPr>
              <a:t>/* </a:t>
            </a:r>
            <a:r>
              <a:rPr lang="en-US" sz="1600" dirty="0">
                <a:latin typeface="Courier New"/>
                <a:cs typeface="Courier New"/>
              </a:rPr>
              <a:t>setup the timer interrupt </a:t>
            </a:r>
            <a:r>
              <a:rPr lang="en-US" sz="1600" dirty="0" smtClean="0">
                <a:latin typeface="Courier New"/>
                <a:cs typeface="Courier New"/>
              </a:rPr>
              <a:t>*</a:t>
            </a:r>
            <a:r>
              <a:rPr lang="en-US" sz="1600" dirty="0">
                <a:latin typeface="Courier New"/>
                <a:cs typeface="Courier New"/>
              </a:rPr>
              <a:t>/</a:t>
            </a:r>
            <a:endParaRPr lang="en-US" sz="1600" dirty="0" smtClean="0">
              <a:latin typeface="Courier New"/>
              <a:cs typeface="Courier New"/>
            </a:endParaRPr>
          </a:p>
          <a:p>
            <a:r>
              <a:rPr lang="en-US" sz="1600" dirty="0">
                <a:latin typeface="Courier New"/>
                <a:cs typeface="Courier New"/>
              </a:rPr>
              <a:t> </a:t>
            </a:r>
            <a:r>
              <a:rPr lang="en-US" sz="1600" dirty="0" smtClean="0">
                <a:latin typeface="Courier New"/>
                <a:cs typeface="Courier New"/>
              </a:rPr>
              <a:t> /* </a:t>
            </a:r>
            <a:r>
              <a:rPr lang="en-US" sz="1600" dirty="0">
                <a:latin typeface="Courier New"/>
                <a:cs typeface="Courier New"/>
              </a:rPr>
              <a:t>enable interrupts </a:t>
            </a:r>
            <a:r>
              <a:rPr lang="en-US" sz="1600" dirty="0" smtClean="0">
                <a:latin typeface="Courier New"/>
                <a:cs typeface="Courier New"/>
              </a:rPr>
              <a:t>*/</a:t>
            </a:r>
          </a:p>
          <a:p>
            <a:endParaRPr lang="en-US" sz="1600" dirty="0" smtClean="0">
              <a:latin typeface="Courier New"/>
              <a:cs typeface="Courier New"/>
            </a:endParaRPr>
          </a:p>
          <a:p>
            <a:r>
              <a:rPr lang="en-US" sz="1600" dirty="0" smtClean="0">
                <a:latin typeface="Courier New"/>
                <a:cs typeface="Courier New"/>
              </a:rPr>
              <a:t>  while (1) {</a:t>
            </a:r>
          </a:p>
          <a:p>
            <a:r>
              <a:rPr lang="en-US" sz="1600" dirty="0">
                <a:latin typeface="Courier New"/>
                <a:cs typeface="Courier New"/>
              </a:rPr>
              <a:t>	</a:t>
            </a:r>
            <a:r>
              <a:rPr lang="en-US" sz="1600" dirty="0" smtClean="0">
                <a:latin typeface="Courier New"/>
                <a:cs typeface="Courier New"/>
              </a:rPr>
              <a:t>/* wait for timer interrupt */</a:t>
            </a:r>
          </a:p>
          <a:p>
            <a:r>
              <a:rPr lang="en-US" sz="1600" dirty="0">
                <a:latin typeface="Courier New"/>
                <a:cs typeface="Courier New"/>
              </a:rPr>
              <a:t> </a:t>
            </a:r>
            <a:r>
              <a:rPr lang="en-US" sz="1600" dirty="0" smtClean="0">
                <a:latin typeface="Courier New"/>
                <a:cs typeface="Courier New"/>
              </a:rPr>
              <a:t>   </a:t>
            </a:r>
            <a:r>
              <a:rPr lang="en-US" sz="1600" b="1" dirty="0">
                <a:latin typeface="Courier New"/>
                <a:cs typeface="Courier New"/>
              </a:rPr>
              <a:t>if (</a:t>
            </a:r>
            <a:r>
              <a:rPr lang="en-US" sz="1600" b="1" dirty="0" err="1" smtClean="0">
                <a:latin typeface="Courier New"/>
                <a:cs typeface="Courier New"/>
              </a:rPr>
              <a:t>IsTimeFor</a:t>
            </a:r>
            <a:r>
              <a:rPr lang="en-US" sz="1600" b="1" dirty="0">
                <a:latin typeface="Courier New"/>
                <a:cs typeface="Courier New"/>
              </a:rPr>
              <a:t>(1)) </a:t>
            </a:r>
            <a:r>
              <a:rPr lang="en-US" sz="1600" dirty="0" smtClean="0">
                <a:latin typeface="Courier New"/>
                <a:cs typeface="Courier New"/>
              </a:rPr>
              <a:t>Task1();</a:t>
            </a:r>
          </a:p>
          <a:p>
            <a:r>
              <a:rPr lang="en-US" sz="1600" dirty="0">
                <a:latin typeface="Courier New"/>
                <a:cs typeface="Courier New"/>
              </a:rPr>
              <a:t> </a:t>
            </a:r>
            <a:r>
              <a:rPr lang="en-US" sz="1600" dirty="0" smtClean="0">
                <a:latin typeface="Courier New"/>
                <a:cs typeface="Courier New"/>
              </a:rPr>
              <a:t>   </a:t>
            </a:r>
            <a:r>
              <a:rPr lang="en-US" sz="1600" b="1" dirty="0">
                <a:latin typeface="Courier New"/>
                <a:cs typeface="Courier New"/>
              </a:rPr>
              <a:t>if (</a:t>
            </a:r>
            <a:r>
              <a:rPr lang="en-US" sz="1600" b="1" dirty="0" err="1" smtClean="0">
                <a:latin typeface="Courier New"/>
                <a:cs typeface="Courier New"/>
              </a:rPr>
              <a:t>IsTimeFor</a:t>
            </a:r>
            <a:r>
              <a:rPr lang="en-US" sz="1600" b="1" dirty="0" smtClean="0">
                <a:latin typeface="Courier New"/>
                <a:cs typeface="Courier New"/>
              </a:rPr>
              <a:t>(2)</a:t>
            </a:r>
            <a:r>
              <a:rPr lang="en-US" sz="1600" b="1" dirty="0">
                <a:latin typeface="Courier New"/>
                <a:cs typeface="Courier New"/>
              </a:rPr>
              <a:t>) </a:t>
            </a:r>
            <a:r>
              <a:rPr lang="en-US" sz="1600" dirty="0" smtClean="0">
                <a:latin typeface="Courier New"/>
                <a:cs typeface="Courier New"/>
              </a:rPr>
              <a:t>Task2();</a:t>
            </a:r>
          </a:p>
          <a:p>
            <a:r>
              <a:rPr lang="en-US" sz="1600" dirty="0" smtClean="0">
                <a:latin typeface="Courier New"/>
                <a:cs typeface="Courier New"/>
              </a:rPr>
              <a:t>  }</a:t>
            </a:r>
          </a:p>
          <a:p>
            <a:r>
              <a:rPr lang="en-US" sz="1600" dirty="0" smtClean="0">
                <a:latin typeface="Courier New"/>
                <a:cs typeface="Courier New"/>
              </a:rPr>
              <a:t>  return 0;</a:t>
            </a:r>
          </a:p>
          <a:p>
            <a:r>
              <a:rPr lang="en-US" sz="1600" dirty="0" smtClean="0">
                <a:latin typeface="Courier New"/>
                <a:cs typeface="Courier New"/>
              </a:rPr>
              <a:t>}</a:t>
            </a:r>
          </a:p>
        </p:txBody>
      </p:sp>
      <p:sp>
        <p:nvSpPr>
          <p:cNvPr id="6" name="TextBox 5"/>
          <p:cNvSpPr txBox="1"/>
          <p:nvPr/>
        </p:nvSpPr>
        <p:spPr>
          <a:xfrm>
            <a:off x="4648200" y="1619355"/>
            <a:ext cx="4453467" cy="5016759"/>
          </a:xfrm>
          <a:prstGeom prst="rect">
            <a:avLst/>
          </a:prstGeom>
          <a:noFill/>
        </p:spPr>
        <p:txBody>
          <a:bodyPr wrap="square" rtlCol="0">
            <a:spAutoFit/>
          </a:bodyPr>
          <a:lstStyle/>
          <a:p>
            <a:r>
              <a:rPr lang="en-US" sz="1600" dirty="0" smtClean="0">
                <a:latin typeface="Courier New"/>
                <a:cs typeface="Courier New"/>
              </a:rPr>
              <a:t>void Task1(</a:t>
            </a:r>
            <a:r>
              <a:rPr lang="en-US" sz="1600" dirty="0">
                <a:latin typeface="Courier New"/>
                <a:cs typeface="Courier New"/>
              </a:rPr>
              <a:t>) {...}</a:t>
            </a:r>
          </a:p>
          <a:p>
            <a:endParaRPr lang="en-US" sz="1600" dirty="0" smtClean="0">
              <a:latin typeface="Courier New"/>
              <a:cs typeface="Courier New"/>
            </a:endParaRPr>
          </a:p>
          <a:p>
            <a:r>
              <a:rPr lang="en-US" sz="1600" dirty="0" smtClean="0">
                <a:latin typeface="Courier New"/>
                <a:cs typeface="Courier New"/>
              </a:rPr>
              <a:t>void Task2(</a:t>
            </a:r>
            <a:r>
              <a:rPr lang="en-US" sz="1600" dirty="0">
                <a:latin typeface="Courier New"/>
                <a:cs typeface="Courier New"/>
              </a:rPr>
              <a:t>) {...}</a:t>
            </a:r>
          </a:p>
          <a:p>
            <a:endParaRPr lang="en-US" sz="1600" dirty="0" smtClean="0">
              <a:latin typeface="Courier New"/>
              <a:cs typeface="Courier New"/>
            </a:endParaRPr>
          </a:p>
          <a:p>
            <a:r>
              <a:rPr lang="en-US" sz="1600" dirty="0" err="1" smtClean="0">
                <a:latin typeface="Courier New"/>
                <a:cs typeface="Courier New"/>
              </a:rPr>
              <a:t>int</a:t>
            </a:r>
            <a:r>
              <a:rPr lang="en-US" sz="1600" dirty="0" smtClean="0">
                <a:latin typeface="Courier New"/>
                <a:cs typeface="Courier New"/>
              </a:rPr>
              <a:t> main() {</a:t>
            </a:r>
          </a:p>
          <a:p>
            <a:r>
              <a:rPr lang="en-US" sz="1600" dirty="0">
                <a:latin typeface="Courier New"/>
                <a:cs typeface="Courier New"/>
              </a:rPr>
              <a:t>  </a:t>
            </a:r>
            <a:r>
              <a:rPr lang="en-US" sz="1600" dirty="0" smtClean="0">
                <a:latin typeface="Courier New"/>
                <a:cs typeface="Courier New"/>
              </a:rPr>
              <a:t>/* </a:t>
            </a:r>
            <a:r>
              <a:rPr lang="en-US" sz="1600" dirty="0">
                <a:latin typeface="Courier New"/>
                <a:cs typeface="Courier New"/>
              </a:rPr>
              <a:t>setup the timer interrupt </a:t>
            </a:r>
            <a:r>
              <a:rPr lang="en-US" sz="1600" dirty="0" smtClean="0">
                <a:latin typeface="Courier New"/>
                <a:cs typeface="Courier New"/>
              </a:rPr>
              <a:t>*/</a:t>
            </a:r>
            <a:endParaRPr lang="en-US" sz="1600" dirty="0">
              <a:latin typeface="Courier New"/>
              <a:cs typeface="Courier New"/>
            </a:endParaRPr>
          </a:p>
          <a:p>
            <a:r>
              <a:rPr lang="en-US" sz="1600" dirty="0" smtClean="0">
                <a:latin typeface="Courier New"/>
                <a:cs typeface="Courier New"/>
              </a:rPr>
              <a:t>  </a:t>
            </a:r>
            <a:r>
              <a:rPr lang="en-US" sz="1600" dirty="0">
                <a:latin typeface="Courier New"/>
                <a:cs typeface="Courier New"/>
              </a:rPr>
              <a:t>/</a:t>
            </a:r>
            <a:r>
              <a:rPr lang="en-US" sz="1600" dirty="0" smtClean="0">
                <a:latin typeface="Courier New"/>
                <a:cs typeface="Courier New"/>
              </a:rPr>
              <a:t>* setup task data structures */</a:t>
            </a:r>
          </a:p>
          <a:p>
            <a:r>
              <a:rPr lang="en-US" sz="1600" dirty="0">
                <a:latin typeface="Courier New"/>
                <a:cs typeface="Courier New"/>
              </a:rPr>
              <a:t> </a:t>
            </a:r>
            <a:r>
              <a:rPr lang="en-US" sz="1600" dirty="0" smtClean="0">
                <a:latin typeface="Courier New"/>
                <a:cs typeface="Courier New"/>
              </a:rPr>
              <a:t> </a:t>
            </a:r>
            <a:endParaRPr lang="en-US" sz="1600" dirty="0">
              <a:latin typeface="Courier New"/>
              <a:cs typeface="Courier New"/>
            </a:endParaRPr>
          </a:p>
          <a:p>
            <a:r>
              <a:rPr lang="en-US" sz="1600" dirty="0">
                <a:latin typeface="Courier New"/>
                <a:cs typeface="Courier New"/>
              </a:rPr>
              <a:t>  </a:t>
            </a:r>
            <a:r>
              <a:rPr lang="en-US" sz="1600" dirty="0" err="1">
                <a:latin typeface="Courier New"/>
                <a:cs typeface="Courier New"/>
              </a:rPr>
              <a:t>RegisterTask</a:t>
            </a:r>
            <a:r>
              <a:rPr lang="en-US" sz="1600" dirty="0" smtClean="0">
                <a:latin typeface="Courier New"/>
                <a:cs typeface="Courier New"/>
              </a:rPr>
              <a:t>(Task2, 10, 0, 1);</a:t>
            </a:r>
          </a:p>
          <a:p>
            <a:r>
              <a:rPr lang="en-US" sz="1600" dirty="0">
                <a:latin typeface="Courier New"/>
                <a:cs typeface="Courier New"/>
              </a:rPr>
              <a:t> </a:t>
            </a:r>
            <a:r>
              <a:rPr lang="en-US" sz="1600" dirty="0" smtClean="0">
                <a:latin typeface="Courier New"/>
                <a:cs typeface="Courier New"/>
              </a:rPr>
              <a:t> </a:t>
            </a:r>
            <a:r>
              <a:rPr lang="en-US" sz="1600" dirty="0" err="1" smtClean="0">
                <a:latin typeface="Courier New"/>
                <a:cs typeface="Courier New"/>
              </a:rPr>
              <a:t>RegisterTask</a:t>
            </a:r>
            <a:r>
              <a:rPr lang="en-US" sz="1600" dirty="0">
                <a:latin typeface="Courier New"/>
                <a:cs typeface="Courier New"/>
              </a:rPr>
              <a:t>(Task1, 30, 0, 2)</a:t>
            </a:r>
            <a:r>
              <a:rPr lang="en-US" sz="1600" dirty="0" smtClean="0">
                <a:latin typeface="Courier New"/>
                <a:cs typeface="Courier New"/>
              </a:rPr>
              <a:t>;</a:t>
            </a:r>
          </a:p>
          <a:p>
            <a:endParaRPr lang="en-US" sz="1600" dirty="0" smtClean="0">
              <a:latin typeface="Courier New"/>
              <a:cs typeface="Courier New"/>
            </a:endParaRPr>
          </a:p>
          <a:p>
            <a:r>
              <a:rPr lang="en-US" sz="1600" dirty="0" smtClean="0">
                <a:latin typeface="Courier New"/>
                <a:cs typeface="Courier New"/>
              </a:rPr>
              <a:t>  /* enable interrupts */</a:t>
            </a:r>
          </a:p>
          <a:p>
            <a:r>
              <a:rPr lang="en-US" sz="1600" dirty="0" smtClean="0">
                <a:latin typeface="Courier New"/>
                <a:cs typeface="Courier New"/>
              </a:rPr>
              <a:t>  while (1) {}</a:t>
            </a:r>
            <a:endParaRPr lang="en-US" sz="1600" dirty="0">
              <a:latin typeface="Courier New"/>
              <a:cs typeface="Courier New"/>
            </a:endParaRPr>
          </a:p>
          <a:p>
            <a:r>
              <a:rPr lang="en-US" sz="1600" dirty="0" smtClean="0">
                <a:latin typeface="Courier New"/>
                <a:cs typeface="Courier New"/>
              </a:rPr>
              <a:t>  return 0;</a:t>
            </a:r>
          </a:p>
          <a:p>
            <a:r>
              <a:rPr lang="en-US" sz="1600" dirty="0" smtClean="0">
                <a:latin typeface="Courier New"/>
                <a:cs typeface="Courier New"/>
              </a:rPr>
              <a:t>}</a:t>
            </a:r>
          </a:p>
          <a:p>
            <a:endParaRPr lang="en-US" sz="1600" dirty="0">
              <a:latin typeface="Courier New"/>
              <a:cs typeface="Courier New"/>
            </a:endParaRPr>
          </a:p>
          <a:p>
            <a:r>
              <a:rPr lang="en-US" sz="1600" dirty="0">
                <a:latin typeface="Courier New"/>
                <a:cs typeface="Courier New"/>
              </a:rPr>
              <a:t>Upon timer </a:t>
            </a:r>
            <a:r>
              <a:rPr lang="en-US" sz="1600" dirty="0" smtClean="0">
                <a:latin typeface="Courier New"/>
                <a:cs typeface="Courier New"/>
              </a:rPr>
              <a:t>interrupt {</a:t>
            </a:r>
            <a:endParaRPr lang="en-US" sz="1600" dirty="0">
              <a:latin typeface="Courier New"/>
              <a:cs typeface="Courier New"/>
            </a:endParaRPr>
          </a:p>
          <a:p>
            <a:r>
              <a:rPr lang="en-US" sz="1600" b="1" dirty="0">
                <a:latin typeface="Courier New"/>
                <a:cs typeface="Courier New"/>
              </a:rPr>
              <a:t>  if (</a:t>
            </a:r>
            <a:r>
              <a:rPr lang="en-US" sz="1600" b="1" dirty="0" err="1" smtClean="0">
                <a:latin typeface="Courier New"/>
                <a:cs typeface="Courier New"/>
              </a:rPr>
              <a:t>IsTimeFor</a:t>
            </a:r>
            <a:r>
              <a:rPr lang="en-US" sz="1600" b="1" dirty="0">
                <a:latin typeface="Courier New"/>
                <a:cs typeface="Courier New"/>
              </a:rPr>
              <a:t>(1)) </a:t>
            </a:r>
            <a:r>
              <a:rPr lang="en-US" sz="1600" dirty="0">
                <a:latin typeface="Courier New"/>
                <a:cs typeface="Courier New"/>
              </a:rPr>
              <a:t>Task1();</a:t>
            </a:r>
            <a:endParaRPr lang="en-US" sz="1600" b="1" dirty="0">
              <a:latin typeface="Courier New"/>
              <a:cs typeface="Courier New"/>
            </a:endParaRPr>
          </a:p>
          <a:p>
            <a:r>
              <a:rPr lang="en-US" sz="1600" b="1" dirty="0">
                <a:latin typeface="Courier New"/>
                <a:cs typeface="Courier New"/>
              </a:rPr>
              <a:t>  if (</a:t>
            </a:r>
            <a:r>
              <a:rPr lang="en-US" sz="1600" b="1" dirty="0" err="1" smtClean="0">
                <a:latin typeface="Courier New"/>
                <a:cs typeface="Courier New"/>
              </a:rPr>
              <a:t>IsTimeFor</a:t>
            </a:r>
            <a:r>
              <a:rPr lang="en-US" sz="1600" b="1" dirty="0">
                <a:latin typeface="Courier New"/>
                <a:cs typeface="Courier New"/>
              </a:rPr>
              <a:t>(2)) </a:t>
            </a:r>
            <a:r>
              <a:rPr lang="en-US" sz="1600" dirty="0">
                <a:latin typeface="Courier New"/>
                <a:cs typeface="Courier New"/>
              </a:rPr>
              <a:t>Task2();</a:t>
            </a:r>
            <a:endParaRPr lang="en-US" sz="1600" b="1" dirty="0">
              <a:latin typeface="Courier New"/>
              <a:cs typeface="Courier New"/>
            </a:endParaRPr>
          </a:p>
          <a:p>
            <a:r>
              <a:rPr lang="en-US" sz="1600" dirty="0" smtClean="0">
                <a:latin typeface="Courier New"/>
                <a:cs typeface="Courier New"/>
              </a:rPr>
              <a:t>}</a:t>
            </a:r>
            <a:endParaRPr lang="en-US" sz="1600" dirty="0">
              <a:latin typeface="Courier New"/>
              <a:cs typeface="Courier New"/>
            </a:endParaRPr>
          </a:p>
        </p:txBody>
      </p:sp>
      <p:sp>
        <p:nvSpPr>
          <p:cNvPr id="2" name="Title 1"/>
          <p:cNvSpPr>
            <a:spLocks noGrp="1"/>
          </p:cNvSpPr>
          <p:nvPr>
            <p:ph type="title"/>
          </p:nvPr>
        </p:nvSpPr>
        <p:spPr/>
        <p:txBody>
          <a:bodyPr>
            <a:normAutofit/>
          </a:bodyPr>
          <a:lstStyle/>
          <a:p>
            <a:r>
              <a:rPr lang="en-US" dirty="0" smtClean="0"/>
              <a:t>Application structure</a:t>
            </a:r>
            <a:endParaRPr lang="en-US" dirty="0"/>
          </a:p>
        </p:txBody>
      </p:sp>
      <p:sp>
        <p:nvSpPr>
          <p:cNvPr id="3" name="Slide Number Placeholder 2"/>
          <p:cNvSpPr>
            <a:spLocks noGrp="1"/>
          </p:cNvSpPr>
          <p:nvPr>
            <p:ph type="sldNum" sz="quarter" idx="12"/>
          </p:nvPr>
        </p:nvSpPr>
        <p:spPr/>
        <p:txBody>
          <a:bodyPr/>
          <a:lstStyle/>
          <a:p>
            <a:fld id="{025A855F-C6D8-5944-9B1B-50E202AEB8AD}" type="slidenum">
              <a:rPr lang="en-US" smtClean="0"/>
              <a:t>13</a:t>
            </a:fld>
            <a:endParaRPr lang="en-US"/>
          </a:p>
        </p:txBody>
      </p:sp>
      <p:sp>
        <p:nvSpPr>
          <p:cNvPr id="8" name="TextBox 7"/>
          <p:cNvSpPr txBox="1"/>
          <p:nvPr/>
        </p:nvSpPr>
        <p:spPr>
          <a:xfrm>
            <a:off x="194734" y="1163241"/>
            <a:ext cx="4453466" cy="400110"/>
          </a:xfrm>
          <a:prstGeom prst="rect">
            <a:avLst/>
          </a:prstGeom>
          <a:noFill/>
        </p:spPr>
        <p:txBody>
          <a:bodyPr wrap="square" rtlCol="0">
            <a:spAutoFit/>
          </a:bodyPr>
          <a:lstStyle/>
          <a:p>
            <a:pPr algn="ctr"/>
            <a:r>
              <a:rPr lang="en-US" sz="2000" b="1" dirty="0" smtClean="0"/>
              <a:t>Multi-rate periodic cyclic scheduler</a:t>
            </a:r>
            <a:endParaRPr lang="en-US" sz="2000" b="1" dirty="0"/>
          </a:p>
        </p:txBody>
      </p:sp>
      <p:sp>
        <p:nvSpPr>
          <p:cNvPr id="9" name="TextBox 8"/>
          <p:cNvSpPr txBox="1"/>
          <p:nvPr/>
        </p:nvSpPr>
        <p:spPr>
          <a:xfrm>
            <a:off x="4648200" y="1171254"/>
            <a:ext cx="4453467" cy="400110"/>
          </a:xfrm>
          <a:prstGeom prst="rect">
            <a:avLst/>
          </a:prstGeom>
          <a:noFill/>
        </p:spPr>
        <p:txBody>
          <a:bodyPr wrap="square" rtlCol="0">
            <a:spAutoFit/>
          </a:bodyPr>
          <a:lstStyle/>
          <a:p>
            <a:pPr algn="ctr"/>
            <a:r>
              <a:rPr lang="en-US" sz="2000" b="1" dirty="0" smtClean="0"/>
              <a:t>Preemptive scheduler</a:t>
            </a:r>
            <a:endParaRPr lang="en-US" sz="2000" b="1" dirty="0"/>
          </a:p>
        </p:txBody>
      </p:sp>
      <p:pic>
        <p:nvPicPr>
          <p:cNvPr id="10" name="Picture 9" descr="example7.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4258" y="2352110"/>
            <a:ext cx="3572018" cy="2340708"/>
          </a:xfrm>
          <a:prstGeom prst="rect">
            <a:avLst/>
          </a:prstGeom>
        </p:spPr>
      </p:pic>
    </p:spTree>
    <p:extLst>
      <p:ext uri="{BB962C8B-B14F-4D97-AF65-F5344CB8AC3E}">
        <p14:creationId xmlns:p14="http://schemas.microsoft.com/office/powerpoint/2010/main" val="17295530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12"/>
                                        </p:tgtEl>
                                      </p:cBhvr>
                                    </p:animEffect>
                                    <p:set>
                                      <p:cBhvr>
                                        <p:cTn id="15" dur="1" fill="hold">
                                          <p:stCondLst>
                                            <p:cond delay="499"/>
                                          </p:stCondLst>
                                        </p:cTn>
                                        <p:tgtEl>
                                          <p:spTgt spid="12"/>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10"/>
                                        </p:tgtEl>
                                      </p:cBhvr>
                                    </p:animEffect>
                                    <p:set>
                                      <p:cBhvr>
                                        <p:cTn id="18" dur="1" fill="hold">
                                          <p:stCondLst>
                                            <p:cond delay="499"/>
                                          </p:stCondLst>
                                        </p:cTn>
                                        <p:tgtEl>
                                          <p:spTgt spid="10"/>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9" presetClass="emph" presetSubtype="0" grpId="1" nodeType="clickEffect">
                                  <p:stCondLst>
                                    <p:cond delay="0"/>
                                  </p:stCondLst>
                                  <p:childTnLst>
                                    <p:set>
                                      <p:cBhvr rctx="PPT">
                                        <p:cTn id="24" dur="indefinite"/>
                                        <p:tgtEl>
                                          <p:spTgt spid="7"/>
                                        </p:tgtEl>
                                        <p:attrNameLst>
                                          <p:attrName>style.opacity</p:attrName>
                                        </p:attrNameLst>
                                      </p:cBhvr>
                                      <p:to>
                                        <p:strVal val="0.5"/>
                                      </p:to>
                                    </p:set>
                                    <p:animEffect filter="image" prLst="opacity: 0.5">
                                      <p:cBhvr rctx="IE">
                                        <p:cTn id="25" dur="indefinite"/>
                                        <p:tgtEl>
                                          <p:spTgt spid="7"/>
                                        </p:tgtEl>
                                      </p:cBhvr>
                                    </p:animEffect>
                                  </p:childTnLst>
                                </p:cTn>
                              </p:par>
                              <p:par>
                                <p:cTn id="26" presetID="1" presetClass="entr" presetSubtype="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4153394" y="1454720"/>
            <a:ext cx="4876800" cy="4051300"/>
          </a:xfrm>
          <a:prstGeom prst="rect">
            <a:avLst/>
          </a:prstGeom>
        </p:spPr>
      </p:pic>
      <p:sp>
        <p:nvSpPr>
          <p:cNvPr id="5" name="Title 4"/>
          <p:cNvSpPr>
            <a:spLocks noGrp="1"/>
          </p:cNvSpPr>
          <p:nvPr>
            <p:ph type="title"/>
          </p:nvPr>
        </p:nvSpPr>
        <p:spPr/>
        <p:txBody>
          <a:bodyPr/>
          <a:lstStyle/>
          <a:p>
            <a:r>
              <a:rPr lang="en-US" dirty="0" smtClean="0"/>
              <a:t>Task Control Block</a:t>
            </a:r>
            <a:endParaRPr lang="en-US" dirty="0"/>
          </a:p>
        </p:txBody>
      </p:sp>
      <p:sp>
        <p:nvSpPr>
          <p:cNvPr id="7" name="Content Placeholder 6"/>
          <p:cNvSpPr>
            <a:spLocks noGrp="1"/>
          </p:cNvSpPr>
          <p:nvPr>
            <p:ph sz="half" idx="1"/>
          </p:nvPr>
        </p:nvSpPr>
        <p:spPr>
          <a:xfrm>
            <a:off x="457200" y="1440000"/>
            <a:ext cx="4038600" cy="4525963"/>
          </a:xfrm>
        </p:spPr>
        <p:txBody>
          <a:bodyPr>
            <a:normAutofit/>
          </a:bodyPr>
          <a:lstStyle/>
          <a:p>
            <a:r>
              <a:rPr lang="en-US" dirty="0" smtClean="0"/>
              <a:t>Task parameters are stored in the Task Control Block (TCB)</a:t>
            </a:r>
          </a:p>
          <a:p>
            <a:pPr lvl="1"/>
            <a:r>
              <a:rPr lang="en-US" dirty="0" smtClean="0"/>
              <a:t>TCB is a C structure, stored in a global array</a:t>
            </a:r>
          </a:p>
          <a:p>
            <a:pPr lvl="1"/>
            <a:r>
              <a:rPr lang="en-US" dirty="0" smtClean="0"/>
              <a:t>One TCB per task</a:t>
            </a:r>
          </a:p>
          <a:p>
            <a:pPr lvl="1"/>
            <a:r>
              <a:rPr lang="en-US" dirty="0" smtClean="0"/>
              <a:t>Task parameters:</a:t>
            </a:r>
          </a:p>
          <a:p>
            <a:pPr lvl="2"/>
            <a:r>
              <a:rPr lang="en-US" dirty="0" smtClean="0"/>
              <a:t>Pointer to the C function</a:t>
            </a:r>
          </a:p>
          <a:p>
            <a:pPr lvl="2"/>
            <a:r>
              <a:rPr lang="en-US" dirty="0" smtClean="0"/>
              <a:t>Phasing</a:t>
            </a:r>
            <a:endParaRPr lang="en-US" dirty="0"/>
          </a:p>
          <a:p>
            <a:pPr lvl="2"/>
            <a:r>
              <a:rPr lang="en-US" dirty="0" smtClean="0"/>
              <a:t>Period</a:t>
            </a:r>
          </a:p>
          <a:p>
            <a:pPr lvl="2"/>
            <a:r>
              <a:rPr lang="en-US" dirty="0"/>
              <a:t>P</a:t>
            </a:r>
            <a:r>
              <a:rPr lang="en-US" dirty="0" smtClean="0"/>
              <a:t>riority, etc.</a:t>
            </a:r>
          </a:p>
        </p:txBody>
      </p:sp>
      <p:sp>
        <p:nvSpPr>
          <p:cNvPr id="4" name="Slide Number Placeholder 3"/>
          <p:cNvSpPr>
            <a:spLocks noGrp="1"/>
          </p:cNvSpPr>
          <p:nvPr>
            <p:ph type="sldNum" sz="quarter" idx="12"/>
          </p:nvPr>
        </p:nvSpPr>
        <p:spPr/>
        <p:txBody>
          <a:bodyPr/>
          <a:lstStyle/>
          <a:p>
            <a:fld id="{025A855F-C6D8-5944-9B1B-50E202AEB8AD}" type="slidenum">
              <a:rPr lang="en-US" smtClean="0"/>
              <a:t>14</a:t>
            </a:fld>
            <a:endParaRPr lang="en-US"/>
          </a:p>
        </p:txBody>
      </p:sp>
    </p:spTree>
    <p:extLst>
      <p:ext uri="{BB962C8B-B14F-4D97-AF65-F5344CB8AC3E}">
        <p14:creationId xmlns:p14="http://schemas.microsoft.com/office/powerpoint/2010/main" val="6647441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1" name="Rectangle 3"/>
          <p:cNvSpPr>
            <a:spLocks noGrp="1" noChangeArrowheads="1"/>
          </p:cNvSpPr>
          <p:nvPr>
            <p:ph type="body" idx="1"/>
          </p:nvPr>
        </p:nvSpPr>
        <p:spPr>
          <a:xfrm>
            <a:off x="457201" y="1440000"/>
            <a:ext cx="4343400" cy="4659013"/>
          </a:xfrm>
        </p:spPr>
        <p:txBody>
          <a:bodyPr>
            <a:normAutofit fontScale="70000" lnSpcReduction="20000"/>
          </a:bodyPr>
          <a:lstStyle/>
          <a:p>
            <a:r>
              <a:rPr lang="en-US" dirty="0" smtClean="0"/>
              <a:t>A periodic task generates a sequence of </a:t>
            </a:r>
            <a:r>
              <a:rPr lang="en-US" i="1" dirty="0" smtClean="0"/>
              <a:t>jobs</a:t>
            </a:r>
            <a:r>
              <a:rPr lang="en-US" dirty="0" smtClean="0"/>
              <a:t>. A job is called </a:t>
            </a:r>
            <a:r>
              <a:rPr lang="en-US" i="1" dirty="0" smtClean="0"/>
              <a:t>active</a:t>
            </a:r>
            <a:r>
              <a:rPr lang="en-US" dirty="0" smtClean="0"/>
              <a:t> between the moment it arrives (or is activated) and the moment it completes.</a:t>
            </a:r>
          </a:p>
          <a:p>
            <a:r>
              <a:rPr lang="en-US" dirty="0" smtClean="0"/>
              <a:t>Preemption: </a:t>
            </a:r>
          </a:p>
          <a:p>
            <a:pPr lvl="1"/>
            <a:r>
              <a:rPr lang="en-US" dirty="0" smtClean="0"/>
              <a:t>Stop current task execution and </a:t>
            </a:r>
            <a:r>
              <a:rPr lang="en-US" b="1" dirty="0" smtClean="0"/>
              <a:t>switch control to a new task</a:t>
            </a:r>
          </a:p>
          <a:p>
            <a:r>
              <a:rPr lang="en-US" dirty="0" smtClean="0"/>
              <a:t>Reason for preemption: </a:t>
            </a:r>
          </a:p>
          <a:p>
            <a:pPr lvl="1"/>
            <a:r>
              <a:rPr lang="en-US" dirty="0" smtClean="0"/>
              <a:t>Occurrence of task trigger, e.g. timer or external (e.g. sensor) interrupt</a:t>
            </a:r>
          </a:p>
          <a:p>
            <a:r>
              <a:rPr lang="en-US" dirty="0" smtClean="0"/>
              <a:t>Timing analysis required</a:t>
            </a:r>
          </a:p>
          <a:p>
            <a:pPr lvl="1"/>
            <a:r>
              <a:rPr lang="en-US" dirty="0" smtClean="0"/>
              <a:t>Need information about when these events occur</a:t>
            </a:r>
          </a:p>
        </p:txBody>
      </p:sp>
      <p:sp>
        <p:nvSpPr>
          <p:cNvPr id="32770" name="Rectangle 2"/>
          <p:cNvSpPr>
            <a:spLocks noGrp="1" noChangeArrowheads="1"/>
          </p:cNvSpPr>
          <p:nvPr>
            <p:ph type="title"/>
          </p:nvPr>
        </p:nvSpPr>
        <p:spPr/>
        <p:txBody>
          <a:bodyPr/>
          <a:lstStyle/>
          <a:p>
            <a:r>
              <a:rPr lang="en-US" smtClean="0"/>
              <a:t>Preemption</a:t>
            </a:r>
            <a:endParaRPr lang="en-US"/>
          </a:p>
        </p:txBody>
      </p:sp>
      <p:sp>
        <p:nvSpPr>
          <p:cNvPr id="32773" name="Rectangle 5"/>
          <p:cNvSpPr>
            <a:spLocks noChangeArrowheads="1"/>
          </p:cNvSpPr>
          <p:nvPr/>
        </p:nvSpPr>
        <p:spPr bwMode="auto">
          <a:xfrm>
            <a:off x="4800600" y="1143000"/>
            <a:ext cx="1981200" cy="381000"/>
          </a:xfrm>
          <a:prstGeom prst="rect">
            <a:avLst/>
          </a:prstGeom>
          <a:solidFill>
            <a:schemeClr val="bg1"/>
          </a:solidFill>
          <a:ln w="9525">
            <a:solidFill>
              <a:schemeClr val="bg1"/>
            </a:solidFill>
            <a:miter lim="800000"/>
            <a:headEnd/>
            <a:tailEnd/>
          </a:ln>
        </p:spPr>
        <p:txBody>
          <a:bodyPr wrap="none" anchor="ctr"/>
          <a:lstStyle/>
          <a:p>
            <a:endParaRPr lang="nl-NL"/>
          </a:p>
        </p:txBody>
      </p:sp>
      <p:sp>
        <p:nvSpPr>
          <p:cNvPr id="3" name="Slide Number Placeholder 2"/>
          <p:cNvSpPr>
            <a:spLocks noGrp="1"/>
          </p:cNvSpPr>
          <p:nvPr>
            <p:ph type="sldNum" sz="quarter" idx="12"/>
          </p:nvPr>
        </p:nvSpPr>
        <p:spPr/>
        <p:txBody>
          <a:bodyPr/>
          <a:lstStyle/>
          <a:p>
            <a:fld id="{025A855F-C6D8-5944-9B1B-50E202AEB8AD}" type="slidenum">
              <a:rPr lang="en-US" smtClean="0"/>
              <a:t>15</a:t>
            </a:fld>
            <a:endParaRPr lang="en-US"/>
          </a:p>
        </p:txBody>
      </p:sp>
      <p:pic>
        <p:nvPicPr>
          <p:cNvPr id="8" name="Picture 7" descr="example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258" y="2352110"/>
            <a:ext cx="3572018" cy="2340708"/>
          </a:xfrm>
          <a:prstGeom prst="rect">
            <a:avLst/>
          </a:prstGeom>
        </p:spPr>
      </p:pic>
      <p:sp>
        <p:nvSpPr>
          <p:cNvPr id="7" name="TextBox 6"/>
          <p:cNvSpPr txBox="1"/>
          <p:nvPr/>
        </p:nvSpPr>
        <p:spPr>
          <a:xfrm>
            <a:off x="6115539" y="5010834"/>
            <a:ext cx="1784826" cy="646331"/>
          </a:xfrm>
          <a:prstGeom prst="rect">
            <a:avLst/>
          </a:prstGeom>
          <a:noFill/>
        </p:spPr>
        <p:txBody>
          <a:bodyPr wrap="none" rtlCol="0">
            <a:spAutoFit/>
          </a:bodyPr>
          <a:lstStyle/>
          <a:p>
            <a:r>
              <a:rPr lang="en-US" dirty="0" smtClean="0"/>
              <a:t>Task 1 period: 30</a:t>
            </a:r>
          </a:p>
          <a:p>
            <a:r>
              <a:rPr lang="en-US" dirty="0" smtClean="0"/>
              <a:t>Task 2 period: 10</a:t>
            </a:r>
            <a:endParaRPr lang="en-US" dirty="0"/>
          </a:p>
        </p:txBody>
      </p:sp>
    </p:spTree>
    <p:extLst>
      <p:ext uri="{BB962C8B-B14F-4D97-AF65-F5344CB8AC3E}">
        <p14:creationId xmlns:p14="http://schemas.microsoft.com/office/powerpoint/2010/main" val="230816515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Interference due to preemption</a:t>
            </a:r>
            <a:endParaRPr lang="en-US" dirty="0"/>
          </a:p>
        </p:txBody>
      </p:sp>
      <p:sp>
        <p:nvSpPr>
          <p:cNvPr id="6" name="TextBox 5"/>
          <p:cNvSpPr txBox="1"/>
          <p:nvPr/>
        </p:nvSpPr>
        <p:spPr>
          <a:xfrm>
            <a:off x="5599719" y="1589720"/>
            <a:ext cx="3580746" cy="1015663"/>
          </a:xfrm>
          <a:prstGeom prst="rect">
            <a:avLst/>
          </a:prstGeom>
          <a:noFill/>
        </p:spPr>
        <p:txBody>
          <a:bodyPr wrap="square" rtlCol="0">
            <a:spAutoFit/>
          </a:bodyPr>
          <a:lstStyle/>
          <a:p>
            <a:r>
              <a:rPr lang="en-US" sz="2000" dirty="0">
                <a:latin typeface="Courier New"/>
                <a:cs typeface="Courier New"/>
              </a:rPr>
              <a:t>void </a:t>
            </a:r>
            <a:r>
              <a:rPr lang="en-US" sz="2000" dirty="0" smtClean="0">
                <a:latin typeface="Courier New"/>
                <a:cs typeface="Courier New"/>
              </a:rPr>
              <a:t>Task2(</a:t>
            </a:r>
            <a:r>
              <a:rPr lang="en-US" sz="2000" dirty="0">
                <a:latin typeface="Courier New"/>
                <a:cs typeface="Courier New"/>
              </a:rPr>
              <a:t>void) {</a:t>
            </a:r>
          </a:p>
          <a:p>
            <a:r>
              <a:rPr lang="en-US" sz="2000" dirty="0">
                <a:latin typeface="Courier New"/>
                <a:cs typeface="Courier New"/>
              </a:rPr>
              <a:t>  </a:t>
            </a:r>
            <a:r>
              <a:rPr lang="en-US" sz="2000" dirty="0" err="1">
                <a:latin typeface="Courier New"/>
                <a:cs typeface="Courier New"/>
              </a:rPr>
              <a:t>ToggleLed</a:t>
            </a:r>
            <a:r>
              <a:rPr lang="en-US" sz="2000" dirty="0">
                <a:latin typeface="Courier New"/>
                <a:cs typeface="Courier New"/>
              </a:rPr>
              <a:t>(LED_D23);</a:t>
            </a:r>
          </a:p>
          <a:p>
            <a:r>
              <a:rPr lang="en-US" sz="2000" dirty="0">
                <a:latin typeface="Courier New"/>
                <a:cs typeface="Courier New"/>
              </a:rPr>
              <a:t>}</a:t>
            </a:r>
            <a:endParaRPr lang="en-US" sz="2000" dirty="0" smtClean="0">
              <a:latin typeface="Courier New"/>
              <a:cs typeface="Courier New"/>
            </a:endParaRPr>
          </a:p>
        </p:txBody>
      </p:sp>
      <p:sp>
        <p:nvSpPr>
          <p:cNvPr id="7" name="TextBox 6"/>
          <p:cNvSpPr txBox="1"/>
          <p:nvPr/>
        </p:nvSpPr>
        <p:spPr>
          <a:xfrm>
            <a:off x="5599719" y="3568620"/>
            <a:ext cx="3580746" cy="1323439"/>
          </a:xfrm>
          <a:prstGeom prst="rect">
            <a:avLst/>
          </a:prstGeom>
          <a:noFill/>
        </p:spPr>
        <p:txBody>
          <a:bodyPr wrap="square" rtlCol="0">
            <a:spAutoFit/>
          </a:bodyPr>
          <a:lstStyle/>
          <a:p>
            <a:r>
              <a:rPr lang="en-US" sz="2000" dirty="0">
                <a:latin typeface="Courier New"/>
                <a:cs typeface="Courier New"/>
              </a:rPr>
              <a:t>LDAB  _PT01AD:1</a:t>
            </a:r>
          </a:p>
          <a:p>
            <a:r>
              <a:rPr lang="en-US" sz="2000" dirty="0">
                <a:latin typeface="Courier New"/>
                <a:cs typeface="Courier New"/>
              </a:rPr>
              <a:t>EORB  #2</a:t>
            </a:r>
          </a:p>
          <a:p>
            <a:r>
              <a:rPr lang="en-US" sz="2000" dirty="0">
                <a:latin typeface="Courier New"/>
                <a:cs typeface="Courier New"/>
              </a:rPr>
              <a:t>STAB  _PT01AD:1</a:t>
            </a:r>
          </a:p>
          <a:p>
            <a:r>
              <a:rPr lang="en-US" sz="2000" dirty="0">
                <a:latin typeface="Courier New"/>
                <a:cs typeface="Courier New"/>
              </a:rPr>
              <a:t>RTS</a:t>
            </a:r>
            <a:endParaRPr lang="en-US" sz="2000" dirty="0" smtClean="0">
              <a:latin typeface="Courier New"/>
              <a:cs typeface="Courier New"/>
            </a:endParaRPr>
          </a:p>
        </p:txBody>
      </p:sp>
      <p:sp>
        <p:nvSpPr>
          <p:cNvPr id="8" name="Down Arrow 7"/>
          <p:cNvSpPr/>
          <p:nvPr/>
        </p:nvSpPr>
        <p:spPr>
          <a:xfrm>
            <a:off x="6899559" y="2876944"/>
            <a:ext cx="341384" cy="543123"/>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TextBox 8"/>
          <p:cNvSpPr txBox="1"/>
          <p:nvPr/>
        </p:nvSpPr>
        <p:spPr>
          <a:xfrm>
            <a:off x="257082" y="1592333"/>
            <a:ext cx="5094213" cy="1323439"/>
          </a:xfrm>
          <a:prstGeom prst="rect">
            <a:avLst/>
          </a:prstGeom>
          <a:noFill/>
        </p:spPr>
        <p:txBody>
          <a:bodyPr wrap="square" rtlCol="0">
            <a:spAutoFit/>
          </a:bodyPr>
          <a:lstStyle/>
          <a:p>
            <a:r>
              <a:rPr lang="en-US" sz="2000" dirty="0">
                <a:latin typeface="Courier New"/>
                <a:cs typeface="Courier New"/>
              </a:rPr>
              <a:t>void </a:t>
            </a:r>
            <a:r>
              <a:rPr lang="en-US" sz="2000" dirty="0" smtClean="0">
                <a:latin typeface="Courier New"/>
                <a:cs typeface="Courier New"/>
              </a:rPr>
              <a:t>Task1(</a:t>
            </a:r>
            <a:r>
              <a:rPr lang="en-US" sz="2000" dirty="0">
                <a:latin typeface="Courier New"/>
                <a:cs typeface="Courier New"/>
              </a:rPr>
              <a:t>void) {</a:t>
            </a:r>
          </a:p>
          <a:p>
            <a:r>
              <a:rPr lang="en-US" sz="2000" dirty="0">
                <a:latin typeface="Courier New"/>
                <a:cs typeface="Courier New"/>
              </a:rPr>
              <a:t>  </a:t>
            </a:r>
            <a:r>
              <a:rPr lang="en-US" sz="2000" dirty="0" err="1">
                <a:latin typeface="Courier New"/>
                <a:cs typeface="Courier New"/>
              </a:rPr>
              <a:t>SetLed</a:t>
            </a:r>
            <a:r>
              <a:rPr lang="en-US" sz="2000" dirty="0">
                <a:latin typeface="Courier New"/>
                <a:cs typeface="Courier New"/>
              </a:rPr>
              <a:t>(LED_D22</a:t>
            </a:r>
            <a:r>
              <a:rPr lang="en-US" sz="2000" dirty="0" smtClean="0">
                <a:latin typeface="Courier New"/>
                <a:cs typeface="Courier New"/>
              </a:rPr>
              <a:t>, </a:t>
            </a:r>
          </a:p>
          <a:p>
            <a:r>
              <a:rPr lang="en-US" sz="2000" dirty="0">
                <a:latin typeface="Courier New"/>
                <a:cs typeface="Courier New"/>
              </a:rPr>
              <a:t> </a:t>
            </a:r>
            <a:r>
              <a:rPr lang="en-US" sz="2000" dirty="0" smtClean="0">
                <a:latin typeface="Courier New"/>
                <a:cs typeface="Courier New"/>
              </a:rPr>
              <a:t>   </a:t>
            </a:r>
            <a:r>
              <a:rPr lang="en-US" sz="2000" dirty="0" err="1" smtClean="0">
                <a:latin typeface="Courier New"/>
                <a:cs typeface="Courier New"/>
              </a:rPr>
              <a:t>ATDReadChannel</a:t>
            </a:r>
            <a:r>
              <a:rPr lang="en-US" sz="2000" dirty="0">
                <a:latin typeface="Courier New"/>
                <a:cs typeface="Courier New"/>
              </a:rPr>
              <a:t>(PAD14) </a:t>
            </a:r>
            <a:r>
              <a:rPr lang="en-US" sz="2000" dirty="0" smtClean="0">
                <a:latin typeface="Courier New"/>
                <a:cs typeface="Courier New"/>
              </a:rPr>
              <a:t>&gt; LT)</a:t>
            </a:r>
            <a:r>
              <a:rPr lang="en-US" sz="2000" dirty="0">
                <a:latin typeface="Courier New"/>
                <a:cs typeface="Courier New"/>
              </a:rPr>
              <a:t>;</a:t>
            </a:r>
          </a:p>
          <a:p>
            <a:r>
              <a:rPr lang="en-US" sz="2000" dirty="0">
                <a:latin typeface="Courier New"/>
                <a:cs typeface="Courier New"/>
              </a:rPr>
              <a:t>}</a:t>
            </a:r>
            <a:endParaRPr lang="en-US" sz="2000" dirty="0" smtClean="0">
              <a:latin typeface="Courier New"/>
              <a:cs typeface="Courier New"/>
            </a:endParaRPr>
          </a:p>
        </p:txBody>
      </p:sp>
      <p:sp>
        <p:nvSpPr>
          <p:cNvPr id="10" name="TextBox 9"/>
          <p:cNvSpPr txBox="1"/>
          <p:nvPr/>
        </p:nvSpPr>
        <p:spPr>
          <a:xfrm>
            <a:off x="257082" y="3606130"/>
            <a:ext cx="3580746" cy="2554545"/>
          </a:xfrm>
          <a:prstGeom prst="rect">
            <a:avLst/>
          </a:prstGeom>
          <a:noFill/>
        </p:spPr>
        <p:txBody>
          <a:bodyPr wrap="square" rtlCol="0">
            <a:spAutoFit/>
          </a:bodyPr>
          <a:lstStyle/>
          <a:p>
            <a:r>
              <a:rPr lang="is-IS" sz="2000" dirty="0">
                <a:latin typeface="Courier New"/>
                <a:cs typeface="Courier New"/>
              </a:rPr>
              <a:t>LDAB  #14</a:t>
            </a:r>
          </a:p>
          <a:p>
            <a:r>
              <a:rPr lang="is-IS" sz="2000" dirty="0">
                <a:latin typeface="Courier New"/>
                <a:cs typeface="Courier New"/>
              </a:rPr>
              <a:t>JSR   ATDReadChannel</a:t>
            </a:r>
          </a:p>
          <a:p>
            <a:r>
              <a:rPr lang="is-IS" sz="2000" dirty="0">
                <a:latin typeface="Courier New"/>
                <a:cs typeface="Courier New"/>
              </a:rPr>
              <a:t>CPD   #20</a:t>
            </a:r>
          </a:p>
          <a:p>
            <a:r>
              <a:rPr lang="is-IS" sz="2000" dirty="0">
                <a:latin typeface="Courier New"/>
                <a:cs typeface="Courier New"/>
              </a:rPr>
              <a:t>BLE   *+</a:t>
            </a:r>
            <a:r>
              <a:rPr lang="is-IS" sz="2000" dirty="0" smtClean="0">
                <a:latin typeface="Courier New"/>
                <a:cs typeface="Courier New"/>
              </a:rPr>
              <a:t>7</a:t>
            </a:r>
          </a:p>
          <a:p>
            <a:r>
              <a:rPr lang="is-IS" sz="2000" dirty="0" smtClean="0">
                <a:latin typeface="Courier New"/>
                <a:cs typeface="Courier New"/>
              </a:rPr>
              <a:t>BCLR  _PT01AD:1,#1</a:t>
            </a:r>
          </a:p>
          <a:p>
            <a:r>
              <a:rPr lang="is-IS" sz="2000" dirty="0" smtClean="0">
                <a:latin typeface="Courier New"/>
                <a:cs typeface="Courier New"/>
              </a:rPr>
              <a:t>RTS   </a:t>
            </a:r>
            <a:endParaRPr lang="is-IS" sz="2000" dirty="0">
              <a:latin typeface="Courier New"/>
              <a:cs typeface="Courier New"/>
            </a:endParaRPr>
          </a:p>
          <a:p>
            <a:r>
              <a:rPr lang="is-IS" sz="2000" dirty="0">
                <a:latin typeface="Courier New"/>
                <a:cs typeface="Courier New"/>
              </a:rPr>
              <a:t>BSET  _PT01AD:1,#1</a:t>
            </a:r>
          </a:p>
          <a:p>
            <a:r>
              <a:rPr lang="is-IS" sz="2000" dirty="0">
                <a:latin typeface="Courier New"/>
                <a:cs typeface="Courier New"/>
              </a:rPr>
              <a:t>RTS </a:t>
            </a:r>
            <a:endParaRPr lang="en-US" sz="2000" dirty="0" smtClean="0">
              <a:latin typeface="Courier New"/>
              <a:cs typeface="Courier New"/>
            </a:endParaRPr>
          </a:p>
        </p:txBody>
      </p:sp>
      <p:sp>
        <p:nvSpPr>
          <p:cNvPr id="11" name="Down Arrow 10"/>
          <p:cNvSpPr/>
          <p:nvPr/>
        </p:nvSpPr>
        <p:spPr>
          <a:xfrm>
            <a:off x="1556922" y="2879557"/>
            <a:ext cx="341384" cy="543123"/>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8" name="Slide Number Placeholder 3"/>
          <p:cNvSpPr>
            <a:spLocks noGrp="1"/>
          </p:cNvSpPr>
          <p:nvPr>
            <p:ph type="sldNum" sz="quarter" idx="12"/>
          </p:nvPr>
        </p:nvSpPr>
        <p:spPr>
          <a:xfrm>
            <a:off x="4037946" y="6426739"/>
            <a:ext cx="992565" cy="276999"/>
          </a:xfrm>
        </p:spPr>
        <p:txBody>
          <a:bodyPr/>
          <a:lstStyle/>
          <a:p>
            <a:fld id="{025A855F-C6D8-5944-9B1B-50E202AEB8AD}" type="slidenum">
              <a:rPr lang="en-US" smtClean="0"/>
              <a:t>16</a:t>
            </a:fld>
            <a:endParaRPr lang="en-US"/>
          </a:p>
        </p:txBody>
      </p:sp>
    </p:spTree>
    <p:extLst>
      <p:ext uri="{BB962C8B-B14F-4D97-AF65-F5344CB8AC3E}">
        <p14:creationId xmlns:p14="http://schemas.microsoft.com/office/powerpoint/2010/main" val="877731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10" grpId="0"/>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Interference due to preemption</a:t>
            </a:r>
            <a:endParaRPr lang="en-US" dirty="0"/>
          </a:p>
        </p:txBody>
      </p:sp>
      <p:sp>
        <p:nvSpPr>
          <p:cNvPr id="22" name="TextBox 21"/>
          <p:cNvSpPr txBox="1"/>
          <p:nvPr/>
        </p:nvSpPr>
        <p:spPr>
          <a:xfrm>
            <a:off x="255600" y="1750430"/>
            <a:ext cx="3580746" cy="2554545"/>
          </a:xfrm>
          <a:prstGeom prst="rect">
            <a:avLst/>
          </a:prstGeom>
          <a:noFill/>
        </p:spPr>
        <p:txBody>
          <a:bodyPr wrap="square" rtlCol="0">
            <a:spAutoFit/>
          </a:bodyPr>
          <a:lstStyle/>
          <a:p>
            <a:r>
              <a:rPr lang="is-IS" sz="2000" dirty="0">
                <a:solidFill>
                  <a:srgbClr val="BFBFBF"/>
                </a:solidFill>
                <a:latin typeface="Courier New"/>
                <a:cs typeface="Courier New"/>
              </a:rPr>
              <a:t>LDAB  #</a:t>
            </a:r>
            <a:r>
              <a:rPr lang="is-IS" sz="2000" dirty="0" smtClean="0">
                <a:solidFill>
                  <a:srgbClr val="BFBFBF"/>
                </a:solidFill>
                <a:latin typeface="Courier New"/>
                <a:cs typeface="Courier New"/>
              </a:rPr>
              <a:t>14</a:t>
            </a:r>
            <a:endParaRPr lang="is-IS" sz="2000" dirty="0">
              <a:solidFill>
                <a:srgbClr val="BFBFBF"/>
              </a:solidFill>
              <a:latin typeface="Courier New"/>
              <a:cs typeface="Courier New"/>
            </a:endParaRPr>
          </a:p>
          <a:p>
            <a:r>
              <a:rPr lang="is-IS" sz="2000" dirty="0">
                <a:solidFill>
                  <a:srgbClr val="BFBFBF"/>
                </a:solidFill>
                <a:latin typeface="Courier New"/>
                <a:cs typeface="Courier New"/>
              </a:rPr>
              <a:t>JSR   ATDReadChannel</a:t>
            </a:r>
          </a:p>
          <a:p>
            <a:r>
              <a:rPr lang="is-IS" sz="2000" dirty="0">
                <a:solidFill>
                  <a:srgbClr val="BFBFBF"/>
                </a:solidFill>
                <a:latin typeface="Courier New"/>
                <a:cs typeface="Courier New"/>
              </a:rPr>
              <a:t>CPD   #20</a:t>
            </a:r>
          </a:p>
          <a:p>
            <a:r>
              <a:rPr lang="is-IS" sz="2000" dirty="0">
                <a:solidFill>
                  <a:srgbClr val="BFBFBF"/>
                </a:solidFill>
                <a:latin typeface="Courier New"/>
                <a:cs typeface="Courier New"/>
              </a:rPr>
              <a:t>BLE   *+</a:t>
            </a:r>
            <a:r>
              <a:rPr lang="is-IS" sz="2000" dirty="0" smtClean="0">
                <a:solidFill>
                  <a:srgbClr val="BFBFBF"/>
                </a:solidFill>
                <a:latin typeface="Courier New"/>
                <a:cs typeface="Courier New"/>
              </a:rPr>
              <a:t>7</a:t>
            </a:r>
          </a:p>
          <a:p>
            <a:r>
              <a:rPr lang="is-IS" sz="2000" dirty="0" smtClean="0">
                <a:solidFill>
                  <a:srgbClr val="BFBFBF"/>
                </a:solidFill>
                <a:latin typeface="Courier New"/>
                <a:cs typeface="Courier New"/>
              </a:rPr>
              <a:t>BCLR  _PT01AD:1,#1</a:t>
            </a:r>
          </a:p>
          <a:p>
            <a:r>
              <a:rPr lang="is-IS" sz="2000" dirty="0" smtClean="0">
                <a:solidFill>
                  <a:srgbClr val="BFBFBF"/>
                </a:solidFill>
                <a:latin typeface="Courier New"/>
                <a:cs typeface="Courier New"/>
              </a:rPr>
              <a:t>RTS   </a:t>
            </a:r>
            <a:endParaRPr lang="is-IS" sz="2000" dirty="0">
              <a:solidFill>
                <a:srgbClr val="BFBFBF"/>
              </a:solidFill>
              <a:latin typeface="Courier New"/>
              <a:cs typeface="Courier New"/>
            </a:endParaRPr>
          </a:p>
          <a:p>
            <a:r>
              <a:rPr lang="is-IS" sz="2000" dirty="0">
                <a:solidFill>
                  <a:srgbClr val="BFBFBF"/>
                </a:solidFill>
                <a:latin typeface="Courier New"/>
                <a:cs typeface="Courier New"/>
              </a:rPr>
              <a:t>BSET  _PT01AD:1,#1</a:t>
            </a:r>
          </a:p>
          <a:p>
            <a:r>
              <a:rPr lang="is-IS" sz="2000" dirty="0">
                <a:solidFill>
                  <a:srgbClr val="BFBFBF"/>
                </a:solidFill>
                <a:latin typeface="Courier New"/>
                <a:cs typeface="Courier New"/>
              </a:rPr>
              <a:t>RTS </a:t>
            </a:r>
            <a:endParaRPr lang="en-US" sz="2000" dirty="0" smtClean="0">
              <a:solidFill>
                <a:srgbClr val="BFBFBF"/>
              </a:solidFill>
              <a:latin typeface="Courier New"/>
              <a:cs typeface="Courier New"/>
            </a:endParaRPr>
          </a:p>
        </p:txBody>
      </p:sp>
      <p:sp>
        <p:nvSpPr>
          <p:cNvPr id="7" name="TextBox 6"/>
          <p:cNvSpPr txBox="1"/>
          <p:nvPr/>
        </p:nvSpPr>
        <p:spPr>
          <a:xfrm>
            <a:off x="5598000" y="1749600"/>
            <a:ext cx="3580746" cy="1323439"/>
          </a:xfrm>
          <a:prstGeom prst="rect">
            <a:avLst/>
          </a:prstGeom>
          <a:noFill/>
        </p:spPr>
        <p:txBody>
          <a:bodyPr wrap="square" rtlCol="0">
            <a:spAutoFit/>
          </a:bodyPr>
          <a:lstStyle/>
          <a:p>
            <a:r>
              <a:rPr lang="en-US" sz="2000" dirty="0">
                <a:latin typeface="Courier New"/>
                <a:cs typeface="Courier New"/>
              </a:rPr>
              <a:t>LDAB  _PT01AD:1</a:t>
            </a:r>
          </a:p>
          <a:p>
            <a:r>
              <a:rPr lang="en-US" sz="2000" dirty="0">
                <a:latin typeface="Courier New"/>
                <a:cs typeface="Courier New"/>
              </a:rPr>
              <a:t>EORB  #2</a:t>
            </a:r>
          </a:p>
          <a:p>
            <a:r>
              <a:rPr lang="en-US" sz="2000" dirty="0">
                <a:latin typeface="Courier New"/>
                <a:cs typeface="Courier New"/>
              </a:rPr>
              <a:t>STAB  _PT01AD:1</a:t>
            </a:r>
          </a:p>
          <a:p>
            <a:r>
              <a:rPr lang="en-US" sz="2000" dirty="0">
                <a:latin typeface="Courier New"/>
                <a:cs typeface="Courier New"/>
              </a:rPr>
              <a:t>RTS</a:t>
            </a:r>
            <a:endParaRPr lang="en-US" sz="2000" dirty="0" smtClean="0">
              <a:latin typeface="Courier New"/>
              <a:cs typeface="Courier New"/>
            </a:endParaRPr>
          </a:p>
        </p:txBody>
      </p:sp>
      <p:sp>
        <p:nvSpPr>
          <p:cNvPr id="10" name="TextBox 9"/>
          <p:cNvSpPr txBox="1"/>
          <p:nvPr/>
        </p:nvSpPr>
        <p:spPr>
          <a:xfrm>
            <a:off x="255600" y="1750430"/>
            <a:ext cx="3580746" cy="2554545"/>
          </a:xfrm>
          <a:prstGeom prst="rect">
            <a:avLst/>
          </a:prstGeom>
          <a:noFill/>
        </p:spPr>
        <p:txBody>
          <a:bodyPr wrap="square" rtlCol="0">
            <a:spAutoFit/>
          </a:bodyPr>
          <a:lstStyle/>
          <a:p>
            <a:r>
              <a:rPr lang="is-IS" sz="2000" dirty="0">
                <a:latin typeface="Courier New"/>
                <a:cs typeface="Courier New"/>
              </a:rPr>
              <a:t>LDAB  #14</a:t>
            </a:r>
          </a:p>
          <a:p>
            <a:r>
              <a:rPr lang="is-IS" sz="2000" dirty="0">
                <a:latin typeface="Courier New"/>
                <a:cs typeface="Courier New"/>
              </a:rPr>
              <a:t>JSR   ATDReadChannel</a:t>
            </a:r>
          </a:p>
          <a:p>
            <a:r>
              <a:rPr lang="is-IS" sz="2000" dirty="0">
                <a:latin typeface="Courier New"/>
                <a:cs typeface="Courier New"/>
              </a:rPr>
              <a:t>CPD   #20</a:t>
            </a:r>
          </a:p>
          <a:p>
            <a:r>
              <a:rPr lang="is-IS" sz="2000" dirty="0">
                <a:latin typeface="Courier New"/>
                <a:cs typeface="Courier New"/>
              </a:rPr>
              <a:t>BLE   *+</a:t>
            </a:r>
            <a:r>
              <a:rPr lang="is-IS" sz="2000" dirty="0" smtClean="0">
                <a:latin typeface="Courier New"/>
                <a:cs typeface="Courier New"/>
              </a:rPr>
              <a:t>7</a:t>
            </a:r>
          </a:p>
          <a:p>
            <a:r>
              <a:rPr lang="is-IS" sz="2000" dirty="0" smtClean="0">
                <a:latin typeface="Courier New"/>
                <a:cs typeface="Courier New"/>
              </a:rPr>
              <a:t>BCLR  _PT01AD:1,#1</a:t>
            </a:r>
          </a:p>
          <a:p>
            <a:r>
              <a:rPr lang="is-IS" sz="2000" dirty="0" smtClean="0">
                <a:latin typeface="Courier New"/>
                <a:cs typeface="Courier New"/>
              </a:rPr>
              <a:t>RTS   </a:t>
            </a:r>
            <a:endParaRPr lang="is-IS" sz="2000" dirty="0">
              <a:latin typeface="Courier New"/>
              <a:cs typeface="Courier New"/>
            </a:endParaRPr>
          </a:p>
          <a:p>
            <a:r>
              <a:rPr lang="is-IS" sz="2000" dirty="0">
                <a:latin typeface="Courier New"/>
                <a:cs typeface="Courier New"/>
              </a:rPr>
              <a:t>BSET  _PT01AD:1,#1</a:t>
            </a:r>
          </a:p>
          <a:p>
            <a:r>
              <a:rPr lang="is-IS" sz="2000" dirty="0">
                <a:latin typeface="Courier New"/>
                <a:cs typeface="Courier New"/>
              </a:rPr>
              <a:t>RTS </a:t>
            </a:r>
            <a:endParaRPr lang="en-US" sz="2000" dirty="0" smtClean="0">
              <a:latin typeface="Courier New"/>
              <a:cs typeface="Courier New"/>
            </a:endParaRPr>
          </a:p>
        </p:txBody>
      </p:sp>
      <p:sp>
        <p:nvSpPr>
          <p:cNvPr id="14" name="TextBox 13"/>
          <p:cNvSpPr txBox="1"/>
          <p:nvPr/>
        </p:nvSpPr>
        <p:spPr>
          <a:xfrm>
            <a:off x="255600" y="1750430"/>
            <a:ext cx="3580746" cy="2554545"/>
          </a:xfrm>
          <a:prstGeom prst="rect">
            <a:avLst/>
          </a:prstGeom>
          <a:noFill/>
        </p:spPr>
        <p:txBody>
          <a:bodyPr wrap="square" rtlCol="0">
            <a:spAutoFit/>
          </a:bodyPr>
          <a:lstStyle/>
          <a:p>
            <a:r>
              <a:rPr lang="is-IS" sz="2000" dirty="0">
                <a:latin typeface="Courier New"/>
                <a:cs typeface="Courier New"/>
              </a:rPr>
              <a:t>LDAB  #14</a:t>
            </a:r>
          </a:p>
          <a:p>
            <a:r>
              <a:rPr lang="is-IS" sz="2000" dirty="0">
                <a:solidFill>
                  <a:srgbClr val="BFBFBF"/>
                </a:solidFill>
                <a:latin typeface="Courier New"/>
                <a:cs typeface="Courier New"/>
              </a:rPr>
              <a:t>JSR   ATDReadChannel</a:t>
            </a:r>
          </a:p>
          <a:p>
            <a:r>
              <a:rPr lang="is-IS" sz="2000" dirty="0">
                <a:solidFill>
                  <a:srgbClr val="BFBFBF"/>
                </a:solidFill>
                <a:latin typeface="Courier New"/>
                <a:cs typeface="Courier New"/>
              </a:rPr>
              <a:t>CPD   #20</a:t>
            </a:r>
          </a:p>
          <a:p>
            <a:r>
              <a:rPr lang="is-IS" sz="2000" dirty="0">
                <a:solidFill>
                  <a:srgbClr val="BFBFBF"/>
                </a:solidFill>
                <a:latin typeface="Courier New"/>
                <a:cs typeface="Courier New"/>
              </a:rPr>
              <a:t>BLE   *+</a:t>
            </a:r>
            <a:r>
              <a:rPr lang="is-IS" sz="2000" dirty="0" smtClean="0">
                <a:solidFill>
                  <a:srgbClr val="BFBFBF"/>
                </a:solidFill>
                <a:latin typeface="Courier New"/>
                <a:cs typeface="Courier New"/>
              </a:rPr>
              <a:t>7</a:t>
            </a:r>
          </a:p>
          <a:p>
            <a:r>
              <a:rPr lang="is-IS" sz="2000" dirty="0" smtClean="0">
                <a:solidFill>
                  <a:srgbClr val="BFBFBF"/>
                </a:solidFill>
                <a:latin typeface="Courier New"/>
                <a:cs typeface="Courier New"/>
              </a:rPr>
              <a:t>BCLR  _PT01AD:1,#1</a:t>
            </a:r>
          </a:p>
          <a:p>
            <a:r>
              <a:rPr lang="is-IS" sz="2000" dirty="0" smtClean="0">
                <a:solidFill>
                  <a:srgbClr val="BFBFBF"/>
                </a:solidFill>
                <a:latin typeface="Courier New"/>
                <a:cs typeface="Courier New"/>
              </a:rPr>
              <a:t>RTS   </a:t>
            </a:r>
            <a:endParaRPr lang="is-IS" sz="2000" dirty="0">
              <a:solidFill>
                <a:srgbClr val="BFBFBF"/>
              </a:solidFill>
              <a:latin typeface="Courier New"/>
              <a:cs typeface="Courier New"/>
            </a:endParaRPr>
          </a:p>
          <a:p>
            <a:r>
              <a:rPr lang="is-IS" sz="2000" dirty="0">
                <a:solidFill>
                  <a:srgbClr val="BFBFBF"/>
                </a:solidFill>
                <a:latin typeface="Courier New"/>
                <a:cs typeface="Courier New"/>
              </a:rPr>
              <a:t>BSET  _PT01AD:1,#1</a:t>
            </a:r>
          </a:p>
          <a:p>
            <a:r>
              <a:rPr lang="is-IS" sz="2000" dirty="0">
                <a:solidFill>
                  <a:srgbClr val="BFBFBF"/>
                </a:solidFill>
                <a:latin typeface="Courier New"/>
                <a:cs typeface="Courier New"/>
              </a:rPr>
              <a:t>RTS </a:t>
            </a:r>
            <a:endParaRPr lang="en-US" sz="2000" dirty="0" smtClean="0">
              <a:solidFill>
                <a:srgbClr val="BFBFBF"/>
              </a:solidFill>
              <a:latin typeface="Courier New"/>
              <a:cs typeface="Courier New"/>
            </a:endParaRPr>
          </a:p>
        </p:txBody>
      </p:sp>
      <p:sp>
        <p:nvSpPr>
          <p:cNvPr id="16" name="TextBox 15"/>
          <p:cNvSpPr txBox="1"/>
          <p:nvPr/>
        </p:nvSpPr>
        <p:spPr>
          <a:xfrm>
            <a:off x="255600" y="1750430"/>
            <a:ext cx="3580746" cy="2862322"/>
          </a:xfrm>
          <a:prstGeom prst="rect">
            <a:avLst/>
          </a:prstGeom>
          <a:noFill/>
        </p:spPr>
        <p:txBody>
          <a:bodyPr wrap="square" rtlCol="0">
            <a:spAutoFit/>
          </a:bodyPr>
          <a:lstStyle/>
          <a:p>
            <a:r>
              <a:rPr lang="is-IS" sz="2000" dirty="0">
                <a:latin typeface="Courier New"/>
                <a:cs typeface="Courier New"/>
              </a:rPr>
              <a:t>LDAB  #</a:t>
            </a:r>
            <a:r>
              <a:rPr lang="is-IS" sz="2000" dirty="0" smtClean="0">
                <a:latin typeface="Courier New"/>
                <a:cs typeface="Courier New"/>
              </a:rPr>
              <a:t>14</a:t>
            </a:r>
          </a:p>
          <a:p>
            <a:endParaRPr lang="is-IS" sz="2000" dirty="0">
              <a:latin typeface="Courier New"/>
              <a:cs typeface="Courier New"/>
            </a:endParaRPr>
          </a:p>
          <a:p>
            <a:r>
              <a:rPr lang="is-IS" sz="2000" dirty="0">
                <a:solidFill>
                  <a:srgbClr val="BFBFBF"/>
                </a:solidFill>
                <a:latin typeface="Courier New"/>
                <a:cs typeface="Courier New"/>
              </a:rPr>
              <a:t>JSR   ATDReadChannel</a:t>
            </a:r>
          </a:p>
          <a:p>
            <a:r>
              <a:rPr lang="is-IS" sz="2000" dirty="0">
                <a:solidFill>
                  <a:srgbClr val="BFBFBF"/>
                </a:solidFill>
                <a:latin typeface="Courier New"/>
                <a:cs typeface="Courier New"/>
              </a:rPr>
              <a:t>CPD   #20</a:t>
            </a:r>
          </a:p>
          <a:p>
            <a:r>
              <a:rPr lang="is-IS" sz="2000" dirty="0">
                <a:solidFill>
                  <a:srgbClr val="BFBFBF"/>
                </a:solidFill>
                <a:latin typeface="Courier New"/>
                <a:cs typeface="Courier New"/>
              </a:rPr>
              <a:t>BLE   *+</a:t>
            </a:r>
            <a:r>
              <a:rPr lang="is-IS" sz="2000" dirty="0" smtClean="0">
                <a:solidFill>
                  <a:srgbClr val="BFBFBF"/>
                </a:solidFill>
                <a:latin typeface="Courier New"/>
                <a:cs typeface="Courier New"/>
              </a:rPr>
              <a:t>7</a:t>
            </a:r>
          </a:p>
          <a:p>
            <a:r>
              <a:rPr lang="is-IS" sz="2000" dirty="0" smtClean="0">
                <a:solidFill>
                  <a:srgbClr val="BFBFBF"/>
                </a:solidFill>
                <a:latin typeface="Courier New"/>
                <a:cs typeface="Courier New"/>
              </a:rPr>
              <a:t>BCLR  _PT01AD:1,#1</a:t>
            </a:r>
          </a:p>
          <a:p>
            <a:r>
              <a:rPr lang="is-IS" sz="2000" dirty="0" smtClean="0">
                <a:solidFill>
                  <a:srgbClr val="BFBFBF"/>
                </a:solidFill>
                <a:latin typeface="Courier New"/>
                <a:cs typeface="Courier New"/>
              </a:rPr>
              <a:t>RTS   </a:t>
            </a:r>
            <a:endParaRPr lang="is-IS" sz="2000" dirty="0">
              <a:solidFill>
                <a:srgbClr val="BFBFBF"/>
              </a:solidFill>
              <a:latin typeface="Courier New"/>
              <a:cs typeface="Courier New"/>
            </a:endParaRPr>
          </a:p>
          <a:p>
            <a:r>
              <a:rPr lang="is-IS" sz="2000" dirty="0">
                <a:solidFill>
                  <a:srgbClr val="BFBFBF"/>
                </a:solidFill>
                <a:latin typeface="Courier New"/>
                <a:cs typeface="Courier New"/>
              </a:rPr>
              <a:t>BSET  _PT01AD:1,#1</a:t>
            </a:r>
          </a:p>
          <a:p>
            <a:r>
              <a:rPr lang="is-IS" sz="2000" dirty="0">
                <a:solidFill>
                  <a:srgbClr val="BFBFBF"/>
                </a:solidFill>
                <a:latin typeface="Courier New"/>
                <a:cs typeface="Courier New"/>
              </a:rPr>
              <a:t>RTS </a:t>
            </a:r>
            <a:endParaRPr lang="en-US" sz="2000" dirty="0" smtClean="0">
              <a:solidFill>
                <a:srgbClr val="BFBFBF"/>
              </a:solidFill>
              <a:latin typeface="Courier New"/>
              <a:cs typeface="Courier New"/>
            </a:endParaRPr>
          </a:p>
        </p:txBody>
      </p:sp>
      <p:sp>
        <p:nvSpPr>
          <p:cNvPr id="19" name="TextBox 18"/>
          <p:cNvSpPr txBox="1"/>
          <p:nvPr/>
        </p:nvSpPr>
        <p:spPr>
          <a:xfrm>
            <a:off x="255600" y="1750430"/>
            <a:ext cx="3580746" cy="3170099"/>
          </a:xfrm>
          <a:prstGeom prst="rect">
            <a:avLst/>
          </a:prstGeom>
          <a:noFill/>
        </p:spPr>
        <p:txBody>
          <a:bodyPr wrap="square" rtlCol="0">
            <a:spAutoFit/>
          </a:bodyPr>
          <a:lstStyle/>
          <a:p>
            <a:r>
              <a:rPr lang="is-IS" sz="2000" dirty="0">
                <a:latin typeface="Courier New"/>
                <a:cs typeface="Courier New"/>
              </a:rPr>
              <a:t>LDAB  #</a:t>
            </a:r>
            <a:r>
              <a:rPr lang="is-IS" sz="2000" dirty="0" smtClean="0">
                <a:latin typeface="Courier New"/>
                <a:cs typeface="Courier New"/>
              </a:rPr>
              <a:t>14</a:t>
            </a:r>
          </a:p>
          <a:p>
            <a:endParaRPr lang="is-IS" sz="2000" dirty="0" smtClean="0">
              <a:latin typeface="Courier New"/>
              <a:cs typeface="Courier New"/>
            </a:endParaRPr>
          </a:p>
          <a:p>
            <a:endParaRPr lang="is-IS" sz="2000" dirty="0">
              <a:latin typeface="Courier New"/>
              <a:cs typeface="Courier New"/>
            </a:endParaRPr>
          </a:p>
          <a:p>
            <a:r>
              <a:rPr lang="is-IS" sz="2000" dirty="0">
                <a:solidFill>
                  <a:srgbClr val="BFBFBF"/>
                </a:solidFill>
                <a:latin typeface="Courier New"/>
                <a:cs typeface="Courier New"/>
              </a:rPr>
              <a:t>JSR   ATDReadChannel</a:t>
            </a:r>
          </a:p>
          <a:p>
            <a:r>
              <a:rPr lang="is-IS" sz="2000" dirty="0">
                <a:solidFill>
                  <a:srgbClr val="BFBFBF"/>
                </a:solidFill>
                <a:latin typeface="Courier New"/>
                <a:cs typeface="Courier New"/>
              </a:rPr>
              <a:t>CPD   #20</a:t>
            </a:r>
          </a:p>
          <a:p>
            <a:r>
              <a:rPr lang="is-IS" sz="2000" dirty="0">
                <a:solidFill>
                  <a:srgbClr val="BFBFBF"/>
                </a:solidFill>
                <a:latin typeface="Courier New"/>
                <a:cs typeface="Courier New"/>
              </a:rPr>
              <a:t>BLE   *+</a:t>
            </a:r>
            <a:r>
              <a:rPr lang="is-IS" sz="2000" dirty="0" smtClean="0">
                <a:solidFill>
                  <a:srgbClr val="BFBFBF"/>
                </a:solidFill>
                <a:latin typeface="Courier New"/>
                <a:cs typeface="Courier New"/>
              </a:rPr>
              <a:t>7</a:t>
            </a:r>
          </a:p>
          <a:p>
            <a:r>
              <a:rPr lang="is-IS" sz="2000" dirty="0" smtClean="0">
                <a:solidFill>
                  <a:srgbClr val="BFBFBF"/>
                </a:solidFill>
                <a:latin typeface="Courier New"/>
                <a:cs typeface="Courier New"/>
              </a:rPr>
              <a:t>BCLR  _PT01AD:1,#1</a:t>
            </a:r>
          </a:p>
          <a:p>
            <a:r>
              <a:rPr lang="is-IS" sz="2000" dirty="0" smtClean="0">
                <a:solidFill>
                  <a:srgbClr val="BFBFBF"/>
                </a:solidFill>
                <a:latin typeface="Courier New"/>
                <a:cs typeface="Courier New"/>
              </a:rPr>
              <a:t>RTS   </a:t>
            </a:r>
            <a:endParaRPr lang="is-IS" sz="2000" dirty="0">
              <a:solidFill>
                <a:srgbClr val="BFBFBF"/>
              </a:solidFill>
              <a:latin typeface="Courier New"/>
              <a:cs typeface="Courier New"/>
            </a:endParaRPr>
          </a:p>
          <a:p>
            <a:r>
              <a:rPr lang="is-IS" sz="2000" dirty="0">
                <a:solidFill>
                  <a:srgbClr val="BFBFBF"/>
                </a:solidFill>
                <a:latin typeface="Courier New"/>
                <a:cs typeface="Courier New"/>
              </a:rPr>
              <a:t>BSET  _PT01AD:1,#1</a:t>
            </a:r>
          </a:p>
          <a:p>
            <a:r>
              <a:rPr lang="is-IS" sz="2000" dirty="0">
                <a:solidFill>
                  <a:srgbClr val="BFBFBF"/>
                </a:solidFill>
                <a:latin typeface="Courier New"/>
                <a:cs typeface="Courier New"/>
              </a:rPr>
              <a:t>RTS </a:t>
            </a:r>
            <a:endParaRPr lang="en-US" sz="2000" dirty="0" smtClean="0">
              <a:solidFill>
                <a:srgbClr val="BFBFBF"/>
              </a:solidFill>
              <a:latin typeface="Courier New"/>
              <a:cs typeface="Courier New"/>
            </a:endParaRPr>
          </a:p>
        </p:txBody>
      </p:sp>
      <p:sp>
        <p:nvSpPr>
          <p:cNvPr id="20" name="TextBox 19"/>
          <p:cNvSpPr txBox="1"/>
          <p:nvPr/>
        </p:nvSpPr>
        <p:spPr>
          <a:xfrm>
            <a:off x="255600" y="1750430"/>
            <a:ext cx="3580746" cy="3477875"/>
          </a:xfrm>
          <a:prstGeom prst="rect">
            <a:avLst/>
          </a:prstGeom>
          <a:noFill/>
        </p:spPr>
        <p:txBody>
          <a:bodyPr wrap="square" rtlCol="0">
            <a:spAutoFit/>
          </a:bodyPr>
          <a:lstStyle/>
          <a:p>
            <a:r>
              <a:rPr lang="is-IS" sz="2000" dirty="0">
                <a:latin typeface="Courier New"/>
                <a:cs typeface="Courier New"/>
              </a:rPr>
              <a:t>LDAB  #</a:t>
            </a:r>
            <a:r>
              <a:rPr lang="is-IS" sz="2000" dirty="0" smtClean="0">
                <a:latin typeface="Courier New"/>
                <a:cs typeface="Courier New"/>
              </a:rPr>
              <a:t>14</a:t>
            </a:r>
          </a:p>
          <a:p>
            <a:endParaRPr lang="is-IS" sz="2000" dirty="0" smtClean="0">
              <a:latin typeface="Courier New"/>
              <a:cs typeface="Courier New"/>
            </a:endParaRPr>
          </a:p>
          <a:p>
            <a:endParaRPr lang="is-IS" sz="2000" dirty="0">
              <a:latin typeface="Courier New"/>
              <a:cs typeface="Courier New"/>
            </a:endParaRPr>
          </a:p>
          <a:p>
            <a:endParaRPr lang="is-IS" sz="2000" dirty="0">
              <a:latin typeface="Courier New"/>
              <a:cs typeface="Courier New"/>
            </a:endParaRPr>
          </a:p>
          <a:p>
            <a:r>
              <a:rPr lang="is-IS" sz="2000" dirty="0">
                <a:solidFill>
                  <a:srgbClr val="BFBFBF"/>
                </a:solidFill>
                <a:latin typeface="Courier New"/>
                <a:cs typeface="Courier New"/>
              </a:rPr>
              <a:t>JSR   ATDReadChannel</a:t>
            </a:r>
          </a:p>
          <a:p>
            <a:r>
              <a:rPr lang="is-IS" sz="2000" dirty="0">
                <a:solidFill>
                  <a:srgbClr val="BFBFBF"/>
                </a:solidFill>
                <a:latin typeface="Courier New"/>
                <a:cs typeface="Courier New"/>
              </a:rPr>
              <a:t>CPD   #20</a:t>
            </a:r>
          </a:p>
          <a:p>
            <a:r>
              <a:rPr lang="is-IS" sz="2000" dirty="0">
                <a:solidFill>
                  <a:srgbClr val="BFBFBF"/>
                </a:solidFill>
                <a:latin typeface="Courier New"/>
                <a:cs typeface="Courier New"/>
              </a:rPr>
              <a:t>BLE   *+</a:t>
            </a:r>
            <a:r>
              <a:rPr lang="is-IS" sz="2000" dirty="0" smtClean="0">
                <a:solidFill>
                  <a:srgbClr val="BFBFBF"/>
                </a:solidFill>
                <a:latin typeface="Courier New"/>
                <a:cs typeface="Courier New"/>
              </a:rPr>
              <a:t>7</a:t>
            </a:r>
          </a:p>
          <a:p>
            <a:r>
              <a:rPr lang="is-IS" sz="2000" dirty="0" smtClean="0">
                <a:solidFill>
                  <a:srgbClr val="BFBFBF"/>
                </a:solidFill>
                <a:latin typeface="Courier New"/>
                <a:cs typeface="Courier New"/>
              </a:rPr>
              <a:t>BCLR  _PT01AD:1,#1</a:t>
            </a:r>
          </a:p>
          <a:p>
            <a:r>
              <a:rPr lang="is-IS" sz="2000" dirty="0" smtClean="0">
                <a:solidFill>
                  <a:srgbClr val="BFBFBF"/>
                </a:solidFill>
                <a:latin typeface="Courier New"/>
                <a:cs typeface="Courier New"/>
              </a:rPr>
              <a:t>RTS   </a:t>
            </a:r>
            <a:endParaRPr lang="is-IS" sz="2000" dirty="0">
              <a:solidFill>
                <a:srgbClr val="BFBFBF"/>
              </a:solidFill>
              <a:latin typeface="Courier New"/>
              <a:cs typeface="Courier New"/>
            </a:endParaRPr>
          </a:p>
          <a:p>
            <a:r>
              <a:rPr lang="is-IS" sz="2000" dirty="0">
                <a:solidFill>
                  <a:srgbClr val="BFBFBF"/>
                </a:solidFill>
                <a:latin typeface="Courier New"/>
                <a:cs typeface="Courier New"/>
              </a:rPr>
              <a:t>BSET  _PT01AD:1,#1</a:t>
            </a:r>
          </a:p>
          <a:p>
            <a:r>
              <a:rPr lang="is-IS" sz="2000" dirty="0">
                <a:solidFill>
                  <a:srgbClr val="BFBFBF"/>
                </a:solidFill>
                <a:latin typeface="Courier New"/>
                <a:cs typeface="Courier New"/>
              </a:rPr>
              <a:t>RTS </a:t>
            </a:r>
            <a:endParaRPr lang="en-US" sz="2000" dirty="0" smtClean="0">
              <a:solidFill>
                <a:srgbClr val="BFBFBF"/>
              </a:solidFill>
              <a:latin typeface="Courier New"/>
              <a:cs typeface="Courier New"/>
            </a:endParaRPr>
          </a:p>
        </p:txBody>
      </p:sp>
      <p:sp>
        <p:nvSpPr>
          <p:cNvPr id="21" name="TextBox 20"/>
          <p:cNvSpPr txBox="1"/>
          <p:nvPr/>
        </p:nvSpPr>
        <p:spPr>
          <a:xfrm>
            <a:off x="255600" y="1750430"/>
            <a:ext cx="3580746" cy="3785652"/>
          </a:xfrm>
          <a:prstGeom prst="rect">
            <a:avLst/>
          </a:prstGeom>
          <a:noFill/>
        </p:spPr>
        <p:txBody>
          <a:bodyPr wrap="square" rtlCol="0">
            <a:spAutoFit/>
          </a:bodyPr>
          <a:lstStyle/>
          <a:p>
            <a:r>
              <a:rPr lang="is-IS" sz="2000" dirty="0">
                <a:latin typeface="Courier New"/>
                <a:cs typeface="Courier New"/>
              </a:rPr>
              <a:t>LDAB  #</a:t>
            </a:r>
            <a:r>
              <a:rPr lang="is-IS" sz="2000" dirty="0" smtClean="0">
                <a:latin typeface="Courier New"/>
                <a:cs typeface="Courier New"/>
              </a:rPr>
              <a:t>14</a:t>
            </a:r>
          </a:p>
          <a:p>
            <a:endParaRPr lang="is-IS" sz="2000" dirty="0" smtClean="0">
              <a:latin typeface="Courier New"/>
              <a:cs typeface="Courier New"/>
            </a:endParaRPr>
          </a:p>
          <a:p>
            <a:endParaRPr lang="is-IS" sz="2000" dirty="0">
              <a:latin typeface="Courier New"/>
              <a:cs typeface="Courier New"/>
            </a:endParaRPr>
          </a:p>
          <a:p>
            <a:endParaRPr lang="is-IS" sz="2000" dirty="0" smtClean="0">
              <a:latin typeface="Courier New"/>
              <a:cs typeface="Courier New"/>
            </a:endParaRPr>
          </a:p>
          <a:p>
            <a:endParaRPr lang="is-IS" sz="2000" dirty="0">
              <a:latin typeface="Courier New"/>
              <a:cs typeface="Courier New"/>
            </a:endParaRPr>
          </a:p>
          <a:p>
            <a:r>
              <a:rPr lang="is-IS" sz="2000" dirty="0">
                <a:solidFill>
                  <a:srgbClr val="BFBFBF"/>
                </a:solidFill>
                <a:latin typeface="Courier New"/>
                <a:cs typeface="Courier New"/>
              </a:rPr>
              <a:t>JSR   ATDReadChannel</a:t>
            </a:r>
          </a:p>
          <a:p>
            <a:r>
              <a:rPr lang="is-IS" sz="2000" dirty="0">
                <a:solidFill>
                  <a:srgbClr val="BFBFBF"/>
                </a:solidFill>
                <a:latin typeface="Courier New"/>
                <a:cs typeface="Courier New"/>
              </a:rPr>
              <a:t>CPD   #20</a:t>
            </a:r>
          </a:p>
          <a:p>
            <a:r>
              <a:rPr lang="is-IS" sz="2000" dirty="0">
                <a:solidFill>
                  <a:srgbClr val="BFBFBF"/>
                </a:solidFill>
                <a:latin typeface="Courier New"/>
                <a:cs typeface="Courier New"/>
              </a:rPr>
              <a:t>BLE   *+</a:t>
            </a:r>
            <a:r>
              <a:rPr lang="is-IS" sz="2000" dirty="0" smtClean="0">
                <a:solidFill>
                  <a:srgbClr val="BFBFBF"/>
                </a:solidFill>
                <a:latin typeface="Courier New"/>
                <a:cs typeface="Courier New"/>
              </a:rPr>
              <a:t>7</a:t>
            </a:r>
          </a:p>
          <a:p>
            <a:r>
              <a:rPr lang="is-IS" sz="2000" dirty="0" smtClean="0">
                <a:solidFill>
                  <a:srgbClr val="BFBFBF"/>
                </a:solidFill>
                <a:latin typeface="Courier New"/>
                <a:cs typeface="Courier New"/>
              </a:rPr>
              <a:t>BCLR  _PT01AD:1,#1</a:t>
            </a:r>
          </a:p>
          <a:p>
            <a:r>
              <a:rPr lang="is-IS" sz="2000" dirty="0" smtClean="0">
                <a:solidFill>
                  <a:srgbClr val="BFBFBF"/>
                </a:solidFill>
                <a:latin typeface="Courier New"/>
                <a:cs typeface="Courier New"/>
              </a:rPr>
              <a:t>RTS   </a:t>
            </a:r>
            <a:endParaRPr lang="is-IS" sz="2000" dirty="0">
              <a:solidFill>
                <a:srgbClr val="BFBFBF"/>
              </a:solidFill>
              <a:latin typeface="Courier New"/>
              <a:cs typeface="Courier New"/>
            </a:endParaRPr>
          </a:p>
          <a:p>
            <a:r>
              <a:rPr lang="is-IS" sz="2000" dirty="0">
                <a:solidFill>
                  <a:srgbClr val="BFBFBF"/>
                </a:solidFill>
                <a:latin typeface="Courier New"/>
                <a:cs typeface="Courier New"/>
              </a:rPr>
              <a:t>BSET  _PT01AD:1,#1</a:t>
            </a:r>
          </a:p>
          <a:p>
            <a:r>
              <a:rPr lang="is-IS" sz="2000" dirty="0">
                <a:solidFill>
                  <a:srgbClr val="BFBFBF"/>
                </a:solidFill>
                <a:latin typeface="Courier New"/>
                <a:cs typeface="Courier New"/>
              </a:rPr>
              <a:t>RTS </a:t>
            </a:r>
            <a:endParaRPr lang="en-US" sz="2000" dirty="0" smtClean="0">
              <a:solidFill>
                <a:srgbClr val="BFBFBF"/>
              </a:solidFill>
              <a:latin typeface="Courier New"/>
              <a:cs typeface="Courier New"/>
            </a:endParaRPr>
          </a:p>
        </p:txBody>
      </p:sp>
      <p:sp>
        <p:nvSpPr>
          <p:cNvPr id="23" name="TextBox 22"/>
          <p:cNvSpPr txBox="1"/>
          <p:nvPr/>
        </p:nvSpPr>
        <p:spPr>
          <a:xfrm>
            <a:off x="5598000" y="1749600"/>
            <a:ext cx="3580746" cy="1323439"/>
          </a:xfrm>
          <a:prstGeom prst="rect">
            <a:avLst/>
          </a:prstGeom>
          <a:noFill/>
        </p:spPr>
        <p:txBody>
          <a:bodyPr wrap="square" rtlCol="0">
            <a:spAutoFit/>
          </a:bodyPr>
          <a:lstStyle/>
          <a:p>
            <a:r>
              <a:rPr lang="en-US" sz="2000" dirty="0">
                <a:solidFill>
                  <a:srgbClr val="BFBFBF"/>
                </a:solidFill>
                <a:latin typeface="Courier New"/>
                <a:cs typeface="Courier New"/>
              </a:rPr>
              <a:t>LDAB  _PT01AD:1</a:t>
            </a:r>
          </a:p>
          <a:p>
            <a:r>
              <a:rPr lang="en-US" sz="2000" dirty="0">
                <a:solidFill>
                  <a:srgbClr val="BFBFBF"/>
                </a:solidFill>
                <a:latin typeface="Courier New"/>
                <a:cs typeface="Courier New"/>
              </a:rPr>
              <a:t>EORB  #2</a:t>
            </a:r>
          </a:p>
          <a:p>
            <a:r>
              <a:rPr lang="en-US" sz="2000" dirty="0">
                <a:solidFill>
                  <a:srgbClr val="BFBFBF"/>
                </a:solidFill>
                <a:latin typeface="Courier New"/>
                <a:cs typeface="Courier New"/>
              </a:rPr>
              <a:t>STAB  _PT01AD:1</a:t>
            </a:r>
          </a:p>
          <a:p>
            <a:r>
              <a:rPr lang="en-US" sz="2000" dirty="0">
                <a:solidFill>
                  <a:srgbClr val="BFBFBF"/>
                </a:solidFill>
                <a:latin typeface="Courier New"/>
                <a:cs typeface="Courier New"/>
              </a:rPr>
              <a:t>RTS</a:t>
            </a:r>
            <a:endParaRPr lang="en-US" sz="2000" dirty="0" smtClean="0">
              <a:solidFill>
                <a:srgbClr val="BFBFBF"/>
              </a:solidFill>
              <a:latin typeface="Courier New"/>
              <a:cs typeface="Courier New"/>
            </a:endParaRPr>
          </a:p>
        </p:txBody>
      </p:sp>
      <p:sp>
        <p:nvSpPr>
          <p:cNvPr id="24" name="TextBox 23"/>
          <p:cNvSpPr txBox="1"/>
          <p:nvPr/>
        </p:nvSpPr>
        <p:spPr>
          <a:xfrm>
            <a:off x="5598000" y="1749600"/>
            <a:ext cx="3580746" cy="1631216"/>
          </a:xfrm>
          <a:prstGeom prst="rect">
            <a:avLst/>
          </a:prstGeom>
          <a:noFill/>
        </p:spPr>
        <p:txBody>
          <a:bodyPr wrap="square" rtlCol="0">
            <a:spAutoFit/>
          </a:bodyPr>
          <a:lstStyle/>
          <a:p>
            <a:endParaRPr lang="en-US" sz="2000" dirty="0" smtClean="0">
              <a:latin typeface="Courier New"/>
              <a:cs typeface="Courier New"/>
            </a:endParaRPr>
          </a:p>
          <a:p>
            <a:r>
              <a:rPr lang="en-US" sz="2000" dirty="0" smtClean="0">
                <a:latin typeface="Courier New"/>
                <a:cs typeface="Courier New"/>
              </a:rPr>
              <a:t>LDAB  </a:t>
            </a:r>
            <a:r>
              <a:rPr lang="en-US" sz="2000" dirty="0">
                <a:latin typeface="Courier New"/>
                <a:cs typeface="Courier New"/>
              </a:rPr>
              <a:t>_PT01AD:1</a:t>
            </a:r>
          </a:p>
          <a:p>
            <a:r>
              <a:rPr lang="en-US" sz="2000" dirty="0">
                <a:solidFill>
                  <a:srgbClr val="BFBFBF"/>
                </a:solidFill>
                <a:latin typeface="Courier New"/>
                <a:cs typeface="Courier New"/>
              </a:rPr>
              <a:t>EORB  #2</a:t>
            </a:r>
          </a:p>
          <a:p>
            <a:r>
              <a:rPr lang="en-US" sz="2000" dirty="0">
                <a:solidFill>
                  <a:srgbClr val="BFBFBF"/>
                </a:solidFill>
                <a:latin typeface="Courier New"/>
                <a:cs typeface="Courier New"/>
              </a:rPr>
              <a:t>STAB  _PT01AD:1</a:t>
            </a:r>
          </a:p>
          <a:p>
            <a:r>
              <a:rPr lang="en-US" sz="2000" dirty="0">
                <a:solidFill>
                  <a:srgbClr val="BFBFBF"/>
                </a:solidFill>
                <a:latin typeface="Courier New"/>
                <a:cs typeface="Courier New"/>
              </a:rPr>
              <a:t>RTS</a:t>
            </a:r>
            <a:endParaRPr lang="en-US" sz="2000" dirty="0" smtClean="0">
              <a:solidFill>
                <a:srgbClr val="BFBFBF"/>
              </a:solidFill>
              <a:latin typeface="Courier New"/>
              <a:cs typeface="Courier New"/>
            </a:endParaRPr>
          </a:p>
        </p:txBody>
      </p:sp>
      <p:sp>
        <p:nvSpPr>
          <p:cNvPr id="25" name="TextBox 24"/>
          <p:cNvSpPr txBox="1"/>
          <p:nvPr/>
        </p:nvSpPr>
        <p:spPr>
          <a:xfrm>
            <a:off x="5598000" y="1749600"/>
            <a:ext cx="3580746" cy="1631216"/>
          </a:xfrm>
          <a:prstGeom prst="rect">
            <a:avLst/>
          </a:prstGeom>
          <a:noFill/>
        </p:spPr>
        <p:txBody>
          <a:bodyPr wrap="square" rtlCol="0">
            <a:spAutoFit/>
          </a:bodyPr>
          <a:lstStyle/>
          <a:p>
            <a:endParaRPr lang="en-US" sz="2000" dirty="0" smtClean="0">
              <a:latin typeface="Courier New"/>
              <a:cs typeface="Courier New"/>
            </a:endParaRPr>
          </a:p>
          <a:p>
            <a:r>
              <a:rPr lang="en-US" sz="2000" dirty="0" smtClean="0">
                <a:latin typeface="Courier New"/>
                <a:cs typeface="Courier New"/>
              </a:rPr>
              <a:t>LDAB  </a:t>
            </a:r>
            <a:r>
              <a:rPr lang="en-US" sz="2000" dirty="0">
                <a:latin typeface="Courier New"/>
                <a:cs typeface="Courier New"/>
              </a:rPr>
              <a:t>_PT01AD:1</a:t>
            </a:r>
          </a:p>
          <a:p>
            <a:r>
              <a:rPr lang="en-US" sz="2000" dirty="0">
                <a:latin typeface="Courier New"/>
                <a:cs typeface="Courier New"/>
              </a:rPr>
              <a:t>EORB  #2</a:t>
            </a:r>
          </a:p>
          <a:p>
            <a:r>
              <a:rPr lang="en-US" sz="2000" dirty="0">
                <a:solidFill>
                  <a:srgbClr val="BFBFBF"/>
                </a:solidFill>
                <a:latin typeface="Courier New"/>
                <a:cs typeface="Courier New"/>
              </a:rPr>
              <a:t>STAB  _PT01AD:1</a:t>
            </a:r>
          </a:p>
          <a:p>
            <a:r>
              <a:rPr lang="en-US" sz="2000" dirty="0">
                <a:solidFill>
                  <a:srgbClr val="BFBFBF"/>
                </a:solidFill>
                <a:latin typeface="Courier New"/>
                <a:cs typeface="Courier New"/>
              </a:rPr>
              <a:t>RTS</a:t>
            </a:r>
            <a:endParaRPr lang="en-US" sz="2000" dirty="0" smtClean="0">
              <a:solidFill>
                <a:srgbClr val="BFBFBF"/>
              </a:solidFill>
              <a:latin typeface="Courier New"/>
              <a:cs typeface="Courier New"/>
            </a:endParaRPr>
          </a:p>
        </p:txBody>
      </p:sp>
      <p:sp>
        <p:nvSpPr>
          <p:cNvPr id="26" name="TextBox 25"/>
          <p:cNvSpPr txBox="1"/>
          <p:nvPr/>
        </p:nvSpPr>
        <p:spPr>
          <a:xfrm>
            <a:off x="5598000" y="1749600"/>
            <a:ext cx="3580746" cy="1631216"/>
          </a:xfrm>
          <a:prstGeom prst="rect">
            <a:avLst/>
          </a:prstGeom>
          <a:noFill/>
        </p:spPr>
        <p:txBody>
          <a:bodyPr wrap="square" rtlCol="0">
            <a:spAutoFit/>
          </a:bodyPr>
          <a:lstStyle/>
          <a:p>
            <a:endParaRPr lang="en-US" sz="2000" dirty="0" smtClean="0">
              <a:latin typeface="Courier New"/>
              <a:cs typeface="Courier New"/>
            </a:endParaRPr>
          </a:p>
          <a:p>
            <a:r>
              <a:rPr lang="en-US" sz="2000" dirty="0" smtClean="0">
                <a:latin typeface="Courier New"/>
                <a:cs typeface="Courier New"/>
              </a:rPr>
              <a:t>LDAB  </a:t>
            </a:r>
            <a:r>
              <a:rPr lang="en-US" sz="2000" dirty="0">
                <a:latin typeface="Courier New"/>
                <a:cs typeface="Courier New"/>
              </a:rPr>
              <a:t>_PT01AD:1</a:t>
            </a:r>
          </a:p>
          <a:p>
            <a:r>
              <a:rPr lang="en-US" sz="2000" dirty="0">
                <a:latin typeface="Courier New"/>
                <a:cs typeface="Courier New"/>
              </a:rPr>
              <a:t>EORB  #2</a:t>
            </a:r>
          </a:p>
          <a:p>
            <a:r>
              <a:rPr lang="en-US" sz="2000" dirty="0">
                <a:latin typeface="Courier New"/>
                <a:cs typeface="Courier New"/>
              </a:rPr>
              <a:t>STAB  _PT01AD:1</a:t>
            </a:r>
          </a:p>
          <a:p>
            <a:r>
              <a:rPr lang="en-US" sz="2000" dirty="0">
                <a:solidFill>
                  <a:srgbClr val="BFBFBF"/>
                </a:solidFill>
                <a:latin typeface="Courier New"/>
                <a:cs typeface="Courier New"/>
              </a:rPr>
              <a:t>RTS</a:t>
            </a:r>
            <a:endParaRPr lang="en-US" sz="2000" dirty="0" smtClean="0">
              <a:solidFill>
                <a:srgbClr val="BFBFBF"/>
              </a:solidFill>
              <a:latin typeface="Courier New"/>
              <a:cs typeface="Courier New"/>
            </a:endParaRPr>
          </a:p>
        </p:txBody>
      </p:sp>
      <p:sp>
        <p:nvSpPr>
          <p:cNvPr id="27" name="TextBox 26"/>
          <p:cNvSpPr txBox="1"/>
          <p:nvPr/>
        </p:nvSpPr>
        <p:spPr>
          <a:xfrm>
            <a:off x="5598000" y="1749600"/>
            <a:ext cx="3580746" cy="1631216"/>
          </a:xfrm>
          <a:prstGeom prst="rect">
            <a:avLst/>
          </a:prstGeom>
          <a:noFill/>
        </p:spPr>
        <p:txBody>
          <a:bodyPr wrap="square" rtlCol="0">
            <a:spAutoFit/>
          </a:bodyPr>
          <a:lstStyle/>
          <a:p>
            <a:endParaRPr lang="en-US" sz="2000" dirty="0" smtClean="0">
              <a:latin typeface="Courier New"/>
              <a:cs typeface="Courier New"/>
            </a:endParaRPr>
          </a:p>
          <a:p>
            <a:r>
              <a:rPr lang="en-US" sz="2000" dirty="0" smtClean="0">
                <a:latin typeface="Courier New"/>
                <a:cs typeface="Courier New"/>
              </a:rPr>
              <a:t>LDAB  </a:t>
            </a:r>
            <a:r>
              <a:rPr lang="en-US" sz="2000" dirty="0">
                <a:latin typeface="Courier New"/>
                <a:cs typeface="Courier New"/>
              </a:rPr>
              <a:t>_PT01AD:1</a:t>
            </a:r>
          </a:p>
          <a:p>
            <a:r>
              <a:rPr lang="en-US" sz="2000" dirty="0">
                <a:latin typeface="Courier New"/>
                <a:cs typeface="Courier New"/>
              </a:rPr>
              <a:t>EORB  #2</a:t>
            </a:r>
          </a:p>
          <a:p>
            <a:r>
              <a:rPr lang="en-US" sz="2000" dirty="0">
                <a:latin typeface="Courier New"/>
                <a:cs typeface="Courier New"/>
              </a:rPr>
              <a:t>STAB  _PT01AD:1</a:t>
            </a:r>
          </a:p>
          <a:p>
            <a:r>
              <a:rPr lang="en-US" sz="2000" dirty="0">
                <a:latin typeface="Courier New"/>
                <a:cs typeface="Courier New"/>
              </a:rPr>
              <a:t>RTS</a:t>
            </a:r>
            <a:endParaRPr lang="en-US" sz="2000" dirty="0" smtClean="0">
              <a:latin typeface="Courier New"/>
              <a:cs typeface="Courier New"/>
            </a:endParaRPr>
          </a:p>
        </p:txBody>
      </p:sp>
      <p:sp>
        <p:nvSpPr>
          <p:cNvPr id="28" name="TextBox 27"/>
          <p:cNvSpPr txBox="1"/>
          <p:nvPr/>
        </p:nvSpPr>
        <p:spPr>
          <a:xfrm>
            <a:off x="5598000" y="1749600"/>
            <a:ext cx="3580746" cy="1631216"/>
          </a:xfrm>
          <a:prstGeom prst="rect">
            <a:avLst/>
          </a:prstGeom>
          <a:noFill/>
        </p:spPr>
        <p:txBody>
          <a:bodyPr wrap="square" rtlCol="0">
            <a:spAutoFit/>
          </a:bodyPr>
          <a:lstStyle/>
          <a:p>
            <a:endParaRPr lang="en-US" sz="2000" dirty="0" smtClean="0">
              <a:solidFill>
                <a:srgbClr val="BFBFBF"/>
              </a:solidFill>
              <a:latin typeface="Courier New"/>
              <a:cs typeface="Courier New"/>
            </a:endParaRPr>
          </a:p>
          <a:p>
            <a:r>
              <a:rPr lang="en-US" sz="2000" dirty="0" smtClean="0">
                <a:solidFill>
                  <a:srgbClr val="BFBFBF"/>
                </a:solidFill>
                <a:latin typeface="Courier New"/>
                <a:cs typeface="Courier New"/>
              </a:rPr>
              <a:t>LDAB  </a:t>
            </a:r>
            <a:r>
              <a:rPr lang="en-US" sz="2000" dirty="0">
                <a:solidFill>
                  <a:srgbClr val="BFBFBF"/>
                </a:solidFill>
                <a:latin typeface="Courier New"/>
                <a:cs typeface="Courier New"/>
              </a:rPr>
              <a:t>_PT01AD:1</a:t>
            </a:r>
          </a:p>
          <a:p>
            <a:r>
              <a:rPr lang="en-US" sz="2000" dirty="0">
                <a:solidFill>
                  <a:srgbClr val="BFBFBF"/>
                </a:solidFill>
                <a:latin typeface="Courier New"/>
                <a:cs typeface="Courier New"/>
              </a:rPr>
              <a:t>EORB  #2</a:t>
            </a:r>
          </a:p>
          <a:p>
            <a:r>
              <a:rPr lang="en-US" sz="2000" dirty="0">
                <a:solidFill>
                  <a:srgbClr val="BFBFBF"/>
                </a:solidFill>
                <a:latin typeface="Courier New"/>
                <a:cs typeface="Courier New"/>
              </a:rPr>
              <a:t>STAB  _PT01AD:1</a:t>
            </a:r>
          </a:p>
          <a:p>
            <a:r>
              <a:rPr lang="en-US" sz="2000" dirty="0">
                <a:solidFill>
                  <a:srgbClr val="BFBFBF"/>
                </a:solidFill>
                <a:latin typeface="Courier New"/>
                <a:cs typeface="Courier New"/>
              </a:rPr>
              <a:t>RTS</a:t>
            </a:r>
            <a:endParaRPr lang="en-US" sz="2000" dirty="0" smtClean="0">
              <a:solidFill>
                <a:srgbClr val="BFBFBF"/>
              </a:solidFill>
              <a:latin typeface="Courier New"/>
              <a:cs typeface="Courier New"/>
            </a:endParaRPr>
          </a:p>
        </p:txBody>
      </p:sp>
      <p:sp>
        <p:nvSpPr>
          <p:cNvPr id="29" name="TextBox 28"/>
          <p:cNvSpPr txBox="1"/>
          <p:nvPr/>
        </p:nvSpPr>
        <p:spPr>
          <a:xfrm>
            <a:off x="255600" y="1749600"/>
            <a:ext cx="3580746" cy="3785652"/>
          </a:xfrm>
          <a:prstGeom prst="rect">
            <a:avLst/>
          </a:prstGeom>
          <a:noFill/>
        </p:spPr>
        <p:txBody>
          <a:bodyPr wrap="square" rtlCol="0">
            <a:spAutoFit/>
          </a:bodyPr>
          <a:lstStyle/>
          <a:p>
            <a:r>
              <a:rPr lang="is-IS" sz="2000" dirty="0">
                <a:latin typeface="Courier New"/>
                <a:cs typeface="Courier New"/>
              </a:rPr>
              <a:t>LDAB  #</a:t>
            </a:r>
            <a:r>
              <a:rPr lang="is-IS" sz="2000" dirty="0" smtClean="0">
                <a:latin typeface="Courier New"/>
                <a:cs typeface="Courier New"/>
              </a:rPr>
              <a:t>14</a:t>
            </a:r>
          </a:p>
          <a:p>
            <a:endParaRPr lang="is-IS" sz="2000" dirty="0" smtClean="0">
              <a:latin typeface="Courier New"/>
              <a:cs typeface="Courier New"/>
            </a:endParaRPr>
          </a:p>
          <a:p>
            <a:endParaRPr lang="is-IS" sz="2000" dirty="0">
              <a:latin typeface="Courier New"/>
              <a:cs typeface="Courier New"/>
            </a:endParaRPr>
          </a:p>
          <a:p>
            <a:endParaRPr lang="is-IS" sz="2000" dirty="0" smtClean="0">
              <a:latin typeface="Courier New"/>
              <a:cs typeface="Courier New"/>
            </a:endParaRPr>
          </a:p>
          <a:p>
            <a:endParaRPr lang="is-IS" sz="2000" dirty="0">
              <a:latin typeface="Courier New"/>
              <a:cs typeface="Courier New"/>
            </a:endParaRPr>
          </a:p>
          <a:p>
            <a:r>
              <a:rPr lang="is-IS" sz="2000" dirty="0">
                <a:latin typeface="Courier New"/>
                <a:cs typeface="Courier New"/>
              </a:rPr>
              <a:t>JSR   ATDReadChannel</a:t>
            </a:r>
          </a:p>
          <a:p>
            <a:r>
              <a:rPr lang="is-IS" sz="2000" dirty="0">
                <a:solidFill>
                  <a:srgbClr val="BFBFBF"/>
                </a:solidFill>
                <a:latin typeface="Courier New"/>
                <a:cs typeface="Courier New"/>
              </a:rPr>
              <a:t>CPD   #20</a:t>
            </a:r>
          </a:p>
          <a:p>
            <a:r>
              <a:rPr lang="is-IS" sz="2000" dirty="0">
                <a:solidFill>
                  <a:srgbClr val="BFBFBF"/>
                </a:solidFill>
                <a:latin typeface="Courier New"/>
                <a:cs typeface="Courier New"/>
              </a:rPr>
              <a:t>BLE   *+</a:t>
            </a:r>
            <a:r>
              <a:rPr lang="is-IS" sz="2000" dirty="0" smtClean="0">
                <a:solidFill>
                  <a:srgbClr val="BFBFBF"/>
                </a:solidFill>
                <a:latin typeface="Courier New"/>
                <a:cs typeface="Courier New"/>
              </a:rPr>
              <a:t>7</a:t>
            </a:r>
          </a:p>
          <a:p>
            <a:r>
              <a:rPr lang="is-IS" sz="2000" dirty="0" smtClean="0">
                <a:solidFill>
                  <a:srgbClr val="BFBFBF"/>
                </a:solidFill>
                <a:latin typeface="Courier New"/>
                <a:cs typeface="Courier New"/>
              </a:rPr>
              <a:t>BCLR  _PT01AD:1,#1</a:t>
            </a:r>
          </a:p>
          <a:p>
            <a:r>
              <a:rPr lang="is-IS" sz="2000" dirty="0" smtClean="0">
                <a:solidFill>
                  <a:srgbClr val="BFBFBF"/>
                </a:solidFill>
                <a:latin typeface="Courier New"/>
                <a:cs typeface="Courier New"/>
              </a:rPr>
              <a:t>RTS   </a:t>
            </a:r>
            <a:endParaRPr lang="is-IS" sz="2000" dirty="0">
              <a:solidFill>
                <a:srgbClr val="BFBFBF"/>
              </a:solidFill>
              <a:latin typeface="Courier New"/>
              <a:cs typeface="Courier New"/>
            </a:endParaRPr>
          </a:p>
          <a:p>
            <a:r>
              <a:rPr lang="is-IS" sz="2000" dirty="0">
                <a:solidFill>
                  <a:srgbClr val="BFBFBF"/>
                </a:solidFill>
                <a:latin typeface="Courier New"/>
                <a:cs typeface="Courier New"/>
              </a:rPr>
              <a:t>BSET  _PT01AD:1,#1</a:t>
            </a:r>
          </a:p>
          <a:p>
            <a:r>
              <a:rPr lang="is-IS" sz="2000" dirty="0">
                <a:solidFill>
                  <a:srgbClr val="BFBFBF"/>
                </a:solidFill>
                <a:latin typeface="Courier New"/>
                <a:cs typeface="Courier New"/>
              </a:rPr>
              <a:t>RTS </a:t>
            </a:r>
            <a:endParaRPr lang="en-US" sz="2000" dirty="0" smtClean="0">
              <a:solidFill>
                <a:srgbClr val="BFBFBF"/>
              </a:solidFill>
              <a:latin typeface="Courier New"/>
              <a:cs typeface="Courier New"/>
            </a:endParaRPr>
          </a:p>
        </p:txBody>
      </p:sp>
      <p:cxnSp>
        <p:nvCxnSpPr>
          <p:cNvPr id="30" name="Straight Arrow Connector 29"/>
          <p:cNvCxnSpPr/>
          <p:nvPr/>
        </p:nvCxnSpPr>
        <p:spPr>
          <a:xfrm flipH="1">
            <a:off x="1721027" y="2239348"/>
            <a:ext cx="3876973"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1" name="TextBox 30"/>
          <p:cNvSpPr txBox="1"/>
          <p:nvPr/>
        </p:nvSpPr>
        <p:spPr>
          <a:xfrm>
            <a:off x="2785022" y="1739977"/>
            <a:ext cx="1868721" cy="461665"/>
          </a:xfrm>
          <a:prstGeom prst="rect">
            <a:avLst/>
          </a:prstGeom>
          <a:noFill/>
        </p:spPr>
        <p:txBody>
          <a:bodyPr wrap="none" rtlCol="0">
            <a:spAutoFit/>
          </a:bodyPr>
          <a:lstStyle/>
          <a:p>
            <a:r>
              <a:rPr lang="en-US" sz="2400" b="1" dirty="0" smtClean="0">
                <a:solidFill>
                  <a:schemeClr val="accent2"/>
                </a:solidFill>
              </a:rPr>
              <a:t>Interference!</a:t>
            </a:r>
            <a:endParaRPr lang="en-US" sz="2400" b="1" dirty="0">
              <a:solidFill>
                <a:schemeClr val="accent2"/>
              </a:solidFill>
            </a:endParaRPr>
          </a:p>
        </p:txBody>
      </p:sp>
      <p:sp>
        <p:nvSpPr>
          <p:cNvPr id="32" name="TextBox 31"/>
          <p:cNvSpPr txBox="1"/>
          <p:nvPr/>
        </p:nvSpPr>
        <p:spPr>
          <a:xfrm>
            <a:off x="4004918" y="3878883"/>
            <a:ext cx="4212211" cy="1077218"/>
          </a:xfrm>
          <a:prstGeom prst="rect">
            <a:avLst/>
          </a:prstGeom>
          <a:noFill/>
        </p:spPr>
        <p:txBody>
          <a:bodyPr wrap="none" rtlCol="0">
            <a:spAutoFit/>
          </a:bodyPr>
          <a:lstStyle/>
          <a:p>
            <a:r>
              <a:rPr lang="en-US" sz="3200" b="1" dirty="0" smtClean="0">
                <a:solidFill>
                  <a:schemeClr val="accent2"/>
                </a:solidFill>
              </a:rPr>
              <a:t>Upon preemption:</a:t>
            </a:r>
          </a:p>
          <a:p>
            <a:r>
              <a:rPr lang="en-US" sz="3200" b="1" dirty="0" smtClean="0">
                <a:solidFill>
                  <a:schemeClr val="accent2"/>
                </a:solidFill>
              </a:rPr>
              <a:t>Need to store registers!</a:t>
            </a:r>
            <a:endParaRPr lang="en-US" sz="3200" b="1" dirty="0">
              <a:solidFill>
                <a:schemeClr val="accent2"/>
              </a:solidFill>
            </a:endParaRPr>
          </a:p>
        </p:txBody>
      </p:sp>
    </p:spTree>
    <p:extLst>
      <p:ext uri="{BB962C8B-B14F-4D97-AF65-F5344CB8AC3E}">
        <p14:creationId xmlns:p14="http://schemas.microsoft.com/office/powerpoint/2010/main" val="14134825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10"/>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7"/>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23"/>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22"/>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28"/>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4"/>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24"/>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16"/>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19"/>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25"/>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1" nodeType="clickEffect">
                                  <p:stCondLst>
                                    <p:cond delay="0"/>
                                  </p:stCondLst>
                                  <p:childTnLst>
                                    <p:set>
                                      <p:cBhvr>
                                        <p:cTn id="62" dur="1" fill="hold">
                                          <p:stCondLst>
                                            <p:cond delay="0"/>
                                          </p:stCondLst>
                                        </p:cTn>
                                        <p:tgtEl>
                                          <p:spTgt spid="20"/>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26"/>
                                        </p:tgtEl>
                                        <p:attrNameLst>
                                          <p:attrName>style.visibility</p:attrName>
                                        </p:attrNameLst>
                                      </p:cBhvr>
                                      <p:to>
                                        <p:strVal val="hidden"/>
                                      </p:to>
                                    </p:set>
                                  </p:childTnLst>
                                </p:cTn>
                              </p:par>
                              <p:par>
                                <p:cTn id="65" presetID="1" presetClass="entr" presetSubtype="0" fill="hold" grpId="0" nodeType="with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1" nodeType="clickEffect">
                                  <p:stCondLst>
                                    <p:cond delay="0"/>
                                  </p:stCondLst>
                                  <p:childTnLst>
                                    <p:set>
                                      <p:cBhvr>
                                        <p:cTn id="72" dur="1" fill="hold">
                                          <p:stCondLst>
                                            <p:cond delay="0"/>
                                          </p:stCondLst>
                                        </p:cTn>
                                        <p:tgtEl>
                                          <p:spTgt spid="21"/>
                                        </p:tgtEl>
                                        <p:attrNameLst>
                                          <p:attrName>style.visibility</p:attrName>
                                        </p:attrNameLst>
                                      </p:cBhvr>
                                      <p:to>
                                        <p:strVal val="hidden"/>
                                      </p:to>
                                    </p:set>
                                  </p:childTnLst>
                                </p:cTn>
                              </p:par>
                              <p:par>
                                <p:cTn id="73" presetID="1" presetClass="entr" presetSubtype="0" fill="hold" grpId="0" nodeType="withEffect">
                                  <p:stCondLst>
                                    <p:cond delay="0"/>
                                  </p:stCondLst>
                                  <p:childTnLst>
                                    <p:set>
                                      <p:cBhvr>
                                        <p:cTn id="74" dur="1" fill="hold">
                                          <p:stCondLst>
                                            <p:cond delay="0"/>
                                          </p:stCondLst>
                                        </p:cTn>
                                        <p:tgtEl>
                                          <p:spTgt spid="2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1"/>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0"/>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2" grpId="1"/>
      <p:bldP spid="7" grpId="0"/>
      <p:bldP spid="7" grpId="1"/>
      <p:bldP spid="10" grpId="0"/>
      <p:bldP spid="10" grpId="1"/>
      <p:bldP spid="14" grpId="0"/>
      <p:bldP spid="14" grpId="1"/>
      <p:bldP spid="16" grpId="0"/>
      <p:bldP spid="16" grpId="1"/>
      <p:bldP spid="19" grpId="0"/>
      <p:bldP spid="19" grpId="1"/>
      <p:bldP spid="20" grpId="0"/>
      <p:bldP spid="20" grpId="1"/>
      <p:bldP spid="21" grpId="0"/>
      <p:bldP spid="21" grpId="1"/>
      <p:bldP spid="23" grpId="0"/>
      <p:bldP spid="23" grpId="1"/>
      <p:bldP spid="24" grpId="0"/>
      <p:bldP spid="24" grpId="1"/>
      <p:bldP spid="25" grpId="0"/>
      <p:bldP spid="25" grpId="1"/>
      <p:bldP spid="26" grpId="0"/>
      <p:bldP spid="26" grpId="1"/>
      <p:bldP spid="27" grpId="0"/>
      <p:bldP spid="28" grpId="0"/>
      <p:bldP spid="28" grpId="1"/>
      <p:bldP spid="29" grpId="0"/>
      <p:bldP spid="31" grpId="0"/>
      <p:bldP spid="3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state</a:t>
            </a:r>
            <a:endParaRPr lang="en-US" dirty="0"/>
          </a:p>
        </p:txBody>
      </p:sp>
      <p:sp>
        <p:nvSpPr>
          <p:cNvPr id="3" name="Content Placeholder 2"/>
          <p:cNvSpPr>
            <a:spLocks noGrp="1"/>
          </p:cNvSpPr>
          <p:nvPr>
            <p:ph idx="1"/>
          </p:nvPr>
        </p:nvSpPr>
        <p:spPr/>
        <p:txBody>
          <a:bodyPr>
            <a:normAutofit/>
          </a:bodyPr>
          <a:lstStyle/>
          <a:p>
            <a:r>
              <a:rPr lang="en-US" dirty="0" smtClean="0"/>
              <a:t>During execution a task may be preempted by a higher priority task at an arbitrary moment</a:t>
            </a:r>
          </a:p>
          <a:p>
            <a:pPr lvl="1"/>
            <a:r>
              <a:rPr lang="en-US" dirty="0" smtClean="0"/>
              <a:t>Due to interrupts arriving at unpredictable moments during task execution</a:t>
            </a:r>
          </a:p>
          <a:p>
            <a:r>
              <a:rPr lang="en-US" dirty="0" smtClean="0"/>
              <a:t>Upon preemption we need to store the contents of</a:t>
            </a:r>
            <a:r>
              <a:rPr lang="en-US" dirty="0"/>
              <a:t> </a:t>
            </a:r>
            <a:r>
              <a:rPr lang="en-US" dirty="0" smtClean="0"/>
              <a:t>the CPU registers (A, B, PC, SP, …</a:t>
            </a:r>
            <a:r>
              <a:rPr lang="en-US" dirty="0"/>
              <a:t>)</a:t>
            </a:r>
            <a:endParaRPr lang="en-US" dirty="0" smtClean="0"/>
          </a:p>
        </p:txBody>
      </p:sp>
      <p:sp>
        <p:nvSpPr>
          <p:cNvPr id="4" name="Slide Number Placeholder 3"/>
          <p:cNvSpPr>
            <a:spLocks noGrp="1"/>
          </p:cNvSpPr>
          <p:nvPr>
            <p:ph type="sldNum" sz="quarter" idx="12"/>
          </p:nvPr>
        </p:nvSpPr>
        <p:spPr/>
        <p:txBody>
          <a:bodyPr/>
          <a:lstStyle/>
          <a:p>
            <a:fld id="{025A855F-C6D8-5944-9B1B-50E202AEB8AD}" type="slidenum">
              <a:rPr lang="en-US" smtClean="0"/>
              <a:t>18</a:t>
            </a:fld>
            <a:endParaRPr lang="en-US"/>
          </a:p>
        </p:txBody>
      </p:sp>
    </p:spTree>
    <p:extLst>
      <p:ext uri="{BB962C8B-B14F-4D97-AF65-F5344CB8AC3E}">
        <p14:creationId xmlns:p14="http://schemas.microsoft.com/office/powerpoint/2010/main" val="2672886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a:t>Evaluation of the cyclic executive</a:t>
            </a:r>
          </a:p>
          <a:p>
            <a:r>
              <a:rPr lang="en-US" dirty="0" smtClean="0"/>
              <a:t>Preemption</a:t>
            </a:r>
            <a:endParaRPr lang="en-US" dirty="0"/>
          </a:p>
          <a:p>
            <a:r>
              <a:rPr lang="en-US" b="1" dirty="0" smtClean="0"/>
              <a:t>Atomicity</a:t>
            </a:r>
          </a:p>
        </p:txBody>
      </p:sp>
      <p:sp>
        <p:nvSpPr>
          <p:cNvPr id="4" name="Slide Number Placeholder 3"/>
          <p:cNvSpPr>
            <a:spLocks noGrp="1"/>
          </p:cNvSpPr>
          <p:nvPr>
            <p:ph type="sldNum" sz="quarter" idx="12"/>
          </p:nvPr>
        </p:nvSpPr>
        <p:spPr/>
        <p:txBody>
          <a:bodyPr/>
          <a:lstStyle/>
          <a:p>
            <a:fld id="{025A855F-C6D8-5944-9B1B-50E202AEB8AD}" type="slidenum">
              <a:rPr lang="en-US" smtClean="0"/>
              <a:t>19</a:t>
            </a:fld>
            <a:endParaRPr lang="en-US"/>
          </a:p>
        </p:txBody>
      </p:sp>
    </p:spTree>
    <p:extLst>
      <p:ext uri="{BB962C8B-B14F-4D97-AF65-F5344CB8AC3E}">
        <p14:creationId xmlns:p14="http://schemas.microsoft.com/office/powerpoint/2010/main" val="16657635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Evaluation of the cyclic executive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Advantages:</a:t>
            </a:r>
          </a:p>
          <a:p>
            <a:pPr lvl="1"/>
            <a:r>
              <a:rPr lang="en-US" dirty="0" smtClean="0"/>
              <a:t>Very simple implementation (especially AFAP)</a:t>
            </a:r>
          </a:p>
          <a:p>
            <a:r>
              <a:rPr lang="en-US" dirty="0" smtClean="0"/>
              <a:t>Shortcomings:</a:t>
            </a:r>
          </a:p>
          <a:p>
            <a:pPr lvl="1"/>
            <a:r>
              <a:rPr lang="en-US" dirty="0" smtClean="0"/>
              <a:t>Difficult to predict accurately the timing of task arrivals</a:t>
            </a:r>
          </a:p>
          <a:p>
            <a:pPr lvl="1"/>
            <a:r>
              <a:rPr lang="en-US" dirty="0" smtClean="0"/>
              <a:t>Inconvenient code structure, maintenance, update</a:t>
            </a:r>
          </a:p>
          <a:p>
            <a:pPr lvl="1"/>
            <a:r>
              <a:rPr lang="en-US" dirty="0" smtClean="0"/>
              <a:t>Ineffective coding of a tasks</a:t>
            </a:r>
            <a:r>
              <a:rPr lang="ja-JP" altLang="en-US" dirty="0" smtClean="0"/>
              <a:t>’</a:t>
            </a:r>
            <a:r>
              <a:rPr lang="en-US" dirty="0" smtClean="0"/>
              <a:t> relative importance</a:t>
            </a:r>
          </a:p>
          <a:p>
            <a:pPr lvl="1"/>
            <a:r>
              <a:rPr lang="en-US" dirty="0" smtClean="0"/>
              <a:t>Non-preemptive task execution</a:t>
            </a:r>
          </a:p>
          <a:p>
            <a:pPr marL="457200" lvl="1" indent="0">
              <a:buNone/>
            </a:pPr>
            <a:endParaRPr lang="en-US" dirty="0" smtClean="0"/>
          </a:p>
          <a:p>
            <a:pPr marL="457200" lvl="1" indent="0">
              <a:buNone/>
            </a:pPr>
            <a:r>
              <a:rPr lang="en-US" dirty="0"/>
              <a:t> </a:t>
            </a:r>
            <a:endParaRPr lang="en-US" dirty="0" smtClean="0"/>
          </a:p>
        </p:txBody>
      </p:sp>
      <p:sp>
        <p:nvSpPr>
          <p:cNvPr id="4" name="Slide Number Placeholder 3"/>
          <p:cNvSpPr>
            <a:spLocks noGrp="1"/>
          </p:cNvSpPr>
          <p:nvPr>
            <p:ph type="sldNum" sz="quarter" idx="12"/>
          </p:nvPr>
        </p:nvSpPr>
        <p:spPr/>
        <p:txBody>
          <a:bodyPr/>
          <a:lstStyle/>
          <a:p>
            <a:fld id="{025A855F-C6D8-5944-9B1B-50E202AEB8AD}" type="slidenum">
              <a:rPr lang="en-US" smtClean="0"/>
              <a:pPr/>
              <a:t>2</a:t>
            </a:fld>
            <a:endParaRPr lang="en-US"/>
          </a:p>
        </p:txBody>
      </p:sp>
    </p:spTree>
    <p:extLst>
      <p:ext uri="{BB962C8B-B14F-4D97-AF65-F5344CB8AC3E}">
        <p14:creationId xmlns:p14="http://schemas.microsoft.com/office/powerpoint/2010/main" val="19926982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Example: corrupted sensor reading</a:t>
            </a:r>
            <a:endParaRPr lang="en-US" dirty="0"/>
          </a:p>
        </p:txBody>
      </p:sp>
      <p:sp>
        <p:nvSpPr>
          <p:cNvPr id="4" name="Slide Number Placeholder 3"/>
          <p:cNvSpPr>
            <a:spLocks noGrp="1"/>
          </p:cNvSpPr>
          <p:nvPr>
            <p:ph type="sldNum" sz="quarter" idx="12"/>
          </p:nvPr>
        </p:nvSpPr>
        <p:spPr/>
        <p:txBody>
          <a:bodyPr/>
          <a:lstStyle/>
          <a:p>
            <a:fld id="{025A855F-C6D8-5944-9B1B-50E202AEB8AD}" type="slidenum">
              <a:rPr lang="en-US" smtClean="0"/>
              <a:t>20</a:t>
            </a:fld>
            <a:endParaRPr lang="en-US"/>
          </a:p>
        </p:txBody>
      </p:sp>
      <p:pic>
        <p:nvPicPr>
          <p:cNvPr id="7" name="Picture 6" descr="light_interferenc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204" y="1395391"/>
            <a:ext cx="6906308" cy="4693607"/>
          </a:xfrm>
          <a:prstGeom prst="rect">
            <a:avLst/>
          </a:prstGeom>
        </p:spPr>
      </p:pic>
    </p:spTree>
    <p:extLst>
      <p:ext uri="{BB962C8B-B14F-4D97-AF65-F5344CB8AC3E}">
        <p14:creationId xmlns:p14="http://schemas.microsoft.com/office/powerpoint/2010/main" val="74046797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corrupted </a:t>
            </a:r>
            <a:r>
              <a:rPr lang="en-US" dirty="0" smtClean="0"/>
              <a:t>sensor reading</a:t>
            </a:r>
            <a:endParaRPr lang="en-US" dirty="0"/>
          </a:p>
        </p:txBody>
      </p:sp>
      <p:sp>
        <p:nvSpPr>
          <p:cNvPr id="4" name="Content Placeholder 3"/>
          <p:cNvSpPr>
            <a:spLocks noGrp="1"/>
          </p:cNvSpPr>
          <p:nvPr>
            <p:ph idx="1"/>
          </p:nvPr>
        </p:nvSpPr>
        <p:spPr/>
        <p:txBody>
          <a:bodyPr>
            <a:normAutofit/>
          </a:bodyPr>
          <a:lstStyle/>
          <a:p>
            <a:r>
              <a:rPr lang="en-US" dirty="0" smtClean="0"/>
              <a:t>ATD conversion is done by </a:t>
            </a:r>
            <a:r>
              <a:rPr lang="en-US" sz="2600" b="1" dirty="0" err="1">
                <a:latin typeface="Courier New"/>
                <a:cs typeface="Courier New"/>
              </a:rPr>
              <a:t>ATDReadChannel</a:t>
            </a:r>
            <a:r>
              <a:rPr lang="en-US" sz="2600" b="1" dirty="0">
                <a:latin typeface="Courier New"/>
                <a:cs typeface="Courier New"/>
              </a:rPr>
              <a:t>(</a:t>
            </a:r>
            <a:r>
              <a:rPr lang="en-US" sz="2600" b="1" dirty="0" smtClean="0">
                <a:latin typeface="Courier New"/>
                <a:cs typeface="Courier New"/>
              </a:rPr>
              <a:t>)</a:t>
            </a:r>
          </a:p>
          <a:p>
            <a:pPr lvl="1"/>
            <a:r>
              <a:rPr lang="en-US" dirty="0" smtClean="0"/>
              <a:t>Set conversion parameters (controlled by registers ATDCTL1 – ATDCTL5)</a:t>
            </a:r>
          </a:p>
          <a:p>
            <a:pPr lvl="1"/>
            <a:r>
              <a:rPr lang="en-US" dirty="0" smtClean="0"/>
              <a:t> Conversion </a:t>
            </a:r>
            <a:r>
              <a:rPr lang="en-US" dirty="0"/>
              <a:t>is started by writing to </a:t>
            </a:r>
            <a:r>
              <a:rPr lang="en-US" dirty="0" smtClean="0"/>
              <a:t>ATDCTL5</a:t>
            </a:r>
          </a:p>
          <a:p>
            <a:pPr lvl="2"/>
            <a:r>
              <a:rPr lang="en-US" b="1" dirty="0" smtClean="0"/>
              <a:t>Important: any previous conversion is silently aborted</a:t>
            </a:r>
            <a:endParaRPr lang="en-US" b="1" dirty="0"/>
          </a:p>
          <a:p>
            <a:pPr lvl="1"/>
            <a:r>
              <a:rPr lang="en-US" dirty="0"/>
              <a:t>When conversion is finished a bit in ATDSTAT0 is </a:t>
            </a:r>
            <a:r>
              <a:rPr lang="en-US" dirty="0" smtClean="0"/>
              <a:t>set</a:t>
            </a:r>
          </a:p>
          <a:p>
            <a:pPr lvl="2"/>
            <a:r>
              <a:rPr lang="en-US" b="1" dirty="0" smtClean="0"/>
              <a:t>Current implementation: poll the ATDSTAT0 flag</a:t>
            </a:r>
          </a:p>
          <a:p>
            <a:pPr lvl="1"/>
            <a:r>
              <a:rPr lang="en-US" dirty="0" smtClean="0"/>
              <a:t>Results are stored in registers ATDDR0 – ATDDR15</a:t>
            </a:r>
            <a:endParaRPr lang="en-US" dirty="0"/>
          </a:p>
        </p:txBody>
      </p:sp>
      <p:sp>
        <p:nvSpPr>
          <p:cNvPr id="3" name="Slide Number Placeholder 2"/>
          <p:cNvSpPr>
            <a:spLocks noGrp="1"/>
          </p:cNvSpPr>
          <p:nvPr>
            <p:ph type="sldNum" sz="quarter" idx="12"/>
          </p:nvPr>
        </p:nvSpPr>
        <p:spPr/>
        <p:txBody>
          <a:bodyPr/>
          <a:lstStyle/>
          <a:p>
            <a:fld id="{025A855F-C6D8-5944-9B1B-50E202AEB8AD}" type="slidenum">
              <a:rPr lang="en-US" smtClean="0"/>
              <a:t>21</a:t>
            </a:fld>
            <a:endParaRPr lang="en-US"/>
          </a:p>
        </p:txBody>
      </p:sp>
    </p:spTree>
    <p:extLst>
      <p:ext uri="{BB962C8B-B14F-4D97-AF65-F5344CB8AC3E}">
        <p14:creationId xmlns:p14="http://schemas.microsoft.com/office/powerpoint/2010/main" val="361354590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endParaRPr lang="en-US" dirty="0" smtClean="0"/>
          </a:p>
          <a:p>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r>
              <a:rPr lang="en-US" dirty="0" smtClean="0"/>
              <a:t>Low priority Task 2 reads the light sensor</a:t>
            </a:r>
          </a:p>
          <a:p>
            <a:pPr lvl="1"/>
            <a:r>
              <a:rPr lang="en-US" dirty="0" smtClean="0"/>
              <a:t>The sensor driver sets up a conversion and then polls a flag in an ATD register until it is set</a:t>
            </a:r>
          </a:p>
          <a:p>
            <a:pPr lvl="1"/>
            <a:r>
              <a:rPr lang="en-US" dirty="0"/>
              <a:t>Reading takes a long </a:t>
            </a:r>
            <a:r>
              <a:rPr lang="en-US" dirty="0" smtClean="0"/>
              <a:t>time</a:t>
            </a:r>
          </a:p>
          <a:p>
            <a:r>
              <a:rPr lang="en-US" dirty="0" smtClean="0"/>
              <a:t>High priority Task 1 reads another sensor</a:t>
            </a:r>
          </a:p>
          <a:p>
            <a:pPr lvl="1"/>
            <a:r>
              <a:rPr lang="en-US" dirty="0" smtClean="0"/>
              <a:t>When a new conversion is started, any ongoing conversion is aborted</a:t>
            </a:r>
          </a:p>
          <a:p>
            <a:pPr lvl="1"/>
            <a:r>
              <a:rPr lang="en-US" dirty="0" smtClean="0"/>
              <a:t>When Task 1 attempts to read another sensor (connected via the same ATD converter) it aborts the ongoing conversion of the signal from the light sensor</a:t>
            </a:r>
            <a:endParaRPr lang="en-US" dirty="0"/>
          </a:p>
        </p:txBody>
      </p:sp>
      <p:sp>
        <p:nvSpPr>
          <p:cNvPr id="2" name="Title 1"/>
          <p:cNvSpPr>
            <a:spLocks noGrp="1"/>
          </p:cNvSpPr>
          <p:nvPr>
            <p:ph type="title"/>
          </p:nvPr>
        </p:nvSpPr>
        <p:spPr/>
        <p:txBody>
          <a:bodyPr/>
          <a:lstStyle/>
          <a:p>
            <a:r>
              <a:rPr lang="en-US" dirty="0" smtClean="0"/>
              <a:t>Example: corrupted sensor reading</a:t>
            </a:r>
            <a:endParaRPr lang="en-US" dirty="0"/>
          </a:p>
        </p:txBody>
      </p:sp>
      <p:sp>
        <p:nvSpPr>
          <p:cNvPr id="5" name="Slide Number Placeholder 4"/>
          <p:cNvSpPr>
            <a:spLocks noGrp="1"/>
          </p:cNvSpPr>
          <p:nvPr>
            <p:ph type="sldNum" sz="quarter" idx="12"/>
          </p:nvPr>
        </p:nvSpPr>
        <p:spPr/>
        <p:txBody>
          <a:bodyPr/>
          <a:lstStyle/>
          <a:p>
            <a:fld id="{025A855F-C6D8-5944-9B1B-50E202AEB8AD}" type="slidenum">
              <a:rPr lang="en-US" smtClean="0"/>
              <a:t>22</a:t>
            </a:fld>
            <a:endParaRPr lang="en-US"/>
          </a:p>
        </p:txBody>
      </p:sp>
      <p:grpSp>
        <p:nvGrpSpPr>
          <p:cNvPr id="14" name="Group 13"/>
          <p:cNvGrpSpPr/>
          <p:nvPr/>
        </p:nvGrpSpPr>
        <p:grpSpPr>
          <a:xfrm>
            <a:off x="2113341" y="1651031"/>
            <a:ext cx="5042100" cy="1590358"/>
            <a:chOff x="2374699" y="3682445"/>
            <a:chExt cx="5042100" cy="1590358"/>
          </a:xfrm>
        </p:grpSpPr>
        <p:pic>
          <p:nvPicPr>
            <p:cNvPr id="4" name="Picture 3" descr="corrupted_senso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4699" y="3682445"/>
              <a:ext cx="5042100" cy="1590358"/>
            </a:xfrm>
            <a:prstGeom prst="rect">
              <a:avLst/>
            </a:prstGeom>
          </p:spPr>
        </p:pic>
        <p:sp>
          <p:nvSpPr>
            <p:cNvPr id="6" name="Rectangle 5"/>
            <p:cNvSpPr/>
            <p:nvPr/>
          </p:nvSpPr>
          <p:spPr>
            <a:xfrm>
              <a:off x="2945434" y="4459093"/>
              <a:ext cx="4066276" cy="223095"/>
            </a:xfrm>
            <a:prstGeom prst="rect">
              <a:avLst/>
            </a:prstGeom>
            <a:solidFill>
              <a:srgbClr val="C1C1C1"/>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077740" y="4459093"/>
              <a:ext cx="209719" cy="223095"/>
            </a:xfrm>
            <a:prstGeom prst="rect">
              <a:avLst/>
            </a:prstGeom>
            <a:solidFill>
              <a:schemeClr val="bg1"/>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3933086" y="4459093"/>
              <a:ext cx="209719" cy="223095"/>
            </a:xfrm>
            <a:prstGeom prst="rect">
              <a:avLst/>
            </a:prstGeom>
            <a:solidFill>
              <a:schemeClr val="bg1"/>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784621" y="4459093"/>
              <a:ext cx="209719" cy="223095"/>
            </a:xfrm>
            <a:prstGeom prst="rect">
              <a:avLst/>
            </a:prstGeom>
            <a:solidFill>
              <a:schemeClr val="bg1"/>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637461" y="4459093"/>
              <a:ext cx="209719" cy="223095"/>
            </a:xfrm>
            <a:prstGeom prst="rect">
              <a:avLst/>
            </a:prstGeom>
            <a:solidFill>
              <a:schemeClr val="bg1"/>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6489467" y="4459093"/>
              <a:ext cx="209719" cy="223095"/>
            </a:xfrm>
            <a:prstGeom prst="rect">
              <a:avLst/>
            </a:prstGeom>
            <a:solidFill>
              <a:schemeClr val="bg1"/>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662479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Race conditions on global data structures</a:t>
            </a:r>
            <a:endParaRPr lang="en-US" dirty="0"/>
          </a:p>
        </p:txBody>
      </p:sp>
      <p:sp>
        <p:nvSpPr>
          <p:cNvPr id="3" name="Content Placeholder 2"/>
          <p:cNvSpPr>
            <a:spLocks noGrp="1"/>
          </p:cNvSpPr>
          <p:nvPr>
            <p:ph idx="1"/>
          </p:nvPr>
        </p:nvSpPr>
        <p:spPr/>
        <p:txBody>
          <a:bodyPr>
            <a:normAutofit/>
          </a:bodyPr>
          <a:lstStyle/>
          <a:p>
            <a:r>
              <a:rPr lang="en-US" b="1" dirty="0" smtClean="0"/>
              <a:t>Problem</a:t>
            </a:r>
            <a:r>
              <a:rPr lang="en-US" dirty="0" smtClean="0"/>
              <a:t>: preemption may result in </a:t>
            </a:r>
            <a:r>
              <a:rPr lang="en-US" dirty="0"/>
              <a:t>inconsistencies with respect to </a:t>
            </a:r>
            <a:r>
              <a:rPr lang="en-US" dirty="0" smtClean="0"/>
              <a:t>global data structures</a:t>
            </a:r>
          </a:p>
          <a:p>
            <a:pPr lvl="1"/>
            <a:r>
              <a:rPr lang="en-US" dirty="0" smtClean="0"/>
              <a:t>Examples:</a:t>
            </a:r>
          </a:p>
          <a:p>
            <a:pPr lvl="2"/>
            <a:r>
              <a:rPr lang="en-US" dirty="0" smtClean="0"/>
              <a:t>A global variable may be used by two tasks</a:t>
            </a:r>
          </a:p>
          <a:p>
            <a:pPr lvl="2"/>
            <a:r>
              <a:rPr lang="en-US" dirty="0"/>
              <a:t>T</a:t>
            </a:r>
            <a:r>
              <a:rPr lang="en-US" dirty="0" smtClean="0"/>
              <a:t>he ready flag inside of the TCB can be written by a completing task or the timer ISR</a:t>
            </a:r>
          </a:p>
          <a:p>
            <a:r>
              <a:rPr lang="en-US" dirty="0" smtClean="0"/>
              <a:t>Need to prevent interference!</a:t>
            </a:r>
          </a:p>
          <a:p>
            <a:pPr lvl="1"/>
            <a:r>
              <a:rPr lang="en-US" dirty="0" smtClean="0"/>
              <a:t>Note: storing </a:t>
            </a:r>
            <a:r>
              <a:rPr lang="en-US" dirty="0"/>
              <a:t>registers is not </a:t>
            </a:r>
            <a:r>
              <a:rPr lang="en-US" dirty="0" smtClean="0"/>
              <a:t>sufficient</a:t>
            </a:r>
          </a:p>
        </p:txBody>
      </p:sp>
      <p:sp>
        <p:nvSpPr>
          <p:cNvPr id="4" name="Slide Number Placeholder 3"/>
          <p:cNvSpPr>
            <a:spLocks noGrp="1"/>
          </p:cNvSpPr>
          <p:nvPr>
            <p:ph type="sldNum" sz="quarter" idx="12"/>
          </p:nvPr>
        </p:nvSpPr>
        <p:spPr/>
        <p:txBody>
          <a:bodyPr/>
          <a:lstStyle/>
          <a:p>
            <a:fld id="{025A855F-C6D8-5944-9B1B-50E202AEB8AD}" type="slidenum">
              <a:rPr lang="en-US" smtClean="0"/>
              <a:t>23</a:t>
            </a:fld>
            <a:endParaRPr lang="en-US"/>
          </a:p>
        </p:txBody>
      </p:sp>
    </p:spTree>
    <p:extLst>
      <p:ext uri="{BB962C8B-B14F-4D97-AF65-F5344CB8AC3E}">
        <p14:creationId xmlns:p14="http://schemas.microsoft.com/office/powerpoint/2010/main" val="397293470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Atomicity</a:t>
            </a:r>
            <a:endParaRPr lang="en-US" dirty="0"/>
          </a:p>
        </p:txBody>
      </p:sp>
      <p:sp>
        <p:nvSpPr>
          <p:cNvPr id="3" name="Content Placeholder 2"/>
          <p:cNvSpPr>
            <a:spLocks noGrp="1"/>
          </p:cNvSpPr>
          <p:nvPr>
            <p:ph idx="1"/>
          </p:nvPr>
        </p:nvSpPr>
        <p:spPr/>
        <p:txBody>
          <a:bodyPr/>
          <a:lstStyle/>
          <a:p>
            <a:r>
              <a:rPr lang="en-US" dirty="0" smtClean="0"/>
              <a:t>An operation is said to be </a:t>
            </a:r>
            <a:r>
              <a:rPr lang="en-US" b="1" dirty="0" smtClean="0"/>
              <a:t>atomic</a:t>
            </a:r>
            <a:r>
              <a:rPr lang="en-US" dirty="0" smtClean="0"/>
              <a:t> </a:t>
            </a:r>
            <a:r>
              <a:rPr lang="en-US" dirty="0"/>
              <a:t>if it appears to the rest of the system to </a:t>
            </a:r>
            <a:r>
              <a:rPr lang="en-US" dirty="0" smtClean="0"/>
              <a:t>occur instantaneously</a:t>
            </a:r>
          </a:p>
        </p:txBody>
      </p:sp>
      <p:sp>
        <p:nvSpPr>
          <p:cNvPr id="4" name="Slide Number Placeholder 3"/>
          <p:cNvSpPr>
            <a:spLocks noGrp="1"/>
          </p:cNvSpPr>
          <p:nvPr>
            <p:ph type="sldNum" sz="quarter" idx="12"/>
          </p:nvPr>
        </p:nvSpPr>
        <p:spPr/>
        <p:txBody>
          <a:bodyPr/>
          <a:lstStyle/>
          <a:p>
            <a:fld id="{025A855F-C6D8-5944-9B1B-50E202AEB8AD}" type="slidenum">
              <a:rPr lang="en-US" smtClean="0"/>
              <a:t>24</a:t>
            </a:fld>
            <a:endParaRPr lang="en-US"/>
          </a:p>
        </p:txBody>
      </p:sp>
    </p:spTree>
    <p:extLst>
      <p:ext uri="{BB962C8B-B14F-4D97-AF65-F5344CB8AC3E}">
        <p14:creationId xmlns:p14="http://schemas.microsoft.com/office/powerpoint/2010/main" val="370766012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4"/>
          <p:cNvSpPr>
            <a:spLocks noGrp="1" noChangeArrowheads="1"/>
          </p:cNvSpPr>
          <p:nvPr>
            <p:ph type="title"/>
          </p:nvPr>
        </p:nvSpPr>
        <p:spPr/>
        <p:txBody>
          <a:bodyPr/>
          <a:lstStyle/>
          <a:p>
            <a:r>
              <a:rPr lang="en-US" dirty="0" smtClean="0"/>
              <a:t>Example </a:t>
            </a:r>
            <a:r>
              <a:rPr lang="es-ES_tradnl" dirty="0" smtClean="0"/>
              <a:t>x = </a:t>
            </a:r>
            <a:r>
              <a:rPr lang="es-ES_tradnl" dirty="0" smtClean="0"/>
              <a:t>y; </a:t>
            </a:r>
            <a:r>
              <a:rPr lang="es-ES_tradnl" dirty="0" smtClean="0"/>
              <a:t>|| y = </a:t>
            </a:r>
            <a:r>
              <a:rPr lang="es-ES_tradnl" dirty="0" smtClean="0"/>
              <a:t>x;</a:t>
            </a:r>
            <a:endParaRPr lang="en-US" dirty="0"/>
          </a:p>
        </p:txBody>
      </p:sp>
      <p:sp>
        <p:nvSpPr>
          <p:cNvPr id="11268" name="Rectangle 12"/>
          <p:cNvSpPr>
            <a:spLocks noGrp="1" noChangeArrowheads="1"/>
          </p:cNvSpPr>
          <p:nvPr>
            <p:ph type="body" idx="1"/>
          </p:nvPr>
        </p:nvSpPr>
        <p:spPr/>
        <p:txBody>
          <a:bodyPr/>
          <a:lstStyle/>
          <a:p>
            <a:r>
              <a:rPr lang="en-US" b="1" dirty="0"/>
              <a:t>|</a:t>
            </a:r>
            <a:r>
              <a:rPr lang="en-US" b="1" dirty="0" smtClean="0"/>
              <a:t>| </a:t>
            </a:r>
            <a:r>
              <a:rPr lang="en-US" dirty="0" smtClean="0"/>
              <a:t>: </a:t>
            </a:r>
            <a:r>
              <a:rPr lang="en-US" dirty="0"/>
              <a:t>p</a:t>
            </a:r>
            <a:r>
              <a:rPr lang="en-US" dirty="0" smtClean="0"/>
              <a:t>arallel composition</a:t>
            </a:r>
          </a:p>
          <a:p>
            <a:r>
              <a:rPr lang="en-US" dirty="0" smtClean="0"/>
              <a:t>Desired behavior of “</a:t>
            </a:r>
            <a:r>
              <a:rPr lang="es-ES_tradnl" b="1" dirty="0" smtClean="0"/>
              <a:t>x </a:t>
            </a:r>
            <a:r>
              <a:rPr lang="es-ES_tradnl" b="1" dirty="0"/>
              <a:t>= </a:t>
            </a:r>
            <a:r>
              <a:rPr lang="es-ES_tradnl" b="1" dirty="0" smtClean="0"/>
              <a:t>y; </a:t>
            </a:r>
            <a:r>
              <a:rPr lang="es-ES_tradnl" b="1" dirty="0"/>
              <a:t>|| y = </a:t>
            </a:r>
            <a:r>
              <a:rPr lang="es-ES_tradnl" b="1" dirty="0" smtClean="0"/>
              <a:t>x;</a:t>
            </a:r>
            <a:r>
              <a:rPr lang="es-ES_tradnl" dirty="0" smtClean="0"/>
              <a:t>”</a:t>
            </a:r>
            <a:r>
              <a:rPr lang="es-ES_tradnl" dirty="0" smtClean="0"/>
              <a:t>:</a:t>
            </a:r>
          </a:p>
          <a:p>
            <a:pPr lvl="1"/>
            <a:r>
              <a:rPr lang="es-ES_tradnl" b="1" dirty="0"/>
              <a:t>x</a:t>
            </a:r>
            <a:r>
              <a:rPr lang="en-US" b="1" dirty="0" smtClean="0"/>
              <a:t> = y ; y = </a:t>
            </a:r>
            <a:r>
              <a:rPr lang="en-US" b="1" dirty="0" smtClean="0"/>
              <a:t>x ;               </a:t>
            </a:r>
            <a:r>
              <a:rPr lang="en-US" dirty="0" smtClean="0"/>
              <a:t>OR      </a:t>
            </a:r>
            <a:r>
              <a:rPr lang="en-US" b="1" dirty="0"/>
              <a:t>y </a:t>
            </a:r>
            <a:r>
              <a:rPr lang="en-US" b="1" dirty="0" smtClean="0"/>
              <a:t>= </a:t>
            </a:r>
            <a:r>
              <a:rPr lang="en-US" b="1" dirty="0"/>
              <a:t>x ; x </a:t>
            </a:r>
            <a:r>
              <a:rPr lang="en-US" b="1" dirty="0" smtClean="0"/>
              <a:t>= </a:t>
            </a:r>
            <a:r>
              <a:rPr lang="en-US" b="1" dirty="0" smtClean="0"/>
              <a:t>y ;</a:t>
            </a:r>
            <a:endParaRPr lang="en-US" b="1" dirty="0"/>
          </a:p>
          <a:p>
            <a:r>
              <a:rPr lang="en-US" dirty="0" smtClean="0"/>
              <a:t>Assume initially </a:t>
            </a:r>
            <a:r>
              <a:rPr lang="en-US" b="1" dirty="0" smtClean="0"/>
              <a:t>x == 1 </a:t>
            </a:r>
            <a:r>
              <a:rPr lang="en-US" dirty="0" smtClean="0"/>
              <a:t>and </a:t>
            </a:r>
            <a:r>
              <a:rPr lang="en-US" b="1" dirty="0" smtClean="0"/>
              <a:t>y == 2</a:t>
            </a:r>
            <a:r>
              <a:rPr lang="en-US" dirty="0" smtClean="0"/>
              <a:t>.</a:t>
            </a:r>
            <a:br>
              <a:rPr lang="en-US" dirty="0" smtClean="0"/>
            </a:br>
            <a:r>
              <a:rPr lang="en-US" dirty="0" smtClean="0"/>
              <a:t>Then, after </a:t>
            </a:r>
            <a:r>
              <a:rPr lang="en-US" dirty="0"/>
              <a:t>“</a:t>
            </a:r>
            <a:r>
              <a:rPr lang="es-ES_tradnl" b="1" dirty="0"/>
              <a:t>x = </a:t>
            </a:r>
            <a:r>
              <a:rPr lang="es-ES_tradnl" b="1" dirty="0" smtClean="0"/>
              <a:t>y; </a:t>
            </a:r>
            <a:r>
              <a:rPr lang="es-ES_tradnl" b="1" dirty="0"/>
              <a:t>|| y = </a:t>
            </a:r>
            <a:r>
              <a:rPr lang="es-ES_tradnl" b="1" dirty="0" smtClean="0"/>
              <a:t>x;</a:t>
            </a:r>
            <a:r>
              <a:rPr lang="es-ES_tradnl" dirty="0" smtClean="0"/>
              <a:t>”</a:t>
            </a:r>
            <a:r>
              <a:rPr lang="es-ES_tradnl" dirty="0" smtClean="0"/>
              <a:t>, </a:t>
            </a:r>
            <a:r>
              <a:rPr lang="es-ES_tradnl" dirty="0" err="1" smtClean="0"/>
              <a:t>we</a:t>
            </a:r>
            <a:r>
              <a:rPr lang="es-ES_tradnl" dirty="0" smtClean="0"/>
              <a:t> </a:t>
            </a:r>
            <a:r>
              <a:rPr lang="es-ES_tradnl" dirty="0" err="1" smtClean="0"/>
              <a:t>expect</a:t>
            </a:r>
            <a:r>
              <a:rPr lang="es-ES_tradnl" dirty="0" smtClean="0"/>
              <a:t>:</a:t>
            </a:r>
          </a:p>
          <a:p>
            <a:pPr lvl="1"/>
            <a:r>
              <a:rPr lang="es-ES_tradnl" b="1" dirty="0"/>
              <a:t>x</a:t>
            </a:r>
            <a:r>
              <a:rPr lang="en-US" b="1" dirty="0" smtClean="0"/>
              <a:t> == 2 &amp;&amp; y == 2     </a:t>
            </a:r>
            <a:r>
              <a:rPr lang="en-US" dirty="0" smtClean="0"/>
              <a:t>OR     </a:t>
            </a:r>
            <a:r>
              <a:rPr lang="es-ES_tradnl" b="1" dirty="0"/>
              <a:t>x</a:t>
            </a:r>
            <a:r>
              <a:rPr lang="en-US" b="1" dirty="0"/>
              <a:t> == </a:t>
            </a:r>
            <a:r>
              <a:rPr lang="en-US" b="1" dirty="0" smtClean="0"/>
              <a:t>1 </a:t>
            </a:r>
            <a:r>
              <a:rPr lang="en-US" b="1" dirty="0"/>
              <a:t>&amp;&amp; y == 1</a:t>
            </a:r>
            <a:endParaRPr lang="en-US" b="1" dirty="0" smtClean="0"/>
          </a:p>
        </p:txBody>
      </p:sp>
    </p:spTree>
    <p:extLst>
      <p:ext uri="{BB962C8B-B14F-4D97-AF65-F5344CB8AC3E}">
        <p14:creationId xmlns:p14="http://schemas.microsoft.com/office/powerpoint/2010/main" val="615804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4"/>
          <p:cNvSpPr>
            <a:spLocks noGrp="1" noChangeArrowheads="1"/>
          </p:cNvSpPr>
          <p:nvPr>
            <p:ph type="title"/>
          </p:nvPr>
        </p:nvSpPr>
        <p:spPr/>
        <p:txBody>
          <a:bodyPr/>
          <a:lstStyle/>
          <a:p>
            <a:r>
              <a:rPr lang="en-US" dirty="0" smtClean="0"/>
              <a:t>Example </a:t>
            </a:r>
            <a:r>
              <a:rPr lang="es-ES_tradnl" dirty="0" smtClean="0"/>
              <a:t>x = </a:t>
            </a:r>
            <a:r>
              <a:rPr lang="es-ES_tradnl" dirty="0" smtClean="0"/>
              <a:t>y; </a:t>
            </a:r>
            <a:r>
              <a:rPr lang="es-ES_tradnl" dirty="0" smtClean="0"/>
              <a:t>|| y = </a:t>
            </a:r>
            <a:r>
              <a:rPr lang="es-ES_tradnl" dirty="0" smtClean="0"/>
              <a:t>x;</a:t>
            </a:r>
            <a:endParaRPr lang="en-US" dirty="0"/>
          </a:p>
        </p:txBody>
      </p:sp>
      <p:sp>
        <p:nvSpPr>
          <p:cNvPr id="14" name="TextBox 13"/>
          <p:cNvSpPr txBox="1">
            <a:spLocks noChangeArrowheads="1"/>
          </p:cNvSpPr>
          <p:nvPr/>
        </p:nvSpPr>
        <p:spPr bwMode="auto">
          <a:xfrm>
            <a:off x="4212803" y="1721420"/>
            <a:ext cx="2743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a:solidFill>
                  <a:schemeClr val="tx1"/>
                </a:solidFill>
                <a:latin typeface="Times New Roman" charset="0"/>
                <a:ea typeface="ＭＳ Ｐゴシック" charset="0"/>
              </a:defRPr>
            </a:lvl1pPr>
            <a:lvl2pPr marL="742950" indent="-285750">
              <a:defRPr sz="1400" b="1">
                <a:solidFill>
                  <a:schemeClr val="tx1"/>
                </a:solidFill>
                <a:latin typeface="Times New Roman" charset="0"/>
                <a:ea typeface="ＭＳ Ｐゴシック" charset="0"/>
              </a:defRPr>
            </a:lvl2pPr>
            <a:lvl3pPr marL="1143000" indent="-228600">
              <a:defRPr sz="1400" b="1">
                <a:solidFill>
                  <a:schemeClr val="tx1"/>
                </a:solidFill>
                <a:latin typeface="Times New Roman" charset="0"/>
                <a:ea typeface="ＭＳ Ｐゴシック" charset="0"/>
              </a:defRPr>
            </a:lvl3pPr>
            <a:lvl4pPr marL="1600200" indent="-228600">
              <a:defRPr sz="1400" b="1">
                <a:solidFill>
                  <a:schemeClr val="tx1"/>
                </a:solidFill>
                <a:latin typeface="Times New Roman" charset="0"/>
                <a:ea typeface="ＭＳ Ｐゴシック" charset="0"/>
              </a:defRPr>
            </a:lvl4pPr>
            <a:lvl5pPr marL="2057400" indent="-228600">
              <a:defRPr sz="1400" b="1">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9pPr>
          </a:lstStyle>
          <a:p>
            <a:r>
              <a:rPr lang="nl-NL" sz="1900" dirty="0" err="1">
                <a:latin typeface="Arial"/>
                <a:cs typeface="Arial"/>
              </a:rPr>
              <a:t>initial</a:t>
            </a:r>
            <a:r>
              <a:rPr lang="nl-NL" sz="1900" dirty="0">
                <a:latin typeface="Arial"/>
                <a:cs typeface="Arial"/>
              </a:rPr>
              <a:t> state: (</a:t>
            </a:r>
            <a:r>
              <a:rPr lang="nl-NL" sz="1900" dirty="0">
                <a:solidFill>
                  <a:schemeClr val="accent2"/>
                </a:solidFill>
                <a:latin typeface="Arial"/>
                <a:cs typeface="Arial"/>
              </a:rPr>
              <a:t>1</a:t>
            </a:r>
            <a:r>
              <a:rPr lang="nl-NL" sz="1900" dirty="0">
                <a:latin typeface="Arial"/>
                <a:cs typeface="Arial"/>
              </a:rPr>
              <a:t>, -, </a:t>
            </a:r>
            <a:r>
              <a:rPr lang="nl-NL" sz="1900" dirty="0">
                <a:solidFill>
                  <a:schemeClr val="accent2"/>
                </a:solidFill>
                <a:latin typeface="Arial"/>
                <a:cs typeface="Arial"/>
              </a:rPr>
              <a:t>2</a:t>
            </a:r>
            <a:r>
              <a:rPr lang="nl-NL" sz="1900" dirty="0">
                <a:latin typeface="Arial"/>
                <a:cs typeface="Arial"/>
              </a:rPr>
              <a:t>, -)</a:t>
            </a:r>
          </a:p>
        </p:txBody>
      </p:sp>
      <p:grpSp>
        <p:nvGrpSpPr>
          <p:cNvPr id="2" name="Group 61"/>
          <p:cNvGrpSpPr>
            <a:grpSpLocks/>
          </p:cNvGrpSpPr>
          <p:nvPr/>
        </p:nvGrpSpPr>
        <p:grpSpPr bwMode="auto">
          <a:xfrm>
            <a:off x="4593803" y="2026220"/>
            <a:ext cx="1447800" cy="975211"/>
            <a:chOff x="2819400" y="2971800"/>
            <a:chExt cx="1447800" cy="975211"/>
          </a:xfrm>
        </p:grpSpPr>
        <p:sp>
          <p:nvSpPr>
            <p:cNvPr id="11322" name="TextBox 17"/>
            <p:cNvSpPr txBox="1">
              <a:spLocks noChangeArrowheads="1"/>
            </p:cNvSpPr>
            <p:nvPr/>
          </p:nvSpPr>
          <p:spPr bwMode="auto">
            <a:xfrm>
              <a:off x="2819400" y="3562290"/>
              <a:ext cx="129540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a:solidFill>
                    <a:schemeClr val="tx1"/>
                  </a:solidFill>
                  <a:latin typeface="Times New Roman" charset="0"/>
                  <a:ea typeface="ＭＳ Ｐゴシック" charset="0"/>
                </a:defRPr>
              </a:lvl1pPr>
              <a:lvl2pPr marL="742950" indent="-285750">
                <a:defRPr sz="1400" b="1">
                  <a:solidFill>
                    <a:schemeClr val="tx1"/>
                  </a:solidFill>
                  <a:latin typeface="Times New Roman" charset="0"/>
                  <a:ea typeface="ＭＳ Ｐゴシック" charset="0"/>
                </a:defRPr>
              </a:lvl2pPr>
              <a:lvl3pPr marL="1143000" indent="-228600">
                <a:defRPr sz="1400" b="1">
                  <a:solidFill>
                    <a:schemeClr val="tx1"/>
                  </a:solidFill>
                  <a:latin typeface="Times New Roman" charset="0"/>
                  <a:ea typeface="ＭＳ Ｐゴシック" charset="0"/>
                </a:defRPr>
              </a:lvl3pPr>
              <a:lvl4pPr marL="1600200" indent="-228600">
                <a:defRPr sz="1400" b="1">
                  <a:solidFill>
                    <a:schemeClr val="tx1"/>
                  </a:solidFill>
                  <a:latin typeface="Times New Roman" charset="0"/>
                  <a:ea typeface="ＭＳ Ｐゴシック" charset="0"/>
                </a:defRPr>
              </a:lvl4pPr>
              <a:lvl5pPr marL="2057400" indent="-228600">
                <a:defRPr sz="1400" b="1">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9pPr>
            </a:lstStyle>
            <a:p>
              <a:r>
                <a:rPr lang="nl-NL" sz="1900">
                  <a:latin typeface="Arial"/>
                  <a:cs typeface="Arial"/>
                </a:rPr>
                <a:t>(</a:t>
              </a:r>
              <a:r>
                <a:rPr lang="nl-NL" sz="1900">
                  <a:solidFill>
                    <a:schemeClr val="accent2"/>
                  </a:solidFill>
                  <a:latin typeface="Arial"/>
                  <a:cs typeface="Arial"/>
                </a:rPr>
                <a:t>1</a:t>
              </a:r>
              <a:r>
                <a:rPr lang="nl-NL" sz="1900">
                  <a:latin typeface="Arial"/>
                  <a:cs typeface="Arial"/>
                </a:rPr>
                <a:t>, 2, </a:t>
              </a:r>
              <a:r>
                <a:rPr lang="nl-NL" sz="1900">
                  <a:solidFill>
                    <a:schemeClr val="accent2"/>
                  </a:solidFill>
                  <a:latin typeface="Arial"/>
                  <a:cs typeface="Arial"/>
                </a:rPr>
                <a:t>2</a:t>
              </a:r>
              <a:r>
                <a:rPr lang="nl-NL" sz="1900">
                  <a:latin typeface="Arial"/>
                  <a:cs typeface="Arial"/>
                </a:rPr>
                <a:t>, -)</a:t>
              </a:r>
            </a:p>
          </p:txBody>
        </p:sp>
        <p:cxnSp>
          <p:nvCxnSpPr>
            <p:cNvPr id="11323" name="Straight Arrow Connector 19"/>
            <p:cNvCxnSpPr>
              <a:cxnSpLocks noChangeShapeType="1"/>
            </p:cNvCxnSpPr>
            <p:nvPr/>
          </p:nvCxnSpPr>
          <p:spPr bwMode="auto">
            <a:xfrm rot="10800000" flipV="1">
              <a:off x="3505200" y="3124200"/>
              <a:ext cx="762000" cy="381000"/>
            </a:xfrm>
            <a:prstGeom prst="straightConnector1">
              <a:avLst/>
            </a:prstGeom>
            <a:noFill/>
            <a:ln w="12700">
              <a:solidFill>
                <a:schemeClr val="accent2"/>
              </a:solidFill>
              <a:round/>
              <a:headEnd/>
              <a:tailEnd type="arrow" w="med" len="med"/>
            </a:ln>
            <a:extLst>
              <a:ext uri="{909E8E84-426E-40dd-AFC4-6F175D3DCCD1}">
                <a14:hiddenFill xmlns:a14="http://schemas.microsoft.com/office/drawing/2010/main">
                  <a:noFill/>
                </a14:hiddenFill>
              </a:ext>
            </a:extLst>
          </p:spPr>
        </p:cxnSp>
        <p:sp>
          <p:nvSpPr>
            <p:cNvPr id="21" name="TextBox 20"/>
            <p:cNvSpPr txBox="1"/>
            <p:nvPr/>
          </p:nvSpPr>
          <p:spPr>
            <a:xfrm>
              <a:off x="3505200" y="2971800"/>
              <a:ext cx="609600" cy="400050"/>
            </a:xfrm>
            <a:prstGeom prst="rect">
              <a:avLst/>
            </a:prstGeom>
            <a:noFill/>
          </p:spPr>
          <p:txBody>
            <a:bodyPr>
              <a:spAutoFit/>
            </a:bodyPr>
            <a:lstStyle/>
            <a:p>
              <a:pPr>
                <a:defRPr/>
              </a:pPr>
              <a:r>
                <a:rPr lang="en-US" sz="1900" dirty="0">
                  <a:latin typeface="Arial"/>
                  <a:cs typeface="Arial"/>
                </a:rPr>
                <a:t>I</a:t>
              </a:r>
              <a:r>
                <a:rPr lang="en-US" sz="1900" baseline="-25000" dirty="0">
                  <a:latin typeface="Arial"/>
                  <a:cs typeface="Arial"/>
                </a:rPr>
                <a:t>1</a:t>
              </a:r>
              <a:endParaRPr lang="nl-NL" sz="1900" b="0" dirty="0">
                <a:latin typeface="Arial"/>
                <a:cs typeface="Arial"/>
              </a:endParaRPr>
            </a:p>
          </p:txBody>
        </p:sp>
      </p:grpSp>
      <p:grpSp>
        <p:nvGrpSpPr>
          <p:cNvPr id="3" name="Group 62"/>
          <p:cNvGrpSpPr>
            <a:grpSpLocks/>
          </p:cNvGrpSpPr>
          <p:nvPr/>
        </p:nvGrpSpPr>
        <p:grpSpPr bwMode="auto">
          <a:xfrm>
            <a:off x="6498803" y="2026220"/>
            <a:ext cx="1447800" cy="975211"/>
            <a:chOff x="4724400" y="2971800"/>
            <a:chExt cx="1447800" cy="975211"/>
          </a:xfrm>
        </p:grpSpPr>
        <p:cxnSp>
          <p:nvCxnSpPr>
            <p:cNvPr id="11319" name="Straight Arrow Connector 15"/>
            <p:cNvCxnSpPr>
              <a:cxnSpLocks noChangeShapeType="1"/>
            </p:cNvCxnSpPr>
            <p:nvPr/>
          </p:nvCxnSpPr>
          <p:spPr bwMode="auto">
            <a:xfrm rot="10800000" flipH="1" flipV="1">
              <a:off x="4724400" y="3124200"/>
              <a:ext cx="762000" cy="381000"/>
            </a:xfrm>
            <a:prstGeom prst="straightConnector1">
              <a:avLst/>
            </a:prstGeom>
            <a:noFill/>
            <a:ln w="12700">
              <a:solidFill>
                <a:schemeClr val="accent2"/>
              </a:solidFill>
              <a:round/>
              <a:headEnd/>
              <a:tailEnd type="arrow" w="med" len="med"/>
            </a:ln>
            <a:extLst>
              <a:ext uri="{909E8E84-426E-40dd-AFC4-6F175D3DCCD1}">
                <a14:hiddenFill xmlns:a14="http://schemas.microsoft.com/office/drawing/2010/main">
                  <a:noFill/>
                </a14:hiddenFill>
              </a:ext>
            </a:extLst>
          </p:spPr>
        </p:cxnSp>
        <p:sp>
          <p:nvSpPr>
            <p:cNvPr id="11320" name="TextBox 18"/>
            <p:cNvSpPr txBox="1">
              <a:spLocks noChangeArrowheads="1"/>
            </p:cNvSpPr>
            <p:nvPr/>
          </p:nvSpPr>
          <p:spPr bwMode="auto">
            <a:xfrm>
              <a:off x="4876800" y="3562290"/>
              <a:ext cx="129540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a:solidFill>
                    <a:schemeClr val="tx1"/>
                  </a:solidFill>
                  <a:latin typeface="Times New Roman" charset="0"/>
                  <a:ea typeface="ＭＳ Ｐゴシック" charset="0"/>
                </a:defRPr>
              </a:lvl1pPr>
              <a:lvl2pPr marL="742950" indent="-285750">
                <a:defRPr sz="1400" b="1">
                  <a:solidFill>
                    <a:schemeClr val="tx1"/>
                  </a:solidFill>
                  <a:latin typeface="Times New Roman" charset="0"/>
                  <a:ea typeface="ＭＳ Ｐゴシック" charset="0"/>
                </a:defRPr>
              </a:lvl2pPr>
              <a:lvl3pPr marL="1143000" indent="-228600">
                <a:defRPr sz="1400" b="1">
                  <a:solidFill>
                    <a:schemeClr val="tx1"/>
                  </a:solidFill>
                  <a:latin typeface="Times New Roman" charset="0"/>
                  <a:ea typeface="ＭＳ Ｐゴシック" charset="0"/>
                </a:defRPr>
              </a:lvl3pPr>
              <a:lvl4pPr marL="1600200" indent="-228600">
                <a:defRPr sz="1400" b="1">
                  <a:solidFill>
                    <a:schemeClr val="tx1"/>
                  </a:solidFill>
                  <a:latin typeface="Times New Roman" charset="0"/>
                  <a:ea typeface="ＭＳ Ｐゴシック" charset="0"/>
                </a:defRPr>
              </a:lvl4pPr>
              <a:lvl5pPr marL="2057400" indent="-228600">
                <a:defRPr sz="1400" b="1">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9pPr>
            </a:lstStyle>
            <a:p>
              <a:r>
                <a:rPr lang="nl-NL" sz="1900">
                  <a:latin typeface="Arial"/>
                  <a:cs typeface="Arial"/>
                </a:rPr>
                <a:t>(</a:t>
              </a:r>
              <a:r>
                <a:rPr lang="nl-NL" sz="1900">
                  <a:solidFill>
                    <a:schemeClr val="accent2"/>
                  </a:solidFill>
                  <a:latin typeface="Arial"/>
                  <a:cs typeface="Arial"/>
                </a:rPr>
                <a:t>1</a:t>
              </a:r>
              <a:r>
                <a:rPr lang="nl-NL" sz="1900">
                  <a:latin typeface="Arial"/>
                  <a:cs typeface="Arial"/>
                </a:rPr>
                <a:t>, -, </a:t>
              </a:r>
              <a:r>
                <a:rPr lang="nl-NL" sz="1900">
                  <a:solidFill>
                    <a:schemeClr val="accent2"/>
                  </a:solidFill>
                  <a:latin typeface="Arial"/>
                  <a:cs typeface="Arial"/>
                </a:rPr>
                <a:t>2</a:t>
              </a:r>
              <a:r>
                <a:rPr lang="nl-NL" sz="1900">
                  <a:latin typeface="Arial"/>
                  <a:cs typeface="Arial"/>
                </a:rPr>
                <a:t>, 1)</a:t>
              </a:r>
            </a:p>
          </p:txBody>
        </p:sp>
        <p:sp>
          <p:nvSpPr>
            <p:cNvPr id="23" name="TextBox 22"/>
            <p:cNvSpPr txBox="1"/>
            <p:nvPr/>
          </p:nvSpPr>
          <p:spPr>
            <a:xfrm>
              <a:off x="4876800" y="2971800"/>
              <a:ext cx="609600" cy="384721"/>
            </a:xfrm>
            <a:prstGeom prst="rect">
              <a:avLst/>
            </a:prstGeom>
            <a:noFill/>
          </p:spPr>
          <p:txBody>
            <a:bodyPr>
              <a:spAutoFit/>
            </a:bodyPr>
            <a:lstStyle/>
            <a:p>
              <a:pPr>
                <a:defRPr/>
              </a:pPr>
              <a:r>
                <a:rPr lang="en-US" sz="1900" dirty="0">
                  <a:latin typeface="Arial"/>
                  <a:cs typeface="Arial"/>
                </a:rPr>
                <a:t>I</a:t>
              </a:r>
              <a:r>
                <a:rPr lang="en-US" sz="1900" baseline="-25000" dirty="0">
                  <a:latin typeface="Arial"/>
                  <a:cs typeface="Arial"/>
                </a:rPr>
                <a:t>3</a:t>
              </a:r>
              <a:r>
                <a:rPr lang="en-US" sz="1900" dirty="0">
                  <a:latin typeface="Arial"/>
                  <a:cs typeface="Arial"/>
                  <a:sym typeface="Symbol" charset="0"/>
                </a:rPr>
                <a:t> </a:t>
              </a:r>
              <a:endParaRPr lang="nl-NL" sz="1900" b="0" dirty="0">
                <a:latin typeface="Arial"/>
                <a:cs typeface="Arial"/>
              </a:endParaRPr>
            </a:p>
          </p:txBody>
        </p:sp>
      </p:grpSp>
      <p:grpSp>
        <p:nvGrpSpPr>
          <p:cNvPr id="4" name="Group 67"/>
          <p:cNvGrpSpPr>
            <a:grpSpLocks/>
          </p:cNvGrpSpPr>
          <p:nvPr/>
        </p:nvGrpSpPr>
        <p:grpSpPr bwMode="auto">
          <a:xfrm>
            <a:off x="6498803" y="2940620"/>
            <a:ext cx="762000" cy="533400"/>
            <a:chOff x="4724401" y="3886200"/>
            <a:chExt cx="762000" cy="533400"/>
          </a:xfrm>
        </p:grpSpPr>
        <p:cxnSp>
          <p:nvCxnSpPr>
            <p:cNvPr id="11317" name="Straight Arrow Connector 28"/>
            <p:cNvCxnSpPr>
              <a:cxnSpLocks noChangeShapeType="1"/>
            </p:cNvCxnSpPr>
            <p:nvPr/>
          </p:nvCxnSpPr>
          <p:spPr bwMode="auto">
            <a:xfrm rot="10800000" flipV="1">
              <a:off x="4724401" y="4038600"/>
              <a:ext cx="762000" cy="381000"/>
            </a:xfrm>
            <a:prstGeom prst="straightConnector1">
              <a:avLst/>
            </a:prstGeom>
            <a:noFill/>
            <a:ln w="12700">
              <a:solidFill>
                <a:schemeClr val="accent2"/>
              </a:solidFill>
              <a:round/>
              <a:headEnd/>
              <a:tailEnd type="arrow" w="med" len="med"/>
            </a:ln>
            <a:extLst>
              <a:ext uri="{909E8E84-426E-40dd-AFC4-6F175D3DCCD1}">
                <a14:hiddenFill xmlns:a14="http://schemas.microsoft.com/office/drawing/2010/main">
                  <a:noFill/>
                </a14:hiddenFill>
              </a:ext>
            </a:extLst>
          </p:spPr>
        </p:cxnSp>
        <p:sp>
          <p:nvSpPr>
            <p:cNvPr id="30" name="TextBox 29"/>
            <p:cNvSpPr txBox="1"/>
            <p:nvPr/>
          </p:nvSpPr>
          <p:spPr>
            <a:xfrm>
              <a:off x="4724401" y="3886200"/>
              <a:ext cx="609600" cy="400050"/>
            </a:xfrm>
            <a:prstGeom prst="rect">
              <a:avLst/>
            </a:prstGeom>
            <a:noFill/>
          </p:spPr>
          <p:txBody>
            <a:bodyPr>
              <a:spAutoFit/>
            </a:bodyPr>
            <a:lstStyle/>
            <a:p>
              <a:pPr>
                <a:defRPr/>
              </a:pPr>
              <a:r>
                <a:rPr lang="en-US" sz="1900" dirty="0">
                  <a:latin typeface="Arial"/>
                  <a:cs typeface="Arial"/>
                </a:rPr>
                <a:t>I</a:t>
              </a:r>
              <a:r>
                <a:rPr lang="en-US" sz="1900" baseline="-25000" dirty="0">
                  <a:latin typeface="Arial"/>
                  <a:cs typeface="Arial"/>
                </a:rPr>
                <a:t>1</a:t>
              </a:r>
              <a:endParaRPr lang="nl-NL" sz="1900" b="0" dirty="0">
                <a:latin typeface="Arial"/>
                <a:cs typeface="Arial"/>
              </a:endParaRPr>
            </a:p>
          </p:txBody>
        </p:sp>
      </p:grpSp>
      <p:grpSp>
        <p:nvGrpSpPr>
          <p:cNvPr id="5" name="Group 68"/>
          <p:cNvGrpSpPr>
            <a:grpSpLocks/>
          </p:cNvGrpSpPr>
          <p:nvPr/>
        </p:nvGrpSpPr>
        <p:grpSpPr bwMode="auto">
          <a:xfrm>
            <a:off x="7718003" y="2940620"/>
            <a:ext cx="1447800" cy="975211"/>
            <a:chOff x="5943601" y="3886200"/>
            <a:chExt cx="1447799" cy="975211"/>
          </a:xfrm>
        </p:grpSpPr>
        <p:cxnSp>
          <p:nvCxnSpPr>
            <p:cNvPr id="11314" name="Straight Arrow Connector 27"/>
            <p:cNvCxnSpPr>
              <a:cxnSpLocks noChangeShapeType="1"/>
            </p:cNvCxnSpPr>
            <p:nvPr/>
          </p:nvCxnSpPr>
          <p:spPr bwMode="auto">
            <a:xfrm rot="10800000" flipH="1" flipV="1">
              <a:off x="5943601" y="4038600"/>
              <a:ext cx="762000" cy="381000"/>
            </a:xfrm>
            <a:prstGeom prst="straightConnector1">
              <a:avLst/>
            </a:prstGeom>
            <a:noFill/>
            <a:ln w="12700">
              <a:solidFill>
                <a:schemeClr val="accent2"/>
              </a:solidFill>
              <a:round/>
              <a:headEnd/>
              <a:tailEnd type="arrow" w="med" len="med"/>
            </a:ln>
            <a:extLst>
              <a:ext uri="{909E8E84-426E-40dd-AFC4-6F175D3DCCD1}">
                <a14:hiddenFill xmlns:a14="http://schemas.microsoft.com/office/drawing/2010/main">
                  <a:noFill/>
                </a14:hiddenFill>
              </a:ext>
            </a:extLst>
          </p:spPr>
        </p:cxnSp>
        <p:sp>
          <p:nvSpPr>
            <p:cNvPr id="31" name="TextBox 30"/>
            <p:cNvSpPr txBox="1"/>
            <p:nvPr/>
          </p:nvSpPr>
          <p:spPr>
            <a:xfrm>
              <a:off x="6096001" y="3886200"/>
              <a:ext cx="609600" cy="384721"/>
            </a:xfrm>
            <a:prstGeom prst="rect">
              <a:avLst/>
            </a:prstGeom>
            <a:noFill/>
          </p:spPr>
          <p:txBody>
            <a:bodyPr>
              <a:spAutoFit/>
            </a:bodyPr>
            <a:lstStyle/>
            <a:p>
              <a:pPr>
                <a:defRPr/>
              </a:pPr>
              <a:r>
                <a:rPr lang="en-US" sz="1900" dirty="0">
                  <a:latin typeface="Arial"/>
                  <a:cs typeface="Arial"/>
                </a:rPr>
                <a:t>I</a:t>
              </a:r>
              <a:r>
                <a:rPr lang="en-US" sz="1900" baseline="-25000" dirty="0">
                  <a:latin typeface="Arial"/>
                  <a:cs typeface="Arial"/>
                </a:rPr>
                <a:t>4</a:t>
              </a:r>
              <a:endParaRPr lang="nl-NL" sz="1900" b="0" dirty="0">
                <a:latin typeface="Arial"/>
                <a:cs typeface="Arial"/>
              </a:endParaRPr>
            </a:p>
          </p:txBody>
        </p:sp>
        <p:sp>
          <p:nvSpPr>
            <p:cNvPr id="11316" name="TextBox 31"/>
            <p:cNvSpPr txBox="1">
              <a:spLocks noChangeArrowheads="1"/>
            </p:cNvSpPr>
            <p:nvPr/>
          </p:nvSpPr>
          <p:spPr bwMode="auto">
            <a:xfrm>
              <a:off x="6096000" y="4476690"/>
              <a:ext cx="129540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a:solidFill>
                    <a:schemeClr val="tx1"/>
                  </a:solidFill>
                  <a:latin typeface="Times New Roman" charset="0"/>
                  <a:ea typeface="ＭＳ Ｐゴシック" charset="0"/>
                </a:defRPr>
              </a:lvl1pPr>
              <a:lvl2pPr marL="742950" indent="-285750">
                <a:defRPr sz="1400" b="1">
                  <a:solidFill>
                    <a:schemeClr val="tx1"/>
                  </a:solidFill>
                  <a:latin typeface="Times New Roman" charset="0"/>
                  <a:ea typeface="ＭＳ Ｐゴシック" charset="0"/>
                </a:defRPr>
              </a:lvl2pPr>
              <a:lvl3pPr marL="1143000" indent="-228600">
                <a:defRPr sz="1400" b="1">
                  <a:solidFill>
                    <a:schemeClr val="tx1"/>
                  </a:solidFill>
                  <a:latin typeface="Times New Roman" charset="0"/>
                  <a:ea typeface="ＭＳ Ｐゴシック" charset="0"/>
                </a:defRPr>
              </a:lvl3pPr>
              <a:lvl4pPr marL="1600200" indent="-228600">
                <a:defRPr sz="1400" b="1">
                  <a:solidFill>
                    <a:schemeClr val="tx1"/>
                  </a:solidFill>
                  <a:latin typeface="Times New Roman" charset="0"/>
                  <a:ea typeface="ＭＳ Ｐゴシック" charset="0"/>
                </a:defRPr>
              </a:lvl4pPr>
              <a:lvl5pPr marL="2057400" indent="-228600">
                <a:defRPr sz="1400" b="1">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9pPr>
            </a:lstStyle>
            <a:p>
              <a:r>
                <a:rPr lang="nl-NL" sz="1900">
                  <a:latin typeface="Arial"/>
                  <a:cs typeface="Arial"/>
                </a:rPr>
                <a:t>(</a:t>
              </a:r>
              <a:r>
                <a:rPr lang="nl-NL" sz="1900">
                  <a:solidFill>
                    <a:schemeClr val="accent2"/>
                  </a:solidFill>
                  <a:latin typeface="Arial"/>
                  <a:cs typeface="Arial"/>
                </a:rPr>
                <a:t>1</a:t>
              </a:r>
              <a:r>
                <a:rPr lang="nl-NL" sz="1900">
                  <a:latin typeface="Arial"/>
                  <a:cs typeface="Arial"/>
                </a:rPr>
                <a:t>, -, </a:t>
              </a:r>
              <a:r>
                <a:rPr lang="nl-NL" sz="1900">
                  <a:solidFill>
                    <a:schemeClr val="accent2"/>
                  </a:solidFill>
                  <a:latin typeface="Arial"/>
                  <a:cs typeface="Arial"/>
                </a:rPr>
                <a:t>1</a:t>
              </a:r>
              <a:r>
                <a:rPr lang="nl-NL" sz="1900">
                  <a:latin typeface="Arial"/>
                  <a:cs typeface="Arial"/>
                </a:rPr>
                <a:t>, 1)</a:t>
              </a:r>
            </a:p>
          </p:txBody>
        </p:sp>
      </p:grpSp>
      <p:grpSp>
        <p:nvGrpSpPr>
          <p:cNvPr id="6" name="Group 66"/>
          <p:cNvGrpSpPr>
            <a:grpSpLocks/>
          </p:cNvGrpSpPr>
          <p:nvPr/>
        </p:nvGrpSpPr>
        <p:grpSpPr bwMode="auto">
          <a:xfrm>
            <a:off x="5355803" y="2940620"/>
            <a:ext cx="1600200" cy="918087"/>
            <a:chOff x="3581401" y="3886199"/>
            <a:chExt cx="1600199" cy="918147"/>
          </a:xfrm>
        </p:grpSpPr>
        <p:cxnSp>
          <p:nvCxnSpPr>
            <p:cNvPr id="11311" name="Straight Arrow Connector 23"/>
            <p:cNvCxnSpPr>
              <a:cxnSpLocks noChangeShapeType="1"/>
            </p:cNvCxnSpPr>
            <p:nvPr/>
          </p:nvCxnSpPr>
          <p:spPr bwMode="auto">
            <a:xfrm rot="10800000" flipH="1" flipV="1">
              <a:off x="3581401" y="4038599"/>
              <a:ext cx="762000" cy="381000"/>
            </a:xfrm>
            <a:prstGeom prst="straightConnector1">
              <a:avLst/>
            </a:prstGeom>
            <a:noFill/>
            <a:ln w="12700">
              <a:solidFill>
                <a:schemeClr val="accent2"/>
              </a:solidFill>
              <a:round/>
              <a:headEnd/>
              <a:tailEnd type="arrow" w="med" len="med"/>
            </a:ln>
            <a:extLst>
              <a:ext uri="{909E8E84-426E-40dd-AFC4-6F175D3DCCD1}">
                <a14:hiddenFill xmlns:a14="http://schemas.microsoft.com/office/drawing/2010/main">
                  <a:noFill/>
                </a14:hiddenFill>
              </a:ext>
            </a:extLst>
          </p:spPr>
        </p:cxnSp>
        <p:sp>
          <p:nvSpPr>
            <p:cNvPr id="27" name="TextBox 26"/>
            <p:cNvSpPr txBox="1"/>
            <p:nvPr/>
          </p:nvSpPr>
          <p:spPr>
            <a:xfrm>
              <a:off x="3733801" y="3886199"/>
              <a:ext cx="609600" cy="384746"/>
            </a:xfrm>
            <a:prstGeom prst="rect">
              <a:avLst/>
            </a:prstGeom>
            <a:noFill/>
          </p:spPr>
          <p:txBody>
            <a:bodyPr>
              <a:spAutoFit/>
            </a:bodyPr>
            <a:lstStyle/>
            <a:p>
              <a:pPr>
                <a:defRPr/>
              </a:pPr>
              <a:r>
                <a:rPr lang="en-US" sz="1900" dirty="0">
                  <a:latin typeface="Arial"/>
                  <a:cs typeface="Arial"/>
                </a:rPr>
                <a:t>I</a:t>
              </a:r>
              <a:r>
                <a:rPr lang="en-US" sz="1900" baseline="-25000" dirty="0">
                  <a:latin typeface="Arial"/>
                  <a:cs typeface="Arial"/>
                </a:rPr>
                <a:t>3</a:t>
              </a:r>
              <a:r>
                <a:rPr lang="en-US" sz="1900" dirty="0">
                  <a:latin typeface="Arial"/>
                  <a:cs typeface="Arial"/>
                  <a:sym typeface="Symbol" charset="0"/>
                </a:rPr>
                <a:t> </a:t>
              </a:r>
              <a:endParaRPr lang="nl-NL" sz="1900" b="0" dirty="0">
                <a:latin typeface="Arial"/>
                <a:cs typeface="Arial"/>
              </a:endParaRPr>
            </a:p>
          </p:txBody>
        </p:sp>
        <p:sp>
          <p:nvSpPr>
            <p:cNvPr id="11313" name="TextBox 32"/>
            <p:cNvSpPr txBox="1">
              <a:spLocks noChangeArrowheads="1"/>
            </p:cNvSpPr>
            <p:nvPr/>
          </p:nvSpPr>
          <p:spPr bwMode="auto">
            <a:xfrm>
              <a:off x="3886200" y="4419600"/>
              <a:ext cx="1295400" cy="384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a:solidFill>
                    <a:schemeClr val="tx1"/>
                  </a:solidFill>
                  <a:latin typeface="Times New Roman" charset="0"/>
                  <a:ea typeface="ＭＳ Ｐゴシック" charset="0"/>
                </a:defRPr>
              </a:lvl1pPr>
              <a:lvl2pPr marL="742950" indent="-285750">
                <a:defRPr sz="1400" b="1">
                  <a:solidFill>
                    <a:schemeClr val="tx1"/>
                  </a:solidFill>
                  <a:latin typeface="Times New Roman" charset="0"/>
                  <a:ea typeface="ＭＳ Ｐゴシック" charset="0"/>
                </a:defRPr>
              </a:lvl2pPr>
              <a:lvl3pPr marL="1143000" indent="-228600">
                <a:defRPr sz="1400" b="1">
                  <a:solidFill>
                    <a:schemeClr val="tx1"/>
                  </a:solidFill>
                  <a:latin typeface="Times New Roman" charset="0"/>
                  <a:ea typeface="ＭＳ Ｐゴシック" charset="0"/>
                </a:defRPr>
              </a:lvl3pPr>
              <a:lvl4pPr marL="1600200" indent="-228600">
                <a:defRPr sz="1400" b="1">
                  <a:solidFill>
                    <a:schemeClr val="tx1"/>
                  </a:solidFill>
                  <a:latin typeface="Times New Roman" charset="0"/>
                  <a:ea typeface="ＭＳ Ｐゴシック" charset="0"/>
                </a:defRPr>
              </a:lvl4pPr>
              <a:lvl5pPr marL="2057400" indent="-228600">
                <a:defRPr sz="1400" b="1">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9pPr>
            </a:lstStyle>
            <a:p>
              <a:r>
                <a:rPr lang="nl-NL" sz="1900">
                  <a:latin typeface="Arial"/>
                  <a:cs typeface="Arial"/>
                </a:rPr>
                <a:t>(</a:t>
              </a:r>
              <a:r>
                <a:rPr lang="nl-NL" sz="1900">
                  <a:solidFill>
                    <a:schemeClr val="accent2"/>
                  </a:solidFill>
                  <a:latin typeface="Arial"/>
                  <a:cs typeface="Arial"/>
                </a:rPr>
                <a:t>1</a:t>
              </a:r>
              <a:r>
                <a:rPr lang="nl-NL" sz="1900">
                  <a:latin typeface="Arial"/>
                  <a:cs typeface="Arial"/>
                </a:rPr>
                <a:t>, 2, </a:t>
              </a:r>
              <a:r>
                <a:rPr lang="nl-NL" sz="1900">
                  <a:solidFill>
                    <a:schemeClr val="accent2"/>
                  </a:solidFill>
                  <a:latin typeface="Arial"/>
                  <a:cs typeface="Arial"/>
                </a:rPr>
                <a:t>2</a:t>
              </a:r>
              <a:r>
                <a:rPr lang="nl-NL" sz="1900">
                  <a:latin typeface="Arial"/>
                  <a:cs typeface="Arial"/>
                </a:rPr>
                <a:t>, 1)</a:t>
              </a:r>
            </a:p>
          </p:txBody>
        </p:sp>
      </p:grpSp>
      <p:grpSp>
        <p:nvGrpSpPr>
          <p:cNvPr id="7" name="Group 63"/>
          <p:cNvGrpSpPr>
            <a:grpSpLocks/>
          </p:cNvGrpSpPr>
          <p:nvPr/>
        </p:nvGrpSpPr>
        <p:grpSpPr bwMode="auto">
          <a:xfrm>
            <a:off x="3450803" y="2940620"/>
            <a:ext cx="1447800" cy="975211"/>
            <a:chOff x="1676400" y="3886199"/>
            <a:chExt cx="1447801" cy="975212"/>
          </a:xfrm>
        </p:grpSpPr>
        <p:cxnSp>
          <p:nvCxnSpPr>
            <p:cNvPr id="11308" name="Straight Arrow Connector 24"/>
            <p:cNvCxnSpPr>
              <a:cxnSpLocks noChangeShapeType="1"/>
            </p:cNvCxnSpPr>
            <p:nvPr/>
          </p:nvCxnSpPr>
          <p:spPr bwMode="auto">
            <a:xfrm rot="10800000" flipV="1">
              <a:off x="2362201" y="4038599"/>
              <a:ext cx="762000" cy="381000"/>
            </a:xfrm>
            <a:prstGeom prst="straightConnector1">
              <a:avLst/>
            </a:prstGeom>
            <a:noFill/>
            <a:ln w="12700">
              <a:solidFill>
                <a:schemeClr val="accent2"/>
              </a:solidFill>
              <a:round/>
              <a:headEnd/>
              <a:tailEnd type="arrow" w="med" len="med"/>
            </a:ln>
            <a:extLst>
              <a:ext uri="{909E8E84-426E-40dd-AFC4-6F175D3DCCD1}">
                <a14:hiddenFill xmlns:a14="http://schemas.microsoft.com/office/drawing/2010/main">
                  <a:noFill/>
                </a14:hiddenFill>
              </a:ext>
            </a:extLst>
          </p:spPr>
        </p:cxnSp>
        <p:sp>
          <p:nvSpPr>
            <p:cNvPr id="26" name="TextBox 25"/>
            <p:cNvSpPr txBox="1"/>
            <p:nvPr/>
          </p:nvSpPr>
          <p:spPr>
            <a:xfrm>
              <a:off x="2362200" y="3886199"/>
              <a:ext cx="609600" cy="384721"/>
            </a:xfrm>
            <a:prstGeom prst="rect">
              <a:avLst/>
            </a:prstGeom>
            <a:noFill/>
          </p:spPr>
          <p:txBody>
            <a:bodyPr>
              <a:spAutoFit/>
            </a:bodyPr>
            <a:lstStyle/>
            <a:p>
              <a:pPr>
                <a:defRPr/>
              </a:pPr>
              <a:r>
                <a:rPr lang="en-US" sz="1900" dirty="0">
                  <a:latin typeface="Arial"/>
                  <a:cs typeface="Arial"/>
                </a:rPr>
                <a:t>I</a:t>
              </a:r>
              <a:r>
                <a:rPr lang="en-US" sz="1900" baseline="-25000" dirty="0">
                  <a:latin typeface="Arial"/>
                  <a:cs typeface="Arial"/>
                </a:rPr>
                <a:t>2</a:t>
              </a:r>
              <a:endParaRPr lang="nl-NL" sz="1900" b="0" dirty="0">
                <a:latin typeface="Arial"/>
                <a:cs typeface="Arial"/>
              </a:endParaRPr>
            </a:p>
          </p:txBody>
        </p:sp>
        <p:sp>
          <p:nvSpPr>
            <p:cNvPr id="11310" name="TextBox 33"/>
            <p:cNvSpPr txBox="1">
              <a:spLocks noChangeArrowheads="1"/>
            </p:cNvSpPr>
            <p:nvPr/>
          </p:nvSpPr>
          <p:spPr bwMode="auto">
            <a:xfrm>
              <a:off x="1676400" y="4476690"/>
              <a:ext cx="129540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a:solidFill>
                    <a:schemeClr val="tx1"/>
                  </a:solidFill>
                  <a:latin typeface="Times New Roman" charset="0"/>
                  <a:ea typeface="ＭＳ Ｐゴシック" charset="0"/>
                </a:defRPr>
              </a:lvl1pPr>
              <a:lvl2pPr marL="742950" indent="-285750">
                <a:defRPr sz="1400" b="1">
                  <a:solidFill>
                    <a:schemeClr val="tx1"/>
                  </a:solidFill>
                  <a:latin typeface="Times New Roman" charset="0"/>
                  <a:ea typeface="ＭＳ Ｐゴシック" charset="0"/>
                </a:defRPr>
              </a:lvl2pPr>
              <a:lvl3pPr marL="1143000" indent="-228600">
                <a:defRPr sz="1400" b="1">
                  <a:solidFill>
                    <a:schemeClr val="tx1"/>
                  </a:solidFill>
                  <a:latin typeface="Times New Roman" charset="0"/>
                  <a:ea typeface="ＭＳ Ｐゴシック" charset="0"/>
                </a:defRPr>
              </a:lvl3pPr>
              <a:lvl4pPr marL="1600200" indent="-228600">
                <a:defRPr sz="1400" b="1">
                  <a:solidFill>
                    <a:schemeClr val="tx1"/>
                  </a:solidFill>
                  <a:latin typeface="Times New Roman" charset="0"/>
                  <a:ea typeface="ＭＳ Ｐゴシック" charset="0"/>
                </a:defRPr>
              </a:lvl4pPr>
              <a:lvl5pPr marL="2057400" indent="-228600">
                <a:defRPr sz="1400" b="1">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9pPr>
            </a:lstStyle>
            <a:p>
              <a:r>
                <a:rPr lang="nl-NL" sz="1900">
                  <a:latin typeface="Arial"/>
                  <a:cs typeface="Arial"/>
                </a:rPr>
                <a:t>(</a:t>
              </a:r>
              <a:r>
                <a:rPr lang="nl-NL" sz="1900">
                  <a:solidFill>
                    <a:schemeClr val="accent2"/>
                  </a:solidFill>
                  <a:latin typeface="Arial"/>
                  <a:cs typeface="Arial"/>
                </a:rPr>
                <a:t>2</a:t>
              </a:r>
              <a:r>
                <a:rPr lang="nl-NL" sz="1900">
                  <a:latin typeface="Arial"/>
                  <a:cs typeface="Arial"/>
                </a:rPr>
                <a:t>, 2, </a:t>
              </a:r>
              <a:r>
                <a:rPr lang="nl-NL" sz="1900">
                  <a:solidFill>
                    <a:schemeClr val="accent2"/>
                  </a:solidFill>
                  <a:latin typeface="Arial"/>
                  <a:cs typeface="Arial"/>
                </a:rPr>
                <a:t>2</a:t>
              </a:r>
              <a:r>
                <a:rPr lang="nl-NL" sz="1900">
                  <a:latin typeface="Arial"/>
                  <a:cs typeface="Arial"/>
                </a:rPr>
                <a:t>, -)</a:t>
              </a:r>
            </a:p>
          </p:txBody>
        </p:sp>
      </p:grpSp>
      <p:grpSp>
        <p:nvGrpSpPr>
          <p:cNvPr id="8" name="Group 74"/>
          <p:cNvGrpSpPr>
            <a:grpSpLocks/>
          </p:cNvGrpSpPr>
          <p:nvPr/>
        </p:nvGrpSpPr>
        <p:grpSpPr bwMode="auto">
          <a:xfrm>
            <a:off x="6575003" y="4693220"/>
            <a:ext cx="762000" cy="533400"/>
            <a:chOff x="4800600" y="5638799"/>
            <a:chExt cx="762000" cy="533400"/>
          </a:xfrm>
        </p:grpSpPr>
        <p:cxnSp>
          <p:nvCxnSpPr>
            <p:cNvPr id="11306" name="Straight Arrow Connector 43"/>
            <p:cNvCxnSpPr>
              <a:cxnSpLocks noChangeShapeType="1"/>
            </p:cNvCxnSpPr>
            <p:nvPr/>
          </p:nvCxnSpPr>
          <p:spPr bwMode="auto">
            <a:xfrm rot="10800000" flipV="1">
              <a:off x="4800600" y="5791199"/>
              <a:ext cx="762000" cy="381000"/>
            </a:xfrm>
            <a:prstGeom prst="straightConnector1">
              <a:avLst/>
            </a:prstGeom>
            <a:noFill/>
            <a:ln w="12700">
              <a:solidFill>
                <a:schemeClr val="accent2"/>
              </a:solidFill>
              <a:round/>
              <a:headEnd/>
              <a:tailEnd type="arrow" w="med" len="med"/>
            </a:ln>
            <a:extLst>
              <a:ext uri="{909E8E84-426E-40dd-AFC4-6F175D3DCCD1}">
                <a14:hiddenFill xmlns:a14="http://schemas.microsoft.com/office/drawing/2010/main">
                  <a:noFill/>
                </a14:hiddenFill>
              </a:ext>
            </a:extLst>
          </p:spPr>
        </p:cxnSp>
        <p:sp>
          <p:nvSpPr>
            <p:cNvPr id="45" name="TextBox 44"/>
            <p:cNvSpPr txBox="1"/>
            <p:nvPr/>
          </p:nvSpPr>
          <p:spPr>
            <a:xfrm>
              <a:off x="4800600" y="5638799"/>
              <a:ext cx="609600" cy="384721"/>
            </a:xfrm>
            <a:prstGeom prst="rect">
              <a:avLst/>
            </a:prstGeom>
            <a:noFill/>
          </p:spPr>
          <p:txBody>
            <a:bodyPr>
              <a:spAutoFit/>
            </a:bodyPr>
            <a:lstStyle/>
            <a:p>
              <a:pPr>
                <a:defRPr/>
              </a:pPr>
              <a:r>
                <a:rPr lang="en-US" sz="1900" dirty="0">
                  <a:latin typeface="Arial"/>
                  <a:cs typeface="Arial"/>
                </a:rPr>
                <a:t>I</a:t>
              </a:r>
              <a:r>
                <a:rPr lang="en-US" sz="1900" baseline="-25000" dirty="0">
                  <a:latin typeface="Arial"/>
                  <a:cs typeface="Arial"/>
                </a:rPr>
                <a:t>2</a:t>
              </a:r>
              <a:endParaRPr lang="nl-NL" sz="1900" b="0" dirty="0">
                <a:latin typeface="Arial"/>
                <a:cs typeface="Arial"/>
              </a:endParaRPr>
            </a:p>
          </p:txBody>
        </p:sp>
      </p:grpSp>
      <p:grpSp>
        <p:nvGrpSpPr>
          <p:cNvPr id="9" name="Group 71"/>
          <p:cNvGrpSpPr>
            <a:grpSpLocks/>
          </p:cNvGrpSpPr>
          <p:nvPr/>
        </p:nvGrpSpPr>
        <p:grpSpPr bwMode="auto">
          <a:xfrm>
            <a:off x="4936703" y="3778820"/>
            <a:ext cx="1295400" cy="975211"/>
            <a:chOff x="3162300" y="4724400"/>
            <a:chExt cx="1295400" cy="975211"/>
          </a:xfrm>
        </p:grpSpPr>
        <p:cxnSp>
          <p:nvCxnSpPr>
            <p:cNvPr id="11303" name="Straight Arrow Connector 38"/>
            <p:cNvCxnSpPr>
              <a:cxnSpLocks noChangeShapeType="1"/>
            </p:cNvCxnSpPr>
            <p:nvPr/>
          </p:nvCxnSpPr>
          <p:spPr bwMode="auto">
            <a:xfrm rot="10800000" flipV="1">
              <a:off x="3581400" y="4876800"/>
              <a:ext cx="762000" cy="381000"/>
            </a:xfrm>
            <a:prstGeom prst="straightConnector1">
              <a:avLst/>
            </a:prstGeom>
            <a:noFill/>
            <a:ln w="12700">
              <a:solidFill>
                <a:schemeClr val="accent2"/>
              </a:solidFill>
              <a:round/>
              <a:headEnd/>
              <a:tailEnd type="arrow" w="med" len="med"/>
            </a:ln>
            <a:extLst>
              <a:ext uri="{909E8E84-426E-40dd-AFC4-6F175D3DCCD1}">
                <a14:hiddenFill xmlns:a14="http://schemas.microsoft.com/office/drawing/2010/main">
                  <a:noFill/>
                </a14:hiddenFill>
              </a:ext>
            </a:extLst>
          </p:spPr>
        </p:cxnSp>
        <p:sp>
          <p:nvSpPr>
            <p:cNvPr id="40" name="TextBox 39"/>
            <p:cNvSpPr txBox="1"/>
            <p:nvPr/>
          </p:nvSpPr>
          <p:spPr>
            <a:xfrm>
              <a:off x="3581400" y="4724400"/>
              <a:ext cx="609600" cy="384721"/>
            </a:xfrm>
            <a:prstGeom prst="rect">
              <a:avLst/>
            </a:prstGeom>
            <a:noFill/>
          </p:spPr>
          <p:txBody>
            <a:bodyPr>
              <a:spAutoFit/>
            </a:bodyPr>
            <a:lstStyle/>
            <a:p>
              <a:pPr>
                <a:defRPr/>
              </a:pPr>
              <a:r>
                <a:rPr lang="en-US" sz="1900" dirty="0">
                  <a:latin typeface="Arial"/>
                  <a:cs typeface="Arial"/>
                </a:rPr>
                <a:t>I</a:t>
              </a:r>
              <a:r>
                <a:rPr lang="en-US" sz="1900" baseline="-25000" dirty="0">
                  <a:latin typeface="Arial"/>
                  <a:cs typeface="Arial"/>
                </a:rPr>
                <a:t>2</a:t>
              </a:r>
              <a:endParaRPr lang="nl-NL" sz="1900" b="0" dirty="0">
                <a:latin typeface="Arial"/>
                <a:cs typeface="Arial"/>
              </a:endParaRPr>
            </a:p>
          </p:txBody>
        </p:sp>
        <p:sp>
          <p:nvSpPr>
            <p:cNvPr id="11305" name="TextBox 45"/>
            <p:cNvSpPr txBox="1">
              <a:spLocks noChangeArrowheads="1"/>
            </p:cNvSpPr>
            <p:nvPr/>
          </p:nvSpPr>
          <p:spPr bwMode="auto">
            <a:xfrm>
              <a:off x="3162300" y="5314890"/>
              <a:ext cx="129540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a:solidFill>
                    <a:schemeClr val="tx1"/>
                  </a:solidFill>
                  <a:latin typeface="Times New Roman" charset="0"/>
                  <a:ea typeface="ＭＳ Ｐゴシック" charset="0"/>
                </a:defRPr>
              </a:lvl1pPr>
              <a:lvl2pPr marL="742950" indent="-285750">
                <a:defRPr sz="1400" b="1">
                  <a:solidFill>
                    <a:schemeClr val="tx1"/>
                  </a:solidFill>
                  <a:latin typeface="Times New Roman" charset="0"/>
                  <a:ea typeface="ＭＳ Ｐゴシック" charset="0"/>
                </a:defRPr>
              </a:lvl2pPr>
              <a:lvl3pPr marL="1143000" indent="-228600">
                <a:defRPr sz="1400" b="1">
                  <a:solidFill>
                    <a:schemeClr val="tx1"/>
                  </a:solidFill>
                  <a:latin typeface="Times New Roman" charset="0"/>
                  <a:ea typeface="ＭＳ Ｐゴシック" charset="0"/>
                </a:defRPr>
              </a:lvl3pPr>
              <a:lvl4pPr marL="1600200" indent="-228600">
                <a:defRPr sz="1400" b="1">
                  <a:solidFill>
                    <a:schemeClr val="tx1"/>
                  </a:solidFill>
                  <a:latin typeface="Times New Roman" charset="0"/>
                  <a:ea typeface="ＭＳ Ｐゴシック" charset="0"/>
                </a:defRPr>
              </a:lvl4pPr>
              <a:lvl5pPr marL="2057400" indent="-228600">
                <a:defRPr sz="1400" b="1">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9pPr>
            </a:lstStyle>
            <a:p>
              <a:r>
                <a:rPr lang="nl-NL" sz="1900" dirty="0">
                  <a:latin typeface="Arial"/>
                  <a:cs typeface="Arial"/>
                </a:rPr>
                <a:t>(</a:t>
              </a:r>
              <a:r>
                <a:rPr lang="nl-NL" sz="1900" dirty="0">
                  <a:solidFill>
                    <a:schemeClr val="accent2"/>
                  </a:solidFill>
                  <a:latin typeface="Arial"/>
                  <a:cs typeface="Arial"/>
                </a:rPr>
                <a:t>2</a:t>
              </a:r>
              <a:r>
                <a:rPr lang="nl-NL" sz="1900" dirty="0">
                  <a:latin typeface="Arial"/>
                  <a:cs typeface="Arial"/>
                </a:rPr>
                <a:t>, 2, </a:t>
              </a:r>
              <a:r>
                <a:rPr lang="nl-NL" sz="1900" dirty="0">
                  <a:solidFill>
                    <a:schemeClr val="accent2"/>
                  </a:solidFill>
                  <a:latin typeface="Arial"/>
                  <a:cs typeface="Arial"/>
                </a:rPr>
                <a:t>2</a:t>
              </a:r>
              <a:r>
                <a:rPr lang="nl-NL" sz="1900" dirty="0">
                  <a:latin typeface="Arial"/>
                  <a:cs typeface="Arial"/>
                </a:rPr>
                <a:t>, 1)</a:t>
              </a:r>
            </a:p>
          </p:txBody>
        </p:sp>
      </p:grpSp>
      <p:grpSp>
        <p:nvGrpSpPr>
          <p:cNvPr id="10" name="Group 72"/>
          <p:cNvGrpSpPr>
            <a:grpSpLocks/>
          </p:cNvGrpSpPr>
          <p:nvPr/>
        </p:nvGrpSpPr>
        <p:grpSpPr bwMode="auto">
          <a:xfrm>
            <a:off x="6422603" y="3778820"/>
            <a:ext cx="1295400" cy="975211"/>
            <a:chOff x="4648200" y="4724400"/>
            <a:chExt cx="1295400" cy="975211"/>
          </a:xfrm>
        </p:grpSpPr>
        <p:cxnSp>
          <p:nvCxnSpPr>
            <p:cNvPr id="11300" name="Straight Arrow Connector 37"/>
            <p:cNvCxnSpPr>
              <a:cxnSpLocks noChangeShapeType="1"/>
            </p:cNvCxnSpPr>
            <p:nvPr/>
          </p:nvCxnSpPr>
          <p:spPr bwMode="auto">
            <a:xfrm rot="10800000" flipH="1" flipV="1">
              <a:off x="4800600" y="4876800"/>
              <a:ext cx="762000" cy="381000"/>
            </a:xfrm>
            <a:prstGeom prst="straightConnector1">
              <a:avLst/>
            </a:prstGeom>
            <a:noFill/>
            <a:ln w="12700">
              <a:solidFill>
                <a:schemeClr val="accent2"/>
              </a:solidFill>
              <a:round/>
              <a:headEnd/>
              <a:tailEnd type="arrow" w="med" len="med"/>
            </a:ln>
            <a:extLst>
              <a:ext uri="{909E8E84-426E-40dd-AFC4-6F175D3DCCD1}">
                <a14:hiddenFill xmlns:a14="http://schemas.microsoft.com/office/drawing/2010/main">
                  <a:noFill/>
                </a14:hiddenFill>
              </a:ext>
            </a:extLst>
          </p:spPr>
        </p:cxnSp>
        <p:sp>
          <p:nvSpPr>
            <p:cNvPr id="41" name="TextBox 40"/>
            <p:cNvSpPr txBox="1"/>
            <p:nvPr/>
          </p:nvSpPr>
          <p:spPr>
            <a:xfrm>
              <a:off x="4953000" y="4724400"/>
              <a:ext cx="609600" cy="384721"/>
            </a:xfrm>
            <a:prstGeom prst="rect">
              <a:avLst/>
            </a:prstGeom>
            <a:noFill/>
          </p:spPr>
          <p:txBody>
            <a:bodyPr>
              <a:spAutoFit/>
            </a:bodyPr>
            <a:lstStyle/>
            <a:p>
              <a:pPr>
                <a:defRPr/>
              </a:pPr>
              <a:r>
                <a:rPr lang="en-US" sz="1900" dirty="0">
                  <a:latin typeface="Arial"/>
                  <a:cs typeface="Arial"/>
                </a:rPr>
                <a:t>I</a:t>
              </a:r>
              <a:r>
                <a:rPr lang="en-US" sz="1900" baseline="-25000" dirty="0">
                  <a:latin typeface="Arial"/>
                  <a:cs typeface="Arial"/>
                </a:rPr>
                <a:t>4</a:t>
              </a:r>
              <a:endParaRPr lang="nl-NL" sz="1900" b="0" dirty="0">
                <a:latin typeface="Arial"/>
                <a:cs typeface="Arial"/>
              </a:endParaRPr>
            </a:p>
          </p:txBody>
        </p:sp>
        <p:sp>
          <p:nvSpPr>
            <p:cNvPr id="11302" name="TextBox 46"/>
            <p:cNvSpPr txBox="1">
              <a:spLocks noChangeArrowheads="1"/>
            </p:cNvSpPr>
            <p:nvPr/>
          </p:nvSpPr>
          <p:spPr bwMode="auto">
            <a:xfrm>
              <a:off x="4648200" y="5314890"/>
              <a:ext cx="129540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a:solidFill>
                    <a:schemeClr val="tx1"/>
                  </a:solidFill>
                  <a:latin typeface="Times New Roman" charset="0"/>
                  <a:ea typeface="ＭＳ Ｐゴシック" charset="0"/>
                </a:defRPr>
              </a:lvl1pPr>
              <a:lvl2pPr marL="742950" indent="-285750">
                <a:defRPr sz="1400" b="1">
                  <a:solidFill>
                    <a:schemeClr val="tx1"/>
                  </a:solidFill>
                  <a:latin typeface="Times New Roman" charset="0"/>
                  <a:ea typeface="ＭＳ Ｐゴシック" charset="0"/>
                </a:defRPr>
              </a:lvl2pPr>
              <a:lvl3pPr marL="1143000" indent="-228600">
                <a:defRPr sz="1400" b="1">
                  <a:solidFill>
                    <a:schemeClr val="tx1"/>
                  </a:solidFill>
                  <a:latin typeface="Times New Roman" charset="0"/>
                  <a:ea typeface="ＭＳ Ｐゴシック" charset="0"/>
                </a:defRPr>
              </a:lvl3pPr>
              <a:lvl4pPr marL="1600200" indent="-228600">
                <a:defRPr sz="1400" b="1">
                  <a:solidFill>
                    <a:schemeClr val="tx1"/>
                  </a:solidFill>
                  <a:latin typeface="Times New Roman" charset="0"/>
                  <a:ea typeface="ＭＳ Ｐゴシック" charset="0"/>
                </a:defRPr>
              </a:lvl4pPr>
              <a:lvl5pPr marL="2057400" indent="-228600">
                <a:defRPr sz="1400" b="1">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9pPr>
            </a:lstStyle>
            <a:p>
              <a:r>
                <a:rPr lang="nl-NL" sz="1900" dirty="0">
                  <a:latin typeface="Arial"/>
                  <a:cs typeface="Arial"/>
                </a:rPr>
                <a:t>(</a:t>
              </a:r>
              <a:r>
                <a:rPr lang="nl-NL" sz="1900" dirty="0">
                  <a:solidFill>
                    <a:schemeClr val="accent2"/>
                  </a:solidFill>
                  <a:latin typeface="Arial"/>
                  <a:cs typeface="Arial"/>
                </a:rPr>
                <a:t>1</a:t>
              </a:r>
              <a:r>
                <a:rPr lang="nl-NL" sz="1900" dirty="0">
                  <a:latin typeface="Arial"/>
                  <a:cs typeface="Arial"/>
                </a:rPr>
                <a:t>, 2, </a:t>
              </a:r>
              <a:r>
                <a:rPr lang="nl-NL" sz="1900" dirty="0">
                  <a:solidFill>
                    <a:schemeClr val="accent2"/>
                  </a:solidFill>
                  <a:latin typeface="Arial"/>
                  <a:cs typeface="Arial"/>
                </a:rPr>
                <a:t>1</a:t>
              </a:r>
              <a:r>
                <a:rPr lang="nl-NL" sz="1900" dirty="0">
                  <a:latin typeface="Arial"/>
                  <a:cs typeface="Arial"/>
                </a:rPr>
                <a:t>, 1)</a:t>
              </a:r>
            </a:p>
          </p:txBody>
        </p:sp>
      </p:grpSp>
      <p:grpSp>
        <p:nvGrpSpPr>
          <p:cNvPr id="11" name="Group 73"/>
          <p:cNvGrpSpPr>
            <a:grpSpLocks/>
          </p:cNvGrpSpPr>
          <p:nvPr/>
        </p:nvGrpSpPr>
        <p:grpSpPr bwMode="auto">
          <a:xfrm>
            <a:off x="5432003" y="4693220"/>
            <a:ext cx="1600200" cy="918087"/>
            <a:chOff x="3657600" y="5638798"/>
            <a:chExt cx="1600200" cy="918148"/>
          </a:xfrm>
        </p:grpSpPr>
        <p:cxnSp>
          <p:nvCxnSpPr>
            <p:cNvPr id="11297" name="Straight Arrow Connector 41"/>
            <p:cNvCxnSpPr>
              <a:cxnSpLocks noChangeShapeType="1"/>
            </p:cNvCxnSpPr>
            <p:nvPr/>
          </p:nvCxnSpPr>
          <p:spPr bwMode="auto">
            <a:xfrm rot="10800000" flipH="1" flipV="1">
              <a:off x="3657600" y="5791198"/>
              <a:ext cx="762000" cy="381000"/>
            </a:xfrm>
            <a:prstGeom prst="straightConnector1">
              <a:avLst/>
            </a:prstGeom>
            <a:noFill/>
            <a:ln w="12700">
              <a:solidFill>
                <a:schemeClr val="accent2"/>
              </a:solidFill>
              <a:round/>
              <a:headEnd/>
              <a:tailEnd type="arrow" w="med" len="med"/>
            </a:ln>
            <a:extLst>
              <a:ext uri="{909E8E84-426E-40dd-AFC4-6F175D3DCCD1}">
                <a14:hiddenFill xmlns:a14="http://schemas.microsoft.com/office/drawing/2010/main">
                  <a:noFill/>
                </a14:hiddenFill>
              </a:ext>
            </a:extLst>
          </p:spPr>
        </p:cxnSp>
        <p:sp>
          <p:nvSpPr>
            <p:cNvPr id="43" name="TextBox 42"/>
            <p:cNvSpPr txBox="1"/>
            <p:nvPr/>
          </p:nvSpPr>
          <p:spPr>
            <a:xfrm>
              <a:off x="3810000" y="5638798"/>
              <a:ext cx="609600" cy="384746"/>
            </a:xfrm>
            <a:prstGeom prst="rect">
              <a:avLst/>
            </a:prstGeom>
            <a:noFill/>
          </p:spPr>
          <p:txBody>
            <a:bodyPr>
              <a:spAutoFit/>
            </a:bodyPr>
            <a:lstStyle/>
            <a:p>
              <a:pPr>
                <a:defRPr/>
              </a:pPr>
              <a:r>
                <a:rPr lang="en-US" sz="1900" dirty="0">
                  <a:latin typeface="Arial"/>
                  <a:cs typeface="Arial"/>
                </a:rPr>
                <a:t>I</a:t>
              </a:r>
              <a:r>
                <a:rPr lang="en-US" sz="1900" baseline="-25000" dirty="0">
                  <a:latin typeface="Arial"/>
                  <a:cs typeface="Arial"/>
                </a:rPr>
                <a:t>4</a:t>
              </a:r>
              <a:endParaRPr lang="nl-NL" sz="1900" b="0" dirty="0">
                <a:latin typeface="Arial"/>
                <a:cs typeface="Arial"/>
              </a:endParaRPr>
            </a:p>
          </p:txBody>
        </p:sp>
        <p:sp>
          <p:nvSpPr>
            <p:cNvPr id="11299" name="TextBox 47"/>
            <p:cNvSpPr txBox="1">
              <a:spLocks noChangeArrowheads="1"/>
            </p:cNvSpPr>
            <p:nvPr/>
          </p:nvSpPr>
          <p:spPr bwMode="auto">
            <a:xfrm>
              <a:off x="3962400" y="6172200"/>
              <a:ext cx="1295400" cy="384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a:solidFill>
                    <a:schemeClr val="tx1"/>
                  </a:solidFill>
                  <a:latin typeface="Times New Roman" charset="0"/>
                  <a:ea typeface="ＭＳ Ｐゴシック" charset="0"/>
                </a:defRPr>
              </a:lvl1pPr>
              <a:lvl2pPr marL="742950" indent="-285750">
                <a:defRPr sz="1400" b="1">
                  <a:solidFill>
                    <a:schemeClr val="tx1"/>
                  </a:solidFill>
                  <a:latin typeface="Times New Roman" charset="0"/>
                  <a:ea typeface="ＭＳ Ｐゴシック" charset="0"/>
                </a:defRPr>
              </a:lvl2pPr>
              <a:lvl3pPr marL="1143000" indent="-228600">
                <a:defRPr sz="1400" b="1">
                  <a:solidFill>
                    <a:schemeClr val="tx1"/>
                  </a:solidFill>
                  <a:latin typeface="Times New Roman" charset="0"/>
                  <a:ea typeface="ＭＳ Ｐゴシック" charset="0"/>
                </a:defRPr>
              </a:lvl3pPr>
              <a:lvl4pPr marL="1600200" indent="-228600">
                <a:defRPr sz="1400" b="1">
                  <a:solidFill>
                    <a:schemeClr val="tx1"/>
                  </a:solidFill>
                  <a:latin typeface="Times New Roman" charset="0"/>
                  <a:ea typeface="ＭＳ Ｐゴシック" charset="0"/>
                </a:defRPr>
              </a:lvl4pPr>
              <a:lvl5pPr marL="2057400" indent="-228600">
                <a:defRPr sz="1400" b="1">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9pPr>
            </a:lstStyle>
            <a:p>
              <a:r>
                <a:rPr lang="nl-NL" sz="1900">
                  <a:latin typeface="Arial"/>
                  <a:cs typeface="Arial"/>
                </a:rPr>
                <a:t>(</a:t>
              </a:r>
              <a:r>
                <a:rPr lang="nl-NL" sz="1900">
                  <a:solidFill>
                    <a:srgbClr val="FF0000"/>
                  </a:solidFill>
                  <a:latin typeface="Arial"/>
                  <a:cs typeface="Arial"/>
                </a:rPr>
                <a:t>2</a:t>
              </a:r>
              <a:r>
                <a:rPr lang="nl-NL" sz="1900">
                  <a:latin typeface="Arial"/>
                  <a:cs typeface="Arial"/>
                </a:rPr>
                <a:t>, 2, </a:t>
              </a:r>
              <a:r>
                <a:rPr lang="nl-NL" sz="1900">
                  <a:solidFill>
                    <a:srgbClr val="FF0000"/>
                  </a:solidFill>
                  <a:latin typeface="Arial"/>
                  <a:cs typeface="Arial"/>
                </a:rPr>
                <a:t>1</a:t>
              </a:r>
              <a:r>
                <a:rPr lang="nl-NL" sz="1900">
                  <a:latin typeface="Arial"/>
                  <a:cs typeface="Arial"/>
                </a:rPr>
                <a:t>, 1)</a:t>
              </a:r>
            </a:p>
          </p:txBody>
        </p:sp>
      </p:grpSp>
      <p:grpSp>
        <p:nvGrpSpPr>
          <p:cNvPr id="15" name="Group 64"/>
          <p:cNvGrpSpPr>
            <a:grpSpLocks/>
          </p:cNvGrpSpPr>
          <p:nvPr/>
        </p:nvGrpSpPr>
        <p:grpSpPr bwMode="auto">
          <a:xfrm>
            <a:off x="3450803" y="3855020"/>
            <a:ext cx="1295400" cy="899011"/>
            <a:chOff x="1676400" y="4800600"/>
            <a:chExt cx="1295400" cy="899011"/>
          </a:xfrm>
        </p:grpSpPr>
        <p:cxnSp>
          <p:nvCxnSpPr>
            <p:cNvPr id="11294" name="Straight Arrow Connector 35"/>
            <p:cNvCxnSpPr>
              <a:cxnSpLocks noChangeShapeType="1"/>
            </p:cNvCxnSpPr>
            <p:nvPr/>
          </p:nvCxnSpPr>
          <p:spPr bwMode="auto">
            <a:xfrm rot="5400000">
              <a:off x="2094706" y="5066506"/>
              <a:ext cx="381000" cy="1588"/>
            </a:xfrm>
            <a:prstGeom prst="straightConnector1">
              <a:avLst/>
            </a:prstGeom>
            <a:noFill/>
            <a:ln w="12700">
              <a:solidFill>
                <a:schemeClr val="accent2"/>
              </a:solidFill>
              <a:round/>
              <a:headEnd/>
              <a:tailEnd type="arrow" w="med" len="med"/>
            </a:ln>
            <a:extLst>
              <a:ext uri="{909E8E84-426E-40dd-AFC4-6F175D3DCCD1}">
                <a14:hiddenFill xmlns:a14="http://schemas.microsoft.com/office/drawing/2010/main">
                  <a:noFill/>
                </a14:hiddenFill>
              </a:ext>
            </a:extLst>
          </p:spPr>
        </p:cxnSp>
        <p:sp>
          <p:nvSpPr>
            <p:cNvPr id="37" name="TextBox 36"/>
            <p:cNvSpPr txBox="1"/>
            <p:nvPr/>
          </p:nvSpPr>
          <p:spPr>
            <a:xfrm>
              <a:off x="1877802" y="4800600"/>
              <a:ext cx="609600" cy="384721"/>
            </a:xfrm>
            <a:prstGeom prst="rect">
              <a:avLst/>
            </a:prstGeom>
            <a:noFill/>
          </p:spPr>
          <p:txBody>
            <a:bodyPr>
              <a:spAutoFit/>
            </a:bodyPr>
            <a:lstStyle/>
            <a:p>
              <a:pPr>
                <a:defRPr/>
              </a:pPr>
              <a:r>
                <a:rPr lang="en-US" sz="1900" dirty="0">
                  <a:latin typeface="Arial"/>
                  <a:cs typeface="Arial"/>
                </a:rPr>
                <a:t>I</a:t>
              </a:r>
              <a:r>
                <a:rPr lang="en-US" sz="1900" baseline="-25000" dirty="0">
                  <a:latin typeface="Arial"/>
                  <a:cs typeface="Arial"/>
                </a:rPr>
                <a:t>3</a:t>
              </a:r>
              <a:r>
                <a:rPr lang="en-US" sz="1900" dirty="0">
                  <a:latin typeface="Arial"/>
                  <a:cs typeface="Arial"/>
                  <a:sym typeface="Symbol" charset="0"/>
                </a:rPr>
                <a:t> </a:t>
              </a:r>
              <a:endParaRPr lang="nl-NL" sz="1900" b="0" dirty="0">
                <a:latin typeface="Arial"/>
                <a:cs typeface="Arial"/>
              </a:endParaRPr>
            </a:p>
          </p:txBody>
        </p:sp>
        <p:sp>
          <p:nvSpPr>
            <p:cNvPr id="11296" name="TextBox 48"/>
            <p:cNvSpPr txBox="1">
              <a:spLocks noChangeArrowheads="1"/>
            </p:cNvSpPr>
            <p:nvPr/>
          </p:nvSpPr>
          <p:spPr bwMode="auto">
            <a:xfrm>
              <a:off x="1676400" y="5314890"/>
              <a:ext cx="129540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a:solidFill>
                    <a:schemeClr val="tx1"/>
                  </a:solidFill>
                  <a:latin typeface="Times New Roman" charset="0"/>
                  <a:ea typeface="ＭＳ Ｐゴシック" charset="0"/>
                </a:defRPr>
              </a:lvl1pPr>
              <a:lvl2pPr marL="742950" indent="-285750">
                <a:defRPr sz="1400" b="1">
                  <a:solidFill>
                    <a:schemeClr val="tx1"/>
                  </a:solidFill>
                  <a:latin typeface="Times New Roman" charset="0"/>
                  <a:ea typeface="ＭＳ Ｐゴシック" charset="0"/>
                </a:defRPr>
              </a:lvl2pPr>
              <a:lvl3pPr marL="1143000" indent="-228600">
                <a:defRPr sz="1400" b="1">
                  <a:solidFill>
                    <a:schemeClr val="tx1"/>
                  </a:solidFill>
                  <a:latin typeface="Times New Roman" charset="0"/>
                  <a:ea typeface="ＭＳ Ｐゴシック" charset="0"/>
                </a:defRPr>
              </a:lvl3pPr>
              <a:lvl4pPr marL="1600200" indent="-228600">
                <a:defRPr sz="1400" b="1">
                  <a:solidFill>
                    <a:schemeClr val="tx1"/>
                  </a:solidFill>
                  <a:latin typeface="Times New Roman" charset="0"/>
                  <a:ea typeface="ＭＳ Ｐゴシック" charset="0"/>
                </a:defRPr>
              </a:lvl4pPr>
              <a:lvl5pPr marL="2057400" indent="-228600">
                <a:defRPr sz="1400" b="1">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9pPr>
            </a:lstStyle>
            <a:p>
              <a:r>
                <a:rPr lang="nl-NL" sz="1900">
                  <a:latin typeface="Arial"/>
                  <a:cs typeface="Arial"/>
                </a:rPr>
                <a:t>(</a:t>
              </a:r>
              <a:r>
                <a:rPr lang="nl-NL" sz="1900">
                  <a:solidFill>
                    <a:schemeClr val="accent2"/>
                  </a:solidFill>
                  <a:latin typeface="Arial"/>
                  <a:cs typeface="Arial"/>
                </a:rPr>
                <a:t>2</a:t>
              </a:r>
              <a:r>
                <a:rPr lang="nl-NL" sz="1900">
                  <a:latin typeface="Arial"/>
                  <a:cs typeface="Arial"/>
                </a:rPr>
                <a:t>, 2, </a:t>
              </a:r>
              <a:r>
                <a:rPr lang="nl-NL" sz="1900">
                  <a:solidFill>
                    <a:schemeClr val="accent2"/>
                  </a:solidFill>
                  <a:latin typeface="Arial"/>
                  <a:cs typeface="Arial"/>
                </a:rPr>
                <a:t>2</a:t>
              </a:r>
              <a:r>
                <a:rPr lang="nl-NL" sz="1900">
                  <a:latin typeface="Arial"/>
                  <a:cs typeface="Arial"/>
                </a:rPr>
                <a:t>, 2)</a:t>
              </a:r>
            </a:p>
          </p:txBody>
        </p:sp>
      </p:grpSp>
      <p:grpSp>
        <p:nvGrpSpPr>
          <p:cNvPr id="16" name="Group 69"/>
          <p:cNvGrpSpPr>
            <a:grpSpLocks/>
          </p:cNvGrpSpPr>
          <p:nvPr/>
        </p:nvGrpSpPr>
        <p:grpSpPr bwMode="auto">
          <a:xfrm>
            <a:off x="7832303" y="3855020"/>
            <a:ext cx="1295400" cy="899011"/>
            <a:chOff x="6324600" y="4800600"/>
            <a:chExt cx="1295400" cy="899011"/>
          </a:xfrm>
        </p:grpSpPr>
        <p:cxnSp>
          <p:nvCxnSpPr>
            <p:cNvPr id="11291" name="Straight Arrow Connector 52"/>
            <p:cNvCxnSpPr>
              <a:cxnSpLocks noChangeShapeType="1"/>
            </p:cNvCxnSpPr>
            <p:nvPr/>
          </p:nvCxnSpPr>
          <p:spPr bwMode="auto">
            <a:xfrm rot="5400000">
              <a:off x="6742906" y="5066506"/>
              <a:ext cx="381000" cy="1588"/>
            </a:xfrm>
            <a:prstGeom prst="straightConnector1">
              <a:avLst/>
            </a:prstGeom>
            <a:noFill/>
            <a:ln w="12700">
              <a:solidFill>
                <a:schemeClr val="accent2"/>
              </a:solidFill>
              <a:round/>
              <a:headEnd/>
              <a:tailEnd type="arrow" w="med" len="med"/>
            </a:ln>
            <a:extLst>
              <a:ext uri="{909E8E84-426E-40dd-AFC4-6F175D3DCCD1}">
                <a14:hiddenFill xmlns:a14="http://schemas.microsoft.com/office/drawing/2010/main">
                  <a:noFill/>
                </a14:hiddenFill>
              </a:ext>
            </a:extLst>
          </p:spPr>
        </p:cxnSp>
        <p:sp>
          <p:nvSpPr>
            <p:cNvPr id="54" name="TextBox 53"/>
            <p:cNvSpPr txBox="1"/>
            <p:nvPr/>
          </p:nvSpPr>
          <p:spPr>
            <a:xfrm>
              <a:off x="6526002" y="4800600"/>
              <a:ext cx="609600" cy="400050"/>
            </a:xfrm>
            <a:prstGeom prst="rect">
              <a:avLst/>
            </a:prstGeom>
            <a:noFill/>
          </p:spPr>
          <p:txBody>
            <a:bodyPr>
              <a:spAutoFit/>
            </a:bodyPr>
            <a:lstStyle/>
            <a:p>
              <a:pPr>
                <a:defRPr/>
              </a:pPr>
              <a:r>
                <a:rPr lang="en-US" sz="1900" dirty="0">
                  <a:latin typeface="Arial"/>
                  <a:cs typeface="Arial"/>
                </a:rPr>
                <a:t>I</a:t>
              </a:r>
              <a:r>
                <a:rPr lang="en-US" sz="1900" baseline="-25000" dirty="0">
                  <a:latin typeface="Arial"/>
                  <a:cs typeface="Arial"/>
                </a:rPr>
                <a:t>1</a:t>
              </a:r>
              <a:endParaRPr lang="nl-NL" sz="1900" b="0" dirty="0">
                <a:latin typeface="Arial"/>
                <a:cs typeface="Arial"/>
              </a:endParaRPr>
            </a:p>
          </p:txBody>
        </p:sp>
        <p:sp>
          <p:nvSpPr>
            <p:cNvPr id="11293" name="TextBox 54"/>
            <p:cNvSpPr txBox="1">
              <a:spLocks noChangeArrowheads="1"/>
            </p:cNvSpPr>
            <p:nvPr/>
          </p:nvSpPr>
          <p:spPr bwMode="auto">
            <a:xfrm>
              <a:off x="6324600" y="5314890"/>
              <a:ext cx="129540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a:solidFill>
                    <a:schemeClr val="tx1"/>
                  </a:solidFill>
                  <a:latin typeface="Times New Roman" charset="0"/>
                  <a:ea typeface="ＭＳ Ｐゴシック" charset="0"/>
                </a:defRPr>
              </a:lvl1pPr>
              <a:lvl2pPr marL="742950" indent="-285750">
                <a:defRPr sz="1400" b="1">
                  <a:solidFill>
                    <a:schemeClr val="tx1"/>
                  </a:solidFill>
                  <a:latin typeface="Times New Roman" charset="0"/>
                  <a:ea typeface="ＭＳ Ｐゴシック" charset="0"/>
                </a:defRPr>
              </a:lvl2pPr>
              <a:lvl3pPr marL="1143000" indent="-228600">
                <a:defRPr sz="1400" b="1">
                  <a:solidFill>
                    <a:schemeClr val="tx1"/>
                  </a:solidFill>
                  <a:latin typeface="Times New Roman" charset="0"/>
                  <a:ea typeface="ＭＳ Ｐゴシック" charset="0"/>
                </a:defRPr>
              </a:lvl3pPr>
              <a:lvl4pPr marL="1600200" indent="-228600">
                <a:defRPr sz="1400" b="1">
                  <a:solidFill>
                    <a:schemeClr val="tx1"/>
                  </a:solidFill>
                  <a:latin typeface="Times New Roman" charset="0"/>
                  <a:ea typeface="ＭＳ Ｐゴシック" charset="0"/>
                </a:defRPr>
              </a:lvl4pPr>
              <a:lvl5pPr marL="2057400" indent="-228600">
                <a:defRPr sz="1400" b="1">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9pPr>
            </a:lstStyle>
            <a:p>
              <a:r>
                <a:rPr lang="nl-NL" sz="1900" dirty="0">
                  <a:latin typeface="Arial"/>
                  <a:cs typeface="Arial"/>
                </a:rPr>
                <a:t>(</a:t>
              </a:r>
              <a:r>
                <a:rPr lang="nl-NL" sz="1900" dirty="0">
                  <a:solidFill>
                    <a:schemeClr val="accent2"/>
                  </a:solidFill>
                  <a:latin typeface="Arial"/>
                  <a:cs typeface="Arial"/>
                </a:rPr>
                <a:t>1</a:t>
              </a:r>
              <a:r>
                <a:rPr lang="nl-NL" sz="1900" dirty="0">
                  <a:latin typeface="Arial"/>
                  <a:cs typeface="Arial"/>
                </a:rPr>
                <a:t>, 1, </a:t>
              </a:r>
              <a:r>
                <a:rPr lang="nl-NL" sz="1900" dirty="0">
                  <a:solidFill>
                    <a:schemeClr val="accent2"/>
                  </a:solidFill>
                  <a:latin typeface="Arial"/>
                  <a:cs typeface="Arial"/>
                </a:rPr>
                <a:t>1</a:t>
              </a:r>
              <a:r>
                <a:rPr lang="nl-NL" sz="1900" dirty="0">
                  <a:latin typeface="Arial"/>
                  <a:cs typeface="Arial"/>
                </a:rPr>
                <a:t>, 1)</a:t>
              </a:r>
            </a:p>
          </p:txBody>
        </p:sp>
      </p:grpSp>
      <p:grpSp>
        <p:nvGrpSpPr>
          <p:cNvPr id="17" name="Group 65"/>
          <p:cNvGrpSpPr>
            <a:grpSpLocks/>
          </p:cNvGrpSpPr>
          <p:nvPr/>
        </p:nvGrpSpPr>
        <p:grpSpPr bwMode="auto">
          <a:xfrm>
            <a:off x="3450803" y="4693220"/>
            <a:ext cx="1295400" cy="899011"/>
            <a:chOff x="1676400" y="5638800"/>
            <a:chExt cx="1295400" cy="899011"/>
          </a:xfrm>
        </p:grpSpPr>
        <p:cxnSp>
          <p:nvCxnSpPr>
            <p:cNvPr id="11288" name="Straight Arrow Connector 55"/>
            <p:cNvCxnSpPr>
              <a:cxnSpLocks noChangeShapeType="1"/>
            </p:cNvCxnSpPr>
            <p:nvPr/>
          </p:nvCxnSpPr>
          <p:spPr bwMode="auto">
            <a:xfrm rot="5400000">
              <a:off x="2094706" y="5904706"/>
              <a:ext cx="381000" cy="1588"/>
            </a:xfrm>
            <a:prstGeom prst="straightConnector1">
              <a:avLst/>
            </a:prstGeom>
            <a:noFill/>
            <a:ln w="12700">
              <a:solidFill>
                <a:schemeClr val="accent2"/>
              </a:solidFill>
              <a:round/>
              <a:headEnd/>
              <a:tailEnd type="arrow" w="med" len="med"/>
            </a:ln>
            <a:extLst>
              <a:ext uri="{909E8E84-426E-40dd-AFC4-6F175D3DCCD1}">
                <a14:hiddenFill xmlns:a14="http://schemas.microsoft.com/office/drawing/2010/main">
                  <a:noFill/>
                </a14:hiddenFill>
              </a:ext>
            </a:extLst>
          </p:spPr>
        </p:cxnSp>
        <p:sp>
          <p:nvSpPr>
            <p:cNvPr id="57" name="TextBox 56"/>
            <p:cNvSpPr txBox="1"/>
            <p:nvPr/>
          </p:nvSpPr>
          <p:spPr>
            <a:xfrm>
              <a:off x="1877802" y="5638800"/>
              <a:ext cx="609600" cy="384721"/>
            </a:xfrm>
            <a:prstGeom prst="rect">
              <a:avLst/>
            </a:prstGeom>
            <a:noFill/>
          </p:spPr>
          <p:txBody>
            <a:bodyPr>
              <a:spAutoFit/>
            </a:bodyPr>
            <a:lstStyle/>
            <a:p>
              <a:pPr>
                <a:defRPr/>
              </a:pPr>
              <a:r>
                <a:rPr lang="en-US" sz="1900" dirty="0">
                  <a:latin typeface="Arial"/>
                  <a:cs typeface="Arial"/>
                </a:rPr>
                <a:t>I</a:t>
              </a:r>
              <a:r>
                <a:rPr lang="en-US" sz="1900" baseline="-25000" dirty="0">
                  <a:latin typeface="Arial"/>
                  <a:cs typeface="Arial"/>
                </a:rPr>
                <a:t>4</a:t>
              </a:r>
              <a:endParaRPr lang="nl-NL" sz="1900" b="0" dirty="0">
                <a:latin typeface="Arial"/>
                <a:cs typeface="Arial"/>
              </a:endParaRPr>
            </a:p>
          </p:txBody>
        </p:sp>
        <p:sp>
          <p:nvSpPr>
            <p:cNvPr id="11290" name="TextBox 57"/>
            <p:cNvSpPr txBox="1">
              <a:spLocks noChangeArrowheads="1"/>
            </p:cNvSpPr>
            <p:nvPr/>
          </p:nvSpPr>
          <p:spPr bwMode="auto">
            <a:xfrm>
              <a:off x="1676400" y="6153090"/>
              <a:ext cx="129540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a:solidFill>
                    <a:schemeClr val="tx1"/>
                  </a:solidFill>
                  <a:latin typeface="Times New Roman" charset="0"/>
                  <a:ea typeface="ＭＳ Ｐゴシック" charset="0"/>
                </a:defRPr>
              </a:lvl1pPr>
              <a:lvl2pPr marL="742950" indent="-285750">
                <a:defRPr sz="1400" b="1">
                  <a:solidFill>
                    <a:schemeClr val="tx1"/>
                  </a:solidFill>
                  <a:latin typeface="Times New Roman" charset="0"/>
                  <a:ea typeface="ＭＳ Ｐゴシック" charset="0"/>
                </a:defRPr>
              </a:lvl2pPr>
              <a:lvl3pPr marL="1143000" indent="-228600">
                <a:defRPr sz="1400" b="1">
                  <a:solidFill>
                    <a:schemeClr val="tx1"/>
                  </a:solidFill>
                  <a:latin typeface="Times New Roman" charset="0"/>
                  <a:ea typeface="ＭＳ Ｐゴシック" charset="0"/>
                </a:defRPr>
              </a:lvl3pPr>
              <a:lvl4pPr marL="1600200" indent="-228600">
                <a:defRPr sz="1400" b="1">
                  <a:solidFill>
                    <a:schemeClr val="tx1"/>
                  </a:solidFill>
                  <a:latin typeface="Times New Roman" charset="0"/>
                  <a:ea typeface="ＭＳ Ｐゴシック" charset="0"/>
                </a:defRPr>
              </a:lvl4pPr>
              <a:lvl5pPr marL="2057400" indent="-228600">
                <a:defRPr sz="1400" b="1">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9pPr>
            </a:lstStyle>
            <a:p>
              <a:r>
                <a:rPr lang="nl-NL" sz="1900">
                  <a:latin typeface="Arial"/>
                  <a:cs typeface="Arial"/>
                </a:rPr>
                <a:t>(</a:t>
              </a:r>
              <a:r>
                <a:rPr lang="nl-NL" sz="1900">
                  <a:solidFill>
                    <a:schemeClr val="accent2"/>
                  </a:solidFill>
                  <a:latin typeface="Arial"/>
                  <a:cs typeface="Arial"/>
                </a:rPr>
                <a:t>2</a:t>
              </a:r>
              <a:r>
                <a:rPr lang="nl-NL" sz="1900">
                  <a:latin typeface="Arial"/>
                  <a:cs typeface="Arial"/>
                </a:rPr>
                <a:t>, 2, </a:t>
              </a:r>
              <a:r>
                <a:rPr lang="nl-NL" sz="1900">
                  <a:solidFill>
                    <a:schemeClr val="accent2"/>
                  </a:solidFill>
                  <a:latin typeface="Arial"/>
                  <a:cs typeface="Arial"/>
                </a:rPr>
                <a:t>2</a:t>
              </a:r>
              <a:r>
                <a:rPr lang="nl-NL" sz="1900">
                  <a:latin typeface="Arial"/>
                  <a:cs typeface="Arial"/>
                </a:rPr>
                <a:t>, 2)</a:t>
              </a:r>
            </a:p>
          </p:txBody>
        </p:sp>
      </p:grpSp>
      <p:grpSp>
        <p:nvGrpSpPr>
          <p:cNvPr id="18" name="Group 70"/>
          <p:cNvGrpSpPr>
            <a:grpSpLocks/>
          </p:cNvGrpSpPr>
          <p:nvPr/>
        </p:nvGrpSpPr>
        <p:grpSpPr bwMode="auto">
          <a:xfrm>
            <a:off x="7832303" y="4693220"/>
            <a:ext cx="1295400" cy="899011"/>
            <a:chOff x="6324600" y="5638800"/>
            <a:chExt cx="1295400" cy="899011"/>
          </a:xfrm>
        </p:grpSpPr>
        <p:cxnSp>
          <p:nvCxnSpPr>
            <p:cNvPr id="11285" name="Straight Arrow Connector 58"/>
            <p:cNvCxnSpPr>
              <a:cxnSpLocks noChangeShapeType="1"/>
            </p:cNvCxnSpPr>
            <p:nvPr/>
          </p:nvCxnSpPr>
          <p:spPr bwMode="auto">
            <a:xfrm rot="5400000">
              <a:off x="6742906" y="5904706"/>
              <a:ext cx="381000" cy="1588"/>
            </a:xfrm>
            <a:prstGeom prst="straightConnector1">
              <a:avLst/>
            </a:prstGeom>
            <a:noFill/>
            <a:ln w="12700">
              <a:solidFill>
                <a:schemeClr val="accent2"/>
              </a:solidFill>
              <a:round/>
              <a:headEnd/>
              <a:tailEnd type="arrow" w="med" len="med"/>
            </a:ln>
            <a:extLst>
              <a:ext uri="{909E8E84-426E-40dd-AFC4-6F175D3DCCD1}">
                <a14:hiddenFill xmlns:a14="http://schemas.microsoft.com/office/drawing/2010/main">
                  <a:noFill/>
                </a14:hiddenFill>
              </a:ext>
            </a:extLst>
          </p:spPr>
        </p:cxnSp>
        <p:sp>
          <p:nvSpPr>
            <p:cNvPr id="60" name="TextBox 59"/>
            <p:cNvSpPr txBox="1"/>
            <p:nvPr/>
          </p:nvSpPr>
          <p:spPr>
            <a:xfrm>
              <a:off x="6526002" y="5638800"/>
              <a:ext cx="609600" cy="384721"/>
            </a:xfrm>
            <a:prstGeom prst="rect">
              <a:avLst/>
            </a:prstGeom>
            <a:noFill/>
          </p:spPr>
          <p:txBody>
            <a:bodyPr>
              <a:spAutoFit/>
            </a:bodyPr>
            <a:lstStyle/>
            <a:p>
              <a:pPr>
                <a:defRPr/>
              </a:pPr>
              <a:r>
                <a:rPr lang="en-US" sz="1900" dirty="0">
                  <a:latin typeface="Arial"/>
                  <a:cs typeface="Arial"/>
                </a:rPr>
                <a:t>I</a:t>
              </a:r>
              <a:r>
                <a:rPr lang="en-US" sz="1900" baseline="-25000" dirty="0">
                  <a:latin typeface="Arial"/>
                  <a:cs typeface="Arial"/>
                </a:rPr>
                <a:t>2</a:t>
              </a:r>
              <a:endParaRPr lang="nl-NL" sz="1900" b="0" dirty="0">
                <a:latin typeface="Arial"/>
                <a:cs typeface="Arial"/>
              </a:endParaRPr>
            </a:p>
          </p:txBody>
        </p:sp>
        <p:sp>
          <p:nvSpPr>
            <p:cNvPr id="11287" name="TextBox 60"/>
            <p:cNvSpPr txBox="1">
              <a:spLocks noChangeArrowheads="1"/>
            </p:cNvSpPr>
            <p:nvPr/>
          </p:nvSpPr>
          <p:spPr bwMode="auto">
            <a:xfrm>
              <a:off x="6324600" y="6153090"/>
              <a:ext cx="129540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a:solidFill>
                    <a:schemeClr val="tx1"/>
                  </a:solidFill>
                  <a:latin typeface="Times New Roman" charset="0"/>
                  <a:ea typeface="ＭＳ Ｐゴシック" charset="0"/>
                </a:defRPr>
              </a:lvl1pPr>
              <a:lvl2pPr marL="742950" indent="-285750">
                <a:defRPr sz="1400" b="1">
                  <a:solidFill>
                    <a:schemeClr val="tx1"/>
                  </a:solidFill>
                  <a:latin typeface="Times New Roman" charset="0"/>
                  <a:ea typeface="ＭＳ Ｐゴシック" charset="0"/>
                </a:defRPr>
              </a:lvl2pPr>
              <a:lvl3pPr marL="1143000" indent="-228600">
                <a:defRPr sz="1400" b="1">
                  <a:solidFill>
                    <a:schemeClr val="tx1"/>
                  </a:solidFill>
                  <a:latin typeface="Times New Roman" charset="0"/>
                  <a:ea typeface="ＭＳ Ｐゴシック" charset="0"/>
                </a:defRPr>
              </a:lvl3pPr>
              <a:lvl4pPr marL="1600200" indent="-228600">
                <a:defRPr sz="1400" b="1">
                  <a:solidFill>
                    <a:schemeClr val="tx1"/>
                  </a:solidFill>
                  <a:latin typeface="Times New Roman" charset="0"/>
                  <a:ea typeface="ＭＳ Ｐゴシック" charset="0"/>
                </a:defRPr>
              </a:lvl4pPr>
              <a:lvl5pPr marL="2057400" indent="-228600">
                <a:defRPr sz="1400" b="1">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buClr>
                  <a:srgbClr val="FF0000"/>
                </a:buClr>
                <a:defRPr sz="1400" b="1">
                  <a:solidFill>
                    <a:schemeClr val="tx1"/>
                  </a:solidFill>
                  <a:latin typeface="Times New Roman" charset="0"/>
                  <a:ea typeface="ＭＳ Ｐゴシック" charset="0"/>
                </a:defRPr>
              </a:lvl9pPr>
            </a:lstStyle>
            <a:p>
              <a:r>
                <a:rPr lang="nl-NL" sz="1900" dirty="0">
                  <a:latin typeface="Arial"/>
                  <a:cs typeface="Arial"/>
                </a:rPr>
                <a:t>(</a:t>
              </a:r>
              <a:r>
                <a:rPr lang="nl-NL" sz="1900" dirty="0">
                  <a:solidFill>
                    <a:schemeClr val="accent2"/>
                  </a:solidFill>
                  <a:latin typeface="Arial"/>
                  <a:cs typeface="Arial"/>
                </a:rPr>
                <a:t>1</a:t>
              </a:r>
              <a:r>
                <a:rPr lang="nl-NL" sz="1900" dirty="0">
                  <a:latin typeface="Arial"/>
                  <a:cs typeface="Arial"/>
                </a:rPr>
                <a:t>, 1, </a:t>
              </a:r>
              <a:r>
                <a:rPr lang="nl-NL" sz="1900" dirty="0">
                  <a:solidFill>
                    <a:schemeClr val="accent2"/>
                  </a:solidFill>
                  <a:latin typeface="Arial"/>
                  <a:cs typeface="Arial"/>
                </a:rPr>
                <a:t>1</a:t>
              </a:r>
              <a:r>
                <a:rPr lang="nl-NL" sz="1900" dirty="0">
                  <a:latin typeface="Arial"/>
                  <a:cs typeface="Arial"/>
                </a:rPr>
                <a:t>, 1)</a:t>
              </a:r>
            </a:p>
          </p:txBody>
        </p:sp>
      </p:grpSp>
      <p:sp>
        <p:nvSpPr>
          <p:cNvPr id="64" name="Rectangle 12"/>
          <p:cNvSpPr txBox="1">
            <a:spLocks noChangeArrowheads="1"/>
          </p:cNvSpPr>
          <p:nvPr/>
        </p:nvSpPr>
        <p:spPr>
          <a:xfrm>
            <a:off x="310202" y="1219200"/>
            <a:ext cx="2994553" cy="495296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pPr>
            <a:r>
              <a:rPr lang="en-US" sz="2000" dirty="0" smtClean="0">
                <a:latin typeface="Arial" charset="0"/>
              </a:rPr>
              <a:t>Let:</a:t>
            </a:r>
          </a:p>
          <a:p>
            <a:pPr lvl="1">
              <a:lnSpc>
                <a:spcPct val="90000"/>
              </a:lnSpc>
            </a:pPr>
            <a:r>
              <a:rPr lang="en-US" sz="2000" dirty="0" smtClean="0">
                <a:latin typeface="Arial" charset="0"/>
              </a:rPr>
              <a:t>I</a:t>
            </a:r>
            <a:r>
              <a:rPr lang="en-US" sz="2000" baseline="-25000" dirty="0" smtClean="0">
                <a:latin typeface="Arial" charset="0"/>
              </a:rPr>
              <a:t>1</a:t>
            </a:r>
            <a:r>
              <a:rPr lang="en-US" sz="2000" dirty="0" smtClean="0">
                <a:latin typeface="Arial" charset="0"/>
              </a:rPr>
              <a:t>: </a:t>
            </a:r>
            <a:r>
              <a:rPr lang="en-US" sz="2000" b="1" dirty="0" smtClean="0">
                <a:latin typeface="Arial" charset="0"/>
              </a:rPr>
              <a:t>LDAA </a:t>
            </a:r>
            <a:r>
              <a:rPr lang="en-US" sz="2000" i="1" dirty="0" smtClean="0">
                <a:latin typeface="Arial" charset="0"/>
              </a:rPr>
              <a:t>y</a:t>
            </a:r>
            <a:endParaRPr lang="en-US" sz="2000" dirty="0" smtClean="0">
              <a:latin typeface="Arial" charset="0"/>
            </a:endParaRPr>
          </a:p>
          <a:p>
            <a:pPr lvl="1">
              <a:lnSpc>
                <a:spcPct val="90000"/>
              </a:lnSpc>
            </a:pPr>
            <a:r>
              <a:rPr lang="en-US" sz="2000" dirty="0" smtClean="0">
                <a:latin typeface="Arial" charset="0"/>
              </a:rPr>
              <a:t>I</a:t>
            </a:r>
            <a:r>
              <a:rPr lang="en-US" sz="2000" baseline="-25000" dirty="0" smtClean="0">
                <a:latin typeface="Arial" charset="0"/>
              </a:rPr>
              <a:t>2</a:t>
            </a:r>
            <a:r>
              <a:rPr lang="en-US" sz="2000" dirty="0" smtClean="0">
                <a:latin typeface="Arial" charset="0"/>
              </a:rPr>
              <a:t>: </a:t>
            </a:r>
            <a:r>
              <a:rPr lang="en-US" sz="2000" b="1" dirty="0" smtClean="0">
                <a:latin typeface="Arial" charset="0"/>
              </a:rPr>
              <a:t>STAA</a:t>
            </a:r>
            <a:r>
              <a:rPr lang="en-US" sz="2000" dirty="0" smtClean="0">
                <a:latin typeface="Arial" charset="0"/>
              </a:rPr>
              <a:t> </a:t>
            </a:r>
            <a:r>
              <a:rPr lang="en-US" sz="2000" i="1" dirty="0" smtClean="0">
                <a:latin typeface="Arial" charset="0"/>
              </a:rPr>
              <a:t>x</a:t>
            </a:r>
            <a:endParaRPr lang="en-US" sz="2000" dirty="0" smtClean="0">
              <a:latin typeface="Arial" charset="0"/>
            </a:endParaRPr>
          </a:p>
          <a:p>
            <a:pPr lvl="1">
              <a:lnSpc>
                <a:spcPct val="90000"/>
              </a:lnSpc>
            </a:pPr>
            <a:r>
              <a:rPr lang="en-US" sz="2000" dirty="0" smtClean="0">
                <a:latin typeface="Arial" charset="0"/>
              </a:rPr>
              <a:t>I</a:t>
            </a:r>
            <a:r>
              <a:rPr lang="en-US" sz="2000" baseline="-25000" dirty="0" smtClean="0">
                <a:latin typeface="Arial" charset="0"/>
              </a:rPr>
              <a:t>3</a:t>
            </a:r>
            <a:r>
              <a:rPr lang="en-US" sz="2000" dirty="0" smtClean="0">
                <a:latin typeface="Arial" charset="0"/>
              </a:rPr>
              <a:t>: </a:t>
            </a:r>
            <a:r>
              <a:rPr lang="en-US" sz="2000" b="1" dirty="0" smtClean="0">
                <a:latin typeface="Arial" charset="0"/>
              </a:rPr>
              <a:t>LDAB </a:t>
            </a:r>
            <a:r>
              <a:rPr lang="en-US" sz="2000" i="1" dirty="0" smtClean="0">
                <a:latin typeface="Arial" charset="0"/>
              </a:rPr>
              <a:t>x</a:t>
            </a:r>
            <a:endParaRPr lang="en-US" sz="2000" dirty="0" smtClean="0">
              <a:latin typeface="Arial" charset="0"/>
            </a:endParaRPr>
          </a:p>
          <a:p>
            <a:pPr lvl="1">
              <a:lnSpc>
                <a:spcPct val="90000"/>
              </a:lnSpc>
            </a:pPr>
            <a:r>
              <a:rPr lang="en-US" sz="2000" dirty="0" smtClean="0">
                <a:latin typeface="Arial" charset="0"/>
              </a:rPr>
              <a:t>I</a:t>
            </a:r>
            <a:r>
              <a:rPr lang="en-US" sz="2000" baseline="-25000" dirty="0" smtClean="0">
                <a:latin typeface="Arial" charset="0"/>
              </a:rPr>
              <a:t>4</a:t>
            </a:r>
            <a:r>
              <a:rPr lang="nl-NL" sz="2000" dirty="0" smtClean="0">
                <a:latin typeface="Arial" charset="0"/>
              </a:rPr>
              <a:t>: </a:t>
            </a:r>
            <a:r>
              <a:rPr lang="nl-NL" sz="2000" b="1" dirty="0" smtClean="0">
                <a:latin typeface="Arial" charset="0"/>
              </a:rPr>
              <a:t>STAB </a:t>
            </a:r>
            <a:r>
              <a:rPr lang="nl-NL" sz="2000" i="1" dirty="0" smtClean="0">
                <a:latin typeface="Arial" charset="0"/>
              </a:rPr>
              <a:t>y</a:t>
            </a:r>
            <a:endParaRPr lang="nl-NL" sz="2000" dirty="0" smtClean="0">
              <a:latin typeface="Arial" charset="0"/>
            </a:endParaRPr>
          </a:p>
          <a:p>
            <a:pPr>
              <a:lnSpc>
                <a:spcPct val="90000"/>
              </a:lnSpc>
            </a:pPr>
            <a:r>
              <a:rPr lang="nl-NL" sz="2000" dirty="0" err="1" smtClean="0">
                <a:latin typeface="Arial" charset="0"/>
              </a:rPr>
              <a:t>hence</a:t>
            </a:r>
            <a:r>
              <a:rPr lang="nl-NL" sz="2000" dirty="0" smtClean="0">
                <a:latin typeface="Arial" charset="0"/>
              </a:rPr>
              <a:t>: </a:t>
            </a:r>
          </a:p>
          <a:p>
            <a:pPr lvl="1">
              <a:lnSpc>
                <a:spcPct val="90000"/>
              </a:lnSpc>
            </a:pPr>
            <a:r>
              <a:rPr lang="en-US" sz="2100" b="1" i="1" dirty="0" smtClean="0">
                <a:latin typeface="Arial" charset="0"/>
              </a:rPr>
              <a:t>x</a:t>
            </a:r>
            <a:r>
              <a:rPr lang="en-US" sz="2100" b="1" dirty="0" smtClean="0">
                <a:latin typeface="Arial" charset="0"/>
              </a:rPr>
              <a:t> = </a:t>
            </a:r>
            <a:r>
              <a:rPr lang="en-US" sz="2100" b="1" dirty="0" smtClean="0">
                <a:latin typeface="Arial" charset="0"/>
              </a:rPr>
              <a:t>y;  </a:t>
            </a:r>
            <a:r>
              <a:rPr lang="en-US" sz="2100" b="1" dirty="0" smtClean="0">
                <a:latin typeface="Wingdings"/>
                <a:ea typeface="Wingdings"/>
                <a:cs typeface="Wingdings"/>
                <a:sym typeface="Wingdings"/>
              </a:rPr>
              <a:t></a:t>
            </a:r>
            <a:r>
              <a:rPr lang="en-US" sz="2100" b="1" dirty="0" smtClean="0">
                <a:latin typeface="Arial" charset="0"/>
              </a:rPr>
              <a:t>  </a:t>
            </a:r>
            <a:r>
              <a:rPr lang="en-US" sz="2400" dirty="0" smtClean="0">
                <a:latin typeface="Arial" charset="0"/>
              </a:rPr>
              <a:t>I</a:t>
            </a:r>
            <a:r>
              <a:rPr lang="en-US" sz="2400" baseline="-25000" dirty="0" smtClean="0">
                <a:latin typeface="Arial" charset="0"/>
              </a:rPr>
              <a:t>1</a:t>
            </a:r>
            <a:r>
              <a:rPr lang="en-US" sz="2100" dirty="0" smtClean="0">
                <a:latin typeface="Arial" charset="0"/>
                <a:sym typeface="Symbol" charset="0"/>
              </a:rPr>
              <a:t> ; </a:t>
            </a:r>
            <a:r>
              <a:rPr lang="en-US" sz="2400" dirty="0" smtClean="0">
                <a:latin typeface="Arial" charset="0"/>
              </a:rPr>
              <a:t>I</a:t>
            </a:r>
            <a:r>
              <a:rPr lang="en-US" sz="2400" baseline="-25000" dirty="0" smtClean="0">
                <a:latin typeface="Arial" charset="0"/>
              </a:rPr>
              <a:t>2</a:t>
            </a:r>
            <a:r>
              <a:rPr lang="en-US" sz="2100" dirty="0">
                <a:latin typeface="Arial" charset="0"/>
                <a:sym typeface="Symbol" charset="0"/>
              </a:rPr>
              <a:t> ;        </a:t>
            </a:r>
            <a:endParaRPr lang="en-US" sz="2100" dirty="0" smtClean="0">
              <a:latin typeface="Arial" charset="0"/>
              <a:sym typeface="Symbol" charset="0"/>
            </a:endParaRPr>
          </a:p>
          <a:p>
            <a:pPr lvl="1">
              <a:lnSpc>
                <a:spcPct val="90000"/>
              </a:lnSpc>
            </a:pPr>
            <a:r>
              <a:rPr lang="en-US" sz="2100" b="1" i="1" dirty="0" smtClean="0">
                <a:latin typeface="Arial" charset="0"/>
                <a:sym typeface="Symbol" charset="0"/>
              </a:rPr>
              <a:t>y</a:t>
            </a:r>
            <a:r>
              <a:rPr lang="en-US" sz="2100" b="1" dirty="0" smtClean="0">
                <a:latin typeface="Arial" charset="0"/>
                <a:sym typeface="Symbol" charset="0"/>
              </a:rPr>
              <a:t> = </a:t>
            </a:r>
            <a:r>
              <a:rPr lang="en-US" sz="2100" b="1" i="1" dirty="0" smtClean="0">
                <a:latin typeface="Arial" charset="0"/>
                <a:sym typeface="Symbol" charset="0"/>
              </a:rPr>
              <a:t>x;</a:t>
            </a:r>
            <a:r>
              <a:rPr lang="en-US" sz="2100" b="1" dirty="0" smtClean="0">
                <a:latin typeface="Arial" charset="0"/>
                <a:sym typeface="Symbol" charset="0"/>
              </a:rPr>
              <a:t>  </a:t>
            </a:r>
            <a:r>
              <a:rPr lang="en-US" sz="2100" b="1" dirty="0" smtClean="0">
                <a:latin typeface="Wingdings"/>
                <a:ea typeface="Wingdings"/>
                <a:cs typeface="Wingdings"/>
                <a:sym typeface="Wingdings"/>
              </a:rPr>
              <a:t></a:t>
            </a:r>
            <a:r>
              <a:rPr lang="en-US" sz="2100" b="1" dirty="0" smtClean="0">
                <a:latin typeface="Arial" charset="0"/>
                <a:sym typeface="Symbol" charset="0"/>
              </a:rPr>
              <a:t>  </a:t>
            </a:r>
            <a:r>
              <a:rPr lang="en-US" sz="2400" dirty="0" smtClean="0">
                <a:latin typeface="Arial" charset="0"/>
              </a:rPr>
              <a:t>I</a:t>
            </a:r>
            <a:r>
              <a:rPr lang="en-US" sz="2400" baseline="-25000" dirty="0" smtClean="0">
                <a:latin typeface="Arial" charset="0"/>
              </a:rPr>
              <a:t>3</a:t>
            </a:r>
            <a:r>
              <a:rPr lang="en-US" sz="2100" dirty="0" smtClean="0">
                <a:latin typeface="Arial" charset="0"/>
                <a:sym typeface="Symbol" charset="0"/>
              </a:rPr>
              <a:t> ; </a:t>
            </a:r>
            <a:r>
              <a:rPr lang="en-US" sz="2400" dirty="0" smtClean="0">
                <a:latin typeface="Arial" charset="0"/>
              </a:rPr>
              <a:t>I</a:t>
            </a:r>
            <a:r>
              <a:rPr lang="en-US" sz="2400" baseline="-25000" dirty="0" smtClean="0">
                <a:latin typeface="Arial" charset="0"/>
              </a:rPr>
              <a:t>4 </a:t>
            </a:r>
            <a:r>
              <a:rPr lang="en-US" sz="2100" dirty="0">
                <a:latin typeface="Arial" charset="0"/>
                <a:sym typeface="Symbol" charset="0"/>
              </a:rPr>
              <a:t>;</a:t>
            </a:r>
            <a:endParaRPr lang="en-US" sz="2100" dirty="0" smtClean="0">
              <a:latin typeface="Arial" charset="0"/>
              <a:sym typeface="Symbol" charset="0"/>
            </a:endParaRPr>
          </a:p>
          <a:p>
            <a:pPr>
              <a:lnSpc>
                <a:spcPct val="90000"/>
              </a:lnSpc>
            </a:pPr>
            <a:r>
              <a:rPr lang="en-US" sz="2000" dirty="0" smtClean="0">
                <a:latin typeface="Arial" charset="0"/>
                <a:sym typeface="Symbol" charset="0"/>
              </a:rPr>
              <a:t>Let (</a:t>
            </a:r>
            <a:r>
              <a:rPr lang="en-US" sz="2000" b="1" i="1" dirty="0" smtClean="0">
                <a:solidFill>
                  <a:schemeClr val="accent2"/>
                </a:solidFill>
                <a:latin typeface="Arial" charset="0"/>
                <a:sym typeface="Symbol" charset="0"/>
              </a:rPr>
              <a:t>x</a:t>
            </a:r>
            <a:r>
              <a:rPr lang="en-US" sz="2000" dirty="0" smtClean="0">
                <a:latin typeface="Arial" charset="0"/>
                <a:sym typeface="Symbol" charset="0"/>
              </a:rPr>
              <a:t>, </a:t>
            </a:r>
            <a:r>
              <a:rPr lang="en-US" sz="2000" b="1" dirty="0" smtClean="0">
                <a:latin typeface="Arial" charset="0"/>
                <a:sym typeface="Symbol" charset="0"/>
              </a:rPr>
              <a:t>A</a:t>
            </a:r>
            <a:r>
              <a:rPr lang="en-US" sz="2000" dirty="0" smtClean="0">
                <a:latin typeface="Arial" charset="0"/>
                <a:sym typeface="Symbol" charset="0"/>
              </a:rPr>
              <a:t>, </a:t>
            </a:r>
            <a:r>
              <a:rPr lang="en-US" sz="2000" b="1" i="1" dirty="0" smtClean="0">
                <a:solidFill>
                  <a:schemeClr val="accent2"/>
                </a:solidFill>
                <a:latin typeface="Arial" charset="0"/>
                <a:sym typeface="Symbol" charset="0"/>
              </a:rPr>
              <a:t>y</a:t>
            </a:r>
            <a:r>
              <a:rPr lang="en-US" sz="2000" dirty="0" smtClean="0">
                <a:latin typeface="Arial" charset="0"/>
                <a:sym typeface="Symbol" charset="0"/>
              </a:rPr>
              <a:t>, </a:t>
            </a:r>
            <a:r>
              <a:rPr lang="en-US" sz="2000" b="1" dirty="0" smtClean="0">
                <a:latin typeface="Arial" charset="0"/>
                <a:sym typeface="Symbol" charset="0"/>
              </a:rPr>
              <a:t>B</a:t>
            </a:r>
            <a:r>
              <a:rPr lang="en-US" sz="2000" dirty="0" smtClean="0">
                <a:latin typeface="Arial" charset="0"/>
                <a:sym typeface="Symbol" charset="0"/>
              </a:rPr>
              <a:t>) represent the state</a:t>
            </a:r>
            <a:r>
              <a:rPr lang="en-US" altLang="ja-JP" sz="2000" dirty="0" smtClean="0">
                <a:latin typeface="Arial" charset="0"/>
                <a:sym typeface="Symbol" charset="0"/>
              </a:rPr>
              <a:t>, where </a:t>
            </a:r>
            <a:r>
              <a:rPr lang="en-US" altLang="ja-JP" sz="2000" b="1" dirty="0" smtClean="0">
                <a:latin typeface="Arial" charset="0"/>
                <a:sym typeface="Symbol" charset="0"/>
              </a:rPr>
              <a:t>A</a:t>
            </a:r>
            <a:r>
              <a:rPr lang="en-US" altLang="ja-JP" sz="2000" dirty="0" smtClean="0">
                <a:latin typeface="Arial" charset="0"/>
                <a:sym typeface="Symbol" charset="0"/>
              </a:rPr>
              <a:t> and </a:t>
            </a:r>
            <a:r>
              <a:rPr lang="en-US" altLang="ja-JP" sz="2000" b="1" dirty="0" smtClean="0">
                <a:latin typeface="Arial" charset="0"/>
                <a:sym typeface="Symbol" charset="0"/>
              </a:rPr>
              <a:t>B</a:t>
            </a:r>
            <a:r>
              <a:rPr lang="en-US" altLang="ja-JP" sz="2000" dirty="0" smtClean="0">
                <a:latin typeface="Arial" charset="0"/>
                <a:sym typeface="Symbol" charset="0"/>
              </a:rPr>
              <a:t> refer to registers </a:t>
            </a:r>
            <a:r>
              <a:rPr lang="en-US" altLang="ja-JP" sz="2000" i="1" dirty="0" smtClean="0">
                <a:latin typeface="Arial" charset="0"/>
                <a:sym typeface="Symbol" charset="0"/>
              </a:rPr>
              <a:t>A</a:t>
            </a:r>
            <a:r>
              <a:rPr lang="en-US" altLang="ja-JP" sz="2000" dirty="0" smtClean="0">
                <a:latin typeface="Arial" charset="0"/>
                <a:sym typeface="Symbol" charset="0"/>
              </a:rPr>
              <a:t> and </a:t>
            </a:r>
            <a:r>
              <a:rPr lang="en-US" altLang="ja-JP" sz="2000" i="1" dirty="0" smtClean="0">
                <a:latin typeface="Arial" charset="0"/>
                <a:sym typeface="Symbol" charset="0"/>
              </a:rPr>
              <a:t>B</a:t>
            </a:r>
            <a:r>
              <a:rPr lang="en-US" altLang="ja-JP" sz="2000" dirty="0" smtClean="0">
                <a:latin typeface="Arial" charset="0"/>
                <a:sym typeface="Symbol" charset="0"/>
              </a:rPr>
              <a:t> accessed by the instructions </a:t>
            </a:r>
            <a:r>
              <a:rPr lang="en-US" altLang="ja-JP" sz="2000" b="1" dirty="0" smtClean="0">
                <a:latin typeface="Arial" charset="0"/>
                <a:sym typeface="Symbol" charset="0"/>
              </a:rPr>
              <a:t>LDAA</a:t>
            </a:r>
            <a:r>
              <a:rPr lang="en-US" altLang="ja-JP" sz="2000" dirty="0" smtClean="0">
                <a:latin typeface="Arial" charset="0"/>
                <a:sym typeface="Symbol" charset="0"/>
              </a:rPr>
              <a:t>, </a:t>
            </a:r>
            <a:r>
              <a:rPr lang="en-US" altLang="ja-JP" sz="2000" b="1" dirty="0" smtClean="0">
                <a:latin typeface="Arial" charset="0"/>
                <a:sym typeface="Symbol" charset="0"/>
              </a:rPr>
              <a:t>LDAB</a:t>
            </a:r>
            <a:r>
              <a:rPr lang="en-US" altLang="ja-JP" sz="2000" dirty="0" smtClean="0">
                <a:latin typeface="Arial" charset="0"/>
                <a:sym typeface="Symbol" charset="0"/>
              </a:rPr>
              <a:t>, …</a:t>
            </a:r>
            <a:endParaRPr lang="en-US" sz="2000" dirty="0">
              <a:latin typeface="Arial" charset="0"/>
            </a:endParaRPr>
          </a:p>
        </p:txBody>
      </p:sp>
      <p:sp>
        <p:nvSpPr>
          <p:cNvPr id="13" name="Rectangle 12"/>
          <p:cNvSpPr/>
          <p:nvPr/>
        </p:nvSpPr>
        <p:spPr>
          <a:xfrm>
            <a:off x="5684794" y="1391164"/>
            <a:ext cx="1144575" cy="369332"/>
          </a:xfrm>
          <a:prstGeom prst="rect">
            <a:avLst/>
          </a:prstGeom>
        </p:spPr>
        <p:txBody>
          <a:bodyPr wrap="none">
            <a:spAutoFit/>
          </a:bodyPr>
          <a:lstStyle/>
          <a:p>
            <a:r>
              <a:rPr lang="nl-NL" i="1" dirty="0" smtClean="0">
                <a:solidFill>
                  <a:schemeClr val="accent2"/>
                </a:solidFill>
                <a:latin typeface="Arial"/>
                <a:cs typeface="Arial"/>
              </a:rPr>
              <a:t>x</a:t>
            </a:r>
            <a:r>
              <a:rPr lang="nl-NL" dirty="0" smtClean="0">
                <a:latin typeface="Arial"/>
                <a:cs typeface="Arial"/>
              </a:rPr>
              <a:t>, </a:t>
            </a:r>
            <a:r>
              <a:rPr lang="nl-NL" b="1" dirty="0" smtClean="0">
                <a:latin typeface="Arial"/>
                <a:cs typeface="Arial"/>
              </a:rPr>
              <a:t>A</a:t>
            </a:r>
            <a:r>
              <a:rPr lang="nl-NL" dirty="0" smtClean="0">
                <a:latin typeface="Arial"/>
                <a:cs typeface="Arial"/>
              </a:rPr>
              <a:t>, </a:t>
            </a:r>
            <a:r>
              <a:rPr lang="nl-NL" i="1" dirty="0" smtClean="0">
                <a:solidFill>
                  <a:schemeClr val="accent2"/>
                </a:solidFill>
                <a:latin typeface="Arial"/>
                <a:cs typeface="Arial"/>
              </a:rPr>
              <a:t>y</a:t>
            </a:r>
            <a:r>
              <a:rPr lang="nl-NL" dirty="0" smtClean="0">
                <a:latin typeface="Arial"/>
                <a:cs typeface="Arial"/>
              </a:rPr>
              <a:t>, </a:t>
            </a:r>
            <a:r>
              <a:rPr lang="nl-NL" b="1" dirty="0" smtClean="0">
                <a:latin typeface="Arial"/>
                <a:cs typeface="Arial"/>
              </a:rPr>
              <a:t>B</a:t>
            </a:r>
            <a:endParaRPr lang="nl-NL" dirty="0">
              <a:latin typeface="Arial"/>
              <a:cs typeface="Arial"/>
            </a:endParaRPr>
          </a:p>
        </p:txBody>
      </p:sp>
    </p:spTree>
    <p:extLst>
      <p:ext uri="{BB962C8B-B14F-4D97-AF65-F5344CB8AC3E}">
        <p14:creationId xmlns:p14="http://schemas.microsoft.com/office/powerpoint/2010/main" val="3237099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10"/>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11"/>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n-US" dirty="0">
                <a:latin typeface="Arial" charset="0"/>
              </a:rPr>
              <a:t>Atomic?</a:t>
            </a:r>
          </a:p>
        </p:txBody>
      </p:sp>
      <p:sp>
        <p:nvSpPr>
          <p:cNvPr id="781315" name="Rectangle 3"/>
          <p:cNvSpPr>
            <a:spLocks noGrp="1" noChangeArrowheads="1"/>
          </p:cNvSpPr>
          <p:nvPr>
            <p:ph type="body" idx="1"/>
          </p:nvPr>
        </p:nvSpPr>
        <p:spPr>
          <a:xfrm>
            <a:off x="838200" y="1219200"/>
            <a:ext cx="8077200" cy="5059660"/>
          </a:xfrm>
        </p:spPr>
        <p:txBody>
          <a:bodyPr>
            <a:normAutofit/>
          </a:bodyPr>
          <a:lstStyle/>
          <a:p>
            <a:pPr>
              <a:lnSpc>
                <a:spcPct val="80000"/>
              </a:lnSpc>
            </a:pPr>
            <a:r>
              <a:rPr lang="en-US" sz="2000" i="1" dirty="0" smtClean="0">
                <a:latin typeface="Arial" charset="0"/>
              </a:rPr>
              <a:t>x = </a:t>
            </a:r>
            <a:r>
              <a:rPr lang="en-US" sz="2000" i="1" dirty="0">
                <a:latin typeface="Arial" charset="0"/>
              </a:rPr>
              <a:t>1</a:t>
            </a:r>
          </a:p>
          <a:p>
            <a:pPr lvl="1">
              <a:lnSpc>
                <a:spcPct val="80000"/>
              </a:lnSpc>
            </a:pPr>
            <a:r>
              <a:rPr lang="en-US" sz="1800" b="1" dirty="0" smtClean="0">
                <a:latin typeface="Arial" charset="0"/>
              </a:rPr>
              <a:t>LDAB </a:t>
            </a:r>
            <a:r>
              <a:rPr lang="en-US" sz="1800" i="1" dirty="0" smtClean="0">
                <a:latin typeface="Arial" charset="0"/>
              </a:rPr>
              <a:t>#1</a:t>
            </a:r>
            <a:r>
              <a:rPr lang="en-US" sz="1800" dirty="0" smtClean="0">
                <a:latin typeface="Arial" charset="0"/>
              </a:rPr>
              <a:t>; </a:t>
            </a:r>
            <a:r>
              <a:rPr lang="en-US" sz="1800" b="1" dirty="0" smtClean="0">
                <a:latin typeface="Arial" charset="0"/>
              </a:rPr>
              <a:t>STAB </a:t>
            </a:r>
            <a:r>
              <a:rPr lang="en-US" sz="1800" i="1" dirty="0" smtClean="0">
                <a:latin typeface="Arial" charset="0"/>
              </a:rPr>
              <a:t>x</a:t>
            </a:r>
            <a:endParaRPr lang="en-US" sz="1800" i="1" dirty="0">
              <a:latin typeface="Arial" charset="0"/>
            </a:endParaRPr>
          </a:p>
          <a:p>
            <a:pPr lvl="1">
              <a:lnSpc>
                <a:spcPct val="80000"/>
              </a:lnSpc>
            </a:pPr>
            <a:r>
              <a:rPr lang="en-US" sz="1800" dirty="0">
                <a:latin typeface="Arial" charset="0"/>
              </a:rPr>
              <a:t>no </a:t>
            </a:r>
            <a:r>
              <a:rPr lang="ja-JP" altLang="en-US" sz="1800" dirty="0">
                <a:latin typeface="Arial" charset="0"/>
              </a:rPr>
              <a:t>‘</a:t>
            </a:r>
            <a:r>
              <a:rPr lang="en-US" sz="1800" dirty="0">
                <a:latin typeface="Arial" charset="0"/>
              </a:rPr>
              <a:t>internal</a:t>
            </a:r>
            <a:r>
              <a:rPr lang="ja-JP" altLang="en-US" sz="1800" dirty="0">
                <a:latin typeface="Arial" charset="0"/>
              </a:rPr>
              <a:t>’</a:t>
            </a:r>
            <a:r>
              <a:rPr lang="en-US" sz="1800" dirty="0">
                <a:latin typeface="Arial" charset="0"/>
              </a:rPr>
              <a:t> interference point, hence to be regarded as atomic, assuming a correct implementation of interrupt handling </a:t>
            </a:r>
          </a:p>
          <a:p>
            <a:pPr>
              <a:lnSpc>
                <a:spcPct val="80000"/>
              </a:lnSpc>
            </a:pPr>
            <a:r>
              <a:rPr lang="en-US" sz="2000" i="1" dirty="0" smtClean="0">
                <a:latin typeface="Arial" charset="0"/>
              </a:rPr>
              <a:t>x = </a:t>
            </a:r>
            <a:r>
              <a:rPr lang="en-US" sz="2000" i="1" dirty="0">
                <a:latin typeface="Arial" charset="0"/>
              </a:rPr>
              <a:t>y</a:t>
            </a:r>
          </a:p>
          <a:p>
            <a:pPr lvl="1">
              <a:lnSpc>
                <a:spcPct val="80000"/>
              </a:lnSpc>
            </a:pPr>
            <a:r>
              <a:rPr lang="en-US" sz="1800" b="1" dirty="0" smtClean="0">
                <a:latin typeface="Arial" charset="0"/>
              </a:rPr>
              <a:t>LDAB </a:t>
            </a:r>
            <a:r>
              <a:rPr lang="en-US" sz="1800" i="1" dirty="0" smtClean="0">
                <a:latin typeface="Arial" charset="0"/>
              </a:rPr>
              <a:t>y</a:t>
            </a:r>
            <a:r>
              <a:rPr lang="en-US" sz="1800" dirty="0" smtClean="0">
                <a:latin typeface="Arial" charset="0"/>
              </a:rPr>
              <a:t>; </a:t>
            </a:r>
            <a:r>
              <a:rPr lang="en-US" sz="1800" b="1" dirty="0" smtClean="0">
                <a:latin typeface="Arial" charset="0"/>
              </a:rPr>
              <a:t>STAB</a:t>
            </a:r>
            <a:r>
              <a:rPr lang="en-US" sz="1800" i="1" dirty="0">
                <a:latin typeface="Arial" charset="0"/>
              </a:rPr>
              <a:t> </a:t>
            </a:r>
            <a:r>
              <a:rPr lang="en-US" sz="1800" i="1" dirty="0" smtClean="0">
                <a:latin typeface="Arial" charset="0"/>
              </a:rPr>
              <a:t>x</a:t>
            </a:r>
            <a:endParaRPr lang="en-US" sz="1800" i="1" dirty="0">
              <a:latin typeface="Arial" charset="0"/>
            </a:endParaRPr>
          </a:p>
          <a:p>
            <a:pPr lvl="1">
              <a:lnSpc>
                <a:spcPct val="80000"/>
              </a:lnSpc>
            </a:pPr>
            <a:r>
              <a:rPr lang="ja-JP" altLang="en-US" sz="1800" dirty="0">
                <a:latin typeface="Arial" charset="0"/>
              </a:rPr>
              <a:t>‘</a:t>
            </a:r>
            <a:r>
              <a:rPr lang="en-US" sz="1800" dirty="0">
                <a:latin typeface="Arial" charset="0"/>
              </a:rPr>
              <a:t>internal</a:t>
            </a:r>
            <a:r>
              <a:rPr lang="ja-JP" altLang="en-US" sz="1800" dirty="0">
                <a:latin typeface="Arial" charset="0"/>
              </a:rPr>
              <a:t>’</a:t>
            </a:r>
            <a:r>
              <a:rPr lang="en-US" sz="1800" dirty="0">
                <a:latin typeface="Arial" charset="0"/>
              </a:rPr>
              <a:t> interference point: </a:t>
            </a:r>
            <a:r>
              <a:rPr lang="en-US" sz="1800" dirty="0" smtClean="0">
                <a:latin typeface="Arial" charset="0"/>
              </a:rPr>
              <a:t>register</a:t>
            </a:r>
            <a:r>
              <a:rPr lang="en-US" sz="1800" i="1" dirty="0" smtClean="0">
                <a:latin typeface="Arial" charset="0"/>
              </a:rPr>
              <a:t> </a:t>
            </a:r>
            <a:r>
              <a:rPr lang="en-US" sz="1800" b="1" dirty="0" smtClean="0">
                <a:latin typeface="Arial" charset="0"/>
              </a:rPr>
              <a:t>B</a:t>
            </a:r>
            <a:r>
              <a:rPr lang="en-US" sz="1800" dirty="0" smtClean="0">
                <a:latin typeface="Arial" charset="0"/>
              </a:rPr>
              <a:t> </a:t>
            </a:r>
            <a:r>
              <a:rPr lang="en-US" sz="1800" dirty="0">
                <a:latin typeface="Arial" charset="0"/>
              </a:rPr>
              <a:t>may store an old copy of </a:t>
            </a:r>
            <a:r>
              <a:rPr lang="en-US" sz="1800" i="1" dirty="0">
                <a:latin typeface="Arial" charset="0"/>
              </a:rPr>
              <a:t>y</a:t>
            </a:r>
            <a:r>
              <a:rPr lang="en-US" sz="1800" dirty="0">
                <a:latin typeface="Arial" charset="0"/>
              </a:rPr>
              <a:t> for a long time while computations with </a:t>
            </a:r>
            <a:r>
              <a:rPr lang="en-US" sz="1800" i="1" dirty="0">
                <a:latin typeface="Arial" charset="0"/>
              </a:rPr>
              <a:t>y </a:t>
            </a:r>
            <a:r>
              <a:rPr lang="en-US" sz="1800" dirty="0">
                <a:latin typeface="Arial" charset="0"/>
              </a:rPr>
              <a:t>continue</a:t>
            </a:r>
            <a:r>
              <a:rPr lang="en-US" sz="1800" dirty="0" smtClean="0">
                <a:latin typeface="Arial" charset="0"/>
              </a:rPr>
              <a:t>.</a:t>
            </a:r>
            <a:endParaRPr lang="en-US" sz="2000" i="1" dirty="0">
              <a:latin typeface="Arial" charset="0"/>
            </a:endParaRPr>
          </a:p>
          <a:p>
            <a:pPr>
              <a:lnSpc>
                <a:spcPct val="80000"/>
              </a:lnSpc>
            </a:pPr>
            <a:r>
              <a:rPr lang="en-US" sz="2000" i="1" dirty="0" smtClean="0">
                <a:latin typeface="Arial" charset="0"/>
              </a:rPr>
              <a:t>x = </a:t>
            </a:r>
            <a:r>
              <a:rPr lang="en-US" sz="2000" i="1" dirty="0">
                <a:latin typeface="Arial" charset="0"/>
              </a:rPr>
              <a:t>x+1</a:t>
            </a:r>
          </a:p>
          <a:p>
            <a:pPr lvl="1">
              <a:lnSpc>
                <a:spcPct val="80000"/>
              </a:lnSpc>
            </a:pPr>
            <a:r>
              <a:rPr lang="en-US" sz="1800" b="1" dirty="0" smtClean="0">
                <a:latin typeface="Arial" charset="0"/>
              </a:rPr>
              <a:t>LDAB </a:t>
            </a:r>
            <a:r>
              <a:rPr lang="en-US" sz="1800" i="1" dirty="0" smtClean="0">
                <a:latin typeface="Arial" charset="0"/>
              </a:rPr>
              <a:t>x</a:t>
            </a:r>
            <a:r>
              <a:rPr lang="en-US" sz="1800" dirty="0" smtClean="0">
                <a:latin typeface="Arial" charset="0"/>
              </a:rPr>
              <a:t>; </a:t>
            </a:r>
            <a:r>
              <a:rPr lang="en-US" sz="1800" b="1" dirty="0" smtClean="0">
                <a:latin typeface="Arial" charset="0"/>
              </a:rPr>
              <a:t>INCB</a:t>
            </a:r>
            <a:r>
              <a:rPr lang="en-US" sz="1800" i="1" dirty="0">
                <a:latin typeface="Arial" charset="0"/>
              </a:rPr>
              <a:t>;</a:t>
            </a:r>
            <a:r>
              <a:rPr lang="en-US" sz="1800" dirty="0" smtClean="0">
                <a:latin typeface="Arial" charset="0"/>
              </a:rPr>
              <a:t> </a:t>
            </a:r>
            <a:r>
              <a:rPr lang="en-US" sz="1800" b="1" dirty="0" smtClean="0">
                <a:latin typeface="Arial" charset="0"/>
              </a:rPr>
              <a:t>STAB </a:t>
            </a:r>
            <a:r>
              <a:rPr lang="en-US" sz="1800" i="1" dirty="0" smtClean="0">
                <a:latin typeface="Arial" charset="0"/>
              </a:rPr>
              <a:t>x</a:t>
            </a:r>
          </a:p>
          <a:p>
            <a:pPr lvl="1">
              <a:lnSpc>
                <a:spcPct val="80000"/>
              </a:lnSpc>
            </a:pPr>
            <a:endParaRPr lang="en-US" sz="1800" dirty="0">
              <a:latin typeface="Arial" charset="0"/>
            </a:endParaRPr>
          </a:p>
          <a:p>
            <a:pPr>
              <a:lnSpc>
                <a:spcPct val="80000"/>
              </a:lnSpc>
            </a:pPr>
            <a:endParaRPr lang="en-US" sz="1800" dirty="0">
              <a:latin typeface="Arial" charset="0"/>
            </a:endParaRPr>
          </a:p>
        </p:txBody>
      </p:sp>
      <p:sp>
        <p:nvSpPr>
          <p:cNvPr id="2" name="Slide Number Placeholder 1"/>
          <p:cNvSpPr>
            <a:spLocks noGrp="1"/>
          </p:cNvSpPr>
          <p:nvPr>
            <p:ph type="sldNum" sz="quarter" idx="12"/>
          </p:nvPr>
        </p:nvSpPr>
        <p:spPr/>
        <p:txBody>
          <a:bodyPr/>
          <a:lstStyle/>
          <a:p>
            <a:fld id="{025A855F-C6D8-5944-9B1B-50E202AEB8AD}" type="slidenum">
              <a:rPr lang="en-US" smtClean="0"/>
              <a:t>27</a:t>
            </a:fld>
            <a:endParaRPr lang="en-US"/>
          </a:p>
        </p:txBody>
      </p:sp>
      <p:sp>
        <p:nvSpPr>
          <p:cNvPr id="3" name="TextBox 2"/>
          <p:cNvSpPr txBox="1"/>
          <p:nvPr/>
        </p:nvSpPr>
        <p:spPr>
          <a:xfrm>
            <a:off x="753916" y="1109802"/>
            <a:ext cx="455724" cy="523220"/>
          </a:xfrm>
          <a:prstGeom prst="rect">
            <a:avLst/>
          </a:prstGeom>
          <a:solidFill>
            <a:schemeClr val="bg1"/>
          </a:solidFill>
        </p:spPr>
        <p:txBody>
          <a:bodyPr wrap="none" rtlCol="0">
            <a:spAutoFit/>
          </a:bodyPr>
          <a:lstStyle/>
          <a:p>
            <a:r>
              <a:rPr lang="en-US" sz="2800" dirty="0" smtClean="0">
                <a:solidFill>
                  <a:srgbClr val="008000"/>
                </a:solidFill>
                <a:latin typeface="Zapf Dingbats"/>
                <a:ea typeface="Zapf Dingbats"/>
                <a:cs typeface="Zapf Dingbats"/>
                <a:sym typeface="Zapf Dingbats"/>
              </a:rPr>
              <a:t>✓</a:t>
            </a:r>
            <a:endParaRPr lang="en-US" sz="2800" dirty="0">
              <a:solidFill>
                <a:srgbClr val="008000"/>
              </a:solidFill>
            </a:endParaRPr>
          </a:p>
        </p:txBody>
      </p:sp>
      <p:sp>
        <p:nvSpPr>
          <p:cNvPr id="6" name="TextBox 5"/>
          <p:cNvSpPr txBox="1"/>
          <p:nvPr/>
        </p:nvSpPr>
        <p:spPr>
          <a:xfrm>
            <a:off x="753916" y="2183942"/>
            <a:ext cx="389850" cy="523220"/>
          </a:xfrm>
          <a:prstGeom prst="rect">
            <a:avLst/>
          </a:prstGeom>
          <a:solidFill>
            <a:schemeClr val="bg1"/>
          </a:solidFill>
        </p:spPr>
        <p:txBody>
          <a:bodyPr wrap="none" rtlCol="0">
            <a:spAutoFit/>
          </a:bodyPr>
          <a:lstStyle/>
          <a:p>
            <a:r>
              <a:rPr lang="en-US" sz="2800" dirty="0" smtClean="0">
                <a:solidFill>
                  <a:srgbClr val="FF0000"/>
                </a:solidFill>
                <a:latin typeface="Zapf Dingbats"/>
                <a:ea typeface="Zapf Dingbats"/>
                <a:cs typeface="Zapf Dingbats"/>
                <a:sym typeface="Zapf Dingbats"/>
              </a:rPr>
              <a:t>✗</a:t>
            </a:r>
            <a:endParaRPr lang="en-US" sz="2800" dirty="0">
              <a:solidFill>
                <a:srgbClr val="FF0000"/>
              </a:solidFill>
            </a:endParaRPr>
          </a:p>
        </p:txBody>
      </p:sp>
      <p:sp>
        <p:nvSpPr>
          <p:cNvPr id="7" name="TextBox 6"/>
          <p:cNvSpPr txBox="1"/>
          <p:nvPr/>
        </p:nvSpPr>
        <p:spPr>
          <a:xfrm>
            <a:off x="778818" y="3247843"/>
            <a:ext cx="389850" cy="523220"/>
          </a:xfrm>
          <a:prstGeom prst="rect">
            <a:avLst/>
          </a:prstGeom>
          <a:solidFill>
            <a:schemeClr val="bg1"/>
          </a:solidFill>
        </p:spPr>
        <p:txBody>
          <a:bodyPr wrap="none" rtlCol="0">
            <a:spAutoFit/>
          </a:bodyPr>
          <a:lstStyle/>
          <a:p>
            <a:r>
              <a:rPr lang="en-US" sz="2800" dirty="0" smtClean="0">
                <a:solidFill>
                  <a:srgbClr val="FF0000"/>
                </a:solidFill>
                <a:latin typeface="Zapf Dingbats"/>
                <a:ea typeface="Zapf Dingbats"/>
                <a:cs typeface="Zapf Dingbats"/>
                <a:sym typeface="Zapf Dingbats"/>
              </a:rPr>
              <a:t>✗</a:t>
            </a:r>
            <a:endParaRPr lang="en-US" sz="2800" dirty="0">
              <a:solidFill>
                <a:srgbClr val="FF0000"/>
              </a:solidFill>
            </a:endParaRPr>
          </a:p>
        </p:txBody>
      </p:sp>
    </p:spTree>
    <p:extLst>
      <p:ext uri="{BB962C8B-B14F-4D97-AF65-F5344CB8AC3E}">
        <p14:creationId xmlns:p14="http://schemas.microsoft.com/office/powerpoint/2010/main" val="15797127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81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1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131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8131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81315">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81315">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81315">
                                            <p:txEl>
                                              <p:pRg st="6" end="6"/>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81315">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1315" grpId="0" build="p"/>
      <p:bldP spid="3" grpId="0" animBg="1"/>
      <p:bldP spid="6" grpId="0" animBg="1"/>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n-US" dirty="0">
                <a:latin typeface="Arial" charset="0"/>
              </a:rPr>
              <a:t>Atomic?</a:t>
            </a:r>
          </a:p>
        </p:txBody>
      </p:sp>
      <p:sp>
        <p:nvSpPr>
          <p:cNvPr id="781315" name="Rectangle 3"/>
          <p:cNvSpPr>
            <a:spLocks noGrp="1" noChangeArrowheads="1"/>
          </p:cNvSpPr>
          <p:nvPr>
            <p:ph type="body" idx="1"/>
          </p:nvPr>
        </p:nvSpPr>
        <p:spPr>
          <a:xfrm>
            <a:off x="838200" y="1219200"/>
            <a:ext cx="8077200" cy="5059660"/>
          </a:xfrm>
        </p:spPr>
        <p:txBody>
          <a:bodyPr>
            <a:normAutofit/>
          </a:bodyPr>
          <a:lstStyle/>
          <a:p>
            <a:pPr>
              <a:lnSpc>
                <a:spcPct val="80000"/>
              </a:lnSpc>
            </a:pPr>
            <a:r>
              <a:rPr lang="en-US" sz="2000" i="1" dirty="0" smtClean="0">
                <a:latin typeface="Arial" charset="0"/>
              </a:rPr>
              <a:t>x = </a:t>
            </a:r>
            <a:r>
              <a:rPr lang="en-US" sz="2000" i="1" dirty="0">
                <a:latin typeface="Arial" charset="0"/>
              </a:rPr>
              <a:t>1</a:t>
            </a:r>
          </a:p>
          <a:p>
            <a:pPr lvl="1">
              <a:lnSpc>
                <a:spcPct val="80000"/>
              </a:lnSpc>
            </a:pPr>
            <a:r>
              <a:rPr lang="en-US" sz="1800" b="1" dirty="0" smtClean="0">
                <a:latin typeface="Arial" charset="0"/>
              </a:rPr>
              <a:t>LDAB </a:t>
            </a:r>
            <a:r>
              <a:rPr lang="en-US" sz="1800" i="1" dirty="0" smtClean="0">
                <a:latin typeface="Arial" charset="0"/>
              </a:rPr>
              <a:t>#1</a:t>
            </a:r>
            <a:r>
              <a:rPr lang="en-US" sz="1800" dirty="0" smtClean="0">
                <a:latin typeface="Arial" charset="0"/>
              </a:rPr>
              <a:t>; </a:t>
            </a:r>
            <a:r>
              <a:rPr lang="en-US" sz="1800" b="1" dirty="0" smtClean="0">
                <a:latin typeface="Arial" charset="0"/>
              </a:rPr>
              <a:t>STAB </a:t>
            </a:r>
            <a:r>
              <a:rPr lang="en-US" sz="1800" i="1" dirty="0" smtClean="0">
                <a:latin typeface="Arial" charset="0"/>
              </a:rPr>
              <a:t>x</a:t>
            </a:r>
            <a:endParaRPr lang="en-US" sz="1800" i="1" dirty="0">
              <a:latin typeface="Arial" charset="0"/>
            </a:endParaRPr>
          </a:p>
          <a:p>
            <a:pPr lvl="1">
              <a:lnSpc>
                <a:spcPct val="80000"/>
              </a:lnSpc>
            </a:pPr>
            <a:r>
              <a:rPr lang="en-US" sz="1800" dirty="0">
                <a:latin typeface="Arial" charset="0"/>
              </a:rPr>
              <a:t>no </a:t>
            </a:r>
            <a:r>
              <a:rPr lang="ja-JP" altLang="en-US" sz="1800" dirty="0">
                <a:latin typeface="Arial" charset="0"/>
              </a:rPr>
              <a:t>‘</a:t>
            </a:r>
            <a:r>
              <a:rPr lang="en-US" sz="1800" dirty="0">
                <a:latin typeface="Arial" charset="0"/>
              </a:rPr>
              <a:t>internal</a:t>
            </a:r>
            <a:r>
              <a:rPr lang="ja-JP" altLang="en-US" sz="1800" dirty="0">
                <a:latin typeface="Arial" charset="0"/>
              </a:rPr>
              <a:t>’</a:t>
            </a:r>
            <a:r>
              <a:rPr lang="en-US" sz="1800" dirty="0">
                <a:latin typeface="Arial" charset="0"/>
              </a:rPr>
              <a:t> interference point, hence to be regarded as atomic, assuming a correct implementation of interrupt handling </a:t>
            </a:r>
          </a:p>
          <a:p>
            <a:pPr>
              <a:lnSpc>
                <a:spcPct val="80000"/>
              </a:lnSpc>
            </a:pPr>
            <a:r>
              <a:rPr lang="en-US" sz="2000" i="1" dirty="0" smtClean="0">
                <a:latin typeface="Arial" charset="0"/>
              </a:rPr>
              <a:t>x = </a:t>
            </a:r>
            <a:r>
              <a:rPr lang="en-US" sz="2000" i="1" dirty="0">
                <a:latin typeface="Arial" charset="0"/>
              </a:rPr>
              <a:t>y</a:t>
            </a:r>
          </a:p>
          <a:p>
            <a:pPr lvl="1">
              <a:lnSpc>
                <a:spcPct val="80000"/>
              </a:lnSpc>
            </a:pPr>
            <a:r>
              <a:rPr lang="en-US" sz="1800" b="1" dirty="0" smtClean="0">
                <a:latin typeface="Arial" charset="0"/>
              </a:rPr>
              <a:t>LDAB </a:t>
            </a:r>
            <a:r>
              <a:rPr lang="en-US" sz="1800" i="1" dirty="0" smtClean="0">
                <a:latin typeface="Arial" charset="0"/>
              </a:rPr>
              <a:t>y</a:t>
            </a:r>
            <a:r>
              <a:rPr lang="en-US" sz="1800" dirty="0" smtClean="0">
                <a:latin typeface="Arial" charset="0"/>
              </a:rPr>
              <a:t>; </a:t>
            </a:r>
            <a:r>
              <a:rPr lang="en-US" sz="1800" b="1" dirty="0" smtClean="0">
                <a:latin typeface="Arial" charset="0"/>
              </a:rPr>
              <a:t>STAB</a:t>
            </a:r>
            <a:r>
              <a:rPr lang="en-US" sz="1800" i="1" dirty="0">
                <a:latin typeface="Arial" charset="0"/>
              </a:rPr>
              <a:t> </a:t>
            </a:r>
            <a:r>
              <a:rPr lang="en-US" sz="1800" i="1" dirty="0" smtClean="0">
                <a:latin typeface="Arial" charset="0"/>
              </a:rPr>
              <a:t>x</a:t>
            </a:r>
            <a:endParaRPr lang="en-US" sz="1800" i="1" dirty="0">
              <a:latin typeface="Arial" charset="0"/>
            </a:endParaRPr>
          </a:p>
          <a:p>
            <a:pPr lvl="1">
              <a:lnSpc>
                <a:spcPct val="80000"/>
              </a:lnSpc>
            </a:pPr>
            <a:r>
              <a:rPr lang="ja-JP" altLang="en-US" sz="1800" dirty="0">
                <a:latin typeface="Arial" charset="0"/>
              </a:rPr>
              <a:t>‘</a:t>
            </a:r>
            <a:r>
              <a:rPr lang="en-US" sz="1800" dirty="0">
                <a:latin typeface="Arial" charset="0"/>
              </a:rPr>
              <a:t>internal</a:t>
            </a:r>
            <a:r>
              <a:rPr lang="ja-JP" altLang="en-US" sz="1800" dirty="0">
                <a:latin typeface="Arial" charset="0"/>
              </a:rPr>
              <a:t>’</a:t>
            </a:r>
            <a:r>
              <a:rPr lang="en-US" sz="1800" dirty="0">
                <a:latin typeface="Arial" charset="0"/>
              </a:rPr>
              <a:t> interference point: </a:t>
            </a:r>
            <a:r>
              <a:rPr lang="en-US" sz="1800" dirty="0" smtClean="0">
                <a:latin typeface="Arial" charset="0"/>
              </a:rPr>
              <a:t>register</a:t>
            </a:r>
            <a:r>
              <a:rPr lang="en-US" sz="1800" i="1" dirty="0" smtClean="0">
                <a:latin typeface="Arial" charset="0"/>
              </a:rPr>
              <a:t> </a:t>
            </a:r>
            <a:r>
              <a:rPr lang="en-US" sz="1800" b="1" dirty="0" smtClean="0">
                <a:latin typeface="Arial" charset="0"/>
              </a:rPr>
              <a:t>B</a:t>
            </a:r>
            <a:r>
              <a:rPr lang="en-US" sz="1800" dirty="0" smtClean="0">
                <a:latin typeface="Arial" charset="0"/>
              </a:rPr>
              <a:t> </a:t>
            </a:r>
            <a:r>
              <a:rPr lang="en-US" sz="1800" dirty="0">
                <a:latin typeface="Arial" charset="0"/>
              </a:rPr>
              <a:t>may store an old copy of </a:t>
            </a:r>
            <a:r>
              <a:rPr lang="en-US" sz="1800" i="1" dirty="0">
                <a:latin typeface="Arial" charset="0"/>
              </a:rPr>
              <a:t>y</a:t>
            </a:r>
            <a:r>
              <a:rPr lang="en-US" sz="1800" dirty="0">
                <a:latin typeface="Arial" charset="0"/>
              </a:rPr>
              <a:t> for a long time while computations with </a:t>
            </a:r>
            <a:r>
              <a:rPr lang="en-US" sz="1800" i="1" dirty="0">
                <a:latin typeface="Arial" charset="0"/>
              </a:rPr>
              <a:t>y </a:t>
            </a:r>
            <a:r>
              <a:rPr lang="en-US" sz="1800" dirty="0">
                <a:latin typeface="Arial" charset="0"/>
              </a:rPr>
              <a:t>continue</a:t>
            </a:r>
            <a:r>
              <a:rPr lang="en-US" sz="1800" dirty="0" smtClean="0">
                <a:latin typeface="Arial" charset="0"/>
              </a:rPr>
              <a:t>.</a:t>
            </a:r>
            <a:endParaRPr lang="en-US" sz="2000" i="1" dirty="0">
              <a:latin typeface="Arial" charset="0"/>
            </a:endParaRPr>
          </a:p>
          <a:p>
            <a:pPr>
              <a:lnSpc>
                <a:spcPct val="80000"/>
              </a:lnSpc>
            </a:pPr>
            <a:r>
              <a:rPr lang="en-US" sz="2000" i="1" dirty="0" smtClean="0">
                <a:latin typeface="Arial" charset="0"/>
              </a:rPr>
              <a:t>x = </a:t>
            </a:r>
            <a:r>
              <a:rPr lang="en-US" sz="2000" i="1" dirty="0">
                <a:latin typeface="Arial" charset="0"/>
              </a:rPr>
              <a:t>x+1</a:t>
            </a:r>
          </a:p>
          <a:p>
            <a:pPr lvl="1">
              <a:lnSpc>
                <a:spcPct val="80000"/>
              </a:lnSpc>
            </a:pPr>
            <a:r>
              <a:rPr lang="en-US" sz="1800" b="1" dirty="0" smtClean="0">
                <a:latin typeface="Arial" charset="0"/>
              </a:rPr>
              <a:t>LDAB </a:t>
            </a:r>
            <a:r>
              <a:rPr lang="en-US" sz="1800" i="1" dirty="0" smtClean="0">
                <a:latin typeface="Arial" charset="0"/>
              </a:rPr>
              <a:t>x</a:t>
            </a:r>
            <a:r>
              <a:rPr lang="en-US" sz="1800" dirty="0" smtClean="0">
                <a:latin typeface="Arial" charset="0"/>
              </a:rPr>
              <a:t>; </a:t>
            </a:r>
            <a:r>
              <a:rPr lang="en-US" sz="1800" b="1" dirty="0" smtClean="0">
                <a:latin typeface="Arial" charset="0"/>
              </a:rPr>
              <a:t>INCB</a:t>
            </a:r>
            <a:r>
              <a:rPr lang="en-US" sz="1800" i="1" dirty="0">
                <a:latin typeface="Arial" charset="0"/>
              </a:rPr>
              <a:t>;</a:t>
            </a:r>
            <a:r>
              <a:rPr lang="en-US" sz="1800" dirty="0" smtClean="0">
                <a:latin typeface="Arial" charset="0"/>
              </a:rPr>
              <a:t> </a:t>
            </a:r>
            <a:r>
              <a:rPr lang="en-US" sz="1800" b="1" dirty="0" smtClean="0">
                <a:latin typeface="Arial" charset="0"/>
              </a:rPr>
              <a:t>STAB </a:t>
            </a:r>
            <a:r>
              <a:rPr lang="en-US" sz="1800" i="1" dirty="0" smtClean="0">
                <a:latin typeface="Arial" charset="0"/>
              </a:rPr>
              <a:t>x</a:t>
            </a:r>
          </a:p>
          <a:p>
            <a:pPr lvl="1">
              <a:lnSpc>
                <a:spcPct val="80000"/>
              </a:lnSpc>
            </a:pPr>
            <a:endParaRPr lang="en-US" sz="1800" dirty="0">
              <a:latin typeface="Arial" charset="0"/>
            </a:endParaRPr>
          </a:p>
          <a:p>
            <a:pPr>
              <a:lnSpc>
                <a:spcPct val="80000"/>
              </a:lnSpc>
            </a:pPr>
            <a:r>
              <a:rPr lang="en-US" sz="2000" b="1" dirty="0">
                <a:latin typeface="Arial" charset="0"/>
              </a:rPr>
              <a:t>Single reference rule</a:t>
            </a:r>
            <a:r>
              <a:rPr lang="en-US" sz="2000" dirty="0">
                <a:latin typeface="Arial" charset="0"/>
              </a:rPr>
              <a:t>: </a:t>
            </a:r>
            <a:r>
              <a:rPr lang="en-US" sz="2000" i="1" dirty="0">
                <a:latin typeface="Arial" charset="0"/>
              </a:rPr>
              <a:t>a statement (expression) in a programming language may be regarded as atomic if at most one reference to a shared variable </a:t>
            </a:r>
            <a:r>
              <a:rPr lang="en-US" sz="2000" i="1" dirty="0" smtClean="0">
                <a:latin typeface="Arial" charset="0"/>
              </a:rPr>
              <a:t>occurs (on both sides of the assignment)</a:t>
            </a:r>
            <a:endParaRPr lang="en-US" sz="2000" i="1" dirty="0">
              <a:latin typeface="Arial" charset="0"/>
            </a:endParaRPr>
          </a:p>
          <a:p>
            <a:pPr>
              <a:lnSpc>
                <a:spcPct val="80000"/>
              </a:lnSpc>
            </a:pPr>
            <a:r>
              <a:rPr lang="en-US" sz="2000" b="1" dirty="0">
                <a:latin typeface="Arial" charset="0"/>
              </a:rPr>
              <a:t>Defined atomicity: </a:t>
            </a:r>
            <a:r>
              <a:rPr lang="en-US" sz="2000" i="1" dirty="0">
                <a:latin typeface="Arial" charset="0"/>
              </a:rPr>
              <a:t>when we want to regard a non-atomic statement S as atomic, we write &lt; S &gt; , </a:t>
            </a:r>
            <a:r>
              <a:rPr lang="en-US" sz="2000" dirty="0">
                <a:latin typeface="Arial" charset="0"/>
              </a:rPr>
              <a:t>e.g. &lt; </a:t>
            </a:r>
            <a:r>
              <a:rPr lang="en-US" sz="2000" i="1" dirty="0">
                <a:latin typeface="Arial" charset="0"/>
              </a:rPr>
              <a:t>x </a:t>
            </a:r>
            <a:r>
              <a:rPr lang="en-US" sz="2000" i="1" dirty="0" smtClean="0">
                <a:latin typeface="Arial" charset="0"/>
              </a:rPr>
              <a:t>= </a:t>
            </a:r>
            <a:r>
              <a:rPr lang="en-US" sz="2000" i="1" dirty="0">
                <a:latin typeface="Arial" charset="0"/>
              </a:rPr>
              <a:t>x+1</a:t>
            </a:r>
            <a:r>
              <a:rPr lang="en-US" sz="2000" dirty="0">
                <a:latin typeface="Arial" charset="0"/>
              </a:rPr>
              <a:t> &gt;</a:t>
            </a:r>
          </a:p>
          <a:p>
            <a:pPr lvl="1">
              <a:lnSpc>
                <a:spcPct val="80000"/>
              </a:lnSpc>
            </a:pPr>
            <a:r>
              <a:rPr lang="en-US" sz="1800" dirty="0">
                <a:latin typeface="Arial" charset="0"/>
              </a:rPr>
              <a:t>needs a motivation, e.g. refer to OS or hardware that guarantees this </a:t>
            </a:r>
          </a:p>
        </p:txBody>
      </p:sp>
      <p:sp>
        <p:nvSpPr>
          <p:cNvPr id="2" name="Slide Number Placeholder 1"/>
          <p:cNvSpPr>
            <a:spLocks noGrp="1"/>
          </p:cNvSpPr>
          <p:nvPr>
            <p:ph type="sldNum" sz="quarter" idx="12"/>
          </p:nvPr>
        </p:nvSpPr>
        <p:spPr/>
        <p:txBody>
          <a:bodyPr/>
          <a:lstStyle/>
          <a:p>
            <a:fld id="{025A855F-C6D8-5944-9B1B-50E202AEB8AD}" type="slidenum">
              <a:rPr lang="en-US" smtClean="0"/>
              <a:t>28</a:t>
            </a:fld>
            <a:endParaRPr lang="en-US"/>
          </a:p>
        </p:txBody>
      </p:sp>
      <p:sp>
        <p:nvSpPr>
          <p:cNvPr id="3" name="TextBox 2"/>
          <p:cNvSpPr txBox="1"/>
          <p:nvPr/>
        </p:nvSpPr>
        <p:spPr>
          <a:xfrm>
            <a:off x="753916" y="1109802"/>
            <a:ext cx="455724" cy="523220"/>
          </a:xfrm>
          <a:prstGeom prst="rect">
            <a:avLst/>
          </a:prstGeom>
          <a:solidFill>
            <a:schemeClr val="bg1"/>
          </a:solidFill>
        </p:spPr>
        <p:txBody>
          <a:bodyPr wrap="none" rtlCol="0">
            <a:spAutoFit/>
          </a:bodyPr>
          <a:lstStyle/>
          <a:p>
            <a:r>
              <a:rPr lang="en-US" sz="2800" dirty="0" smtClean="0">
                <a:solidFill>
                  <a:srgbClr val="008000"/>
                </a:solidFill>
                <a:latin typeface="Zapf Dingbats"/>
                <a:ea typeface="Zapf Dingbats"/>
                <a:cs typeface="Zapf Dingbats"/>
                <a:sym typeface="Zapf Dingbats"/>
              </a:rPr>
              <a:t>✓</a:t>
            </a:r>
            <a:endParaRPr lang="en-US" sz="2800" dirty="0">
              <a:solidFill>
                <a:srgbClr val="008000"/>
              </a:solidFill>
            </a:endParaRPr>
          </a:p>
        </p:txBody>
      </p:sp>
      <p:sp>
        <p:nvSpPr>
          <p:cNvPr id="6" name="TextBox 5"/>
          <p:cNvSpPr txBox="1"/>
          <p:nvPr/>
        </p:nvSpPr>
        <p:spPr>
          <a:xfrm>
            <a:off x="753916" y="2183942"/>
            <a:ext cx="389850" cy="523220"/>
          </a:xfrm>
          <a:prstGeom prst="rect">
            <a:avLst/>
          </a:prstGeom>
          <a:solidFill>
            <a:schemeClr val="bg1"/>
          </a:solidFill>
        </p:spPr>
        <p:txBody>
          <a:bodyPr wrap="none" rtlCol="0">
            <a:spAutoFit/>
          </a:bodyPr>
          <a:lstStyle/>
          <a:p>
            <a:r>
              <a:rPr lang="en-US" sz="2800" dirty="0" smtClean="0">
                <a:solidFill>
                  <a:srgbClr val="FF0000"/>
                </a:solidFill>
                <a:latin typeface="Zapf Dingbats"/>
                <a:ea typeface="Zapf Dingbats"/>
                <a:cs typeface="Zapf Dingbats"/>
                <a:sym typeface="Zapf Dingbats"/>
              </a:rPr>
              <a:t>✗</a:t>
            </a:r>
            <a:endParaRPr lang="en-US" sz="2800" dirty="0">
              <a:solidFill>
                <a:srgbClr val="FF0000"/>
              </a:solidFill>
            </a:endParaRPr>
          </a:p>
        </p:txBody>
      </p:sp>
      <p:sp>
        <p:nvSpPr>
          <p:cNvPr id="7" name="TextBox 6"/>
          <p:cNvSpPr txBox="1"/>
          <p:nvPr/>
        </p:nvSpPr>
        <p:spPr>
          <a:xfrm>
            <a:off x="778818" y="3247843"/>
            <a:ext cx="389850" cy="523220"/>
          </a:xfrm>
          <a:prstGeom prst="rect">
            <a:avLst/>
          </a:prstGeom>
          <a:solidFill>
            <a:schemeClr val="bg1"/>
          </a:solidFill>
        </p:spPr>
        <p:txBody>
          <a:bodyPr wrap="none" rtlCol="0">
            <a:spAutoFit/>
          </a:bodyPr>
          <a:lstStyle/>
          <a:p>
            <a:r>
              <a:rPr lang="en-US" sz="2800" dirty="0" smtClean="0">
                <a:solidFill>
                  <a:srgbClr val="FF0000"/>
                </a:solidFill>
                <a:latin typeface="Zapf Dingbats"/>
                <a:ea typeface="Zapf Dingbats"/>
                <a:cs typeface="Zapf Dingbats"/>
                <a:sym typeface="Zapf Dingbats"/>
              </a:rPr>
              <a:t>✗</a:t>
            </a:r>
            <a:endParaRPr lang="en-US" sz="2800" dirty="0">
              <a:solidFill>
                <a:srgbClr val="FF0000"/>
              </a:solidFill>
            </a:endParaRPr>
          </a:p>
        </p:txBody>
      </p:sp>
    </p:spTree>
    <p:extLst>
      <p:ext uri="{BB962C8B-B14F-4D97-AF65-F5344CB8AC3E}">
        <p14:creationId xmlns:p14="http://schemas.microsoft.com/office/powerpoint/2010/main" val="14566796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1315">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81315">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8131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support for atomicity</a:t>
            </a:r>
            <a:endParaRPr lang="en-US" dirty="0"/>
          </a:p>
        </p:txBody>
      </p:sp>
      <p:sp>
        <p:nvSpPr>
          <p:cNvPr id="3" name="Content Placeholder 2"/>
          <p:cNvSpPr>
            <a:spLocks noGrp="1"/>
          </p:cNvSpPr>
          <p:nvPr>
            <p:ph idx="1"/>
          </p:nvPr>
        </p:nvSpPr>
        <p:spPr/>
        <p:txBody>
          <a:bodyPr>
            <a:normAutofit/>
          </a:bodyPr>
          <a:lstStyle/>
          <a:p>
            <a:r>
              <a:rPr lang="en-US" dirty="0" smtClean="0"/>
              <a:t>A </a:t>
            </a:r>
            <a:r>
              <a:rPr lang="en-US" i="1" dirty="0" smtClean="0"/>
              <a:t>critical section </a:t>
            </a:r>
            <a:r>
              <a:rPr lang="en-US" dirty="0" smtClean="0"/>
              <a:t>represents a sequence of instructions which must execute </a:t>
            </a:r>
            <a:r>
              <a:rPr lang="en-US" i="1" dirty="0" smtClean="0"/>
              <a:t>atomically</a:t>
            </a:r>
            <a:r>
              <a:rPr lang="en-US" dirty="0" smtClean="0"/>
              <a:t>, </a:t>
            </a:r>
          </a:p>
          <a:p>
            <a:pPr lvl="1"/>
            <a:r>
              <a:rPr lang="en-US" dirty="0" smtClean="0"/>
              <a:t>i.e. without interference from other tasks or ISRs</a:t>
            </a:r>
          </a:p>
          <a:p>
            <a:r>
              <a:rPr lang="en-US" dirty="0" smtClean="0"/>
              <a:t>A critical section has the following structure:</a:t>
            </a:r>
          </a:p>
          <a:p>
            <a:endParaRPr lang="en-US" dirty="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025A855F-C6D8-5944-9B1B-50E202AEB8AD}" type="slidenum">
              <a:rPr lang="en-US" smtClean="0"/>
              <a:t>29</a:t>
            </a:fld>
            <a:endParaRPr lang="en-US"/>
          </a:p>
        </p:txBody>
      </p:sp>
      <p:sp>
        <p:nvSpPr>
          <p:cNvPr id="5" name="TextBox 4"/>
          <p:cNvSpPr txBox="1"/>
          <p:nvPr/>
        </p:nvSpPr>
        <p:spPr>
          <a:xfrm>
            <a:off x="1182958" y="4037364"/>
            <a:ext cx="7171687" cy="1200328"/>
          </a:xfrm>
          <a:prstGeom prst="rect">
            <a:avLst/>
          </a:prstGeom>
          <a:noFill/>
        </p:spPr>
        <p:txBody>
          <a:bodyPr wrap="square" rtlCol="0">
            <a:spAutoFit/>
          </a:bodyPr>
          <a:lstStyle/>
          <a:p>
            <a:r>
              <a:rPr lang="en-US" sz="2400" dirty="0" smtClean="0">
                <a:latin typeface="Courier New"/>
                <a:cs typeface="Courier New"/>
              </a:rPr>
              <a:t>(* disable interrupts *);</a:t>
            </a:r>
          </a:p>
          <a:p>
            <a:r>
              <a:rPr lang="en-US" sz="2400" dirty="0" smtClean="0">
                <a:latin typeface="Courier New"/>
                <a:cs typeface="Courier New"/>
              </a:rPr>
              <a:t>(* code to be executed atomically *);</a:t>
            </a:r>
          </a:p>
          <a:p>
            <a:r>
              <a:rPr lang="en-US" sz="2400" dirty="0" smtClean="0">
                <a:latin typeface="Courier New"/>
                <a:cs typeface="Courier New"/>
              </a:rPr>
              <a:t>(* enable interrupts *);</a:t>
            </a:r>
          </a:p>
        </p:txBody>
      </p:sp>
    </p:spTree>
    <p:extLst>
      <p:ext uri="{BB962C8B-B14F-4D97-AF65-F5344CB8AC3E}">
        <p14:creationId xmlns:p14="http://schemas.microsoft.com/office/powerpoint/2010/main" val="37109186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xample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258" y="2606547"/>
            <a:ext cx="3572018" cy="2096884"/>
          </a:xfrm>
          <a:prstGeom prst="rect">
            <a:avLst/>
          </a:prstGeom>
        </p:spPr>
      </p:pic>
      <p:sp>
        <p:nvSpPr>
          <p:cNvPr id="2" name="Title 1"/>
          <p:cNvSpPr>
            <a:spLocks noGrp="1"/>
          </p:cNvSpPr>
          <p:nvPr>
            <p:ph type="title"/>
          </p:nvPr>
        </p:nvSpPr>
        <p:spPr/>
        <p:txBody>
          <a:bodyPr>
            <a:normAutofit/>
          </a:bodyPr>
          <a:lstStyle/>
          <a:p>
            <a:r>
              <a:rPr lang="en-US" dirty="0" smtClean="0"/>
              <a:t>Example: non-preemptive execution</a:t>
            </a:r>
            <a:endParaRPr lang="en-US" dirty="0"/>
          </a:p>
        </p:txBody>
      </p:sp>
      <p:sp>
        <p:nvSpPr>
          <p:cNvPr id="4" name="Content Placeholder 3"/>
          <p:cNvSpPr>
            <a:spLocks noGrp="1"/>
          </p:cNvSpPr>
          <p:nvPr>
            <p:ph sz="half" idx="1"/>
          </p:nvPr>
        </p:nvSpPr>
        <p:spPr/>
        <p:txBody>
          <a:bodyPr>
            <a:normAutofit/>
          </a:bodyPr>
          <a:lstStyle/>
          <a:p>
            <a:r>
              <a:rPr lang="en-US" dirty="0" smtClean="0"/>
              <a:t>Timing requirements: </a:t>
            </a:r>
          </a:p>
          <a:p>
            <a:pPr lvl="1"/>
            <a:r>
              <a:rPr lang="en-US" dirty="0"/>
              <a:t>Deadline = next activation of the task</a:t>
            </a:r>
          </a:p>
          <a:p>
            <a:r>
              <a:rPr lang="en-US" dirty="0" smtClean="0"/>
              <a:t>Works well if total execution time of tasks triggered by the same tick fits within a tick period</a:t>
            </a:r>
          </a:p>
        </p:txBody>
      </p:sp>
      <p:sp>
        <p:nvSpPr>
          <p:cNvPr id="3" name="Slide Number Placeholder 2"/>
          <p:cNvSpPr>
            <a:spLocks noGrp="1"/>
          </p:cNvSpPr>
          <p:nvPr>
            <p:ph type="sldNum" sz="quarter" idx="12"/>
          </p:nvPr>
        </p:nvSpPr>
        <p:spPr/>
        <p:txBody>
          <a:bodyPr/>
          <a:lstStyle/>
          <a:p>
            <a:fld id="{025A855F-C6D8-5944-9B1B-50E202AEB8AD}" type="slidenum">
              <a:rPr lang="en-US" smtClean="0"/>
              <a:t>3</a:t>
            </a:fld>
            <a:endParaRPr lang="en-US"/>
          </a:p>
        </p:txBody>
      </p:sp>
      <p:sp>
        <p:nvSpPr>
          <p:cNvPr id="6" name="TextBox 5"/>
          <p:cNvSpPr txBox="1"/>
          <p:nvPr/>
        </p:nvSpPr>
        <p:spPr>
          <a:xfrm>
            <a:off x="6115539" y="5010834"/>
            <a:ext cx="1784826" cy="646331"/>
          </a:xfrm>
          <a:prstGeom prst="rect">
            <a:avLst/>
          </a:prstGeom>
          <a:noFill/>
        </p:spPr>
        <p:txBody>
          <a:bodyPr wrap="none" rtlCol="0">
            <a:spAutoFit/>
          </a:bodyPr>
          <a:lstStyle/>
          <a:p>
            <a:r>
              <a:rPr lang="en-US" dirty="0" smtClean="0"/>
              <a:t>Task 1 period: 30</a:t>
            </a:r>
          </a:p>
          <a:p>
            <a:r>
              <a:rPr lang="en-US" dirty="0" smtClean="0"/>
              <a:t>Task 2 period: 10</a:t>
            </a:r>
            <a:endParaRPr lang="en-US" dirty="0"/>
          </a:p>
        </p:txBody>
      </p:sp>
    </p:spTree>
    <p:extLst>
      <p:ext uri="{BB962C8B-B14F-4D97-AF65-F5344CB8AC3E}">
        <p14:creationId xmlns:p14="http://schemas.microsoft.com/office/powerpoint/2010/main" val="427268465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Interrupts and the CCR</a:t>
            </a:r>
            <a:endParaRPr lang="en-US" dirty="0"/>
          </a:p>
        </p:txBody>
      </p:sp>
      <p:sp>
        <p:nvSpPr>
          <p:cNvPr id="4" name="Content Placeholder 3"/>
          <p:cNvSpPr>
            <a:spLocks noGrp="1"/>
          </p:cNvSpPr>
          <p:nvPr>
            <p:ph idx="1"/>
          </p:nvPr>
        </p:nvSpPr>
        <p:spPr/>
        <p:txBody>
          <a:bodyPr>
            <a:normAutofit fontScale="77500" lnSpcReduction="20000"/>
          </a:bodyPr>
          <a:lstStyle/>
          <a:p>
            <a:r>
              <a:rPr lang="en-US" dirty="0" smtClean="0"/>
              <a:t>Interrupts are enabled or disabled via a bit in the Condition Code Register (CCR)</a:t>
            </a:r>
          </a:p>
          <a:p>
            <a:pPr lvl="1"/>
            <a:r>
              <a:rPr lang="en-US" dirty="0" smtClean="0"/>
              <a:t>CCR stores the state of the processor</a:t>
            </a:r>
          </a:p>
          <a:p>
            <a:pPr lvl="1"/>
            <a:r>
              <a:rPr lang="en-US" dirty="0" smtClean="0"/>
              <a:t>8bits: </a:t>
            </a:r>
          </a:p>
          <a:p>
            <a:pPr lvl="1"/>
            <a:endParaRPr lang="en-US" dirty="0"/>
          </a:p>
          <a:p>
            <a:pPr lvl="1"/>
            <a:endParaRPr lang="en-US" dirty="0" smtClean="0"/>
          </a:p>
          <a:p>
            <a:pPr lvl="1"/>
            <a:endParaRPr lang="en-US" dirty="0" smtClean="0"/>
          </a:p>
          <a:p>
            <a:pPr lvl="1"/>
            <a:r>
              <a:rPr lang="en-US" dirty="0" smtClean="0"/>
              <a:t>Enabling/disabling interrupts clears/sets the I flag</a:t>
            </a:r>
          </a:p>
          <a:p>
            <a:pPr lvl="2"/>
            <a:r>
              <a:rPr lang="en-US" dirty="0" smtClean="0"/>
              <a:t>When interrupts become enabled (by writing to CCR) the controller checks if any interrupts are pending, in which case it </a:t>
            </a:r>
            <a:r>
              <a:rPr lang="en-US" dirty="0"/>
              <a:t>immediately </a:t>
            </a:r>
            <a:r>
              <a:rPr lang="en-US" dirty="0" smtClean="0"/>
              <a:t>executes the corresponding ISRs</a:t>
            </a:r>
          </a:p>
          <a:p>
            <a:pPr lvl="1"/>
            <a:r>
              <a:rPr lang="en-US" dirty="0" smtClean="0"/>
              <a:t>When interrupt arrives, the I flag is consulted before dispatching the ISR</a:t>
            </a:r>
          </a:p>
          <a:p>
            <a:pPr lvl="1"/>
            <a:r>
              <a:rPr lang="en-US" dirty="0" smtClean="0"/>
              <a:t>CCR is sometimes called Status Word register</a:t>
            </a:r>
            <a:endParaRPr lang="en-US" dirty="0"/>
          </a:p>
        </p:txBody>
      </p:sp>
      <p:sp>
        <p:nvSpPr>
          <p:cNvPr id="3" name="Slide Number Placeholder 2"/>
          <p:cNvSpPr>
            <a:spLocks noGrp="1"/>
          </p:cNvSpPr>
          <p:nvPr>
            <p:ph type="sldNum" sz="quarter" idx="12"/>
          </p:nvPr>
        </p:nvSpPr>
        <p:spPr/>
        <p:txBody>
          <a:bodyPr/>
          <a:lstStyle/>
          <a:p>
            <a:fld id="{025A855F-C6D8-5944-9B1B-50E202AEB8AD}" type="slidenum">
              <a:rPr lang="en-US" smtClean="0"/>
              <a:t>30</a:t>
            </a:fld>
            <a:endParaRPr lang="en-US" dirty="0"/>
          </a:p>
        </p:txBody>
      </p:sp>
      <p:sp>
        <p:nvSpPr>
          <p:cNvPr id="5" name="TextBox 4"/>
          <p:cNvSpPr txBox="1"/>
          <p:nvPr/>
        </p:nvSpPr>
        <p:spPr>
          <a:xfrm>
            <a:off x="2215851" y="2518994"/>
            <a:ext cx="2289058" cy="430887"/>
          </a:xfrm>
          <a:prstGeom prst="rect">
            <a:avLst/>
          </a:prstGeom>
          <a:noFill/>
          <a:ln>
            <a:solidFill>
              <a:schemeClr val="tx1"/>
            </a:solidFill>
          </a:ln>
        </p:spPr>
        <p:txBody>
          <a:bodyPr wrap="none" rtlCol="0">
            <a:spAutoFit/>
          </a:bodyPr>
          <a:lstStyle/>
          <a:p>
            <a:r>
              <a:rPr lang="en-US" sz="2200" dirty="0" smtClean="0"/>
              <a:t> S  X  H  I  N  Z  V  C </a:t>
            </a:r>
            <a:endParaRPr lang="en-US" sz="2200" dirty="0"/>
          </a:p>
        </p:txBody>
      </p:sp>
      <p:sp>
        <p:nvSpPr>
          <p:cNvPr id="7" name="TextBox 6"/>
          <p:cNvSpPr txBox="1"/>
          <p:nvPr/>
        </p:nvSpPr>
        <p:spPr>
          <a:xfrm>
            <a:off x="1830232" y="3285385"/>
            <a:ext cx="2807029" cy="430887"/>
          </a:xfrm>
          <a:prstGeom prst="rect">
            <a:avLst/>
          </a:prstGeom>
          <a:noFill/>
          <a:ln>
            <a:noFill/>
          </a:ln>
        </p:spPr>
        <p:txBody>
          <a:bodyPr wrap="none" rtlCol="0">
            <a:spAutoFit/>
          </a:bodyPr>
          <a:lstStyle/>
          <a:p>
            <a:r>
              <a:rPr lang="en-US" sz="2200" dirty="0" smtClean="0"/>
              <a:t>Interrupts enabled flag</a:t>
            </a:r>
            <a:endParaRPr lang="en-US" sz="2200" dirty="0"/>
          </a:p>
        </p:txBody>
      </p:sp>
      <p:cxnSp>
        <p:nvCxnSpPr>
          <p:cNvPr id="9" name="Straight Arrow Connector 8"/>
          <p:cNvCxnSpPr/>
          <p:nvPr/>
        </p:nvCxnSpPr>
        <p:spPr>
          <a:xfrm flipV="1">
            <a:off x="3231117" y="2889398"/>
            <a:ext cx="0" cy="490557"/>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3346850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Nested critical sections</a:t>
            </a:r>
            <a:endParaRPr lang="en-US" dirty="0"/>
          </a:p>
        </p:txBody>
      </p:sp>
      <p:sp>
        <p:nvSpPr>
          <p:cNvPr id="22" name="Slide Number Placeholder 2"/>
          <p:cNvSpPr>
            <a:spLocks noGrp="1"/>
          </p:cNvSpPr>
          <p:nvPr>
            <p:ph type="sldNum" sz="quarter" idx="12"/>
          </p:nvPr>
        </p:nvSpPr>
        <p:spPr>
          <a:xfrm>
            <a:off x="4037946" y="6426739"/>
            <a:ext cx="992565" cy="276999"/>
          </a:xfrm>
        </p:spPr>
        <p:txBody>
          <a:bodyPr/>
          <a:lstStyle/>
          <a:p>
            <a:fld id="{025A855F-C6D8-5944-9B1B-50E202AEB8AD}" type="slidenum">
              <a:rPr lang="en-US" smtClean="0"/>
              <a:t>31</a:t>
            </a:fld>
            <a:endParaRPr lang="en-US" dirty="0"/>
          </a:p>
        </p:txBody>
      </p:sp>
      <p:sp>
        <p:nvSpPr>
          <p:cNvPr id="5" name="Rectangle 2"/>
          <p:cNvSpPr>
            <a:spLocks/>
          </p:cNvSpPr>
          <p:nvPr/>
        </p:nvSpPr>
        <p:spPr bwMode="auto">
          <a:xfrm>
            <a:off x="2377987" y="1364019"/>
            <a:ext cx="5069713" cy="4759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a:t>
            </a: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a:t>
            </a: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 disable interrupts *)</a:t>
            </a: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a:t>
            </a:r>
            <a:endParaRPr lang="en-US" dirty="0">
              <a:latin typeface="Courier New Bold" charset="0"/>
              <a:ea typeface="ＭＳ Ｐゴシック" charset="0"/>
              <a:sym typeface="Courier New Bold" charset="0"/>
            </a:endParaRP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 disable interrupts *)</a:t>
            </a: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a:t>
            </a:r>
            <a:endParaRPr lang="en-US" dirty="0">
              <a:latin typeface="Courier New Bold" charset="0"/>
              <a:ea typeface="ＭＳ Ｐゴシック" charset="0"/>
              <a:sym typeface="Courier New Bold" charset="0"/>
            </a:endParaRPr>
          </a:p>
          <a:p>
            <a:pPr marL="0" lvl="1">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 enable interrupts *)</a:t>
            </a:r>
            <a:endParaRPr lang="en-US" dirty="0">
              <a:latin typeface="Courier New Bold" charset="0"/>
              <a:ea typeface="ＭＳ Ｐゴシック" charset="0"/>
              <a:sym typeface="Courier New Bold" charset="0"/>
            </a:endParaRP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a:t>
            </a: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 enable interrupts *)</a:t>
            </a: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a:t>
            </a: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a:t>
            </a:r>
            <a:endParaRPr lang="en-US" dirty="0">
              <a:latin typeface="Courier New Bold" charset="0"/>
              <a:ea typeface="ＭＳ Ｐゴシック" charset="0"/>
              <a:sym typeface="Courier New Bold" charset="0"/>
            </a:endParaRPr>
          </a:p>
        </p:txBody>
      </p:sp>
    </p:spTree>
    <p:extLst>
      <p:ext uri="{BB962C8B-B14F-4D97-AF65-F5344CB8AC3E}">
        <p14:creationId xmlns:p14="http://schemas.microsoft.com/office/powerpoint/2010/main" val="42560834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
          <p:cNvSpPr>
            <a:spLocks/>
          </p:cNvSpPr>
          <p:nvPr/>
        </p:nvSpPr>
        <p:spPr bwMode="auto">
          <a:xfrm>
            <a:off x="2377987" y="1364019"/>
            <a:ext cx="5069713" cy="4759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a:t>
            </a: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a:t>
            </a: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 </a:t>
            </a:r>
            <a:r>
              <a:rPr lang="en-US" dirty="0" smtClean="0">
                <a:latin typeface="Courier New Bold" charset="0"/>
                <a:ea typeface="ＭＳ Ｐゴシック" charset="0"/>
                <a:sym typeface="Courier New Bold" charset="0"/>
              </a:rPr>
              <a:t>set </a:t>
            </a:r>
            <a:r>
              <a:rPr lang="en-US" dirty="0" smtClean="0">
                <a:latin typeface="Courier New Bold" charset="0"/>
                <a:ea typeface="ＭＳ Ｐゴシック" charset="0"/>
                <a:sym typeface="Courier New Bold" charset="0"/>
              </a:rPr>
              <a:t>I flag in CCR </a:t>
            </a:r>
            <a:r>
              <a:rPr lang="en-US" dirty="0" smtClean="0">
                <a:latin typeface="Courier New Bold" charset="0"/>
                <a:ea typeface="ＭＳ Ｐゴシック" charset="0"/>
                <a:sym typeface="Courier New Bold" charset="0"/>
              </a:rPr>
              <a:t>*</a:t>
            </a:r>
            <a:r>
              <a:rPr lang="en-US" dirty="0" smtClean="0">
                <a:latin typeface="Courier New Bold" charset="0"/>
                <a:ea typeface="ＭＳ Ｐゴシック" charset="0"/>
                <a:sym typeface="Courier New Bold" charset="0"/>
              </a:rPr>
              <a:t>)</a:t>
            </a: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a:t>
            </a:r>
            <a:endParaRPr lang="en-US" dirty="0">
              <a:latin typeface="Courier New Bold" charset="0"/>
              <a:ea typeface="ＭＳ Ｐゴシック" charset="0"/>
              <a:sym typeface="Courier New Bold" charset="0"/>
            </a:endParaRP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 </a:t>
            </a:r>
            <a:r>
              <a:rPr lang="en-US" dirty="0" smtClean="0">
                <a:latin typeface="Courier New Bold" charset="0"/>
                <a:ea typeface="ＭＳ Ｐゴシック" charset="0"/>
                <a:sym typeface="Courier New Bold" charset="0"/>
              </a:rPr>
              <a:t>set</a:t>
            </a:r>
            <a:r>
              <a:rPr lang="en-US" dirty="0" smtClean="0">
                <a:latin typeface="Courier New Bold" charset="0"/>
                <a:ea typeface="ＭＳ Ｐゴシック" charset="0"/>
                <a:sym typeface="Courier New Bold" charset="0"/>
              </a:rPr>
              <a:t> </a:t>
            </a:r>
            <a:r>
              <a:rPr lang="en-US" dirty="0">
                <a:latin typeface="Courier New Bold" charset="0"/>
                <a:ea typeface="ＭＳ Ｐゴシック" charset="0"/>
                <a:sym typeface="Courier New Bold" charset="0"/>
              </a:rPr>
              <a:t>I flag in CCR *</a:t>
            </a:r>
            <a:r>
              <a:rPr lang="en-US" dirty="0" smtClean="0">
                <a:latin typeface="Courier New Bold" charset="0"/>
                <a:ea typeface="ＭＳ Ｐゴシック" charset="0"/>
                <a:sym typeface="Courier New Bold" charset="0"/>
              </a:rPr>
              <a:t>)</a:t>
            </a: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a:t>
            </a:r>
            <a:endParaRPr lang="en-US" dirty="0">
              <a:latin typeface="Courier New Bold" charset="0"/>
              <a:ea typeface="ＭＳ Ｐゴシック" charset="0"/>
              <a:sym typeface="Courier New Bold" charset="0"/>
            </a:endParaRPr>
          </a:p>
          <a:p>
            <a:pPr marL="0" lvl="1">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 </a:t>
            </a:r>
            <a:r>
              <a:rPr lang="en-US" dirty="0" smtClean="0">
                <a:latin typeface="Courier New Bold" charset="0"/>
                <a:ea typeface="ＭＳ Ｐゴシック" charset="0"/>
                <a:sym typeface="Courier New Bold" charset="0"/>
              </a:rPr>
              <a:t>clear </a:t>
            </a:r>
            <a:r>
              <a:rPr lang="en-US" dirty="0">
                <a:latin typeface="Courier New Bold" charset="0"/>
                <a:ea typeface="ＭＳ Ｐゴシック" charset="0"/>
                <a:sym typeface="Courier New Bold" charset="0"/>
              </a:rPr>
              <a:t>I flag in CCR *</a:t>
            </a:r>
            <a:r>
              <a:rPr lang="en-US" dirty="0" smtClean="0">
                <a:latin typeface="Courier New Bold" charset="0"/>
                <a:ea typeface="ＭＳ Ｐゴシック" charset="0"/>
                <a:sym typeface="Courier New Bold" charset="0"/>
              </a:rPr>
              <a:t>)</a:t>
            </a:r>
            <a:endParaRPr lang="en-US" dirty="0">
              <a:latin typeface="Courier New Bold" charset="0"/>
              <a:ea typeface="ＭＳ Ｐゴシック" charset="0"/>
              <a:sym typeface="Courier New Bold" charset="0"/>
            </a:endParaRP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a:t>
            </a: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 </a:t>
            </a:r>
            <a:r>
              <a:rPr lang="en-US" dirty="0">
                <a:latin typeface="Courier New Bold" charset="0"/>
                <a:ea typeface="ＭＳ Ｐゴシック" charset="0"/>
                <a:sym typeface="Courier New Bold" charset="0"/>
              </a:rPr>
              <a:t>clear </a:t>
            </a:r>
            <a:r>
              <a:rPr lang="en-US" dirty="0" smtClean="0">
                <a:latin typeface="Courier New Bold" charset="0"/>
                <a:ea typeface="ＭＳ Ｐゴシック" charset="0"/>
                <a:sym typeface="Courier New Bold" charset="0"/>
              </a:rPr>
              <a:t>I </a:t>
            </a:r>
            <a:r>
              <a:rPr lang="en-US" dirty="0">
                <a:latin typeface="Courier New Bold" charset="0"/>
                <a:ea typeface="ＭＳ Ｐゴシック" charset="0"/>
                <a:sym typeface="Courier New Bold" charset="0"/>
              </a:rPr>
              <a:t>flag in CCR *</a:t>
            </a:r>
            <a:r>
              <a:rPr lang="en-US" dirty="0" smtClean="0">
                <a:latin typeface="Courier New Bold" charset="0"/>
                <a:ea typeface="ＭＳ Ｐゴシック" charset="0"/>
                <a:sym typeface="Courier New Bold" charset="0"/>
              </a:rPr>
              <a:t>)</a:t>
            </a: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a:t>
            </a: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a:t>
            </a:r>
            <a:endParaRPr lang="en-US" dirty="0">
              <a:latin typeface="Courier New Bold" charset="0"/>
              <a:ea typeface="ＭＳ Ｐゴシック" charset="0"/>
              <a:sym typeface="Courier New Bold" charset="0"/>
            </a:endParaRPr>
          </a:p>
        </p:txBody>
      </p:sp>
      <p:sp>
        <p:nvSpPr>
          <p:cNvPr id="2" name="Title 1"/>
          <p:cNvSpPr>
            <a:spLocks noGrp="1"/>
          </p:cNvSpPr>
          <p:nvPr>
            <p:ph type="title"/>
          </p:nvPr>
        </p:nvSpPr>
        <p:spPr/>
        <p:txBody>
          <a:bodyPr/>
          <a:lstStyle/>
          <a:p>
            <a:r>
              <a:rPr lang="en-US" dirty="0" smtClean="0"/>
              <a:t>Nested critical sections</a:t>
            </a:r>
            <a:endParaRPr lang="en-US" dirty="0"/>
          </a:p>
        </p:txBody>
      </p:sp>
      <p:sp>
        <p:nvSpPr>
          <p:cNvPr id="8" name="TextBox 7"/>
          <p:cNvSpPr txBox="1"/>
          <p:nvPr/>
        </p:nvSpPr>
        <p:spPr>
          <a:xfrm>
            <a:off x="5398958" y="2194740"/>
            <a:ext cx="1936648" cy="369332"/>
          </a:xfrm>
          <a:prstGeom prst="rect">
            <a:avLst/>
          </a:prstGeom>
          <a:noFill/>
        </p:spPr>
        <p:txBody>
          <a:bodyPr wrap="none" rtlCol="0">
            <a:spAutoFit/>
          </a:bodyPr>
          <a:lstStyle/>
          <a:p>
            <a:r>
              <a:rPr lang="en-US" dirty="0" smtClean="0"/>
              <a:t>Interrupts enabled</a:t>
            </a:r>
          </a:p>
        </p:txBody>
      </p:sp>
      <p:sp>
        <p:nvSpPr>
          <p:cNvPr id="9" name="TextBox 8"/>
          <p:cNvSpPr txBox="1"/>
          <p:nvPr/>
        </p:nvSpPr>
        <p:spPr>
          <a:xfrm>
            <a:off x="6224732" y="2603527"/>
            <a:ext cx="364202" cy="369332"/>
          </a:xfrm>
          <a:prstGeom prst="rect">
            <a:avLst/>
          </a:prstGeom>
          <a:noFill/>
        </p:spPr>
        <p:txBody>
          <a:bodyPr wrap="none" rtlCol="0">
            <a:spAutoFit/>
          </a:bodyPr>
          <a:lstStyle/>
          <a:p>
            <a:r>
              <a:rPr lang="en-US" dirty="0" smtClean="0">
                <a:latin typeface="Zapf Dingbats"/>
                <a:ea typeface="Zapf Dingbats"/>
                <a:cs typeface="Zapf Dingbats"/>
                <a:sym typeface="Zapf Dingbats"/>
              </a:rPr>
              <a:t>✓</a:t>
            </a:r>
            <a:endParaRPr lang="en-US" dirty="0"/>
          </a:p>
        </p:txBody>
      </p:sp>
      <p:sp>
        <p:nvSpPr>
          <p:cNvPr id="10" name="TextBox 9"/>
          <p:cNvSpPr txBox="1"/>
          <p:nvPr/>
        </p:nvSpPr>
        <p:spPr>
          <a:xfrm>
            <a:off x="6228601" y="2866290"/>
            <a:ext cx="338554" cy="369332"/>
          </a:xfrm>
          <a:prstGeom prst="rect">
            <a:avLst/>
          </a:prstGeom>
          <a:noFill/>
        </p:spPr>
        <p:txBody>
          <a:bodyPr wrap="none" rtlCol="0">
            <a:spAutoFit/>
          </a:bodyPr>
          <a:lstStyle/>
          <a:p>
            <a:r>
              <a:rPr lang="en-US" dirty="0" smtClean="0">
                <a:solidFill>
                  <a:srgbClr val="FF0000"/>
                </a:solidFill>
                <a:latin typeface="Zapf Dingbats"/>
                <a:ea typeface="Zapf Dingbats"/>
                <a:cs typeface="Zapf Dingbats"/>
                <a:sym typeface="Zapf Dingbats"/>
              </a:rPr>
              <a:t>✗</a:t>
            </a:r>
            <a:endParaRPr lang="en-US" dirty="0">
              <a:solidFill>
                <a:srgbClr val="FF0000"/>
              </a:solidFill>
            </a:endParaRPr>
          </a:p>
        </p:txBody>
      </p:sp>
      <p:sp>
        <p:nvSpPr>
          <p:cNvPr id="12" name="TextBox 11"/>
          <p:cNvSpPr txBox="1"/>
          <p:nvPr/>
        </p:nvSpPr>
        <p:spPr>
          <a:xfrm>
            <a:off x="6224732" y="3153142"/>
            <a:ext cx="338554" cy="369332"/>
          </a:xfrm>
          <a:prstGeom prst="rect">
            <a:avLst/>
          </a:prstGeom>
          <a:noFill/>
        </p:spPr>
        <p:txBody>
          <a:bodyPr wrap="none" rtlCol="0">
            <a:spAutoFit/>
          </a:bodyPr>
          <a:lstStyle/>
          <a:p>
            <a:r>
              <a:rPr lang="en-US" dirty="0" smtClean="0">
                <a:solidFill>
                  <a:srgbClr val="FF0000"/>
                </a:solidFill>
                <a:latin typeface="Zapf Dingbats"/>
                <a:ea typeface="Zapf Dingbats"/>
                <a:cs typeface="Zapf Dingbats"/>
                <a:sym typeface="Zapf Dingbats"/>
              </a:rPr>
              <a:t>✗</a:t>
            </a:r>
            <a:endParaRPr lang="en-US" dirty="0">
              <a:solidFill>
                <a:srgbClr val="FF0000"/>
              </a:solidFill>
            </a:endParaRPr>
          </a:p>
        </p:txBody>
      </p:sp>
      <p:sp>
        <p:nvSpPr>
          <p:cNvPr id="13" name="TextBox 12"/>
          <p:cNvSpPr txBox="1"/>
          <p:nvPr/>
        </p:nvSpPr>
        <p:spPr>
          <a:xfrm>
            <a:off x="6224732" y="3412106"/>
            <a:ext cx="338554" cy="369332"/>
          </a:xfrm>
          <a:prstGeom prst="rect">
            <a:avLst/>
          </a:prstGeom>
          <a:noFill/>
        </p:spPr>
        <p:txBody>
          <a:bodyPr wrap="none" rtlCol="0">
            <a:spAutoFit/>
          </a:bodyPr>
          <a:lstStyle/>
          <a:p>
            <a:r>
              <a:rPr lang="en-US" dirty="0" smtClean="0">
                <a:solidFill>
                  <a:srgbClr val="FF0000"/>
                </a:solidFill>
                <a:latin typeface="Zapf Dingbats"/>
                <a:ea typeface="Zapf Dingbats"/>
                <a:cs typeface="Zapf Dingbats"/>
                <a:sym typeface="Zapf Dingbats"/>
              </a:rPr>
              <a:t>✗</a:t>
            </a:r>
            <a:endParaRPr lang="en-US" dirty="0">
              <a:solidFill>
                <a:srgbClr val="FF0000"/>
              </a:solidFill>
            </a:endParaRPr>
          </a:p>
        </p:txBody>
      </p:sp>
      <p:sp>
        <p:nvSpPr>
          <p:cNvPr id="14" name="TextBox 13"/>
          <p:cNvSpPr txBox="1"/>
          <p:nvPr/>
        </p:nvSpPr>
        <p:spPr>
          <a:xfrm>
            <a:off x="6224732" y="3700372"/>
            <a:ext cx="338554" cy="369332"/>
          </a:xfrm>
          <a:prstGeom prst="rect">
            <a:avLst/>
          </a:prstGeom>
          <a:noFill/>
        </p:spPr>
        <p:txBody>
          <a:bodyPr wrap="none" rtlCol="0">
            <a:spAutoFit/>
          </a:bodyPr>
          <a:lstStyle/>
          <a:p>
            <a:r>
              <a:rPr lang="en-US" dirty="0" smtClean="0">
                <a:solidFill>
                  <a:srgbClr val="FF0000"/>
                </a:solidFill>
                <a:latin typeface="Zapf Dingbats"/>
                <a:ea typeface="Zapf Dingbats"/>
                <a:cs typeface="Zapf Dingbats"/>
                <a:sym typeface="Zapf Dingbats"/>
              </a:rPr>
              <a:t>✗</a:t>
            </a:r>
            <a:endParaRPr lang="en-US" dirty="0">
              <a:solidFill>
                <a:srgbClr val="FF0000"/>
              </a:solidFill>
            </a:endParaRPr>
          </a:p>
        </p:txBody>
      </p:sp>
      <p:sp>
        <p:nvSpPr>
          <p:cNvPr id="15" name="TextBox 14"/>
          <p:cNvSpPr txBox="1"/>
          <p:nvPr/>
        </p:nvSpPr>
        <p:spPr>
          <a:xfrm>
            <a:off x="6221302" y="3960223"/>
            <a:ext cx="364202" cy="369332"/>
          </a:xfrm>
          <a:prstGeom prst="rect">
            <a:avLst/>
          </a:prstGeom>
          <a:noFill/>
        </p:spPr>
        <p:txBody>
          <a:bodyPr wrap="none" rtlCol="0">
            <a:spAutoFit/>
          </a:bodyPr>
          <a:lstStyle/>
          <a:p>
            <a:r>
              <a:rPr lang="en-US" dirty="0">
                <a:latin typeface="Zapf Dingbats"/>
                <a:ea typeface="Zapf Dingbats"/>
                <a:cs typeface="Zapf Dingbats"/>
                <a:sym typeface="Zapf Dingbats"/>
              </a:rPr>
              <a:t>✓</a:t>
            </a:r>
            <a:endParaRPr lang="en-US" dirty="0"/>
          </a:p>
        </p:txBody>
      </p:sp>
      <p:sp>
        <p:nvSpPr>
          <p:cNvPr id="16" name="TextBox 15"/>
          <p:cNvSpPr txBox="1"/>
          <p:nvPr/>
        </p:nvSpPr>
        <p:spPr>
          <a:xfrm>
            <a:off x="6226370" y="4239772"/>
            <a:ext cx="364202" cy="369332"/>
          </a:xfrm>
          <a:prstGeom prst="rect">
            <a:avLst/>
          </a:prstGeom>
          <a:noFill/>
        </p:spPr>
        <p:txBody>
          <a:bodyPr wrap="none" rtlCol="0">
            <a:spAutoFit/>
          </a:bodyPr>
          <a:lstStyle/>
          <a:p>
            <a:r>
              <a:rPr lang="en-US" dirty="0">
                <a:latin typeface="Zapf Dingbats"/>
                <a:ea typeface="Zapf Dingbats"/>
                <a:cs typeface="Zapf Dingbats"/>
                <a:sym typeface="Zapf Dingbats"/>
              </a:rPr>
              <a:t>✓</a:t>
            </a:r>
            <a:endParaRPr lang="en-US" dirty="0"/>
          </a:p>
        </p:txBody>
      </p:sp>
      <p:sp>
        <p:nvSpPr>
          <p:cNvPr id="17" name="TextBox 16"/>
          <p:cNvSpPr txBox="1"/>
          <p:nvPr/>
        </p:nvSpPr>
        <p:spPr>
          <a:xfrm>
            <a:off x="6220981" y="4521520"/>
            <a:ext cx="364202" cy="369332"/>
          </a:xfrm>
          <a:prstGeom prst="rect">
            <a:avLst/>
          </a:prstGeom>
          <a:noFill/>
        </p:spPr>
        <p:txBody>
          <a:bodyPr wrap="none" rtlCol="0">
            <a:spAutoFit/>
          </a:bodyPr>
          <a:lstStyle/>
          <a:p>
            <a:r>
              <a:rPr lang="en-US" dirty="0">
                <a:latin typeface="Zapf Dingbats"/>
                <a:ea typeface="Zapf Dingbats"/>
                <a:cs typeface="Zapf Dingbats"/>
                <a:sym typeface="Zapf Dingbats"/>
              </a:rPr>
              <a:t>✓</a:t>
            </a:r>
            <a:endParaRPr lang="en-US" dirty="0"/>
          </a:p>
        </p:txBody>
      </p:sp>
      <p:sp>
        <p:nvSpPr>
          <p:cNvPr id="22" name="Slide Number Placeholder 2"/>
          <p:cNvSpPr>
            <a:spLocks noGrp="1"/>
          </p:cNvSpPr>
          <p:nvPr>
            <p:ph type="sldNum" sz="quarter" idx="12"/>
          </p:nvPr>
        </p:nvSpPr>
        <p:spPr>
          <a:xfrm>
            <a:off x="4037946" y="6426739"/>
            <a:ext cx="992565" cy="276999"/>
          </a:xfrm>
        </p:spPr>
        <p:txBody>
          <a:bodyPr/>
          <a:lstStyle/>
          <a:p>
            <a:fld id="{025A855F-C6D8-5944-9B1B-50E202AEB8AD}" type="slidenum">
              <a:rPr lang="en-US" smtClean="0"/>
              <a:t>32</a:t>
            </a:fld>
            <a:endParaRPr lang="en-US" dirty="0"/>
          </a:p>
        </p:txBody>
      </p:sp>
    </p:spTree>
    <p:extLst>
      <p:ext uri="{BB962C8B-B14F-4D97-AF65-F5344CB8AC3E}">
        <p14:creationId xmlns:p14="http://schemas.microsoft.com/office/powerpoint/2010/main" val="22606671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P spid="13" grpId="0"/>
      <p:bldP spid="14" grpId="0"/>
      <p:bldP spid="15" grpId="0"/>
      <p:bldP spid="16" grpId="0"/>
      <p:bldP spid="1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7170375" y="4228105"/>
            <a:ext cx="338554" cy="369332"/>
          </a:xfrm>
          <a:prstGeom prst="rect">
            <a:avLst/>
          </a:prstGeom>
          <a:noFill/>
        </p:spPr>
        <p:txBody>
          <a:bodyPr wrap="none" rtlCol="0">
            <a:spAutoFit/>
          </a:bodyPr>
          <a:lstStyle/>
          <a:p>
            <a:r>
              <a:rPr lang="en-US" dirty="0" smtClean="0">
                <a:solidFill>
                  <a:srgbClr val="FF0000"/>
                </a:solidFill>
                <a:latin typeface="Zapf Dingbats"/>
                <a:ea typeface="Zapf Dingbats"/>
                <a:cs typeface="Zapf Dingbats"/>
                <a:sym typeface="Zapf Dingbats"/>
              </a:rPr>
              <a:t>✗</a:t>
            </a:r>
            <a:endParaRPr lang="en-US" dirty="0">
              <a:solidFill>
                <a:srgbClr val="FF0000"/>
              </a:solidFill>
            </a:endParaRPr>
          </a:p>
        </p:txBody>
      </p:sp>
      <p:sp>
        <p:nvSpPr>
          <p:cNvPr id="23" name="TextBox 22"/>
          <p:cNvSpPr txBox="1"/>
          <p:nvPr/>
        </p:nvSpPr>
        <p:spPr>
          <a:xfrm>
            <a:off x="7175105" y="3945022"/>
            <a:ext cx="338554" cy="369332"/>
          </a:xfrm>
          <a:prstGeom prst="rect">
            <a:avLst/>
          </a:prstGeom>
          <a:noFill/>
        </p:spPr>
        <p:txBody>
          <a:bodyPr wrap="none" rtlCol="0">
            <a:spAutoFit/>
          </a:bodyPr>
          <a:lstStyle/>
          <a:p>
            <a:r>
              <a:rPr lang="en-US" dirty="0" smtClean="0">
                <a:solidFill>
                  <a:srgbClr val="FF0000"/>
                </a:solidFill>
                <a:latin typeface="Zapf Dingbats"/>
                <a:ea typeface="Zapf Dingbats"/>
                <a:cs typeface="Zapf Dingbats"/>
                <a:sym typeface="Zapf Dingbats"/>
              </a:rPr>
              <a:t>✗</a:t>
            </a:r>
            <a:endParaRPr lang="en-US" dirty="0">
              <a:solidFill>
                <a:srgbClr val="FF0000"/>
              </a:solidFill>
            </a:endParaRPr>
          </a:p>
        </p:txBody>
      </p:sp>
      <p:sp>
        <p:nvSpPr>
          <p:cNvPr id="21" name="Rectangle 2"/>
          <p:cNvSpPr>
            <a:spLocks/>
          </p:cNvSpPr>
          <p:nvPr/>
        </p:nvSpPr>
        <p:spPr bwMode="auto">
          <a:xfrm>
            <a:off x="824217" y="1359343"/>
            <a:ext cx="7570052" cy="4759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a:t>
            </a:r>
            <a:r>
              <a:rPr lang="en-US" dirty="0" err="1" smtClean="0">
                <a:latin typeface="Courier New Bold" charset="0"/>
                <a:ea typeface="ＭＳ Ｐゴシック" charset="0"/>
                <a:sym typeface="Courier New Bold" charset="0"/>
              </a:rPr>
              <a:t>int</a:t>
            </a:r>
            <a:r>
              <a:rPr lang="en-US" dirty="0" smtClean="0">
                <a:latin typeface="Courier New Bold" charset="0"/>
                <a:ea typeface="ＭＳ Ｐゴシック" charset="0"/>
                <a:sym typeface="Courier New Bold" charset="0"/>
              </a:rPr>
              <a:t> x, y;</a:t>
            </a: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a:t>
            </a: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 store CCR in x and disable interrupts *)</a:t>
            </a: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a:t>
            </a:r>
            <a:endParaRPr lang="en-US" dirty="0">
              <a:latin typeface="Courier New Bold" charset="0"/>
              <a:ea typeface="ＭＳ Ｐゴシック" charset="0"/>
              <a:sym typeface="Courier New Bold" charset="0"/>
            </a:endParaRP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 store CCR in y </a:t>
            </a:r>
            <a:r>
              <a:rPr lang="en-US" dirty="0">
                <a:latin typeface="Courier New Bold" charset="0"/>
                <a:ea typeface="ＭＳ Ｐゴシック" charset="0"/>
                <a:sym typeface="Courier New Bold" charset="0"/>
              </a:rPr>
              <a:t>and disable interrupts *</a:t>
            </a:r>
            <a:r>
              <a:rPr lang="en-US" dirty="0" smtClean="0">
                <a:latin typeface="Courier New Bold" charset="0"/>
                <a:ea typeface="ＭＳ Ｐゴシック" charset="0"/>
                <a:sym typeface="Courier New Bold" charset="0"/>
              </a:rPr>
              <a:t>)</a:t>
            </a: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a:t>
            </a:r>
            <a:endParaRPr lang="en-US" dirty="0">
              <a:latin typeface="Courier New Bold" charset="0"/>
              <a:ea typeface="ＭＳ Ｐゴシック" charset="0"/>
              <a:sym typeface="Courier New Bold" charset="0"/>
            </a:endParaRPr>
          </a:p>
          <a:p>
            <a:pPr marL="0" lvl="1">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 restore CCR from y *)</a:t>
            </a:r>
            <a:endParaRPr lang="en-US" dirty="0">
              <a:latin typeface="Courier New Bold" charset="0"/>
              <a:ea typeface="ＭＳ Ｐゴシック" charset="0"/>
              <a:sym typeface="Courier New Bold" charset="0"/>
            </a:endParaRP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a:t>
            </a: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 restore CCR from x *)</a:t>
            </a: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a:t>
            </a:r>
          </a:p>
          <a:p>
            <a:pPr>
              <a:tabLst>
                <a:tab pos="250022" algn="l"/>
                <a:tab pos="500045" algn="l"/>
                <a:tab pos="750067" algn="l"/>
                <a:tab pos="1000089" algn="l"/>
                <a:tab pos="1250112" algn="l"/>
                <a:tab pos="1500134" algn="l"/>
                <a:tab pos="1750157" algn="l"/>
                <a:tab pos="2000179" algn="l"/>
                <a:tab pos="2250201" algn="l"/>
                <a:tab pos="2500224" algn="l"/>
                <a:tab pos="2750246" algn="l"/>
                <a:tab pos="3000268" algn="l"/>
              </a:tabLst>
            </a:pPr>
            <a:r>
              <a:rPr lang="en-US" dirty="0" smtClean="0">
                <a:latin typeface="Courier New Bold" charset="0"/>
                <a:ea typeface="ＭＳ Ｐゴシック" charset="0"/>
                <a:sym typeface="Courier New Bold" charset="0"/>
              </a:rPr>
              <a:t> </a:t>
            </a:r>
            <a:endParaRPr lang="en-US" dirty="0">
              <a:latin typeface="Courier New Bold" charset="0"/>
              <a:ea typeface="ＭＳ Ｐゴシック" charset="0"/>
              <a:sym typeface="Courier New Bold" charset="0"/>
            </a:endParaRPr>
          </a:p>
        </p:txBody>
      </p:sp>
      <p:sp>
        <p:nvSpPr>
          <p:cNvPr id="2" name="Title 1"/>
          <p:cNvSpPr>
            <a:spLocks noGrp="1"/>
          </p:cNvSpPr>
          <p:nvPr>
            <p:ph type="title"/>
          </p:nvPr>
        </p:nvSpPr>
        <p:spPr/>
        <p:txBody>
          <a:bodyPr/>
          <a:lstStyle/>
          <a:p>
            <a:r>
              <a:rPr lang="en-US" dirty="0" smtClean="0"/>
              <a:t>Nested critical sections</a:t>
            </a:r>
            <a:endParaRPr lang="en-US" dirty="0"/>
          </a:p>
        </p:txBody>
      </p:sp>
      <p:sp>
        <p:nvSpPr>
          <p:cNvPr id="8" name="TextBox 7"/>
          <p:cNvSpPr txBox="1"/>
          <p:nvPr/>
        </p:nvSpPr>
        <p:spPr>
          <a:xfrm>
            <a:off x="6344779" y="2194740"/>
            <a:ext cx="1936648" cy="369332"/>
          </a:xfrm>
          <a:prstGeom prst="rect">
            <a:avLst/>
          </a:prstGeom>
          <a:noFill/>
        </p:spPr>
        <p:txBody>
          <a:bodyPr wrap="none" rtlCol="0">
            <a:spAutoFit/>
          </a:bodyPr>
          <a:lstStyle/>
          <a:p>
            <a:r>
              <a:rPr lang="en-US" dirty="0" smtClean="0"/>
              <a:t>Interrupts enabled</a:t>
            </a:r>
          </a:p>
        </p:txBody>
      </p:sp>
      <p:sp>
        <p:nvSpPr>
          <p:cNvPr id="9" name="TextBox 8"/>
          <p:cNvSpPr txBox="1"/>
          <p:nvPr/>
        </p:nvSpPr>
        <p:spPr>
          <a:xfrm>
            <a:off x="7170553" y="2603527"/>
            <a:ext cx="364202" cy="369332"/>
          </a:xfrm>
          <a:prstGeom prst="rect">
            <a:avLst/>
          </a:prstGeom>
          <a:noFill/>
        </p:spPr>
        <p:txBody>
          <a:bodyPr wrap="none" rtlCol="0">
            <a:spAutoFit/>
          </a:bodyPr>
          <a:lstStyle/>
          <a:p>
            <a:r>
              <a:rPr lang="en-US" dirty="0" smtClean="0">
                <a:latin typeface="Zapf Dingbats"/>
                <a:ea typeface="Zapf Dingbats"/>
                <a:cs typeface="Zapf Dingbats"/>
                <a:sym typeface="Zapf Dingbats"/>
              </a:rPr>
              <a:t>✓</a:t>
            </a:r>
            <a:endParaRPr lang="en-US" dirty="0"/>
          </a:p>
        </p:txBody>
      </p:sp>
      <p:sp>
        <p:nvSpPr>
          <p:cNvPr id="10" name="TextBox 9"/>
          <p:cNvSpPr txBox="1"/>
          <p:nvPr/>
        </p:nvSpPr>
        <p:spPr>
          <a:xfrm>
            <a:off x="7174422" y="2866290"/>
            <a:ext cx="338554" cy="369332"/>
          </a:xfrm>
          <a:prstGeom prst="rect">
            <a:avLst/>
          </a:prstGeom>
          <a:noFill/>
        </p:spPr>
        <p:txBody>
          <a:bodyPr wrap="none" rtlCol="0">
            <a:spAutoFit/>
          </a:bodyPr>
          <a:lstStyle/>
          <a:p>
            <a:r>
              <a:rPr lang="en-US" dirty="0" smtClean="0">
                <a:solidFill>
                  <a:srgbClr val="FF0000"/>
                </a:solidFill>
                <a:latin typeface="Zapf Dingbats"/>
                <a:ea typeface="Zapf Dingbats"/>
                <a:cs typeface="Zapf Dingbats"/>
                <a:sym typeface="Zapf Dingbats"/>
              </a:rPr>
              <a:t>✗</a:t>
            </a:r>
            <a:endParaRPr lang="en-US" dirty="0">
              <a:solidFill>
                <a:srgbClr val="FF0000"/>
              </a:solidFill>
            </a:endParaRPr>
          </a:p>
        </p:txBody>
      </p:sp>
      <p:sp>
        <p:nvSpPr>
          <p:cNvPr id="12" name="TextBox 11"/>
          <p:cNvSpPr txBox="1"/>
          <p:nvPr/>
        </p:nvSpPr>
        <p:spPr>
          <a:xfrm>
            <a:off x="7170553" y="3153142"/>
            <a:ext cx="338554" cy="369332"/>
          </a:xfrm>
          <a:prstGeom prst="rect">
            <a:avLst/>
          </a:prstGeom>
          <a:noFill/>
        </p:spPr>
        <p:txBody>
          <a:bodyPr wrap="none" rtlCol="0">
            <a:spAutoFit/>
          </a:bodyPr>
          <a:lstStyle/>
          <a:p>
            <a:r>
              <a:rPr lang="en-US" dirty="0" smtClean="0">
                <a:solidFill>
                  <a:srgbClr val="FF0000"/>
                </a:solidFill>
                <a:latin typeface="Zapf Dingbats"/>
                <a:ea typeface="Zapf Dingbats"/>
                <a:cs typeface="Zapf Dingbats"/>
                <a:sym typeface="Zapf Dingbats"/>
              </a:rPr>
              <a:t>✗</a:t>
            </a:r>
            <a:endParaRPr lang="en-US" dirty="0">
              <a:solidFill>
                <a:srgbClr val="FF0000"/>
              </a:solidFill>
            </a:endParaRPr>
          </a:p>
        </p:txBody>
      </p:sp>
      <p:sp>
        <p:nvSpPr>
          <p:cNvPr id="13" name="TextBox 12"/>
          <p:cNvSpPr txBox="1"/>
          <p:nvPr/>
        </p:nvSpPr>
        <p:spPr>
          <a:xfrm>
            <a:off x="7170553" y="3412106"/>
            <a:ext cx="338554" cy="369332"/>
          </a:xfrm>
          <a:prstGeom prst="rect">
            <a:avLst/>
          </a:prstGeom>
          <a:noFill/>
        </p:spPr>
        <p:txBody>
          <a:bodyPr wrap="none" rtlCol="0">
            <a:spAutoFit/>
          </a:bodyPr>
          <a:lstStyle/>
          <a:p>
            <a:r>
              <a:rPr lang="en-US" dirty="0" smtClean="0">
                <a:solidFill>
                  <a:srgbClr val="FF0000"/>
                </a:solidFill>
                <a:latin typeface="Zapf Dingbats"/>
                <a:ea typeface="Zapf Dingbats"/>
                <a:cs typeface="Zapf Dingbats"/>
                <a:sym typeface="Zapf Dingbats"/>
              </a:rPr>
              <a:t>✗</a:t>
            </a:r>
            <a:endParaRPr lang="en-US" dirty="0">
              <a:solidFill>
                <a:srgbClr val="FF0000"/>
              </a:solidFill>
            </a:endParaRPr>
          </a:p>
        </p:txBody>
      </p:sp>
      <p:sp>
        <p:nvSpPr>
          <p:cNvPr id="14" name="TextBox 13"/>
          <p:cNvSpPr txBox="1"/>
          <p:nvPr/>
        </p:nvSpPr>
        <p:spPr>
          <a:xfrm>
            <a:off x="7170553" y="3700372"/>
            <a:ext cx="338554" cy="369332"/>
          </a:xfrm>
          <a:prstGeom prst="rect">
            <a:avLst/>
          </a:prstGeom>
          <a:noFill/>
        </p:spPr>
        <p:txBody>
          <a:bodyPr wrap="none" rtlCol="0">
            <a:spAutoFit/>
          </a:bodyPr>
          <a:lstStyle/>
          <a:p>
            <a:r>
              <a:rPr lang="en-US" dirty="0" smtClean="0">
                <a:solidFill>
                  <a:srgbClr val="FF0000"/>
                </a:solidFill>
                <a:latin typeface="Zapf Dingbats"/>
                <a:ea typeface="Zapf Dingbats"/>
                <a:cs typeface="Zapf Dingbats"/>
                <a:sym typeface="Zapf Dingbats"/>
              </a:rPr>
              <a:t>✗</a:t>
            </a:r>
            <a:endParaRPr lang="en-US" dirty="0">
              <a:solidFill>
                <a:srgbClr val="FF0000"/>
              </a:solidFill>
            </a:endParaRPr>
          </a:p>
        </p:txBody>
      </p:sp>
      <p:sp>
        <p:nvSpPr>
          <p:cNvPr id="17" name="TextBox 16"/>
          <p:cNvSpPr txBox="1"/>
          <p:nvPr/>
        </p:nvSpPr>
        <p:spPr>
          <a:xfrm>
            <a:off x="7166802" y="4521520"/>
            <a:ext cx="364202" cy="369332"/>
          </a:xfrm>
          <a:prstGeom prst="rect">
            <a:avLst/>
          </a:prstGeom>
          <a:noFill/>
        </p:spPr>
        <p:txBody>
          <a:bodyPr wrap="none" rtlCol="0">
            <a:spAutoFit/>
          </a:bodyPr>
          <a:lstStyle/>
          <a:p>
            <a:r>
              <a:rPr lang="en-US" dirty="0">
                <a:latin typeface="Zapf Dingbats"/>
                <a:ea typeface="Zapf Dingbats"/>
                <a:cs typeface="Zapf Dingbats"/>
                <a:sym typeface="Zapf Dingbats"/>
              </a:rPr>
              <a:t>✓</a:t>
            </a:r>
            <a:endParaRPr lang="en-US" dirty="0"/>
          </a:p>
        </p:txBody>
      </p:sp>
      <p:sp>
        <p:nvSpPr>
          <p:cNvPr id="22" name="Slide Number Placeholder 2"/>
          <p:cNvSpPr>
            <a:spLocks noGrp="1"/>
          </p:cNvSpPr>
          <p:nvPr>
            <p:ph type="sldNum" sz="quarter" idx="12"/>
          </p:nvPr>
        </p:nvSpPr>
        <p:spPr>
          <a:xfrm>
            <a:off x="4037946" y="6426739"/>
            <a:ext cx="992565" cy="276999"/>
          </a:xfrm>
        </p:spPr>
        <p:txBody>
          <a:bodyPr/>
          <a:lstStyle/>
          <a:p>
            <a:fld id="{025A855F-C6D8-5944-9B1B-50E202AEB8AD}" type="slidenum">
              <a:rPr lang="en-US" smtClean="0"/>
              <a:t>33</a:t>
            </a:fld>
            <a:endParaRPr lang="en-US" dirty="0"/>
          </a:p>
        </p:txBody>
      </p:sp>
    </p:spTree>
    <p:extLst>
      <p:ext uri="{BB962C8B-B14F-4D97-AF65-F5344CB8AC3E}">
        <p14:creationId xmlns:p14="http://schemas.microsoft.com/office/powerpoint/2010/main" val="37327083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3" grpId="0"/>
      <p:bldP spid="9" grpId="0"/>
      <p:bldP spid="10" grpId="0"/>
      <p:bldP spid="12" grpId="0"/>
      <p:bldP spid="13" grpId="0"/>
      <p:bldP spid="14" grpId="0"/>
      <p:bldP spid="1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Critical sections in uC/OS-II </a:t>
            </a:r>
            <a:endParaRPr lang="nl-NL" dirty="0"/>
          </a:p>
        </p:txBody>
      </p:sp>
      <p:sp>
        <p:nvSpPr>
          <p:cNvPr id="25603" name="Content Placeholder 2"/>
          <p:cNvSpPr>
            <a:spLocks noGrp="1"/>
          </p:cNvSpPr>
          <p:nvPr>
            <p:ph idx="1"/>
          </p:nvPr>
        </p:nvSpPr>
        <p:spPr/>
        <p:txBody>
          <a:bodyPr>
            <a:normAutofit fontScale="70000" lnSpcReduction="20000"/>
          </a:bodyPr>
          <a:lstStyle/>
          <a:p>
            <a:r>
              <a:rPr lang="en-US" b="1" dirty="0" smtClean="0">
                <a:latin typeface="Courier New"/>
                <a:cs typeface="Courier New"/>
              </a:rPr>
              <a:t>OS_CPU_SR </a:t>
            </a:r>
            <a:r>
              <a:rPr lang="en-US" b="1" dirty="0" err="1">
                <a:latin typeface="Courier New"/>
                <a:cs typeface="Courier New"/>
              </a:rPr>
              <a:t>cpu_sr</a:t>
            </a:r>
            <a:endParaRPr lang="en-US" b="1" dirty="0">
              <a:latin typeface="Courier New"/>
              <a:cs typeface="Courier New"/>
            </a:endParaRPr>
          </a:p>
          <a:p>
            <a:pPr lvl="1"/>
            <a:r>
              <a:rPr lang="en-US" dirty="0"/>
              <a:t>Stores the Condition Code Register (CCR)</a:t>
            </a:r>
          </a:p>
          <a:p>
            <a:r>
              <a:rPr lang="fr-FR" b="1" dirty="0" smtClean="0">
                <a:latin typeface="Courier New"/>
                <a:cs typeface="Courier New"/>
              </a:rPr>
              <a:t>OS_ENTER_CRITICAL()</a:t>
            </a:r>
            <a:endParaRPr lang="fr-FR" dirty="0" smtClean="0"/>
          </a:p>
          <a:p>
            <a:pPr lvl="1"/>
            <a:r>
              <a:rPr lang="en-US" dirty="0" smtClean="0"/>
              <a:t>Saves the CCR to </a:t>
            </a:r>
            <a:r>
              <a:rPr lang="en-US" dirty="0" err="1" smtClean="0"/>
              <a:t>cpu_sr</a:t>
            </a:r>
            <a:endParaRPr lang="en-US" dirty="0" smtClean="0"/>
          </a:p>
          <a:p>
            <a:pPr lvl="1"/>
            <a:r>
              <a:rPr lang="fr-FR" dirty="0" err="1"/>
              <a:t>Disables</a:t>
            </a:r>
            <a:r>
              <a:rPr lang="fr-FR" dirty="0"/>
              <a:t> </a:t>
            </a:r>
            <a:r>
              <a:rPr lang="fr-FR" dirty="0" err="1"/>
              <a:t>interrupts</a:t>
            </a:r>
            <a:endParaRPr lang="en-US" dirty="0" smtClean="0"/>
          </a:p>
          <a:p>
            <a:r>
              <a:rPr lang="fr-FR" b="1" dirty="0" smtClean="0">
                <a:latin typeface="Courier New"/>
                <a:cs typeface="Courier New"/>
              </a:rPr>
              <a:t>OS_EXIT_CRITICAL()</a:t>
            </a:r>
          </a:p>
          <a:p>
            <a:pPr lvl="1"/>
            <a:r>
              <a:rPr lang="fr-FR" dirty="0" smtClean="0"/>
              <a:t>R</a:t>
            </a:r>
            <a:r>
              <a:rPr lang="en-US" dirty="0" err="1" smtClean="0"/>
              <a:t>estores</a:t>
            </a:r>
            <a:r>
              <a:rPr lang="en-US" dirty="0" smtClean="0"/>
              <a:t> the CCR from </a:t>
            </a:r>
            <a:r>
              <a:rPr lang="en-US" dirty="0" err="1" smtClean="0"/>
              <a:t>cpu_sr</a:t>
            </a:r>
            <a:endParaRPr lang="en-US" dirty="0" smtClean="0"/>
          </a:p>
          <a:p>
            <a:endParaRPr lang="en-US" dirty="0" smtClean="0"/>
          </a:p>
          <a:p>
            <a:endParaRPr lang="en-US" dirty="0"/>
          </a:p>
          <a:p>
            <a:endParaRPr lang="en-US" dirty="0" smtClean="0"/>
          </a:p>
          <a:p>
            <a:endParaRPr lang="en-US" dirty="0"/>
          </a:p>
          <a:p>
            <a:endParaRPr lang="en-US" dirty="0" smtClean="0"/>
          </a:p>
          <a:p>
            <a:r>
              <a:rPr lang="en-US" dirty="0" smtClean="0"/>
              <a:t>These functions are intended for system use and very brief critical sections. Using them for arbitrary applications is not advised</a:t>
            </a:r>
            <a:endParaRPr lang="en-US" dirty="0"/>
          </a:p>
        </p:txBody>
      </p:sp>
      <p:sp>
        <p:nvSpPr>
          <p:cNvPr id="2" name="Slide Number Placeholder 1"/>
          <p:cNvSpPr>
            <a:spLocks noGrp="1"/>
          </p:cNvSpPr>
          <p:nvPr>
            <p:ph type="sldNum" sz="quarter" idx="12"/>
          </p:nvPr>
        </p:nvSpPr>
        <p:spPr/>
        <p:txBody>
          <a:bodyPr/>
          <a:lstStyle/>
          <a:p>
            <a:fld id="{025A855F-C6D8-5944-9B1B-50E202AEB8AD}" type="slidenum">
              <a:rPr lang="en-US" smtClean="0"/>
              <a:pPr/>
              <a:t>34</a:t>
            </a:fld>
            <a:endParaRPr lang="en-US"/>
          </a:p>
        </p:txBody>
      </p:sp>
      <p:sp>
        <p:nvSpPr>
          <p:cNvPr id="9" name="Rectangle 8"/>
          <p:cNvSpPr/>
          <p:nvPr/>
        </p:nvSpPr>
        <p:spPr>
          <a:xfrm>
            <a:off x="2266458" y="3727693"/>
            <a:ext cx="5334001" cy="1477328"/>
          </a:xfrm>
          <a:prstGeom prst="rect">
            <a:avLst/>
          </a:prstGeom>
        </p:spPr>
        <p:txBody>
          <a:bodyPr wrap="square">
            <a:spAutoFit/>
          </a:bodyPr>
          <a:lstStyle/>
          <a:p>
            <a:r>
              <a:rPr lang="en-US" b="1" dirty="0" smtClean="0">
                <a:latin typeface="Courier New"/>
                <a:cs typeface="Courier New"/>
              </a:rPr>
              <a:t>OS_CPU_SR  </a:t>
            </a:r>
            <a:r>
              <a:rPr lang="en-US" b="1" dirty="0" err="1">
                <a:latin typeface="Courier New"/>
                <a:cs typeface="Courier New"/>
              </a:rPr>
              <a:t>cpu_sr</a:t>
            </a:r>
            <a:r>
              <a:rPr lang="en-US" b="1" dirty="0">
                <a:latin typeface="Courier New"/>
                <a:cs typeface="Courier New"/>
              </a:rPr>
              <a:t> = 0u; </a:t>
            </a:r>
          </a:p>
          <a:p>
            <a:r>
              <a:rPr lang="en-US" b="1" dirty="0" smtClean="0">
                <a:latin typeface="Courier New"/>
                <a:cs typeface="Courier New"/>
              </a:rPr>
              <a:t>       :</a:t>
            </a:r>
          </a:p>
          <a:p>
            <a:r>
              <a:rPr lang="en-US" b="1" dirty="0" smtClean="0">
                <a:latin typeface="Courier New"/>
                <a:cs typeface="Courier New"/>
              </a:rPr>
              <a:t>OS_ENTER_CRITICAL</a:t>
            </a:r>
            <a:r>
              <a:rPr lang="en-US" b="1" dirty="0">
                <a:latin typeface="Courier New"/>
                <a:cs typeface="Courier New"/>
              </a:rPr>
              <a:t>()</a:t>
            </a:r>
            <a:r>
              <a:rPr lang="en-US" b="1" dirty="0" smtClean="0">
                <a:latin typeface="Courier New"/>
                <a:cs typeface="Courier New"/>
              </a:rPr>
              <a:t>;</a:t>
            </a:r>
            <a:endParaRPr lang="en-US" dirty="0">
              <a:latin typeface="Courier New"/>
              <a:cs typeface="Courier New"/>
            </a:endParaRPr>
          </a:p>
          <a:p>
            <a:r>
              <a:rPr lang="en-US" dirty="0" smtClean="0">
                <a:latin typeface="Courier New"/>
                <a:cs typeface="Courier New"/>
              </a:rPr>
              <a:t>(* </a:t>
            </a:r>
            <a:r>
              <a:rPr lang="en-US" dirty="0">
                <a:latin typeface="Courier New"/>
                <a:cs typeface="Courier New"/>
              </a:rPr>
              <a:t>code to be executed atomically </a:t>
            </a:r>
            <a:r>
              <a:rPr lang="en-US" dirty="0" smtClean="0">
                <a:latin typeface="Courier New"/>
                <a:cs typeface="Courier New"/>
              </a:rPr>
              <a:t>*)  </a:t>
            </a:r>
            <a:endParaRPr lang="en-US" b="1" dirty="0">
              <a:latin typeface="Courier New"/>
              <a:cs typeface="Courier New"/>
            </a:endParaRPr>
          </a:p>
          <a:p>
            <a:r>
              <a:rPr lang="en-US" b="1" dirty="0" smtClean="0">
                <a:latin typeface="Courier New"/>
                <a:cs typeface="Courier New"/>
              </a:rPr>
              <a:t>OS_EXIT_CRITICAL</a:t>
            </a:r>
            <a:r>
              <a:rPr lang="en-US" b="1" dirty="0">
                <a:latin typeface="Courier New"/>
                <a:cs typeface="Courier New"/>
              </a:rPr>
              <a:t>();</a:t>
            </a:r>
            <a:endParaRPr lang="en-US" dirty="0"/>
          </a:p>
        </p:txBody>
      </p:sp>
    </p:spTree>
    <p:extLst>
      <p:ext uri="{BB962C8B-B14F-4D97-AF65-F5344CB8AC3E}">
        <p14:creationId xmlns:p14="http://schemas.microsoft.com/office/powerpoint/2010/main" val="90155365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preemption</a:t>
            </a:r>
            <a:endParaRPr lang="en-US" dirty="0"/>
          </a:p>
        </p:txBody>
      </p:sp>
      <p:sp>
        <p:nvSpPr>
          <p:cNvPr id="3" name="Content Placeholder 2"/>
          <p:cNvSpPr>
            <a:spLocks noGrp="1"/>
          </p:cNvSpPr>
          <p:nvPr>
            <p:ph idx="1"/>
          </p:nvPr>
        </p:nvSpPr>
        <p:spPr/>
        <p:txBody>
          <a:bodyPr/>
          <a:lstStyle/>
          <a:p>
            <a:r>
              <a:rPr lang="en-US" dirty="0" smtClean="0"/>
              <a:t>Advantages:</a:t>
            </a:r>
          </a:p>
          <a:p>
            <a:pPr lvl="1"/>
            <a:r>
              <a:rPr lang="en-US" dirty="0" smtClean="0"/>
              <a:t>Shorter latency for higher priority tasks</a:t>
            </a:r>
          </a:p>
          <a:p>
            <a:pPr lvl="1"/>
            <a:r>
              <a:rPr lang="en-US" dirty="0" smtClean="0"/>
              <a:t>In fixed priority systems: tasks are not affected by misbehaving lower priority tasks</a:t>
            </a:r>
          </a:p>
          <a:p>
            <a:r>
              <a:rPr lang="en-US" dirty="0" smtClean="0"/>
              <a:t>Shortcomings:</a:t>
            </a:r>
          </a:p>
          <a:p>
            <a:pPr lvl="1"/>
            <a:r>
              <a:rPr lang="en-US" dirty="0" smtClean="0"/>
              <a:t>Preemption at an arbitrary moment can lead to undesired interference between </a:t>
            </a:r>
            <a:r>
              <a:rPr lang="en-US" dirty="0" smtClean="0"/>
              <a:t>tasks</a:t>
            </a:r>
          </a:p>
          <a:p>
            <a:pPr lvl="2"/>
            <a:r>
              <a:rPr lang="en-US" smtClean="0"/>
              <a:t>Requires atomicity</a:t>
            </a:r>
            <a:endParaRPr lang="en-US" dirty="0" smtClean="0"/>
          </a:p>
        </p:txBody>
      </p:sp>
      <p:sp>
        <p:nvSpPr>
          <p:cNvPr id="4" name="Slide Number Placeholder 3"/>
          <p:cNvSpPr>
            <a:spLocks noGrp="1"/>
          </p:cNvSpPr>
          <p:nvPr>
            <p:ph type="sldNum" sz="quarter" idx="12"/>
          </p:nvPr>
        </p:nvSpPr>
        <p:spPr/>
        <p:txBody>
          <a:bodyPr/>
          <a:lstStyle/>
          <a:p>
            <a:fld id="{025A855F-C6D8-5944-9B1B-50E202AEB8AD}" type="slidenum">
              <a:rPr lang="en-US" smtClean="0"/>
              <a:t>35</a:t>
            </a:fld>
            <a:endParaRPr lang="en-US"/>
          </a:p>
        </p:txBody>
      </p:sp>
    </p:spTree>
    <p:extLst>
      <p:ext uri="{BB962C8B-B14F-4D97-AF65-F5344CB8AC3E}">
        <p14:creationId xmlns:p14="http://schemas.microsoft.com/office/powerpoint/2010/main" val="20582759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4" name="Content Placeholder 3"/>
          <p:cNvSpPr>
            <a:spLocks noGrp="1"/>
          </p:cNvSpPr>
          <p:nvPr>
            <p:ph idx="1"/>
          </p:nvPr>
        </p:nvSpPr>
        <p:spPr/>
        <p:txBody>
          <a:bodyPr/>
          <a:lstStyle/>
          <a:p>
            <a:r>
              <a:rPr lang="en-US" dirty="0" smtClean="0"/>
              <a:t>Recommended reading:</a:t>
            </a:r>
          </a:p>
          <a:p>
            <a:pPr lvl="1"/>
            <a:r>
              <a:rPr lang="en-US" dirty="0" smtClean="0"/>
              <a:t>[Burns]: Ch. 5.1, 5.2, 7.1, 7.2.1</a:t>
            </a:r>
          </a:p>
          <a:p>
            <a:pPr lvl="1"/>
            <a:r>
              <a:rPr lang="de-DE" dirty="0"/>
              <a:t>C. Locke, </a:t>
            </a:r>
            <a:r>
              <a:rPr lang="en-US" dirty="0"/>
              <a:t>“Software architecture for hard real-time applications: cyclic executives vs. fixed priority executives”, Real-time Systems, vol. 4, 1, 1992</a:t>
            </a:r>
          </a:p>
          <a:p>
            <a:pPr lvl="1"/>
            <a:endParaRPr lang="en-US" dirty="0"/>
          </a:p>
        </p:txBody>
      </p:sp>
      <p:sp>
        <p:nvSpPr>
          <p:cNvPr id="3" name="Slide Number Placeholder 2"/>
          <p:cNvSpPr>
            <a:spLocks noGrp="1"/>
          </p:cNvSpPr>
          <p:nvPr>
            <p:ph type="sldNum" sz="quarter" idx="12"/>
          </p:nvPr>
        </p:nvSpPr>
        <p:spPr/>
        <p:txBody>
          <a:bodyPr/>
          <a:lstStyle/>
          <a:p>
            <a:fld id="{025A855F-C6D8-5944-9B1B-50E202AEB8AD}" type="slidenum">
              <a:rPr lang="en-US" smtClean="0"/>
              <a:t>36</a:t>
            </a:fld>
            <a:endParaRPr lang="en-US"/>
          </a:p>
        </p:txBody>
      </p:sp>
    </p:spTree>
    <p:extLst>
      <p:ext uri="{BB962C8B-B14F-4D97-AF65-F5344CB8AC3E}">
        <p14:creationId xmlns:p14="http://schemas.microsoft.com/office/powerpoint/2010/main" val="9460326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non-preemptive execution</a:t>
            </a:r>
            <a:endParaRPr lang="en-US" dirty="0"/>
          </a:p>
        </p:txBody>
      </p:sp>
      <p:sp>
        <p:nvSpPr>
          <p:cNvPr id="4" name="Content Placeholder 3"/>
          <p:cNvSpPr>
            <a:spLocks noGrp="1"/>
          </p:cNvSpPr>
          <p:nvPr>
            <p:ph sz="half" idx="1"/>
          </p:nvPr>
        </p:nvSpPr>
        <p:spPr/>
        <p:txBody>
          <a:bodyPr>
            <a:normAutofit/>
          </a:bodyPr>
          <a:lstStyle/>
          <a:p>
            <a:r>
              <a:rPr lang="en-US" dirty="0"/>
              <a:t>Timing requirements: </a:t>
            </a:r>
          </a:p>
          <a:p>
            <a:pPr lvl="1"/>
            <a:r>
              <a:rPr lang="en-US" dirty="0" smtClean="0"/>
              <a:t>Deadline = next activation of the task</a:t>
            </a:r>
            <a:endParaRPr lang="en-US" dirty="0"/>
          </a:p>
          <a:p>
            <a:r>
              <a:rPr lang="en-US" dirty="0" smtClean="0"/>
              <a:t>Problem:</a:t>
            </a:r>
          </a:p>
          <a:p>
            <a:pPr lvl="1"/>
            <a:r>
              <a:rPr lang="en-US" dirty="0" smtClean="0"/>
              <a:t>If Task1 execution time spans across several periods of Task2, then Task2 will miss its deadlines</a:t>
            </a:r>
            <a:endParaRPr lang="en-US" dirty="0"/>
          </a:p>
        </p:txBody>
      </p:sp>
      <p:grpSp>
        <p:nvGrpSpPr>
          <p:cNvPr id="9" name="Group 8"/>
          <p:cNvGrpSpPr/>
          <p:nvPr/>
        </p:nvGrpSpPr>
        <p:grpSpPr>
          <a:xfrm>
            <a:off x="5004258" y="2351775"/>
            <a:ext cx="3572018" cy="2340708"/>
            <a:chOff x="5004258" y="1587825"/>
            <a:chExt cx="3572018" cy="2340708"/>
          </a:xfrm>
        </p:grpSpPr>
        <p:pic>
          <p:nvPicPr>
            <p:cNvPr id="6" name="Picture 5" descr="example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258" y="1587825"/>
              <a:ext cx="3572018" cy="2340708"/>
            </a:xfrm>
            <a:prstGeom prst="rect">
              <a:avLst/>
            </a:prstGeom>
          </p:spPr>
        </p:pic>
        <p:sp>
          <p:nvSpPr>
            <p:cNvPr id="7" name="Lightning Bolt 6"/>
            <p:cNvSpPr/>
            <p:nvPr/>
          </p:nvSpPr>
          <p:spPr>
            <a:xfrm>
              <a:off x="6028265" y="3031068"/>
              <a:ext cx="355602" cy="491061"/>
            </a:xfrm>
            <a:prstGeom prst="lightningBol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8" name="Lightning Bolt 7"/>
            <p:cNvSpPr/>
            <p:nvPr/>
          </p:nvSpPr>
          <p:spPr>
            <a:xfrm>
              <a:off x="7552265" y="3014134"/>
              <a:ext cx="355602" cy="491061"/>
            </a:xfrm>
            <a:prstGeom prst="lightningBol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sp>
        <p:nvSpPr>
          <p:cNvPr id="3" name="Slide Number Placeholder 2"/>
          <p:cNvSpPr>
            <a:spLocks noGrp="1"/>
          </p:cNvSpPr>
          <p:nvPr>
            <p:ph type="sldNum" sz="quarter" idx="12"/>
          </p:nvPr>
        </p:nvSpPr>
        <p:spPr/>
        <p:txBody>
          <a:bodyPr/>
          <a:lstStyle/>
          <a:p>
            <a:fld id="{025A855F-C6D8-5944-9B1B-50E202AEB8AD}" type="slidenum">
              <a:rPr lang="en-US" smtClean="0"/>
              <a:t>4</a:t>
            </a:fld>
            <a:endParaRPr lang="en-US"/>
          </a:p>
        </p:txBody>
      </p:sp>
      <p:sp>
        <p:nvSpPr>
          <p:cNvPr id="10" name="TextBox 9"/>
          <p:cNvSpPr txBox="1"/>
          <p:nvPr/>
        </p:nvSpPr>
        <p:spPr>
          <a:xfrm>
            <a:off x="6115539" y="5010834"/>
            <a:ext cx="1784826" cy="646331"/>
          </a:xfrm>
          <a:prstGeom prst="rect">
            <a:avLst/>
          </a:prstGeom>
          <a:noFill/>
        </p:spPr>
        <p:txBody>
          <a:bodyPr wrap="none" rtlCol="0">
            <a:spAutoFit/>
          </a:bodyPr>
          <a:lstStyle/>
          <a:p>
            <a:r>
              <a:rPr lang="en-US" dirty="0" smtClean="0"/>
              <a:t>Task 1 period: 30</a:t>
            </a:r>
          </a:p>
          <a:p>
            <a:r>
              <a:rPr lang="en-US" dirty="0" smtClean="0"/>
              <a:t>Task 2 period: 10</a:t>
            </a:r>
            <a:endParaRPr lang="en-US" dirty="0"/>
          </a:p>
        </p:txBody>
      </p:sp>
    </p:spTree>
    <p:extLst>
      <p:ext uri="{BB962C8B-B14F-4D97-AF65-F5344CB8AC3E}">
        <p14:creationId xmlns:p14="http://schemas.microsoft.com/office/powerpoint/2010/main" val="13587224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xample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880" y="2358131"/>
            <a:ext cx="3565922" cy="2346804"/>
          </a:xfrm>
          <a:prstGeom prst="rect">
            <a:avLst/>
          </a:prstGeom>
        </p:spPr>
      </p:pic>
      <p:sp>
        <p:nvSpPr>
          <p:cNvPr id="2" name="Title 1"/>
          <p:cNvSpPr>
            <a:spLocks noGrp="1"/>
          </p:cNvSpPr>
          <p:nvPr>
            <p:ph type="title"/>
          </p:nvPr>
        </p:nvSpPr>
        <p:spPr/>
        <p:txBody>
          <a:bodyPr>
            <a:normAutofit/>
          </a:bodyPr>
          <a:lstStyle/>
          <a:p>
            <a:r>
              <a:rPr lang="en-US" dirty="0" smtClean="0"/>
              <a:t>Example: non-preemptive execution</a:t>
            </a:r>
            <a:endParaRPr lang="en-US" dirty="0"/>
          </a:p>
        </p:txBody>
      </p:sp>
      <p:sp>
        <p:nvSpPr>
          <p:cNvPr id="4" name="Content Placeholder 3"/>
          <p:cNvSpPr>
            <a:spLocks noGrp="1"/>
          </p:cNvSpPr>
          <p:nvPr>
            <p:ph sz="half" idx="1"/>
          </p:nvPr>
        </p:nvSpPr>
        <p:spPr/>
        <p:txBody>
          <a:bodyPr>
            <a:normAutofit fontScale="92500"/>
          </a:bodyPr>
          <a:lstStyle/>
          <a:p>
            <a:r>
              <a:rPr lang="en-US" dirty="0"/>
              <a:t>Timing requirements: </a:t>
            </a:r>
          </a:p>
          <a:p>
            <a:pPr lvl="1"/>
            <a:r>
              <a:rPr lang="en-US" dirty="0" smtClean="0"/>
              <a:t>Deadline = next activation of the task</a:t>
            </a:r>
            <a:endParaRPr lang="en-US" dirty="0"/>
          </a:p>
          <a:p>
            <a:r>
              <a:rPr lang="en-US" dirty="0" smtClean="0"/>
              <a:t>Solution 1:</a:t>
            </a:r>
          </a:p>
          <a:p>
            <a:pPr lvl="1"/>
            <a:r>
              <a:rPr lang="en-US" dirty="0" smtClean="0"/>
              <a:t>Split long tasks into several shorter “sub-tasks”</a:t>
            </a:r>
          </a:p>
          <a:p>
            <a:r>
              <a:rPr lang="en-US" dirty="0" smtClean="0"/>
              <a:t>Shortcoming:</a:t>
            </a:r>
          </a:p>
          <a:p>
            <a:pPr lvl="1"/>
            <a:r>
              <a:rPr lang="en-US" dirty="0" smtClean="0"/>
              <a:t>Higher priority tasks are not protected from misbehaving lower priority tasks</a:t>
            </a:r>
            <a:endParaRPr lang="en-US" dirty="0"/>
          </a:p>
        </p:txBody>
      </p:sp>
      <p:sp>
        <p:nvSpPr>
          <p:cNvPr id="3" name="Slide Number Placeholder 2"/>
          <p:cNvSpPr>
            <a:spLocks noGrp="1"/>
          </p:cNvSpPr>
          <p:nvPr>
            <p:ph type="sldNum" sz="quarter" idx="12"/>
          </p:nvPr>
        </p:nvSpPr>
        <p:spPr/>
        <p:txBody>
          <a:bodyPr/>
          <a:lstStyle/>
          <a:p>
            <a:fld id="{025A855F-C6D8-5944-9B1B-50E202AEB8AD}" type="slidenum">
              <a:rPr lang="en-US" smtClean="0"/>
              <a:t>5</a:t>
            </a:fld>
            <a:endParaRPr lang="en-US"/>
          </a:p>
        </p:txBody>
      </p:sp>
      <p:sp>
        <p:nvSpPr>
          <p:cNvPr id="6" name="TextBox 5"/>
          <p:cNvSpPr txBox="1"/>
          <p:nvPr/>
        </p:nvSpPr>
        <p:spPr>
          <a:xfrm>
            <a:off x="6115539" y="5010834"/>
            <a:ext cx="1784826" cy="646331"/>
          </a:xfrm>
          <a:prstGeom prst="rect">
            <a:avLst/>
          </a:prstGeom>
          <a:noFill/>
        </p:spPr>
        <p:txBody>
          <a:bodyPr wrap="none" rtlCol="0">
            <a:spAutoFit/>
          </a:bodyPr>
          <a:lstStyle/>
          <a:p>
            <a:r>
              <a:rPr lang="en-US" dirty="0" smtClean="0"/>
              <a:t>Task 1 period: 30</a:t>
            </a:r>
          </a:p>
          <a:p>
            <a:r>
              <a:rPr lang="en-US" dirty="0" smtClean="0"/>
              <a:t>Task 2 period: 10</a:t>
            </a:r>
            <a:endParaRPr lang="en-US" dirty="0"/>
          </a:p>
        </p:txBody>
      </p:sp>
    </p:spTree>
    <p:extLst>
      <p:ext uri="{BB962C8B-B14F-4D97-AF65-F5344CB8AC3E}">
        <p14:creationId xmlns:p14="http://schemas.microsoft.com/office/powerpoint/2010/main" val="1854240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xample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258" y="2352110"/>
            <a:ext cx="3572018" cy="2340708"/>
          </a:xfrm>
          <a:prstGeom prst="rect">
            <a:avLst/>
          </a:prstGeom>
        </p:spPr>
      </p:pic>
      <p:sp>
        <p:nvSpPr>
          <p:cNvPr id="2" name="Title 1"/>
          <p:cNvSpPr>
            <a:spLocks noGrp="1"/>
          </p:cNvSpPr>
          <p:nvPr>
            <p:ph type="title"/>
          </p:nvPr>
        </p:nvSpPr>
        <p:spPr/>
        <p:txBody>
          <a:bodyPr>
            <a:normAutofit/>
          </a:bodyPr>
          <a:lstStyle/>
          <a:p>
            <a:r>
              <a:rPr lang="en-US" dirty="0" smtClean="0"/>
              <a:t>Example: preemptive execution</a:t>
            </a:r>
            <a:endParaRPr lang="en-US" dirty="0"/>
          </a:p>
        </p:txBody>
      </p:sp>
      <p:sp>
        <p:nvSpPr>
          <p:cNvPr id="4" name="Content Placeholder 3"/>
          <p:cNvSpPr>
            <a:spLocks noGrp="1"/>
          </p:cNvSpPr>
          <p:nvPr>
            <p:ph sz="half" idx="1"/>
          </p:nvPr>
        </p:nvSpPr>
        <p:spPr/>
        <p:txBody>
          <a:bodyPr>
            <a:normAutofit fontScale="85000" lnSpcReduction="20000"/>
          </a:bodyPr>
          <a:lstStyle/>
          <a:p>
            <a:r>
              <a:rPr lang="en-US" dirty="0" smtClean="0"/>
              <a:t>Timing requirement:</a:t>
            </a:r>
          </a:p>
          <a:p>
            <a:pPr lvl="1"/>
            <a:r>
              <a:rPr lang="en-US" dirty="0"/>
              <a:t>Deadline = next activation of the task</a:t>
            </a:r>
          </a:p>
          <a:p>
            <a:r>
              <a:rPr lang="en-US" dirty="0" smtClean="0"/>
              <a:t>Solution 2:</a:t>
            </a:r>
          </a:p>
          <a:p>
            <a:pPr lvl="1"/>
            <a:r>
              <a:rPr lang="en-US" dirty="0" smtClean="0"/>
              <a:t>Allow </a:t>
            </a:r>
            <a:r>
              <a:rPr lang="en-US" dirty="0"/>
              <a:t>Task2 to preempt </a:t>
            </a:r>
            <a:r>
              <a:rPr lang="en-US" dirty="0" smtClean="0"/>
              <a:t>Task1</a:t>
            </a:r>
          </a:p>
          <a:p>
            <a:pPr lvl="1"/>
            <a:r>
              <a:rPr lang="en-US" dirty="0" smtClean="0"/>
              <a:t>Introduce preemption: </a:t>
            </a:r>
          </a:p>
          <a:p>
            <a:pPr lvl="2"/>
            <a:r>
              <a:rPr lang="en-US" b="1" dirty="0" smtClean="0"/>
              <a:t>Preemptive priority-based </a:t>
            </a:r>
            <a:r>
              <a:rPr lang="en-US" b="1" dirty="0" smtClean="0"/>
              <a:t>scheduler</a:t>
            </a:r>
            <a:r>
              <a:rPr lang="en-US" dirty="0" smtClean="0"/>
              <a:t>: </a:t>
            </a:r>
            <a:r>
              <a:rPr lang="en-US" dirty="0" smtClean="0"/>
              <a:t>at any moment execute the highest priority ready task (if possible)</a:t>
            </a:r>
          </a:p>
          <a:p>
            <a:pPr lvl="2"/>
            <a:r>
              <a:rPr lang="en-US" dirty="0" smtClean="0"/>
              <a:t>E.g. Task2 has higher priority than Task1</a:t>
            </a:r>
          </a:p>
          <a:p>
            <a:pPr lvl="1"/>
            <a:r>
              <a:rPr lang="en-US" dirty="0" smtClean="0"/>
              <a:t>Note:</a:t>
            </a:r>
          </a:p>
          <a:p>
            <a:pPr lvl="2"/>
            <a:r>
              <a:rPr lang="en-US" dirty="0" smtClean="0"/>
              <a:t>Move from offline determined schedule to online determined schedule</a:t>
            </a:r>
          </a:p>
          <a:p>
            <a:pPr lvl="2"/>
            <a:endParaRPr lang="en-US" dirty="0"/>
          </a:p>
        </p:txBody>
      </p:sp>
      <p:sp>
        <p:nvSpPr>
          <p:cNvPr id="3" name="Slide Number Placeholder 2"/>
          <p:cNvSpPr>
            <a:spLocks noGrp="1"/>
          </p:cNvSpPr>
          <p:nvPr>
            <p:ph type="sldNum" sz="quarter" idx="12"/>
          </p:nvPr>
        </p:nvSpPr>
        <p:spPr/>
        <p:txBody>
          <a:bodyPr/>
          <a:lstStyle/>
          <a:p>
            <a:fld id="{025A855F-C6D8-5944-9B1B-50E202AEB8AD}" type="slidenum">
              <a:rPr lang="en-US" smtClean="0"/>
              <a:t>6</a:t>
            </a:fld>
            <a:endParaRPr lang="en-US"/>
          </a:p>
        </p:txBody>
      </p:sp>
      <p:sp>
        <p:nvSpPr>
          <p:cNvPr id="6" name="TextBox 5"/>
          <p:cNvSpPr txBox="1"/>
          <p:nvPr/>
        </p:nvSpPr>
        <p:spPr>
          <a:xfrm>
            <a:off x="6115539" y="5010834"/>
            <a:ext cx="1784826" cy="646331"/>
          </a:xfrm>
          <a:prstGeom prst="rect">
            <a:avLst/>
          </a:prstGeom>
          <a:noFill/>
        </p:spPr>
        <p:txBody>
          <a:bodyPr wrap="none" rtlCol="0">
            <a:spAutoFit/>
          </a:bodyPr>
          <a:lstStyle/>
          <a:p>
            <a:r>
              <a:rPr lang="en-US" dirty="0" smtClean="0"/>
              <a:t>Task 1 period: 30</a:t>
            </a:r>
          </a:p>
          <a:p>
            <a:r>
              <a:rPr lang="en-US" dirty="0" smtClean="0"/>
              <a:t>Task 2 period: 10</a:t>
            </a:r>
            <a:endParaRPr lang="en-US" dirty="0"/>
          </a:p>
        </p:txBody>
      </p:sp>
    </p:spTree>
    <p:extLst>
      <p:ext uri="{BB962C8B-B14F-4D97-AF65-F5344CB8AC3E}">
        <p14:creationId xmlns:p14="http://schemas.microsoft.com/office/powerpoint/2010/main" val="42726846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Goals for this slide set</a:t>
            </a:r>
            <a:endParaRPr lang="en-US" dirty="0"/>
          </a:p>
        </p:txBody>
      </p:sp>
      <p:sp>
        <p:nvSpPr>
          <p:cNvPr id="3" name="Content Placeholder 2"/>
          <p:cNvSpPr>
            <a:spLocks noGrp="1"/>
          </p:cNvSpPr>
          <p:nvPr>
            <p:ph idx="1"/>
          </p:nvPr>
        </p:nvSpPr>
        <p:spPr/>
        <p:txBody>
          <a:bodyPr/>
          <a:lstStyle/>
          <a:p>
            <a:r>
              <a:rPr lang="en-US" dirty="0" smtClean="0"/>
              <a:t>Describe the concept of preemption</a:t>
            </a:r>
          </a:p>
          <a:p>
            <a:r>
              <a:rPr lang="en-US" dirty="0" smtClean="0"/>
              <a:t>Explain when preemption is needed</a:t>
            </a:r>
          </a:p>
          <a:p>
            <a:r>
              <a:rPr lang="en-US" dirty="0" smtClean="0"/>
              <a:t>Describe how preemption can be supported by an operating system</a:t>
            </a:r>
          </a:p>
          <a:p>
            <a:r>
              <a:rPr lang="en-US" dirty="0" smtClean="0"/>
              <a:t>Explain the problems which preemption may introduce and how they may be addressed</a:t>
            </a:r>
            <a:endParaRPr lang="en-US" dirty="0"/>
          </a:p>
        </p:txBody>
      </p:sp>
      <p:sp>
        <p:nvSpPr>
          <p:cNvPr id="4" name="Slide Number Placeholder 3"/>
          <p:cNvSpPr>
            <a:spLocks noGrp="1"/>
          </p:cNvSpPr>
          <p:nvPr>
            <p:ph type="sldNum" sz="quarter" idx="12"/>
          </p:nvPr>
        </p:nvSpPr>
        <p:spPr/>
        <p:txBody>
          <a:bodyPr/>
          <a:lstStyle/>
          <a:p>
            <a:fld id="{025A855F-C6D8-5944-9B1B-50E202AEB8AD}" type="slidenum">
              <a:rPr lang="en-US" smtClean="0"/>
              <a:pPr/>
              <a:t>7</a:t>
            </a:fld>
            <a:endParaRPr lang="en-US"/>
          </a:p>
        </p:txBody>
      </p:sp>
    </p:spTree>
    <p:extLst>
      <p:ext uri="{BB962C8B-B14F-4D97-AF65-F5344CB8AC3E}">
        <p14:creationId xmlns:p14="http://schemas.microsoft.com/office/powerpoint/2010/main" val="19302457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a:t>Evaluation of the cyclic executive</a:t>
            </a:r>
          </a:p>
          <a:p>
            <a:r>
              <a:rPr lang="en-US" b="1" dirty="0" smtClean="0"/>
              <a:t>Preemption</a:t>
            </a:r>
            <a:endParaRPr lang="en-US" b="1" dirty="0"/>
          </a:p>
          <a:p>
            <a:r>
              <a:rPr lang="en-US" dirty="0" smtClean="0"/>
              <a:t>Atomicity</a:t>
            </a:r>
          </a:p>
        </p:txBody>
      </p:sp>
      <p:sp>
        <p:nvSpPr>
          <p:cNvPr id="4" name="Slide Number Placeholder 3"/>
          <p:cNvSpPr>
            <a:spLocks noGrp="1"/>
          </p:cNvSpPr>
          <p:nvPr>
            <p:ph type="sldNum" sz="quarter" idx="12"/>
          </p:nvPr>
        </p:nvSpPr>
        <p:spPr/>
        <p:txBody>
          <a:bodyPr/>
          <a:lstStyle/>
          <a:p>
            <a:fld id="{025A855F-C6D8-5944-9B1B-50E202AEB8AD}" type="slidenum">
              <a:rPr lang="en-US" smtClean="0"/>
              <a:t>8</a:t>
            </a:fld>
            <a:endParaRPr lang="en-US"/>
          </a:p>
        </p:txBody>
      </p:sp>
    </p:spTree>
    <p:extLst>
      <p:ext uri="{BB962C8B-B14F-4D97-AF65-F5344CB8AC3E}">
        <p14:creationId xmlns:p14="http://schemas.microsoft.com/office/powerpoint/2010/main" val="166576359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4"/>
          <a:stretch>
            <a:fillRect/>
          </a:stretch>
        </p:blipFill>
        <p:spPr>
          <a:xfrm>
            <a:off x="895360" y="1169443"/>
            <a:ext cx="7353280" cy="2020496"/>
          </a:xfrm>
          <a:prstGeom prst="rect">
            <a:avLst/>
          </a:prstGeom>
        </p:spPr>
      </p:pic>
      <p:sp>
        <p:nvSpPr>
          <p:cNvPr id="2" name="Title 1"/>
          <p:cNvSpPr>
            <a:spLocks noGrp="1"/>
          </p:cNvSpPr>
          <p:nvPr>
            <p:ph type="title"/>
          </p:nvPr>
        </p:nvSpPr>
        <p:spPr/>
        <p:txBody>
          <a:bodyPr/>
          <a:lstStyle/>
          <a:p>
            <a:r>
              <a:rPr lang="en-US" dirty="0" smtClean="0"/>
              <a:t>Real-time terminology</a:t>
            </a:r>
            <a:endParaRPr lang="en-US" dirty="0"/>
          </a:p>
        </p:txBody>
      </p:sp>
      <p:sp>
        <p:nvSpPr>
          <p:cNvPr id="3" name="Content Placeholder 2"/>
          <p:cNvSpPr>
            <a:spLocks noGrp="1"/>
          </p:cNvSpPr>
          <p:nvPr>
            <p:ph idx="1"/>
          </p:nvPr>
        </p:nvSpPr>
        <p:spPr>
          <a:xfrm>
            <a:off x="457200" y="3189939"/>
            <a:ext cx="8229600" cy="2909074"/>
          </a:xfrm>
        </p:spPr>
        <p:txBody>
          <a:bodyPr>
            <a:normAutofit fontScale="85000" lnSpcReduction="10000"/>
          </a:bodyPr>
          <a:lstStyle/>
          <a:p>
            <a:r>
              <a:rPr lang="en-US" dirty="0" smtClean="0"/>
              <a:t>Jobs of a </a:t>
            </a:r>
            <a:r>
              <a:rPr lang="en-US" b="1" dirty="0" smtClean="0"/>
              <a:t>periodic task </a:t>
            </a:r>
            <a:r>
              <a:rPr lang="en-GB" dirty="0">
                <a:sym typeface="Symbol" charset="0"/>
              </a:rPr>
              <a:t></a:t>
            </a:r>
            <a:r>
              <a:rPr lang="en-US" i="1" baseline="-25000" dirty="0" err="1" smtClean="0"/>
              <a:t>i</a:t>
            </a:r>
            <a:r>
              <a:rPr lang="en-US" dirty="0" smtClean="0"/>
              <a:t> are activated periodically</a:t>
            </a:r>
          </a:p>
          <a:p>
            <a:pPr lvl="1"/>
            <a:r>
              <a:rPr lang="en-US" dirty="0" smtClean="0"/>
              <a:t>T</a:t>
            </a:r>
            <a:r>
              <a:rPr lang="en-GB" i="1" baseline="-25000" dirty="0" err="1" smtClean="0">
                <a:sym typeface="Symbol" charset="0"/>
              </a:rPr>
              <a:t>i</a:t>
            </a:r>
            <a:r>
              <a:rPr lang="en-US" dirty="0" smtClean="0"/>
              <a:t> is the task period, i.e. (desired) inter</a:t>
            </a:r>
            <a:r>
              <a:rPr lang="en-US" dirty="0"/>
              <a:t>-arrival time </a:t>
            </a:r>
            <a:r>
              <a:rPr lang="en-US" dirty="0" smtClean="0"/>
              <a:t>of </a:t>
            </a:r>
            <a:r>
              <a:rPr lang="en-US" dirty="0"/>
              <a:t>two consecutive </a:t>
            </a:r>
            <a:r>
              <a:rPr lang="en-US" dirty="0" smtClean="0"/>
              <a:t>jobs </a:t>
            </a:r>
            <a:r>
              <a:rPr lang="en-GB" dirty="0" smtClean="0">
                <a:sym typeface="Symbol" charset="0"/>
              </a:rPr>
              <a:t></a:t>
            </a:r>
            <a:r>
              <a:rPr lang="en-GB" i="1" baseline="-25000" dirty="0">
                <a:sym typeface="Symbol" charset="0"/>
              </a:rPr>
              <a:t>i</a:t>
            </a:r>
            <a:r>
              <a:rPr lang="en-GB" i="1" baseline="-25000" dirty="0" smtClean="0">
                <a:sym typeface="Symbol" charset="0"/>
              </a:rPr>
              <a:t>,</a:t>
            </a:r>
            <a:r>
              <a:rPr lang="en-US" i="1" baseline="-25000" dirty="0" smtClean="0"/>
              <a:t>k</a:t>
            </a:r>
            <a:r>
              <a:rPr lang="en-US" dirty="0" smtClean="0"/>
              <a:t> and </a:t>
            </a:r>
            <a:r>
              <a:rPr lang="en-GB" dirty="0" smtClean="0">
                <a:sym typeface="Symbol" charset="0"/>
              </a:rPr>
              <a:t></a:t>
            </a:r>
            <a:r>
              <a:rPr lang="en-US" i="1" baseline="-25000" dirty="0">
                <a:sym typeface="Symbol" charset="0"/>
              </a:rPr>
              <a:t>i</a:t>
            </a:r>
            <a:r>
              <a:rPr lang="en-US" i="1" baseline="-25000" dirty="0" smtClean="0"/>
              <a:t>,k</a:t>
            </a:r>
            <a:r>
              <a:rPr lang="en-US" baseline="-25000" dirty="0" smtClean="0"/>
              <a:t>+1</a:t>
            </a:r>
          </a:p>
          <a:p>
            <a:pPr lvl="1"/>
            <a:r>
              <a:rPr lang="en-US" i="1" dirty="0" err="1"/>
              <a:t>φ</a:t>
            </a:r>
            <a:r>
              <a:rPr lang="en-GB" i="1" baseline="-25000" dirty="0" err="1" smtClean="0">
                <a:sym typeface="Symbol" charset="0"/>
              </a:rPr>
              <a:t>i</a:t>
            </a:r>
            <a:r>
              <a:rPr lang="en-US" i="1" baseline="-25000" dirty="0" smtClean="0">
                <a:sym typeface="Symbol" charset="0"/>
              </a:rPr>
              <a:t> </a:t>
            </a:r>
            <a:r>
              <a:rPr lang="en-US" dirty="0">
                <a:sym typeface="Symbol" charset="0"/>
              </a:rPr>
              <a:t>i</a:t>
            </a:r>
            <a:r>
              <a:rPr lang="en-US" dirty="0" smtClean="0"/>
              <a:t>s the task phasing, i.e. arrival time of the first job </a:t>
            </a:r>
            <a:r>
              <a:rPr lang="en-GB" dirty="0" smtClean="0">
                <a:sym typeface="Symbol" charset="0"/>
              </a:rPr>
              <a:t></a:t>
            </a:r>
            <a:r>
              <a:rPr lang="en-GB" i="1" baseline="-25000" dirty="0">
                <a:sym typeface="Symbol" charset="0"/>
              </a:rPr>
              <a:t>i</a:t>
            </a:r>
            <a:r>
              <a:rPr lang="en-US" i="1" baseline="-25000" dirty="0" smtClean="0"/>
              <a:t>,</a:t>
            </a:r>
            <a:r>
              <a:rPr lang="en-GB" i="1" baseline="-25000" dirty="0"/>
              <a:t>0</a:t>
            </a:r>
            <a:endParaRPr lang="en-US" i="1" baseline="-25000" dirty="0" smtClean="0"/>
          </a:p>
          <a:p>
            <a:pPr lvl="2"/>
            <a:r>
              <a:rPr lang="en-US" dirty="0" smtClean="0"/>
              <a:t>If phasing is not specified then we implicitly assume </a:t>
            </a:r>
            <a:r>
              <a:rPr lang="en-US" i="1" dirty="0" err="1" smtClean="0"/>
              <a:t>φ</a:t>
            </a:r>
            <a:r>
              <a:rPr lang="en-GB" i="1" baseline="-25000" dirty="0" err="1" smtClean="0">
                <a:sym typeface="Symbol" charset="0"/>
              </a:rPr>
              <a:t>i</a:t>
            </a:r>
            <a:r>
              <a:rPr lang="en-US" dirty="0" smtClean="0"/>
              <a:t> = 0</a:t>
            </a:r>
          </a:p>
          <a:p>
            <a:pPr lvl="1"/>
            <a:r>
              <a:rPr lang="en-US" i="1" dirty="0">
                <a:sym typeface="Symbol" charset="0"/>
              </a:rPr>
              <a:t>a</a:t>
            </a:r>
            <a:r>
              <a:rPr lang="en-GB" i="1" baseline="-25000" dirty="0" err="1" smtClean="0">
                <a:sym typeface="Symbol" charset="0"/>
              </a:rPr>
              <a:t>i,k</a:t>
            </a:r>
            <a:r>
              <a:rPr lang="en-US" dirty="0" smtClean="0"/>
              <a:t> is the activation time of job </a:t>
            </a:r>
            <a:r>
              <a:rPr lang="en-GB" dirty="0">
                <a:sym typeface="Symbol" charset="0"/>
              </a:rPr>
              <a:t></a:t>
            </a:r>
            <a:r>
              <a:rPr lang="en-US" i="1" baseline="-25000" dirty="0" err="1">
                <a:sym typeface="Symbol" charset="0"/>
              </a:rPr>
              <a:t>i</a:t>
            </a:r>
            <a:r>
              <a:rPr lang="en-US" i="1" baseline="-25000" dirty="0" err="1"/>
              <a:t>,</a:t>
            </a:r>
            <a:r>
              <a:rPr lang="en-US" i="1" baseline="-25000" dirty="0" err="1" smtClean="0"/>
              <a:t>k</a:t>
            </a:r>
            <a:r>
              <a:rPr lang="en-US" dirty="0" smtClean="0"/>
              <a:t> and is given by</a:t>
            </a:r>
          </a:p>
          <a:p>
            <a:pPr marL="457200" lvl="1" indent="0">
              <a:buNone/>
            </a:pPr>
            <a:r>
              <a:rPr lang="en-US" i="1" baseline="-25000" dirty="0" smtClean="0"/>
              <a:t> </a:t>
            </a:r>
          </a:p>
        </p:txBody>
      </p:sp>
      <p:sp>
        <p:nvSpPr>
          <p:cNvPr id="4" name="Slide Number Placeholder 3"/>
          <p:cNvSpPr>
            <a:spLocks noGrp="1"/>
          </p:cNvSpPr>
          <p:nvPr>
            <p:ph type="sldNum" sz="quarter" idx="12"/>
          </p:nvPr>
        </p:nvSpPr>
        <p:spPr/>
        <p:txBody>
          <a:bodyPr/>
          <a:lstStyle/>
          <a:p>
            <a:fld id="{025A855F-C6D8-5944-9B1B-50E202AEB8AD}" type="slidenum">
              <a:rPr lang="en-US" smtClean="0"/>
              <a:t>9</a:t>
            </a:fld>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1172898017"/>
              </p:ext>
            </p:extLst>
          </p:nvPr>
        </p:nvGraphicFramePr>
        <p:xfrm>
          <a:off x="3524250" y="5659438"/>
          <a:ext cx="2068513" cy="488950"/>
        </p:xfrm>
        <a:graphic>
          <a:graphicData uri="http://schemas.openxmlformats.org/presentationml/2006/ole">
            <mc:AlternateContent xmlns:mc="http://schemas.openxmlformats.org/markup-compatibility/2006">
              <mc:Choice xmlns:v="urn:schemas-microsoft-com:vml" Requires="v">
                <p:oleObj spid="_x0000_s1103" name="Equation" r:id="rId5" imgW="914400" imgH="215900" progId="Equation.3">
                  <p:embed/>
                </p:oleObj>
              </mc:Choice>
              <mc:Fallback>
                <p:oleObj name="Equation" r:id="rId5" imgW="914400" imgH="215900" progId="Equation.3">
                  <p:embed/>
                  <p:pic>
                    <p:nvPicPr>
                      <p:cNvPr id="0" name=""/>
                      <p:cNvPicPr/>
                      <p:nvPr/>
                    </p:nvPicPr>
                    <p:blipFill>
                      <a:blip r:embed="rId6"/>
                      <a:stretch>
                        <a:fillRect/>
                      </a:stretch>
                    </p:blipFill>
                    <p:spPr>
                      <a:xfrm>
                        <a:off x="3524250" y="5659438"/>
                        <a:ext cx="2068513" cy="488950"/>
                      </a:xfrm>
                      <a:prstGeom prst="rect">
                        <a:avLst/>
                      </a:prstGeom>
                    </p:spPr>
                  </p:pic>
                </p:oleObj>
              </mc:Fallback>
            </mc:AlternateContent>
          </a:graphicData>
        </a:graphic>
      </p:graphicFrame>
    </p:spTree>
    <p:extLst>
      <p:ext uri="{BB962C8B-B14F-4D97-AF65-F5344CB8AC3E}">
        <p14:creationId xmlns:p14="http://schemas.microsoft.com/office/powerpoint/2010/main" val="16861813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6913</TotalTime>
  <Words>4205</Words>
  <Application>Microsoft Macintosh PowerPoint</Application>
  <PresentationFormat>On-screen Show (4:3)</PresentationFormat>
  <Paragraphs>651</Paragraphs>
  <Slides>36</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Office Theme</vt:lpstr>
      <vt:lpstr>Equation</vt:lpstr>
      <vt:lpstr>Preemption</vt:lpstr>
      <vt:lpstr>Evaluation of the cyclic executive</vt:lpstr>
      <vt:lpstr>Example: non-preemptive execution</vt:lpstr>
      <vt:lpstr>Example: non-preemptive execution</vt:lpstr>
      <vt:lpstr>Example: non-preemptive execution</vt:lpstr>
      <vt:lpstr>Example: preemptive execution</vt:lpstr>
      <vt:lpstr>Goals for this slide set</vt:lpstr>
      <vt:lpstr>Outline</vt:lpstr>
      <vt:lpstr>Real-time terminology</vt:lpstr>
      <vt:lpstr>Priorities</vt:lpstr>
      <vt:lpstr>Interrupts</vt:lpstr>
      <vt:lpstr>Interrupt Handlers</vt:lpstr>
      <vt:lpstr>Application structure</vt:lpstr>
      <vt:lpstr>Task Control Block</vt:lpstr>
      <vt:lpstr>Preemption</vt:lpstr>
      <vt:lpstr>Interference due to preemption</vt:lpstr>
      <vt:lpstr>Interference due to preemption</vt:lpstr>
      <vt:lpstr>Task state</vt:lpstr>
      <vt:lpstr>Outline</vt:lpstr>
      <vt:lpstr>Example: corrupted sensor reading</vt:lpstr>
      <vt:lpstr>Example: corrupted sensor reading</vt:lpstr>
      <vt:lpstr>Example: corrupted sensor reading</vt:lpstr>
      <vt:lpstr>Race conditions on global data structures</vt:lpstr>
      <vt:lpstr>Atomicity</vt:lpstr>
      <vt:lpstr>Example x = y; || y = x;</vt:lpstr>
      <vt:lpstr>Example x = y; || y = x;</vt:lpstr>
      <vt:lpstr>Atomic?</vt:lpstr>
      <vt:lpstr>Atomic?</vt:lpstr>
      <vt:lpstr>Adding support for atomicity</vt:lpstr>
      <vt:lpstr>Interrupts and the CCR</vt:lpstr>
      <vt:lpstr>Nested critical sections</vt:lpstr>
      <vt:lpstr>Nested critical sections</vt:lpstr>
      <vt:lpstr>Nested critical sections</vt:lpstr>
      <vt:lpstr>Critical sections in uC/OS-II </vt:lpstr>
      <vt:lpstr>Evaluation of preemption</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H.</dc:creator>
  <cp:lastModifiedBy>Mike</cp:lastModifiedBy>
  <cp:revision>476</cp:revision>
  <dcterms:created xsi:type="dcterms:W3CDTF">2011-05-16T15:02:47Z</dcterms:created>
  <dcterms:modified xsi:type="dcterms:W3CDTF">2014-11-24T21:15:51Z</dcterms:modified>
</cp:coreProperties>
</file>