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74" r:id="rId3"/>
    <p:sldId id="329" r:id="rId4"/>
    <p:sldId id="330" r:id="rId5"/>
    <p:sldId id="331" r:id="rId6"/>
    <p:sldId id="403" r:id="rId7"/>
    <p:sldId id="332" r:id="rId8"/>
    <p:sldId id="333" r:id="rId9"/>
    <p:sldId id="334" r:id="rId10"/>
    <p:sldId id="335" r:id="rId11"/>
    <p:sldId id="375" r:id="rId12"/>
    <p:sldId id="338" r:id="rId13"/>
    <p:sldId id="339" r:id="rId14"/>
    <p:sldId id="340" r:id="rId15"/>
    <p:sldId id="381" r:id="rId16"/>
    <p:sldId id="379" r:id="rId17"/>
    <p:sldId id="411" r:id="rId18"/>
    <p:sldId id="399" r:id="rId19"/>
    <p:sldId id="410" r:id="rId20"/>
    <p:sldId id="397" r:id="rId21"/>
    <p:sldId id="401" r:id="rId22"/>
    <p:sldId id="346" r:id="rId23"/>
    <p:sldId id="342" r:id="rId24"/>
    <p:sldId id="343" r:id="rId25"/>
    <p:sldId id="406" r:id="rId26"/>
    <p:sldId id="382" r:id="rId27"/>
    <p:sldId id="404" r:id="rId28"/>
    <p:sldId id="344" r:id="rId29"/>
    <p:sldId id="378" r:id="rId30"/>
    <p:sldId id="348" r:id="rId31"/>
    <p:sldId id="386" r:id="rId32"/>
    <p:sldId id="387" r:id="rId33"/>
    <p:sldId id="388" r:id="rId34"/>
    <p:sldId id="349" r:id="rId35"/>
    <p:sldId id="350" r:id="rId36"/>
    <p:sldId id="377" r:id="rId37"/>
    <p:sldId id="351" r:id="rId38"/>
    <p:sldId id="352" r:id="rId39"/>
    <p:sldId id="353" r:id="rId40"/>
    <p:sldId id="354" r:id="rId41"/>
    <p:sldId id="395" r:id="rId42"/>
    <p:sldId id="389" r:id="rId43"/>
    <p:sldId id="408" r:id="rId44"/>
    <p:sldId id="409" r:id="rId45"/>
    <p:sldId id="407" r:id="rId46"/>
    <p:sldId id="396" r:id="rId47"/>
    <p:sldId id="356" r:id="rId48"/>
    <p:sldId id="357" r:id="rId49"/>
    <p:sldId id="358" r:id="rId50"/>
    <p:sldId id="359" r:id="rId51"/>
    <p:sldId id="360" r:id="rId52"/>
    <p:sldId id="380" r:id="rId53"/>
    <p:sldId id="361" r:id="rId54"/>
    <p:sldId id="373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71728" autoAdjust="0"/>
  </p:normalViewPr>
  <p:slideViewPr>
    <p:cSldViewPr snapToGrid="0" snapToObjects="1">
      <p:cViewPr>
        <p:scale>
          <a:sx n="94" d="100"/>
          <a:sy n="94" d="100"/>
        </p:scale>
        <p:origin x="-142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38C9-C8FE-2D41-8537-88ADE51B0DC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9AF8-2112-874D-8AA6-8E287D16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22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BF85C-C075-F74D-8A51-96AC18F578D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C1000-FA5C-FB49-B5AF-D87E87A7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0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ser_space" TargetMode="External"/><Relationship Id="rId4" Type="http://schemas.openxmlformats.org/officeDocument/2006/relationships/hyperlink" Target="http://en.wikipedia.org/wiki/Kernel_mode" TargetMode="External"/><Relationship Id="rId5" Type="http://schemas.openxmlformats.org/officeDocument/2006/relationships/hyperlink" Target="http://en.wikipedia.org/wiki/Buffer_overflo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portal.osek-vdx.org/index.php?option=com_content&amp;task=view&amp;id=4&amp;Itemid=4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17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altLang="ja-JP" sz="2000" dirty="0" smtClean="0">
                <a:latin typeface="Arial"/>
                <a:cs typeface="Lucida Grande" charset="0"/>
                <a:sym typeface="Lucida Grande" charset="0"/>
              </a:rPr>
              <a:t>Connections are allowed between neighboring</a:t>
            </a:r>
            <a:r>
              <a:rPr lang="en-US" altLang="ja-JP" sz="2000" baseline="0" dirty="0" smtClean="0">
                <a:latin typeface="Arial"/>
                <a:cs typeface="Lucida Grande" charset="0"/>
                <a:sym typeface="Lucida Grande" charset="0"/>
              </a:rPr>
              <a:t> layers. Cross layer calls are very much discouraged, and should be used only in extreme cases (e.g. specific parts of an application written in assembly).</a:t>
            </a:r>
            <a:endParaRPr lang="en-US" altLang="ja-JP" sz="2000" dirty="0" smtClean="0">
              <a:latin typeface="Arial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altLang="ja-JP" sz="2000" dirty="0" smtClean="0">
              <a:latin typeface="Arial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ja-JP" altLang="en-US" sz="2000" dirty="0" smtClean="0"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uC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/OS-II Port</a:t>
            </a:r>
            <a:r>
              <a:rPr lang="ja-JP" altLang="en-US" sz="2000" dirty="0" smtClean="0">
                <a:latin typeface="Arial"/>
                <a:cs typeface="Lucida Grande" charset="0"/>
                <a:sym typeface="Lucida Grande" charset="0"/>
              </a:rPr>
              <a:t>”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contains platform specific code, such as context switching and interrupt initialization. Porting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uC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/OS-II to a new platform requires to change only the </a:t>
            </a:r>
            <a:r>
              <a:rPr lang="ja-JP" altLang="en-US" sz="2000" dirty="0" smtClean="0"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uC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/OS-II Port</a:t>
            </a:r>
            <a:r>
              <a:rPr lang="ja-JP" altLang="en-US" sz="2000" dirty="0" smtClean="0">
                <a:latin typeface="Arial"/>
                <a:cs typeface="Lucida Grande" charset="0"/>
                <a:sym typeface="Lucida Grande" charset="0"/>
              </a:rPr>
              <a:t>”</a:t>
            </a:r>
            <a:r>
              <a:rPr lang="en-US" sz="2000" smtClean="0">
                <a:latin typeface="Lucida Grande" charset="0"/>
                <a:cs typeface="Lucida Grande" charset="0"/>
                <a:sym typeface="Lucida Grande" charset="0"/>
              </a:rPr>
              <a:t>.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altLang="ja-JP" sz="2000" dirty="0" smtClean="0">
                <a:latin typeface="Arial"/>
                <a:cs typeface="Lucida Grande" charset="0"/>
                <a:sym typeface="Lucida Grande" charset="0"/>
              </a:rPr>
              <a:t>RELTEQ adds support for periodic tasks. </a:t>
            </a:r>
          </a:p>
          <a:p>
            <a:pPr eaLnBrk="1" hangingPunct="1">
              <a:defRPr/>
            </a:pPr>
            <a:endParaRPr lang="en-US" altLang="ja-JP" sz="2000" dirty="0" smtClean="0">
              <a:latin typeface="Arial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altLang="ja-JP" sz="2000" dirty="0" smtClean="0">
                <a:latin typeface="Arial"/>
                <a:cs typeface="Lucida Grande" charset="0"/>
                <a:sym typeface="Lucida Grande" charset="0"/>
              </a:rPr>
              <a:t>Reasons for placing RELTEQ inside </a:t>
            </a:r>
            <a:r>
              <a:rPr lang="en-US" altLang="ja-JP" sz="2000" dirty="0" err="1" smtClean="0">
                <a:latin typeface="Arial"/>
                <a:cs typeface="Lucida Grande" charset="0"/>
                <a:sym typeface="Lucida Grande" charset="0"/>
              </a:rPr>
              <a:t>uC</a:t>
            </a:r>
            <a:r>
              <a:rPr lang="en-US" altLang="ja-JP" sz="2000" dirty="0" smtClean="0">
                <a:latin typeface="Arial"/>
                <a:cs typeface="Lucida Grande" charset="0"/>
                <a:sym typeface="Lucida Grande" charset="0"/>
              </a:rPr>
              <a:t>/OS-II: increased performance and predictability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taken</a:t>
            </a:r>
            <a:r>
              <a:rPr lang="en-US" baseline="0" dirty="0" smtClean="0"/>
              <a:t> from the first exercises (week 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taken</a:t>
            </a:r>
            <a:r>
              <a:rPr lang="en-US" baseline="0" dirty="0" smtClean="0"/>
              <a:t> from the first exercises (week 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stack is used for any function calls, not only for nested function calls.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&lt;presentation&gt;Animate this</a:t>
            </a:r>
            <a:r>
              <a:rPr lang="en-US" baseline="0" dirty="0" smtClean="0"/>
              <a:t> slide on the board&lt;/presentation&gt;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22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 new stack frame is created upon:</a:t>
            </a:r>
            <a:r>
              <a:rPr lang="en-US" baseline="0" dirty="0" smtClean="0"/>
              <a:t> </a:t>
            </a:r>
            <a:r>
              <a:rPr lang="en-US" dirty="0" smtClean="0"/>
              <a:t>a (timer) interrupt,</a:t>
            </a:r>
            <a:r>
              <a:rPr lang="en-US" baseline="0" dirty="0" smtClean="0"/>
              <a:t> </a:t>
            </a:r>
            <a:r>
              <a:rPr lang="en-US" dirty="0" smtClean="0"/>
              <a:t>a function call.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If we have N tasks, and if at most one job of a task can be active, at most N different stacks are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5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The state of a task is described by two kinds of variables:</a:t>
            </a: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Task Control Block stores task variables which are common in all tasks.</a:t>
            </a: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Task state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contains the rest, e.g. local variables used during task execution, special registers.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latin typeface="Lucida Grande" charset="0"/>
                <a:cs typeface="Lucida Grande" charset="0"/>
                <a:sym typeface="Lucida Grande" charset="0"/>
              </a:rPr>
              <a:t>Each task has its own state (to support blocking).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NOTE: the stack can grow up or down, depending on the underlying architecture, i.e. how the </a:t>
            </a:r>
            <a:r>
              <a:rPr lang="en-US" sz="2000" b="1" dirty="0" smtClean="0">
                <a:latin typeface="Lucida Grande" charset="0"/>
                <a:cs typeface="Lucida Grande" charset="0"/>
                <a:sym typeface="Lucida Grande" charset="0"/>
              </a:rPr>
              <a:t>push()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and </a:t>
            </a:r>
            <a:r>
              <a:rPr lang="en-US" sz="2000" b="1" dirty="0" smtClean="0">
                <a:latin typeface="Lucida Grande" charset="0"/>
                <a:cs typeface="Lucida Grande" charset="0"/>
                <a:sym typeface="Lucida Grande" charset="0"/>
              </a:rPr>
              <a:t>pop()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methods work.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Question: Assuming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that we want to check PAD14 periodically using the above approach, what is a problem?</a:t>
            </a:r>
          </a:p>
          <a:p>
            <a:pPr eaLnBrk="1" hangingPunct="1">
              <a:defRPr/>
            </a:pP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Answer: drift.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Top: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Applications</a:t>
            </a:r>
          </a:p>
          <a:p>
            <a:pPr eaLnBrk="1" hangingPunct="1">
              <a:defRPr/>
            </a:pP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Middle: OS</a:t>
            </a:r>
          </a:p>
          <a:p>
            <a:pPr eaLnBrk="1" hangingPunct="1">
              <a:defRPr/>
            </a:pP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Bottom: Hardware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There are standards (or specifications) which operating systems should satisfy, in order to provide the desired portability.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latin typeface="Lucida Grande" charset="0"/>
                <a:cs typeface="Lucida Grande" charset="0"/>
                <a:sym typeface="Lucida Grande" charset="0"/>
              </a:rPr>
              <a:t>Each task has its own state (to support blocking).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Direct tasks are executed from scratch upon every ISR invocation (just like the tasks in Johan</a:t>
            </a:r>
            <a:r>
              <a:rPr lang="ja-JP" altLang="en-US" sz="2000" dirty="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s kernel).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uC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/OS-II implements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suspending tasks.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waiting state is reached by a task e.g. when it is waiting for the expiration of </a:t>
            </a:r>
            <a:r>
              <a:rPr lang="en-US" dirty="0" err="1" smtClean="0"/>
              <a:t>OSTimeDly</a:t>
            </a:r>
            <a:r>
              <a:rPr lang="en-US" dirty="0" smtClean="0"/>
              <a:t>(), or posting</a:t>
            </a:r>
            <a:r>
              <a:rPr lang="en-US" baseline="0" dirty="0" smtClean="0"/>
              <a:t> of a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 (later in the course)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68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Preemptive kernels are used when responsiveness is important (the highest ready task is always given control of the CPU, as long as data consistency is preserved).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Unique priorities avoid round robin and simplify resource sharing.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Implemented by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OSSchedNew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().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dirty="0" smtClean="0">
                <a:sym typeface="Courier New Bold" charset="0"/>
              </a:rPr>
              <a:t>Called from </a:t>
            </a:r>
            <a:r>
              <a:rPr lang="en-US" dirty="0" err="1" smtClean="0">
                <a:latin typeface="Courier New"/>
                <a:cs typeface="Courier New"/>
                <a:sym typeface="Courier New Bold" charset="0"/>
              </a:rPr>
              <a:t>OSSched</a:t>
            </a:r>
            <a:r>
              <a:rPr lang="en-US" dirty="0" smtClean="0">
                <a:latin typeface="Courier New"/>
                <a:cs typeface="Courier New"/>
                <a:sym typeface="Courier New Bold" charset="0"/>
              </a:rPr>
              <a:t>()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  <a:sym typeface="Courier New Bold" charset="0"/>
              </a:rPr>
              <a:t>OSIntExit</a:t>
            </a:r>
            <a:r>
              <a:rPr lang="en-US" dirty="0" smtClean="0">
                <a:latin typeface="Courier New"/>
                <a:cs typeface="Courier New"/>
                <a:sym typeface="Courier New Bold" charset="0"/>
              </a:rPr>
              <a:t>().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OSSched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() is called from synchronization primitives.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OSIntExit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() is called at the end of an interrupt handler, in particular the tick interrupt handler.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Suspend (e.g. due to a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sempahore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) vs. asynchronous trigger 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OSMapTbl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[] and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OSUnMapTbl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[] are arrays in ROM mapping between: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numbers in the range 0..7 and the corresponding bit mask, containing a 1 at the position indicated by the number,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255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bit patterns and the index of the highest set bit 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The thing to take away from this slide is that the ready table can be managed in constant time,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due to the lookup tables, at the cost of additional memory requirements for storing the lookup tables.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latin typeface="Lucida Grande" charset="0"/>
                <a:cs typeface="Lucida Grande" charset="0"/>
                <a:sym typeface="Lucida Grande" charset="0"/>
              </a:rPr>
              <a:t>There is a tradeoff: interrupts should be handled with little latency, but can lead to high interference of other tasks.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Save processor registers saves PC, PSW, and all other register which may be used within the ISR.</a:t>
            </a:r>
          </a:p>
          <a:p>
            <a:pPr eaLnBrk="1" hangingPunct="1">
              <a:defRPr/>
            </a:pP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OSIntEnter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() increments a nesting counter to allow nested interrupts.</a:t>
            </a:r>
          </a:p>
          <a:p>
            <a:pPr eaLnBrk="1" hangingPunct="1">
              <a:defRPr/>
            </a:pP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OSTimeTick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() is the actual handler for this interrupt.</a:t>
            </a:r>
          </a:p>
          <a:p>
            <a:pPr eaLnBrk="1" hangingPunct="1">
              <a:defRPr/>
            </a:pP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OSIntExit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() decrements a nesting counter. If 0 then it:</a:t>
            </a:r>
            <a:endParaRPr lang="en-US" sz="2000" baseline="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marL="457200" indent="-457200" eaLnBrk="1" hangingPunct="1">
              <a:buAutoNum type="arabicPeriod"/>
              <a:defRPr/>
            </a:pP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Selects 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highest priority task.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If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highest priority task is different from the currently running one, then</a:t>
            </a:r>
          </a:p>
          <a:p>
            <a:pPr marL="914400" lvl="1" indent="-457200" eaLnBrk="1" hangingPunct="1">
              <a:buAutoNum type="arabicPeriod"/>
              <a:defRPr/>
            </a:pP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Restore registers of the highest priority task</a:t>
            </a:r>
          </a:p>
          <a:p>
            <a:pPr marL="457200" lvl="0" indent="-457200" eaLnBrk="1" hangingPunct="1">
              <a:buAutoNum type="arabicPeriod"/>
              <a:defRPr/>
            </a:pP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Return from the interrupt into the highest priority task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marL="457200" indent="-457200" eaLnBrk="1" hangingPunct="1">
              <a:buAutoNum type="arabicPeriod"/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Restore processor registers restores the PC, PSW, and all other registers which may have been used in the ISR.</a:t>
            </a: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Return from interrupt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Question: How would you measure interrupt latency?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Interrupt latency = longest critical section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Response time may be defined slightly different by different people,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e.g. in Johan</a:t>
            </a:r>
            <a:r>
              <a:rPr lang="ja-JP" altLang="en-US" sz="2000" dirty="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s slides (S05.14) and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Reinder</a:t>
            </a:r>
            <a:r>
              <a:rPr lang="ja-JP" altLang="en-US" sz="2000" dirty="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s: the response is the time until the </a:t>
            </a:r>
            <a:r>
              <a:rPr lang="en-US" sz="2000" b="1" dirty="0" smtClean="0">
                <a:latin typeface="Lucida Grande" charset="0"/>
                <a:cs typeface="Lucida Grande" charset="0"/>
                <a:sym typeface="Lucida Grande" charset="0"/>
              </a:rPr>
              <a:t>beginning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of the User ISR, rather than its end. (Also their task response time in [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Labrosse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]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is until the beginning of the task, rather than its completion).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Scenario A is selected when the same task is resumed after the interrupt.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Scenario B is selected when a higher priority task is ready to execute. Includes a context switch to the higher priority task. Note that this scenario will always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happen when the scheduler is disabled.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Time to Start executing the first instruction of ISR includes waiting for last instruction to complete.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Interrupt latency: latency from the interrupt till the start of the ISR. In contrast to task response time in the analysis,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where task execution time is included in the response time.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OSIntExit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() includes time to determine if higher priority task is ready and switching to it.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Hardware abstraction:</a:t>
            </a:r>
            <a:endParaRPr lang="en-US" sz="2000" baseline="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Generic interfaces: device drivers (e.g. </a:t>
            </a:r>
            <a:r>
              <a:rPr lang="en-US" sz="2000" baseline="0" dirty="0" err="1" smtClean="0">
                <a:latin typeface="Lucida Grande" charset="0"/>
                <a:cs typeface="Lucida Grande" charset="0"/>
                <a:sym typeface="Lucida Grande" charset="0"/>
              </a:rPr>
              <a:t>ATDReadChannel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(), CAN driver)),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Resource management aims at maximizing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the overall system performance, while </a:t>
            </a:r>
            <a:r>
              <a:rPr lang="en-US" sz="2000" baseline="0" dirty="0" err="1" smtClean="0">
                <a:latin typeface="Lucida Grande" charset="0"/>
                <a:cs typeface="Lucida Grande" charset="0"/>
                <a:sym typeface="Lucida Grande" charset="0"/>
              </a:rPr>
              <a:t>addressign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the needs of individual applications/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task.</a:t>
            </a:r>
          </a:p>
          <a:p>
            <a:pPr eaLnBrk="1" hangingPunct="1">
              <a:defRPr/>
            </a:pPr>
            <a:endParaRPr lang="en-US" sz="2000" baseline="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AFAP is an example of lack of virtualization. Time-driven AFAP is a step towards virtualization, but inefficient due to idle time.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Clock only sets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pin high. It sets the pin high irrespective of the state of the pin (write only).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MCU only sets the pin low,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however, it also reads the pin and chooses its actions accordingly (read and write).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clock frequency</a:t>
            </a:r>
            <a:r>
              <a:rPr lang="en-US" baseline="0" dirty="0" smtClean="0"/>
              <a:t> is programmed (e.g. in </a:t>
            </a:r>
            <a:r>
              <a:rPr lang="en-US" baseline="0" dirty="0" err="1" smtClean="0"/>
              <a:t>cpu.c</a:t>
            </a:r>
            <a:r>
              <a:rPr lang="en-US" baseline="0" dirty="0" smtClean="0"/>
              <a:t> by setting the RTICTL register)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18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Time</a:t>
            </a:r>
            <a:r>
              <a:rPr lang="en-US" baseline="0" dirty="0" smtClean="0"/>
              <a:t> unit is </a:t>
            </a:r>
            <a:r>
              <a:rPr lang="en-US" baseline="0" dirty="0" err="1" smtClean="0"/>
              <a:t>ms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OSTime</a:t>
            </a:r>
            <a:r>
              <a:rPr lang="en-US" baseline="0" dirty="0" smtClean="0"/>
              <a:t> unit is tick, and 1 tick takes 1 </a:t>
            </a:r>
            <a:r>
              <a:rPr lang="en-US" baseline="0" dirty="0" err="1" smtClean="0"/>
              <a:t>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21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latin typeface="Lucida Grande" charset="0"/>
                <a:cs typeface="Lucida Grande" charset="0"/>
                <a:sym typeface="Lucida Grande" charset="0"/>
              </a:rPr>
              <a:t>There is a tradeoff: interrupts should be handled with little latency, but can lead to high interference of other tasks.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Here is a logical view on the timer interrupts: each task wants to be triggered by its own timer.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The different sizes represent the work that needs to be done by the task.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latin typeface="Lucida Grande" charset="0"/>
                <a:cs typeface="Lucida Grande" charset="0"/>
                <a:sym typeface="Lucida Grande" charset="0"/>
              </a:rPr>
              <a:t>Most platforms provide a single hardware timer, so we need to multiplex the logical (or software) timers  onto the single timer.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latin typeface="Lucida Grande" charset="0"/>
                <a:cs typeface="Lucida Grande" charset="0"/>
                <a:sym typeface="Lucida Grande" charset="0"/>
              </a:rPr>
              <a:t>The Multiplexer box represents the overhead for multiplexing several software timers on a single hardware timer.</a:t>
            </a:r>
          </a:p>
          <a:p>
            <a:pPr eaLnBrk="1" hangingPunct="1">
              <a:defRPr/>
            </a:pPr>
            <a:endParaRPr lang="en-US" sz="200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smtClean="0">
                <a:latin typeface="Lucida Grande" charset="0"/>
                <a:cs typeface="Lucida Grande" charset="0"/>
                <a:sym typeface="Lucida Grande" charset="0"/>
              </a:rPr>
              <a:t>Note that the multiplexer delays the time when a task can start responding to the expiration of its timer.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Looping through all the tasks is costly.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Within SAN we have developed a really neat timed event management component, called RELTEQ, and integrated it with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uC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/OS-II. It avoids looping through all the tasks upon every tick.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Question: why making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the task delay operations atomic?</a:t>
            </a:r>
          </a:p>
          <a:p>
            <a:pPr eaLnBrk="1" hangingPunct="1">
              <a:defRPr/>
            </a:pP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Answer: nested interrupts. 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Since on the board there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are no nested interrupts, it is not necessary.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The microkernel design allows for easier management of code due to its division into </a:t>
            </a:r>
            <a:r>
              <a:rPr lang="en-US" sz="2000" u="sng" dirty="0" smtClean="0">
                <a:latin typeface="Lucida Grande" charset="0"/>
                <a:cs typeface="Lucida Grande" charset="0"/>
                <a:sym typeface="Lucida Grande" charset="0"/>
                <a:hlinkClick r:id="rId3"/>
              </a:rPr>
              <a:t>user space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services. This also allows for increased security and stability resulting from the reduced amount of code running in </a:t>
            </a:r>
            <a:r>
              <a:rPr lang="en-US" sz="2000" u="sng" dirty="0" smtClean="0">
                <a:latin typeface="Lucida Grande" charset="0"/>
                <a:cs typeface="Lucida Grande" charset="0"/>
                <a:sym typeface="Lucida Grande" charset="0"/>
              </a:rPr>
              <a:t>kernel mod</a:t>
            </a:r>
            <a:r>
              <a:rPr lang="en-US" sz="2000" u="sng" dirty="0" smtClean="0">
                <a:latin typeface="Lucida Grande" charset="0"/>
                <a:cs typeface="Lucida Grande" charset="0"/>
                <a:sym typeface="Lucida Grande" charset="0"/>
                <a:hlinkClick r:id="rId4"/>
              </a:rPr>
              <a:t>e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  <a:hlinkClick r:id="rId4"/>
              </a:rPr>
              <a:t>. For exam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ple, if a networking service crashed due to </a:t>
            </a:r>
            <a:r>
              <a:rPr lang="en-US" sz="2000" u="sng" dirty="0" smtClean="0">
                <a:latin typeface="Lucida Grande" charset="0"/>
                <a:cs typeface="Lucida Grande" charset="0"/>
                <a:sym typeface="Lucida Grande" charset="0"/>
              </a:rPr>
              <a:t>buffer overflow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, only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  <a:hlinkClick r:id="rId5"/>
              </a:rPr>
              <a:t> the networking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service's memory would be corrupted, leaving the rest of the system still functional.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Microkernel API should be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scalable too.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Our focus: Tasks (with suspension) Timer management (activating tasks)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Configurability is particularly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important when you have a family of processors (e.g. 8/16/32/64 bit) and want to run the code across the entire product family.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u="sng" dirty="0" smtClean="0">
                <a:latin typeface="Lucida Grande" charset="0"/>
                <a:cs typeface="Lucida Grande" charset="0"/>
                <a:sym typeface="Lucida Grande" charset="0"/>
                <a:hlinkClick r:id="rId3"/>
              </a:rPr>
              <a:t>http://portal.osek-vdx.org/index.php?option=com_content&amp;task=view&amp;id=4&amp;Itemid=4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OSEK (1993): BMW, Bosch, DaimlerChrysler, Opel, Siemens, VW, University of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KarlsruheOSEK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/VDX (1994): PSA, Renault</a:t>
            </a:r>
          </a:p>
          <a:p>
            <a:pPr eaLnBrk="1" hangingPunct="1"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OSEK is an abbreviation for the German term "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Offene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Systeme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und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deren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Schnittstellen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für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die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Elektronik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im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Kraftfahrzeug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" (English: Open Systems and the Corresponding Interfaces for Automotive Electronics).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Motivation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for OSEK is similar as for operating systems: reuse. OSEK is tailored to automotive. Repeat the motivation for OS, but with automotive examples. Care only about interfaces, not their implementations. Link to high level languages.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API: Application Programming Interface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memory allocation must be static! Dynamic memory allocation is unpredictable.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Synchronization</a:t>
            </a:r>
            <a:r>
              <a:rPr lang="en-US" dirty="0" smtClean="0"/>
              <a:t>: P</a:t>
            </a:r>
            <a:r>
              <a:rPr lang="en-US" sz="2000" dirty="0" smtClean="0"/>
              <a:t>riority Ceiling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5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uC</a:t>
            </a:r>
            <a:r>
              <a:rPr lang="en-US" dirty="0" smtClean="0"/>
              <a:t>/OS-III</a:t>
            </a:r>
            <a:r>
              <a:rPr lang="en-US" baseline="0" dirty="0" smtClean="0"/>
              <a:t> is deployed inside one of the Analysis Labs on the Mars Rover.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1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000" dirty="0" err="1" smtClean="0">
                <a:latin typeface="Lucida Grande" charset="0"/>
                <a:cs typeface="Lucida Grande" charset="0"/>
                <a:sym typeface="Lucida Grande" charset="0"/>
              </a:rPr>
              <a:t>uC</a:t>
            </a:r>
            <a:r>
              <a:rPr lang="en-US" sz="2000" dirty="0" smtClean="0">
                <a:latin typeface="Lucida Grande" charset="0"/>
                <a:cs typeface="Lucida Grande" charset="0"/>
                <a:sym typeface="Lucida Grande" charset="0"/>
              </a:rPr>
              <a:t>/OS</a:t>
            </a:r>
            <a:r>
              <a:rPr lang="en-US" sz="2000" baseline="0" dirty="0" smtClean="0">
                <a:latin typeface="Lucida Grande" charset="0"/>
                <a:cs typeface="Lucida Grande" charset="0"/>
                <a:sym typeface="Lucida Grande" charset="0"/>
              </a:rPr>
              <a:t> also provide nested interrupts (outside the scope of this course)</a:t>
            </a:r>
            <a:endParaRPr lang="en-US" sz="20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E05186-CB9A-0346-A6C3-1B4B23B1E04F}" type="datetime1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7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63521-0E29-384F-B421-FCD2EC7F6FED}" type="datetime1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8E3DB7-B4CD-FE46-A564-E704626D4921}" type="datetime1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0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05A4-86B0-344E-90DC-2AB6BBC22178}" type="datetime1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401862-1A7B-654E-A275-B0E46244915B}" type="datetime1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F61A0-B3FE-8A4D-9AB2-C3682D88147B}" type="datetime1">
              <a:rPr lang="en-US" smtClean="0"/>
              <a:t>01/12/14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370E0D-5E80-F344-9FB4-0AB6D16176C2}" type="datetime1">
              <a:rPr lang="en-US" smtClean="0"/>
              <a:t>01/12/14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2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89597C-32FD-9E4F-A13B-7557A0C9A8F2}" type="datetime1">
              <a:rPr lang="en-US" smtClean="0"/>
              <a:t>01/12/14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6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5E849-7410-6F4B-BE05-7F4404A021CD}" type="datetime1">
              <a:rPr lang="en-US" smtClean="0"/>
              <a:t>01/12/14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11F8F-B3DE-0042-89BA-F6A6BC1EF56C}" type="datetime1">
              <a:rPr lang="en-US" smtClean="0"/>
              <a:t>01/12/14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451EDB-B037-3744-A8D1-2CD90818D965}" type="datetime1">
              <a:rPr lang="en-US" smtClean="0"/>
              <a:t>01/12/14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29600" cy="465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7946" y="6426739"/>
            <a:ext cx="9925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855F-C6D8-5944-9B1B-50E202AEB8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1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15" y="6376595"/>
            <a:ext cx="1764785" cy="3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an-logo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1" y="6413821"/>
            <a:ext cx="315240" cy="33808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57201" y="6426739"/>
            <a:ext cx="358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Department of Mathematics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</a:rPr>
              <a:t> and Computer Science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2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crium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μC</a:t>
            </a:r>
            <a:r>
              <a:rPr lang="en-US" dirty="0" smtClean="0"/>
              <a:t>/OS-II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2IN60: Real-time Architectures</a:t>
            </a:r>
            <a:br>
              <a:rPr lang="en-US" smtClean="0"/>
            </a:br>
            <a:r>
              <a:rPr lang="en-US" smtClean="0"/>
              <a:t>(for automotive systems)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3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OSEK OS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Task management</a:t>
            </a:r>
          </a:p>
          <a:p>
            <a:pPr lvl="1"/>
            <a:r>
              <a:rPr lang="en-US" dirty="0" smtClean="0"/>
              <a:t>Basic and Extended tasks</a:t>
            </a:r>
          </a:p>
          <a:p>
            <a:pPr lvl="2"/>
            <a:r>
              <a:rPr lang="en-US" dirty="0" smtClean="0"/>
              <a:t>Activation, suspension and termination of tasks</a:t>
            </a:r>
          </a:p>
          <a:p>
            <a:pPr lvl="1"/>
            <a:r>
              <a:rPr lang="en-US" dirty="0" smtClean="0"/>
              <a:t>Task switching</a:t>
            </a:r>
          </a:p>
          <a:p>
            <a:pPr lvl="1"/>
            <a:r>
              <a:rPr lang="en-US" dirty="0" smtClean="0"/>
              <a:t>Task synchronization</a:t>
            </a:r>
          </a:p>
          <a:p>
            <a:pPr lvl="1"/>
            <a:r>
              <a:rPr lang="en-US" dirty="0" smtClean="0"/>
              <a:t>Note: tasks, semaphores, ... must be statically allocated!</a:t>
            </a:r>
          </a:p>
          <a:p>
            <a:r>
              <a:rPr lang="en-US" dirty="0" smtClean="0"/>
              <a:t>Interrupt management</a:t>
            </a:r>
          </a:p>
          <a:p>
            <a:r>
              <a:rPr lang="en-US" dirty="0" smtClean="0"/>
              <a:t>Alarms (i.e. Timers)</a:t>
            </a:r>
          </a:p>
          <a:p>
            <a:r>
              <a:rPr lang="en-US" dirty="0" smtClean="0"/>
              <a:t>Error treatment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operating systems</a:t>
            </a:r>
          </a:p>
          <a:p>
            <a:r>
              <a:rPr lang="en-US" b="1" dirty="0" smtClean="0"/>
              <a:t>Overview of </a:t>
            </a:r>
            <a:r>
              <a:rPr lang="en-US" b="1" dirty="0" err="1" smtClean="0"/>
              <a:t>μC</a:t>
            </a:r>
            <a:r>
              <a:rPr lang="en-US" b="1" dirty="0" smtClean="0"/>
              <a:t>/OS-II</a:t>
            </a:r>
          </a:p>
          <a:p>
            <a:r>
              <a:rPr lang="en-US" dirty="0" smtClean="0"/>
              <a:t>Tasks</a:t>
            </a:r>
          </a:p>
          <a:p>
            <a:r>
              <a:rPr lang="en-US" dirty="0" smtClean="0"/>
              <a:t>Scheduling</a:t>
            </a:r>
          </a:p>
          <a:p>
            <a:r>
              <a:rPr lang="en-US" dirty="0" smtClean="0"/>
              <a:t>Interrupts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μC/OS-II?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Real-time operating system</a:t>
            </a:r>
          </a:p>
          <a:p>
            <a:r>
              <a:rPr lang="en-US" smtClean="0"/>
              <a:t>Used in medical, military, aerospace, automotive, consumer electronics, ...</a:t>
            </a:r>
          </a:p>
          <a:p>
            <a:r>
              <a:rPr lang="en-US" smtClean="0"/>
              <a:t>Commercial, but </a:t>
            </a:r>
            <a:r>
              <a:rPr lang="ja-JP" altLang="en-US" smtClean="0"/>
              <a:t>“</a:t>
            </a:r>
            <a:r>
              <a:rPr lang="en-US" smtClean="0"/>
              <a:t>open source</a:t>
            </a:r>
            <a:r>
              <a:rPr lang="ja-JP" altLang="en-US" smtClean="0"/>
              <a:t>”</a:t>
            </a: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μC/OS-II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Fixed-priority preemptive </a:t>
            </a:r>
            <a:r>
              <a:rPr lang="en-US" dirty="0" smtClean="0"/>
              <a:t>multitasking</a:t>
            </a:r>
          </a:p>
          <a:p>
            <a:pPr lvl="1"/>
            <a:r>
              <a:rPr lang="en-US" dirty="0" smtClean="0"/>
              <a:t>Up to 64 or 256 tasks (configurable)</a:t>
            </a:r>
          </a:p>
          <a:p>
            <a:r>
              <a:rPr lang="en-US" b="1" dirty="0" smtClean="0"/>
              <a:t>Small</a:t>
            </a:r>
            <a:r>
              <a:rPr lang="en-US" dirty="0" smtClean="0"/>
              <a:t> and </a:t>
            </a:r>
            <a:r>
              <a:rPr lang="en-US" b="1" dirty="0" smtClean="0"/>
              <a:t>deterministic</a:t>
            </a:r>
            <a:r>
              <a:rPr lang="en-US" dirty="0" smtClean="0"/>
              <a:t> overheads</a:t>
            </a:r>
          </a:p>
          <a:p>
            <a:pPr lvl="1"/>
            <a:r>
              <a:rPr lang="en-US" dirty="0" smtClean="0"/>
              <a:t>Short and predictable interrupt path</a:t>
            </a:r>
          </a:p>
          <a:p>
            <a:r>
              <a:rPr lang="en-US" b="1" dirty="0" smtClean="0"/>
              <a:t>Scalable</a:t>
            </a:r>
          </a:p>
          <a:p>
            <a:pPr lvl="1"/>
            <a:r>
              <a:rPr lang="en-US" dirty="0" smtClean="0"/>
              <a:t>Many services: semaphores, </a:t>
            </a:r>
            <a:r>
              <a:rPr lang="en-US" dirty="0" err="1" smtClean="0"/>
              <a:t>mutexes</a:t>
            </a:r>
            <a:r>
              <a:rPr lang="en-US" dirty="0" smtClean="0"/>
              <a:t>, flags, mailboxes, ...</a:t>
            </a:r>
          </a:p>
          <a:p>
            <a:pPr lvl="1"/>
            <a:r>
              <a:rPr lang="en-US" dirty="0" smtClean="0"/>
              <a:t>Enable services with conditional compilation directives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periodic tasks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Lucida Grande" charset="0"/>
              </a:rPr>
              <a:t>μC</a:t>
            </a:r>
            <a:r>
              <a:rPr lang="en-US" dirty="0" smtClean="0">
                <a:cs typeface="Lucida Grande" charset="0"/>
              </a:rPr>
              <a:t>/OS-II architecture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1809050"/>
            <a:ext cx="49149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20" y="1809050"/>
            <a:ext cx="5956300" cy="3708400"/>
          </a:xfrm>
          <a:prstGeom prst="rect">
            <a:avLst/>
          </a:prstGeom>
        </p:spPr>
      </p:pic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Lucida Grande" charset="0"/>
              </a:rPr>
              <a:t>μC</a:t>
            </a:r>
            <a:r>
              <a:rPr lang="en-US" dirty="0" smtClean="0">
                <a:cs typeface="Lucida Grande" charset="0"/>
              </a:rPr>
              <a:t>/OS-II + RELTEQ architecture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operating systems</a:t>
            </a:r>
          </a:p>
          <a:p>
            <a:r>
              <a:rPr lang="en-US" dirty="0"/>
              <a:t>Overview of </a:t>
            </a:r>
            <a:r>
              <a:rPr lang="en-US" dirty="0" err="1"/>
              <a:t>μC</a:t>
            </a:r>
            <a:r>
              <a:rPr lang="en-US" dirty="0"/>
              <a:t>/OS-II</a:t>
            </a:r>
          </a:p>
          <a:p>
            <a:r>
              <a:rPr lang="en-US" b="1" dirty="0" smtClean="0"/>
              <a:t>Tasks</a:t>
            </a:r>
          </a:p>
          <a:p>
            <a:r>
              <a:rPr lang="en-US" dirty="0" smtClean="0"/>
              <a:t>Scheduling</a:t>
            </a:r>
          </a:p>
          <a:p>
            <a:r>
              <a:rPr lang="en-US" dirty="0" smtClean="0"/>
              <a:t>Interrupts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function calls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7082" y="1592333"/>
            <a:ext cx="34831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>
                <a:latin typeface="Courier New"/>
                <a:cs typeface="Courier New"/>
              </a:rPr>
              <a:t> = 0;</a:t>
            </a:r>
          </a:p>
          <a:p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j = 0;</a:t>
            </a:r>
          </a:p>
          <a:p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k = 0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while (</a:t>
            </a:r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>
                <a:latin typeface="Courier New"/>
                <a:cs typeface="Courier New"/>
              </a:rPr>
              <a:t> &lt; </a:t>
            </a:r>
            <a:r>
              <a:rPr lang="en-US" sz="2000" dirty="0" smtClean="0">
                <a:latin typeface="Courier New"/>
                <a:cs typeface="Courier New"/>
              </a:rPr>
              <a:t>100) </a:t>
            </a:r>
            <a:r>
              <a:rPr lang="en-US" sz="2000" dirty="0">
                <a:latin typeface="Courier New"/>
                <a:cs typeface="Courier New"/>
              </a:rPr>
              <a:t>{</a:t>
            </a:r>
          </a:p>
          <a:p>
            <a:r>
              <a:rPr lang="en-US" sz="2000" dirty="0">
                <a:latin typeface="Courier New"/>
                <a:cs typeface="Courier New"/>
              </a:rPr>
              <a:t>    j = 0;</a:t>
            </a:r>
          </a:p>
          <a:p>
            <a:r>
              <a:rPr lang="en-US" sz="2000" dirty="0">
                <a:latin typeface="Courier New"/>
                <a:cs typeface="Courier New"/>
              </a:rPr>
              <a:t>    while (j </a:t>
            </a:r>
            <a:r>
              <a:rPr lang="en-US" sz="2000" dirty="0" smtClean="0">
                <a:latin typeface="Courier New"/>
                <a:cs typeface="Courier New"/>
              </a:rPr>
              <a:t>&lt; </a:t>
            </a:r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     k++;</a:t>
            </a:r>
          </a:p>
          <a:p>
            <a:r>
              <a:rPr lang="en-US" sz="2000" dirty="0">
                <a:latin typeface="Courier New"/>
                <a:cs typeface="Courier New"/>
              </a:rPr>
              <a:t>      j++;</a:t>
            </a:r>
          </a:p>
          <a:p>
            <a:r>
              <a:rPr lang="en-US" sz="2000" dirty="0">
                <a:latin typeface="Courier New"/>
                <a:cs typeface="Courier New"/>
              </a:rPr>
              <a:t>    }</a:t>
            </a:r>
          </a:p>
          <a:p>
            <a:r>
              <a:rPr lang="en-US" sz="2000" dirty="0">
                <a:latin typeface="Courier New"/>
                <a:cs typeface="Courier New"/>
              </a:rPr>
              <a:t>    </a:t>
            </a:r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>
                <a:latin typeface="Courier New"/>
                <a:cs typeface="Courier New"/>
              </a:rPr>
              <a:t>++;</a:t>
            </a:r>
          </a:p>
          <a:p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smtClean="0">
                <a:latin typeface="Courier New"/>
                <a:cs typeface="Courier New"/>
              </a:rPr>
              <a:t>}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4218578" y="3328670"/>
            <a:ext cx="341384" cy="543123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4137" y="1592333"/>
            <a:ext cx="44768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n)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(n == 0)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n + f(n - 1);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082" y="1163241"/>
            <a:ext cx="2996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Iterative implementation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4137" y="1171254"/>
            <a:ext cx="370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Recursive implementation</a:t>
            </a:r>
            <a:endParaRPr lang="en-US" sz="2000" b="1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025A855F-C6D8-5944-9B1B-50E202AEB8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2549" y="1667427"/>
            <a:ext cx="2378219" cy="43097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n)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(n == 0)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n + f(n - 1);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99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99</a:t>
            </a:r>
            <a:r>
              <a:rPr lang="en-US" sz="2000" dirty="0" smtClean="0">
                <a:latin typeface="Courier New"/>
                <a:cs typeface="Courier New"/>
              </a:rPr>
              <a:t> == 0) {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</a:t>
            </a:r>
            <a:r>
              <a:rPr lang="en-US" sz="2000" b="1" dirty="0" smtClean="0">
                <a:latin typeface="Courier New"/>
                <a:cs typeface="Courier New"/>
              </a:rPr>
              <a:t>99</a:t>
            </a:r>
            <a:r>
              <a:rPr lang="en-US" sz="2000" dirty="0" smtClean="0">
                <a:latin typeface="Courier New"/>
                <a:cs typeface="Courier New"/>
              </a:rPr>
              <a:t> + f(98);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function calls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38155" y="5180078"/>
            <a:ext cx="1407010" cy="37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38155" y="4806515"/>
            <a:ext cx="1407010" cy="37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38155" y="4432952"/>
            <a:ext cx="1407010" cy="37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97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38155" y="2767344"/>
            <a:ext cx="1407010" cy="37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238155" y="2406233"/>
            <a:ext cx="1407010" cy="37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85628" y="3710246"/>
            <a:ext cx="112062" cy="523525"/>
            <a:chOff x="8080962" y="1359288"/>
            <a:chExt cx="471841" cy="2204319"/>
          </a:xfrm>
        </p:grpSpPr>
        <p:sp>
          <p:nvSpPr>
            <p:cNvPr id="7" name="Oval 6"/>
            <p:cNvSpPr/>
            <p:nvPr/>
          </p:nvSpPr>
          <p:spPr>
            <a:xfrm>
              <a:off x="8080962" y="1359288"/>
              <a:ext cx="471841" cy="4718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080962" y="2220791"/>
              <a:ext cx="471841" cy="4718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080962" y="3091766"/>
              <a:ext cx="471841" cy="4718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98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98</a:t>
            </a:r>
            <a:r>
              <a:rPr lang="en-US" sz="2000" dirty="0" smtClean="0">
                <a:latin typeface="Courier New"/>
                <a:cs typeface="Courier New"/>
              </a:rPr>
              <a:t> == 0) {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</a:t>
            </a:r>
            <a:r>
              <a:rPr lang="en-US" sz="2000" b="1" dirty="0" smtClean="0">
                <a:latin typeface="Courier New"/>
                <a:cs typeface="Courier New"/>
              </a:rPr>
              <a:t>98</a:t>
            </a:r>
            <a:r>
              <a:rPr lang="en-US" sz="2000" dirty="0" smtClean="0">
                <a:latin typeface="Courier New"/>
                <a:cs typeface="Courier New"/>
              </a:rPr>
              <a:t> + f(97);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97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97</a:t>
            </a:r>
            <a:r>
              <a:rPr lang="en-US" sz="2000" dirty="0" smtClean="0">
                <a:latin typeface="Courier New"/>
                <a:cs typeface="Courier New"/>
              </a:rPr>
              <a:t> == 0) {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</a:t>
            </a:r>
            <a:r>
              <a:rPr lang="en-US" sz="2000" b="1" dirty="0" smtClean="0">
                <a:latin typeface="Courier New"/>
                <a:cs typeface="Courier New"/>
              </a:rPr>
              <a:t>97</a:t>
            </a:r>
            <a:r>
              <a:rPr lang="en-US" sz="2000" dirty="0" smtClean="0">
                <a:latin typeface="Courier New"/>
                <a:cs typeface="Courier New"/>
              </a:rPr>
              <a:t> + f(96);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1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1 </a:t>
            </a:r>
            <a:r>
              <a:rPr lang="en-US" sz="2000" dirty="0" smtClean="0">
                <a:latin typeface="Courier New"/>
                <a:cs typeface="Courier New"/>
              </a:rPr>
              <a:t>== 0) {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</a:t>
            </a:r>
            <a:r>
              <a:rPr lang="en-US" sz="2000" b="1" dirty="0" smtClean="0">
                <a:latin typeface="Courier New"/>
                <a:cs typeface="Courier New"/>
              </a:rPr>
              <a:t>1 </a:t>
            </a:r>
            <a:r>
              <a:rPr lang="en-US" sz="2000" dirty="0" smtClean="0">
                <a:latin typeface="Courier New"/>
                <a:cs typeface="Courier New"/>
              </a:rPr>
              <a:t>+ f(0);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0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0 </a:t>
            </a:r>
            <a:r>
              <a:rPr lang="en-US" sz="2000" dirty="0" smtClean="0">
                <a:latin typeface="Courier New"/>
                <a:cs typeface="Courier New"/>
              </a:rPr>
              <a:t>== 0)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    return n</a:t>
            </a:r>
            <a:r>
              <a:rPr lang="en-US" sz="2000" b="1" dirty="0" smtClean="0">
                <a:solidFill>
                  <a:srgbClr val="BFBFBF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+ f(n - 1);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1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1 </a:t>
            </a:r>
            <a:r>
              <a:rPr lang="en-US" sz="2000" dirty="0" smtClean="0">
                <a:latin typeface="Courier New"/>
                <a:cs typeface="Courier New"/>
              </a:rPr>
              <a:t>== 0) {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</a:t>
            </a:r>
            <a:r>
              <a:rPr lang="en-US" sz="2000" b="1" dirty="0">
                <a:latin typeface="Courier New"/>
                <a:cs typeface="Courier New"/>
              </a:rPr>
              <a:t>1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+ </a:t>
            </a:r>
            <a:r>
              <a:rPr lang="en-US" sz="2000" b="1" dirty="0" smtClean="0">
                <a:latin typeface="Courier New"/>
                <a:cs typeface="Courier New"/>
              </a:rPr>
              <a:t>0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2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2 </a:t>
            </a:r>
            <a:r>
              <a:rPr lang="en-US" sz="2000" dirty="0" smtClean="0">
                <a:latin typeface="Courier New"/>
                <a:cs typeface="Courier New"/>
              </a:rPr>
              <a:t>== 0) {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</a:t>
            </a:r>
            <a:r>
              <a:rPr lang="en-US" sz="2000" b="1" dirty="0" smtClean="0">
                <a:latin typeface="Courier New"/>
                <a:cs typeface="Courier New"/>
              </a:rPr>
              <a:t>2 </a:t>
            </a:r>
            <a:r>
              <a:rPr lang="en-US" sz="2000" dirty="0" smtClean="0">
                <a:latin typeface="Courier New"/>
                <a:cs typeface="Courier New"/>
              </a:rPr>
              <a:t>+ </a:t>
            </a:r>
            <a:r>
              <a:rPr lang="en-US" sz="2000" b="1" dirty="0" smtClean="0">
                <a:latin typeface="Courier New"/>
                <a:cs typeface="Courier New"/>
              </a:rPr>
              <a:t>1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97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97 </a:t>
            </a:r>
            <a:r>
              <a:rPr lang="en-US" sz="2000" dirty="0" smtClean="0">
                <a:latin typeface="Courier New"/>
                <a:cs typeface="Courier New"/>
              </a:rPr>
              <a:t>== 0) {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</a:t>
            </a:r>
            <a:r>
              <a:rPr lang="en-US" sz="2000" b="1" dirty="0" smtClean="0">
                <a:latin typeface="Courier New"/>
                <a:cs typeface="Courier New"/>
              </a:rPr>
              <a:t>97 </a:t>
            </a:r>
            <a:r>
              <a:rPr lang="en-US" sz="2000" dirty="0" smtClean="0">
                <a:latin typeface="Courier New"/>
                <a:cs typeface="Courier New"/>
              </a:rPr>
              <a:t>+ </a:t>
            </a:r>
            <a:r>
              <a:rPr lang="en-US" sz="2000" b="1" dirty="0" smtClean="0">
                <a:latin typeface="Courier New"/>
                <a:cs typeface="Courier New"/>
              </a:rPr>
              <a:t>4656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98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98 </a:t>
            </a:r>
            <a:r>
              <a:rPr lang="en-US" sz="2000" dirty="0" smtClean="0">
                <a:latin typeface="Courier New"/>
                <a:cs typeface="Courier New"/>
              </a:rPr>
              <a:t>== 0) {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</a:t>
            </a:r>
            <a:r>
              <a:rPr lang="en-US" sz="2000" b="1" dirty="0" smtClean="0">
                <a:latin typeface="Courier New"/>
                <a:cs typeface="Courier New"/>
              </a:rPr>
              <a:t>98 </a:t>
            </a:r>
            <a:r>
              <a:rPr lang="en-US" sz="2000" dirty="0" smtClean="0">
                <a:latin typeface="Courier New"/>
                <a:cs typeface="Courier New"/>
              </a:rPr>
              <a:t>+ </a:t>
            </a:r>
            <a:r>
              <a:rPr lang="en-US" sz="2000" b="1" dirty="0" smtClean="0">
                <a:latin typeface="Courier New"/>
                <a:cs typeface="Courier New"/>
              </a:rPr>
              <a:t>4753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99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99 </a:t>
            </a:r>
            <a:r>
              <a:rPr lang="en-US" sz="2000" dirty="0" smtClean="0">
                <a:latin typeface="Courier New"/>
                <a:cs typeface="Courier New"/>
              </a:rPr>
              <a:t>== 0) {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</a:t>
            </a:r>
            <a:r>
              <a:rPr lang="en-US" sz="2000" b="1" dirty="0" smtClean="0">
                <a:latin typeface="Courier New"/>
                <a:cs typeface="Courier New"/>
              </a:rPr>
              <a:t>99 </a:t>
            </a:r>
            <a:r>
              <a:rPr lang="en-US" sz="2000" dirty="0" smtClean="0">
                <a:latin typeface="Courier New"/>
                <a:cs typeface="Courier New"/>
              </a:rPr>
              <a:t>+ </a:t>
            </a:r>
            <a:r>
              <a:rPr lang="en-US" sz="2000" b="1" dirty="0" smtClean="0">
                <a:latin typeface="Courier New"/>
                <a:cs typeface="Courier New"/>
              </a:rPr>
              <a:t>4851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n)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(n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== 0)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n + f(n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- 1);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b="1" dirty="0" smtClean="0">
                <a:latin typeface="Courier New"/>
                <a:cs typeface="Courier New"/>
              </a:rPr>
              <a:t>4950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38155" y="3140907"/>
            <a:ext cx="1407010" cy="37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5600" y="1591200"/>
            <a:ext cx="38539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 err="1" smtClean="0">
                <a:latin typeface="Courier New"/>
                <a:cs typeface="Courier New"/>
              </a:rPr>
              <a:t>nt</a:t>
            </a:r>
            <a:r>
              <a:rPr lang="en-US" sz="2000" dirty="0" smtClean="0">
                <a:latin typeface="Courier New"/>
                <a:cs typeface="Courier New"/>
              </a:rPr>
              <a:t> f(unsigned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2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if (</a:t>
            </a:r>
            <a:r>
              <a:rPr lang="en-US" sz="2000" b="1" dirty="0" smtClean="0">
                <a:latin typeface="Courier New"/>
                <a:cs typeface="Courier New"/>
              </a:rPr>
              <a:t>2 </a:t>
            </a:r>
            <a:r>
              <a:rPr lang="en-US" sz="2000" dirty="0" smtClean="0">
                <a:latin typeface="Courier New"/>
                <a:cs typeface="Courier New"/>
              </a:rPr>
              <a:t>== 0) {</a:t>
            </a:r>
          </a:p>
          <a:p>
            <a:r>
              <a:rPr lang="en-US" sz="2000" dirty="0" smtClean="0">
                <a:solidFill>
                  <a:srgbClr val="BFBFBF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 else {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  return </a:t>
            </a:r>
            <a:r>
              <a:rPr lang="en-US" sz="2000" b="1" dirty="0" smtClean="0">
                <a:latin typeface="Courier New"/>
                <a:cs typeface="Courier New"/>
              </a:rPr>
              <a:t>2 </a:t>
            </a:r>
            <a:r>
              <a:rPr lang="en-US" sz="2000" dirty="0" smtClean="0">
                <a:latin typeface="Courier New"/>
                <a:cs typeface="Courier New"/>
              </a:rPr>
              <a:t>+ f(1);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main(void) { 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k = </a:t>
            </a:r>
            <a:r>
              <a:rPr lang="en-US" sz="2000" dirty="0" smtClean="0">
                <a:latin typeface="Courier New"/>
                <a:cs typeface="Courier New"/>
              </a:rPr>
              <a:t>f(99);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>
                <a:latin typeface="Courier New"/>
                <a:cs typeface="Courier New"/>
              </a:rPr>
              <a:t>(void)k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 return (0);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38155" y="3139200"/>
            <a:ext cx="1407010" cy="37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238155" y="5180078"/>
            <a:ext cx="1407010" cy="37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4950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238155" y="4806515"/>
            <a:ext cx="1407010" cy="37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4851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238155" y="4432952"/>
            <a:ext cx="1407010" cy="37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4753</a:t>
            </a:r>
            <a:endParaRPr lang="en-US" dirty="0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025A855F-C6D8-5944-9B1B-50E202AEB8AD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2549" y="1781813"/>
            <a:ext cx="237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2" grpId="0"/>
      <p:bldP spid="22" grpId="1"/>
      <p:bldP spid="4" grpId="0" animBg="1"/>
      <p:bldP spid="4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27" grpId="0" animBg="1"/>
      <p:bldP spid="27" grpId="1" animBg="1"/>
      <p:bldP spid="34" grpId="0"/>
      <p:bldP spid="34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stored inside of memory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33" y="1171253"/>
            <a:ext cx="5760155" cy="53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this slide 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motivation behind an operating system and describe the layered architecture</a:t>
            </a:r>
          </a:p>
          <a:p>
            <a:r>
              <a:rPr lang="en-US" dirty="0" smtClean="0"/>
              <a:t>Describe how the task state is maintained</a:t>
            </a:r>
          </a:p>
          <a:p>
            <a:r>
              <a:rPr lang="en-US" dirty="0" smtClean="0"/>
              <a:t>Explain how the </a:t>
            </a:r>
            <a:r>
              <a:rPr lang="en-US" dirty="0" err="1" smtClean="0"/>
              <a:t>μC</a:t>
            </a:r>
            <a:r>
              <a:rPr lang="en-US" dirty="0" smtClean="0"/>
              <a:t>/OS-II scheduler works</a:t>
            </a:r>
          </a:p>
          <a:p>
            <a:r>
              <a:rPr lang="en-US" dirty="0" smtClean="0"/>
              <a:t>Describe the timer management in </a:t>
            </a:r>
            <a:r>
              <a:rPr lang="en-US" dirty="0" err="1" smtClean="0"/>
              <a:t>μC</a:t>
            </a:r>
            <a:r>
              <a:rPr lang="en-US" dirty="0" smtClean="0"/>
              <a:t>/OS-II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1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7229" y="3581782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f</a:t>
            </a:r>
            <a:r>
              <a:rPr lang="is-IS" sz="2400" dirty="0" smtClean="0">
                <a:latin typeface="Courier New"/>
                <a:cs typeface="Courier New"/>
              </a:rPr>
              <a:t>(1, 2);</a:t>
            </a:r>
            <a:endParaRPr lang="is-IS" sz="2400" dirty="0">
              <a:latin typeface="Courier New"/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7175" y="1408681"/>
            <a:ext cx="203162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f: PULB</a:t>
            </a:r>
          </a:p>
          <a:p>
            <a:r>
              <a:rPr lang="en-US" sz="2400" dirty="0">
                <a:latin typeface="Courier New"/>
                <a:cs typeface="Courier New"/>
              </a:rPr>
              <a:t>   PULA</a:t>
            </a:r>
          </a:p>
          <a:p>
            <a:r>
              <a:rPr lang="en-US" sz="2400" dirty="0">
                <a:latin typeface="Courier New"/>
                <a:cs typeface="Courier New"/>
              </a:rPr>
              <a:t>   ABA</a:t>
            </a:r>
          </a:p>
          <a:p>
            <a:r>
              <a:rPr lang="en-US" sz="2400" dirty="0">
                <a:latin typeface="Courier New"/>
                <a:cs typeface="Courier New"/>
              </a:rPr>
              <a:t>   PSHA</a:t>
            </a:r>
          </a:p>
          <a:p>
            <a:r>
              <a:rPr lang="en-US" sz="2400" dirty="0">
                <a:latin typeface="Courier New"/>
                <a:cs typeface="Courier New"/>
              </a:rPr>
              <a:t>   RTS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  :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 LDAX #1</a:t>
            </a:r>
          </a:p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Courier New"/>
                <a:cs typeface="Courier New"/>
              </a:rPr>
              <a:t>  LDAY #2</a:t>
            </a:r>
          </a:p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Courier New"/>
                <a:cs typeface="Courier New"/>
              </a:rPr>
              <a:t>  PSHX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 PSHY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 JSR f</a:t>
            </a:r>
          </a:p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Courier New"/>
                <a:cs typeface="Courier New"/>
              </a:rPr>
              <a:t>  PULX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967229" y="1406575"/>
            <a:ext cx="4063282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ourier New"/>
                <a:cs typeface="Courier New"/>
              </a:rPr>
              <a:t>i</a:t>
            </a:r>
            <a:r>
              <a:rPr lang="en-US" sz="2400" dirty="0" err="1" smtClean="0">
                <a:latin typeface="Courier New"/>
                <a:cs typeface="Courier New"/>
              </a:rPr>
              <a:t>nt</a:t>
            </a:r>
            <a:r>
              <a:rPr lang="en-US" sz="2400" dirty="0" smtClean="0">
                <a:latin typeface="Courier New"/>
                <a:cs typeface="Courier New"/>
              </a:rPr>
              <a:t> f</a:t>
            </a:r>
            <a:r>
              <a:rPr lang="is-IS" sz="2400" dirty="0" smtClean="0">
                <a:latin typeface="Courier New"/>
                <a:cs typeface="Courier New"/>
              </a:rPr>
              <a:t>(int x, int y) {</a:t>
            </a:r>
          </a:p>
          <a:p>
            <a:r>
              <a:rPr lang="is-IS" sz="2400" dirty="0">
                <a:latin typeface="Courier New"/>
                <a:cs typeface="Courier New"/>
              </a:rPr>
              <a:t> </a:t>
            </a:r>
            <a:r>
              <a:rPr lang="is-IS" sz="2400" dirty="0" smtClean="0">
                <a:latin typeface="Courier New"/>
                <a:cs typeface="Courier New"/>
              </a:rPr>
              <a:t> return x + y;</a:t>
            </a:r>
            <a:endParaRPr lang="is-IS" sz="2400" dirty="0">
              <a:latin typeface="Courier New"/>
              <a:cs typeface="Courier New"/>
            </a:endParaRPr>
          </a:p>
          <a:p>
            <a:r>
              <a:rPr lang="is-IS" sz="2400" dirty="0" smtClean="0">
                <a:latin typeface="Courier New"/>
                <a:cs typeface="Courier New"/>
              </a:rPr>
              <a:t>}</a:t>
            </a:r>
            <a:endParaRPr lang="is-IS" sz="2400" dirty="0">
              <a:latin typeface="Courier New"/>
              <a:cs typeface="Courier New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5392531" y="3601192"/>
            <a:ext cx="341384" cy="543123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86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At any moment in time a task is defined by its state</a:t>
            </a:r>
          </a:p>
          <a:p>
            <a:pPr lvl="1"/>
            <a:r>
              <a:rPr lang="en-US" dirty="0"/>
              <a:t>CPU status registers (PC, SP, …)</a:t>
            </a:r>
          </a:p>
          <a:p>
            <a:pPr lvl="1"/>
            <a:r>
              <a:rPr lang="en-US" dirty="0"/>
              <a:t>Local </a:t>
            </a:r>
            <a:r>
              <a:rPr lang="en-US" dirty="0" smtClean="0"/>
              <a:t>variables</a:t>
            </a:r>
          </a:p>
          <a:p>
            <a:r>
              <a:rPr lang="en-US" dirty="0" smtClean="0"/>
              <a:t>The state of a task is stored in its </a:t>
            </a:r>
            <a:r>
              <a:rPr lang="en-US" b="1" dirty="0" smtClean="0"/>
              <a:t>TCB</a:t>
            </a:r>
            <a:r>
              <a:rPr lang="en-US" dirty="0" smtClean="0"/>
              <a:t> and on its </a:t>
            </a:r>
            <a:r>
              <a:rPr lang="en-US" b="1" dirty="0" smtClean="0"/>
              <a:t>stack</a:t>
            </a:r>
          </a:p>
          <a:p>
            <a:pPr lvl="1"/>
            <a:r>
              <a:rPr lang="en-US" dirty="0" smtClean="0"/>
              <a:t>TCB contains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tatic parameters (priority, period, phasing, …)</a:t>
            </a:r>
          </a:p>
          <a:p>
            <a:pPr lvl="2"/>
            <a:r>
              <a:rPr lang="en-US" dirty="0" smtClean="0"/>
              <a:t>Stack Pointer (SP) pointing to the top of the stack</a:t>
            </a:r>
          </a:p>
          <a:p>
            <a:pPr lvl="1"/>
            <a:r>
              <a:rPr lang="en-US" dirty="0" smtClean="0"/>
              <a:t>Each “stack frame” on the stack contains:</a:t>
            </a:r>
          </a:p>
          <a:p>
            <a:pPr lvl="2"/>
            <a:r>
              <a:rPr lang="en-US" dirty="0" smtClean="0"/>
              <a:t>CPU status registers (PC</a:t>
            </a:r>
            <a:r>
              <a:rPr lang="en-US" dirty="0"/>
              <a:t>, </a:t>
            </a:r>
            <a:r>
              <a:rPr lang="en-US" dirty="0" smtClean="0"/>
              <a:t>CCR, …) Note</a:t>
            </a:r>
            <a:r>
              <a:rPr lang="en-US" dirty="0"/>
              <a:t>: SP is stored in the </a:t>
            </a:r>
            <a:r>
              <a:rPr lang="en-US" dirty="0" smtClean="0"/>
              <a:t>TCB</a:t>
            </a:r>
          </a:p>
          <a:p>
            <a:pPr lvl="2"/>
            <a:r>
              <a:rPr lang="en-US" dirty="0" smtClean="0"/>
              <a:t>Local variables</a:t>
            </a:r>
          </a:p>
          <a:p>
            <a:pPr lvl="2"/>
            <a:r>
              <a:rPr lang="en-US" dirty="0" smtClean="0"/>
              <a:t>Return address (to the calling function)</a:t>
            </a:r>
          </a:p>
          <a:p>
            <a:pPr lvl="2"/>
            <a:r>
              <a:rPr lang="en-US" dirty="0" smtClean="0"/>
              <a:t>Function parameters and result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tasks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switch (from </a:t>
            </a:r>
            <a:r>
              <a:rPr lang="en-US" b="1" dirty="0" smtClean="0"/>
              <a:t>A</a:t>
            </a:r>
            <a:r>
              <a:rPr lang="en-US" dirty="0" smtClean="0"/>
              <a:t> to </a:t>
            </a:r>
            <a:r>
              <a:rPr lang="en-US" b="1" dirty="0" smtClean="0"/>
              <a:t>B</a:t>
            </a:r>
            <a:r>
              <a:rPr lang="en-US" dirty="0" smtClean="0"/>
              <a:t>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Store the state of task </a:t>
            </a:r>
            <a:r>
              <a:rPr lang="en-US" b="1" dirty="0" smtClean="0"/>
              <a:t>A</a:t>
            </a:r>
            <a:r>
              <a:rPr lang="en-US" dirty="0" smtClean="0"/>
              <a:t> on the stack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Store the SP inside the TCB of task </a:t>
            </a:r>
            <a:r>
              <a:rPr lang="en-US" b="1" dirty="0" smtClean="0"/>
              <a:t>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the SP from the TCB of task </a:t>
            </a:r>
            <a:r>
              <a:rPr lang="en-US" b="1" dirty="0" smtClean="0"/>
              <a:t>B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Load the </a:t>
            </a:r>
            <a:r>
              <a:rPr lang="en-US" dirty="0" smtClean="0"/>
              <a:t>state of </a:t>
            </a:r>
            <a:r>
              <a:rPr lang="en-US" dirty="0"/>
              <a:t>task </a:t>
            </a:r>
            <a:r>
              <a:rPr lang="en-US" b="1" dirty="0" smtClean="0"/>
              <a:t>B </a:t>
            </a:r>
            <a:r>
              <a:rPr lang="en-US" dirty="0" smtClean="0"/>
              <a:t>from the stack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OSTaskCreate</a:t>
            </a:r>
            <a:r>
              <a:rPr lang="en-US" dirty="0" smtClean="0"/>
              <a:t>()</a:t>
            </a:r>
          </a:p>
        </p:txBody>
      </p:sp>
      <p:sp>
        <p:nvSpPr>
          <p:cNvPr id="29699" name="Rectangle 2"/>
          <p:cNvSpPr>
            <a:spLocks/>
          </p:cNvSpPr>
          <p:nvPr/>
        </p:nvSpPr>
        <p:spPr bwMode="auto">
          <a:xfrm>
            <a:off x="571500" y="3375422"/>
            <a:ext cx="6884789" cy="11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617"/>
              </a:spcBef>
            </a:pPr>
            <a:r>
              <a:rPr lang="en-US" sz="1900">
                <a:latin typeface="Courier New Bold" charset="0"/>
                <a:ea typeface="ＭＳ Ｐゴシック" charset="0"/>
                <a:sym typeface="Courier New Bold" charset="0"/>
              </a:rPr>
              <a:t>INT8U OSTaskCreate(void    (*task)(void* pd),</a:t>
            </a:r>
            <a:br>
              <a:rPr lang="en-US" sz="1900">
                <a:latin typeface="Courier New Bold" charset="0"/>
                <a:ea typeface="ＭＳ Ｐゴシック" charset="0"/>
                <a:sym typeface="Courier New Bold" charset="0"/>
              </a:rPr>
            </a:br>
            <a:r>
              <a:rPr lang="en-US" sz="1900">
                <a:latin typeface="Courier New Bold" charset="0"/>
                <a:ea typeface="ＭＳ Ｐゴシック" charset="0"/>
                <a:sym typeface="Courier New Bold" charset="0"/>
              </a:rPr>
              <a:t>                   void*   pdata, </a:t>
            </a:r>
            <a:br>
              <a:rPr lang="en-US" sz="1900">
                <a:latin typeface="Courier New Bold" charset="0"/>
                <a:ea typeface="ＭＳ Ｐゴシック" charset="0"/>
                <a:sym typeface="Courier New Bold" charset="0"/>
              </a:rPr>
            </a:br>
            <a:r>
              <a:rPr lang="en-US" sz="1900">
                <a:latin typeface="Courier New Bold" charset="0"/>
                <a:ea typeface="ＭＳ Ｐゴシック" charset="0"/>
                <a:sym typeface="Courier New Bold" charset="0"/>
              </a:rPr>
              <a:t>                   OS_STK* ptos, </a:t>
            </a:r>
            <a:br>
              <a:rPr lang="en-US" sz="1900">
                <a:latin typeface="Courier New Bold" charset="0"/>
                <a:ea typeface="ＭＳ Ｐゴシック" charset="0"/>
                <a:sym typeface="Courier New Bold" charset="0"/>
              </a:rPr>
            </a:br>
            <a:r>
              <a:rPr lang="en-US" sz="1900">
                <a:latin typeface="Courier New Bold" charset="0"/>
                <a:ea typeface="ＭＳ Ｐゴシック" charset="0"/>
                <a:sym typeface="Courier New Bold" charset="0"/>
              </a:rPr>
              <a:t>                   INT8U   prio);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6072188" y="2541613"/>
            <a:ext cx="2858616" cy="830461"/>
            <a:chOff x="0" y="17"/>
            <a:chExt cx="2561" cy="744"/>
          </a:xfrm>
        </p:grpSpPr>
        <p:sp>
          <p:nvSpPr>
            <p:cNvPr id="2" name="Line 3"/>
            <p:cNvSpPr>
              <a:spLocks noChangeShapeType="1"/>
            </p:cNvSpPr>
            <p:nvPr/>
          </p:nvSpPr>
          <p:spPr bwMode="auto">
            <a:xfrm rot="10800000" flipH="1">
              <a:off x="0" y="292"/>
              <a:ext cx="874" cy="469"/>
            </a:xfrm>
            <a:prstGeom prst="line">
              <a:avLst/>
            </a:prstGeom>
            <a:noFill/>
            <a:ln w="38100">
              <a:solidFill>
                <a:srgbClr val="FF041A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1" name="Rectangle 4"/>
            <p:cNvSpPr>
              <a:spLocks/>
            </p:cNvSpPr>
            <p:nvPr/>
          </p:nvSpPr>
          <p:spPr bwMode="auto">
            <a:xfrm>
              <a:off x="985" y="17"/>
              <a:ext cx="1576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600">
                  <a:solidFill>
                    <a:srgbClr val="FF041A"/>
                  </a:solidFill>
                  <a:ea typeface="ＭＳ Ｐゴシック" charset="0"/>
                </a:rPr>
                <a:t>task function</a:t>
              </a:r>
            </a:p>
          </p:txBody>
        </p:sp>
      </p:grp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5559847" y="3799582"/>
            <a:ext cx="2970237" cy="821531"/>
            <a:chOff x="0" y="0"/>
            <a:chExt cx="2661" cy="736"/>
          </a:xfrm>
        </p:grpSpPr>
        <p:sp>
          <p:nvSpPr>
            <p:cNvPr id="29708" name="Line 6"/>
            <p:cNvSpPr>
              <a:spLocks noChangeShapeType="1"/>
            </p:cNvSpPr>
            <p:nvPr/>
          </p:nvSpPr>
          <p:spPr bwMode="auto">
            <a:xfrm>
              <a:off x="0" y="20"/>
              <a:ext cx="1013" cy="330"/>
            </a:xfrm>
            <a:prstGeom prst="line">
              <a:avLst/>
            </a:prstGeom>
            <a:noFill/>
            <a:ln w="38100">
              <a:solidFill>
                <a:srgbClr val="FF041A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9" name="Rectangle 7"/>
            <p:cNvSpPr>
              <a:spLocks/>
            </p:cNvSpPr>
            <p:nvPr/>
          </p:nvSpPr>
          <p:spPr bwMode="auto">
            <a:xfrm>
              <a:off x="1067" y="0"/>
              <a:ext cx="1594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600">
                  <a:solidFill>
                    <a:srgbClr val="FF041A"/>
                  </a:solidFill>
                  <a:ea typeface="ＭＳ Ｐゴシック" charset="0"/>
                </a:rPr>
                <a:t>argument to</a:t>
              </a:r>
            </a:p>
            <a:p>
              <a:r>
                <a:rPr lang="en-US" sz="2600">
                  <a:solidFill>
                    <a:srgbClr val="FF041A"/>
                  </a:solidFill>
                  <a:ea typeface="ＭＳ Ｐゴシック" charset="0"/>
                </a:rPr>
                <a:t>task function</a:t>
              </a:r>
            </a:p>
          </p:txBody>
        </p:sp>
      </p:grp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5554266" y="4161234"/>
            <a:ext cx="3274963" cy="869528"/>
            <a:chOff x="0" y="0"/>
            <a:chExt cx="2934" cy="779"/>
          </a:xfrm>
        </p:grpSpPr>
        <p:sp>
          <p:nvSpPr>
            <p:cNvPr id="29706" name="Line 9"/>
            <p:cNvSpPr>
              <a:spLocks noChangeShapeType="1"/>
            </p:cNvSpPr>
            <p:nvPr/>
          </p:nvSpPr>
          <p:spPr bwMode="auto">
            <a:xfrm>
              <a:off x="0" y="0"/>
              <a:ext cx="613" cy="474"/>
            </a:xfrm>
            <a:prstGeom prst="line">
              <a:avLst/>
            </a:prstGeom>
            <a:noFill/>
            <a:ln w="38100">
              <a:solidFill>
                <a:srgbClr val="FF041A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" name="Rectangle 10"/>
            <p:cNvSpPr>
              <a:spLocks/>
            </p:cNvSpPr>
            <p:nvPr/>
          </p:nvSpPr>
          <p:spPr bwMode="auto">
            <a:xfrm>
              <a:off x="553" y="421"/>
              <a:ext cx="2381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600">
                  <a:solidFill>
                    <a:srgbClr val="FF041A"/>
                  </a:solidFill>
                  <a:ea typeface="ＭＳ Ｐゴシック" charset="0"/>
                </a:rPr>
                <a:t>pointer to the stack</a:t>
              </a:r>
            </a:p>
          </p:txBody>
        </p:sp>
      </p:grp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5024066" y="4536281"/>
            <a:ext cx="2395389" cy="1016868"/>
            <a:chOff x="0" y="0"/>
            <a:chExt cx="2146" cy="911"/>
          </a:xfrm>
        </p:grpSpPr>
        <p:sp>
          <p:nvSpPr>
            <p:cNvPr id="4" name="Line 12"/>
            <p:cNvSpPr>
              <a:spLocks noChangeShapeType="1"/>
            </p:cNvSpPr>
            <p:nvPr/>
          </p:nvSpPr>
          <p:spPr bwMode="auto">
            <a:xfrm>
              <a:off x="0" y="0"/>
              <a:ext cx="664" cy="578"/>
            </a:xfrm>
            <a:prstGeom prst="line">
              <a:avLst/>
            </a:prstGeom>
            <a:noFill/>
            <a:ln w="38100">
              <a:solidFill>
                <a:srgbClr val="FF041A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5" name="Rectangle 13"/>
            <p:cNvSpPr>
              <a:spLocks/>
            </p:cNvSpPr>
            <p:nvPr/>
          </p:nvSpPr>
          <p:spPr bwMode="auto">
            <a:xfrm>
              <a:off x="687" y="553"/>
              <a:ext cx="1459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600">
                  <a:solidFill>
                    <a:srgbClr val="FF041A"/>
                  </a:solidFill>
                  <a:ea typeface="ＭＳ Ｐゴシック" charset="0"/>
                </a:rPr>
                <a:t>task priority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Task example</a:t>
            </a:r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1536236" y="2045168"/>
            <a:ext cx="6631870" cy="377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#define 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Task1Prio 1</a:t>
            </a:r>
            <a:endParaRPr lang="en-US" sz="1600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OS_STK 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Task1Stack[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TASK_STACK_SIZE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]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sz="1600" dirty="0" smtClean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void </a:t>
            </a:r>
            <a:r>
              <a:rPr lang="en-US" sz="1600" b="1" dirty="0" err="1" smtClean="0">
                <a:latin typeface="Courier New Bold" charset="0"/>
                <a:ea typeface="ＭＳ Ｐゴシック" charset="0"/>
                <a:sym typeface="Courier New Bold" charset="0"/>
              </a:rPr>
              <a:t>TaskCheckPad</a:t>
            </a:r>
            <a:r>
              <a:rPr lang="en-US" sz="1600" b="1" dirty="0" smtClean="0">
                <a:latin typeface="Courier New Bold" charset="0"/>
                <a:ea typeface="ＭＳ Ｐゴシック" charset="0"/>
                <a:sym typeface="Courier New Bold" charset="0"/>
              </a:rPr>
              <a:t>(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void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* </a:t>
            </a:r>
            <a:r>
              <a:rPr lang="en-US" sz="1600" dirty="0" err="1">
                <a:latin typeface="Courier New Bold" charset="0"/>
                <a:ea typeface="ＭＳ Ｐゴシック" charset="0"/>
                <a:sym typeface="Courier New Bold" charset="0"/>
              </a:rPr>
              <a:t>p_args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) {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	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int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pad = (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int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)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p_args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while (1) {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ToggleLed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(LED_D22);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SetLed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(LED_D23,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ATDReadChannel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(pad) &gt; 0); 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OSTimeDly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(1000);</a:t>
            </a:r>
            <a:endParaRPr lang="en-US" sz="1600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}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sz="1600" dirty="0" smtClean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void </a:t>
            </a:r>
            <a:r>
              <a:rPr lang="en-US" sz="1600" b="1" dirty="0">
                <a:latin typeface="Courier New Bold" charset="0"/>
                <a:ea typeface="ＭＳ Ｐゴシック" charset="0"/>
                <a:sym typeface="Courier New Bold" charset="0"/>
              </a:rPr>
              <a:t>main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(void) {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...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OSTaskCreate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</a:t>
            </a:r>
            <a:r>
              <a:rPr lang="en-US" sz="1600" b="1" dirty="0" err="1" smtClean="0">
                <a:latin typeface="Courier New Bold" charset="0"/>
                <a:ea typeface="ＭＳ Ｐゴシック" charset="0"/>
                <a:sym typeface="Courier New Bold" charset="0"/>
              </a:rPr>
              <a:t>TaskCheckPad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, PAD14, </a:t>
            </a:r>
            <a:endParaRPr lang="en-US" sz="1600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   &amp;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Task1Stack[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TASK_STK_SIZE-1], 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Task1Prio)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;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...</a:t>
            </a:r>
            <a:endParaRPr lang="en-US" sz="1600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sz="1600" dirty="0">
              <a:latin typeface="Courier New Bold" charset="0"/>
              <a:ea typeface="ＭＳ Ｐゴシック" charset="0"/>
              <a:sym typeface="Courier New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3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Task example</a:t>
            </a:r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1536236" y="2045168"/>
            <a:ext cx="6631870" cy="377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...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sz="1600" dirty="0" smtClean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void </a:t>
            </a:r>
            <a:r>
              <a:rPr lang="en-US" sz="1600" b="1" dirty="0" err="1" smtClean="0">
                <a:latin typeface="Courier New Bold" charset="0"/>
                <a:ea typeface="ＭＳ Ｐゴシック" charset="0"/>
                <a:sym typeface="Courier New Bold" charset="0"/>
              </a:rPr>
              <a:t>TaskCheckPad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(void*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p_args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) {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	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int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pad = (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int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)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p_args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while (1) {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ToggleLed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(LED_D22);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SetLed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(LED_D23,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ATDReadChannel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(pad) &gt; 0); 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OSTimeDly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(1000);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}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sz="1600" dirty="0" smtClean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void </a:t>
            </a:r>
            <a:r>
              <a:rPr lang="en-US" sz="1600" b="1" dirty="0" smtClean="0">
                <a:latin typeface="Courier New Bold" charset="0"/>
                <a:ea typeface="ＭＳ Ｐゴシック" charset="0"/>
                <a:sym typeface="Courier New Bold" charset="0"/>
              </a:rPr>
              <a:t>main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(void) {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...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OSTaskCreate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</a:t>
            </a:r>
            <a:r>
              <a:rPr lang="en-US" sz="1600" b="1" dirty="0" err="1">
                <a:latin typeface="Courier New Bold" charset="0"/>
                <a:ea typeface="ＭＳ Ｐゴシック" charset="0"/>
                <a:sym typeface="Courier New Bold" charset="0"/>
              </a:rPr>
              <a:t>TaskCheckPad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, PAD14, 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  &amp;Task1Stack[TASK_STK_SIZE-1], Task1Prio);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OSTaskCreate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</a:t>
            </a:r>
            <a:r>
              <a:rPr lang="en-US" sz="1600" b="1" dirty="0" err="1">
                <a:latin typeface="Courier New Bold" charset="0"/>
                <a:ea typeface="ＭＳ Ｐゴシック" charset="0"/>
                <a:sym typeface="Courier New Bold" charset="0"/>
              </a:rPr>
              <a:t>TaskCheckPad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, PAD10, 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  &amp;Task2Stack[TASK_STK_SIZE-1], Task2Prio);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...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sz="1600" dirty="0">
              <a:latin typeface="Courier New Bold" charset="0"/>
              <a:ea typeface="ＭＳ Ｐゴシック" charset="0"/>
              <a:sym typeface="Courier New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OSTaskCreatePeriodic</a:t>
            </a:r>
            <a:r>
              <a:rPr lang="en-US" dirty="0" smtClean="0"/>
              <a:t>()</a:t>
            </a:r>
          </a:p>
        </p:txBody>
      </p:sp>
      <p:sp>
        <p:nvSpPr>
          <p:cNvPr id="29699" name="Rectangle 2"/>
          <p:cNvSpPr>
            <a:spLocks/>
          </p:cNvSpPr>
          <p:nvPr/>
        </p:nvSpPr>
        <p:spPr bwMode="auto">
          <a:xfrm>
            <a:off x="571500" y="2638404"/>
            <a:ext cx="7788024" cy="189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  <a:t>INT8U </a:t>
            </a:r>
            <a:r>
              <a:rPr lang="en-US" sz="19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OSTaskCreatePeriodic</a:t>
            </a:r>
            <a:r>
              <a:rPr lang="en-US" sz="1900" dirty="0" smtClean="0">
                <a:latin typeface="Courier New Bold" charset="0"/>
                <a:ea typeface="ＭＳ Ｐゴシック" charset="0"/>
                <a:sym typeface="Courier New Bold" charset="0"/>
              </a:rPr>
              <a:t>(void    (</a:t>
            </a:r>
            <a: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  <a:t>*task)(</a:t>
            </a:r>
            <a:r>
              <a:rPr lang="en-US" sz="1900" dirty="0" smtClean="0">
                <a:latin typeface="Courier New Bold" charset="0"/>
                <a:ea typeface="ＭＳ Ｐゴシック" charset="0"/>
                <a:sym typeface="Courier New Bold" charset="0"/>
              </a:rPr>
              <a:t>void)</a:t>
            </a:r>
            <a: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  <a:t>,</a:t>
            </a:r>
            <a:b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</a:br>
            <a: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  <a:t>      </a:t>
            </a:r>
            <a:r>
              <a:rPr lang="en-US" sz="1900" dirty="0" smtClean="0">
                <a:latin typeface="Courier New Bold" charset="0"/>
                <a:ea typeface="ＭＳ Ｐゴシック" charset="0"/>
                <a:sym typeface="Courier New Bold" charset="0"/>
              </a:rPr>
              <a:t>                     INT16U  period,                </a:t>
            </a:r>
          </a:p>
          <a:p>
            <a:pPr lvl="7"/>
            <a:r>
              <a:rPr lang="en-US" sz="1900" dirty="0" smtClean="0">
                <a:latin typeface="Courier New Bold" charset="0"/>
                <a:ea typeface="ＭＳ Ｐゴシック" charset="0"/>
                <a:sym typeface="Courier New Bold" charset="0"/>
              </a:rPr>
              <a:t>     INT16U  phasing, </a:t>
            </a:r>
            <a: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  <a:t/>
            </a:r>
            <a:b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</a:br>
            <a: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  <a:t>    </a:t>
            </a:r>
            <a:r>
              <a:rPr lang="en-US" sz="1900" dirty="0" smtClean="0">
                <a:latin typeface="Courier New Bold" charset="0"/>
                <a:ea typeface="ＭＳ Ｐゴシック" charset="0"/>
                <a:sym typeface="Courier New Bold" charset="0"/>
              </a:rPr>
              <a:t> OS_STK</a:t>
            </a:r>
            <a: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  <a:t>* </a:t>
            </a:r>
            <a:r>
              <a:rPr lang="en-US" sz="1900" dirty="0" err="1">
                <a:latin typeface="Courier New Bold" charset="0"/>
                <a:ea typeface="ＭＳ Ｐゴシック" charset="0"/>
                <a:sym typeface="Courier New Bold" charset="0"/>
              </a:rPr>
              <a:t>ptos</a:t>
            </a:r>
            <a: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  <a:t>, </a:t>
            </a:r>
            <a:b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</a:br>
            <a: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  <a:t>   </a:t>
            </a:r>
            <a:r>
              <a:rPr lang="en-US" sz="1900" dirty="0" smtClean="0">
                <a:latin typeface="Courier New Bold" charset="0"/>
                <a:ea typeface="ＭＳ Ｐゴシック" charset="0"/>
                <a:sym typeface="Courier New Bold" charset="0"/>
              </a:rPr>
              <a:t>  INT8U   </a:t>
            </a:r>
            <a:r>
              <a:rPr lang="en-US" sz="1900" dirty="0" err="1">
                <a:latin typeface="Courier New Bold" charset="0"/>
                <a:ea typeface="ＭＳ Ｐゴシック" charset="0"/>
                <a:sym typeface="Courier New Bold" charset="0"/>
              </a:rPr>
              <a:t>prio</a:t>
            </a:r>
            <a:r>
              <a:rPr lang="en-US" sz="1900" dirty="0">
                <a:latin typeface="Courier New Bold" charset="0"/>
                <a:ea typeface="ＭＳ Ｐゴシック" charset="0"/>
                <a:sym typeface="Courier New Bold" charset="0"/>
              </a:rPr>
              <a:t>);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6072188" y="2037086"/>
            <a:ext cx="2858616" cy="830461"/>
            <a:chOff x="0" y="-435"/>
            <a:chExt cx="2561" cy="744"/>
          </a:xfrm>
        </p:grpSpPr>
        <p:sp>
          <p:nvSpPr>
            <p:cNvPr id="2" name="Line 3"/>
            <p:cNvSpPr>
              <a:spLocks noChangeShapeType="1"/>
            </p:cNvSpPr>
            <p:nvPr/>
          </p:nvSpPr>
          <p:spPr bwMode="auto">
            <a:xfrm rot="10800000" flipH="1">
              <a:off x="0" y="-160"/>
              <a:ext cx="874" cy="469"/>
            </a:xfrm>
            <a:prstGeom prst="line">
              <a:avLst/>
            </a:prstGeom>
            <a:noFill/>
            <a:ln w="38100">
              <a:solidFill>
                <a:srgbClr val="FF041A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1" name="Rectangle 4"/>
            <p:cNvSpPr>
              <a:spLocks/>
            </p:cNvSpPr>
            <p:nvPr/>
          </p:nvSpPr>
          <p:spPr bwMode="auto">
            <a:xfrm>
              <a:off x="985" y="-435"/>
              <a:ext cx="1576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600" dirty="0">
                  <a:solidFill>
                    <a:srgbClr val="FF041A"/>
                  </a:solidFill>
                  <a:ea typeface="ＭＳ Ｐゴシック" charset="0"/>
                </a:rPr>
                <a:t>task function</a:t>
              </a:r>
            </a:p>
          </p:txBody>
        </p:sp>
      </p:grp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6721823" y="3022701"/>
            <a:ext cx="2163214" cy="399603"/>
            <a:chOff x="0" y="-214"/>
            <a:chExt cx="1938" cy="358"/>
          </a:xfrm>
        </p:grpSpPr>
        <p:sp>
          <p:nvSpPr>
            <p:cNvPr id="29708" name="Line 6"/>
            <p:cNvSpPr>
              <a:spLocks noChangeShapeType="1"/>
            </p:cNvSpPr>
            <p:nvPr/>
          </p:nvSpPr>
          <p:spPr bwMode="auto">
            <a:xfrm>
              <a:off x="0" y="20"/>
              <a:ext cx="1067" cy="0"/>
            </a:xfrm>
            <a:prstGeom prst="line">
              <a:avLst/>
            </a:prstGeom>
            <a:noFill/>
            <a:ln w="38100">
              <a:solidFill>
                <a:srgbClr val="FF041A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9" name="Rectangle 7"/>
            <p:cNvSpPr>
              <a:spLocks/>
            </p:cNvSpPr>
            <p:nvPr/>
          </p:nvSpPr>
          <p:spPr bwMode="auto">
            <a:xfrm>
              <a:off x="1145" y="-214"/>
              <a:ext cx="793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600" dirty="0" smtClean="0">
                  <a:solidFill>
                    <a:srgbClr val="FF041A"/>
                  </a:solidFill>
                  <a:ea typeface="ＭＳ Ｐゴシック" charset="0"/>
                </a:rPr>
                <a:t>period</a:t>
              </a:r>
              <a:endParaRPr lang="en-US" sz="2600" dirty="0">
                <a:solidFill>
                  <a:srgbClr val="FF041A"/>
                </a:solidFill>
                <a:ea typeface="ＭＳ Ｐゴシック" charset="0"/>
              </a:endParaRPr>
            </a:p>
          </p:txBody>
        </p:sp>
      </p:grp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6067267" y="4072145"/>
            <a:ext cx="2990328" cy="1327175"/>
            <a:chOff x="254" y="-150"/>
            <a:chExt cx="2679" cy="1189"/>
          </a:xfrm>
        </p:grpSpPr>
        <p:sp>
          <p:nvSpPr>
            <p:cNvPr id="29706" name="Line 9"/>
            <p:cNvSpPr>
              <a:spLocks noChangeShapeType="1"/>
            </p:cNvSpPr>
            <p:nvPr/>
          </p:nvSpPr>
          <p:spPr bwMode="auto">
            <a:xfrm>
              <a:off x="281" y="-150"/>
              <a:ext cx="701" cy="549"/>
            </a:xfrm>
            <a:prstGeom prst="line">
              <a:avLst/>
            </a:prstGeom>
            <a:noFill/>
            <a:ln w="38100">
              <a:solidFill>
                <a:srgbClr val="FF041A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" name="Rectangle 10"/>
            <p:cNvSpPr>
              <a:spLocks/>
            </p:cNvSpPr>
            <p:nvPr/>
          </p:nvSpPr>
          <p:spPr bwMode="auto">
            <a:xfrm>
              <a:off x="254" y="322"/>
              <a:ext cx="2679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600" dirty="0">
                  <a:solidFill>
                    <a:srgbClr val="FF041A"/>
                  </a:solidFill>
                  <a:ea typeface="ＭＳ Ｐゴシック" charset="0"/>
                </a:rPr>
                <a:t>pointer to </a:t>
              </a:r>
              <a:r>
                <a:rPr lang="en-US" sz="2600" dirty="0" smtClean="0">
                  <a:solidFill>
                    <a:srgbClr val="FF041A"/>
                  </a:solidFill>
                  <a:ea typeface="ＭＳ Ｐゴシック" charset="0"/>
                </a:rPr>
                <a:t>the</a:t>
              </a:r>
            </a:p>
            <a:p>
              <a:r>
                <a:rPr lang="en-US" sz="2600" dirty="0" smtClean="0">
                  <a:solidFill>
                    <a:srgbClr val="FF041A"/>
                  </a:solidFill>
                  <a:ea typeface="ＭＳ Ｐゴシック" charset="0"/>
                </a:rPr>
                <a:t>beginning of the </a:t>
              </a:r>
              <a:r>
                <a:rPr lang="en-US" sz="2600" dirty="0">
                  <a:solidFill>
                    <a:srgbClr val="FF041A"/>
                  </a:solidFill>
                  <a:ea typeface="ＭＳ Ｐゴシック" charset="0"/>
                </a:rPr>
                <a:t>stack</a:t>
              </a:r>
            </a:p>
          </p:txBody>
        </p:sp>
      </p:grp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5799688" y="4360838"/>
            <a:ext cx="1275829" cy="1278060"/>
            <a:chOff x="414" y="567"/>
            <a:chExt cx="1143" cy="1145"/>
          </a:xfrm>
        </p:grpSpPr>
        <p:sp>
          <p:nvSpPr>
            <p:cNvPr id="4" name="Line 12"/>
            <p:cNvSpPr>
              <a:spLocks noChangeShapeType="1"/>
            </p:cNvSpPr>
            <p:nvPr/>
          </p:nvSpPr>
          <p:spPr bwMode="auto">
            <a:xfrm>
              <a:off x="414" y="567"/>
              <a:ext cx="504" cy="832"/>
            </a:xfrm>
            <a:prstGeom prst="line">
              <a:avLst/>
            </a:prstGeom>
            <a:noFill/>
            <a:ln w="38100">
              <a:solidFill>
                <a:srgbClr val="FF041A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5" name="Rectangle 13"/>
            <p:cNvSpPr>
              <a:spLocks/>
            </p:cNvSpPr>
            <p:nvPr/>
          </p:nvSpPr>
          <p:spPr bwMode="auto">
            <a:xfrm>
              <a:off x="661" y="1354"/>
              <a:ext cx="896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600" dirty="0" smtClean="0">
                  <a:solidFill>
                    <a:srgbClr val="FF041A"/>
                  </a:solidFill>
                  <a:ea typeface="ＭＳ Ｐゴシック" charset="0"/>
                </a:rPr>
                <a:t>priority</a:t>
              </a:r>
              <a:endParaRPr lang="en-US" sz="2600" dirty="0">
                <a:solidFill>
                  <a:srgbClr val="FF041A"/>
                </a:solidFill>
                <a:ea typeface="ＭＳ Ｐゴシック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26</a:t>
            </a:fld>
            <a:endParaRPr lang="en-US"/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6791585" y="3772595"/>
            <a:ext cx="2242467" cy="588243"/>
            <a:chOff x="0" y="20"/>
            <a:chExt cx="2009" cy="527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0" y="20"/>
              <a:ext cx="1013" cy="330"/>
            </a:xfrm>
            <a:prstGeom prst="line">
              <a:avLst/>
            </a:prstGeom>
            <a:noFill/>
            <a:ln w="38100">
              <a:solidFill>
                <a:srgbClr val="FF041A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Rectangle 7"/>
            <p:cNvSpPr>
              <a:spLocks/>
            </p:cNvSpPr>
            <p:nvPr/>
          </p:nvSpPr>
          <p:spPr bwMode="auto">
            <a:xfrm>
              <a:off x="1067" y="189"/>
              <a:ext cx="94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600" dirty="0" smtClean="0">
                  <a:solidFill>
                    <a:srgbClr val="FF041A"/>
                  </a:solidFill>
                  <a:ea typeface="ＭＳ Ｐゴシック" charset="0"/>
                </a:rPr>
                <a:t>phasing</a:t>
              </a:r>
              <a:endParaRPr lang="en-US" sz="2600" dirty="0">
                <a:solidFill>
                  <a:srgbClr val="FF041A"/>
                </a:solidFill>
                <a:ea typeface="ＭＳ Ｐゴシック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74101" y="5790858"/>
            <a:ext cx="35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(Provided by the RELTEQ extension)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Periodic task example</a:t>
            </a:r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1536236" y="2045168"/>
            <a:ext cx="6631870" cy="377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#define Task1Prio 1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OS_STK Task1Stack[TASK_STACK_SIZE];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sz="1600" dirty="0" smtClean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void </a:t>
            </a:r>
            <a:r>
              <a:rPr lang="en-US" sz="1600" b="1" dirty="0" smtClean="0">
                <a:latin typeface="Courier New Bold" charset="0"/>
                <a:ea typeface="ＭＳ Ｐゴシック" charset="0"/>
                <a:sym typeface="Courier New Bold" charset="0"/>
              </a:rPr>
              <a:t>TaskCheckPad14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(void) 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{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ToggleLed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(LED_D22);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SetLed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(LED_D23, </a:t>
            </a:r>
            <a:r>
              <a:rPr lang="en-US" sz="1600" dirty="0" err="1">
                <a:latin typeface="Courier New Bold" charset="0"/>
                <a:ea typeface="ＭＳ Ｐゴシック" charset="0"/>
                <a:sym typeface="Courier New Bold" charset="0"/>
              </a:rPr>
              <a:t>ATDReadChannel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(PAD14) 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&gt; 0); 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  <a:endParaRPr lang="en-US" sz="1600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lnSpc>
                <a:spcPct val="30000"/>
              </a:lnSpc>
              <a:spcBef>
                <a:spcPts val="1617"/>
              </a:spcBef>
            </a:pPr>
            <a:endParaRPr lang="en-US" sz="1600" dirty="0" smtClean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void </a:t>
            </a:r>
            <a:r>
              <a:rPr lang="en-US" sz="1600" b="1" dirty="0">
                <a:latin typeface="Courier New Bold" charset="0"/>
                <a:ea typeface="ＭＳ Ｐゴシック" charset="0"/>
                <a:sym typeface="Courier New Bold" charset="0"/>
              </a:rPr>
              <a:t>main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(void) {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.</a:t>
            </a: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..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sz="16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OSTaskCreatePeriodic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(</a:t>
            </a:r>
            <a:r>
              <a:rPr lang="en-US" sz="1600" b="1" dirty="0" smtClean="0">
                <a:latin typeface="Courier New Bold" charset="0"/>
                <a:ea typeface="ＭＳ Ｐゴシック" charset="0"/>
                <a:sym typeface="Courier New Bold" charset="0"/>
              </a:rPr>
              <a:t>TaskCheckPad14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, </a:t>
            </a:r>
            <a:r>
              <a:rPr lang="en-US" sz="1600" b="1" dirty="0" smtClean="0">
                <a:latin typeface="Courier New Bold" charset="0"/>
                <a:ea typeface="ＭＳ Ｐゴシック" charset="0"/>
                <a:sym typeface="Courier New Bold" charset="0"/>
              </a:rPr>
              <a:t>1000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, </a:t>
            </a:r>
            <a:r>
              <a:rPr lang="en-US" sz="1600" b="1" dirty="0" smtClean="0">
                <a:latin typeface="Courier New Bold" charset="0"/>
                <a:ea typeface="ＭＳ Ｐゴシック" charset="0"/>
                <a:sym typeface="Courier New Bold" charset="0"/>
              </a:rPr>
              <a:t>0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, </a:t>
            </a:r>
            <a:endParaRPr lang="en-US" sz="1600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   &amp;Task1Stack[TASK_STK_SIZE-1], Task1Prio)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;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>
                <a:latin typeface="Courier New Bold" charset="0"/>
                <a:ea typeface="ＭＳ Ｐゴシック" charset="0"/>
                <a:sym typeface="Courier New Bold" charset="0"/>
              </a:rPr>
              <a:t> </a:t>
            </a: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 ...</a:t>
            </a:r>
          </a:p>
          <a:p>
            <a:pPr>
              <a:lnSpc>
                <a:spcPct val="30000"/>
              </a:lnSpc>
              <a:spcBef>
                <a:spcPts val="1617"/>
              </a:spcBef>
            </a:pPr>
            <a:r>
              <a:rPr lang="en-US" sz="1600" dirty="0" smtClean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  <a:endParaRPr lang="en-US" sz="1600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sz="1600" dirty="0">
              <a:latin typeface="Courier New Bold" charset="0"/>
              <a:ea typeface="ＭＳ Ｐゴシック" charset="0"/>
              <a:sym typeface="Courier New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vs. suspending task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Suspending task (also called a thread)</a:t>
            </a:r>
          </a:p>
          <a:p>
            <a:pPr lvl="1"/>
            <a:r>
              <a:rPr lang="en-US" dirty="0" smtClean="0"/>
              <a:t>Suspension: release </a:t>
            </a:r>
            <a:r>
              <a:rPr lang="en-US" dirty="0"/>
              <a:t>the processor allowing lower priority tasks to </a:t>
            </a:r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Preserves its state on its own stack</a:t>
            </a:r>
            <a:endParaRPr lang="en-US" dirty="0"/>
          </a:p>
          <a:p>
            <a:pPr lvl="2"/>
            <a:r>
              <a:rPr lang="en-US" dirty="0" smtClean="0"/>
              <a:t>Stack stored in main memory</a:t>
            </a:r>
          </a:p>
          <a:p>
            <a:pPr lvl="2"/>
            <a:r>
              <a:rPr lang="en-US" dirty="0" smtClean="0"/>
              <a:t>Can preserve state between activations</a:t>
            </a:r>
          </a:p>
          <a:p>
            <a:r>
              <a:rPr lang="en-US" dirty="0" smtClean="0"/>
              <a:t>Direct task</a:t>
            </a:r>
          </a:p>
          <a:p>
            <a:pPr lvl="1"/>
            <a:r>
              <a:rPr lang="en-US" dirty="0" smtClean="0"/>
              <a:t>Cannot suspend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executed as plain </a:t>
            </a:r>
            <a:r>
              <a:rPr lang="en-US" dirty="0" smtClean="0"/>
              <a:t>function call</a:t>
            </a:r>
            <a:endParaRPr lang="en-US" dirty="0"/>
          </a:p>
          <a:p>
            <a:pPr lvl="1"/>
            <a:r>
              <a:rPr lang="en-US" dirty="0" smtClean="0"/>
              <a:t>Executed within the context of the ISR</a:t>
            </a:r>
          </a:p>
          <a:p>
            <a:pPr lvl="2"/>
            <a:r>
              <a:rPr lang="en-US" dirty="0" smtClean="0"/>
              <a:t>State can be preserved between activations using global variables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7138" y="1391998"/>
            <a:ext cx="4557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328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operating systems</a:t>
            </a:r>
          </a:p>
          <a:p>
            <a:r>
              <a:rPr lang="en-US" dirty="0"/>
              <a:t>Overview of </a:t>
            </a:r>
            <a:r>
              <a:rPr lang="en-US" dirty="0" err="1"/>
              <a:t>μC</a:t>
            </a:r>
            <a:r>
              <a:rPr lang="en-US" dirty="0"/>
              <a:t>/OS-II</a:t>
            </a:r>
          </a:p>
          <a:p>
            <a:r>
              <a:rPr lang="en-US" dirty="0" smtClean="0"/>
              <a:t>Tasks</a:t>
            </a:r>
          </a:p>
          <a:p>
            <a:r>
              <a:rPr lang="en-US" b="1" dirty="0" smtClean="0"/>
              <a:t>Scheduling</a:t>
            </a:r>
          </a:p>
          <a:p>
            <a:r>
              <a:rPr lang="en-US" dirty="0" smtClean="0"/>
              <a:t>Interrupts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operating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μC</a:t>
            </a:r>
            <a:r>
              <a:rPr lang="en-US" dirty="0" smtClean="0"/>
              <a:t>/OS-II</a:t>
            </a:r>
          </a:p>
          <a:p>
            <a:r>
              <a:rPr lang="en-US" dirty="0" smtClean="0"/>
              <a:t>Tasks</a:t>
            </a:r>
          </a:p>
          <a:p>
            <a:r>
              <a:rPr lang="en-US" dirty="0" smtClean="0"/>
              <a:t>Scheduling</a:t>
            </a:r>
          </a:p>
          <a:p>
            <a:r>
              <a:rPr lang="en-US" dirty="0" smtClean="0"/>
              <a:t>Interrupts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50" y="1843166"/>
            <a:ext cx="8105787" cy="4210368"/>
          </a:xfrm>
          <a:prstGeom prst="rect">
            <a:avLst/>
          </a:prstGeom>
        </p:spPr>
      </p:pic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Task states</a:t>
            </a:r>
          </a:p>
        </p:txBody>
      </p:sp>
      <p:sp>
        <p:nvSpPr>
          <p:cNvPr id="41988" name="Rectangle 3"/>
          <p:cNvSpPr>
            <a:spLocks/>
          </p:cNvSpPr>
          <p:nvPr/>
        </p:nvSpPr>
        <p:spPr bwMode="auto">
          <a:xfrm>
            <a:off x="7583537" y="6539671"/>
            <a:ext cx="14599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</a:rPr>
              <a:t>[Labrosse, 2002]</a:t>
            </a:r>
          </a:p>
        </p:txBody>
      </p:sp>
      <p:sp>
        <p:nvSpPr>
          <p:cNvPr id="2" name="Oval 4"/>
          <p:cNvSpPr>
            <a:spLocks/>
          </p:cNvSpPr>
          <p:nvPr/>
        </p:nvSpPr>
        <p:spPr bwMode="auto">
          <a:xfrm>
            <a:off x="5429250" y="4420195"/>
            <a:ext cx="982266" cy="982266"/>
          </a:xfrm>
          <a:prstGeom prst="ellipse">
            <a:avLst/>
          </a:prstGeom>
          <a:noFill/>
          <a:ln w="88900">
            <a:solidFill>
              <a:srgbClr val="FF04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9" name="Oval 5"/>
          <p:cNvSpPr>
            <a:spLocks/>
          </p:cNvSpPr>
          <p:nvPr/>
        </p:nvSpPr>
        <p:spPr bwMode="auto">
          <a:xfrm>
            <a:off x="7465219" y="4429125"/>
            <a:ext cx="982266" cy="982266"/>
          </a:xfrm>
          <a:prstGeom prst="ellipse">
            <a:avLst/>
          </a:prstGeom>
          <a:noFill/>
          <a:ln w="88900">
            <a:solidFill>
              <a:srgbClr val="FF04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0" name="Oval 6"/>
          <p:cNvSpPr>
            <a:spLocks/>
          </p:cNvSpPr>
          <p:nvPr/>
        </p:nvSpPr>
        <p:spPr bwMode="auto">
          <a:xfrm>
            <a:off x="2750344" y="4420195"/>
            <a:ext cx="982266" cy="982266"/>
          </a:xfrm>
          <a:prstGeom prst="ellipse">
            <a:avLst/>
          </a:prstGeom>
          <a:noFill/>
          <a:ln w="88900">
            <a:solidFill>
              <a:srgbClr val="FF04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Oval 7"/>
          <p:cNvSpPr>
            <a:spLocks/>
          </p:cNvSpPr>
          <p:nvPr/>
        </p:nvSpPr>
        <p:spPr bwMode="auto">
          <a:xfrm>
            <a:off x="732234" y="4420195"/>
            <a:ext cx="982266" cy="982266"/>
          </a:xfrm>
          <a:prstGeom prst="ellipse">
            <a:avLst/>
          </a:prstGeom>
          <a:noFill/>
          <a:ln w="88900">
            <a:solidFill>
              <a:srgbClr val="FF04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1989" grpId="0" animBg="1"/>
      <p:bldP spid="41989" grpId="1" animBg="1"/>
      <p:bldP spid="41990" grpId="0" animBg="1"/>
      <p:bldP spid="41990" grpId="1" animBg="1"/>
      <p:bldP spid="41991" grpId="0" animBg="1"/>
      <p:bldP spid="4199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Scheduler</a:t>
            </a:r>
            <a:endParaRPr lang="en-US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Fixed-Priority Preemptive Scheduler</a:t>
            </a:r>
          </a:p>
          <a:p>
            <a:r>
              <a:rPr lang="en-US" dirty="0" smtClean="0"/>
              <a:t>Unique priorities (lower number means higher priority)</a:t>
            </a:r>
          </a:p>
          <a:p>
            <a:r>
              <a:rPr lang="en-US" dirty="0" smtClean="0"/>
              <a:t>Triggered synchronously and asynchronously </a:t>
            </a:r>
            <a:r>
              <a:rPr lang="en-US" dirty="0" err="1" smtClean="0"/>
              <a:t>w.r.t</a:t>
            </a:r>
            <a:r>
              <a:rPr lang="en-US" dirty="0" smtClean="0"/>
              <a:t>. control flow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Synchronously: called from </a:t>
            </a:r>
            <a:r>
              <a:rPr lang="en-US" dirty="0"/>
              <a:t>e.g</a:t>
            </a:r>
            <a:r>
              <a:rPr lang="en-US" dirty="0" smtClean="0"/>
              <a:t>. </a:t>
            </a:r>
            <a:r>
              <a:rPr lang="en-US" dirty="0" err="1" smtClean="0">
                <a:latin typeface="Courier New"/>
                <a:cs typeface="Courier New"/>
              </a:rPr>
              <a:t>OSTimeDly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or </a:t>
            </a:r>
            <a:r>
              <a:rPr lang="en-US" dirty="0" err="1" smtClean="0">
                <a:latin typeface="Courier New"/>
                <a:cs typeface="Courier New"/>
              </a:rPr>
              <a:t>OSSemPend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dirty="0" smtClean="0">
                <a:cs typeface="Courier New"/>
              </a:rPr>
              <a:t>Asynchronously: called from </a:t>
            </a:r>
            <a:r>
              <a:rPr lang="en-US" dirty="0" err="1" smtClean="0">
                <a:latin typeface="Courier New"/>
                <a:cs typeface="Courier New"/>
              </a:rPr>
              <a:t>OSIntExit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>
                <a:latin typeface="Courier New"/>
                <a:cs typeface="Courier New"/>
              </a:rPr>
              <a:t>)</a:t>
            </a:r>
            <a:endParaRPr lang="en-US" dirty="0" smtClean="0">
              <a:cs typeface="Courier New"/>
            </a:endParaRPr>
          </a:p>
          <a:p>
            <a:r>
              <a:rPr lang="en-US" dirty="0" smtClean="0"/>
              <a:t>Scheduler: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elects highest priority ready task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Switches if it has higher priority than current task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09" y="2474444"/>
            <a:ext cx="48878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3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scheduler select the highest priority task?</a:t>
            </a:r>
          </a:p>
          <a:p>
            <a:pPr lvl="1"/>
            <a:r>
              <a:rPr lang="en-US" dirty="0" smtClean="0"/>
              <a:t>Maintain a </a:t>
            </a:r>
            <a:r>
              <a:rPr lang="en-US" b="1" dirty="0" smtClean="0"/>
              <a:t>ready queue </a:t>
            </a:r>
            <a:r>
              <a:rPr lang="en-US" dirty="0" smtClean="0"/>
              <a:t>keeping track which tasks are ready and which are not</a:t>
            </a:r>
          </a:p>
          <a:p>
            <a:pPr lvl="1"/>
            <a:r>
              <a:rPr lang="en-US" dirty="0" smtClean="0"/>
              <a:t>Maintain the queue when tasks become ready or not ready</a:t>
            </a:r>
          </a:p>
          <a:p>
            <a:pPr lvl="1"/>
            <a:r>
              <a:rPr lang="en-US" dirty="0" smtClean="0"/>
              <a:t>When scheduler is invoked, consult the queue to select the highest priority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Scheduler: ready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Possible implementations:</a:t>
            </a:r>
          </a:p>
          <a:p>
            <a:pPr lvl="1"/>
            <a:r>
              <a:rPr lang="en-US" dirty="0"/>
              <a:t>A list ordered by priority</a:t>
            </a:r>
          </a:p>
          <a:p>
            <a:pPr lvl="2"/>
            <a:r>
              <a:rPr lang="en-US" dirty="0"/>
              <a:t>Task becomes ready: insert task into the list</a:t>
            </a:r>
          </a:p>
          <a:p>
            <a:pPr lvl="2"/>
            <a:r>
              <a:rPr lang="en-US" dirty="0"/>
              <a:t>Task becomes not ready: remove task from the list</a:t>
            </a:r>
          </a:p>
          <a:p>
            <a:pPr lvl="2"/>
            <a:r>
              <a:rPr lang="en-US" dirty="0"/>
              <a:t>Select highest priority task: take the task from the head</a:t>
            </a:r>
          </a:p>
          <a:p>
            <a:pPr lvl="1"/>
            <a:r>
              <a:rPr lang="en-US" dirty="0" smtClean="0"/>
              <a:t>A bitmap, with one bit per task</a:t>
            </a:r>
          </a:p>
          <a:p>
            <a:pPr lvl="2"/>
            <a:r>
              <a:rPr lang="en-US" dirty="0" smtClean="0"/>
              <a:t>Bit is 1 means task is ready, bit is 0 means task is not ready</a:t>
            </a:r>
          </a:p>
          <a:p>
            <a:pPr lvl="2"/>
            <a:r>
              <a:rPr lang="en-US" dirty="0"/>
              <a:t>Task becomes ready: </a:t>
            </a:r>
            <a:r>
              <a:rPr lang="en-US" dirty="0" smtClean="0"/>
              <a:t>set the corresponding bit to 1</a:t>
            </a:r>
            <a:endParaRPr lang="en-US" dirty="0"/>
          </a:p>
          <a:p>
            <a:pPr lvl="2"/>
            <a:r>
              <a:rPr lang="en-US" dirty="0"/>
              <a:t>Task becomes not ready: </a:t>
            </a:r>
            <a:r>
              <a:rPr lang="en-US" dirty="0" smtClean="0"/>
              <a:t>set the corresponding bit to 0</a:t>
            </a:r>
            <a:endParaRPr lang="en-US" dirty="0"/>
          </a:p>
          <a:p>
            <a:pPr lvl="2"/>
            <a:r>
              <a:rPr lang="en-US" dirty="0"/>
              <a:t>Select highest priority task: </a:t>
            </a:r>
            <a:r>
              <a:rPr lang="en-US" dirty="0" smtClean="0"/>
              <a:t>select the “earliest” set bit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1565" y="3597794"/>
            <a:ext cx="4557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920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/>
          </p:cNvSpPr>
          <p:nvPr/>
        </p:nvSpPr>
        <p:spPr bwMode="auto">
          <a:xfrm>
            <a:off x="7583537" y="5910893"/>
            <a:ext cx="14599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ＭＳ Ｐゴシック" charset="0"/>
              </a:rPr>
              <a:t>[</a:t>
            </a:r>
            <a:r>
              <a:rPr lang="en-US" sz="1700" dirty="0" err="1">
                <a:ea typeface="ＭＳ Ｐゴシック" charset="0"/>
              </a:rPr>
              <a:t>Labrosse</a:t>
            </a:r>
            <a:r>
              <a:rPr lang="en-US" sz="1700" dirty="0">
                <a:ea typeface="ＭＳ Ｐゴシック" charset="0"/>
              </a:rPr>
              <a:t>, 2002]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24" y="0"/>
            <a:ext cx="7464452" cy="64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9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Scheduler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ready state of all tasks is managed with global variables</a:t>
            </a:r>
          </a:p>
          <a:p>
            <a:pPr lvl="1"/>
            <a:r>
              <a:rPr lang="en-US" sz="2700" dirty="0" err="1">
                <a:latin typeface="Courier New"/>
                <a:cs typeface="Courier New"/>
                <a:sym typeface="Courier New Bold" charset="0"/>
              </a:rPr>
              <a:t>OSRdyTbl</a:t>
            </a:r>
            <a:r>
              <a:rPr lang="en-US" sz="2700" dirty="0">
                <a:latin typeface="Courier New"/>
                <a:cs typeface="Courier New"/>
                <a:sym typeface="Courier New Bold" charset="0"/>
              </a:rPr>
              <a:t>[]</a:t>
            </a:r>
            <a:r>
              <a:rPr lang="en-US" dirty="0"/>
              <a:t> and </a:t>
            </a:r>
            <a:r>
              <a:rPr lang="en-US" dirty="0" err="1" smtClean="0">
                <a:latin typeface="Courier New"/>
                <a:cs typeface="Courier New"/>
                <a:sym typeface="Courier New Bold" charset="0"/>
              </a:rPr>
              <a:t>OSRdyGrp</a:t>
            </a:r>
            <a:endParaRPr lang="en-US" dirty="0" smtClean="0"/>
          </a:p>
          <a:p>
            <a:r>
              <a:rPr lang="en-US" dirty="0" smtClean="0"/>
              <a:t>Making a task ready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Checking if a task is ready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 can be done in constant time!</a:t>
            </a:r>
          </a:p>
          <a:p>
            <a:pPr lvl="1"/>
            <a:r>
              <a:rPr lang="en-US" dirty="0" smtClean="0"/>
              <a:t>At the memory cost of lookup tables </a:t>
            </a:r>
            <a:r>
              <a:rPr lang="en-US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OSMapTbl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OSUnMapTbl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4036" name="Rectangle 3"/>
          <p:cNvSpPr>
            <a:spLocks/>
          </p:cNvSpPr>
          <p:nvPr/>
        </p:nvSpPr>
        <p:spPr bwMode="auto">
          <a:xfrm>
            <a:off x="1375172" y="2571997"/>
            <a:ext cx="6893719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OSRdyGrp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	|= </a:t>
            </a: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OSMapTbl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[</a:t>
            </a: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prio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 &gt;&gt; 3];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OSRdyTbl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[</a:t>
            </a: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prio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 &gt;&gt; 3] |= </a:t>
            </a: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OSMapTbl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[</a:t>
            </a: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prio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 &amp; 0x07];</a:t>
            </a:r>
          </a:p>
        </p:txBody>
      </p:sp>
      <p:sp>
        <p:nvSpPr>
          <p:cNvPr id="44037" name="Rectangle 4"/>
          <p:cNvSpPr>
            <a:spLocks/>
          </p:cNvSpPr>
          <p:nvPr/>
        </p:nvSpPr>
        <p:spPr bwMode="auto">
          <a:xfrm>
            <a:off x="1375172" y="3776124"/>
            <a:ext cx="4768453" cy="88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y	= </a:t>
            </a: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OSUnMapTbl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[</a:t>
            </a: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OSRdyGrp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];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x	= </a:t>
            </a: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OSUnMapTbl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[</a:t>
            </a: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OSRdyTbl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[y]];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2000" dirty="0" err="1">
                <a:latin typeface="Courier New Bold" charset="0"/>
                <a:ea typeface="ＭＳ Ｐゴシック" charset="0"/>
                <a:sym typeface="Courier New Bold" charset="0"/>
              </a:rPr>
              <a:t>prio</a:t>
            </a:r>
            <a:r>
              <a:rPr lang="en-US" sz="2000" dirty="0">
                <a:latin typeface="Courier New Bold" charset="0"/>
                <a:ea typeface="ＭＳ Ｐゴシック" charset="0"/>
                <a:sym typeface="Courier New Bold" charset="0"/>
              </a:rPr>
              <a:t> = (y &lt;&lt; 3) + x;</a:t>
            </a:r>
          </a:p>
        </p:txBody>
      </p:sp>
    </p:spTree>
    <p:extLst>
      <p:ext uri="{BB962C8B-B14F-4D97-AF65-F5344CB8AC3E}">
        <p14:creationId xmlns:p14="http://schemas.microsoft.com/office/powerpoint/2010/main" val="359288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operating systems</a:t>
            </a:r>
          </a:p>
          <a:p>
            <a:r>
              <a:rPr lang="en-US" dirty="0"/>
              <a:t>Overview of </a:t>
            </a:r>
            <a:r>
              <a:rPr lang="en-US" dirty="0" err="1"/>
              <a:t>μC</a:t>
            </a:r>
            <a:r>
              <a:rPr lang="en-US" dirty="0"/>
              <a:t>/OS-II</a:t>
            </a:r>
          </a:p>
          <a:p>
            <a:r>
              <a:rPr lang="en-US" dirty="0" smtClean="0"/>
              <a:t>Tasks</a:t>
            </a:r>
          </a:p>
          <a:p>
            <a:r>
              <a:rPr lang="en-US" dirty="0" smtClean="0"/>
              <a:t>Scheduling</a:t>
            </a:r>
          </a:p>
          <a:p>
            <a:r>
              <a:rPr lang="en-US" b="1" dirty="0" smtClean="0"/>
              <a:t>Interrupts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Interrupts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incoming interrupt dispatches the associated interrupt service routine (ISR)</a:t>
            </a:r>
          </a:p>
          <a:p>
            <a:pPr lvl="1"/>
            <a:r>
              <a:rPr lang="en-US" dirty="0" smtClean="0"/>
              <a:t>Represents a high priority event (which needs to be handled)</a:t>
            </a:r>
          </a:p>
          <a:p>
            <a:r>
              <a:rPr lang="en-US" dirty="0" smtClean="0"/>
              <a:t>ISRs have higher priority than any task</a:t>
            </a:r>
          </a:p>
          <a:p>
            <a:pPr lvl="1"/>
            <a:r>
              <a:rPr lang="en-US" dirty="0" smtClean="0"/>
              <a:t>ISRs interfere with tasks</a:t>
            </a:r>
          </a:p>
          <a:p>
            <a:pPr lvl="1"/>
            <a:r>
              <a:rPr lang="en-US" dirty="0" smtClean="0"/>
              <a:t>Needs to have a short and predictable execution time</a:t>
            </a:r>
          </a:p>
          <a:p>
            <a:pPr lvl="1"/>
            <a:r>
              <a:rPr lang="en-US" dirty="0" smtClean="0"/>
              <a:t>Tasks can disable interrupts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Interrupt Service Routine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structure of an ISR in </a:t>
            </a:r>
            <a:r>
              <a:rPr lang="en-US" dirty="0" err="1" smtClean="0"/>
              <a:t>μC</a:t>
            </a:r>
            <a:r>
              <a:rPr lang="en-US" dirty="0" smtClean="0"/>
              <a:t>/OS-II: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ISR executes within the context of the currently running task</a:t>
            </a:r>
          </a:p>
          <a:p>
            <a:pPr lvl="1"/>
            <a:r>
              <a:rPr lang="en-US" dirty="0" smtClean="0"/>
              <a:t>It uses the stack space of the current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61D0-1E16-5949-8A8A-8D68BA363DB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8131" name="Rectangle 2"/>
          <p:cNvSpPr>
            <a:spLocks/>
          </p:cNvSpPr>
          <p:nvPr/>
        </p:nvSpPr>
        <p:spPr bwMode="auto">
          <a:xfrm>
            <a:off x="1244216" y="2124554"/>
            <a:ext cx="6470675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v</a:t>
            </a: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oid </a:t>
            </a:r>
            <a:r>
              <a:rPr lang="en-US" dirty="0" err="1" smtClean="0">
                <a:latin typeface="Courier New Bold" charset="0"/>
                <a:ea typeface="ＭＳ Ｐゴシック" charset="0"/>
                <a:sym typeface="Courier New Bold" charset="0"/>
              </a:rPr>
              <a:t>SomeISR</a:t>
            </a: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(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void) {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Save processor registers;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Call </a:t>
            </a:r>
            <a:r>
              <a:rPr lang="en-US" dirty="0" err="1">
                <a:latin typeface="Courier New Bold" charset="0"/>
                <a:ea typeface="ＭＳ Ｐゴシック" charset="0"/>
                <a:sym typeface="Courier New Bold" charset="0"/>
              </a:rPr>
              <a:t>OSIntEnter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b="1" dirty="0" smtClean="0">
                <a:latin typeface="Courier New Bold" charset="0"/>
                <a:ea typeface="ＭＳ Ｐゴシック" charset="0"/>
                <a:sym typeface="Courier New Bold" charset="0"/>
              </a:rPr>
              <a:t>Call </a:t>
            </a:r>
            <a:r>
              <a:rPr lang="en-US" b="1" dirty="0" err="1" smtClean="0">
                <a:latin typeface="Courier New Bold" charset="0"/>
                <a:ea typeface="ＭＳ Ｐゴシック" charset="0"/>
                <a:sym typeface="Courier New Bold" charset="0"/>
              </a:rPr>
              <a:t>SomeISRBody</a:t>
            </a:r>
            <a:r>
              <a:rPr lang="en-US" b="1" dirty="0" smtClean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  <a:endParaRPr lang="en-US" b="1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Call </a:t>
            </a:r>
            <a:r>
              <a:rPr lang="en-US" dirty="0" err="1">
                <a:latin typeface="Courier New Bold" charset="0"/>
                <a:ea typeface="ＭＳ Ｐゴシック" charset="0"/>
                <a:sym typeface="Courier New Bold" charset="0"/>
              </a:rPr>
              <a:t>OSIntExit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Restore processor registers;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Execute a return from interrupt instruction;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61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81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Interrupts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2725"/>
            <a:ext cx="8229600" cy="58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616" y="4346678"/>
            <a:ext cx="2857501" cy="696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616" y="2928938"/>
            <a:ext cx="2857501" cy="696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07" y="3458756"/>
            <a:ext cx="5441593" cy="1076359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83" y="4978301"/>
            <a:ext cx="1305967" cy="130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964406" y="4786313"/>
            <a:ext cx="7654975" cy="1535906"/>
            <a:chOff x="0" y="0"/>
            <a:chExt cx="6858" cy="1376"/>
          </a:xfrm>
        </p:grpSpPr>
        <p:pic>
          <p:nvPicPr>
            <p:cNvPr id="1025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76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" y="288"/>
              <a:ext cx="1386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" y="197"/>
              <a:ext cx="101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172"/>
              <a:ext cx="1008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302"/>
              <a:ext cx="1136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" y="357"/>
              <a:ext cx="1201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" y="121"/>
              <a:ext cx="136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" y="169"/>
              <a:ext cx="1425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2455664" y="1696641"/>
            <a:ext cx="4393406" cy="1321594"/>
            <a:chOff x="0" y="0"/>
            <a:chExt cx="3936" cy="1184"/>
          </a:xfrm>
        </p:grpSpPr>
        <p:pic>
          <p:nvPicPr>
            <p:cNvPr id="10253" name="Picture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"/>
              <a:ext cx="9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0"/>
              <a:ext cx="1184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operating systems?</a:t>
            </a: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8" y="5173638"/>
            <a:ext cx="1337221" cy="103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71" y="5323211"/>
            <a:ext cx="1352848" cy="95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0" y="5429250"/>
            <a:ext cx="1017984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73" y="1811611"/>
            <a:ext cx="1125141" cy="10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Interrupt timing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199" y="1440000"/>
            <a:ext cx="5454621" cy="46590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Interrupt latency</a:t>
            </a:r>
          </a:p>
          <a:p>
            <a:pPr lvl="1"/>
            <a:r>
              <a:rPr lang="en-US" dirty="0" smtClean="0"/>
              <a:t>Max time interrupts are disabled</a:t>
            </a:r>
          </a:p>
          <a:p>
            <a:pPr lvl="1"/>
            <a:r>
              <a:rPr lang="en-US" dirty="0" smtClean="0"/>
              <a:t>Time to start executing first instruction of the ISR</a:t>
            </a:r>
          </a:p>
          <a:p>
            <a:r>
              <a:rPr lang="en-US" dirty="0" smtClean="0"/>
              <a:t>Interrupt response</a:t>
            </a:r>
          </a:p>
          <a:p>
            <a:pPr lvl="1"/>
            <a:r>
              <a:rPr lang="en-US" dirty="0" smtClean="0"/>
              <a:t>Interrupt latency</a:t>
            </a:r>
          </a:p>
          <a:p>
            <a:pPr lvl="1"/>
            <a:r>
              <a:rPr lang="en-US" dirty="0" smtClean="0"/>
              <a:t>Time to save CPU state (i.e. registers)</a:t>
            </a:r>
          </a:p>
          <a:p>
            <a:pPr lvl="1"/>
            <a:r>
              <a:rPr lang="en-US" dirty="0" smtClean="0"/>
              <a:t>Time to enter the ISR ( </a:t>
            </a:r>
            <a:r>
              <a:rPr lang="en-US" dirty="0" err="1" smtClean="0">
                <a:latin typeface="Courier New"/>
                <a:cs typeface="Courier New"/>
                <a:sym typeface="Courier New" charset="0"/>
              </a:rPr>
              <a:t>OSIntEnter</a:t>
            </a:r>
            <a:r>
              <a:rPr lang="en-US" dirty="0" smtClean="0">
                <a:latin typeface="Courier New"/>
                <a:cs typeface="Courier New"/>
                <a:sym typeface="Courier New" charset="0"/>
              </a:rPr>
              <a:t>()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Interrupt recovery</a:t>
            </a:r>
          </a:p>
          <a:p>
            <a:pPr lvl="1"/>
            <a:r>
              <a:rPr lang="en-US" dirty="0" smtClean="0"/>
              <a:t>Time to exit the ISR ( </a:t>
            </a:r>
            <a:r>
              <a:rPr lang="en-US" dirty="0" err="1" smtClean="0">
                <a:latin typeface="Courier New"/>
                <a:cs typeface="Courier New"/>
                <a:sym typeface="Courier New" charset="0"/>
              </a:rPr>
              <a:t>OSIntExit</a:t>
            </a:r>
            <a:r>
              <a:rPr lang="en-US" dirty="0" smtClean="0">
                <a:latin typeface="Courier New"/>
                <a:cs typeface="Courier New"/>
                <a:sym typeface="Courier New" charset="0"/>
              </a:rPr>
              <a:t>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Time to restore CPU state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5911820" y="2676769"/>
            <a:ext cx="323218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v</a:t>
            </a:r>
            <a:r>
              <a:rPr lang="en-US" sz="1400" dirty="0" smtClean="0">
                <a:latin typeface="Courier New Bold" charset="0"/>
                <a:ea typeface="ＭＳ Ｐゴシック" charset="0"/>
                <a:sym typeface="Courier New Bold" charset="0"/>
              </a:rPr>
              <a:t>oid </a:t>
            </a:r>
            <a:r>
              <a:rPr lang="en-US" sz="1400" dirty="0" err="1" smtClean="0">
                <a:latin typeface="Courier New Bold" charset="0"/>
                <a:ea typeface="ＭＳ Ｐゴシック" charset="0"/>
                <a:sym typeface="Courier New Bold" charset="0"/>
              </a:rPr>
              <a:t>SomeISR</a:t>
            </a:r>
            <a:r>
              <a:rPr lang="en-US" sz="1400" dirty="0" smtClean="0">
                <a:latin typeface="Courier New Bold" charset="0"/>
                <a:ea typeface="ＭＳ Ｐゴシック" charset="0"/>
                <a:sym typeface="Courier New Bold" charset="0"/>
              </a:rPr>
              <a:t>(</a:t>
            </a: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void) {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  Save processor registers;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  Call </a:t>
            </a:r>
            <a:r>
              <a:rPr lang="en-US" sz="1400" dirty="0" err="1">
                <a:latin typeface="Courier New Bold" charset="0"/>
                <a:ea typeface="ＭＳ Ｐゴシック" charset="0"/>
                <a:sym typeface="Courier New Bold" charset="0"/>
              </a:rPr>
              <a:t>OSIntEnter</a:t>
            </a: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sz="1400" b="1" dirty="0" smtClean="0">
                <a:latin typeface="Courier New Bold" charset="0"/>
                <a:ea typeface="ＭＳ Ｐゴシック" charset="0"/>
                <a:sym typeface="Courier New Bold" charset="0"/>
              </a:rPr>
              <a:t>Call </a:t>
            </a:r>
            <a:r>
              <a:rPr lang="en-US" sz="1400" b="1" dirty="0" err="1" smtClean="0">
                <a:latin typeface="Courier New Bold" charset="0"/>
                <a:ea typeface="ＭＳ Ｐゴシック" charset="0"/>
                <a:sym typeface="Courier New Bold" charset="0"/>
              </a:rPr>
              <a:t>SomeISRBody</a:t>
            </a:r>
            <a:r>
              <a:rPr lang="en-US" sz="1400" b="1" dirty="0" smtClean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  <a:endParaRPr lang="en-US" sz="1400" b="1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  Call </a:t>
            </a:r>
            <a:r>
              <a:rPr lang="en-US" sz="1400" dirty="0" err="1">
                <a:latin typeface="Courier New Bold" charset="0"/>
                <a:ea typeface="ＭＳ Ｐゴシック" charset="0"/>
                <a:sym typeface="Courier New Bold" charset="0"/>
              </a:rPr>
              <a:t>OSIntExit</a:t>
            </a: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  Restore processor registers;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sz="1400" dirty="0" smtClean="0">
                <a:latin typeface="Courier New Bold" charset="0"/>
                <a:ea typeface="ＭＳ Ｐゴシック" charset="0"/>
                <a:sym typeface="Courier New Bold" charset="0"/>
              </a:rPr>
              <a:t>Return from interrupt;</a:t>
            </a:r>
            <a:endParaRPr lang="en-US" sz="1400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sz="1400" dirty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04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</a:t>
            </a:r>
            <a:r>
              <a:rPr lang="en-US" dirty="0"/>
              <a:t>interrupt</a:t>
            </a:r>
            <a:endParaRPr lang="en-US" dirty="0" smtClean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Timer interrupts are especially important</a:t>
            </a:r>
          </a:p>
          <a:p>
            <a:pPr lvl="1"/>
            <a:r>
              <a:rPr lang="en-US" dirty="0"/>
              <a:t>Keep track of time by incrementing the global </a:t>
            </a:r>
            <a:r>
              <a:rPr lang="en-US" dirty="0" err="1">
                <a:latin typeface="Courier New"/>
                <a:cs typeface="Courier New"/>
                <a:sym typeface="Courier New Bold" charset="0"/>
              </a:rPr>
              <a:t>OSTime</a:t>
            </a:r>
            <a:r>
              <a:rPr lang="en-US" dirty="0"/>
              <a:t> </a:t>
            </a:r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86" y="1440000"/>
            <a:ext cx="4483100" cy="2451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Timer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System clock is connected to the MCU via a pin</a:t>
            </a:r>
          </a:p>
          <a:p>
            <a:pPr lvl="1"/>
            <a:r>
              <a:rPr lang="en-US" dirty="0" smtClean="0"/>
              <a:t>Clock operates independently of the MCU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Clock sets the pin high periodically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Setting a pin high triggers an interrupt on the MCU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Interrupt is handled by an ISR, which sets the pin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4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interrupt (interrupts enabled)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41" y="1772698"/>
            <a:ext cx="7015918" cy="41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9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41" y="1772698"/>
            <a:ext cx="7015918" cy="4191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interrupt (interrupts disabled)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Disabling interrupts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0000"/>
            <a:ext cx="8325364" cy="46590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Tasks can disable interrupts</a:t>
            </a:r>
          </a:p>
          <a:p>
            <a:pPr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OS_ENTER_CRITICAL()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OS_EXIT_CRITICAL()</a:t>
            </a:r>
          </a:p>
          <a:p>
            <a:pPr lvl="1"/>
            <a:r>
              <a:rPr lang="en-US" dirty="0" smtClean="0"/>
              <a:t>Can lead to increased interrupt latency or missed interrupts</a:t>
            </a:r>
          </a:p>
          <a:p>
            <a:pPr lvl="1"/>
            <a:r>
              <a:rPr lang="en-US" dirty="0" smtClean="0"/>
              <a:t>Keep interrupts disabled for as little time as possible!</a:t>
            </a:r>
          </a:p>
          <a:p>
            <a:pPr lvl="1"/>
            <a:r>
              <a:rPr lang="en-US" dirty="0" smtClean="0"/>
              <a:t>Use only for short critical sections</a:t>
            </a:r>
          </a:p>
          <a:p>
            <a:r>
              <a:rPr lang="en-US" dirty="0" smtClean="0"/>
              <a:t>Tasks can also disable preemption while keeping interrupts enabled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OSSchedLock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OSSchedUnlock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dirty="0" smtClean="0"/>
              <a:t>Scheduler is disabled, but interrupts are not disabled</a:t>
            </a:r>
          </a:p>
          <a:p>
            <a:pPr lvl="1"/>
            <a:r>
              <a:rPr lang="en-US" dirty="0" smtClean="0"/>
              <a:t>Task maintains control of the CPU, but incoming interrupts are handled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</a:t>
            </a:r>
            <a:r>
              <a:rPr lang="en-US" dirty="0"/>
              <a:t>interrupt</a:t>
            </a:r>
            <a:endParaRPr lang="en-US" dirty="0" smtClean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Timer interrupts are especially important</a:t>
            </a:r>
          </a:p>
          <a:p>
            <a:pPr lvl="1"/>
            <a:r>
              <a:rPr lang="en-US" dirty="0"/>
              <a:t>Keep track of time by incrementing the global </a:t>
            </a:r>
            <a:r>
              <a:rPr lang="en-US" dirty="0" err="1">
                <a:latin typeface="Courier New"/>
                <a:cs typeface="Courier New"/>
                <a:sym typeface="Courier New Bold" charset="0"/>
              </a:rPr>
              <a:t>OSTime</a:t>
            </a:r>
            <a:r>
              <a:rPr lang="en-US" dirty="0"/>
              <a:t> variable</a:t>
            </a:r>
          </a:p>
          <a:p>
            <a:pPr lvl="1"/>
            <a:r>
              <a:rPr lang="en-US" dirty="0" smtClean="0"/>
              <a:t>Delay a task for number of ticks: </a:t>
            </a:r>
            <a:r>
              <a:rPr lang="en-US" dirty="0" err="1" smtClean="0">
                <a:latin typeface="Courier New"/>
                <a:cs typeface="Courier New"/>
                <a:sym typeface="Courier New Bold" charset="0"/>
              </a:rPr>
              <a:t>OSTimeDly</a:t>
            </a:r>
            <a:r>
              <a:rPr lang="en-US" dirty="0" smtClean="0">
                <a:latin typeface="Courier New"/>
                <a:cs typeface="Courier New"/>
                <a:sym typeface="Courier New Bold" charset="0"/>
              </a:rPr>
              <a:t>()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728" y="2781151"/>
            <a:ext cx="2616200" cy="2400300"/>
          </a:xfrm>
          <a:prstGeom prst="rect">
            <a:avLst/>
          </a:prstGeom>
        </p:spPr>
      </p:pic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Timer interrupt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44" y="2782268"/>
            <a:ext cx="2616200" cy="24003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Timer </a:t>
            </a:r>
            <a:r>
              <a:rPr lang="en-US" dirty="0"/>
              <a:t>interrupt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00" y="2782800"/>
            <a:ext cx="4267200" cy="2400300"/>
          </a:xfrm>
          <a:prstGeom prst="rect">
            <a:avLst/>
          </a:prstGeo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Timer </a:t>
            </a:r>
            <a:r>
              <a:rPr lang="en-US" dirty="0"/>
              <a:t>interrupt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Hardware abstraction</a:t>
            </a:r>
          </a:p>
          <a:p>
            <a:pPr lvl="1"/>
            <a:r>
              <a:rPr lang="en-US" dirty="0" smtClean="0"/>
              <a:t>Generic interfaces hiding hardware details</a:t>
            </a:r>
          </a:p>
          <a:p>
            <a:pPr lvl="1"/>
            <a:r>
              <a:rPr lang="en-US" dirty="0" smtClean="0"/>
              <a:t>Convenient abstractions, addressing common problems</a:t>
            </a:r>
          </a:p>
          <a:p>
            <a:pPr lvl="2"/>
            <a:r>
              <a:rPr lang="en-US" dirty="0" smtClean="0"/>
              <a:t>Tasks, file system, </a:t>
            </a:r>
            <a:r>
              <a:rPr lang="en-US" dirty="0" err="1" smtClean="0"/>
              <a:t>unix</a:t>
            </a:r>
            <a:r>
              <a:rPr lang="en-US" dirty="0" smtClean="0"/>
              <a:t> pipes, ...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Give applications the illusion they have access to dedicated resources</a:t>
            </a:r>
          </a:p>
          <a:p>
            <a:r>
              <a:rPr lang="en-US" dirty="0" smtClean="0"/>
              <a:t>Resource management</a:t>
            </a:r>
          </a:p>
          <a:p>
            <a:pPr lvl="1"/>
            <a:r>
              <a:rPr lang="en-US" dirty="0" smtClean="0"/>
              <a:t>Multiplex application tasks </a:t>
            </a:r>
            <a:r>
              <a:rPr lang="en-US" i="1" dirty="0" smtClean="0"/>
              <a:t>efficiently</a:t>
            </a:r>
            <a:r>
              <a:rPr lang="en-US" dirty="0" smtClean="0"/>
              <a:t> on the shared resources</a:t>
            </a:r>
          </a:p>
          <a:p>
            <a:pPr lvl="2"/>
            <a:r>
              <a:rPr lang="en-US" dirty="0" smtClean="0"/>
              <a:t>Processor, bus, network, memory, timers,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00" y="2782800"/>
            <a:ext cx="4470400" cy="2400300"/>
          </a:xfrm>
          <a:prstGeom prst="rect">
            <a:avLst/>
          </a:prstGeom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Timer </a:t>
            </a:r>
            <a:r>
              <a:rPr lang="en-US" dirty="0"/>
              <a:t>interrupt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</a:t>
            </a:r>
            <a:r>
              <a:rPr lang="en-US" dirty="0"/>
              <a:t>interrupt</a:t>
            </a:r>
            <a:endParaRPr lang="en-US" dirty="0" smtClean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Timer interrupts are especially important</a:t>
            </a:r>
          </a:p>
          <a:p>
            <a:pPr lvl="1"/>
            <a:r>
              <a:rPr lang="en-US" dirty="0"/>
              <a:t>Keep track of time by incrementing the global </a:t>
            </a:r>
            <a:r>
              <a:rPr lang="en-US" dirty="0" err="1">
                <a:latin typeface="Courier New"/>
                <a:cs typeface="Courier New"/>
                <a:sym typeface="Courier New Bold" charset="0"/>
              </a:rPr>
              <a:t>OSTime</a:t>
            </a:r>
            <a:r>
              <a:rPr lang="en-US" dirty="0"/>
              <a:t> variable</a:t>
            </a:r>
          </a:p>
          <a:p>
            <a:pPr lvl="1"/>
            <a:r>
              <a:rPr lang="en-US" dirty="0" smtClean="0"/>
              <a:t>Delay a task for number of ticks: </a:t>
            </a:r>
            <a:r>
              <a:rPr lang="en-US" dirty="0" err="1" smtClean="0">
                <a:latin typeface="Courier New"/>
                <a:cs typeface="Courier New"/>
                <a:sym typeface="Courier New Bold" charset="0"/>
              </a:rPr>
              <a:t>OSTimeDly</a:t>
            </a:r>
            <a:r>
              <a:rPr lang="en-US" dirty="0" smtClean="0">
                <a:latin typeface="Courier New"/>
                <a:cs typeface="Courier New"/>
                <a:sym typeface="Courier New Bold" charset="0"/>
              </a:rPr>
              <a:t>()</a:t>
            </a:r>
          </a:p>
          <a:p>
            <a:r>
              <a:rPr lang="en-US" dirty="0" smtClean="0"/>
              <a:t>Handled by </a:t>
            </a:r>
            <a:r>
              <a:rPr lang="en-US" dirty="0" err="1" smtClean="0">
                <a:latin typeface="Courier New"/>
                <a:cs typeface="Courier New"/>
                <a:sym typeface="Courier New Bold" charset="0"/>
              </a:rPr>
              <a:t>OSTimeTick</a:t>
            </a:r>
            <a:r>
              <a:rPr lang="en-US" dirty="0" smtClean="0">
                <a:latin typeface="Courier New"/>
                <a:cs typeface="Courier New"/>
                <a:sym typeface="Courier New Bold" charset="0"/>
              </a:rPr>
              <a:t>()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Called within the timer ISR</a:t>
            </a:r>
          </a:p>
          <a:p>
            <a:pPr lvl="1"/>
            <a:r>
              <a:rPr lang="en-US" dirty="0" smtClean="0"/>
              <a:t>Loops through all tasks:</a:t>
            </a:r>
          </a:p>
          <a:p>
            <a:pPr lvl="2"/>
            <a:r>
              <a:rPr lang="en-US" dirty="0" smtClean="0"/>
              <a:t>Decrement the </a:t>
            </a:r>
            <a:r>
              <a:rPr lang="en-US" dirty="0" err="1" smtClean="0">
                <a:latin typeface="Courier New"/>
                <a:cs typeface="Courier New"/>
                <a:sym typeface="Courier New Bold" charset="0"/>
              </a:rPr>
              <a:t>OSTimeDly</a:t>
            </a:r>
            <a:r>
              <a:rPr lang="en-US" dirty="0" smtClean="0"/>
              <a:t> field in their TCB</a:t>
            </a:r>
          </a:p>
          <a:p>
            <a:pPr lvl="2"/>
            <a:r>
              <a:rPr lang="en-US" dirty="0" smtClean="0"/>
              <a:t>If </a:t>
            </a:r>
            <a:r>
              <a:rPr lang="en-US" dirty="0" err="1">
                <a:latin typeface="Courier New"/>
                <a:cs typeface="Courier New"/>
                <a:sym typeface="Courier New Bold" charset="0"/>
              </a:rPr>
              <a:t>OSTimeDly</a:t>
            </a:r>
            <a:r>
              <a:rPr lang="en-US" dirty="0"/>
              <a:t> is </a:t>
            </a:r>
            <a:r>
              <a:rPr lang="en-US" dirty="0" smtClean="0"/>
              <a:t>0, then make the task ready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ISR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244216" y="2124554"/>
            <a:ext cx="6470675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void </a:t>
            </a:r>
            <a:r>
              <a:rPr lang="en-US" b="1" dirty="0" err="1">
                <a:latin typeface="Courier New Bold" charset="0"/>
                <a:ea typeface="ＭＳ Ｐゴシック" charset="0"/>
                <a:sym typeface="Courier New Bold" charset="0"/>
              </a:rPr>
              <a:t>OSTickISR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(void) {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Save processor registers;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Call </a:t>
            </a:r>
            <a:r>
              <a:rPr lang="en-US" dirty="0" err="1">
                <a:latin typeface="Courier New Bold" charset="0"/>
                <a:ea typeface="ＭＳ Ｐゴシック" charset="0"/>
                <a:sym typeface="Courier New Bold" charset="0"/>
              </a:rPr>
              <a:t>OSIntEnter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Call </a:t>
            </a:r>
            <a:r>
              <a:rPr lang="en-US" b="1" dirty="0" err="1">
                <a:latin typeface="Courier New Bold" charset="0"/>
                <a:ea typeface="ＭＳ Ｐゴシック" charset="0"/>
                <a:sym typeface="Courier New Bold" charset="0"/>
              </a:rPr>
              <a:t>OSTimeTick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Call </a:t>
            </a:r>
            <a:r>
              <a:rPr lang="en-US" dirty="0" err="1">
                <a:latin typeface="Courier New Bold" charset="0"/>
                <a:ea typeface="ＭＳ Ｐゴシック" charset="0"/>
                <a:sym typeface="Courier New Bold" charset="0"/>
              </a:rPr>
              <a:t>OSIntExit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Restore processor registers;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Execute a return from interrupt instruction;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355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OSTimeTick</a:t>
            </a:r>
            <a:r>
              <a:rPr lang="en-US" dirty="0" smtClean="0"/>
              <a:t>(</a:t>
            </a:r>
            <a:r>
              <a:rPr lang="en-US" dirty="0"/>
              <a:t>) in </a:t>
            </a:r>
            <a:r>
              <a:rPr lang="en-US" dirty="0" err="1"/>
              <a:t>μC</a:t>
            </a:r>
            <a:r>
              <a:rPr lang="en-US" dirty="0"/>
              <a:t>/OS-II </a:t>
            </a:r>
            <a:endParaRPr lang="en-US" dirty="0" smtClean="0"/>
          </a:p>
        </p:txBody>
      </p:sp>
      <p:sp>
        <p:nvSpPr>
          <p:cNvPr id="63491" name="Rectangle 2"/>
          <p:cNvSpPr>
            <a:spLocks/>
          </p:cNvSpPr>
          <p:nvPr/>
        </p:nvSpPr>
        <p:spPr bwMode="auto">
          <a:xfrm>
            <a:off x="1333759" y="1567160"/>
            <a:ext cx="5069713" cy="47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void </a:t>
            </a:r>
            <a:r>
              <a:rPr lang="en-US" b="1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OSTimeTick</a:t>
            </a: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(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void) {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for 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all tasks {</a:t>
            </a:r>
          </a:p>
          <a:p>
            <a:pPr marL="0" lvl="1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</a:t>
            </a: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 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OS_ENTER_CRITICAL();</a:t>
            </a:r>
          </a:p>
          <a:p>
            <a:pPr marL="0" lvl="1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</a:t>
            </a: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 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if (task-&gt;</a:t>
            </a:r>
            <a:r>
              <a:rPr lang="en-US" dirty="0" err="1">
                <a:latin typeface="Courier New Bold" charset="0"/>
                <a:ea typeface="ＭＳ Ｐゴシック" charset="0"/>
                <a:sym typeface="Courier New Bold" charset="0"/>
              </a:rPr>
              <a:t>OSTCBDly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&gt; 0) {</a:t>
            </a:r>
          </a:p>
          <a:p>
            <a:pPr marL="0" lvl="2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 </a:t>
            </a: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 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if (--task-&gt;</a:t>
            </a:r>
            <a:r>
              <a:rPr lang="en-US" dirty="0" err="1">
                <a:latin typeface="Courier New Bold" charset="0"/>
                <a:ea typeface="ＭＳ Ｐゴシック" charset="0"/>
                <a:sym typeface="Courier New Bold" charset="0"/>
              </a:rPr>
              <a:t>OSTCBDly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== 0) {</a:t>
            </a:r>
          </a:p>
          <a:p>
            <a:pPr marL="0" lvl="3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    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(* make task ready *)</a:t>
            </a:r>
          </a:p>
          <a:p>
            <a:pPr marL="0" lvl="2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 </a:t>
            </a: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 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</a:p>
          <a:p>
            <a:pPr marL="0" lvl="1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}</a:t>
            </a:r>
            <a:endParaRPr lang="en-US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 marL="0" lvl="1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OS_EXIT_CRITICAL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}</a:t>
            </a:r>
            <a:endParaRPr lang="en-US" dirty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dirty="0" smtClean="0">
              <a:latin typeface="Courier New Bold" charset="0"/>
              <a:ea typeface="ＭＳ Ｐゴシック" charset="0"/>
              <a:sym typeface="Courier New Bold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OS_ENTER_CRITICAL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</a:t>
            </a:r>
            <a:r>
              <a:rPr lang="en-US" dirty="0" err="1" smtClean="0">
                <a:latin typeface="Courier New Bold" charset="0"/>
                <a:ea typeface="ＭＳ Ｐゴシック" charset="0"/>
                <a:sym typeface="Courier New Bold" charset="0"/>
              </a:rPr>
              <a:t>OSTime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++;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 smtClean="0">
                <a:latin typeface="Courier New Bold" charset="0"/>
                <a:ea typeface="ＭＳ Ｐゴシック" charset="0"/>
                <a:sym typeface="Courier New Bold" charset="0"/>
              </a:rPr>
              <a:t>  OS_EXIT_CRITICAL</a:t>
            </a: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();</a:t>
            </a: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n-US" dirty="0">
                <a:latin typeface="Courier New Bold" charset="0"/>
                <a:ea typeface="ＭＳ Ｐゴシック" charset="0"/>
                <a:sym typeface="Courier New Bold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References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1115">
              <a:defRPr/>
            </a:pPr>
            <a:r>
              <a:rPr lang="en-US" altLang="ja-JP" dirty="0" smtClean="0">
                <a:latin typeface="Arial"/>
              </a:rPr>
              <a:t>Recommended reading:</a:t>
            </a:r>
          </a:p>
          <a:p>
            <a:pPr marL="891165" lvl="1">
              <a:defRPr/>
            </a:pPr>
            <a:r>
              <a:rPr lang="ja-JP" altLang="en-US" dirty="0" smtClean="0">
                <a:latin typeface="Arial"/>
              </a:rPr>
              <a:t>“</a:t>
            </a:r>
            <a:r>
              <a:rPr lang="en-US" i="1" dirty="0" err="1" smtClean="0"/>
              <a:t>MicroC</a:t>
            </a:r>
            <a:r>
              <a:rPr lang="en-US" i="1" dirty="0" smtClean="0"/>
              <a:t>/OS-II, The Real-time Kernel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J. </a:t>
            </a:r>
            <a:r>
              <a:rPr lang="en-US" dirty="0" err="1" smtClean="0"/>
              <a:t>Labrosse</a:t>
            </a:r>
            <a:r>
              <a:rPr lang="en-US" dirty="0" smtClean="0"/>
              <a:t>, 2002, Second </a:t>
            </a:r>
            <a:r>
              <a:rPr lang="en-US" dirty="0" err="1" smtClean="0"/>
              <a:t>Endition</a:t>
            </a:r>
            <a:endParaRPr lang="en-US" dirty="0" smtClean="0"/>
          </a:p>
          <a:p>
            <a:pPr marL="891165" lvl="1">
              <a:defRPr/>
            </a:pPr>
            <a:r>
              <a:rPr lang="ja-JP" altLang="en-US" dirty="0" smtClean="0">
                <a:latin typeface="Arial"/>
              </a:rPr>
              <a:t>“</a:t>
            </a:r>
            <a:r>
              <a:rPr lang="en-US" i="1" dirty="0" err="1" smtClean="0">
                <a:cs typeface="Lucida Grande" charset="0"/>
              </a:rPr>
              <a:t>μC</a:t>
            </a:r>
            <a:r>
              <a:rPr lang="en-US" i="1" dirty="0" smtClean="0">
                <a:cs typeface="Lucida Grande" charset="0"/>
              </a:rPr>
              <a:t>/OS-II Reference Manual</a:t>
            </a:r>
            <a:r>
              <a:rPr lang="ja-JP" altLang="en-US" dirty="0" smtClean="0">
                <a:latin typeface="Arial"/>
              </a:rPr>
              <a:t>”</a:t>
            </a:r>
            <a:endParaRPr lang="en-US" dirty="0" smtClean="0"/>
          </a:p>
          <a:p>
            <a:pPr marL="1203693" lvl="2">
              <a:defRPr/>
            </a:pPr>
            <a:r>
              <a:rPr lang="en-US" dirty="0" smtClean="0"/>
              <a:t>Chapter 16 from the book (available on the website)</a:t>
            </a:r>
          </a:p>
          <a:p>
            <a:pPr marL="891165" lvl="1">
              <a:defRPr/>
            </a:pPr>
            <a:r>
              <a:rPr lang="en-US" dirty="0" err="1" smtClean="0">
                <a:cs typeface="Lucida Grande" charset="0"/>
              </a:rPr>
              <a:t>μC</a:t>
            </a:r>
            <a:r>
              <a:rPr lang="en-US" dirty="0" smtClean="0">
                <a:cs typeface="Lucida Grande" charset="0"/>
              </a:rPr>
              <a:t>/OS-II source code</a:t>
            </a:r>
            <a:endParaRPr lang="en-US" dirty="0" smtClean="0"/>
          </a:p>
          <a:p>
            <a:pPr marL="1203693" lvl="2">
              <a:defRPr/>
            </a:pPr>
            <a:r>
              <a:rPr lang="en-US" dirty="0" smtClean="0"/>
              <a:t>Download from </a:t>
            </a:r>
            <a:r>
              <a:rPr lang="en-US" u="sng" dirty="0" smtClean="0">
                <a:hlinkClick r:id="rId2"/>
              </a:rPr>
              <a:t>http://micrium.com</a:t>
            </a:r>
            <a:endParaRPr lang="en-US" u="sng" dirty="0" smtClean="0"/>
          </a:p>
          <a:p>
            <a:pPr marL="1203693" lvl="2">
              <a:defRPr/>
            </a:pPr>
            <a:r>
              <a:rPr lang="en-US" dirty="0" smtClean="0"/>
              <a:t>Included in the exercises from last week</a:t>
            </a:r>
            <a:endParaRPr lang="en-US" u="sng" dirty="0" smtClean="0"/>
          </a:p>
          <a:p>
            <a:pPr marL="975093" lvl="2" indent="0">
              <a:buNone/>
              <a:defRPr/>
            </a:pPr>
            <a:endParaRPr lang="en-US" u="sng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Monolithic vs. </a:t>
            </a:r>
            <a:r>
              <a:rPr lang="en-US" b="1" dirty="0" smtClean="0"/>
              <a:t>microkernel</a:t>
            </a:r>
            <a:r>
              <a:rPr lang="en-US" dirty="0" smtClean="0"/>
              <a:t> based operating system</a:t>
            </a:r>
          </a:p>
          <a:p>
            <a:pPr lvl="1"/>
            <a:r>
              <a:rPr lang="en-US" dirty="0" smtClean="0"/>
              <a:t>Microkernel:</a:t>
            </a:r>
          </a:p>
          <a:p>
            <a:pPr lvl="2"/>
            <a:r>
              <a:rPr lang="en-US" dirty="0" smtClean="0"/>
              <a:t>Kernel implements only basic services (task and memory management, and task communication)</a:t>
            </a:r>
          </a:p>
          <a:p>
            <a:pPr lvl="2"/>
            <a:r>
              <a:rPr lang="en-US" dirty="0" smtClean="0"/>
              <a:t>Higher level services are implemented on top</a:t>
            </a:r>
          </a:p>
          <a:p>
            <a:pPr lvl="2"/>
            <a:r>
              <a:rPr lang="en-US" dirty="0" smtClean="0"/>
              <a:t>Increased maintainability, security and stability</a:t>
            </a:r>
          </a:p>
          <a:p>
            <a:pPr lvl="1"/>
            <a:r>
              <a:rPr lang="en-US" dirty="0"/>
              <a:t>Monolithic:</a:t>
            </a:r>
          </a:p>
          <a:p>
            <a:pPr lvl="2"/>
            <a:r>
              <a:rPr lang="en-US" dirty="0"/>
              <a:t>Provides </a:t>
            </a:r>
            <a:r>
              <a:rPr lang="en-US" dirty="0" smtClean="0"/>
              <a:t>an integrated </a:t>
            </a:r>
            <a:r>
              <a:rPr lang="en-US" dirty="0"/>
              <a:t>set of </a:t>
            </a:r>
            <a:r>
              <a:rPr lang="en-US" dirty="0" smtClean="0"/>
              <a:t>services</a:t>
            </a:r>
            <a:r>
              <a:rPr lang="en-US" dirty="0"/>
              <a:t> </a:t>
            </a:r>
            <a:r>
              <a:rPr lang="en-US" dirty="0" smtClean="0"/>
              <a:t>(basic + higher level)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operating system (RTOS)</a:t>
            </a:r>
            <a:endParaRPr lang="en-US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Manage tasks and communication between tasks</a:t>
            </a:r>
          </a:p>
          <a:p>
            <a:pPr lvl="1"/>
            <a:r>
              <a:rPr lang="en-US" dirty="0" smtClean="0"/>
              <a:t>Task scheduling</a:t>
            </a:r>
          </a:p>
          <a:p>
            <a:pPr lvl="1"/>
            <a:r>
              <a:rPr lang="en-US" dirty="0" smtClean="0"/>
              <a:t>Context switching between tasks</a:t>
            </a:r>
          </a:p>
          <a:p>
            <a:pPr lvl="1"/>
            <a:r>
              <a:rPr lang="en-US" dirty="0" smtClean="0"/>
              <a:t>Task synchronization and communication:</a:t>
            </a:r>
          </a:p>
          <a:p>
            <a:pPr lvl="2"/>
            <a:r>
              <a:rPr lang="en-US" dirty="0" smtClean="0"/>
              <a:t>Semaphores, </a:t>
            </a:r>
            <a:r>
              <a:rPr lang="en-US" dirty="0" err="1" smtClean="0"/>
              <a:t>mutexes</a:t>
            </a:r>
            <a:r>
              <a:rPr lang="en-US" dirty="0" smtClean="0"/>
              <a:t>, timers, ...</a:t>
            </a:r>
          </a:p>
          <a:p>
            <a:r>
              <a:rPr lang="en-US" dirty="0"/>
              <a:t>Interrupt handling</a:t>
            </a:r>
          </a:p>
          <a:p>
            <a:r>
              <a:rPr lang="en-US" b="1" dirty="0" smtClean="0"/>
              <a:t>Predictable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/>
              <a:t>low and bounded latencies and jitter for API calls and ISRs</a:t>
            </a:r>
          </a:p>
          <a:p>
            <a:r>
              <a:rPr lang="en-US" dirty="0" smtClean="0"/>
              <a:t>Small memory foot print (for embedded use)</a:t>
            </a:r>
          </a:p>
          <a:p>
            <a:pPr lvl="1"/>
            <a:r>
              <a:rPr lang="en-US" dirty="0" smtClean="0"/>
              <a:t>Configurable (no cost for unused functionality)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OSEK/VDX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Joint project in German/French automotive industry</a:t>
            </a:r>
          </a:p>
          <a:p>
            <a:r>
              <a:rPr lang="en-US" dirty="0" smtClean="0"/>
              <a:t>Interface specification (API)</a:t>
            </a:r>
          </a:p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High, recurring expenses in the development of control software (i.e. non-application)</a:t>
            </a:r>
          </a:p>
          <a:p>
            <a:pPr lvl="1"/>
            <a:r>
              <a:rPr lang="en-US" dirty="0" smtClean="0"/>
              <a:t>Incompatibility of control units made by different manufactures due to different interfaces and protocols</a:t>
            </a:r>
          </a:p>
          <a:p>
            <a:r>
              <a:rPr lang="en-US" dirty="0" smtClean="0"/>
              <a:t>Goal: </a:t>
            </a:r>
            <a:r>
              <a:rPr lang="ja-JP" altLang="en-US" dirty="0" smtClean="0"/>
              <a:t>“</a:t>
            </a:r>
            <a:r>
              <a:rPr lang="en-US" dirty="0" smtClean="0"/>
              <a:t>create an industry standard for an open-ended architecture for distributed control units in vehicles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Support for portability and reusability, through:</a:t>
            </a:r>
          </a:p>
          <a:p>
            <a:pPr lvl="2"/>
            <a:r>
              <a:rPr lang="en-US" dirty="0" smtClean="0"/>
              <a:t>Specification of abstract interfaces (i.e. independent of applications and hardware)</a:t>
            </a:r>
          </a:p>
          <a:p>
            <a:pPr lvl="2"/>
            <a:r>
              <a:rPr lang="en-US" dirty="0" smtClean="0"/>
              <a:t>Configurable and efficient architecture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OSEK/VDX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OSEK specifications:</a:t>
            </a:r>
          </a:p>
          <a:p>
            <a:pPr lvl="1"/>
            <a:r>
              <a:rPr lang="en-US" dirty="0" smtClean="0"/>
              <a:t>Operating System (OS)</a:t>
            </a:r>
          </a:p>
          <a:p>
            <a:pPr lvl="2"/>
            <a:r>
              <a:rPr lang="en-US" dirty="0" smtClean="0"/>
              <a:t>Real-time execution of ECU software and base for the other OSEK/VDX modules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2"/>
            <a:r>
              <a:rPr lang="en-US" dirty="0" smtClean="0"/>
              <a:t>Data exchange within and between ECUs</a:t>
            </a:r>
          </a:p>
          <a:p>
            <a:pPr lvl="1"/>
            <a:r>
              <a:rPr lang="en-US" dirty="0" smtClean="0"/>
              <a:t>Network Management</a:t>
            </a:r>
          </a:p>
          <a:p>
            <a:pPr lvl="2"/>
            <a:r>
              <a:rPr lang="en-US" dirty="0" smtClean="0"/>
              <a:t>Configuration and monitoring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8849</TotalTime>
  <Words>4597</Words>
  <Application>Microsoft Macintosh PowerPoint</Application>
  <PresentationFormat>On-screen Show (4:3)</PresentationFormat>
  <Paragraphs>795</Paragraphs>
  <Slides>54</Slides>
  <Notes>36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μC/OS-II</vt:lpstr>
      <vt:lpstr>Goals for this slide set</vt:lpstr>
      <vt:lpstr>Outline</vt:lpstr>
      <vt:lpstr>Why operating systems?</vt:lpstr>
      <vt:lpstr>Operating system</vt:lpstr>
      <vt:lpstr>Operating system</vt:lpstr>
      <vt:lpstr>Real-time operating system (RTOS)</vt:lpstr>
      <vt:lpstr>Example: OSEK/VDX</vt:lpstr>
      <vt:lpstr>Example: OSEK/VDX</vt:lpstr>
      <vt:lpstr>Example: OSEK OS</vt:lpstr>
      <vt:lpstr>Outline</vt:lpstr>
      <vt:lpstr>What is μC/OS-II?</vt:lpstr>
      <vt:lpstr>Properties of μC/OS-II</vt:lpstr>
      <vt:lpstr>μC/OS-II architecture</vt:lpstr>
      <vt:lpstr>μC/OS-II + RELTEQ architecture</vt:lpstr>
      <vt:lpstr>Outline</vt:lpstr>
      <vt:lpstr>Nested function calls</vt:lpstr>
      <vt:lpstr>Nested function calls</vt:lpstr>
      <vt:lpstr>Stacks stored inside of memory</vt:lpstr>
      <vt:lpstr>Function call</vt:lpstr>
      <vt:lpstr>Task state</vt:lpstr>
      <vt:lpstr>Switching tasks</vt:lpstr>
      <vt:lpstr>OSTaskCreate()</vt:lpstr>
      <vt:lpstr>Task example</vt:lpstr>
      <vt:lpstr>Task example</vt:lpstr>
      <vt:lpstr>OSTaskCreatePeriodic()</vt:lpstr>
      <vt:lpstr>Periodic task example</vt:lpstr>
      <vt:lpstr>Direct vs. suspending task</vt:lpstr>
      <vt:lpstr>Outline</vt:lpstr>
      <vt:lpstr>Task states</vt:lpstr>
      <vt:lpstr>Scheduler</vt:lpstr>
      <vt:lpstr>Scheduler</vt:lpstr>
      <vt:lpstr>Scheduler: ready queue</vt:lpstr>
      <vt:lpstr>PowerPoint Presentation</vt:lpstr>
      <vt:lpstr>Scheduler</vt:lpstr>
      <vt:lpstr>Outline</vt:lpstr>
      <vt:lpstr>Interrupts</vt:lpstr>
      <vt:lpstr>Interrupt Service Routine</vt:lpstr>
      <vt:lpstr>Interrupts</vt:lpstr>
      <vt:lpstr>Interrupt timing</vt:lpstr>
      <vt:lpstr>Timer interrupt</vt:lpstr>
      <vt:lpstr>Timer interrupt</vt:lpstr>
      <vt:lpstr>Timer interrupt (interrupts enabled)</vt:lpstr>
      <vt:lpstr>Timer interrupt (interrupts disabled)</vt:lpstr>
      <vt:lpstr>Disabling interrupts</vt:lpstr>
      <vt:lpstr>Timer interrupt</vt:lpstr>
      <vt:lpstr>Timer interrupt</vt:lpstr>
      <vt:lpstr>Timer interrupt</vt:lpstr>
      <vt:lpstr>Timer interrupt</vt:lpstr>
      <vt:lpstr>Timer interrupt</vt:lpstr>
      <vt:lpstr>Timer interrupt</vt:lpstr>
      <vt:lpstr>Timer ISR</vt:lpstr>
      <vt:lpstr>OSTimeTick() in μC/OS-II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H.</dc:creator>
  <cp:lastModifiedBy>Mike</cp:lastModifiedBy>
  <cp:revision>591</cp:revision>
  <dcterms:created xsi:type="dcterms:W3CDTF">2011-05-16T15:02:47Z</dcterms:created>
  <dcterms:modified xsi:type="dcterms:W3CDTF">2014-12-01T21:44:23Z</dcterms:modified>
</cp:coreProperties>
</file>