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3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Microsoft_Equation1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8.bin" ContentType="application/vnd.openxmlformats-officedocument.oleObject"/>
  <Override PartName="/ppt/notesSlides/notesSlide22.xml" ContentType="application/vnd.openxmlformats-officedocument.presentationml.notesSlide+xml"/>
  <Override PartName="/ppt/embeddings/oleObject9.bin" ContentType="application/vnd.openxmlformats-officedocument.oleObject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10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embeddings/oleObject11.bin" ContentType="application/vnd.openxmlformats-officedocument.oleObject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embeddings/oleObject12.bin" ContentType="application/vnd.openxmlformats-officedocument.oleObject"/>
  <Override PartName="/ppt/notesSlides/notesSlide32.xml" ContentType="application/vnd.openxmlformats-officedocument.presentationml.notesSlide+xml"/>
  <Override PartName="/ppt/embeddings/oleObject13.bin" ContentType="application/vnd.openxmlformats-officedocument.oleObject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34" r:id="rId3"/>
    <p:sldId id="257" r:id="rId4"/>
    <p:sldId id="328" r:id="rId5"/>
    <p:sldId id="259" r:id="rId6"/>
    <p:sldId id="260" r:id="rId7"/>
    <p:sldId id="329" r:id="rId8"/>
    <p:sldId id="330" r:id="rId9"/>
    <p:sldId id="331" r:id="rId10"/>
    <p:sldId id="332" r:id="rId11"/>
    <p:sldId id="333" r:id="rId12"/>
    <p:sldId id="261" r:id="rId13"/>
    <p:sldId id="336" r:id="rId14"/>
    <p:sldId id="269" r:id="rId15"/>
    <p:sldId id="270" r:id="rId16"/>
    <p:sldId id="343" r:id="rId17"/>
    <p:sldId id="266" r:id="rId18"/>
    <p:sldId id="271" r:id="rId19"/>
    <p:sldId id="345" r:id="rId20"/>
    <p:sldId id="276" r:id="rId21"/>
    <p:sldId id="342" r:id="rId22"/>
    <p:sldId id="272" r:id="rId23"/>
    <p:sldId id="339" r:id="rId24"/>
    <p:sldId id="340" r:id="rId25"/>
    <p:sldId id="341" r:id="rId26"/>
    <p:sldId id="279" r:id="rId27"/>
    <p:sldId id="280" r:id="rId28"/>
    <p:sldId id="281" r:id="rId29"/>
    <p:sldId id="282" r:id="rId30"/>
    <p:sldId id="283" r:id="rId31"/>
    <p:sldId id="284" r:id="rId32"/>
    <p:sldId id="314" r:id="rId33"/>
    <p:sldId id="324" r:id="rId34"/>
    <p:sldId id="337" r:id="rId35"/>
    <p:sldId id="316" r:id="rId36"/>
    <p:sldId id="347" r:id="rId37"/>
    <p:sldId id="346" r:id="rId38"/>
    <p:sldId id="317" r:id="rId39"/>
    <p:sldId id="318" r:id="rId40"/>
    <p:sldId id="319" r:id="rId41"/>
    <p:sldId id="320" r:id="rId42"/>
    <p:sldId id="344" r:id="rId43"/>
    <p:sldId id="325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0" autoAdjust="0"/>
    <p:restoredTop sz="82940" autoAdjust="0"/>
  </p:normalViewPr>
  <p:slideViewPr>
    <p:cSldViewPr snapToGrid="0" snapToObjects="1">
      <p:cViewPr>
        <p:scale>
          <a:sx n="116" d="100"/>
          <a:sy n="116" d="100"/>
        </p:scale>
        <p:origin x="-80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3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438C9-C8FE-2D41-8537-88ADE51B0DC1}" type="datetimeFigureOut">
              <a:rPr lang="en-US" smtClean="0"/>
              <a:t>16/12/14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99AF8-2112-874D-8AA6-8E287D166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229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BF85C-C075-F74D-8A51-96AC18F578D1}" type="datetimeFigureOut">
              <a:rPr lang="en-US" smtClean="0"/>
              <a:t>16/12/14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C1000-FA5C-FB49-B5AF-D87E87A71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0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1</a:t>
            </a:r>
          </a:p>
          <a:p>
            <a:r>
              <a:t/>
            </a: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12</a:t>
            </a:r>
          </a:p>
          <a:p>
            <a:r>
              <a:t/>
            </a: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GB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13</a:t>
            </a:r>
          </a:p>
          <a:p>
            <a:r>
              <a:t/>
            </a: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14</a:t>
            </a:r>
          </a:p>
          <a:p>
            <a:r>
              <a:t/>
            </a: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latin typeface="Times New Roman" charset="0"/>
              </a:rPr>
              <a:t>Given an interval [a, b) with a &lt; b,</a:t>
            </a:r>
          </a:p>
          <a:p>
            <a:pPr>
              <a:buFontTx/>
              <a:buChar char="•"/>
            </a:pPr>
            <a:r>
              <a:rPr lang="en-GB">
                <a:latin typeface="Times New Roman" charset="0"/>
              </a:rPr>
              <a:t>the maximum does not exist and the supremum is equal to b</a:t>
            </a:r>
            <a:r>
              <a:rPr lang="nl-NL">
                <a:latin typeface="Times New Roman" charset="0"/>
              </a:rPr>
              <a:t>;</a:t>
            </a:r>
            <a:endParaRPr lang="en-GB">
              <a:latin typeface="Times New Roman" charset="0"/>
            </a:endParaRPr>
          </a:p>
          <a:p>
            <a:pPr>
              <a:buFontTx/>
              <a:buChar char="•"/>
            </a:pPr>
            <a:r>
              <a:rPr lang="en-GB">
                <a:latin typeface="Times New Roman" charset="0"/>
              </a:rPr>
              <a:t>the minimum and the infimum are both equal to a.</a:t>
            </a:r>
          </a:p>
          <a:p>
            <a:r>
              <a:rPr lang="en-GB">
                <a:latin typeface="Times New Roman" charset="0"/>
              </a:rPr>
              <a:t>Given an interval (a, b] with a &lt; b,</a:t>
            </a:r>
          </a:p>
          <a:p>
            <a:pPr>
              <a:buFontTx/>
              <a:buChar char="•"/>
            </a:pPr>
            <a:r>
              <a:rPr lang="en-GB">
                <a:latin typeface="Times New Roman" charset="0"/>
              </a:rPr>
              <a:t>the maximum and the supremum are both equal to b;</a:t>
            </a:r>
          </a:p>
          <a:p>
            <a:pPr>
              <a:buFontTx/>
              <a:buChar char="•"/>
            </a:pPr>
            <a:r>
              <a:rPr lang="en-GB">
                <a:latin typeface="Times New Roman" charset="0"/>
              </a:rPr>
              <a:t>the minimum does not exist and the infimum is equal to a.</a:t>
            </a:r>
          </a:p>
          <a:p>
            <a:pPr>
              <a:buFontTx/>
              <a:buChar char="•"/>
            </a:pPr>
            <a:endParaRPr lang="en-GB">
              <a:latin typeface="Times New Roman" charset="0"/>
            </a:endParaRPr>
          </a:p>
          <a:p>
            <a:r>
              <a:rPr lang="en-GB">
                <a:latin typeface="Times New Roman" charset="0"/>
              </a:rPr>
              <a:t>Note that </a:t>
            </a:r>
            <a:r>
              <a:rPr lang="en-GB" i="1">
                <a:latin typeface="Times New Roman" charset="0"/>
              </a:rPr>
              <a:t>BR</a:t>
            </a:r>
            <a:r>
              <a:rPr lang="en-GB" i="1" baseline="-25000">
                <a:latin typeface="Times New Roman" charset="0"/>
              </a:rPr>
              <a:t>i</a:t>
            </a:r>
            <a:r>
              <a:rPr lang="en-GB" baseline="-25000">
                <a:latin typeface="Times New Roman" charset="0"/>
              </a:rPr>
              <a:t/>
            </a:r>
            <a:r>
              <a:rPr lang="en-GB">
                <a:latin typeface="Times New Roman" charset="0"/>
              </a:rPr>
              <a:t>≤ </a:t>
            </a:r>
            <a:r>
              <a:rPr lang="en-GB" i="1">
                <a:latin typeface="Times New Roman" charset="0"/>
              </a:rPr>
              <a:t>WR</a:t>
            </a:r>
            <a:r>
              <a:rPr lang="en-GB" i="1" baseline="-25000">
                <a:latin typeface="Times New Roman" charset="0"/>
              </a:rPr>
              <a:t>i</a:t>
            </a:r>
            <a:r>
              <a:rPr lang="en-GB">
                <a:latin typeface="Times New Roman" charset="0"/>
              </a:rPr>
              <a:t>  by definition.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15</a:t>
            </a:r>
          </a:p>
          <a:p>
            <a:r>
              <a:t/>
            </a: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>
                <a:latin typeface="Times New Roman" charset="0"/>
              </a:rPr>
              <a:t>Question: What if </a:t>
            </a:r>
            <a:r>
              <a:rPr lang="en-GB" dirty="0" smtClean="0">
                <a:latin typeface="Times New Roman" charset="0"/>
              </a:rPr>
              <a:t>sufficient condition doesn’t </a:t>
            </a:r>
            <a:r>
              <a:rPr lang="en-GB" dirty="0">
                <a:latin typeface="Times New Roman" charset="0"/>
              </a:rPr>
              <a:t>hold?</a:t>
            </a:r>
          </a:p>
          <a:p>
            <a:r>
              <a:rPr lang="en-GB" dirty="0">
                <a:latin typeface="Times New Roman" charset="0"/>
              </a:rPr>
              <a:t>Answer: You don’t know if the set will be schedulable, i.e. the task set </a:t>
            </a:r>
            <a:r>
              <a:rPr lang="en-GB" i="1" dirty="0">
                <a:latin typeface="Times New Roman" charset="0"/>
              </a:rPr>
              <a:t>might </a:t>
            </a:r>
            <a:r>
              <a:rPr lang="en-GB" dirty="0">
                <a:latin typeface="Times New Roman" charset="0"/>
              </a:rPr>
              <a:t>be schedulable.</a:t>
            </a:r>
          </a:p>
          <a:p>
            <a:endParaRPr lang="en-GB" dirty="0">
              <a:latin typeface="Times New Roman" charset="0"/>
            </a:endParaRPr>
          </a:p>
          <a:p>
            <a:r>
              <a:rPr lang="en-GB" dirty="0">
                <a:latin typeface="Times New Roman" charset="0"/>
              </a:rPr>
              <a:t>Question What do you know if </a:t>
            </a:r>
            <a:r>
              <a:rPr lang="en-GB" dirty="0" smtClean="0">
                <a:latin typeface="Times New Roman" charset="0"/>
              </a:rPr>
              <a:t>necessary condition holds</a:t>
            </a:r>
            <a:r>
              <a:rPr lang="en-GB" dirty="0">
                <a:latin typeface="Times New Roman" charset="0"/>
              </a:rPr>
              <a:t>?</a:t>
            </a:r>
          </a:p>
          <a:p>
            <a:r>
              <a:rPr lang="en-GB" dirty="0">
                <a:latin typeface="Times New Roman" charset="0"/>
              </a:rPr>
              <a:t>Answer:  You don’t know if the set will be schedulable, i.e. the task set </a:t>
            </a:r>
            <a:r>
              <a:rPr lang="en-GB" i="1" dirty="0">
                <a:latin typeface="Times New Roman" charset="0"/>
              </a:rPr>
              <a:t>might </a:t>
            </a:r>
            <a:r>
              <a:rPr lang="en-GB" dirty="0">
                <a:latin typeface="Times New Roman" charset="0"/>
              </a:rPr>
              <a:t>be schedulable.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17</a:t>
            </a:r>
          </a:p>
          <a:p>
            <a:r>
              <a:t/>
            </a: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Implicit events: we don’t care whether the tasks are triggered by </a:t>
            </a:r>
            <a:r>
              <a:rPr lang="en-GB" i="1" dirty="0" smtClean="0">
                <a:latin typeface="Times New Roman" charset="0"/>
              </a:rPr>
              <a:t>external </a:t>
            </a:r>
            <a:r>
              <a:rPr lang="en-GB" dirty="0" smtClean="0">
                <a:latin typeface="Times New Roman" charset="0"/>
              </a:rPr>
              <a:t>events (event-triggered) or </a:t>
            </a:r>
            <a:r>
              <a:rPr lang="en-GB" i="1" dirty="0" smtClean="0">
                <a:latin typeface="Times New Roman" charset="0"/>
              </a:rPr>
              <a:t>timers</a:t>
            </a:r>
            <a:r>
              <a:rPr lang="en-GB" dirty="0" smtClean="0">
                <a:latin typeface="Times New Roman" charset="0"/>
              </a:rPr>
              <a:t> (time-triggered)</a:t>
            </a:r>
            <a:endParaRPr lang="en-GB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18</a:t>
            </a:r>
          </a:p>
          <a:p>
            <a:r>
              <a:t/>
            </a: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latin typeface="Times New Roman" charset="0"/>
              </a:rPr>
              <a:t>Hence, periodic tasks only.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20</a:t>
            </a:r>
          </a:p>
          <a:p>
            <a:r>
              <a:t/>
            </a: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22</a:t>
            </a:r>
          </a:p>
          <a:p>
            <a:r>
              <a:t/>
            </a: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/>
            </a:r>
          </a:p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C1000-FA5C-FB49-B5AF-D87E87A7110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92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26</a:t>
            </a:r>
          </a:p>
          <a:p>
            <a:r>
              <a:t/>
            </a: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3</a:t>
            </a:r>
          </a:p>
          <a:p>
            <a:r>
              <a:t/>
            </a: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27</a:t>
            </a:r>
          </a:p>
          <a:p>
            <a:r>
              <a:t/>
            </a: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28</a:t>
            </a:r>
          </a:p>
          <a:p>
            <a:r>
              <a:t/>
            </a: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29</a:t>
            </a:r>
          </a:p>
          <a:p>
            <a:r>
              <a:t/>
            </a: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30</a:t>
            </a:r>
          </a:p>
          <a:p>
            <a:r>
              <a:t/>
            </a: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latin typeface="Times New Roman" charset="0"/>
              </a:rPr>
              <a:t>Write the example (slide 5) on the board, and ask the students to derive WR_3 using the formulas on the previous slide (11).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31</a:t>
            </a:r>
          </a:p>
          <a:p>
            <a:r>
              <a:t/>
            </a: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32</a:t>
            </a:r>
          </a:p>
          <a:p>
            <a:r>
              <a:t/>
            </a:r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Note: While it is assumed to </a:t>
            </a:r>
            <a:r>
              <a:rPr lang="en-GB" smtClean="0">
                <a:latin typeface="Times New Roman" charset="0"/>
              </a:rPr>
              <a:t>be, in </a:t>
            </a:r>
            <a:r>
              <a:rPr lang="en-GB" dirty="0" smtClean="0">
                <a:latin typeface="Times New Roman" charset="0"/>
              </a:rPr>
              <a:t>the literature it was</a:t>
            </a:r>
            <a:r>
              <a:rPr lang="en-GB" baseline="0" dirty="0" smtClean="0">
                <a:latin typeface="Times New Roman" charset="0"/>
              </a:rPr>
              <a:t> never proven that worst-case response time analysis for dependent tasks is exact (only for independent tasks).</a:t>
            </a:r>
            <a:endParaRPr lang="en-GB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33</a:t>
            </a:r>
          </a:p>
          <a:p>
            <a:r>
              <a:t/>
            </a: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34</a:t>
            </a:r>
          </a:p>
          <a:p>
            <a:r>
              <a:t/>
            </a: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35</a:t>
            </a:r>
          </a:p>
          <a:p>
            <a:r>
              <a:t/>
            </a: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nl-NL">
                <a:latin typeface="Times New Roman" charset="0"/>
              </a:rPr>
              <a:t>...and similar from activation command by task to real response, also giving rise to delay and jitter of the output...</a:t>
            </a: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38</a:t>
            </a:r>
          </a:p>
          <a:p>
            <a:r>
              <a:t/>
            </a: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0292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>
                <a:latin typeface="Times New Roman" charset="0"/>
              </a:rPr>
              <a:t>Answer: at most 1</a:t>
            </a:r>
          </a:p>
          <a:p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But</a:t>
            </a:r>
            <a:r>
              <a:rPr lang="en-US" dirty="0">
                <a:latin typeface="Times New Roman" charset="0"/>
              </a:rPr>
              <a:t>… what </a:t>
            </a:r>
            <a:r>
              <a:rPr lang="en-US" dirty="0" smtClean="0">
                <a:latin typeface="Times New Roman" charset="0"/>
              </a:rPr>
              <a:t>about dependent tasks, wit</a:t>
            </a:r>
            <a:r>
              <a:rPr lang="en-US" baseline="0" dirty="0" smtClean="0">
                <a:latin typeface="Times New Roman" charset="0"/>
              </a:rPr>
              <a:t>h </a:t>
            </a:r>
            <a:r>
              <a:rPr lang="en-US" baseline="0" dirty="0" err="1" smtClean="0">
                <a:latin typeface="Times New Roman" charset="0"/>
              </a:rPr>
              <a:t>mutexes</a:t>
            </a:r>
            <a:r>
              <a:rPr lang="en-US" baseline="0" dirty="0" smtClean="0">
                <a:latin typeface="Times New Roman" charset="0"/>
              </a:rPr>
              <a:t> implemented by Priority Calling Protocol</a:t>
            </a:r>
            <a:r>
              <a:rPr lang="en-US" dirty="0" smtClean="0">
                <a:latin typeface="Times New Roman" charset="0"/>
              </a:rPr>
              <a:t>?</a:t>
            </a:r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 </a:t>
            </a:r>
          </a:p>
          <a:p>
            <a:r>
              <a:rPr lang="en-US" dirty="0">
                <a:latin typeface="Times New Roman" charset="0"/>
              </a:rPr>
              <a:t>Suppose</a:t>
            </a:r>
          </a:p>
          <a:p>
            <a:r>
              <a:rPr lang="en-US" dirty="0">
                <a:latin typeface="Times New Roman" charset="0"/>
              </a:rPr>
              <a:t>a lower priority (LP) task locks a resource R;</a:t>
            </a:r>
          </a:p>
          <a:p>
            <a:r>
              <a:rPr lang="en-US" dirty="0">
                <a:latin typeface="Times New Roman" charset="0"/>
              </a:rPr>
              <a:t>is subsequently preempted by a higher priority (HP) task;</a:t>
            </a:r>
          </a:p>
          <a:p>
            <a:r>
              <a:rPr lang="en-US" dirty="0">
                <a:latin typeface="Times New Roman" charset="0"/>
              </a:rPr>
              <a:t>that is subsequently blocked on R, allowing the LP task to continue;</a:t>
            </a:r>
          </a:p>
          <a:p>
            <a:r>
              <a:rPr lang="en-US" dirty="0">
                <a:latin typeface="Times New Roman" charset="0"/>
              </a:rPr>
              <a:t>till the LP task unlocks the resource R, enabling the HP task again.</a:t>
            </a:r>
          </a:p>
          <a:p>
            <a:r>
              <a:rPr lang="en-US" dirty="0">
                <a:latin typeface="Times New Roman" charset="0"/>
              </a:rPr>
              <a:t>Note that is can only happen when the LP has already locked the resource R.</a:t>
            </a:r>
          </a:p>
          <a:p>
            <a:r>
              <a:rPr lang="en-US" dirty="0">
                <a:latin typeface="Times New Roman" charset="0"/>
              </a:rPr>
              <a:t>Hence, it depends on the time needed for locking on the one hand and context switching on the other.</a:t>
            </a:r>
          </a:p>
          <a:p>
            <a:r>
              <a:rPr lang="en-US" dirty="0">
                <a:latin typeface="Times New Roman" charset="0"/>
              </a:rPr>
              <a:t>Moreover, it depends on the number of HP tasks that may block on the task.</a:t>
            </a:r>
          </a:p>
          <a:p>
            <a:r>
              <a:rPr lang="en-US" dirty="0">
                <a:latin typeface="Times New Roman" charset="0"/>
              </a:rPr>
              <a:t>Similarly, we may have to take blocking due to LP tasks into account as well...</a:t>
            </a:r>
          </a:p>
          <a:p>
            <a:r>
              <a:rPr lang="en-US" dirty="0">
                <a:latin typeface="Times New Roman" charset="0"/>
              </a:rPr>
              <a:t> </a:t>
            </a:r>
          </a:p>
          <a:p>
            <a:r>
              <a:rPr lang="en-US" dirty="0">
                <a:latin typeface="Times New Roman" charset="0"/>
              </a:rPr>
              <a:t>Question: How about SRP?</a:t>
            </a:r>
          </a:p>
          <a:p>
            <a:r>
              <a:rPr lang="en-US" dirty="0">
                <a:latin typeface="Times New Roman" charset="0"/>
              </a:rPr>
              <a:t>Answer: No problem, because tasks are never blocked (only delayed).</a:t>
            </a:r>
          </a:p>
          <a:p>
            <a:r>
              <a:rPr lang="en-US" dirty="0">
                <a:latin typeface="Times New Roman" charset="0"/>
              </a:rPr>
              <a:t> </a:t>
            </a:r>
          </a:p>
          <a:p>
            <a:r>
              <a:rPr lang="en-US" dirty="0">
                <a:latin typeface="Times New Roman" charset="0"/>
              </a:rPr>
              <a:t>See also CSR-08-26 by Mike, </a:t>
            </a:r>
            <a:r>
              <a:rPr lang="en-US">
                <a:latin typeface="Times New Roman" charset="0"/>
              </a:rPr>
              <a:t>Section </a:t>
            </a:r>
            <a:r>
              <a:rPr lang="en-US" smtClean="0">
                <a:latin typeface="Times New Roman" charset="0"/>
              </a:rPr>
              <a:t>5.</a:t>
            </a:r>
            <a:endParaRPr lang="nl-NL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It is crucial to stress that every model serves a particular purpose.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A57BB-E7C1-154D-8D84-83D105C5E4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356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39</a:t>
            </a:r>
          </a:p>
          <a:p>
            <a:r>
              <a:t/>
            </a: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2340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>
                <a:latin typeface="Times New Roman" charset="0"/>
              </a:rPr>
              <a:t>Answer:</a:t>
            </a:r>
          </a:p>
          <a:p>
            <a:r>
              <a:rPr lang="en-US">
                <a:latin typeface="Times New Roman" charset="0"/>
              </a:rPr>
              <a:t>•       Yes, because you basically “inflate” the computation time with the context-switching time.</a:t>
            </a:r>
          </a:p>
          <a:p>
            <a:r>
              <a:rPr lang="en-US">
                <a:latin typeface="Times New Roman" charset="0"/>
              </a:rPr>
              <a:t>•       Yes, assuming the response has been “provided” before the last context switch (out of the task after its completion)</a:t>
            </a:r>
          </a:p>
          <a:p>
            <a:endParaRPr lang="nl-NL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40</a:t>
            </a:r>
          </a:p>
          <a:p>
            <a:r>
              <a:t/>
            </a: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NL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41</a:t>
            </a:r>
          </a:p>
          <a:p>
            <a:r>
              <a:t/>
            </a: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Optional</a:t>
            </a:r>
            <a:r>
              <a:rPr lang="en-US" baseline="0" dirty="0" smtClean="0">
                <a:latin typeface="Times New Roman" charset="0"/>
              </a:rPr>
              <a:t> r</a:t>
            </a:r>
            <a:r>
              <a:rPr lang="en-GB" dirty="0" err="1" smtClean="0"/>
              <a:t>efinement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distinguish between</a:t>
            </a:r>
          </a:p>
          <a:p>
            <a:pPr lvl="2"/>
            <a:r>
              <a:rPr lang="en-GB" dirty="0" smtClean="0"/>
              <a:t>a </a:t>
            </a:r>
            <a:r>
              <a:rPr lang="en-GB" i="1" dirty="0" smtClean="0"/>
              <a:t>fixed</a:t>
            </a:r>
            <a:r>
              <a:rPr lang="en-GB" dirty="0" smtClean="0"/>
              <a:t> cost to serve the clock interrupt;</a:t>
            </a:r>
          </a:p>
          <a:p>
            <a:pPr lvl="2"/>
            <a:r>
              <a:rPr lang="en-GB" i="1" dirty="0" smtClean="0"/>
              <a:t>additional</a:t>
            </a:r>
            <a:r>
              <a:rPr lang="en-GB" dirty="0" smtClean="0"/>
              <a:t> costs to “move” tasks from the waiting queue to the ready queue</a:t>
            </a:r>
          </a:p>
          <a:p>
            <a:endParaRPr lang="en-GB" dirty="0" smtClean="0"/>
          </a:p>
          <a:p>
            <a:r>
              <a:rPr lang="en-GB" dirty="0" smtClean="0"/>
              <a:t>Question: How to model the </a:t>
            </a:r>
            <a:r>
              <a:rPr lang="en-GB" i="1" dirty="0" smtClean="0"/>
              <a:t>additional</a:t>
            </a:r>
            <a:r>
              <a:rPr lang="en-GB" dirty="0" smtClean="0"/>
              <a:t> costs?</a:t>
            </a:r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Answer</a:t>
            </a:r>
            <a:r>
              <a:rPr lang="en-US" dirty="0">
                <a:latin typeface="Times New Roman" charset="0"/>
              </a:rPr>
              <a:t>: an artificial task per </a:t>
            </a:r>
            <a:r>
              <a:rPr lang="en-US" i="1" dirty="0">
                <a:latin typeface="Times New Roman" charset="0"/>
              </a:rPr>
              <a:t>lower priority task</a:t>
            </a:r>
            <a:r>
              <a:rPr lang="en-US" dirty="0">
                <a:latin typeface="Times New Roman" charset="0"/>
              </a:rPr>
              <a:t> with:</a:t>
            </a:r>
          </a:p>
          <a:p>
            <a:r>
              <a:rPr lang="en-US" dirty="0">
                <a:latin typeface="Times New Roman" charset="0"/>
              </a:rPr>
              <a:t>-          a period equal to that lower priority task and</a:t>
            </a:r>
          </a:p>
          <a:p>
            <a:r>
              <a:rPr lang="en-US" dirty="0">
                <a:latin typeface="Times New Roman" charset="0"/>
              </a:rPr>
              <a:t>-          a computation time corresponding with the cost of the move.</a:t>
            </a:r>
          </a:p>
          <a:p>
            <a:r>
              <a:rPr lang="en-US" dirty="0">
                <a:latin typeface="Times New Roman" charset="0"/>
              </a:rPr>
              <a:t>Note: higher priority tasks have been taken into account by means of the context-switch cost.</a:t>
            </a:r>
          </a:p>
          <a:p>
            <a:r>
              <a:rPr lang="en-US" dirty="0">
                <a:latin typeface="Times New Roman" charset="0"/>
              </a:rPr>
              <a:t>Additional note: that artificial task runs at highest priority (i.e. the same priority as the clock)…</a:t>
            </a:r>
          </a:p>
          <a:p>
            <a:endParaRPr lang="en-GB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43</a:t>
            </a:r>
          </a:p>
          <a:p>
            <a:r>
              <a:t/>
            </a: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>
                <a:latin typeface="Arial" charset="0"/>
              </a:rPr>
              <a:t>[</a:t>
            </a:r>
            <a:r>
              <a:rPr lang="en-US" sz="1200" dirty="0" err="1" smtClean="0">
                <a:latin typeface="Arial" charset="0"/>
              </a:rPr>
              <a:t>Audsley</a:t>
            </a:r>
            <a:r>
              <a:rPr lang="en-US" sz="1200" dirty="0" smtClean="0">
                <a:latin typeface="Arial" charset="0"/>
              </a:rPr>
              <a:t> et al 91] N.C. </a:t>
            </a:r>
            <a:r>
              <a:rPr lang="en-US" sz="1200" dirty="0" err="1" smtClean="0">
                <a:latin typeface="Arial" charset="0"/>
              </a:rPr>
              <a:t>Audsley</a:t>
            </a:r>
            <a:r>
              <a:rPr lang="en-US" sz="1200" dirty="0" smtClean="0">
                <a:latin typeface="Arial" charset="0"/>
              </a:rPr>
              <a:t> and A. Burns and M.F. Richardson and A.J. </a:t>
            </a:r>
            <a:r>
              <a:rPr lang="en-US" sz="1200" dirty="0" err="1" smtClean="0">
                <a:latin typeface="Arial" charset="0"/>
              </a:rPr>
              <a:t>Wellings</a:t>
            </a:r>
            <a:r>
              <a:rPr lang="en-US" sz="1200" dirty="0" smtClean="0">
                <a:latin typeface="Arial" charset="0"/>
              </a:rPr>
              <a:t>, </a:t>
            </a:r>
            <a:r>
              <a:rPr lang="en-US" sz="1200" i="1" dirty="0" smtClean="0">
                <a:latin typeface="Arial" charset="0"/>
              </a:rPr>
              <a:t>Hard Real-Time Scheduling: The Deadline Monotonic Approach</a:t>
            </a:r>
            <a:r>
              <a:rPr lang="en-US" sz="1200" dirty="0" smtClean="0">
                <a:latin typeface="Arial" charset="0"/>
              </a:rPr>
              <a:t>, In: Proc. 8</a:t>
            </a:r>
            <a:r>
              <a:rPr lang="en-US" sz="1200" baseline="30000" dirty="0" smtClean="0">
                <a:latin typeface="Arial" charset="0"/>
              </a:rPr>
              <a:t>th</a:t>
            </a:r>
            <a:r>
              <a:rPr lang="en-US" sz="1200" dirty="0" smtClean="0">
                <a:latin typeface="Arial" charset="0"/>
              </a:rPr>
              <a:t> IEEE Workshop on Real-Time Operating Systems and Software (RTOSS), pp. 133-137, May 1991.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Arial" charset="0"/>
              </a:rPr>
              <a:t>[Harter 84] P. Harter, </a:t>
            </a:r>
            <a:r>
              <a:rPr lang="en-US" sz="1200" i="1" dirty="0" smtClean="0">
                <a:latin typeface="Arial" charset="0"/>
              </a:rPr>
              <a:t>Response times in level-structured systems</a:t>
            </a:r>
            <a:r>
              <a:rPr lang="en-US" sz="1200" dirty="0" smtClean="0">
                <a:latin typeface="Arial" charset="0"/>
              </a:rPr>
              <a:t>, Department of Computer Science, University of Colorado, USA, Tech. Rep. CU-CS-269-84, 1984.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Arial" charset="0"/>
              </a:rPr>
              <a:t>[Joseph et al 86] M. Joseph and P. </a:t>
            </a:r>
            <a:r>
              <a:rPr lang="en-US" sz="1200" dirty="0" err="1" smtClean="0">
                <a:latin typeface="Arial" charset="0"/>
              </a:rPr>
              <a:t>Pandya</a:t>
            </a:r>
            <a:r>
              <a:rPr lang="en-US" sz="1200" dirty="0" smtClean="0">
                <a:latin typeface="Arial" charset="0"/>
              </a:rPr>
              <a:t>, </a:t>
            </a:r>
            <a:r>
              <a:rPr lang="en-US" sz="1200" i="1" dirty="0" smtClean="0">
                <a:latin typeface="Arial" charset="0"/>
              </a:rPr>
              <a:t>Finding Response Times in a Real-Time System</a:t>
            </a:r>
            <a:r>
              <a:rPr lang="en-US" sz="1200" dirty="0" smtClean="0">
                <a:latin typeface="Arial" charset="0"/>
              </a:rPr>
              <a:t>, The Computer Journal, 29(5): 390-395, 1986.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Arial" charset="0"/>
              </a:rPr>
              <a:t>[Liu and </a:t>
            </a:r>
            <a:r>
              <a:rPr lang="en-US" sz="1200" dirty="0" err="1" smtClean="0">
                <a:latin typeface="Arial" charset="0"/>
              </a:rPr>
              <a:t>Layland</a:t>
            </a:r>
            <a:r>
              <a:rPr lang="en-US" sz="1200" dirty="0" smtClean="0">
                <a:latin typeface="Arial" charset="0"/>
              </a:rPr>
              <a:t> 73] C.L. Liu and J.W. </a:t>
            </a:r>
            <a:r>
              <a:rPr lang="en-US" sz="1200" dirty="0" err="1" smtClean="0">
                <a:latin typeface="Arial" charset="0"/>
              </a:rPr>
              <a:t>Layland</a:t>
            </a:r>
            <a:r>
              <a:rPr lang="en-US" sz="1200" dirty="0" smtClean="0">
                <a:latin typeface="Arial" charset="0"/>
              </a:rPr>
              <a:t>, </a:t>
            </a:r>
            <a:r>
              <a:rPr lang="en-US" sz="1200" i="1" dirty="0" smtClean="0">
                <a:latin typeface="Arial" charset="0"/>
              </a:rPr>
              <a:t>Scheduling Algorithms for Multiprogramming in a Real-Time Environment</a:t>
            </a:r>
            <a:r>
              <a:rPr lang="en-US" sz="1200" dirty="0" smtClean="0">
                <a:latin typeface="Arial" charset="0"/>
              </a:rPr>
              <a:t>, Journal of the ACM, 20(1): 46-61, January 1973.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Arial" charset="0"/>
              </a:rPr>
              <a:t>[</a:t>
            </a:r>
            <a:r>
              <a:rPr lang="en-US" sz="1200" dirty="0" err="1" smtClean="0">
                <a:latin typeface="Arial" charset="0"/>
              </a:rPr>
              <a:t>Sha</a:t>
            </a:r>
            <a:r>
              <a:rPr lang="en-US" sz="1200" dirty="0" smtClean="0">
                <a:latin typeface="Arial" charset="0"/>
              </a:rPr>
              <a:t> et al 90] L. </a:t>
            </a:r>
            <a:r>
              <a:rPr lang="en-US" sz="1200" dirty="0" err="1" smtClean="0">
                <a:latin typeface="Arial" charset="0"/>
              </a:rPr>
              <a:t>Sha</a:t>
            </a:r>
            <a:r>
              <a:rPr lang="en-US" sz="1200" dirty="0" smtClean="0">
                <a:latin typeface="Arial" charset="0"/>
              </a:rPr>
              <a:t>, R. </a:t>
            </a:r>
            <a:r>
              <a:rPr lang="en-US" sz="1200" dirty="0" err="1" smtClean="0">
                <a:latin typeface="Arial" charset="0"/>
              </a:rPr>
              <a:t>Rajkumar</a:t>
            </a:r>
            <a:r>
              <a:rPr lang="en-US" sz="1200" dirty="0" smtClean="0">
                <a:latin typeface="Arial" charset="0"/>
              </a:rPr>
              <a:t>, J.P. </a:t>
            </a:r>
            <a:r>
              <a:rPr lang="en-US" sz="1200" dirty="0" err="1" smtClean="0">
                <a:latin typeface="Arial" charset="0"/>
              </a:rPr>
              <a:t>Lehoczky</a:t>
            </a:r>
            <a:r>
              <a:rPr lang="en-US" sz="1200" dirty="0" smtClean="0">
                <a:latin typeface="Arial" charset="0"/>
              </a:rPr>
              <a:t>, </a:t>
            </a:r>
            <a:r>
              <a:rPr lang="en-US" sz="1200" i="1" dirty="0" smtClean="0">
                <a:latin typeface="Arial" charset="0"/>
              </a:rPr>
              <a:t>Priority inheritance protocols” An approach to real-time synchronization</a:t>
            </a:r>
            <a:r>
              <a:rPr lang="en-US" sz="1200" dirty="0" smtClean="0">
                <a:latin typeface="Arial" charset="0"/>
              </a:rPr>
              <a:t>, IEEE Transactions on Computers, 39(9), September 1990</a:t>
            </a:r>
          </a:p>
          <a:p>
            <a:endParaRPr lang="en-GB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5</a:t>
            </a:r>
          </a:p>
          <a:p>
            <a:r>
              <a:t/>
            </a: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t>6</a:t>
            </a:r>
          </a:p>
          <a:p>
            <a:r>
              <a:t/>
            </a: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RTS</a:t>
            </a:r>
            <a:r>
              <a:rPr lang="en-GB" dirty="0">
                <a:latin typeface="Times New Roman" charset="0"/>
              </a:rPr>
              <a:t>: Real</a:t>
            </a:r>
            <a:r>
              <a:rPr lang="en-GB" dirty="0" smtClean="0">
                <a:latin typeface="Times New Roman" charset="0"/>
              </a:rPr>
              <a:t>-Time System</a:t>
            </a:r>
            <a:endParaRPr lang="en-GB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t>7</a:t>
            </a:r>
          </a:p>
          <a:p>
            <a:r>
              <a:t/>
            </a: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>
                <a:latin typeface="Times New Roman" charset="0"/>
              </a:rPr>
              <a:t>“relative” deadline: relative to the activation of the task.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Question: is this </a:t>
            </a:r>
            <a:r>
              <a:rPr lang="en-US" dirty="0" smtClean="0">
                <a:latin typeface="Times New Roman" charset="0"/>
              </a:rPr>
              <a:t>model complete</a:t>
            </a:r>
            <a:r>
              <a:rPr lang="en-US" dirty="0">
                <a:latin typeface="Times New Roman" charset="0"/>
              </a:rPr>
              <a:t>?</a:t>
            </a:r>
          </a:p>
          <a:p>
            <a:r>
              <a:rPr lang="en-US" dirty="0">
                <a:latin typeface="Times New Roman" charset="0"/>
              </a:rPr>
              <a:t>Answer: NO!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Incomplete:</a:t>
            </a:r>
          </a:p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only worst-case computation time </a:t>
            </a:r>
            <a:r>
              <a:rPr lang="en-US" i="1" dirty="0">
                <a:latin typeface="Times New Roman" charset="0"/>
              </a:rPr>
              <a:t>(WC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,</a:t>
            </a:r>
            <a:r>
              <a:rPr lang="en-US" dirty="0">
                <a:latin typeface="Times New Roman" charset="0"/>
              </a:rPr>
              <a:t> no best-case (</a:t>
            </a:r>
            <a:r>
              <a:rPr lang="en-US" i="1" dirty="0">
                <a:latin typeface="Times New Roman" charset="0"/>
              </a:rPr>
              <a:t>BC</a:t>
            </a:r>
            <a:r>
              <a:rPr lang="en-US" dirty="0">
                <a:latin typeface="Times New Roman" charset="0"/>
              </a:rPr>
              <a:t>);</a:t>
            </a:r>
          </a:p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only a worst-case deadline (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), no best-case deadline (</a:t>
            </a:r>
            <a:r>
              <a:rPr lang="en-US" i="1" dirty="0">
                <a:latin typeface="Times New Roman" charset="0"/>
              </a:rPr>
              <a:t>BD</a:t>
            </a:r>
            <a:r>
              <a:rPr lang="en-US" dirty="0">
                <a:latin typeface="Times New Roman" charset="0"/>
              </a:rPr>
              <a:t>);</a:t>
            </a:r>
          </a:p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only minimum inter-arrival time </a:t>
            </a:r>
            <a:r>
              <a:rPr lang="en-US" i="1" dirty="0">
                <a:latin typeface="Times New Roman" charset="0"/>
              </a:rPr>
              <a:t>(WT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,</a:t>
            </a:r>
            <a:r>
              <a:rPr lang="en-US" dirty="0">
                <a:latin typeface="Times New Roman" charset="0"/>
              </a:rPr>
              <a:t> no maximum (</a:t>
            </a:r>
            <a:r>
              <a:rPr lang="en-US" i="1" dirty="0">
                <a:latin typeface="Times New Roman" charset="0"/>
              </a:rPr>
              <a:t>BT</a:t>
            </a:r>
            <a:r>
              <a:rPr lang="en-US" dirty="0">
                <a:latin typeface="Times New Roman" charset="0"/>
              </a:rPr>
              <a:t>);</a:t>
            </a:r>
          </a:p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no activation jitter (</a:t>
            </a:r>
            <a:r>
              <a:rPr lang="en-US" i="1" dirty="0">
                <a:latin typeface="Times New Roman" charset="0"/>
              </a:rPr>
              <a:t>AJ</a:t>
            </a:r>
            <a:r>
              <a:rPr lang="en-US" dirty="0">
                <a:latin typeface="Times New Roman" charset="0"/>
              </a:rPr>
              <a:t>);</a:t>
            </a:r>
          </a:p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Hence, the lower-bound on (system) response times can not be taken into account using this model!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t>8</a:t>
            </a:r>
          </a:p>
          <a:p>
            <a:r>
              <a:t/>
            </a: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t>9</a:t>
            </a:r>
          </a:p>
          <a:p>
            <a:r>
              <a:t/>
            </a: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>
                <a:latin typeface="Times New Roman" charset="0"/>
              </a:rPr>
              <a:t>Firm: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Times New Roman" charset="0"/>
              </a:rPr>
              <a:t>going to the door after the person has left doesn’t make sense.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Times New Roman" charset="0"/>
              </a:rPr>
              <a:t>a car that drove through red, but is no longer “visible” can’t be recorded.</a:t>
            </a:r>
          </a:p>
          <a:p>
            <a:pPr>
              <a:buFont typeface="Arial" charset="0"/>
              <a:buChar char="•"/>
            </a:pPr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Hard: damage can be hazardous (cars, power-plants) but also economical (brand, turn-over)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t>10</a:t>
            </a:r>
          </a:p>
          <a:p>
            <a:r>
              <a:t/>
            </a: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>
                <a:latin typeface="Times New Roman" charset="0"/>
              </a:rPr>
              <a:t>response time: basis for a schedulability test, i.e. </a:t>
            </a:r>
            <a:r>
              <a:rPr lang="en-US" i="1" dirty="0" err="1">
                <a:latin typeface="Times New Roman" charset="0"/>
              </a:rPr>
              <a:t>R</a:t>
            </a:r>
            <a:r>
              <a:rPr lang="en-US" i="1" baseline="-25000" dirty="0" err="1">
                <a:latin typeface="Times New Roman" charset="0"/>
              </a:rPr>
              <a:t>i,k</a:t>
            </a:r>
            <a:r>
              <a:rPr lang="en-US" baseline="-25000" dirty="0">
                <a:latin typeface="Times New Roman" charset="0"/>
              </a:rPr>
              <a:t/>
            </a:r>
            <a:r>
              <a:rPr lang="en-US" dirty="0">
                <a:latin typeface="Times New Roman" charset="0"/>
              </a:rPr>
              <a:t>≤ 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i="1" baseline="-25000" dirty="0">
                <a:latin typeface="Times New Roman" charset="0"/>
              </a:rPr>
              <a:t>i</a:t>
            </a:r>
            <a:endParaRPr lang="en-US" i="1" dirty="0">
              <a:latin typeface="Times New Roman" charset="0"/>
            </a:endParaRP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hyper-period: when tasks arrive strictly periodically, the pattern of task-arrivals repeats after the </a:t>
            </a:r>
            <a:r>
              <a:rPr lang="en-US" dirty="0" err="1">
                <a:latin typeface="Times New Roman" charset="0"/>
              </a:rPr>
              <a:t>hyperperiod</a:t>
            </a:r>
            <a:r>
              <a:rPr lang="en-US" dirty="0">
                <a:latin typeface="Times New Roman" charset="0"/>
              </a:rPr>
              <a:t>.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lateness: positive when too late (finalization time </a:t>
            </a:r>
            <a:r>
              <a:rPr lang="en-US" i="1" dirty="0">
                <a:latin typeface="Times New Roman" charset="0"/>
              </a:rPr>
              <a:t>after</a:t>
            </a:r>
            <a:r>
              <a:rPr lang="en-US" dirty="0">
                <a:latin typeface="Times New Roman" charset="0"/>
              </a:rPr>
              <a:t/>
            </a:r>
            <a:r>
              <a:rPr lang="en-US" i="1" dirty="0">
                <a:latin typeface="Times New Roman" charset="0"/>
              </a:rPr>
              <a:t/>
            </a:r>
            <a:r>
              <a:rPr lang="en-US" dirty="0">
                <a:latin typeface="Times New Roman" charset="0"/>
              </a:rPr>
              <a:t>deadline)</a:t>
            </a:r>
            <a:r>
              <a:rPr lang="en-US" dirty="0" smtClean="0">
                <a:latin typeface="Times New Roman" charset="0"/>
              </a:rPr>
              <a:t>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836F2F-841B-F849-8F62-7746F1269743}" type="datetime1">
              <a:rPr lang="en-US" smtClean="0"/>
              <a:t>16/12/14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7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0A6362-721C-3640-B64A-658DBE0BAE44}" type="datetime1">
              <a:rPr lang="en-US" smtClean="0"/>
              <a:t>16/12/14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4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EAC3E-19F7-4A48-AFFA-4E8ABC731B60}" type="datetime1">
              <a:rPr lang="en-US" smtClean="0"/>
              <a:t>16/12/14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0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1D768E-A5C0-F04C-85A1-FA557D478AE4}" type="datetime1">
              <a:rPr lang="en-US" smtClean="0"/>
              <a:t>16/12/14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3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4D578-EFE5-0047-A395-7D3E1FE4867C}" type="datetime1">
              <a:rPr lang="en-US" smtClean="0"/>
              <a:t>16/12/14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F019F0-B150-5A41-8C2B-197868897BA2}" type="datetime1">
              <a:rPr lang="en-US" smtClean="0"/>
              <a:t>16/12/14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5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811A5-35FF-CA46-9926-F479BDF88AFA}" type="datetime1">
              <a:rPr lang="en-US" smtClean="0"/>
              <a:t>16/12/14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2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3AE82A-4790-7C44-B33D-2B4179F2E97E}" type="datetime1">
              <a:rPr lang="en-US" smtClean="0"/>
              <a:t>16/12/14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6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1C753E-4D7F-4940-A7E1-DE52B89BC9B7}" type="datetime1">
              <a:rPr lang="en-US" smtClean="0"/>
              <a:t>16/12/14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3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520BC-8D77-D244-A9EF-DA4BEAA7586B}" type="datetime1">
              <a:rPr lang="en-US" smtClean="0"/>
              <a:t>16/12/14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422ED5-2B54-5343-BBA8-E5F7BAB56806}" type="datetime1">
              <a:rPr lang="en-US" smtClean="0"/>
              <a:t>16/12/14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9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0000"/>
            <a:ext cx="8229600" cy="465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7946" y="6426739"/>
            <a:ext cx="992565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A855F-C6D8-5944-9B1B-50E202AEB8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1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015" y="6376595"/>
            <a:ext cx="1764785" cy="37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san-logo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941" y="6413821"/>
            <a:ext cx="315240" cy="338084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457201" y="6426739"/>
            <a:ext cx="3580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Department of Mathematics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and Computer Science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2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8.e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9.emf"/><Relationship Id="rId10" Type="http://schemas.openxmlformats.org/officeDocument/2006/relationships/oleObject" Target="../embeddings/Microsoft_Equation1.bin"/><Relationship Id="rId11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2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21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Real-time analysis</a:t>
            </a:r>
            <a:endParaRPr lang="en-GB" dirty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2IN60: Real-time Architectures</a:t>
            </a:r>
            <a:br>
              <a:rPr lang="en-US" smtClean="0"/>
            </a:br>
            <a:r>
              <a:rPr lang="en-US" smtClean="0"/>
              <a:t>(for automotive systems)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6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Derived attributes</a:t>
            </a:r>
            <a:endParaRPr lang="en-GB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440000"/>
            <a:ext cx="8686800" cy="4659013"/>
          </a:xfrm>
        </p:spPr>
        <p:txBody>
          <a:bodyPr>
            <a:normAutofit/>
          </a:bodyPr>
          <a:lstStyle/>
          <a:p>
            <a:r>
              <a:rPr lang="en-GB" i="1" dirty="0" err="1"/>
              <a:t>a</a:t>
            </a:r>
            <a:r>
              <a:rPr lang="en-GB" i="1" baseline="-25000" dirty="0" err="1" smtClean="0"/>
              <a:t>i,k</a:t>
            </a:r>
            <a:r>
              <a:rPr lang="en-GB" i="1" dirty="0" smtClean="0"/>
              <a:t> </a:t>
            </a:r>
            <a:r>
              <a:rPr lang="en-GB" dirty="0" smtClean="0"/>
              <a:t>= </a:t>
            </a:r>
            <a:r>
              <a:rPr lang="en-GB" i="1" dirty="0" smtClean="0">
                <a:sym typeface="Symbol" charset="0"/>
              </a:rPr>
              <a:t></a:t>
            </a:r>
            <a:r>
              <a:rPr lang="en-GB" i="1" baseline="-25000" dirty="0" err="1" smtClean="0">
                <a:sym typeface="Symbol" charset="0"/>
              </a:rPr>
              <a:t>i</a:t>
            </a:r>
            <a:r>
              <a:rPr lang="en-GB" dirty="0" smtClean="0">
                <a:sym typeface="Symbol" charset="0"/>
              </a:rPr>
              <a:t> + </a:t>
            </a:r>
            <a:r>
              <a:rPr lang="en-GB" i="1" dirty="0" err="1" smtClean="0">
                <a:sym typeface="Symbol" charset="0"/>
              </a:rPr>
              <a:t>kT</a:t>
            </a:r>
            <a:r>
              <a:rPr lang="en-GB" i="1" baseline="-25000" dirty="0" err="1" smtClean="0">
                <a:sym typeface="Symbol" charset="0"/>
              </a:rPr>
              <a:t>i</a:t>
            </a:r>
            <a:r>
              <a:rPr lang="en-GB" dirty="0" smtClean="0">
                <a:sym typeface="Symbol" charset="0"/>
              </a:rPr>
              <a:t>			</a:t>
            </a:r>
            <a:r>
              <a:rPr lang="en-GB" dirty="0" smtClean="0"/>
              <a:t>activation time of job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i="1" baseline="-25000" dirty="0" err="1" smtClean="0"/>
              <a:t>i,k</a:t>
            </a:r>
            <a:r>
              <a:rPr lang="en-GB" dirty="0" smtClean="0"/>
              <a:t> 								of a periodic task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i="1" baseline="-25000" dirty="0" err="1" smtClean="0"/>
              <a:t>i</a:t>
            </a:r>
            <a:r>
              <a:rPr lang="en-GB" dirty="0" smtClean="0"/>
              <a:t> </a:t>
            </a:r>
          </a:p>
          <a:p>
            <a:r>
              <a:rPr lang="en-GB" i="1" dirty="0" err="1" smtClean="0"/>
              <a:t>U</a:t>
            </a:r>
            <a:r>
              <a:rPr lang="en-GB" i="1" baseline="-25000" dirty="0" err="1" smtClean="0"/>
              <a:t>i</a:t>
            </a:r>
            <a:r>
              <a:rPr lang="en-GB" dirty="0" smtClean="0"/>
              <a:t> = </a:t>
            </a:r>
            <a:r>
              <a:rPr lang="en-GB" i="1" dirty="0" err="1" smtClean="0"/>
              <a:t>C</a:t>
            </a:r>
            <a:r>
              <a:rPr lang="en-GB" i="1" baseline="-25000" dirty="0" err="1" smtClean="0"/>
              <a:t>i</a:t>
            </a:r>
            <a:r>
              <a:rPr lang="en-GB" dirty="0" smtClean="0"/>
              <a:t> / </a:t>
            </a:r>
            <a:r>
              <a:rPr lang="en-GB" i="1" dirty="0" smtClean="0"/>
              <a:t>T</a:t>
            </a:r>
            <a:r>
              <a:rPr lang="en-GB" i="1" baseline="-25000" dirty="0" smtClean="0"/>
              <a:t>i</a:t>
            </a:r>
            <a:r>
              <a:rPr lang="en-GB" dirty="0" smtClean="0"/>
              <a:t> 				utilization of task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i="1" baseline="-25000" dirty="0" err="1" smtClean="0"/>
              <a:t>i</a:t>
            </a:r>
            <a:r>
              <a:rPr lang="en-GB" dirty="0" smtClean="0"/>
              <a:t> </a:t>
            </a:r>
          </a:p>
          <a:p>
            <a:r>
              <a:rPr lang="en-GB" i="1" dirty="0" smtClean="0"/>
              <a:t>U</a:t>
            </a:r>
            <a:r>
              <a:rPr lang="en-GB" i="1" baseline="30000" dirty="0" smtClean="0">
                <a:sym typeface="Symbol" charset="0"/>
              </a:rPr>
              <a:t></a:t>
            </a:r>
            <a:r>
              <a:rPr lang="en-GB" dirty="0" smtClean="0"/>
              <a:t> = ∑ </a:t>
            </a:r>
            <a:r>
              <a:rPr lang="en-GB" i="1" dirty="0" err="1" smtClean="0"/>
              <a:t>U</a:t>
            </a:r>
            <a:r>
              <a:rPr lang="en-GB" i="1" baseline="-25000" dirty="0" err="1" smtClean="0"/>
              <a:t>i</a:t>
            </a:r>
            <a:r>
              <a:rPr lang="en-GB" dirty="0" smtClean="0"/>
              <a:t> 				total utilization of task set</a:t>
            </a:r>
          </a:p>
          <a:p>
            <a:r>
              <a:rPr lang="en-GB" i="1" dirty="0" err="1"/>
              <a:t>R</a:t>
            </a:r>
            <a:r>
              <a:rPr lang="en-GB" i="1" baseline="-25000" dirty="0" err="1"/>
              <a:t>i,k</a:t>
            </a:r>
            <a:r>
              <a:rPr lang="en-GB" dirty="0"/>
              <a:t> = </a:t>
            </a:r>
            <a:r>
              <a:rPr lang="en-GB" i="1" dirty="0" err="1"/>
              <a:t>f</a:t>
            </a:r>
            <a:r>
              <a:rPr lang="en-GB" i="1" baseline="-25000" dirty="0" err="1"/>
              <a:t>i,k</a:t>
            </a:r>
            <a:r>
              <a:rPr lang="en-GB" dirty="0"/>
              <a:t> – </a:t>
            </a:r>
            <a:r>
              <a:rPr lang="en-GB" i="1" dirty="0" err="1"/>
              <a:t>a</a:t>
            </a:r>
            <a:r>
              <a:rPr lang="en-GB" i="1" baseline="-25000" dirty="0" err="1"/>
              <a:t>i,k</a:t>
            </a:r>
            <a:r>
              <a:rPr lang="en-GB" dirty="0"/>
              <a:t> 			response time of job </a:t>
            </a:r>
            <a:r>
              <a:rPr lang="en-GB" dirty="0">
                <a:sym typeface="Symbol" charset="0"/>
              </a:rPr>
              <a:t></a:t>
            </a:r>
            <a:r>
              <a:rPr lang="en-GB" i="1" baseline="-25000" dirty="0" err="1"/>
              <a:t>i,k</a:t>
            </a:r>
            <a:r>
              <a:rPr lang="en-GB" baseline="-250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31609" y="5260656"/>
            <a:ext cx="289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890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Definition:</a:t>
            </a:r>
          </a:p>
          <a:p>
            <a:pPr lvl="1"/>
            <a:r>
              <a:rPr lang="en-GB" dirty="0" smtClean="0"/>
              <a:t>Set </a:t>
            </a:r>
            <a:r>
              <a:rPr lang="en-GB" dirty="0" smtClean="0">
                <a:sym typeface="Symbol" charset="0"/>
              </a:rPr>
              <a:t>of n tasks  = {</a:t>
            </a:r>
            <a:r>
              <a:rPr lang="en-GB" baseline="-25000" dirty="0" smtClean="0">
                <a:sym typeface="Symbol" charset="0"/>
              </a:rPr>
              <a:t>1</a:t>
            </a:r>
            <a:r>
              <a:rPr lang="en-GB" dirty="0" smtClean="0">
                <a:sym typeface="Symbol" charset="0"/>
              </a:rPr>
              <a:t>, …, </a:t>
            </a:r>
            <a:r>
              <a:rPr lang="en-GB" i="1" baseline="-25000" dirty="0" smtClean="0">
                <a:sym typeface="Symbol" charset="0"/>
              </a:rPr>
              <a:t>n</a:t>
            </a:r>
            <a:r>
              <a:rPr lang="en-GB" dirty="0" smtClean="0">
                <a:sym typeface="Symbol" charset="0"/>
              </a:rPr>
              <a:t>}</a:t>
            </a:r>
          </a:p>
          <a:p>
            <a:pPr lvl="1"/>
            <a:r>
              <a:rPr lang="en-GB" dirty="0" smtClean="0">
                <a:sym typeface="Symbol" charset="0"/>
              </a:rPr>
              <a:t>Schedule is a function mapping the processor at any time to one task from the task set</a:t>
            </a:r>
          </a:p>
          <a:p>
            <a:pPr lvl="2"/>
            <a:r>
              <a:rPr lang="en-GB" dirty="0" smtClean="0">
                <a:sym typeface="Symbol" charset="0"/>
              </a:rPr>
              <a:t>: R → ∪{⊥}, where (t) = ⊥ means idle</a:t>
            </a:r>
          </a:p>
          <a:p>
            <a:r>
              <a:rPr lang="en-US" dirty="0" smtClean="0"/>
              <a:t>Fixed priority preemptive scheduling (FPPS)</a:t>
            </a:r>
          </a:p>
          <a:p>
            <a:pPr lvl="1"/>
            <a:r>
              <a:rPr lang="en-US" dirty="0" smtClean="0"/>
              <a:t>De-facto standard in the industry</a:t>
            </a:r>
          </a:p>
          <a:p>
            <a:pPr lvl="2"/>
            <a:r>
              <a:rPr lang="en-US" dirty="0" smtClean="0"/>
              <a:t>From simple control applications …</a:t>
            </a:r>
          </a:p>
          <a:p>
            <a:pPr lvl="2"/>
            <a:r>
              <a:rPr lang="en-US" dirty="0" smtClean="0"/>
              <a:t>to large defense and aero-space applications</a:t>
            </a:r>
          </a:p>
          <a:p>
            <a:pPr lvl="1"/>
            <a:r>
              <a:rPr lang="en-US" dirty="0" smtClean="0"/>
              <a:t>Supported by commercial RTOS (e.g. </a:t>
            </a:r>
            <a:r>
              <a:rPr lang="en-US" dirty="0" err="1" smtClean="0"/>
              <a:t>μC</a:t>
            </a:r>
            <a:r>
              <a:rPr lang="en-US" dirty="0" smtClean="0"/>
              <a:t>/OS-II)</a:t>
            </a:r>
          </a:p>
          <a:p>
            <a:pPr lvl="1"/>
            <a:r>
              <a:rPr lang="en-US" dirty="0" smtClean="0"/>
              <a:t>Definition:</a:t>
            </a:r>
          </a:p>
          <a:p>
            <a:pPr lvl="2"/>
            <a:r>
              <a:rPr lang="en-US" dirty="0" smtClean="0"/>
              <a:t>Each task is assigned a unique fixed priority</a:t>
            </a:r>
          </a:p>
          <a:p>
            <a:pPr lvl="2"/>
            <a:r>
              <a:rPr lang="en-US" dirty="0" smtClean="0"/>
              <a:t>At any time the processor is assigned to the highest priority ready task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5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Schedule: example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FPPS schedule </a:t>
            </a:r>
            <a:r>
              <a:rPr lang="en-GB" dirty="0" smtClean="0">
                <a:sym typeface="Symbol" charset="0"/>
              </a:rPr>
              <a:t> </a:t>
            </a:r>
            <a:r>
              <a:rPr lang="en-GB" dirty="0" smtClean="0"/>
              <a:t>of three independent tasks </a:t>
            </a:r>
            <a:r>
              <a:rPr lang="en-GB" dirty="0">
                <a:sym typeface="Symbol" charset="0"/>
              </a:rPr>
              <a:t></a:t>
            </a:r>
            <a:r>
              <a:rPr lang="en-GB" baseline="-25000" dirty="0" smtClean="0"/>
              <a:t>1</a:t>
            </a:r>
            <a:r>
              <a:rPr lang="en-GB" dirty="0" smtClean="0"/>
              <a:t>, </a:t>
            </a:r>
            <a:r>
              <a:rPr lang="en-GB" dirty="0">
                <a:sym typeface="Symbol" charset="0"/>
              </a:rPr>
              <a:t></a:t>
            </a:r>
            <a:r>
              <a:rPr lang="en-GB" baseline="-25000" dirty="0" smtClean="0"/>
              <a:t>2</a:t>
            </a:r>
            <a:r>
              <a:rPr lang="en-GB" dirty="0" smtClean="0"/>
              <a:t>, </a:t>
            </a:r>
            <a:r>
              <a:rPr lang="en-GB" dirty="0">
                <a:sym typeface="Symbol" charset="0"/>
              </a:rPr>
              <a:t></a:t>
            </a:r>
            <a:r>
              <a:rPr lang="en-GB" baseline="-25000" dirty="0" smtClean="0"/>
              <a:t>3</a:t>
            </a:r>
            <a:r>
              <a:rPr lang="en-GB" dirty="0" smtClean="0"/>
              <a:t>, where </a:t>
            </a:r>
            <a:r>
              <a:rPr lang="en-GB" dirty="0">
                <a:sym typeface="Symbol" charset="0"/>
              </a:rPr>
              <a:t></a:t>
            </a:r>
            <a:r>
              <a:rPr lang="en-GB" baseline="-25000" dirty="0" smtClean="0"/>
              <a:t>1</a:t>
            </a:r>
            <a:r>
              <a:rPr lang="en-GB" dirty="0" smtClean="0"/>
              <a:t> has highest the priority and </a:t>
            </a:r>
            <a:r>
              <a:rPr lang="en-GB" dirty="0">
                <a:sym typeface="Symbol" charset="0"/>
              </a:rPr>
              <a:t></a:t>
            </a:r>
            <a:r>
              <a:rPr lang="en-GB" baseline="-25000" dirty="0" smtClean="0"/>
              <a:t>3</a:t>
            </a:r>
            <a:r>
              <a:rPr lang="en-GB" dirty="0" smtClean="0"/>
              <a:t> the lowest priority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13081" y="2377192"/>
            <a:ext cx="8827402" cy="3951008"/>
            <a:chOff x="766763" y="2765060"/>
            <a:chExt cx="7920037" cy="3544887"/>
          </a:xfrm>
        </p:grpSpPr>
        <p:pic>
          <p:nvPicPr>
            <p:cNvPr id="25605" name="Picture 4" descr="FPPS-schedul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763" y="2765060"/>
              <a:ext cx="7920037" cy="3544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1100399" y="5000344"/>
              <a:ext cx="33004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>
                  <a:latin typeface="Times"/>
                  <a:cs typeface="Times"/>
                  <a:sym typeface="Symbol" charset="0"/>
                </a:rPr>
                <a:t></a:t>
              </a:r>
              <a:r>
                <a:rPr lang="en-GB" sz="1400" baseline="-25000" dirty="0" smtClean="0">
                  <a:latin typeface="Times"/>
                  <a:cs typeface="Times"/>
                  <a:sym typeface="Symbol" charset="0"/>
                </a:rPr>
                <a:t>3</a:t>
              </a:r>
              <a:endParaRPr lang="en-US" sz="1400" dirty="0">
                <a:latin typeface="Times"/>
                <a:cs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00399" y="5262896"/>
              <a:ext cx="33004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>
                  <a:latin typeface="Times"/>
                  <a:cs typeface="Times"/>
                  <a:sym typeface="Symbol" charset="0"/>
                </a:rPr>
                <a:t></a:t>
              </a:r>
              <a:r>
                <a:rPr lang="en-GB" sz="1400" baseline="-25000" dirty="0" smtClean="0">
                  <a:latin typeface="Times"/>
                  <a:cs typeface="Times"/>
                  <a:sym typeface="Symbol" charset="0"/>
                </a:rPr>
                <a:t>2</a:t>
              </a:r>
              <a:endParaRPr lang="en-US" sz="1400" dirty="0">
                <a:latin typeface="Times"/>
                <a:cs typeface="Time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00399" y="5513701"/>
              <a:ext cx="33004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>
                  <a:latin typeface="Times"/>
                  <a:cs typeface="Times"/>
                  <a:sym typeface="Symbol" charset="0"/>
                </a:rPr>
                <a:t></a:t>
              </a:r>
              <a:r>
                <a:rPr lang="en-GB" sz="1400" baseline="-25000" dirty="0" smtClean="0">
                  <a:latin typeface="Times"/>
                  <a:cs typeface="Times"/>
                  <a:sym typeface="Symbol" charset="0"/>
                </a:rPr>
                <a:t>1</a:t>
              </a:r>
              <a:endParaRPr lang="en-US" sz="1400" dirty="0">
                <a:latin typeface="Times"/>
                <a:cs typeface="Time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85676" y="5812979"/>
              <a:ext cx="3642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Arial" charset="0"/>
                  <a:sym typeface="Symbol" charset="0"/>
                </a:rPr>
                <a:t>⊥</a:t>
              </a:r>
              <a:endParaRPr lang="en-US" sz="1400" dirty="0">
                <a:latin typeface="Times"/>
                <a:cs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09054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Real-time scheduling model</a:t>
            </a:r>
          </a:p>
          <a:p>
            <a:r>
              <a:rPr lang="en-GB" dirty="0"/>
              <a:t>Worst-case </a:t>
            </a:r>
            <a:r>
              <a:rPr lang="en-GB" dirty="0" err="1"/>
              <a:t>schedulability</a:t>
            </a:r>
            <a:r>
              <a:rPr lang="en-GB" dirty="0"/>
              <a:t> analysis</a:t>
            </a:r>
          </a:p>
          <a:p>
            <a:pPr lvl="1"/>
            <a:r>
              <a:rPr lang="en-GB" dirty="0" smtClean="0"/>
              <a:t>Schedulability conditions</a:t>
            </a:r>
          </a:p>
          <a:p>
            <a:pPr lvl="1"/>
            <a:r>
              <a:rPr lang="en-GB" dirty="0" smtClean="0"/>
              <a:t>Critical instance</a:t>
            </a:r>
          </a:p>
          <a:p>
            <a:pPr lvl="1"/>
            <a:r>
              <a:rPr lang="en-GB" dirty="0" smtClean="0"/>
              <a:t>Utilization analysis</a:t>
            </a:r>
          </a:p>
          <a:p>
            <a:pPr lvl="1"/>
            <a:r>
              <a:rPr lang="en-GB" dirty="0" smtClean="0"/>
              <a:t>Response time analysis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Practical factors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Activation jitter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Context switches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External interrupts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Timer interrupt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0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Schedulability conditions</a:t>
            </a:r>
            <a:endParaRPr lang="en-GB" dirty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Requirement:</a:t>
            </a:r>
          </a:p>
          <a:p>
            <a:pPr lvl="1"/>
            <a:r>
              <a:rPr lang="en-GB" dirty="0" smtClean="0"/>
              <a:t>all jobs of all tasks of </a:t>
            </a:r>
            <a:r>
              <a:rPr lang="en-GB" dirty="0" smtClean="0">
                <a:sym typeface="Symbol" charset="0"/>
              </a:rPr>
              <a:t></a:t>
            </a:r>
            <a:r>
              <a:rPr lang="en-GB" dirty="0" smtClean="0"/>
              <a:t> must meet their deadline constraints, i.e.</a:t>
            </a:r>
          </a:p>
          <a:p>
            <a:pPr lvl="2"/>
            <a:endParaRPr lang="en-GB" dirty="0" smtClean="0">
              <a:sym typeface="Symbol" charset="0"/>
            </a:endParaRPr>
          </a:p>
          <a:p>
            <a:pPr lvl="2"/>
            <a:endParaRPr lang="en-GB" dirty="0" smtClean="0">
              <a:sym typeface="Symbol" charset="0"/>
            </a:endParaRPr>
          </a:p>
          <a:p>
            <a:r>
              <a:rPr lang="en-GB" dirty="0" smtClean="0">
                <a:sym typeface="Symbol" charset="0"/>
              </a:rPr>
              <a:t>Derived notions for task </a:t>
            </a:r>
            <a:r>
              <a:rPr lang="en-GB" i="1" baseline="-25000" dirty="0" err="1" smtClean="0">
                <a:sym typeface="Symbol" charset="0"/>
              </a:rPr>
              <a:t>i</a:t>
            </a:r>
            <a:endParaRPr lang="en-GB" i="1" baseline="-25000" dirty="0" smtClean="0">
              <a:sym typeface="Symbol" charset="0"/>
            </a:endParaRPr>
          </a:p>
          <a:p>
            <a:pPr lvl="1"/>
            <a:r>
              <a:rPr lang="en-GB" dirty="0" smtClean="0">
                <a:sym typeface="Symbol" charset="0"/>
              </a:rPr>
              <a:t>Worst-case response time </a:t>
            </a:r>
            <a:r>
              <a:rPr lang="en-GB" i="1" dirty="0" err="1" smtClean="0">
                <a:sym typeface="Symbol" charset="0"/>
              </a:rPr>
              <a:t>WR</a:t>
            </a:r>
            <a:r>
              <a:rPr lang="en-GB" i="1" baseline="-25000" dirty="0" err="1" smtClean="0">
                <a:sym typeface="Symbol" charset="0"/>
              </a:rPr>
              <a:t>i</a:t>
            </a:r>
            <a:r>
              <a:rPr lang="en-GB" dirty="0" smtClean="0">
                <a:sym typeface="Symbol" charset="0"/>
              </a:rPr>
              <a:t/>
            </a:r>
            <a:br>
              <a:rPr lang="en-GB" dirty="0" smtClean="0">
                <a:sym typeface="Symbol" charset="0"/>
              </a:rPr>
            </a:br>
            <a:r>
              <a:rPr lang="en-GB" dirty="0" smtClean="0">
                <a:sym typeface="Symbol" charset="0"/>
              </a:rPr>
              <a:t/>
            </a:r>
            <a:br>
              <a:rPr lang="en-GB" dirty="0" smtClean="0">
                <a:sym typeface="Symbol" charset="0"/>
              </a:rPr>
            </a:br>
            <a:endParaRPr lang="en-GB" dirty="0" smtClean="0">
              <a:sym typeface="Symbol" charset="0"/>
            </a:endParaRPr>
          </a:p>
          <a:p>
            <a:pPr lvl="1"/>
            <a:r>
              <a:rPr lang="en-GB" dirty="0" smtClean="0">
                <a:sym typeface="Symbol" charset="0"/>
              </a:rPr>
              <a:t>Critical instant: a (hypothetical) instant that leads to </a:t>
            </a:r>
            <a:r>
              <a:rPr lang="en-GB" i="1" dirty="0" err="1" smtClean="0">
                <a:sym typeface="Symbol" charset="0"/>
              </a:rPr>
              <a:t>WR</a:t>
            </a:r>
            <a:r>
              <a:rPr lang="en-GB" i="1" baseline="-25000" dirty="0" err="1" smtClean="0">
                <a:sym typeface="Symbol" charset="0"/>
              </a:rPr>
              <a:t>i</a:t>
            </a:r>
            <a:endParaRPr lang="en-GB" i="1" baseline="-25000" dirty="0" smtClean="0">
              <a:sym typeface="Symbo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199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681544"/>
              </p:ext>
            </p:extLst>
          </p:nvPr>
        </p:nvGraphicFramePr>
        <p:xfrm>
          <a:off x="3640138" y="4455319"/>
          <a:ext cx="16192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96" name="Equation" r:id="rId4" imgW="863600" imgH="381000" progId="Equation.3">
                  <p:embed/>
                </p:oleObj>
              </mc:Choice>
              <mc:Fallback>
                <p:oleObj name="Equation" r:id="rId4" imgW="8636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38" y="4455319"/>
                        <a:ext cx="161925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896766"/>
              </p:ext>
            </p:extLst>
          </p:nvPr>
        </p:nvGraphicFramePr>
        <p:xfrm>
          <a:off x="3527425" y="2872441"/>
          <a:ext cx="17383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97" name="Equation" r:id="rId6" imgW="927100" imgH="266700" progId="Equation.3">
                  <p:embed/>
                </p:oleObj>
              </mc:Choice>
              <mc:Fallback>
                <p:oleObj name="Equation" r:id="rId6" imgW="9271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872441"/>
                        <a:ext cx="173831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6488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Schedulability conditions</a:t>
            </a:r>
            <a:endParaRPr lang="en-GB" dirty="0"/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ym typeface="Symbol" charset="0"/>
              </a:rPr>
              <a:t>Types of conditions:</a:t>
            </a:r>
          </a:p>
          <a:p>
            <a:pPr lvl="1"/>
            <a:r>
              <a:rPr lang="en-GB" b="1" dirty="0" smtClean="0">
                <a:sym typeface="Symbol" charset="0"/>
              </a:rPr>
              <a:t>Necessary</a:t>
            </a:r>
            <a:r>
              <a:rPr lang="en-GB" dirty="0" smtClean="0">
                <a:sym typeface="Symbol" charset="0"/>
              </a:rPr>
              <a:t> condition</a:t>
            </a:r>
          </a:p>
          <a:p>
            <a:pPr lvl="1"/>
            <a:endParaRPr lang="en-GB" dirty="0" smtClean="0">
              <a:sym typeface="Symbol" charset="0"/>
            </a:endParaRPr>
          </a:p>
          <a:p>
            <a:pPr lvl="1"/>
            <a:endParaRPr lang="en-GB" dirty="0" smtClean="0">
              <a:sym typeface="Symbol" charset="0"/>
            </a:endParaRPr>
          </a:p>
          <a:p>
            <a:pPr lvl="1"/>
            <a:endParaRPr lang="en-GB" b="1" dirty="0" smtClean="0">
              <a:sym typeface="Symbol" charset="0"/>
            </a:endParaRPr>
          </a:p>
          <a:p>
            <a:pPr lvl="1"/>
            <a:r>
              <a:rPr lang="en-GB" b="1" dirty="0" smtClean="0">
                <a:sym typeface="Symbol" charset="0"/>
              </a:rPr>
              <a:t>Sufficient</a:t>
            </a:r>
            <a:r>
              <a:rPr lang="en-GB" dirty="0" smtClean="0">
                <a:sym typeface="Symbol" charset="0"/>
              </a:rPr>
              <a:t> </a:t>
            </a:r>
            <a:r>
              <a:rPr lang="en-GB" dirty="0" smtClean="0">
                <a:sym typeface="Symbol" charset="0"/>
              </a:rPr>
              <a:t>condition</a:t>
            </a:r>
          </a:p>
          <a:p>
            <a:pPr lvl="1"/>
            <a:endParaRPr lang="en-GB" dirty="0" smtClean="0">
              <a:sym typeface="Symbol" charset="0"/>
            </a:endParaRPr>
          </a:p>
          <a:p>
            <a:pPr lvl="1"/>
            <a:endParaRPr lang="en-GB" dirty="0" smtClean="0">
              <a:sym typeface="Symbol" charset="0"/>
            </a:endParaRPr>
          </a:p>
          <a:p>
            <a:pPr lvl="1"/>
            <a:r>
              <a:rPr lang="en-GB" b="1" dirty="0" smtClean="0">
                <a:sym typeface="Symbol" charset="0"/>
              </a:rPr>
              <a:t>Exact</a:t>
            </a:r>
            <a:r>
              <a:rPr lang="en-GB" dirty="0" smtClean="0">
                <a:sym typeface="Symbol" charset="0"/>
              </a:rPr>
              <a:t> condition</a:t>
            </a:r>
          </a:p>
          <a:p>
            <a:pPr lvl="2"/>
            <a:endParaRPr lang="en-GB" dirty="0" smtClean="0">
              <a:sym typeface="Symbol" charset="0"/>
            </a:endParaRPr>
          </a:p>
          <a:p>
            <a:pPr lvl="2"/>
            <a:endParaRPr lang="en-GB" dirty="0" smtClean="0">
              <a:sym typeface="Symbol" charset="0"/>
            </a:endParaRPr>
          </a:p>
          <a:p>
            <a:r>
              <a:rPr lang="en-GB" dirty="0" smtClean="0">
                <a:sym typeface="Symbol" charset="0"/>
              </a:rPr>
              <a:t>Examples:</a:t>
            </a:r>
          </a:p>
          <a:p>
            <a:pPr lvl="1"/>
            <a:r>
              <a:rPr lang="en-GB" dirty="0" smtClean="0">
                <a:sym typeface="Symbol" charset="0"/>
              </a:rPr>
              <a:t>Necessary condition: </a:t>
            </a:r>
            <a:r>
              <a:rPr lang="en-GB" i="1" dirty="0" err="1" smtClean="0">
                <a:sym typeface="Symbol" charset="0"/>
              </a:rPr>
              <a:t>C</a:t>
            </a:r>
            <a:r>
              <a:rPr lang="en-GB" i="1" baseline="-25000" dirty="0" err="1" smtClean="0">
                <a:sym typeface="Symbol" charset="0"/>
              </a:rPr>
              <a:t>i</a:t>
            </a:r>
            <a:r>
              <a:rPr lang="en-GB" dirty="0" smtClean="0">
                <a:sym typeface="Symbol" charset="0"/>
              </a:rPr>
              <a:t>  </a:t>
            </a:r>
            <a:r>
              <a:rPr lang="en-GB" i="1" dirty="0" smtClean="0">
                <a:sym typeface="Symbol" charset="0"/>
              </a:rPr>
              <a:t>D</a:t>
            </a:r>
            <a:r>
              <a:rPr lang="en-GB" i="1" baseline="-25000" dirty="0" smtClean="0">
                <a:sym typeface="Symbol" charset="0"/>
              </a:rPr>
              <a:t>i</a:t>
            </a:r>
          </a:p>
          <a:p>
            <a:pPr lvl="1"/>
            <a:r>
              <a:rPr lang="en-GB" dirty="0" smtClean="0">
                <a:sym typeface="Symbol" charset="0"/>
              </a:rPr>
              <a:t>Sufficient condition: utilization analysis (see later)</a:t>
            </a:r>
          </a:p>
          <a:p>
            <a:pPr lvl="1"/>
            <a:r>
              <a:rPr lang="en-GB" dirty="0" smtClean="0">
                <a:sym typeface="Symbol" charset="0"/>
              </a:rPr>
              <a:t>Exact condition: worst-case response time analysis (see later)</a:t>
            </a:r>
            <a:endParaRPr lang="en-GB" dirty="0">
              <a:sym typeface="Symbo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530566"/>
              </p:ext>
            </p:extLst>
          </p:nvPr>
        </p:nvGraphicFramePr>
        <p:xfrm>
          <a:off x="2700338" y="2085394"/>
          <a:ext cx="350043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1" name="Equation" r:id="rId4" imgW="1866900" imgH="254000" progId="Equation.3">
                  <p:embed/>
                </p:oleObj>
              </mc:Choice>
              <mc:Fallback>
                <p:oleObj name="Equation" r:id="rId4" imgW="18669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85394"/>
                        <a:ext cx="3500437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147613"/>
              </p:ext>
            </p:extLst>
          </p:nvPr>
        </p:nvGraphicFramePr>
        <p:xfrm>
          <a:off x="2700338" y="3404677"/>
          <a:ext cx="350043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" name="Equation" r:id="rId6" imgW="1866900" imgH="254000" progId="Equation.3">
                  <p:embed/>
                </p:oleObj>
              </mc:Choice>
              <mc:Fallback>
                <p:oleObj name="Equation" r:id="rId6" imgW="18669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404677"/>
                        <a:ext cx="3500437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372228"/>
              </p:ext>
            </p:extLst>
          </p:nvPr>
        </p:nvGraphicFramePr>
        <p:xfrm>
          <a:off x="2700338" y="4250814"/>
          <a:ext cx="35004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" name="Equation" r:id="rId8" imgW="1866900" imgH="254000" progId="Equation.3">
                  <p:embed/>
                </p:oleObj>
              </mc:Choice>
              <mc:Fallback>
                <p:oleObj name="Equation" r:id="rId8" imgW="18669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250814"/>
                        <a:ext cx="350043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85395"/>
              </p:ext>
            </p:extLst>
          </p:nvPr>
        </p:nvGraphicFramePr>
        <p:xfrm>
          <a:off x="2592388" y="2522095"/>
          <a:ext cx="37147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" name="Equation" r:id="rId10" imgW="1981200" imgH="215900" progId="Equation.3">
                  <p:embed/>
                </p:oleObj>
              </mc:Choice>
              <mc:Fallback>
                <p:oleObj name="Equation" r:id="rId10" imgW="19812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alphaModFix amt="55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2522095"/>
                        <a:ext cx="37147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382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Preemption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nterference from higher priority </a:t>
            </a:r>
            <a:r>
              <a:rPr lang="en-US" dirty="0" smtClean="0"/>
              <a:t>tasks and ISRs</a:t>
            </a:r>
            <a:endParaRPr lang="en-US" dirty="0" smtClean="0"/>
          </a:p>
          <a:p>
            <a:r>
              <a:rPr lang="en-US" dirty="0" smtClean="0"/>
              <a:t>Blocking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nterference from lower priority tasks</a:t>
            </a:r>
          </a:p>
          <a:p>
            <a:r>
              <a:rPr lang="en-US" dirty="0" smtClean="0"/>
              <a:t>Interruption</a:t>
            </a:r>
          </a:p>
          <a:p>
            <a:pPr lvl="1"/>
            <a:r>
              <a:rPr lang="en-US" dirty="0" smtClean="0"/>
              <a:t>Arrival of an interrupt and consequently its ISR</a:t>
            </a:r>
          </a:p>
          <a:p>
            <a:pPr lvl="1"/>
            <a:r>
              <a:rPr lang="en-US" dirty="0" smtClean="0"/>
              <a:t>Leads to a preemption of a task (since ISRs have higher priority than tasks)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8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Overview of basic assumptions</a:t>
            </a:r>
            <a:endParaRPr lang="en-GB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Events: implicit</a:t>
            </a:r>
          </a:p>
          <a:p>
            <a:r>
              <a:rPr lang="en-GB" dirty="0" smtClean="0"/>
              <a:t>Set </a:t>
            </a:r>
            <a:r>
              <a:rPr lang="en-GB" dirty="0" smtClean="0">
                <a:sym typeface="Symbol" charset="0"/>
              </a:rPr>
              <a:t> of </a:t>
            </a:r>
            <a:r>
              <a:rPr lang="en-GB" i="1" dirty="0" smtClean="0">
                <a:sym typeface="Symbol" charset="0"/>
              </a:rPr>
              <a:t>n</a:t>
            </a:r>
            <a:r>
              <a:rPr lang="en-GB" dirty="0" smtClean="0">
                <a:sym typeface="Symbol" charset="0"/>
              </a:rPr>
              <a:t> tasks </a:t>
            </a:r>
            <a:r>
              <a:rPr lang="en-GB" baseline="-25000" dirty="0" smtClean="0">
                <a:sym typeface="Symbol" charset="0"/>
              </a:rPr>
              <a:t>1</a:t>
            </a:r>
            <a:r>
              <a:rPr lang="en-GB" dirty="0" smtClean="0">
                <a:sym typeface="Symbol" charset="0"/>
              </a:rPr>
              <a:t>, …, </a:t>
            </a:r>
            <a:r>
              <a:rPr lang="en-GB" i="1" baseline="-25000" dirty="0" smtClean="0">
                <a:sym typeface="Symbol" charset="0"/>
              </a:rPr>
              <a:t>n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Released periodically</a:t>
            </a:r>
            <a:endParaRPr lang="en-GB" dirty="0" smtClean="0">
              <a:sym typeface="Symbol" charset="0"/>
            </a:endParaRPr>
          </a:p>
          <a:p>
            <a:pPr lvl="1"/>
            <a:r>
              <a:rPr lang="en-GB" dirty="0" smtClean="0"/>
              <a:t>Arbitrary phasing</a:t>
            </a:r>
          </a:p>
          <a:p>
            <a:pPr lvl="1"/>
            <a:r>
              <a:rPr lang="en-GB" dirty="0" smtClean="0"/>
              <a:t>No self-suspension</a:t>
            </a:r>
          </a:p>
          <a:p>
            <a:pPr lvl="1"/>
            <a:r>
              <a:rPr lang="en-GB" dirty="0" smtClean="0"/>
              <a:t>A job does not start before previous job completed (</a:t>
            </a:r>
            <a:r>
              <a:rPr lang="en-GB" i="1" dirty="0" smtClean="0">
                <a:sym typeface="Symbol" charset="0"/>
              </a:rPr>
              <a:t>f</a:t>
            </a:r>
            <a:r>
              <a:rPr lang="en-GB" i="1" baseline="-25000" dirty="0" smtClean="0">
                <a:sym typeface="Symbol" charset="0"/>
              </a:rPr>
              <a:t>i,k-1</a:t>
            </a:r>
            <a:r>
              <a:rPr lang="en-GB" dirty="0" smtClean="0"/>
              <a:t> </a:t>
            </a:r>
            <a:r>
              <a:rPr lang="en-GB" dirty="0" smtClean="0">
                <a:sym typeface="Symbol" charset="0"/>
              </a:rPr>
              <a:t> </a:t>
            </a:r>
            <a:r>
              <a:rPr lang="en-GB" i="1" dirty="0" err="1" smtClean="0"/>
              <a:t>s</a:t>
            </a:r>
            <a:r>
              <a:rPr lang="en-GB" i="1" baseline="-25000" dirty="0" err="1" smtClean="0"/>
              <a:t>i,k</a:t>
            </a:r>
            <a:r>
              <a:rPr lang="en-GB" dirty="0" smtClean="0">
                <a:sym typeface="Symbol" charset="0"/>
              </a:rPr>
              <a:t>)</a:t>
            </a:r>
            <a:endParaRPr lang="en-GB" dirty="0" smtClean="0"/>
          </a:p>
          <a:p>
            <a:pPr lvl="1"/>
            <a:r>
              <a:rPr lang="en-GB" dirty="0" smtClean="0"/>
              <a:t>Hard deadlines and </a:t>
            </a:r>
            <a:r>
              <a:rPr lang="en-GB" i="1" dirty="0" smtClean="0"/>
              <a:t>D</a:t>
            </a:r>
            <a:r>
              <a:rPr lang="en-GB" i="1" baseline="-25000" dirty="0" smtClean="0"/>
              <a:t>i</a:t>
            </a:r>
            <a:r>
              <a:rPr lang="en-GB" dirty="0" smtClean="0"/>
              <a:t> </a:t>
            </a:r>
            <a:r>
              <a:rPr lang="en-GB" dirty="0" smtClean="0">
                <a:sym typeface="Symbol" charset="0"/>
              </a:rPr>
              <a:t> </a:t>
            </a:r>
            <a:r>
              <a:rPr lang="en-GB" i="1" dirty="0" smtClean="0">
                <a:sym typeface="Symbol" charset="0"/>
              </a:rPr>
              <a:t>T</a:t>
            </a:r>
            <a:r>
              <a:rPr lang="en-GB" i="1" baseline="-25000" dirty="0" smtClean="0">
                <a:sym typeface="Symbol" charset="0"/>
              </a:rPr>
              <a:t>i</a:t>
            </a:r>
            <a:endParaRPr lang="en-GB" i="1" baseline="-25000" dirty="0" smtClean="0"/>
          </a:p>
          <a:p>
            <a:r>
              <a:rPr lang="en-GB" dirty="0" smtClean="0"/>
              <a:t>Single processor</a:t>
            </a:r>
          </a:p>
          <a:p>
            <a:r>
              <a:rPr lang="en-GB" dirty="0" smtClean="0"/>
              <a:t>Scheduling:</a:t>
            </a:r>
          </a:p>
          <a:p>
            <a:pPr lvl="1"/>
            <a:r>
              <a:rPr lang="en-GB" dirty="0" smtClean="0"/>
              <a:t>FPPS with unique priorities</a:t>
            </a:r>
          </a:p>
          <a:p>
            <a:pPr lvl="1"/>
            <a:r>
              <a:rPr lang="en-GB" dirty="0" smtClean="0"/>
              <a:t>Instantaneous pre-emption and non-idling</a:t>
            </a:r>
          </a:p>
          <a:p>
            <a:pPr lvl="1"/>
            <a:r>
              <a:rPr lang="en-GB" dirty="0" smtClean="0"/>
              <a:t>Overhead of context switching and task scheduling is ignored</a:t>
            </a:r>
          </a:p>
          <a:p>
            <a:r>
              <a:rPr lang="en-GB" dirty="0" smtClean="0"/>
              <a:t>Notational convenience:</a:t>
            </a:r>
          </a:p>
          <a:p>
            <a:pPr lvl="1"/>
            <a:r>
              <a:rPr lang="en-GB" dirty="0" smtClean="0"/>
              <a:t>Tasks are given in order of decreasing priority</a:t>
            </a:r>
          </a:p>
          <a:p>
            <a:pPr lvl="2"/>
            <a:r>
              <a:rPr lang="en-GB" dirty="0" smtClean="0"/>
              <a:t>i.e.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baseline="-25000" dirty="0" smtClean="0">
                <a:sym typeface="Symbol" charset="0"/>
              </a:rPr>
              <a:t>1</a:t>
            </a:r>
            <a:r>
              <a:rPr lang="en-GB" dirty="0" smtClean="0">
                <a:sym typeface="Symbol" charset="0"/>
              </a:rPr>
              <a:t> has highest priority and </a:t>
            </a:r>
            <a:r>
              <a:rPr lang="en-GB" i="1" baseline="-25000" dirty="0" smtClean="0">
                <a:sym typeface="Symbol" charset="0"/>
              </a:rPr>
              <a:t>n</a:t>
            </a:r>
            <a:r>
              <a:rPr lang="en-GB" dirty="0" smtClean="0">
                <a:sym typeface="Symbol" charset="0"/>
              </a:rPr>
              <a:t> has lowest priority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99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Utilization analysis</a:t>
            </a:r>
            <a:br>
              <a:rPr lang="en-GB" smtClean="0"/>
            </a:br>
            <a:r>
              <a:rPr lang="en-GB" smtClean="0"/>
              <a:t>(independent tasks)</a:t>
            </a:r>
            <a:endParaRPr lang="en-GB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Assumptions (additional):</a:t>
            </a:r>
          </a:p>
          <a:p>
            <a:pPr lvl="1"/>
            <a:r>
              <a:rPr lang="en-GB" dirty="0" smtClean="0"/>
              <a:t>Rate monotonic priority assignment</a:t>
            </a:r>
          </a:p>
          <a:p>
            <a:pPr lvl="2"/>
            <a:r>
              <a:rPr lang="en-GB" dirty="0" smtClean="0"/>
              <a:t>Smaller period means higher priority</a:t>
            </a:r>
          </a:p>
          <a:p>
            <a:pPr lvl="1"/>
            <a:r>
              <a:rPr lang="en-GB" dirty="0" smtClean="0"/>
              <a:t>Deadlines equal to periods: i.e. </a:t>
            </a:r>
            <a:r>
              <a:rPr lang="en-GB" i="1" dirty="0" smtClean="0"/>
              <a:t>D</a:t>
            </a:r>
            <a:r>
              <a:rPr lang="en-GB" i="1" baseline="-25000" dirty="0" smtClean="0"/>
              <a:t>i</a:t>
            </a:r>
            <a:r>
              <a:rPr lang="en-GB" dirty="0" smtClean="0"/>
              <a:t> = </a:t>
            </a:r>
            <a:r>
              <a:rPr lang="en-GB" i="1" dirty="0" smtClean="0"/>
              <a:t>T</a:t>
            </a:r>
            <a:r>
              <a:rPr lang="en-GB" i="1" baseline="-25000" dirty="0" smtClean="0"/>
              <a:t>i</a:t>
            </a:r>
          </a:p>
          <a:p>
            <a:pPr lvl="1"/>
            <a:r>
              <a:rPr lang="en-GB" dirty="0" smtClean="0"/>
              <a:t>Independent tasks</a:t>
            </a:r>
          </a:p>
          <a:p>
            <a:pPr lvl="2"/>
            <a:r>
              <a:rPr lang="en-GB" dirty="0" smtClean="0"/>
              <a:t>i.e. no resource sharing and no precedence constraints</a:t>
            </a:r>
          </a:p>
          <a:p>
            <a:r>
              <a:rPr lang="en-GB" dirty="0" smtClean="0"/>
              <a:t>Necessary condition: </a:t>
            </a:r>
            <a:r>
              <a:rPr lang="en-GB" i="1" dirty="0" smtClean="0"/>
              <a:t>U</a:t>
            </a:r>
            <a:r>
              <a:rPr lang="en-GB" baseline="30000" dirty="0" smtClean="0">
                <a:sym typeface="Symbol" charset="0"/>
              </a:rPr>
              <a:t></a:t>
            </a:r>
            <a:r>
              <a:rPr lang="en-GB" dirty="0" smtClean="0"/>
              <a:t> </a:t>
            </a:r>
            <a:r>
              <a:rPr lang="en-GB" dirty="0" smtClean="0">
                <a:sym typeface="Symbol" charset="0"/>
              </a:rPr>
              <a:t> 1</a:t>
            </a:r>
          </a:p>
          <a:p>
            <a:r>
              <a:rPr lang="en-GB" dirty="0" smtClean="0">
                <a:sym typeface="Symbol" charset="0"/>
              </a:rPr>
              <a:t>Sufficient condition</a:t>
            </a:r>
            <a:r>
              <a:rPr lang="en-GB" dirty="0" smtClean="0"/>
              <a:t>: </a:t>
            </a:r>
            <a:r>
              <a:rPr lang="en-GB" i="1" dirty="0" smtClean="0"/>
              <a:t>U</a:t>
            </a:r>
            <a:r>
              <a:rPr lang="en-GB" baseline="30000" dirty="0" smtClean="0">
                <a:sym typeface="Symbol" charset="0"/>
              </a:rPr>
              <a:t></a:t>
            </a:r>
            <a:r>
              <a:rPr lang="en-GB" dirty="0" smtClean="0"/>
              <a:t> </a:t>
            </a:r>
            <a:r>
              <a:rPr lang="en-GB" dirty="0" smtClean="0">
                <a:sym typeface="Symbol" charset="0"/>
              </a:rPr>
              <a:t></a:t>
            </a:r>
            <a:r>
              <a:rPr lang="en-GB" dirty="0" smtClean="0"/>
              <a:t> </a:t>
            </a:r>
            <a:r>
              <a:rPr lang="en-GB" i="1" dirty="0" smtClean="0">
                <a:sym typeface="Symbol" charset="0"/>
              </a:rPr>
              <a:t>n</a:t>
            </a:r>
            <a:r>
              <a:rPr lang="en-GB" dirty="0" smtClean="0">
                <a:sym typeface="Symbol" charset="0"/>
              </a:rPr>
              <a:t> (2</a:t>
            </a:r>
            <a:r>
              <a:rPr lang="en-GB" baseline="30000" dirty="0" smtClean="0">
                <a:sym typeface="Symbol" charset="0"/>
              </a:rPr>
              <a:t>1/</a:t>
            </a:r>
            <a:r>
              <a:rPr lang="en-GB" i="1" baseline="30000" dirty="0" smtClean="0">
                <a:sym typeface="Symbol" charset="0"/>
              </a:rPr>
              <a:t>n</a:t>
            </a:r>
            <a:r>
              <a:rPr lang="en-GB" dirty="0" smtClean="0">
                <a:sym typeface="Symbol" charset="0"/>
              </a:rPr>
              <a:t> – 1), where </a:t>
            </a:r>
            <a:r>
              <a:rPr lang="en-GB" i="1" dirty="0" smtClean="0">
                <a:sym typeface="Symbol" charset="0"/>
              </a:rPr>
              <a:t>n</a:t>
            </a:r>
            <a:r>
              <a:rPr lang="en-GB" dirty="0" smtClean="0">
                <a:sym typeface="Symbol" charset="0"/>
              </a:rPr>
              <a:t> = ||</a:t>
            </a:r>
          </a:p>
          <a:p>
            <a:pPr lvl="1"/>
            <a:r>
              <a:rPr lang="en-GB" dirty="0" smtClean="0">
                <a:sym typeface="Symbol" charset="0"/>
              </a:rPr>
              <a:t>RHS is strictly decreasing in </a:t>
            </a:r>
            <a:r>
              <a:rPr lang="en-GB" i="1" dirty="0" smtClean="0">
                <a:sym typeface="Symbol" charset="0"/>
              </a:rPr>
              <a:t>n</a:t>
            </a:r>
          </a:p>
          <a:p>
            <a:pPr lvl="1"/>
            <a:r>
              <a:rPr lang="en-US" dirty="0" smtClean="0">
                <a:sym typeface="Symbol" charset="0"/>
              </a:rPr>
              <a:t>Converges to </a:t>
            </a:r>
            <a:r>
              <a:rPr lang="en-US" dirty="0" err="1" smtClean="0">
                <a:sym typeface="Symbol" charset="0"/>
              </a:rPr>
              <a:t>ln</a:t>
            </a:r>
            <a:r>
              <a:rPr lang="en-US" dirty="0" smtClean="0">
                <a:sym typeface="Symbol" charset="0"/>
              </a:rPr>
              <a:t>(2) (≈ 0.69) for </a:t>
            </a:r>
            <a:r>
              <a:rPr lang="en-US" i="1" dirty="0" smtClean="0"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 </a:t>
            </a:r>
          </a:p>
          <a:p>
            <a:pPr lvl="1"/>
            <a:r>
              <a:rPr lang="en-US" i="1" dirty="0" smtClean="0">
                <a:sym typeface="Symbol" charset="0"/>
              </a:rPr>
              <a:t>LL</a:t>
            </a:r>
            <a:r>
              <a:rPr lang="en-US" dirty="0" smtClean="0">
                <a:sym typeface="Symbol" charset="0"/>
              </a:rPr>
              <a:t>(</a:t>
            </a:r>
            <a:r>
              <a:rPr lang="en-US" i="1" dirty="0" smtClean="0"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) = </a:t>
            </a:r>
            <a:r>
              <a:rPr lang="en-GB" i="1" dirty="0">
                <a:sym typeface="Symbol" charset="0"/>
              </a:rPr>
              <a:t>n</a:t>
            </a:r>
            <a:r>
              <a:rPr lang="en-GB" dirty="0">
                <a:sym typeface="Symbol" charset="0"/>
              </a:rPr>
              <a:t> (2</a:t>
            </a:r>
            <a:r>
              <a:rPr lang="en-GB" baseline="30000" dirty="0">
                <a:sym typeface="Symbol" charset="0"/>
              </a:rPr>
              <a:t>1/</a:t>
            </a:r>
            <a:r>
              <a:rPr lang="en-GB" i="1" baseline="30000" dirty="0">
                <a:sym typeface="Symbol" charset="0"/>
              </a:rPr>
              <a:t>n</a:t>
            </a:r>
            <a:r>
              <a:rPr lang="en-GB" dirty="0">
                <a:sym typeface="Symbol" charset="0"/>
              </a:rPr>
              <a:t> – 1), </a:t>
            </a:r>
            <a:r>
              <a:rPr lang="en-GB" dirty="0" smtClean="0">
                <a:sym typeface="Symbol" charset="0"/>
              </a:rPr>
              <a:t>called the </a:t>
            </a:r>
            <a:r>
              <a:rPr lang="en-US" dirty="0" smtClean="0">
                <a:sym typeface="Symbol" charset="0"/>
              </a:rPr>
              <a:t>Liu and </a:t>
            </a:r>
            <a:r>
              <a:rPr lang="en-US" dirty="0" err="1" smtClean="0">
                <a:sym typeface="Symbol" charset="0"/>
              </a:rPr>
              <a:t>Layland</a:t>
            </a:r>
            <a:r>
              <a:rPr lang="en-US" dirty="0" smtClean="0">
                <a:sym typeface="Symbol" charset="0"/>
              </a:rPr>
              <a:t> bound for </a:t>
            </a:r>
            <a:r>
              <a:rPr lang="en-US" i="1" dirty="0" smtClean="0"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tasks</a:t>
            </a:r>
          </a:p>
          <a:p>
            <a:pPr lvl="1"/>
            <a:r>
              <a:rPr lang="en-GB" dirty="0" smtClean="0"/>
              <a:t>See [Liu and </a:t>
            </a:r>
            <a:r>
              <a:rPr lang="en-GB" dirty="0" err="1" smtClean="0"/>
              <a:t>Layland</a:t>
            </a:r>
            <a:r>
              <a:rPr lang="en-GB" dirty="0" smtClean="0"/>
              <a:t> 73]</a:t>
            </a:r>
            <a:endParaRPr lang="en-GB" altLang="ja-JP" dirty="0" smtClean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09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Utilization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82170" y="3047136"/>
            <a:ext cx="2479557" cy="372256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83778" y="3047136"/>
            <a:ext cx="1821970" cy="3722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61727" y="3047136"/>
            <a:ext cx="1143947" cy="372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138554" y="3195608"/>
            <a:ext cx="394139" cy="80666"/>
            <a:chOff x="7509884" y="711666"/>
            <a:chExt cx="1176916" cy="240872"/>
          </a:xfrm>
        </p:grpSpPr>
        <p:sp>
          <p:nvSpPr>
            <p:cNvPr id="8" name="Oval 7"/>
            <p:cNvSpPr/>
            <p:nvPr/>
          </p:nvSpPr>
          <p:spPr>
            <a:xfrm>
              <a:off x="7509884" y="711666"/>
              <a:ext cx="240872" cy="24087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990908" y="711666"/>
              <a:ext cx="240872" cy="24087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445928" y="711666"/>
              <a:ext cx="240872" cy="24087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31340" y="355392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4844" y="355154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77290" y="3556632"/>
            <a:ext cx="96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n(2</a:t>
            </a:r>
            <a:r>
              <a:rPr lang="en-US" baseline="30000" dirty="0" smtClean="0"/>
              <a:t>1/n</a:t>
            </a:r>
            <a:r>
              <a:rPr lang="en-US" dirty="0" smtClean="0"/>
              <a:t>-1)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88163" y="305006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73666" y="3551545"/>
            <a:ext cx="117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Utilization</a:t>
            </a:r>
            <a:endParaRPr lang="en-US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107912" y="3430173"/>
            <a:ext cx="0" cy="1270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59785" y="3426863"/>
            <a:ext cx="0" cy="1270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82170" y="3425405"/>
            <a:ext cx="0" cy="1270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88562" y="3047136"/>
            <a:ext cx="1303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schedulable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69541" y="3046675"/>
            <a:ext cx="1704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 schedulable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905748" y="3417358"/>
            <a:ext cx="1030476" cy="4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066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slide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Describe the real-time scheduling model with all the relevant parameters</a:t>
            </a:r>
          </a:p>
          <a:p>
            <a:r>
              <a:rPr lang="en-US" dirty="0" smtClean="0"/>
              <a:t>Explain the difference between </a:t>
            </a:r>
            <a:r>
              <a:rPr lang="en-US" i="1" dirty="0" smtClean="0"/>
              <a:t>necessary</a:t>
            </a:r>
            <a:r>
              <a:rPr lang="en-US" dirty="0" smtClean="0"/>
              <a:t>, </a:t>
            </a:r>
            <a:r>
              <a:rPr lang="en-US" i="1" dirty="0" smtClean="0"/>
              <a:t>sufficient </a:t>
            </a:r>
            <a:r>
              <a:rPr lang="en-US" dirty="0" smtClean="0"/>
              <a:t>and </a:t>
            </a:r>
            <a:r>
              <a:rPr lang="en-US" i="1" dirty="0" smtClean="0"/>
              <a:t>exact </a:t>
            </a:r>
            <a:r>
              <a:rPr lang="en-US" dirty="0" smtClean="0"/>
              <a:t>schedulability conditions</a:t>
            </a:r>
          </a:p>
          <a:p>
            <a:r>
              <a:rPr lang="en-US" dirty="0" smtClean="0"/>
              <a:t>Explain the notion of a </a:t>
            </a:r>
            <a:r>
              <a:rPr lang="en-US" i="1" dirty="0" smtClean="0"/>
              <a:t>critical instant</a:t>
            </a:r>
          </a:p>
          <a:p>
            <a:r>
              <a:rPr lang="en-US" dirty="0" smtClean="0"/>
              <a:t>Describe the utilization and worst-case response time analysis (including all relevant equations)</a:t>
            </a:r>
          </a:p>
          <a:p>
            <a:r>
              <a:rPr lang="en-US" dirty="0" smtClean="0"/>
              <a:t>Apply the utilization and worst-case response time analysis to a real-time system</a:t>
            </a:r>
          </a:p>
          <a:p>
            <a:r>
              <a:rPr lang="en-US" dirty="0" smtClean="0"/>
              <a:t>Describe how context switches and interrupt handling can be incorporated in the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3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Utilization analysis: example</a:t>
            </a:r>
            <a:endParaRPr lang="en-GB" dirty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Task set </a:t>
            </a:r>
            <a:r>
              <a:rPr lang="en-GB" dirty="0" smtClean="0">
                <a:sym typeface="Symbol" charset="0"/>
              </a:rPr>
              <a:t></a:t>
            </a:r>
            <a:r>
              <a:rPr lang="en-GB" dirty="0" smtClean="0"/>
              <a:t> consisting of 3 tasks: 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Notes:</a:t>
            </a:r>
          </a:p>
          <a:p>
            <a:pPr lvl="1"/>
            <a:r>
              <a:rPr lang="en-GB" dirty="0" smtClean="0"/>
              <a:t>RM priority assignment and </a:t>
            </a:r>
            <a:r>
              <a:rPr lang="en-GB" i="1" dirty="0" smtClean="0"/>
              <a:t>D</a:t>
            </a:r>
            <a:r>
              <a:rPr lang="en-GB" i="1" baseline="-25000" dirty="0" smtClean="0"/>
              <a:t>i</a:t>
            </a:r>
            <a:r>
              <a:rPr lang="en-GB" dirty="0" smtClean="0"/>
              <a:t> = </a:t>
            </a:r>
            <a:r>
              <a:rPr lang="en-GB" i="1" dirty="0" smtClean="0"/>
              <a:t>T</a:t>
            </a:r>
            <a:r>
              <a:rPr lang="en-GB" i="1" baseline="-25000" dirty="0" smtClean="0"/>
              <a:t>i</a:t>
            </a:r>
            <a:r>
              <a:rPr lang="en-GB" dirty="0" smtClean="0"/>
              <a:t>  (RMS)</a:t>
            </a:r>
          </a:p>
          <a:p>
            <a:pPr lvl="1"/>
            <a:r>
              <a:rPr lang="en-GB" dirty="0" smtClean="0"/>
              <a:t>Necessary condition:</a:t>
            </a:r>
          </a:p>
          <a:p>
            <a:pPr lvl="2"/>
            <a:r>
              <a:rPr lang="en-GB" i="1" dirty="0" smtClean="0"/>
              <a:t>U</a:t>
            </a:r>
            <a:r>
              <a:rPr lang="en-GB" baseline="-25000" dirty="0" smtClean="0"/>
              <a:t>1</a:t>
            </a:r>
            <a:r>
              <a:rPr lang="en-GB" dirty="0" smtClean="0"/>
              <a:t> + </a:t>
            </a:r>
            <a:r>
              <a:rPr lang="en-GB" i="1" dirty="0" smtClean="0"/>
              <a:t>U</a:t>
            </a:r>
            <a:r>
              <a:rPr lang="en-GB" baseline="-25000" dirty="0" smtClean="0"/>
              <a:t>2</a:t>
            </a:r>
            <a:r>
              <a:rPr lang="en-GB" dirty="0" smtClean="0"/>
              <a:t> + </a:t>
            </a:r>
            <a:r>
              <a:rPr lang="en-GB" i="1" dirty="0" smtClean="0"/>
              <a:t>U</a:t>
            </a:r>
            <a:r>
              <a:rPr lang="en-GB" baseline="-25000" dirty="0" smtClean="0"/>
              <a:t>3</a:t>
            </a:r>
            <a:r>
              <a:rPr lang="en-GB" dirty="0" smtClean="0"/>
              <a:t> = 0.97 </a:t>
            </a:r>
            <a:r>
              <a:rPr lang="en-GB" dirty="0" smtClean="0">
                <a:sym typeface="Symbol" charset="0"/>
              </a:rPr>
              <a:t></a:t>
            </a:r>
            <a:r>
              <a:rPr lang="en-GB" dirty="0" smtClean="0"/>
              <a:t> 1, hence </a:t>
            </a:r>
            <a:r>
              <a:rPr lang="en-GB" dirty="0" smtClean="0">
                <a:sym typeface="Symbol" charset="0"/>
              </a:rPr>
              <a:t></a:t>
            </a:r>
            <a:r>
              <a:rPr lang="en-GB" dirty="0" smtClean="0"/>
              <a:t> could be schedulable</a:t>
            </a:r>
          </a:p>
          <a:p>
            <a:pPr lvl="1"/>
            <a:r>
              <a:rPr lang="en-GB" dirty="0" smtClean="0"/>
              <a:t>Sufficient condition:</a:t>
            </a:r>
          </a:p>
          <a:p>
            <a:pPr lvl="2"/>
            <a:r>
              <a:rPr lang="en-GB" i="1" dirty="0" smtClean="0"/>
              <a:t>U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GB" dirty="0"/>
              <a:t>+ </a:t>
            </a:r>
            <a:r>
              <a:rPr lang="en-GB" i="1" dirty="0"/>
              <a:t>U</a:t>
            </a:r>
            <a:r>
              <a:rPr lang="en-GB" baseline="-25000" dirty="0"/>
              <a:t>2</a:t>
            </a:r>
            <a:r>
              <a:rPr lang="en-GB" dirty="0"/>
              <a:t> + </a:t>
            </a:r>
            <a:r>
              <a:rPr lang="en-GB" i="1" dirty="0" smtClean="0"/>
              <a:t>U</a:t>
            </a:r>
            <a:r>
              <a:rPr lang="en-GB" baseline="-25000" dirty="0" smtClean="0"/>
              <a:t>3</a:t>
            </a:r>
            <a:r>
              <a:rPr lang="en-GB" dirty="0" smtClean="0"/>
              <a:t> </a:t>
            </a:r>
            <a:r>
              <a:rPr lang="en-GB" dirty="0" smtClean="0">
                <a:sym typeface="Symbol" charset="0"/>
              </a:rPr>
              <a:t>= 0.97 &gt; </a:t>
            </a:r>
            <a:r>
              <a:rPr lang="en-GB" i="1" dirty="0" smtClean="0"/>
              <a:t>LL</a:t>
            </a:r>
            <a:r>
              <a:rPr lang="en-GB" dirty="0" smtClean="0"/>
              <a:t>(3)</a:t>
            </a:r>
            <a:r>
              <a:rPr lang="en-US" dirty="0"/>
              <a:t> </a:t>
            </a:r>
            <a:r>
              <a:rPr lang="en-GB" dirty="0">
                <a:sym typeface="Symbol" charset="0"/>
              </a:rPr>
              <a:t> 0.78, </a:t>
            </a:r>
            <a:r>
              <a:rPr lang="en-GB" dirty="0" smtClean="0">
                <a:sym typeface="Symbol" charset="0"/>
              </a:rPr>
              <a:t>hence  could be not schedulable</a:t>
            </a:r>
          </a:p>
          <a:p>
            <a:pPr lvl="1"/>
            <a:r>
              <a:rPr lang="en-GB" dirty="0" smtClean="0">
                <a:sym typeface="Symbol" charset="0"/>
              </a:rPr>
              <a:t>Hence, another test required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356381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375819"/>
              </p:ext>
            </p:extLst>
          </p:nvPr>
        </p:nvGraphicFramePr>
        <p:xfrm>
          <a:off x="2209800" y="2031399"/>
          <a:ext cx="4953000" cy="1584960"/>
        </p:xfrm>
        <a:graphic>
          <a:graphicData uri="http://schemas.openxmlformats.org/drawingml/2006/table">
            <a:tbl>
              <a:tblPr/>
              <a:tblGrid>
                <a:gridCol w="923925"/>
                <a:gridCol w="1044575"/>
                <a:gridCol w="1631950"/>
                <a:gridCol w="1352550"/>
              </a:tblGrid>
              <a:tr h="2900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0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0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0.58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0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8356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Utilization analysis</a:t>
            </a:r>
            <a:br>
              <a:rPr lang="en-US" dirty="0" smtClean="0"/>
            </a:br>
            <a:r>
              <a:rPr lang="en-US" dirty="0" smtClean="0"/>
              <a:t>(dependent tasks)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Assumptions (additional):</a:t>
            </a:r>
          </a:p>
          <a:p>
            <a:pPr lvl="1"/>
            <a:r>
              <a:rPr lang="en-GB" dirty="0" smtClean="0"/>
              <a:t>Rate monotonic priority assignment</a:t>
            </a:r>
          </a:p>
          <a:p>
            <a:pPr lvl="1"/>
            <a:r>
              <a:rPr lang="en-GB" dirty="0" smtClean="0"/>
              <a:t>Deadlines equal to periods: i.e. </a:t>
            </a:r>
            <a:r>
              <a:rPr lang="en-GB" i="1" dirty="0"/>
              <a:t>D</a:t>
            </a:r>
            <a:r>
              <a:rPr lang="en-GB" i="1" baseline="-25000" dirty="0"/>
              <a:t>i</a:t>
            </a:r>
            <a:r>
              <a:rPr lang="en-GB" dirty="0"/>
              <a:t> = </a:t>
            </a:r>
            <a:r>
              <a:rPr lang="en-GB" i="1" dirty="0"/>
              <a:t>T</a:t>
            </a:r>
            <a:r>
              <a:rPr lang="en-GB" i="1" baseline="-25000" dirty="0"/>
              <a:t>i</a:t>
            </a:r>
          </a:p>
          <a:p>
            <a:pPr lvl="1"/>
            <a:r>
              <a:rPr lang="en-GB" dirty="0" smtClean="0"/>
              <a:t>Dependent tasks: tasks may share mutually-exclusive resources</a:t>
            </a:r>
          </a:p>
          <a:p>
            <a:r>
              <a:rPr lang="en-GB" dirty="0" smtClean="0"/>
              <a:t>Necessary condition: </a:t>
            </a:r>
          </a:p>
          <a:p>
            <a:pPr marL="0" indent="0">
              <a:buNone/>
            </a:pPr>
            <a:endParaRPr lang="en-GB" dirty="0" smtClean="0">
              <a:sym typeface="Symbol" charset="0"/>
            </a:endParaRPr>
          </a:p>
          <a:p>
            <a:r>
              <a:rPr lang="en-GB" dirty="0" smtClean="0">
                <a:sym typeface="Symbol" charset="0"/>
              </a:rPr>
              <a:t>Sufficient condition</a:t>
            </a:r>
            <a:r>
              <a:rPr lang="en-GB" dirty="0" smtClean="0"/>
              <a:t>:</a:t>
            </a:r>
            <a:endParaRPr lang="en-GB" dirty="0"/>
          </a:p>
          <a:p>
            <a:endParaRPr lang="en-GB" dirty="0" smtClean="0">
              <a:sym typeface="Symbol" charset="0"/>
            </a:endParaRPr>
          </a:p>
          <a:p>
            <a:pPr marL="0" indent="0">
              <a:buNone/>
            </a:pPr>
            <a:r>
              <a:rPr lang="en-GB" dirty="0" smtClean="0">
                <a:sym typeface="Symbol" charset="0"/>
              </a:rPr>
              <a:t>     where </a:t>
            </a:r>
            <a:r>
              <a:rPr lang="en-GB" i="1" dirty="0" smtClean="0">
                <a:sym typeface="Symbol" charset="0"/>
              </a:rPr>
              <a:t>n</a:t>
            </a:r>
            <a:r>
              <a:rPr lang="en-GB" dirty="0" smtClean="0">
                <a:sym typeface="Symbol" charset="0"/>
              </a:rPr>
              <a:t> = ||</a:t>
            </a:r>
          </a:p>
          <a:p>
            <a:r>
              <a:rPr lang="en-GB" dirty="0" smtClean="0"/>
              <a:t>See [</a:t>
            </a:r>
            <a:r>
              <a:rPr lang="en-GB" dirty="0" err="1" smtClean="0"/>
              <a:t>Sha</a:t>
            </a:r>
            <a:r>
              <a:rPr lang="en-GB" dirty="0" smtClean="0"/>
              <a:t> et al 90]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791190"/>
              </p:ext>
            </p:extLst>
          </p:nvPr>
        </p:nvGraphicFramePr>
        <p:xfrm>
          <a:off x="4037946" y="4297637"/>
          <a:ext cx="41052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55" name="Equation" r:id="rId3" imgW="2057400" imgH="469900" progId="Equation.3">
                  <p:embed/>
                </p:oleObj>
              </mc:Choice>
              <mc:Fallback>
                <p:oleObj name="Equation" r:id="rId3" imgW="2057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946" y="4297637"/>
                        <a:ext cx="410527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03966"/>
              </p:ext>
            </p:extLst>
          </p:nvPr>
        </p:nvGraphicFramePr>
        <p:xfrm>
          <a:off x="5939907" y="3527784"/>
          <a:ext cx="106521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56" name="Equation" r:id="rId5" imgW="533400" imgH="228600" progId="Equation.3">
                  <p:embed/>
                </p:oleObj>
              </mc:Choice>
              <mc:Fallback>
                <p:oleObj name="Equation" r:id="rId5" imgW="533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9907" y="3527784"/>
                        <a:ext cx="1065213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4078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61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Instant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Critical instant for task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i="1" baseline="-25000" dirty="0" err="1" smtClean="0">
                <a:sym typeface="Symbol" charset="0"/>
              </a:rPr>
              <a:t>i</a:t>
            </a:r>
            <a:r>
              <a:rPr lang="en-GB" dirty="0" smtClean="0"/>
              <a:t>: scenario when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i="1" baseline="-25000" dirty="0" smtClean="0">
                <a:sym typeface="Symbol" charset="0"/>
              </a:rPr>
              <a:t>I</a:t>
            </a:r>
            <a:r>
              <a:rPr lang="en-GB" dirty="0" smtClean="0"/>
              <a:t> assumes its </a:t>
            </a:r>
            <a:r>
              <a:rPr lang="en-GB" i="1" dirty="0" err="1" smtClean="0"/>
              <a:t>WR</a:t>
            </a:r>
            <a:r>
              <a:rPr lang="en-GB" i="1" baseline="-25000" dirty="0" err="1" smtClean="0"/>
              <a:t>i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8131" name="Line 2"/>
          <p:cNvSpPr>
            <a:spLocks noChangeShapeType="1"/>
          </p:cNvSpPr>
          <p:nvPr/>
        </p:nvSpPr>
        <p:spPr bwMode="auto">
          <a:xfrm flipV="1">
            <a:off x="1753760" y="599352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582560" y="600780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1800" b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>
            <a:off x="1906160" y="59173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>
            <a:off x="2668160" y="59173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3430160" y="59173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V="1">
            <a:off x="19823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 flipV="1">
            <a:off x="20585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21347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 flipV="1">
            <a:off x="22109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 flipV="1">
            <a:off x="22871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 flipV="1">
            <a:off x="23633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Line 13"/>
          <p:cNvSpPr>
            <a:spLocks noChangeShapeType="1"/>
          </p:cNvSpPr>
          <p:nvPr/>
        </p:nvSpPr>
        <p:spPr bwMode="auto">
          <a:xfrm flipV="1">
            <a:off x="24395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Line 14"/>
          <p:cNvSpPr>
            <a:spLocks noChangeShapeType="1"/>
          </p:cNvSpPr>
          <p:nvPr/>
        </p:nvSpPr>
        <p:spPr bwMode="auto">
          <a:xfrm flipV="1">
            <a:off x="25157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5"/>
          <p:cNvSpPr>
            <a:spLocks noChangeShapeType="1"/>
          </p:cNvSpPr>
          <p:nvPr/>
        </p:nvSpPr>
        <p:spPr bwMode="auto">
          <a:xfrm flipV="1">
            <a:off x="25919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6"/>
          <p:cNvSpPr>
            <a:spLocks noChangeShapeType="1"/>
          </p:cNvSpPr>
          <p:nvPr/>
        </p:nvSpPr>
        <p:spPr bwMode="auto">
          <a:xfrm flipV="1">
            <a:off x="27443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7"/>
          <p:cNvSpPr>
            <a:spLocks noChangeShapeType="1"/>
          </p:cNvSpPr>
          <p:nvPr/>
        </p:nvSpPr>
        <p:spPr bwMode="auto">
          <a:xfrm flipV="1">
            <a:off x="28205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 flipV="1">
            <a:off x="28967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 flipV="1">
            <a:off x="29729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V="1">
            <a:off x="30491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 flipV="1">
            <a:off x="31253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2"/>
          <p:cNvSpPr>
            <a:spLocks noChangeShapeType="1"/>
          </p:cNvSpPr>
          <p:nvPr/>
        </p:nvSpPr>
        <p:spPr bwMode="auto">
          <a:xfrm flipV="1">
            <a:off x="32015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3"/>
          <p:cNvSpPr>
            <a:spLocks noChangeShapeType="1"/>
          </p:cNvSpPr>
          <p:nvPr/>
        </p:nvSpPr>
        <p:spPr bwMode="auto">
          <a:xfrm flipV="1">
            <a:off x="32777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24"/>
          <p:cNvSpPr>
            <a:spLocks noChangeShapeType="1"/>
          </p:cNvSpPr>
          <p:nvPr/>
        </p:nvSpPr>
        <p:spPr bwMode="auto">
          <a:xfrm flipV="1">
            <a:off x="33539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5"/>
          <p:cNvSpPr>
            <a:spLocks noChangeShapeType="1"/>
          </p:cNvSpPr>
          <p:nvPr/>
        </p:nvSpPr>
        <p:spPr bwMode="auto">
          <a:xfrm flipV="1">
            <a:off x="35063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Line 26"/>
          <p:cNvSpPr>
            <a:spLocks noChangeShapeType="1"/>
          </p:cNvSpPr>
          <p:nvPr/>
        </p:nvSpPr>
        <p:spPr bwMode="auto">
          <a:xfrm flipV="1">
            <a:off x="35825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6" name="Line 27"/>
          <p:cNvSpPr>
            <a:spLocks noChangeShapeType="1"/>
          </p:cNvSpPr>
          <p:nvPr/>
        </p:nvSpPr>
        <p:spPr bwMode="auto">
          <a:xfrm flipV="1">
            <a:off x="36587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Line 28"/>
          <p:cNvSpPr>
            <a:spLocks noChangeShapeType="1"/>
          </p:cNvSpPr>
          <p:nvPr/>
        </p:nvSpPr>
        <p:spPr bwMode="auto">
          <a:xfrm flipV="1">
            <a:off x="3734960" y="59173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8" name="Text Box 29"/>
          <p:cNvSpPr txBox="1">
            <a:spLocks noChangeArrowheads="1"/>
          </p:cNvSpPr>
          <p:nvPr/>
        </p:nvSpPr>
        <p:spPr bwMode="auto">
          <a:xfrm>
            <a:off x="1753760" y="608400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1800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8159" name="Text Box 30"/>
          <p:cNvSpPr txBox="1">
            <a:spLocks noChangeArrowheads="1"/>
          </p:cNvSpPr>
          <p:nvPr/>
        </p:nvSpPr>
        <p:spPr bwMode="auto">
          <a:xfrm>
            <a:off x="2439560" y="608400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18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8160" name="Text Box 31"/>
          <p:cNvSpPr txBox="1">
            <a:spLocks noChangeArrowheads="1"/>
          </p:cNvSpPr>
          <p:nvPr/>
        </p:nvSpPr>
        <p:spPr bwMode="auto">
          <a:xfrm>
            <a:off x="3201560" y="608400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18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48162" name="Rectangle 33"/>
          <p:cNvSpPr>
            <a:spLocks noChangeArrowheads="1"/>
          </p:cNvSpPr>
          <p:nvPr/>
        </p:nvSpPr>
        <p:spPr bwMode="auto">
          <a:xfrm>
            <a:off x="2439560" y="2259720"/>
            <a:ext cx="2286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163" name="Rectangle 34"/>
          <p:cNvSpPr>
            <a:spLocks noChangeArrowheads="1"/>
          </p:cNvSpPr>
          <p:nvPr/>
        </p:nvSpPr>
        <p:spPr bwMode="auto">
          <a:xfrm>
            <a:off x="1906160" y="3021720"/>
            <a:ext cx="533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164" name="Rectangle 35"/>
          <p:cNvSpPr>
            <a:spLocks noChangeArrowheads="1"/>
          </p:cNvSpPr>
          <p:nvPr/>
        </p:nvSpPr>
        <p:spPr bwMode="auto">
          <a:xfrm>
            <a:off x="2668160" y="302172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165" name="Rectangle 36"/>
          <p:cNvSpPr>
            <a:spLocks noChangeArrowheads="1"/>
          </p:cNvSpPr>
          <p:nvPr/>
        </p:nvSpPr>
        <p:spPr bwMode="auto">
          <a:xfrm>
            <a:off x="2668160" y="302172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166" name="Line 37"/>
          <p:cNvSpPr>
            <a:spLocks noChangeShapeType="1"/>
          </p:cNvSpPr>
          <p:nvPr/>
        </p:nvSpPr>
        <p:spPr bwMode="auto">
          <a:xfrm>
            <a:off x="2668160" y="2564520"/>
            <a:ext cx="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7" name="Line 38"/>
          <p:cNvSpPr>
            <a:spLocks noChangeShapeType="1"/>
          </p:cNvSpPr>
          <p:nvPr/>
        </p:nvSpPr>
        <p:spPr bwMode="auto">
          <a:xfrm>
            <a:off x="2439560" y="2564520"/>
            <a:ext cx="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8" name="Rectangle 39"/>
          <p:cNvSpPr>
            <a:spLocks noChangeArrowheads="1"/>
          </p:cNvSpPr>
          <p:nvPr/>
        </p:nvSpPr>
        <p:spPr bwMode="auto">
          <a:xfrm>
            <a:off x="2439560" y="302172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169" name="Line 40"/>
          <p:cNvSpPr>
            <a:spLocks noChangeShapeType="1"/>
          </p:cNvSpPr>
          <p:nvPr/>
        </p:nvSpPr>
        <p:spPr bwMode="auto">
          <a:xfrm>
            <a:off x="2972960" y="3326520"/>
            <a:ext cx="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0" name="Line 41"/>
          <p:cNvSpPr>
            <a:spLocks noChangeShapeType="1"/>
          </p:cNvSpPr>
          <p:nvPr/>
        </p:nvSpPr>
        <p:spPr bwMode="auto">
          <a:xfrm>
            <a:off x="1906160" y="332652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1" name="Text Box 42"/>
          <p:cNvSpPr txBox="1">
            <a:spLocks noChangeArrowheads="1"/>
          </p:cNvSpPr>
          <p:nvPr/>
        </p:nvSpPr>
        <p:spPr bwMode="auto">
          <a:xfrm>
            <a:off x="1372760" y="218352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1800" b="0" dirty="0" smtClean="0">
                <a:solidFill>
                  <a:schemeClr val="tx1"/>
                </a:solidFill>
                <a:sym typeface="Symbol" charset="0"/>
              </a:rPr>
              <a:t></a:t>
            </a:r>
            <a:r>
              <a:rPr lang="en-US" sz="1800" b="0" baseline="-25000" dirty="0">
                <a:solidFill>
                  <a:schemeClr val="tx1"/>
                </a:solidFill>
                <a:sym typeface="Symbol" charset="0"/>
              </a:rPr>
              <a:t>1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48172" name="Rectangle 43"/>
          <p:cNvSpPr>
            <a:spLocks noChangeArrowheads="1"/>
          </p:cNvSpPr>
          <p:nvPr/>
        </p:nvSpPr>
        <p:spPr bwMode="auto">
          <a:xfrm>
            <a:off x="3201560" y="2259720"/>
            <a:ext cx="228600" cy="304800"/>
          </a:xfrm>
          <a:prstGeom prst="rect">
            <a:avLst/>
          </a:prstGeom>
          <a:solidFill>
            <a:srgbClr val="F2F2F2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173" name="Rectangle 44"/>
          <p:cNvSpPr>
            <a:spLocks noChangeArrowheads="1"/>
          </p:cNvSpPr>
          <p:nvPr/>
        </p:nvSpPr>
        <p:spPr bwMode="auto">
          <a:xfrm>
            <a:off x="3353960" y="3021720"/>
            <a:ext cx="228600" cy="304800"/>
          </a:xfrm>
          <a:prstGeom prst="rect">
            <a:avLst/>
          </a:prstGeom>
          <a:solidFill>
            <a:srgbClr val="F2F2F2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174" name="Rectangle 45"/>
          <p:cNvSpPr>
            <a:spLocks noChangeArrowheads="1"/>
          </p:cNvSpPr>
          <p:nvPr/>
        </p:nvSpPr>
        <p:spPr bwMode="auto">
          <a:xfrm>
            <a:off x="3754767" y="2110188"/>
            <a:ext cx="381000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175" name="Line 46"/>
          <p:cNvSpPr>
            <a:spLocks noChangeShapeType="1"/>
          </p:cNvSpPr>
          <p:nvPr/>
        </p:nvSpPr>
        <p:spPr bwMode="auto">
          <a:xfrm>
            <a:off x="3201560" y="1954920"/>
            <a:ext cx="0" cy="3048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6" name="Line 47"/>
          <p:cNvSpPr>
            <a:spLocks noChangeShapeType="1"/>
          </p:cNvSpPr>
          <p:nvPr/>
        </p:nvSpPr>
        <p:spPr bwMode="auto">
          <a:xfrm>
            <a:off x="3353960" y="2716920"/>
            <a:ext cx="0" cy="3048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7" name="Line 48"/>
          <p:cNvSpPr>
            <a:spLocks noChangeShapeType="1"/>
          </p:cNvSpPr>
          <p:nvPr/>
        </p:nvSpPr>
        <p:spPr bwMode="auto">
          <a:xfrm>
            <a:off x="2439560" y="19549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8" name="Line 49"/>
          <p:cNvSpPr>
            <a:spLocks noChangeShapeType="1"/>
          </p:cNvSpPr>
          <p:nvPr/>
        </p:nvSpPr>
        <p:spPr bwMode="auto">
          <a:xfrm>
            <a:off x="1906160" y="27169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9" name="Text Box 50"/>
          <p:cNvSpPr txBox="1">
            <a:spLocks noChangeArrowheads="1"/>
          </p:cNvSpPr>
          <p:nvPr/>
        </p:nvSpPr>
        <p:spPr bwMode="auto">
          <a:xfrm>
            <a:off x="1372760" y="294552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1800" b="0" dirty="0" smtClean="0">
                <a:solidFill>
                  <a:schemeClr val="tx1"/>
                </a:solidFill>
                <a:sym typeface="Symbol" charset="0"/>
              </a:rPr>
              <a:t></a:t>
            </a:r>
            <a:r>
              <a:rPr lang="en-US" sz="1800" b="0" baseline="-25000" dirty="0">
                <a:solidFill>
                  <a:schemeClr val="tx1"/>
                </a:solidFill>
                <a:sym typeface="Symbol" charset="0"/>
              </a:rPr>
              <a:t>2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48180" name="Line 51"/>
          <p:cNvSpPr>
            <a:spLocks noChangeShapeType="1"/>
          </p:cNvSpPr>
          <p:nvPr/>
        </p:nvSpPr>
        <p:spPr bwMode="auto">
          <a:xfrm>
            <a:off x="1906160" y="378372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81" name="Text Box 52"/>
          <p:cNvSpPr txBox="1">
            <a:spLocks noChangeArrowheads="1"/>
          </p:cNvSpPr>
          <p:nvPr/>
        </p:nvSpPr>
        <p:spPr bwMode="auto">
          <a:xfrm>
            <a:off x="2041710" y="3417008"/>
            <a:ext cx="8012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sz="1800" b="0" i="1" dirty="0">
                <a:solidFill>
                  <a:schemeClr val="tx1"/>
                </a:solidFill>
                <a:latin typeface="+mn-lt"/>
              </a:rPr>
              <a:t>C</a:t>
            </a:r>
            <a:r>
              <a:rPr lang="en-US" sz="1800" b="0" baseline="-25000" dirty="0">
                <a:solidFill>
                  <a:schemeClr val="tx1"/>
                </a:solidFill>
                <a:latin typeface="+mn-lt"/>
              </a:rPr>
              <a:t>2 </a:t>
            </a:r>
            <a:r>
              <a:rPr lang="en-US" sz="1800" b="0" dirty="0">
                <a:solidFill>
                  <a:schemeClr val="tx1"/>
                </a:solidFill>
                <a:latin typeface="+mn-lt"/>
              </a:rPr>
              <a:t>+ </a:t>
            </a:r>
            <a:r>
              <a:rPr lang="en-US" sz="1800" b="0" i="1" dirty="0">
                <a:solidFill>
                  <a:schemeClr val="tx1"/>
                </a:solidFill>
                <a:latin typeface="+mn-lt"/>
              </a:rPr>
              <a:t>C</a:t>
            </a:r>
            <a:r>
              <a:rPr lang="en-US" sz="1800" b="0" baseline="-25000" dirty="0">
                <a:solidFill>
                  <a:schemeClr val="tx1"/>
                </a:solidFill>
                <a:latin typeface="+mn-lt"/>
              </a:rPr>
              <a:t>1</a:t>
            </a:r>
            <a:endParaRPr lang="en-US" sz="1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372760" y="4012326"/>
            <a:ext cx="2209800" cy="1831978"/>
            <a:chOff x="1104" y="2256"/>
            <a:chExt cx="1392" cy="1154"/>
          </a:xfrm>
        </p:grpSpPr>
        <p:sp>
          <p:nvSpPr>
            <p:cNvPr id="48185" name="Rectangle 54"/>
            <p:cNvSpPr>
              <a:spLocks noChangeArrowheads="1"/>
            </p:cNvSpPr>
            <p:nvPr/>
          </p:nvSpPr>
          <p:spPr bwMode="auto">
            <a:xfrm>
              <a:off x="1488" y="2448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8186" name="Rectangle 55"/>
            <p:cNvSpPr>
              <a:spLocks noChangeArrowheads="1"/>
            </p:cNvSpPr>
            <p:nvPr/>
          </p:nvSpPr>
          <p:spPr bwMode="auto">
            <a:xfrm>
              <a:off x="1968" y="2448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8187" name="Rectangle 56"/>
            <p:cNvSpPr>
              <a:spLocks noChangeArrowheads="1"/>
            </p:cNvSpPr>
            <p:nvPr/>
          </p:nvSpPr>
          <p:spPr bwMode="auto">
            <a:xfrm>
              <a:off x="1440" y="2928"/>
              <a:ext cx="48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8188" name="Line 57"/>
            <p:cNvSpPr>
              <a:spLocks noChangeShapeType="1"/>
            </p:cNvSpPr>
            <p:nvPr/>
          </p:nvSpPr>
          <p:spPr bwMode="auto">
            <a:xfrm>
              <a:off x="1488" y="2640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9" name="Line 58"/>
            <p:cNvSpPr>
              <a:spLocks noChangeShapeType="1"/>
            </p:cNvSpPr>
            <p:nvPr/>
          </p:nvSpPr>
          <p:spPr bwMode="auto">
            <a:xfrm>
              <a:off x="1632" y="2640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0" name="Rectangle 59"/>
            <p:cNvSpPr>
              <a:spLocks noChangeArrowheads="1"/>
            </p:cNvSpPr>
            <p:nvPr/>
          </p:nvSpPr>
          <p:spPr bwMode="auto">
            <a:xfrm>
              <a:off x="1488" y="2928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8191" name="Rectangle 60"/>
            <p:cNvSpPr>
              <a:spLocks noChangeArrowheads="1"/>
            </p:cNvSpPr>
            <p:nvPr/>
          </p:nvSpPr>
          <p:spPr bwMode="auto">
            <a:xfrm>
              <a:off x="1968" y="2928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8192" name="Line 61"/>
            <p:cNvSpPr>
              <a:spLocks noChangeShapeType="1"/>
            </p:cNvSpPr>
            <p:nvPr/>
          </p:nvSpPr>
          <p:spPr bwMode="auto">
            <a:xfrm>
              <a:off x="2112" y="2640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3" name="Line 62"/>
            <p:cNvSpPr>
              <a:spLocks noChangeShapeType="1"/>
            </p:cNvSpPr>
            <p:nvPr/>
          </p:nvSpPr>
          <p:spPr bwMode="auto">
            <a:xfrm>
              <a:off x="1968" y="2640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4" name="Rectangle 63"/>
            <p:cNvSpPr>
              <a:spLocks noChangeArrowheads="1"/>
            </p:cNvSpPr>
            <p:nvPr/>
          </p:nvSpPr>
          <p:spPr bwMode="auto">
            <a:xfrm>
              <a:off x="1632" y="2928"/>
              <a:ext cx="336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8195" name="Rectangle 64"/>
            <p:cNvSpPr>
              <a:spLocks noChangeArrowheads="1"/>
            </p:cNvSpPr>
            <p:nvPr/>
          </p:nvSpPr>
          <p:spPr bwMode="auto">
            <a:xfrm>
              <a:off x="2112" y="2928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8196" name="Rectangle 65"/>
            <p:cNvSpPr>
              <a:spLocks noChangeArrowheads="1"/>
            </p:cNvSpPr>
            <p:nvPr/>
          </p:nvSpPr>
          <p:spPr bwMode="auto">
            <a:xfrm>
              <a:off x="2352" y="2928"/>
              <a:ext cx="144" cy="192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8197" name="Line 66"/>
            <p:cNvSpPr>
              <a:spLocks noChangeShapeType="1"/>
            </p:cNvSpPr>
            <p:nvPr/>
          </p:nvSpPr>
          <p:spPr bwMode="auto">
            <a:xfrm>
              <a:off x="1488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8" name="Line 67"/>
            <p:cNvSpPr>
              <a:spLocks noChangeShapeType="1"/>
            </p:cNvSpPr>
            <p:nvPr/>
          </p:nvSpPr>
          <p:spPr bwMode="auto">
            <a:xfrm>
              <a:off x="1968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9" name="Line 68"/>
            <p:cNvSpPr>
              <a:spLocks noChangeShapeType="1"/>
            </p:cNvSpPr>
            <p:nvPr/>
          </p:nvSpPr>
          <p:spPr bwMode="auto">
            <a:xfrm>
              <a:off x="1440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0" name="Line 69"/>
            <p:cNvSpPr>
              <a:spLocks noChangeShapeType="1"/>
            </p:cNvSpPr>
            <p:nvPr/>
          </p:nvSpPr>
          <p:spPr bwMode="auto">
            <a:xfrm>
              <a:off x="2256" y="3120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1" name="Line 70"/>
            <p:cNvSpPr>
              <a:spLocks noChangeShapeType="1"/>
            </p:cNvSpPr>
            <p:nvPr/>
          </p:nvSpPr>
          <p:spPr bwMode="auto">
            <a:xfrm>
              <a:off x="1440" y="340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2" name="Text Box 71"/>
            <p:cNvSpPr txBox="1">
              <a:spLocks noChangeArrowheads="1"/>
            </p:cNvSpPr>
            <p:nvPr/>
          </p:nvSpPr>
          <p:spPr bwMode="auto">
            <a:xfrm>
              <a:off x="1574" y="3177"/>
              <a:ext cx="5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rgbClr val="FF0000"/>
                </a:buClr>
              </a:pPr>
              <a:r>
                <a:rPr lang="en-US" sz="1800" b="0" i="1" dirty="0">
                  <a:solidFill>
                    <a:schemeClr val="tx1"/>
                  </a:solidFill>
                  <a:latin typeface="+mn-lt"/>
                </a:rPr>
                <a:t>C</a:t>
              </a:r>
              <a:r>
                <a:rPr lang="en-US" sz="1800" b="0" baseline="-25000" dirty="0">
                  <a:solidFill>
                    <a:schemeClr val="tx1"/>
                  </a:solidFill>
                  <a:latin typeface="+mn-lt"/>
                </a:rPr>
                <a:t>2 </a:t>
              </a:r>
              <a:r>
                <a:rPr lang="en-US" sz="1800" b="0" dirty="0">
                  <a:solidFill>
                    <a:schemeClr val="tx1"/>
                  </a:solidFill>
                  <a:latin typeface="+mn-lt"/>
                </a:rPr>
                <a:t>+ 2</a:t>
              </a:r>
              <a:r>
                <a:rPr lang="en-US" sz="1800" b="0" i="1" dirty="0">
                  <a:solidFill>
                    <a:schemeClr val="tx1"/>
                  </a:solidFill>
                  <a:latin typeface="+mn-lt"/>
                </a:rPr>
                <a:t>C</a:t>
              </a:r>
              <a:r>
                <a:rPr lang="en-US" sz="1800" b="0" baseline="-25000" dirty="0">
                  <a:solidFill>
                    <a:schemeClr val="tx1"/>
                  </a:solidFill>
                  <a:latin typeface="+mn-lt"/>
                </a:rPr>
                <a:t>1</a:t>
              </a:r>
              <a:endParaRPr lang="en-US" sz="1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8203" name="Line 72"/>
            <p:cNvSpPr>
              <a:spLocks noChangeShapeType="1"/>
            </p:cNvSpPr>
            <p:nvPr/>
          </p:nvSpPr>
          <p:spPr bwMode="auto">
            <a:xfrm>
              <a:off x="2352" y="2736"/>
              <a:ext cx="0" cy="192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4" name="Text Box 73"/>
            <p:cNvSpPr txBox="1">
              <a:spLocks noChangeArrowheads="1"/>
            </p:cNvSpPr>
            <p:nvPr/>
          </p:nvSpPr>
          <p:spPr bwMode="auto">
            <a:xfrm>
              <a:off x="1104" y="2409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dirty="0" smtClean="0">
                  <a:solidFill>
                    <a:schemeClr val="tx1"/>
                  </a:solidFill>
                  <a:sym typeface="Symbol" charset="0"/>
                </a:rPr>
                <a:t></a:t>
              </a:r>
              <a:r>
                <a:rPr lang="en-US" sz="1800" b="0" baseline="-25000" dirty="0">
                  <a:solidFill>
                    <a:schemeClr val="tx1"/>
                  </a:solidFill>
                  <a:sym typeface="Symbol" charset="0"/>
                </a:rPr>
                <a:t>1</a:t>
              </a:r>
              <a:endParaRPr 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48205" name="Text Box 74"/>
            <p:cNvSpPr txBox="1">
              <a:spLocks noChangeArrowheads="1"/>
            </p:cNvSpPr>
            <p:nvPr/>
          </p:nvSpPr>
          <p:spPr bwMode="auto">
            <a:xfrm>
              <a:off x="1104" y="2889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dirty="0" smtClean="0">
                  <a:solidFill>
                    <a:schemeClr val="tx1"/>
                  </a:solidFill>
                  <a:sym typeface="Symbol" charset="0"/>
                </a:rPr>
                <a:t></a:t>
              </a:r>
              <a:r>
                <a:rPr lang="en-US" sz="1800" b="0" baseline="-25000" dirty="0">
                  <a:solidFill>
                    <a:schemeClr val="tx1"/>
                  </a:solidFill>
                  <a:sym typeface="Symbol" charset="0"/>
                </a:rPr>
                <a:t>2</a:t>
              </a:r>
              <a:endParaRPr lang="en-US" sz="18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48183" name="Text Box 75"/>
          <p:cNvSpPr txBox="1">
            <a:spLocks noChangeArrowheads="1"/>
          </p:cNvSpPr>
          <p:nvPr/>
        </p:nvSpPr>
        <p:spPr bwMode="auto">
          <a:xfrm>
            <a:off x="4341385" y="2456570"/>
            <a:ext cx="3838536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Task </a:t>
            </a:r>
            <a:r>
              <a:rPr lang="en-US" sz="1800" b="0" dirty="0">
                <a:solidFill>
                  <a:schemeClr val="tx1"/>
                </a:solidFill>
                <a:latin typeface="+mn-lt"/>
                <a:sym typeface="Symbol" charset="0"/>
              </a:rPr>
              <a:t></a:t>
            </a:r>
            <a:r>
              <a:rPr lang="en-US" sz="1800" b="0" baseline="-25000" dirty="0">
                <a:solidFill>
                  <a:schemeClr val="tx1"/>
                </a:solidFill>
                <a:latin typeface="+mn-lt"/>
                <a:sym typeface="Symbol" charset="0"/>
              </a:rPr>
              <a:t>2</a:t>
            </a:r>
            <a:r>
              <a:rPr lang="en-US" sz="1800" b="0" dirty="0">
                <a:solidFill>
                  <a:schemeClr val="tx1"/>
                </a:solidFill>
                <a:latin typeface="+mn-lt"/>
              </a:rPr>
              <a:t> is preempted by a single</a:t>
            </a:r>
          </a:p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activation of the higher priority task </a:t>
            </a:r>
            <a:r>
              <a:rPr lang="en-US" sz="1800" b="0" dirty="0">
                <a:solidFill>
                  <a:schemeClr val="tx1"/>
                </a:solidFill>
                <a:latin typeface="+mn-lt"/>
                <a:sym typeface="Symbol" charset="0"/>
              </a:rPr>
              <a:t></a:t>
            </a:r>
            <a:r>
              <a:rPr lang="en-US" sz="1800" b="0" baseline="-25000" dirty="0">
                <a:solidFill>
                  <a:schemeClr val="tx1"/>
                </a:solidFill>
                <a:latin typeface="+mn-lt"/>
                <a:sym typeface="Symbol" charset="0"/>
              </a:rPr>
              <a:t>1</a:t>
            </a:r>
            <a:r>
              <a:rPr lang="en-US" sz="1800" b="0" dirty="0">
                <a:solidFill>
                  <a:schemeClr val="tx1"/>
                </a:solidFill>
                <a:latin typeface="+mn-lt"/>
                <a:sym typeface="Symbol" charset="0"/>
              </a:rPr>
              <a:t>.</a:t>
            </a:r>
          </a:p>
        </p:txBody>
      </p:sp>
      <p:sp>
        <p:nvSpPr>
          <p:cNvPr id="352332" name="Text Box 76"/>
          <p:cNvSpPr txBox="1">
            <a:spLocks noChangeArrowheads="1"/>
          </p:cNvSpPr>
          <p:nvPr/>
        </p:nvSpPr>
        <p:spPr bwMode="auto">
          <a:xfrm>
            <a:off x="4344560" y="4474283"/>
            <a:ext cx="3612324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The interference increases when the</a:t>
            </a:r>
          </a:p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activation of task </a:t>
            </a:r>
            <a:r>
              <a:rPr lang="en-US" sz="1800" b="0" dirty="0">
                <a:solidFill>
                  <a:schemeClr val="tx1"/>
                </a:solidFill>
                <a:latin typeface="+mn-lt"/>
                <a:sym typeface="Symbol" charset="0"/>
              </a:rPr>
              <a:t></a:t>
            </a:r>
            <a:r>
              <a:rPr lang="en-US" sz="1800" b="0" baseline="-25000" dirty="0">
                <a:solidFill>
                  <a:schemeClr val="tx1"/>
                </a:solidFill>
                <a:latin typeface="+mn-lt"/>
                <a:sym typeface="Symbol" charset="0"/>
              </a:rPr>
              <a:t>1</a:t>
            </a:r>
            <a:r>
              <a:rPr lang="en-US" sz="1800" b="0" dirty="0">
                <a:solidFill>
                  <a:schemeClr val="tx1"/>
                </a:solidFill>
                <a:latin typeface="+mn-lt"/>
                <a:sym typeface="Symbol" charset="0"/>
              </a:rPr>
              <a:t> is advanced.</a:t>
            </a:r>
          </a:p>
        </p:txBody>
      </p:sp>
    </p:spTree>
    <p:extLst>
      <p:ext uri="{BB962C8B-B14F-4D97-AF65-F5344CB8AC3E}">
        <p14:creationId xmlns:p14="http://schemas.microsoft.com/office/powerpoint/2010/main" val="2297376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3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Critical instant: independent tasks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i="1" dirty="0"/>
              <a:t>critical instant </a:t>
            </a:r>
            <a:r>
              <a:rPr lang="en-US" dirty="0"/>
              <a:t>occurs upon a simultaneous release of a task with all its higher priority tasks</a:t>
            </a:r>
          </a:p>
          <a:p>
            <a:pPr lvl="1"/>
            <a:r>
              <a:rPr lang="en-US" dirty="0"/>
              <a:t>Note: “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” rather than “the”, because there may be more instants for which </a:t>
            </a:r>
            <a:r>
              <a:rPr lang="en-US" dirty="0" smtClean="0">
                <a:sym typeface="Symbol"/>
              </a:rPr>
              <a:t>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“assumes” its </a:t>
            </a:r>
            <a:r>
              <a:rPr lang="en-US" i="1" dirty="0" err="1"/>
              <a:t>WR</a:t>
            </a:r>
            <a:r>
              <a:rPr lang="en-US" i="1" baseline="-25000" dirty="0" err="1"/>
              <a:t>i</a:t>
            </a:r>
            <a:endParaRPr lang="en-US" i="1" baseline="-250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1" name="Picture 10" descr="critic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108" y="2871815"/>
            <a:ext cx="4529071" cy="254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5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Critical instant: dependent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Blocking time </a:t>
            </a:r>
            <a:r>
              <a:rPr lang="en-GB" i="1" dirty="0" smtClean="0">
                <a:sym typeface="Symbol" pitchFamily="18" charset="2"/>
              </a:rPr>
              <a:t>B</a:t>
            </a:r>
            <a:r>
              <a:rPr lang="en-GB" i="1" baseline="-25000" dirty="0" smtClean="0">
                <a:sym typeface="Symbol" pitchFamily="18" charset="2"/>
              </a:rPr>
              <a:t>i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Longest time </a:t>
            </a:r>
            <a:r>
              <a:rPr lang="en-GB" dirty="0" smtClean="0">
                <a:sym typeface="Symbol" pitchFamily="18" charset="2"/>
              </a:rPr>
              <a:t></a:t>
            </a:r>
            <a:r>
              <a:rPr lang="en-GB" i="1" baseline="-25000" dirty="0" err="1" smtClean="0">
                <a:sym typeface="Symbol" pitchFamily="18" charset="2"/>
              </a:rPr>
              <a:t>i</a:t>
            </a:r>
            <a:r>
              <a:rPr lang="en-GB" dirty="0" smtClean="0"/>
              <a:t> can be blocked by lower priority tasks</a:t>
            </a:r>
          </a:p>
          <a:p>
            <a:pPr lvl="1"/>
            <a:r>
              <a:rPr lang="en-GB" dirty="0" smtClean="0"/>
              <a:t>Depends on the resource access protocol</a:t>
            </a:r>
          </a:p>
          <a:p>
            <a:pPr lvl="2"/>
            <a:r>
              <a:rPr lang="en-GB" dirty="0" smtClean="0"/>
              <a:t>Disabling interrupts or scheduler:</a:t>
            </a:r>
          </a:p>
          <a:p>
            <a:pPr lvl="3"/>
            <a:r>
              <a:rPr lang="en-GB" dirty="0" smtClean="0"/>
              <a:t>longest </a:t>
            </a:r>
            <a:r>
              <a:rPr lang="en-GB" dirty="0"/>
              <a:t>critical section of a lower priority </a:t>
            </a:r>
            <a:r>
              <a:rPr lang="en-GB" dirty="0" smtClean="0"/>
              <a:t>task</a:t>
            </a:r>
          </a:p>
          <a:p>
            <a:pPr lvl="2"/>
            <a:r>
              <a:rPr lang="en-GB" dirty="0" err="1" smtClean="0"/>
              <a:t>Mutex</a:t>
            </a:r>
            <a:r>
              <a:rPr lang="en-GB" dirty="0" smtClean="0"/>
              <a:t> with Priority Calling Protocol:</a:t>
            </a:r>
          </a:p>
          <a:p>
            <a:pPr lvl="3"/>
            <a:r>
              <a:rPr lang="en-GB" dirty="0" smtClean="0"/>
              <a:t>(complicated, see literature)</a:t>
            </a:r>
          </a:p>
          <a:p>
            <a:pPr lvl="2"/>
            <a:r>
              <a:rPr lang="en-GB" dirty="0" err="1" smtClean="0"/>
              <a:t>Mutex</a:t>
            </a:r>
            <a:r>
              <a:rPr lang="en-GB" dirty="0" smtClean="0"/>
              <a:t> with SRP:</a:t>
            </a:r>
          </a:p>
          <a:p>
            <a:pPr lvl="3"/>
            <a:r>
              <a:rPr lang="en-GB" dirty="0" smtClean="0"/>
              <a:t>longest critical section of a lower priority task with a resource ceiling higher or equal to the priority of </a:t>
            </a:r>
            <a:r>
              <a:rPr lang="en-GB" dirty="0" smtClean="0">
                <a:sym typeface="Symbol" pitchFamily="18" charset="2"/>
              </a:rPr>
              <a:t></a:t>
            </a:r>
            <a:r>
              <a:rPr lang="en-GB" i="1" baseline="-25000" dirty="0" err="1" smtClean="0">
                <a:sym typeface="Symbol" pitchFamily="18" charset="2"/>
              </a:rPr>
              <a:t>i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Critical instant: dependent tasks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i="1" dirty="0"/>
              <a:t>critical instant </a:t>
            </a:r>
            <a:r>
              <a:rPr lang="en-US" dirty="0"/>
              <a:t>occurs upon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 simultaneous release of a task with all its higher priority tasks</a:t>
            </a:r>
            <a:r>
              <a:rPr lang="en-US" dirty="0"/>
              <a:t>, and all lower priority tasks contributing to the worst-case </a:t>
            </a:r>
            <a:r>
              <a:rPr lang="en-US" i="1" dirty="0"/>
              <a:t>blocking time </a:t>
            </a:r>
            <a:r>
              <a:rPr lang="en-US" dirty="0"/>
              <a:t>have executed an ϵ time of their critical section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6" descr="critical_block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832" y="2871815"/>
            <a:ext cx="5964932" cy="339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9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Worst-case response time analysis</a:t>
            </a:r>
            <a:br>
              <a:rPr lang="en-GB" dirty="0" smtClean="0"/>
            </a:br>
            <a:r>
              <a:rPr lang="en-GB" dirty="0" smtClean="0"/>
              <a:t>(independent tasks)</a:t>
            </a:r>
            <a:endParaRPr lang="en-GB" dirty="0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Additional assumptions:</a:t>
            </a:r>
          </a:p>
          <a:p>
            <a:pPr lvl="1"/>
            <a:r>
              <a:rPr lang="en-GB" dirty="0"/>
              <a:t>Independent tasks</a:t>
            </a:r>
          </a:p>
          <a:p>
            <a:pPr lvl="2"/>
            <a:r>
              <a:rPr lang="en-GB" dirty="0"/>
              <a:t>i.e. no resource sharing and no precedence constraints </a:t>
            </a:r>
            <a:endParaRPr lang="en-GB" dirty="0" smtClean="0"/>
          </a:p>
          <a:p>
            <a:r>
              <a:rPr lang="en-GB" dirty="0" smtClean="0"/>
              <a:t>Worst-case response time of a task:</a:t>
            </a:r>
          </a:p>
          <a:p>
            <a:pPr lvl="1"/>
            <a:r>
              <a:rPr lang="en-GB" dirty="0" smtClean="0"/>
              <a:t>Longest possible response time among all task jobs:</a:t>
            </a:r>
          </a:p>
          <a:p>
            <a:pPr marL="457200" lvl="1" indent="0" algn="ctr">
              <a:buNone/>
            </a:pPr>
            <a:r>
              <a:rPr lang="en-GB" i="1" dirty="0" err="1" smtClean="0"/>
              <a:t>WR</a:t>
            </a:r>
            <a:r>
              <a:rPr lang="en-GB" i="1" baseline="-25000" dirty="0" err="1" smtClean="0"/>
              <a:t>i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dirty="0" err="1" smtClean="0"/>
              <a:t>sup</a:t>
            </a:r>
            <a:r>
              <a:rPr lang="en-GB" i="1" baseline="-25000" dirty="0" err="1" smtClean="0"/>
              <a:t>k</a:t>
            </a:r>
            <a:r>
              <a:rPr lang="en-GB" dirty="0" smtClean="0"/>
              <a:t> (</a:t>
            </a:r>
            <a:r>
              <a:rPr lang="en-GB" i="1" dirty="0" err="1" smtClean="0"/>
              <a:t>f</a:t>
            </a:r>
            <a:r>
              <a:rPr lang="en-GB" i="1" baseline="-25000" dirty="0" err="1" smtClean="0"/>
              <a:t>i</a:t>
            </a:r>
            <a:r>
              <a:rPr lang="en-GB" i="1" baseline="-25000" dirty="0" err="1"/>
              <a:t>,k</a:t>
            </a:r>
            <a:r>
              <a:rPr lang="en-GB" dirty="0"/>
              <a:t> – </a:t>
            </a:r>
            <a:r>
              <a:rPr lang="en-GB" i="1" dirty="0" err="1"/>
              <a:t>a</a:t>
            </a:r>
            <a:r>
              <a:rPr lang="en-GB" i="1" baseline="-25000" dirty="0" err="1"/>
              <a:t>i,</a:t>
            </a:r>
            <a:r>
              <a:rPr lang="en-GB" i="1" baseline="-25000" dirty="0" err="1" smtClean="0"/>
              <a:t>k</a:t>
            </a:r>
            <a:r>
              <a:rPr lang="en-GB" dirty="0" smtClean="0"/>
              <a:t>)</a:t>
            </a:r>
          </a:p>
          <a:p>
            <a:r>
              <a:rPr lang="en-GB" dirty="0" smtClean="0">
                <a:sym typeface="Symbol" charset="0"/>
              </a:rPr>
              <a:t>Methods for analysing </a:t>
            </a:r>
            <a:r>
              <a:rPr lang="en-GB" altLang="ja-JP" b="1" dirty="0" smtClean="0">
                <a:solidFill>
                  <a:srgbClr val="FF0000"/>
                </a:solidFill>
                <a:sym typeface="Symbol" charset="0"/>
              </a:rPr>
              <a:t>a</a:t>
            </a:r>
            <a:r>
              <a:rPr lang="en-GB" altLang="ja-JP" dirty="0" smtClean="0">
                <a:sym typeface="Symbol" charset="0"/>
              </a:rPr>
              <a:t> </a:t>
            </a:r>
            <a:r>
              <a:rPr lang="en-GB" dirty="0" smtClean="0">
                <a:sym typeface="Symbol" charset="0"/>
              </a:rPr>
              <a:t>critical instance:</a:t>
            </a:r>
          </a:p>
          <a:p>
            <a:pPr lvl="1"/>
            <a:r>
              <a:rPr lang="en-GB" dirty="0" smtClean="0">
                <a:sym typeface="Symbol" charset="0"/>
              </a:rPr>
              <a:t>Timeline</a:t>
            </a:r>
          </a:p>
          <a:p>
            <a:pPr lvl="1"/>
            <a:r>
              <a:rPr lang="en-GB" dirty="0" smtClean="0">
                <a:sym typeface="Symbol" charset="0"/>
              </a:rPr>
              <a:t>Calculation</a:t>
            </a:r>
          </a:p>
          <a:p>
            <a:endParaRPr lang="en-GB" dirty="0">
              <a:sym typeface="Symbo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781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5" name="Group 2"/>
          <p:cNvGrpSpPr>
            <a:grpSpLocks/>
          </p:cNvGrpSpPr>
          <p:nvPr/>
        </p:nvGrpSpPr>
        <p:grpSpPr bwMode="auto">
          <a:xfrm>
            <a:off x="2057400" y="4148679"/>
            <a:ext cx="5727704" cy="520701"/>
            <a:chOff x="1296" y="2880"/>
            <a:chExt cx="3608" cy="328"/>
          </a:xfrm>
        </p:grpSpPr>
        <p:sp>
          <p:nvSpPr>
            <p:cNvPr id="64605" name="Line 3"/>
            <p:cNvSpPr>
              <a:spLocks noChangeShapeType="1"/>
            </p:cNvSpPr>
            <p:nvPr/>
          </p:nvSpPr>
          <p:spPr bwMode="auto">
            <a:xfrm>
              <a:off x="1296" y="2928"/>
              <a:ext cx="3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06" name="Text Box 4"/>
            <p:cNvSpPr txBox="1">
              <a:spLocks noChangeArrowheads="1"/>
            </p:cNvSpPr>
            <p:nvPr/>
          </p:nvSpPr>
          <p:spPr bwMode="auto">
            <a:xfrm>
              <a:off x="4472" y="2977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dirty="0">
                  <a:solidFill>
                    <a:schemeClr val="tx1"/>
                  </a:solidFill>
                </a:rPr>
                <a:t>time</a:t>
              </a:r>
            </a:p>
          </p:txBody>
        </p:sp>
        <p:sp>
          <p:nvSpPr>
            <p:cNvPr id="64607" name="Line 5"/>
            <p:cNvSpPr>
              <a:spLocks noChangeShapeType="1"/>
            </p:cNvSpPr>
            <p:nvPr/>
          </p:nvSpPr>
          <p:spPr bwMode="auto">
            <a:xfrm>
              <a:off x="1440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08" name="Line 6"/>
            <p:cNvSpPr>
              <a:spLocks noChangeShapeType="1"/>
            </p:cNvSpPr>
            <p:nvPr/>
          </p:nvSpPr>
          <p:spPr bwMode="auto">
            <a:xfrm>
              <a:off x="1920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09" name="Line 7"/>
            <p:cNvSpPr>
              <a:spLocks noChangeShapeType="1"/>
            </p:cNvSpPr>
            <p:nvPr/>
          </p:nvSpPr>
          <p:spPr bwMode="auto">
            <a:xfrm>
              <a:off x="2400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10" name="Line 8"/>
            <p:cNvSpPr>
              <a:spLocks noChangeShapeType="1"/>
            </p:cNvSpPr>
            <p:nvPr/>
          </p:nvSpPr>
          <p:spPr bwMode="auto">
            <a:xfrm>
              <a:off x="2880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11" name="Line 9"/>
            <p:cNvSpPr>
              <a:spLocks noChangeShapeType="1"/>
            </p:cNvSpPr>
            <p:nvPr/>
          </p:nvSpPr>
          <p:spPr bwMode="auto">
            <a:xfrm>
              <a:off x="3360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12" name="Line 10"/>
            <p:cNvSpPr>
              <a:spLocks noChangeShapeType="1"/>
            </p:cNvSpPr>
            <p:nvPr/>
          </p:nvSpPr>
          <p:spPr bwMode="auto">
            <a:xfrm>
              <a:off x="3840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13" name="Line 11"/>
            <p:cNvSpPr>
              <a:spLocks noChangeShapeType="1"/>
            </p:cNvSpPr>
            <p:nvPr/>
          </p:nvSpPr>
          <p:spPr bwMode="auto">
            <a:xfrm>
              <a:off x="4320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14" name="Line 12"/>
            <p:cNvSpPr>
              <a:spLocks noChangeShapeType="1"/>
            </p:cNvSpPr>
            <p:nvPr/>
          </p:nvSpPr>
          <p:spPr bwMode="auto">
            <a:xfrm flipV="1">
              <a:off x="148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15" name="Line 13"/>
            <p:cNvSpPr>
              <a:spLocks noChangeShapeType="1"/>
            </p:cNvSpPr>
            <p:nvPr/>
          </p:nvSpPr>
          <p:spPr bwMode="auto">
            <a:xfrm flipV="1">
              <a:off x="153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16" name="Line 14"/>
            <p:cNvSpPr>
              <a:spLocks noChangeShapeType="1"/>
            </p:cNvSpPr>
            <p:nvPr/>
          </p:nvSpPr>
          <p:spPr bwMode="auto">
            <a:xfrm flipV="1">
              <a:off x="158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17" name="Line 15"/>
            <p:cNvSpPr>
              <a:spLocks noChangeShapeType="1"/>
            </p:cNvSpPr>
            <p:nvPr/>
          </p:nvSpPr>
          <p:spPr bwMode="auto">
            <a:xfrm flipV="1">
              <a:off x="163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18" name="Line 16"/>
            <p:cNvSpPr>
              <a:spLocks noChangeShapeType="1"/>
            </p:cNvSpPr>
            <p:nvPr/>
          </p:nvSpPr>
          <p:spPr bwMode="auto">
            <a:xfrm flipV="1">
              <a:off x="1680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19" name="Line 17"/>
            <p:cNvSpPr>
              <a:spLocks noChangeShapeType="1"/>
            </p:cNvSpPr>
            <p:nvPr/>
          </p:nvSpPr>
          <p:spPr bwMode="auto">
            <a:xfrm flipV="1">
              <a:off x="172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0" name="Line 18"/>
            <p:cNvSpPr>
              <a:spLocks noChangeShapeType="1"/>
            </p:cNvSpPr>
            <p:nvPr/>
          </p:nvSpPr>
          <p:spPr bwMode="auto">
            <a:xfrm flipV="1">
              <a:off x="177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1" name="Line 19"/>
            <p:cNvSpPr>
              <a:spLocks noChangeShapeType="1"/>
            </p:cNvSpPr>
            <p:nvPr/>
          </p:nvSpPr>
          <p:spPr bwMode="auto">
            <a:xfrm flipV="1">
              <a:off x="182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2" name="Line 20"/>
            <p:cNvSpPr>
              <a:spLocks noChangeShapeType="1"/>
            </p:cNvSpPr>
            <p:nvPr/>
          </p:nvSpPr>
          <p:spPr bwMode="auto">
            <a:xfrm flipV="1">
              <a:off x="187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3" name="Line 21"/>
            <p:cNvSpPr>
              <a:spLocks noChangeShapeType="1"/>
            </p:cNvSpPr>
            <p:nvPr/>
          </p:nvSpPr>
          <p:spPr bwMode="auto">
            <a:xfrm flipV="1">
              <a:off x="196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4" name="Line 22"/>
            <p:cNvSpPr>
              <a:spLocks noChangeShapeType="1"/>
            </p:cNvSpPr>
            <p:nvPr/>
          </p:nvSpPr>
          <p:spPr bwMode="auto">
            <a:xfrm flipV="1">
              <a:off x="201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5" name="Line 23"/>
            <p:cNvSpPr>
              <a:spLocks noChangeShapeType="1"/>
            </p:cNvSpPr>
            <p:nvPr/>
          </p:nvSpPr>
          <p:spPr bwMode="auto">
            <a:xfrm flipV="1">
              <a:off x="206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6" name="Line 24"/>
            <p:cNvSpPr>
              <a:spLocks noChangeShapeType="1"/>
            </p:cNvSpPr>
            <p:nvPr/>
          </p:nvSpPr>
          <p:spPr bwMode="auto">
            <a:xfrm flipV="1">
              <a:off x="211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7" name="Line 25"/>
            <p:cNvSpPr>
              <a:spLocks noChangeShapeType="1"/>
            </p:cNvSpPr>
            <p:nvPr/>
          </p:nvSpPr>
          <p:spPr bwMode="auto">
            <a:xfrm flipV="1">
              <a:off x="2160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8" name="Line 26"/>
            <p:cNvSpPr>
              <a:spLocks noChangeShapeType="1"/>
            </p:cNvSpPr>
            <p:nvPr/>
          </p:nvSpPr>
          <p:spPr bwMode="auto">
            <a:xfrm flipV="1">
              <a:off x="220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9" name="Line 27"/>
            <p:cNvSpPr>
              <a:spLocks noChangeShapeType="1"/>
            </p:cNvSpPr>
            <p:nvPr/>
          </p:nvSpPr>
          <p:spPr bwMode="auto">
            <a:xfrm flipV="1">
              <a:off x="225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0" name="Line 28"/>
            <p:cNvSpPr>
              <a:spLocks noChangeShapeType="1"/>
            </p:cNvSpPr>
            <p:nvPr/>
          </p:nvSpPr>
          <p:spPr bwMode="auto">
            <a:xfrm flipV="1">
              <a:off x="230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1" name="Line 29"/>
            <p:cNvSpPr>
              <a:spLocks noChangeShapeType="1"/>
            </p:cNvSpPr>
            <p:nvPr/>
          </p:nvSpPr>
          <p:spPr bwMode="auto">
            <a:xfrm flipV="1">
              <a:off x="235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2" name="Line 30"/>
            <p:cNvSpPr>
              <a:spLocks noChangeShapeType="1"/>
            </p:cNvSpPr>
            <p:nvPr/>
          </p:nvSpPr>
          <p:spPr bwMode="auto">
            <a:xfrm flipV="1">
              <a:off x="244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3" name="Line 31"/>
            <p:cNvSpPr>
              <a:spLocks noChangeShapeType="1"/>
            </p:cNvSpPr>
            <p:nvPr/>
          </p:nvSpPr>
          <p:spPr bwMode="auto">
            <a:xfrm flipV="1">
              <a:off x="249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4" name="Line 32"/>
            <p:cNvSpPr>
              <a:spLocks noChangeShapeType="1"/>
            </p:cNvSpPr>
            <p:nvPr/>
          </p:nvSpPr>
          <p:spPr bwMode="auto">
            <a:xfrm flipV="1">
              <a:off x="254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5" name="Line 33"/>
            <p:cNvSpPr>
              <a:spLocks noChangeShapeType="1"/>
            </p:cNvSpPr>
            <p:nvPr/>
          </p:nvSpPr>
          <p:spPr bwMode="auto">
            <a:xfrm flipV="1">
              <a:off x="259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6" name="Line 34"/>
            <p:cNvSpPr>
              <a:spLocks noChangeShapeType="1"/>
            </p:cNvSpPr>
            <p:nvPr/>
          </p:nvSpPr>
          <p:spPr bwMode="auto">
            <a:xfrm flipV="1">
              <a:off x="2640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7" name="Line 35"/>
            <p:cNvSpPr>
              <a:spLocks noChangeShapeType="1"/>
            </p:cNvSpPr>
            <p:nvPr/>
          </p:nvSpPr>
          <p:spPr bwMode="auto">
            <a:xfrm flipV="1">
              <a:off x="268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8" name="Line 36"/>
            <p:cNvSpPr>
              <a:spLocks noChangeShapeType="1"/>
            </p:cNvSpPr>
            <p:nvPr/>
          </p:nvSpPr>
          <p:spPr bwMode="auto">
            <a:xfrm flipV="1">
              <a:off x="273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9" name="Line 37"/>
            <p:cNvSpPr>
              <a:spLocks noChangeShapeType="1"/>
            </p:cNvSpPr>
            <p:nvPr/>
          </p:nvSpPr>
          <p:spPr bwMode="auto">
            <a:xfrm flipV="1">
              <a:off x="278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0" name="Line 38"/>
            <p:cNvSpPr>
              <a:spLocks noChangeShapeType="1"/>
            </p:cNvSpPr>
            <p:nvPr/>
          </p:nvSpPr>
          <p:spPr bwMode="auto">
            <a:xfrm flipV="1">
              <a:off x="283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1" name="Line 39"/>
            <p:cNvSpPr>
              <a:spLocks noChangeShapeType="1"/>
            </p:cNvSpPr>
            <p:nvPr/>
          </p:nvSpPr>
          <p:spPr bwMode="auto">
            <a:xfrm flipV="1">
              <a:off x="292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2" name="Line 40"/>
            <p:cNvSpPr>
              <a:spLocks noChangeShapeType="1"/>
            </p:cNvSpPr>
            <p:nvPr/>
          </p:nvSpPr>
          <p:spPr bwMode="auto">
            <a:xfrm flipV="1">
              <a:off x="297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3" name="Line 41"/>
            <p:cNvSpPr>
              <a:spLocks noChangeShapeType="1"/>
            </p:cNvSpPr>
            <p:nvPr/>
          </p:nvSpPr>
          <p:spPr bwMode="auto">
            <a:xfrm flipV="1">
              <a:off x="302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4" name="Line 42"/>
            <p:cNvSpPr>
              <a:spLocks noChangeShapeType="1"/>
            </p:cNvSpPr>
            <p:nvPr/>
          </p:nvSpPr>
          <p:spPr bwMode="auto">
            <a:xfrm flipV="1">
              <a:off x="307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5" name="Line 43"/>
            <p:cNvSpPr>
              <a:spLocks noChangeShapeType="1"/>
            </p:cNvSpPr>
            <p:nvPr/>
          </p:nvSpPr>
          <p:spPr bwMode="auto">
            <a:xfrm flipV="1">
              <a:off x="3120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6" name="Line 44"/>
            <p:cNvSpPr>
              <a:spLocks noChangeShapeType="1"/>
            </p:cNvSpPr>
            <p:nvPr/>
          </p:nvSpPr>
          <p:spPr bwMode="auto">
            <a:xfrm flipV="1">
              <a:off x="316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7" name="Line 45"/>
            <p:cNvSpPr>
              <a:spLocks noChangeShapeType="1"/>
            </p:cNvSpPr>
            <p:nvPr/>
          </p:nvSpPr>
          <p:spPr bwMode="auto">
            <a:xfrm flipV="1">
              <a:off x="321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8" name="Line 46"/>
            <p:cNvSpPr>
              <a:spLocks noChangeShapeType="1"/>
            </p:cNvSpPr>
            <p:nvPr/>
          </p:nvSpPr>
          <p:spPr bwMode="auto">
            <a:xfrm flipV="1">
              <a:off x="326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9" name="Line 47"/>
            <p:cNvSpPr>
              <a:spLocks noChangeShapeType="1"/>
            </p:cNvSpPr>
            <p:nvPr/>
          </p:nvSpPr>
          <p:spPr bwMode="auto">
            <a:xfrm flipV="1">
              <a:off x="331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0" name="Line 48"/>
            <p:cNvSpPr>
              <a:spLocks noChangeShapeType="1"/>
            </p:cNvSpPr>
            <p:nvPr/>
          </p:nvSpPr>
          <p:spPr bwMode="auto">
            <a:xfrm flipV="1">
              <a:off x="340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1" name="Line 49"/>
            <p:cNvSpPr>
              <a:spLocks noChangeShapeType="1"/>
            </p:cNvSpPr>
            <p:nvPr/>
          </p:nvSpPr>
          <p:spPr bwMode="auto">
            <a:xfrm flipV="1">
              <a:off x="345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2" name="Line 50"/>
            <p:cNvSpPr>
              <a:spLocks noChangeShapeType="1"/>
            </p:cNvSpPr>
            <p:nvPr/>
          </p:nvSpPr>
          <p:spPr bwMode="auto">
            <a:xfrm flipV="1">
              <a:off x="350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3" name="Line 51"/>
            <p:cNvSpPr>
              <a:spLocks noChangeShapeType="1"/>
            </p:cNvSpPr>
            <p:nvPr/>
          </p:nvSpPr>
          <p:spPr bwMode="auto">
            <a:xfrm flipV="1">
              <a:off x="355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4" name="Line 52"/>
            <p:cNvSpPr>
              <a:spLocks noChangeShapeType="1"/>
            </p:cNvSpPr>
            <p:nvPr/>
          </p:nvSpPr>
          <p:spPr bwMode="auto">
            <a:xfrm flipV="1">
              <a:off x="3600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5" name="Line 53"/>
            <p:cNvSpPr>
              <a:spLocks noChangeShapeType="1"/>
            </p:cNvSpPr>
            <p:nvPr/>
          </p:nvSpPr>
          <p:spPr bwMode="auto">
            <a:xfrm flipV="1">
              <a:off x="364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6" name="Line 54"/>
            <p:cNvSpPr>
              <a:spLocks noChangeShapeType="1"/>
            </p:cNvSpPr>
            <p:nvPr/>
          </p:nvSpPr>
          <p:spPr bwMode="auto">
            <a:xfrm flipV="1">
              <a:off x="369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7" name="Line 55"/>
            <p:cNvSpPr>
              <a:spLocks noChangeShapeType="1"/>
            </p:cNvSpPr>
            <p:nvPr/>
          </p:nvSpPr>
          <p:spPr bwMode="auto">
            <a:xfrm flipV="1">
              <a:off x="374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8" name="Line 56"/>
            <p:cNvSpPr>
              <a:spLocks noChangeShapeType="1"/>
            </p:cNvSpPr>
            <p:nvPr/>
          </p:nvSpPr>
          <p:spPr bwMode="auto">
            <a:xfrm flipV="1">
              <a:off x="379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9" name="Line 57"/>
            <p:cNvSpPr>
              <a:spLocks noChangeShapeType="1"/>
            </p:cNvSpPr>
            <p:nvPr/>
          </p:nvSpPr>
          <p:spPr bwMode="auto">
            <a:xfrm flipV="1">
              <a:off x="388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0" name="Line 58"/>
            <p:cNvSpPr>
              <a:spLocks noChangeShapeType="1"/>
            </p:cNvSpPr>
            <p:nvPr/>
          </p:nvSpPr>
          <p:spPr bwMode="auto">
            <a:xfrm flipV="1">
              <a:off x="393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1" name="Line 59"/>
            <p:cNvSpPr>
              <a:spLocks noChangeShapeType="1"/>
            </p:cNvSpPr>
            <p:nvPr/>
          </p:nvSpPr>
          <p:spPr bwMode="auto">
            <a:xfrm flipV="1">
              <a:off x="398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2" name="Line 60"/>
            <p:cNvSpPr>
              <a:spLocks noChangeShapeType="1"/>
            </p:cNvSpPr>
            <p:nvPr/>
          </p:nvSpPr>
          <p:spPr bwMode="auto">
            <a:xfrm flipV="1">
              <a:off x="403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3" name="Line 61"/>
            <p:cNvSpPr>
              <a:spLocks noChangeShapeType="1"/>
            </p:cNvSpPr>
            <p:nvPr/>
          </p:nvSpPr>
          <p:spPr bwMode="auto">
            <a:xfrm flipV="1">
              <a:off x="4080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4" name="Line 62"/>
            <p:cNvSpPr>
              <a:spLocks noChangeShapeType="1"/>
            </p:cNvSpPr>
            <p:nvPr/>
          </p:nvSpPr>
          <p:spPr bwMode="auto">
            <a:xfrm flipV="1">
              <a:off x="412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5" name="Line 63"/>
            <p:cNvSpPr>
              <a:spLocks noChangeShapeType="1"/>
            </p:cNvSpPr>
            <p:nvPr/>
          </p:nvSpPr>
          <p:spPr bwMode="auto">
            <a:xfrm flipV="1">
              <a:off x="417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6" name="Line 64"/>
            <p:cNvSpPr>
              <a:spLocks noChangeShapeType="1"/>
            </p:cNvSpPr>
            <p:nvPr/>
          </p:nvSpPr>
          <p:spPr bwMode="auto">
            <a:xfrm flipV="1">
              <a:off x="4224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7" name="Line 65"/>
            <p:cNvSpPr>
              <a:spLocks noChangeShapeType="1"/>
            </p:cNvSpPr>
            <p:nvPr/>
          </p:nvSpPr>
          <p:spPr bwMode="auto">
            <a:xfrm flipV="1">
              <a:off x="4272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8" name="Line 66"/>
            <p:cNvSpPr>
              <a:spLocks noChangeShapeType="1"/>
            </p:cNvSpPr>
            <p:nvPr/>
          </p:nvSpPr>
          <p:spPr bwMode="auto">
            <a:xfrm flipV="1">
              <a:off x="4368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9" name="Line 67"/>
            <p:cNvSpPr>
              <a:spLocks noChangeShapeType="1"/>
            </p:cNvSpPr>
            <p:nvPr/>
          </p:nvSpPr>
          <p:spPr bwMode="auto">
            <a:xfrm flipV="1">
              <a:off x="4416" y="28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70" name="Text Box 68"/>
            <p:cNvSpPr txBox="1">
              <a:spLocks noChangeArrowheads="1"/>
            </p:cNvSpPr>
            <p:nvPr/>
          </p:nvSpPr>
          <p:spPr bwMode="auto">
            <a:xfrm>
              <a:off x="1344" y="297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4671" name="Text Box 69"/>
            <p:cNvSpPr txBox="1">
              <a:spLocks noChangeArrowheads="1"/>
            </p:cNvSpPr>
            <p:nvPr/>
          </p:nvSpPr>
          <p:spPr bwMode="auto">
            <a:xfrm>
              <a:off x="1776" y="297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4672" name="Text Box 70"/>
            <p:cNvSpPr txBox="1">
              <a:spLocks noChangeArrowheads="1"/>
            </p:cNvSpPr>
            <p:nvPr/>
          </p:nvSpPr>
          <p:spPr bwMode="auto">
            <a:xfrm>
              <a:off x="2256" y="297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64673" name="Text Box 71"/>
            <p:cNvSpPr txBox="1">
              <a:spLocks noChangeArrowheads="1"/>
            </p:cNvSpPr>
            <p:nvPr/>
          </p:nvSpPr>
          <p:spPr bwMode="auto">
            <a:xfrm>
              <a:off x="2736" y="297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64674" name="Text Box 72"/>
            <p:cNvSpPr txBox="1">
              <a:spLocks noChangeArrowheads="1"/>
            </p:cNvSpPr>
            <p:nvPr/>
          </p:nvSpPr>
          <p:spPr bwMode="auto">
            <a:xfrm>
              <a:off x="3216" y="297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40</a:t>
              </a:r>
            </a:p>
          </p:txBody>
        </p:sp>
        <p:sp>
          <p:nvSpPr>
            <p:cNvPr id="64675" name="Text Box 73"/>
            <p:cNvSpPr txBox="1">
              <a:spLocks noChangeArrowheads="1"/>
            </p:cNvSpPr>
            <p:nvPr/>
          </p:nvSpPr>
          <p:spPr bwMode="auto">
            <a:xfrm>
              <a:off x="3696" y="297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50</a:t>
              </a:r>
            </a:p>
          </p:txBody>
        </p:sp>
        <p:sp>
          <p:nvSpPr>
            <p:cNvPr id="64676" name="Text Box 74"/>
            <p:cNvSpPr txBox="1">
              <a:spLocks noChangeArrowheads="1"/>
            </p:cNvSpPr>
            <p:nvPr/>
          </p:nvSpPr>
          <p:spPr bwMode="auto">
            <a:xfrm>
              <a:off x="4176" y="297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60</a:t>
              </a:r>
            </a:p>
          </p:txBody>
        </p:sp>
      </p:grpSp>
      <p:sp>
        <p:nvSpPr>
          <p:cNvPr id="64516" name="Rectangle 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WCRT methods: timeline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59501" name="Rectangle 77"/>
          <p:cNvSpPr>
            <a:spLocks noChangeArrowheads="1"/>
          </p:cNvSpPr>
          <p:nvPr/>
        </p:nvSpPr>
        <p:spPr bwMode="auto">
          <a:xfrm>
            <a:off x="2286000" y="2015075"/>
            <a:ext cx="228600" cy="304800"/>
          </a:xfrm>
          <a:prstGeom prst="rect">
            <a:avLst/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359502" name="Rectangle 78"/>
          <p:cNvSpPr>
            <a:spLocks noChangeArrowheads="1"/>
          </p:cNvSpPr>
          <p:nvPr/>
        </p:nvSpPr>
        <p:spPr bwMode="auto">
          <a:xfrm>
            <a:off x="3048000" y="2015075"/>
            <a:ext cx="228600" cy="304800"/>
          </a:xfrm>
          <a:prstGeom prst="rect">
            <a:avLst/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3810000" y="2015075"/>
            <a:ext cx="2514600" cy="304800"/>
            <a:chOff x="2400" y="1536"/>
            <a:chExt cx="1584" cy="192"/>
          </a:xfrm>
        </p:grpSpPr>
        <p:sp>
          <p:nvSpPr>
            <p:cNvPr id="64601" name="Rectangle 80"/>
            <p:cNvSpPr>
              <a:spLocks noChangeArrowheads="1"/>
            </p:cNvSpPr>
            <p:nvPr/>
          </p:nvSpPr>
          <p:spPr bwMode="auto">
            <a:xfrm>
              <a:off x="2400" y="153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602" name="Rectangle 81"/>
            <p:cNvSpPr>
              <a:spLocks noChangeArrowheads="1"/>
            </p:cNvSpPr>
            <p:nvPr/>
          </p:nvSpPr>
          <p:spPr bwMode="auto">
            <a:xfrm>
              <a:off x="2880" y="153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603" name="Rectangle 82"/>
            <p:cNvSpPr>
              <a:spLocks noChangeArrowheads="1"/>
            </p:cNvSpPr>
            <p:nvPr/>
          </p:nvSpPr>
          <p:spPr bwMode="auto">
            <a:xfrm>
              <a:off x="3360" y="153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604" name="Rectangle 83"/>
            <p:cNvSpPr>
              <a:spLocks noChangeArrowheads="1"/>
            </p:cNvSpPr>
            <p:nvPr/>
          </p:nvSpPr>
          <p:spPr bwMode="auto">
            <a:xfrm>
              <a:off x="3840" y="153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2286000" y="2319875"/>
            <a:ext cx="1295400" cy="762000"/>
            <a:chOff x="1440" y="1728"/>
            <a:chExt cx="816" cy="480"/>
          </a:xfrm>
        </p:grpSpPr>
        <p:sp>
          <p:nvSpPr>
            <p:cNvPr id="64595" name="Rectangle 85"/>
            <p:cNvSpPr>
              <a:spLocks noChangeArrowheads="1"/>
            </p:cNvSpPr>
            <p:nvPr/>
          </p:nvSpPr>
          <p:spPr bwMode="auto">
            <a:xfrm>
              <a:off x="144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96" name="Rectangle 86"/>
            <p:cNvSpPr>
              <a:spLocks noChangeArrowheads="1"/>
            </p:cNvSpPr>
            <p:nvPr/>
          </p:nvSpPr>
          <p:spPr bwMode="auto">
            <a:xfrm>
              <a:off x="1584" y="2016"/>
              <a:ext cx="384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97" name="Rectangle 87"/>
            <p:cNvSpPr>
              <a:spLocks noChangeArrowheads="1"/>
            </p:cNvSpPr>
            <p:nvPr/>
          </p:nvSpPr>
          <p:spPr bwMode="auto">
            <a:xfrm>
              <a:off x="192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98" name="Rectangle 88"/>
            <p:cNvSpPr>
              <a:spLocks noChangeArrowheads="1"/>
            </p:cNvSpPr>
            <p:nvPr/>
          </p:nvSpPr>
          <p:spPr bwMode="auto">
            <a:xfrm>
              <a:off x="2064" y="2016"/>
              <a:ext cx="192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99" name="Line 89"/>
            <p:cNvSpPr>
              <a:spLocks noChangeShapeType="1"/>
            </p:cNvSpPr>
            <p:nvPr/>
          </p:nvSpPr>
          <p:spPr bwMode="auto">
            <a:xfrm>
              <a:off x="2064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00" name="Line 90"/>
            <p:cNvSpPr>
              <a:spLocks noChangeShapeType="1"/>
            </p:cNvSpPr>
            <p:nvPr/>
          </p:nvSpPr>
          <p:spPr bwMode="auto">
            <a:xfrm>
              <a:off x="192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3733800" y="2319875"/>
            <a:ext cx="2743200" cy="762000"/>
            <a:chOff x="2352" y="1728"/>
            <a:chExt cx="1728" cy="480"/>
          </a:xfrm>
        </p:grpSpPr>
        <p:sp>
          <p:nvSpPr>
            <p:cNvPr id="64577" name="Rectangle 92"/>
            <p:cNvSpPr>
              <a:spLocks noChangeArrowheads="1"/>
            </p:cNvSpPr>
            <p:nvPr/>
          </p:nvSpPr>
          <p:spPr bwMode="auto">
            <a:xfrm>
              <a:off x="2352" y="2016"/>
              <a:ext cx="48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78" name="Line 93"/>
            <p:cNvSpPr>
              <a:spLocks noChangeShapeType="1"/>
            </p:cNvSpPr>
            <p:nvPr/>
          </p:nvSpPr>
          <p:spPr bwMode="auto">
            <a:xfrm>
              <a:off x="240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79" name="Line 94"/>
            <p:cNvSpPr>
              <a:spLocks noChangeShapeType="1"/>
            </p:cNvSpPr>
            <p:nvPr/>
          </p:nvSpPr>
          <p:spPr bwMode="auto">
            <a:xfrm>
              <a:off x="2544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80" name="Rectangle 95"/>
            <p:cNvSpPr>
              <a:spLocks noChangeArrowheads="1"/>
            </p:cNvSpPr>
            <p:nvPr/>
          </p:nvSpPr>
          <p:spPr bwMode="auto">
            <a:xfrm>
              <a:off x="240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81" name="Rectangle 96"/>
            <p:cNvSpPr>
              <a:spLocks noChangeArrowheads="1"/>
            </p:cNvSpPr>
            <p:nvPr/>
          </p:nvSpPr>
          <p:spPr bwMode="auto">
            <a:xfrm>
              <a:off x="288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82" name="Rectangle 97"/>
            <p:cNvSpPr>
              <a:spLocks noChangeArrowheads="1"/>
            </p:cNvSpPr>
            <p:nvPr/>
          </p:nvSpPr>
          <p:spPr bwMode="auto">
            <a:xfrm>
              <a:off x="336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83" name="Rectangle 98"/>
            <p:cNvSpPr>
              <a:spLocks noChangeArrowheads="1"/>
            </p:cNvSpPr>
            <p:nvPr/>
          </p:nvSpPr>
          <p:spPr bwMode="auto">
            <a:xfrm>
              <a:off x="384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84" name="Line 99"/>
            <p:cNvSpPr>
              <a:spLocks noChangeShapeType="1"/>
            </p:cNvSpPr>
            <p:nvPr/>
          </p:nvSpPr>
          <p:spPr bwMode="auto">
            <a:xfrm>
              <a:off x="3024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85" name="Line 100"/>
            <p:cNvSpPr>
              <a:spLocks noChangeShapeType="1"/>
            </p:cNvSpPr>
            <p:nvPr/>
          </p:nvSpPr>
          <p:spPr bwMode="auto">
            <a:xfrm>
              <a:off x="288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86" name="Line 101"/>
            <p:cNvSpPr>
              <a:spLocks noChangeShapeType="1"/>
            </p:cNvSpPr>
            <p:nvPr/>
          </p:nvSpPr>
          <p:spPr bwMode="auto">
            <a:xfrm>
              <a:off x="3504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87" name="Line 102"/>
            <p:cNvSpPr>
              <a:spLocks noChangeShapeType="1"/>
            </p:cNvSpPr>
            <p:nvPr/>
          </p:nvSpPr>
          <p:spPr bwMode="auto">
            <a:xfrm>
              <a:off x="336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88" name="Line 103"/>
            <p:cNvSpPr>
              <a:spLocks noChangeShapeType="1"/>
            </p:cNvSpPr>
            <p:nvPr/>
          </p:nvSpPr>
          <p:spPr bwMode="auto">
            <a:xfrm>
              <a:off x="3984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89" name="Line 104"/>
            <p:cNvSpPr>
              <a:spLocks noChangeShapeType="1"/>
            </p:cNvSpPr>
            <p:nvPr/>
          </p:nvSpPr>
          <p:spPr bwMode="auto">
            <a:xfrm>
              <a:off x="384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90" name="Rectangle 105"/>
            <p:cNvSpPr>
              <a:spLocks noChangeArrowheads="1"/>
            </p:cNvSpPr>
            <p:nvPr/>
          </p:nvSpPr>
          <p:spPr bwMode="auto">
            <a:xfrm>
              <a:off x="2544" y="2016"/>
              <a:ext cx="336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91" name="Rectangle 106"/>
            <p:cNvSpPr>
              <a:spLocks noChangeArrowheads="1"/>
            </p:cNvSpPr>
            <p:nvPr/>
          </p:nvSpPr>
          <p:spPr bwMode="auto">
            <a:xfrm>
              <a:off x="3024" y="201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92" name="Rectangle 107"/>
            <p:cNvSpPr>
              <a:spLocks noChangeArrowheads="1"/>
            </p:cNvSpPr>
            <p:nvPr/>
          </p:nvSpPr>
          <p:spPr bwMode="auto">
            <a:xfrm>
              <a:off x="3264" y="2016"/>
              <a:ext cx="96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93" name="Rectangle 108"/>
            <p:cNvSpPr>
              <a:spLocks noChangeArrowheads="1"/>
            </p:cNvSpPr>
            <p:nvPr/>
          </p:nvSpPr>
          <p:spPr bwMode="auto">
            <a:xfrm>
              <a:off x="3504" y="2016"/>
              <a:ext cx="336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94" name="Rectangle 109"/>
            <p:cNvSpPr>
              <a:spLocks noChangeArrowheads="1"/>
            </p:cNvSpPr>
            <p:nvPr/>
          </p:nvSpPr>
          <p:spPr bwMode="auto">
            <a:xfrm>
              <a:off x="3984" y="2016"/>
              <a:ext cx="96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6" name="Group 110"/>
          <p:cNvGrpSpPr>
            <a:grpSpLocks/>
          </p:cNvGrpSpPr>
          <p:nvPr/>
        </p:nvGrpSpPr>
        <p:grpSpPr bwMode="auto">
          <a:xfrm>
            <a:off x="2286000" y="3081875"/>
            <a:ext cx="4267200" cy="762000"/>
            <a:chOff x="1440" y="2208"/>
            <a:chExt cx="2688" cy="480"/>
          </a:xfrm>
        </p:grpSpPr>
        <p:sp>
          <p:nvSpPr>
            <p:cNvPr id="64567" name="Rectangle 111"/>
            <p:cNvSpPr>
              <a:spLocks noChangeArrowheads="1"/>
            </p:cNvSpPr>
            <p:nvPr/>
          </p:nvSpPr>
          <p:spPr bwMode="auto">
            <a:xfrm>
              <a:off x="1440" y="2496"/>
              <a:ext cx="81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68" name="Rectangle 112"/>
            <p:cNvSpPr>
              <a:spLocks noChangeArrowheads="1"/>
            </p:cNvSpPr>
            <p:nvPr/>
          </p:nvSpPr>
          <p:spPr bwMode="auto">
            <a:xfrm>
              <a:off x="2256" y="2496"/>
              <a:ext cx="96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69" name="Line 113"/>
            <p:cNvSpPr>
              <a:spLocks noChangeShapeType="1"/>
            </p:cNvSpPr>
            <p:nvPr/>
          </p:nvSpPr>
          <p:spPr bwMode="auto">
            <a:xfrm>
              <a:off x="2352" y="220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70" name="Line 114"/>
            <p:cNvSpPr>
              <a:spLocks noChangeShapeType="1"/>
            </p:cNvSpPr>
            <p:nvPr/>
          </p:nvSpPr>
          <p:spPr bwMode="auto">
            <a:xfrm>
              <a:off x="3168" y="220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71" name="Line 115"/>
            <p:cNvSpPr>
              <a:spLocks noChangeShapeType="1"/>
            </p:cNvSpPr>
            <p:nvPr/>
          </p:nvSpPr>
          <p:spPr bwMode="auto">
            <a:xfrm>
              <a:off x="3264" y="220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72" name="Line 116"/>
            <p:cNvSpPr>
              <a:spLocks noChangeShapeType="1"/>
            </p:cNvSpPr>
            <p:nvPr/>
          </p:nvSpPr>
          <p:spPr bwMode="auto">
            <a:xfrm>
              <a:off x="4080" y="220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73" name="Rectangle 117"/>
            <p:cNvSpPr>
              <a:spLocks noChangeArrowheads="1"/>
            </p:cNvSpPr>
            <p:nvPr/>
          </p:nvSpPr>
          <p:spPr bwMode="auto">
            <a:xfrm>
              <a:off x="2352" y="2496"/>
              <a:ext cx="81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74" name="Rectangle 118"/>
            <p:cNvSpPr>
              <a:spLocks noChangeArrowheads="1"/>
            </p:cNvSpPr>
            <p:nvPr/>
          </p:nvSpPr>
          <p:spPr bwMode="auto">
            <a:xfrm>
              <a:off x="3168" y="2496"/>
              <a:ext cx="96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75" name="Rectangle 119"/>
            <p:cNvSpPr>
              <a:spLocks noChangeArrowheads="1"/>
            </p:cNvSpPr>
            <p:nvPr/>
          </p:nvSpPr>
          <p:spPr bwMode="auto">
            <a:xfrm>
              <a:off x="3264" y="2496"/>
              <a:ext cx="81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76" name="Rectangle 120"/>
            <p:cNvSpPr>
              <a:spLocks noChangeArrowheads="1"/>
            </p:cNvSpPr>
            <p:nvPr/>
          </p:nvSpPr>
          <p:spPr bwMode="auto">
            <a:xfrm>
              <a:off x="4080" y="2496"/>
              <a:ext cx="48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121"/>
          <p:cNvGrpSpPr>
            <a:grpSpLocks/>
          </p:cNvGrpSpPr>
          <p:nvPr/>
        </p:nvGrpSpPr>
        <p:grpSpPr bwMode="auto">
          <a:xfrm>
            <a:off x="1795463" y="1710273"/>
            <a:ext cx="1252538" cy="593725"/>
            <a:chOff x="1131" y="1344"/>
            <a:chExt cx="789" cy="374"/>
          </a:xfrm>
        </p:grpSpPr>
        <p:sp>
          <p:nvSpPr>
            <p:cNvPr id="64564" name="Text Box 122"/>
            <p:cNvSpPr txBox="1">
              <a:spLocks noChangeArrowheads="1"/>
            </p:cNvSpPr>
            <p:nvPr/>
          </p:nvSpPr>
          <p:spPr bwMode="auto">
            <a:xfrm>
              <a:off x="1131" y="1487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dirty="0" smtClean="0">
                  <a:solidFill>
                    <a:schemeClr val="tx1"/>
                  </a:solidFill>
                  <a:sym typeface="Symbol" charset="0"/>
                </a:rPr>
                <a:t></a:t>
              </a:r>
              <a:r>
                <a:rPr lang="en-US" sz="1800" b="0" baseline="-25000" dirty="0">
                  <a:solidFill>
                    <a:schemeClr val="tx1"/>
                  </a:solidFill>
                  <a:sym typeface="Symbol" charset="0"/>
                </a:rPr>
                <a:t>1</a:t>
              </a:r>
              <a:endParaRPr 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64565" name="Line 123"/>
            <p:cNvSpPr>
              <a:spLocks noChangeShapeType="1"/>
            </p:cNvSpPr>
            <p:nvPr/>
          </p:nvSpPr>
          <p:spPr bwMode="auto">
            <a:xfrm>
              <a:off x="144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66" name="Line 124"/>
            <p:cNvSpPr>
              <a:spLocks noChangeShapeType="1"/>
            </p:cNvSpPr>
            <p:nvPr/>
          </p:nvSpPr>
          <p:spPr bwMode="auto">
            <a:xfrm>
              <a:off x="192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25"/>
          <p:cNvGrpSpPr>
            <a:grpSpLocks/>
          </p:cNvGrpSpPr>
          <p:nvPr/>
        </p:nvGrpSpPr>
        <p:grpSpPr bwMode="auto">
          <a:xfrm>
            <a:off x="6553200" y="1557875"/>
            <a:ext cx="838200" cy="2590800"/>
            <a:chOff x="4128" y="1248"/>
            <a:chExt cx="528" cy="1632"/>
          </a:xfrm>
        </p:grpSpPr>
        <p:sp>
          <p:nvSpPr>
            <p:cNvPr id="64554" name="Rectangle 126"/>
            <p:cNvSpPr>
              <a:spLocks noChangeArrowheads="1"/>
            </p:cNvSpPr>
            <p:nvPr/>
          </p:nvSpPr>
          <p:spPr bwMode="auto">
            <a:xfrm>
              <a:off x="4320" y="1536"/>
              <a:ext cx="144" cy="192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55" name="Rectangle 127"/>
            <p:cNvSpPr>
              <a:spLocks noChangeArrowheads="1"/>
            </p:cNvSpPr>
            <p:nvPr/>
          </p:nvSpPr>
          <p:spPr bwMode="auto">
            <a:xfrm>
              <a:off x="432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56" name="Line 128"/>
            <p:cNvSpPr>
              <a:spLocks noChangeShapeType="1"/>
            </p:cNvSpPr>
            <p:nvPr/>
          </p:nvSpPr>
          <p:spPr bwMode="auto">
            <a:xfrm>
              <a:off x="432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57" name="Rectangle 129"/>
            <p:cNvSpPr>
              <a:spLocks noChangeArrowheads="1"/>
            </p:cNvSpPr>
            <p:nvPr/>
          </p:nvSpPr>
          <p:spPr bwMode="auto">
            <a:xfrm>
              <a:off x="4176" y="2016"/>
              <a:ext cx="144" cy="192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58" name="Line 130"/>
            <p:cNvSpPr>
              <a:spLocks noChangeShapeType="1"/>
            </p:cNvSpPr>
            <p:nvPr/>
          </p:nvSpPr>
          <p:spPr bwMode="auto">
            <a:xfrm>
              <a:off x="4176" y="220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59" name="Rectangle 131"/>
            <p:cNvSpPr>
              <a:spLocks noChangeArrowheads="1"/>
            </p:cNvSpPr>
            <p:nvPr/>
          </p:nvSpPr>
          <p:spPr bwMode="auto">
            <a:xfrm>
              <a:off x="4128" y="2496"/>
              <a:ext cx="48" cy="192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60" name="Rectangle 132"/>
            <p:cNvSpPr>
              <a:spLocks noChangeArrowheads="1"/>
            </p:cNvSpPr>
            <p:nvPr/>
          </p:nvSpPr>
          <p:spPr bwMode="auto">
            <a:xfrm>
              <a:off x="4176" y="2496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61" name="Rectangle 133"/>
            <p:cNvSpPr>
              <a:spLocks noChangeArrowheads="1"/>
            </p:cNvSpPr>
            <p:nvPr/>
          </p:nvSpPr>
          <p:spPr bwMode="auto">
            <a:xfrm>
              <a:off x="4416" y="1248"/>
              <a:ext cx="240" cy="16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562" name="Line 134"/>
            <p:cNvSpPr>
              <a:spLocks noChangeShapeType="1"/>
            </p:cNvSpPr>
            <p:nvPr/>
          </p:nvSpPr>
          <p:spPr bwMode="auto">
            <a:xfrm>
              <a:off x="4320" y="1344"/>
              <a:ext cx="0" cy="192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63" name="Line 135"/>
            <p:cNvSpPr>
              <a:spLocks noChangeShapeType="1"/>
            </p:cNvSpPr>
            <p:nvPr/>
          </p:nvSpPr>
          <p:spPr bwMode="auto">
            <a:xfrm>
              <a:off x="4176" y="1824"/>
              <a:ext cx="0" cy="192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36"/>
          <p:cNvGrpSpPr>
            <a:grpSpLocks/>
          </p:cNvGrpSpPr>
          <p:nvPr/>
        </p:nvGrpSpPr>
        <p:grpSpPr bwMode="auto">
          <a:xfrm>
            <a:off x="1784350" y="1710276"/>
            <a:ext cx="4768850" cy="2128838"/>
            <a:chOff x="1124" y="1344"/>
            <a:chExt cx="3004" cy="1341"/>
          </a:xfrm>
        </p:grpSpPr>
        <p:sp>
          <p:nvSpPr>
            <p:cNvPr id="64546" name="Text Box 137"/>
            <p:cNvSpPr txBox="1">
              <a:spLocks noChangeArrowheads="1"/>
            </p:cNvSpPr>
            <p:nvPr/>
          </p:nvSpPr>
          <p:spPr bwMode="auto">
            <a:xfrm>
              <a:off x="1124" y="2452"/>
              <a:ext cx="3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dirty="0" smtClean="0">
                  <a:solidFill>
                    <a:schemeClr val="tx1"/>
                  </a:solidFill>
                  <a:sym typeface="Symbol" charset="0"/>
                </a:rPr>
                <a:t></a:t>
              </a:r>
              <a:r>
                <a:rPr lang="en-US" sz="1800" b="0" baseline="-25000" dirty="0">
                  <a:solidFill>
                    <a:schemeClr val="tx1"/>
                  </a:solidFill>
                  <a:sym typeface="Symbol" charset="0"/>
                </a:rPr>
                <a:t>3</a:t>
              </a:r>
              <a:endParaRPr 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64547" name="Line 138"/>
            <p:cNvSpPr>
              <a:spLocks noChangeShapeType="1"/>
            </p:cNvSpPr>
            <p:nvPr/>
          </p:nvSpPr>
          <p:spPr bwMode="auto">
            <a:xfrm>
              <a:off x="240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8" name="Line 139"/>
            <p:cNvSpPr>
              <a:spLocks noChangeShapeType="1"/>
            </p:cNvSpPr>
            <p:nvPr/>
          </p:nvSpPr>
          <p:spPr bwMode="auto">
            <a:xfrm>
              <a:off x="288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9" name="Line 140"/>
            <p:cNvSpPr>
              <a:spLocks noChangeShapeType="1"/>
            </p:cNvSpPr>
            <p:nvPr/>
          </p:nvSpPr>
          <p:spPr bwMode="auto">
            <a:xfrm>
              <a:off x="336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50" name="Line 141"/>
            <p:cNvSpPr>
              <a:spLocks noChangeShapeType="1"/>
            </p:cNvSpPr>
            <p:nvPr/>
          </p:nvSpPr>
          <p:spPr bwMode="auto">
            <a:xfrm>
              <a:off x="384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51" name="Line 142"/>
            <p:cNvSpPr>
              <a:spLocks noChangeShapeType="1"/>
            </p:cNvSpPr>
            <p:nvPr/>
          </p:nvSpPr>
          <p:spPr bwMode="auto">
            <a:xfrm>
              <a:off x="3264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52" name="Line 143"/>
            <p:cNvSpPr>
              <a:spLocks noChangeShapeType="1"/>
            </p:cNvSpPr>
            <p:nvPr/>
          </p:nvSpPr>
          <p:spPr bwMode="auto">
            <a:xfrm>
              <a:off x="4128" y="2304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53" name="Line 144"/>
            <p:cNvSpPr>
              <a:spLocks noChangeShapeType="1"/>
            </p:cNvSpPr>
            <p:nvPr/>
          </p:nvSpPr>
          <p:spPr bwMode="auto">
            <a:xfrm>
              <a:off x="1440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5"/>
          <p:cNvGrpSpPr>
            <a:grpSpLocks/>
          </p:cNvGrpSpPr>
          <p:nvPr/>
        </p:nvGrpSpPr>
        <p:grpSpPr bwMode="auto">
          <a:xfrm>
            <a:off x="1792290" y="2472273"/>
            <a:ext cx="1941515" cy="619125"/>
            <a:chOff x="1129" y="1824"/>
            <a:chExt cx="1223" cy="390"/>
          </a:xfrm>
        </p:grpSpPr>
        <p:sp>
          <p:nvSpPr>
            <p:cNvPr id="64543" name="Text Box 146"/>
            <p:cNvSpPr txBox="1">
              <a:spLocks noChangeArrowheads="1"/>
            </p:cNvSpPr>
            <p:nvPr/>
          </p:nvSpPr>
          <p:spPr bwMode="auto">
            <a:xfrm>
              <a:off x="1129" y="1981"/>
              <a:ext cx="3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dirty="0" smtClean="0">
                  <a:solidFill>
                    <a:schemeClr val="tx1"/>
                  </a:solidFill>
                  <a:sym typeface="Symbol" charset="0"/>
                </a:rPr>
                <a:t></a:t>
              </a:r>
              <a:r>
                <a:rPr lang="en-US" sz="1800" b="0" baseline="-25000" dirty="0">
                  <a:solidFill>
                    <a:schemeClr val="tx1"/>
                  </a:solidFill>
                  <a:sym typeface="Symbol" charset="0"/>
                </a:rPr>
                <a:t>2</a:t>
              </a:r>
              <a:endParaRPr 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64544" name="Line 147"/>
            <p:cNvSpPr>
              <a:spLocks noChangeShapeType="1"/>
            </p:cNvSpPr>
            <p:nvPr/>
          </p:nvSpPr>
          <p:spPr bwMode="auto">
            <a:xfrm>
              <a:off x="1440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5" name="Line 148"/>
            <p:cNvSpPr>
              <a:spLocks noChangeShapeType="1"/>
            </p:cNvSpPr>
            <p:nvPr/>
          </p:nvSpPr>
          <p:spPr bwMode="auto">
            <a:xfrm>
              <a:off x="2352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49"/>
          <p:cNvGrpSpPr>
            <a:grpSpLocks/>
          </p:cNvGrpSpPr>
          <p:nvPr/>
        </p:nvGrpSpPr>
        <p:grpSpPr bwMode="auto">
          <a:xfrm>
            <a:off x="2286000" y="3843875"/>
            <a:ext cx="4267200" cy="2271713"/>
            <a:chOff x="1440" y="2688"/>
            <a:chExt cx="2688" cy="1431"/>
          </a:xfrm>
        </p:grpSpPr>
        <p:sp>
          <p:nvSpPr>
            <p:cNvPr id="64539" name="Line 150"/>
            <p:cNvSpPr>
              <a:spLocks noChangeShapeType="1"/>
            </p:cNvSpPr>
            <p:nvPr/>
          </p:nvSpPr>
          <p:spPr bwMode="auto">
            <a:xfrm>
              <a:off x="1440" y="2688"/>
              <a:ext cx="0" cy="12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0" name="Line 151"/>
            <p:cNvSpPr>
              <a:spLocks noChangeShapeType="1"/>
            </p:cNvSpPr>
            <p:nvPr/>
          </p:nvSpPr>
          <p:spPr bwMode="auto">
            <a:xfrm>
              <a:off x="4128" y="2688"/>
              <a:ext cx="0" cy="12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1" name="Line 152"/>
            <p:cNvSpPr>
              <a:spLocks noChangeShapeType="1"/>
            </p:cNvSpPr>
            <p:nvPr/>
          </p:nvSpPr>
          <p:spPr bwMode="auto">
            <a:xfrm>
              <a:off x="1440" y="3888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2" name="Text Box 153"/>
            <p:cNvSpPr txBox="1">
              <a:spLocks noChangeArrowheads="1"/>
            </p:cNvSpPr>
            <p:nvPr/>
          </p:nvSpPr>
          <p:spPr bwMode="auto">
            <a:xfrm>
              <a:off x="1488" y="3888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i="1" dirty="0">
                  <a:solidFill>
                    <a:schemeClr val="tx1"/>
                  </a:solidFill>
                  <a:latin typeface="+mn-lt"/>
                </a:rPr>
                <a:t>WR</a:t>
              </a:r>
              <a:r>
                <a:rPr lang="en-US" sz="1800" b="0" baseline="-25000" dirty="0">
                  <a:solidFill>
                    <a:schemeClr val="tx1"/>
                  </a:solidFill>
                  <a:latin typeface="+mn-lt"/>
                </a:rPr>
                <a:t>3</a:t>
              </a:r>
              <a:r>
                <a:rPr lang="en-US" sz="1800" b="0" dirty="0">
                  <a:solidFill>
                    <a:schemeClr val="tx1"/>
                  </a:solidFill>
                </a:rPr>
                <a:t> = 56</a:t>
              </a:r>
            </a:p>
          </p:txBody>
        </p:sp>
      </p:grpSp>
      <p:grpSp>
        <p:nvGrpSpPr>
          <p:cNvPr id="12" name="Group 154"/>
          <p:cNvGrpSpPr>
            <a:grpSpLocks/>
          </p:cNvGrpSpPr>
          <p:nvPr/>
        </p:nvGrpSpPr>
        <p:grpSpPr bwMode="auto">
          <a:xfrm>
            <a:off x="2286000" y="3081875"/>
            <a:ext cx="1295400" cy="2576513"/>
            <a:chOff x="1440" y="2208"/>
            <a:chExt cx="816" cy="1623"/>
          </a:xfrm>
        </p:grpSpPr>
        <p:sp>
          <p:nvSpPr>
            <p:cNvPr id="64535" name="Text Box 155"/>
            <p:cNvSpPr txBox="1">
              <a:spLocks noChangeArrowheads="1"/>
            </p:cNvSpPr>
            <p:nvPr/>
          </p:nvSpPr>
          <p:spPr bwMode="auto">
            <a:xfrm>
              <a:off x="1488" y="3600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i="1" dirty="0">
                  <a:solidFill>
                    <a:schemeClr val="tx1"/>
                  </a:solidFill>
                  <a:latin typeface="+mn-lt"/>
                </a:rPr>
                <a:t>WR</a:t>
              </a:r>
              <a:r>
                <a:rPr lang="en-US" sz="1800" b="0" baseline="-25000" dirty="0">
                  <a:solidFill>
                    <a:schemeClr val="tx1"/>
                  </a:solidFill>
                  <a:latin typeface="+mn-lt"/>
                </a:rPr>
                <a:t>2</a:t>
              </a:r>
              <a:r>
                <a:rPr lang="en-US" sz="1800" b="0" dirty="0">
                  <a:solidFill>
                    <a:schemeClr val="tx1"/>
                  </a:solidFill>
                </a:rPr>
                <a:t> = 17</a:t>
              </a:r>
            </a:p>
          </p:txBody>
        </p:sp>
        <p:sp>
          <p:nvSpPr>
            <p:cNvPr id="64536" name="Line 156"/>
            <p:cNvSpPr>
              <a:spLocks noChangeShapeType="1"/>
            </p:cNvSpPr>
            <p:nvPr/>
          </p:nvSpPr>
          <p:spPr bwMode="auto">
            <a:xfrm>
              <a:off x="1440" y="36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Line 157"/>
            <p:cNvSpPr>
              <a:spLocks noChangeShapeType="1"/>
            </p:cNvSpPr>
            <p:nvPr/>
          </p:nvSpPr>
          <p:spPr bwMode="auto">
            <a:xfrm>
              <a:off x="2256" y="2208"/>
              <a:ext cx="0" cy="139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8" name="Line 158"/>
            <p:cNvSpPr>
              <a:spLocks noChangeShapeType="1"/>
            </p:cNvSpPr>
            <p:nvPr/>
          </p:nvSpPr>
          <p:spPr bwMode="auto">
            <a:xfrm>
              <a:off x="1440" y="2208"/>
              <a:ext cx="0" cy="139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59"/>
          <p:cNvGrpSpPr>
            <a:grpSpLocks/>
          </p:cNvGrpSpPr>
          <p:nvPr/>
        </p:nvGrpSpPr>
        <p:grpSpPr bwMode="auto">
          <a:xfrm>
            <a:off x="2286000" y="2319875"/>
            <a:ext cx="1143000" cy="2805113"/>
            <a:chOff x="1440" y="1728"/>
            <a:chExt cx="720" cy="1767"/>
          </a:xfrm>
        </p:grpSpPr>
        <p:sp>
          <p:nvSpPr>
            <p:cNvPr id="64531" name="Text Box 160"/>
            <p:cNvSpPr txBox="1">
              <a:spLocks noChangeArrowheads="1"/>
            </p:cNvSpPr>
            <p:nvPr/>
          </p:nvSpPr>
          <p:spPr bwMode="auto">
            <a:xfrm>
              <a:off x="1488" y="32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i="1" dirty="0">
                  <a:solidFill>
                    <a:schemeClr val="tx1"/>
                  </a:solidFill>
                  <a:latin typeface="+mn-lt"/>
                </a:rPr>
                <a:t>WR</a:t>
              </a:r>
              <a:r>
                <a:rPr lang="en-US" sz="1800" b="0" baseline="-25000" dirty="0">
                  <a:solidFill>
                    <a:schemeClr val="tx1"/>
                  </a:solidFill>
                  <a:latin typeface="+mn-lt"/>
                </a:rPr>
                <a:t>1</a:t>
              </a:r>
              <a:r>
                <a:rPr lang="en-US" sz="1800" b="0" dirty="0">
                  <a:solidFill>
                    <a:schemeClr val="tx1"/>
                  </a:solidFill>
                </a:rPr>
                <a:t> = 3</a:t>
              </a:r>
            </a:p>
          </p:txBody>
        </p:sp>
        <p:sp>
          <p:nvSpPr>
            <p:cNvPr id="64532" name="Line 161"/>
            <p:cNvSpPr>
              <a:spLocks noChangeShapeType="1"/>
            </p:cNvSpPr>
            <p:nvPr/>
          </p:nvSpPr>
          <p:spPr bwMode="auto">
            <a:xfrm>
              <a:off x="1440" y="326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Line 162"/>
            <p:cNvSpPr>
              <a:spLocks noChangeShapeType="1"/>
            </p:cNvSpPr>
            <p:nvPr/>
          </p:nvSpPr>
          <p:spPr bwMode="auto">
            <a:xfrm>
              <a:off x="1584" y="1728"/>
              <a:ext cx="0" cy="153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Line 163"/>
            <p:cNvSpPr>
              <a:spLocks noChangeShapeType="1"/>
            </p:cNvSpPr>
            <p:nvPr/>
          </p:nvSpPr>
          <p:spPr bwMode="auto">
            <a:xfrm>
              <a:off x="1440" y="1728"/>
              <a:ext cx="0" cy="153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64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83508"/>
              </p:ext>
            </p:extLst>
          </p:nvPr>
        </p:nvGraphicFramePr>
        <p:xfrm>
          <a:off x="7524544" y="2303999"/>
          <a:ext cx="1162256" cy="1341120"/>
        </p:xfrm>
        <a:graphic>
          <a:graphicData uri="http://schemas.openxmlformats.org/drawingml/2006/table">
            <a:tbl>
              <a:tblPr/>
              <a:tblGrid>
                <a:gridCol w="359536"/>
                <a:gridCol w="408900"/>
                <a:gridCol w="393820"/>
              </a:tblGrid>
              <a:tr h="242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0430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501" grpId="0" animBg="1"/>
      <p:bldP spid="35950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WCRT methods: calculation</a:t>
            </a:r>
            <a:endParaRPr lang="en-GB" dirty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GB" dirty="0"/>
              <a:t>Recursive equation for </a:t>
            </a:r>
            <a:r>
              <a:rPr lang="en-GB" dirty="0" smtClean="0"/>
              <a:t>task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i="1" baseline="-25000" dirty="0" err="1" smtClean="0">
                <a:sym typeface="Symbol" charset="0"/>
              </a:rPr>
              <a:t>i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i="1" dirty="0" err="1" smtClean="0"/>
              <a:t>WR</a:t>
            </a:r>
            <a:r>
              <a:rPr lang="en-GB" i="1" baseline="-25000" dirty="0" err="1" smtClean="0"/>
              <a:t>i</a:t>
            </a:r>
            <a:r>
              <a:rPr lang="en-GB" dirty="0" smtClean="0"/>
              <a:t> is the smallest positive solution for </a:t>
            </a:r>
            <a:r>
              <a:rPr lang="en-GB" i="1" dirty="0" smtClean="0"/>
              <a:t>x</a:t>
            </a:r>
          </a:p>
          <a:p>
            <a:pPr lvl="1"/>
            <a:r>
              <a:rPr lang="en-GB" dirty="0" smtClean="0"/>
              <a:t>Assume a task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i="1" baseline="-25000" dirty="0" smtClean="0">
                <a:sym typeface="Symbol" charset="0"/>
              </a:rPr>
              <a:t>j</a:t>
            </a:r>
            <a:r>
              <a:rPr lang="en-GB" dirty="0" smtClean="0"/>
              <a:t> with a higher priority than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i="1" baseline="-25000" dirty="0" err="1" smtClean="0">
                <a:sym typeface="Symbol" charset="0"/>
              </a:rPr>
              <a:t>i</a:t>
            </a:r>
            <a:r>
              <a:rPr lang="en-GB" dirty="0" smtClean="0"/>
              <a:t>;</a:t>
            </a:r>
          </a:p>
          <a:p>
            <a:pPr lvl="2"/>
            <a:r>
              <a:rPr lang="en-GB" dirty="0" smtClean="0">
                <a:sym typeface="Symbol" charset="0"/>
              </a:rPr>
              <a:t></a:t>
            </a:r>
            <a:r>
              <a:rPr lang="en-GB" i="1" dirty="0" smtClean="0">
                <a:sym typeface="Symbol" charset="0"/>
              </a:rPr>
              <a:t>x</a:t>
            </a:r>
            <a:r>
              <a:rPr lang="en-GB" dirty="0" smtClean="0">
                <a:sym typeface="Symbol" charset="0"/>
              </a:rPr>
              <a:t>/</a:t>
            </a:r>
            <a:r>
              <a:rPr lang="en-GB" i="1" dirty="0" err="1" smtClean="0">
                <a:sym typeface="Symbol" charset="0"/>
              </a:rPr>
              <a:t>T</a:t>
            </a:r>
            <a:r>
              <a:rPr lang="en-GB" i="1" baseline="-25000" dirty="0" err="1" smtClean="0">
                <a:sym typeface="Symbol" charset="0"/>
              </a:rPr>
              <a:t>j</a:t>
            </a:r>
            <a:r>
              <a:rPr lang="en-GB" dirty="0" smtClean="0">
                <a:sym typeface="Symbol" charset="0"/>
              </a:rPr>
              <a:t></a:t>
            </a:r>
            <a:r>
              <a:rPr lang="en-GB" dirty="0" smtClean="0"/>
              <a:t> denotes the </a:t>
            </a:r>
            <a:r>
              <a:rPr lang="en-GB" dirty="0" smtClean="0">
                <a:solidFill>
                  <a:srgbClr val="FF0000"/>
                </a:solidFill>
              </a:rPr>
              <a:t>maximum </a:t>
            </a:r>
            <a:r>
              <a:rPr lang="en-GB" b="1" dirty="0" smtClean="0">
                <a:solidFill>
                  <a:srgbClr val="FF0000"/>
                </a:solidFill>
              </a:rPr>
              <a:t>number</a:t>
            </a:r>
            <a:r>
              <a:rPr lang="en-GB" dirty="0" smtClean="0">
                <a:solidFill>
                  <a:srgbClr val="FF0000"/>
                </a:solidFill>
              </a:rPr>
              <a:t> of </a:t>
            </a:r>
            <a:r>
              <a:rPr lang="en-GB" dirty="0" err="1" smtClean="0">
                <a:solidFill>
                  <a:srgbClr val="FF0000"/>
                </a:solidFill>
              </a:rPr>
              <a:t>preemptions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of task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i="1" baseline="-25000" dirty="0" err="1" smtClean="0">
                <a:sym typeface="Symbol" charset="0"/>
              </a:rPr>
              <a:t>i</a:t>
            </a:r>
            <a:r>
              <a:rPr lang="en-GB" dirty="0" smtClean="0">
                <a:sym typeface="Symbol" charset="0"/>
              </a:rPr>
              <a:t> </a:t>
            </a:r>
            <a:r>
              <a:rPr lang="en-GB" dirty="0" smtClean="0"/>
              <a:t>in an interval  </a:t>
            </a:r>
            <a:r>
              <a:rPr lang="en-GB" dirty="0" smtClean="0">
                <a:solidFill>
                  <a:srgbClr val="FF0000"/>
                </a:solidFill>
              </a:rPr>
              <a:t>[0, </a:t>
            </a:r>
            <a:r>
              <a:rPr lang="en-GB" i="1" dirty="0" smtClean="0">
                <a:solidFill>
                  <a:srgbClr val="FF0000"/>
                </a:solidFill>
              </a:rPr>
              <a:t>x</a:t>
            </a:r>
            <a:r>
              <a:rPr lang="en-GB" dirty="0" smtClean="0">
                <a:solidFill>
                  <a:srgbClr val="FF0000"/>
                </a:solidFill>
              </a:rPr>
              <a:t>) </a:t>
            </a:r>
            <a:r>
              <a:rPr lang="en-GB" dirty="0" smtClean="0"/>
              <a:t>by task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i="1" baseline="-25000" dirty="0" smtClean="0">
                <a:sym typeface="Symbol" charset="0"/>
              </a:rPr>
              <a:t>j</a:t>
            </a:r>
            <a:r>
              <a:rPr lang="en-GB" dirty="0" smtClean="0">
                <a:sym typeface="Symbol" charset="0"/>
              </a:rPr>
              <a:t>;</a:t>
            </a:r>
          </a:p>
          <a:p>
            <a:pPr lvl="2"/>
            <a:r>
              <a:rPr lang="en-GB" dirty="0" smtClean="0">
                <a:sym typeface="Symbol" charset="0"/>
              </a:rPr>
              <a:t></a:t>
            </a:r>
            <a:r>
              <a:rPr lang="en-GB" i="1" dirty="0" smtClean="0">
                <a:sym typeface="Symbol" charset="0"/>
              </a:rPr>
              <a:t>x</a:t>
            </a:r>
            <a:r>
              <a:rPr lang="en-GB" dirty="0" smtClean="0">
                <a:sym typeface="Symbol" charset="0"/>
              </a:rPr>
              <a:t>/</a:t>
            </a:r>
            <a:r>
              <a:rPr lang="en-GB" i="1" dirty="0" err="1" smtClean="0">
                <a:sym typeface="Symbol" charset="0"/>
              </a:rPr>
              <a:t>T</a:t>
            </a:r>
            <a:r>
              <a:rPr lang="en-GB" i="1" baseline="-25000" dirty="0" err="1" smtClean="0">
                <a:sym typeface="Symbol" charset="0"/>
              </a:rPr>
              <a:t>j</a:t>
            </a:r>
            <a:r>
              <a:rPr lang="en-GB" dirty="0" err="1" smtClean="0">
                <a:sym typeface="Symbol" charset="0"/>
              </a:rPr>
              <a:t>C</a:t>
            </a:r>
            <a:r>
              <a:rPr lang="en-GB" i="1" baseline="-25000" dirty="0" err="1" smtClean="0">
                <a:sym typeface="Symbol" charset="0"/>
              </a:rPr>
              <a:t>j</a:t>
            </a:r>
            <a:r>
              <a:rPr lang="en-GB" dirty="0" smtClean="0">
                <a:sym typeface="Symbol" charset="0"/>
              </a:rPr>
              <a:t> denotes the </a:t>
            </a:r>
            <a:r>
              <a:rPr lang="en-GB" dirty="0" smtClean="0">
                <a:solidFill>
                  <a:srgbClr val="FF0000"/>
                </a:solidFill>
                <a:sym typeface="Symbol" charset="0"/>
              </a:rPr>
              <a:t>maximal </a:t>
            </a:r>
            <a:r>
              <a:rPr lang="en-GB" dirty="0" err="1" smtClean="0">
                <a:solidFill>
                  <a:srgbClr val="FF0000"/>
                </a:solidFill>
                <a:sym typeface="Symbol" charset="0"/>
              </a:rPr>
              <a:t>preemption</a:t>
            </a:r>
            <a:r>
              <a:rPr lang="en-GB" dirty="0" smtClean="0">
                <a:solidFill>
                  <a:srgbClr val="FF0000"/>
                </a:solidFill>
                <a:sym typeface="Symbol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sym typeface="Symbol" charset="0"/>
              </a:rPr>
              <a:t>time</a:t>
            </a:r>
            <a:r>
              <a:rPr lang="en-GB" dirty="0" smtClean="0">
                <a:sym typeface="Symbol" charset="0"/>
              </a:rPr>
              <a:t/>
            </a:r>
            <a:br>
              <a:rPr lang="en-GB" dirty="0" smtClean="0">
                <a:sym typeface="Symbol" charset="0"/>
              </a:rPr>
            </a:br>
            <a:r>
              <a:rPr lang="en-GB" dirty="0" smtClean="0">
                <a:sym typeface="Symbol" charset="0"/>
              </a:rPr>
              <a:t>of task </a:t>
            </a:r>
            <a:r>
              <a:rPr lang="en-GB" i="1" baseline="-25000" dirty="0" err="1" smtClean="0">
                <a:sym typeface="Symbol" charset="0"/>
              </a:rPr>
              <a:t>i</a:t>
            </a:r>
            <a:r>
              <a:rPr lang="en-GB" dirty="0" smtClean="0">
                <a:sym typeface="Symbol" charset="0"/>
              </a:rPr>
              <a:t> </a:t>
            </a:r>
            <a:r>
              <a:rPr lang="en-GB" dirty="0" smtClean="0"/>
              <a:t>in an interval  </a:t>
            </a:r>
            <a:r>
              <a:rPr lang="en-GB" dirty="0" smtClean="0">
                <a:solidFill>
                  <a:srgbClr val="FF0000"/>
                </a:solidFill>
              </a:rPr>
              <a:t>[0, </a:t>
            </a:r>
            <a:r>
              <a:rPr lang="en-GB" i="1" dirty="0" smtClean="0">
                <a:solidFill>
                  <a:srgbClr val="FF0000"/>
                </a:solidFill>
              </a:rPr>
              <a:t>x</a:t>
            </a:r>
            <a:r>
              <a:rPr lang="en-GB" dirty="0" smtClean="0">
                <a:solidFill>
                  <a:srgbClr val="FF0000"/>
                </a:solidFill>
              </a:rPr>
              <a:t>) </a:t>
            </a:r>
            <a:r>
              <a:rPr lang="en-GB" dirty="0" smtClean="0"/>
              <a:t>by task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i="1" baseline="-25000" dirty="0" smtClean="0">
                <a:sym typeface="Symbol" charset="0"/>
              </a:rPr>
              <a:t>j</a:t>
            </a:r>
            <a:r>
              <a:rPr lang="en-GB" dirty="0" smtClean="0">
                <a:sym typeface="Symbol" charset="0"/>
              </a:rPr>
              <a:t>.</a:t>
            </a:r>
          </a:p>
          <a:p>
            <a:pPr lvl="1"/>
            <a:r>
              <a:rPr lang="en-GB" dirty="0" smtClean="0">
                <a:sym typeface="Symbol" charset="0"/>
              </a:rPr>
              <a:t>Intuition:</a:t>
            </a:r>
          </a:p>
          <a:p>
            <a:pPr lvl="2"/>
            <a:r>
              <a:rPr lang="en-GB" dirty="0" smtClean="0">
                <a:sym typeface="Symbol" charset="0"/>
              </a:rPr>
              <a:t>LHS: amount of time available (or provided) in [0, </a:t>
            </a:r>
            <a:r>
              <a:rPr lang="en-GB" i="1" dirty="0" smtClean="0">
                <a:sym typeface="Symbol" charset="0"/>
              </a:rPr>
              <a:t>x</a:t>
            </a:r>
            <a:r>
              <a:rPr lang="en-GB" dirty="0" smtClean="0">
                <a:sym typeface="Symbol" charset="0"/>
              </a:rPr>
              <a:t>);</a:t>
            </a:r>
          </a:p>
          <a:p>
            <a:pPr lvl="2"/>
            <a:r>
              <a:rPr lang="en-GB" dirty="0" smtClean="0">
                <a:sym typeface="Symbol" charset="0"/>
              </a:rPr>
              <a:t>RHS: max. amount of time requested in [0, </a:t>
            </a:r>
            <a:r>
              <a:rPr lang="en-GB" i="1" dirty="0" smtClean="0">
                <a:sym typeface="Symbol" charset="0"/>
              </a:rPr>
              <a:t>x</a:t>
            </a:r>
            <a:r>
              <a:rPr lang="en-GB" dirty="0" smtClean="0">
                <a:sym typeface="Symbol" charset="0"/>
              </a:rPr>
              <a:t>) by </a:t>
            </a:r>
            <a:r>
              <a:rPr lang="en-GB" i="1" baseline="-25000" dirty="0" err="1" smtClean="0">
                <a:sym typeface="Symbol" charset="0"/>
              </a:rPr>
              <a:t>i</a:t>
            </a:r>
            <a:r>
              <a:rPr lang="en-GB" dirty="0" smtClean="0">
                <a:sym typeface="Symbol" charset="0"/>
              </a:rPr>
              <a:t>  and </a:t>
            </a:r>
            <a:r>
              <a:rPr lang="en-GB" i="1" dirty="0" smtClean="0">
                <a:sym typeface="Symbol" charset="0"/>
              </a:rPr>
              <a:t>j</a:t>
            </a:r>
            <a:r>
              <a:rPr lang="en-GB" dirty="0" smtClean="0">
                <a:sym typeface="Symbol" charset="0"/>
              </a:rPr>
              <a:t> &lt; </a:t>
            </a:r>
            <a:r>
              <a:rPr lang="en-GB" i="1" dirty="0" err="1" smtClean="0">
                <a:sym typeface="Symbol" charset="0"/>
              </a:rPr>
              <a:t>i</a:t>
            </a:r>
            <a:r>
              <a:rPr lang="en-GB" dirty="0" smtClean="0">
                <a:sym typeface="Symbol" charset="0"/>
              </a:rPr>
              <a:t> : </a:t>
            </a:r>
            <a:r>
              <a:rPr lang="en-GB" i="1" baseline="-25000" dirty="0" smtClean="0">
                <a:sym typeface="Symbol" charset="0"/>
              </a:rPr>
              <a:t>j</a:t>
            </a:r>
            <a:r>
              <a:rPr lang="en-GB" dirty="0" smtClean="0">
                <a:sym typeface="Symbol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65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782056"/>
              </p:ext>
            </p:extLst>
          </p:nvPr>
        </p:nvGraphicFramePr>
        <p:xfrm>
          <a:off x="2946400" y="1782110"/>
          <a:ext cx="248126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8" name="Equation" r:id="rId4" imgW="1168400" imgH="533400" progId="Equation.3">
                  <p:embed/>
                </p:oleObj>
              </mc:Choice>
              <mc:Fallback>
                <p:oleObj name="Equation" r:id="rId4" imgW="11684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1782110"/>
                        <a:ext cx="2481263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7036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WCRT methods: calculation</a:t>
            </a:r>
            <a:endParaRPr lang="en-GB" dirty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Iterative procedure: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Stop when either:</a:t>
            </a:r>
          </a:p>
          <a:p>
            <a:pPr lvl="2"/>
            <a:r>
              <a:rPr lang="en-GB" i="1" dirty="0" err="1" smtClean="0"/>
              <a:t>WR</a:t>
            </a:r>
            <a:r>
              <a:rPr lang="en-GB" i="1" baseline="-25000" dirty="0" err="1" smtClean="0"/>
              <a:t>i</a:t>
            </a:r>
            <a:r>
              <a:rPr lang="en-GB" baseline="30000" dirty="0" smtClean="0"/>
              <a:t>(</a:t>
            </a:r>
            <a:r>
              <a:rPr lang="en-GB" i="1" baseline="30000" dirty="0" smtClean="0"/>
              <a:t>k</a:t>
            </a:r>
            <a:r>
              <a:rPr lang="en-GB" baseline="30000" dirty="0" smtClean="0"/>
              <a:t>+1) </a:t>
            </a:r>
            <a:r>
              <a:rPr lang="en-GB" dirty="0" smtClean="0"/>
              <a:t>= </a:t>
            </a:r>
            <a:r>
              <a:rPr lang="en-GB" i="1" dirty="0" err="1" smtClean="0"/>
              <a:t>WR</a:t>
            </a:r>
            <a:r>
              <a:rPr lang="en-GB" i="1" baseline="-25000" dirty="0" err="1" smtClean="0"/>
              <a:t>i</a:t>
            </a:r>
            <a:r>
              <a:rPr lang="en-GB" baseline="30000" dirty="0" smtClean="0"/>
              <a:t>(</a:t>
            </a:r>
            <a:r>
              <a:rPr lang="en-GB" i="1" baseline="30000" dirty="0" smtClean="0"/>
              <a:t>k</a:t>
            </a:r>
            <a:r>
              <a:rPr lang="en-GB" baseline="30000" dirty="0" smtClean="0"/>
              <a:t>)</a:t>
            </a:r>
            <a:r>
              <a:rPr lang="en-GB" baseline="30000" dirty="0"/>
              <a:t> </a:t>
            </a:r>
            <a:r>
              <a:rPr lang="en-GB" dirty="0" smtClean="0"/>
              <a:t>(which is the value of </a:t>
            </a:r>
            <a:r>
              <a:rPr lang="en-GB" i="1" dirty="0" err="1" smtClean="0"/>
              <a:t>WR</a:t>
            </a:r>
            <a:r>
              <a:rPr lang="en-GB" i="1" baseline="-25000" dirty="0" err="1" smtClean="0"/>
              <a:t>i</a:t>
            </a:r>
            <a:r>
              <a:rPr lang="en-GB" dirty="0" smtClean="0"/>
              <a:t>) </a:t>
            </a:r>
            <a:endParaRPr lang="en-GB" baseline="30000" dirty="0" smtClean="0"/>
          </a:p>
          <a:p>
            <a:pPr lvl="2"/>
            <a:r>
              <a:rPr lang="en-GB" dirty="0" smtClean="0"/>
              <a:t>the deadline </a:t>
            </a:r>
            <a:r>
              <a:rPr lang="en-GB" i="1" dirty="0" smtClean="0"/>
              <a:t>D</a:t>
            </a:r>
            <a:r>
              <a:rPr lang="en-GB" i="1" baseline="-25000" dirty="0" smtClean="0"/>
              <a:t>i</a:t>
            </a:r>
            <a:r>
              <a:rPr lang="en-GB" dirty="0" smtClean="0"/>
              <a:t> is exceeded (hence, not schedulable).</a:t>
            </a:r>
          </a:p>
          <a:p>
            <a:pPr lvl="1"/>
            <a:r>
              <a:rPr lang="en-GB" dirty="0" smtClean="0"/>
              <a:t>All intermediate values are at most equal to </a:t>
            </a:r>
            <a:r>
              <a:rPr lang="en-GB" i="1" dirty="0" err="1" smtClean="0"/>
              <a:t>WR</a:t>
            </a:r>
            <a:r>
              <a:rPr lang="en-GB" i="1" baseline="-25000" dirty="0" err="1" smtClean="0"/>
              <a:t>i</a:t>
            </a:r>
            <a:r>
              <a:rPr lang="en-GB" dirty="0" smtClean="0"/>
              <a:t>;</a:t>
            </a:r>
          </a:p>
          <a:p>
            <a:pPr lvl="1"/>
            <a:r>
              <a:rPr lang="en-GB" dirty="0" smtClean="0"/>
              <a:t>The procedure terminates when </a:t>
            </a:r>
            <a:r>
              <a:rPr lang="en-GB" dirty="0" smtClean="0">
                <a:sym typeface="Symbol" charset="0"/>
              </a:rPr>
              <a:t> </a:t>
            </a:r>
            <a:r>
              <a:rPr lang="en-GB" i="1" dirty="0" smtClean="0">
                <a:sym typeface="Symbol" charset="0"/>
              </a:rPr>
              <a:t>j </a:t>
            </a:r>
            <a:r>
              <a:rPr lang="en-GB" dirty="0" smtClean="0">
                <a:sym typeface="Symbol" charset="0"/>
              </a:rPr>
              <a:t>&lt; </a:t>
            </a:r>
            <a:r>
              <a:rPr lang="en-GB" i="1" dirty="0" err="1" smtClean="0">
                <a:sym typeface="Symbol" charset="0"/>
              </a:rPr>
              <a:t>i</a:t>
            </a:r>
            <a:r>
              <a:rPr lang="en-GB" dirty="0" smtClean="0">
                <a:sym typeface="Symbol" charset="0"/>
              </a:rPr>
              <a:t>: </a:t>
            </a:r>
            <a:r>
              <a:rPr lang="en-GB" i="1" dirty="0" err="1" smtClean="0"/>
              <a:t>U</a:t>
            </a:r>
            <a:r>
              <a:rPr lang="en-GB" i="1" baseline="-25000" dirty="0" err="1" smtClean="0"/>
              <a:t>j</a:t>
            </a:r>
            <a:r>
              <a:rPr lang="en-GB" dirty="0" smtClean="0"/>
              <a:t> </a:t>
            </a:r>
            <a:r>
              <a:rPr lang="en-GB" dirty="0" smtClean="0">
                <a:sym typeface="Symbol" charset="0"/>
              </a:rPr>
              <a:t>&lt; 1.</a:t>
            </a:r>
          </a:p>
          <a:p>
            <a:pPr lvl="1"/>
            <a:r>
              <a:rPr lang="en-GB" dirty="0" smtClean="0"/>
              <a:t>See [Harter 84], [Joseph et al 86] or [</a:t>
            </a:r>
            <a:r>
              <a:rPr lang="en-GB" dirty="0" err="1" smtClean="0"/>
              <a:t>Audsley</a:t>
            </a:r>
            <a:r>
              <a:rPr lang="en-GB" dirty="0" smtClean="0"/>
              <a:t> et al 91].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686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088914"/>
              </p:ext>
            </p:extLst>
          </p:nvPr>
        </p:nvGraphicFramePr>
        <p:xfrm>
          <a:off x="2674938" y="1885950"/>
          <a:ext cx="3370262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05" name="Equation" r:id="rId4" imgW="1689100" imgH="914400" progId="Equation.3">
                  <p:embed/>
                </p:oleObj>
              </mc:Choice>
              <mc:Fallback>
                <p:oleObj name="Equation" r:id="rId4" imgW="16891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1885950"/>
                        <a:ext cx="3370262" cy="182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02884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Real-time scheduling model</a:t>
            </a:r>
          </a:p>
          <a:p>
            <a:r>
              <a:rPr lang="en-GB" dirty="0" smtClean="0"/>
              <a:t>Worst-case </a:t>
            </a:r>
            <a:r>
              <a:rPr lang="en-GB" dirty="0" err="1" smtClean="0"/>
              <a:t>schedulability</a:t>
            </a:r>
            <a:r>
              <a:rPr lang="en-GB" dirty="0" smtClean="0"/>
              <a:t> analysis</a:t>
            </a:r>
          </a:p>
          <a:p>
            <a:pPr lvl="1"/>
            <a:r>
              <a:rPr lang="en-GB" dirty="0" smtClean="0"/>
              <a:t>Schedulability conditions</a:t>
            </a:r>
          </a:p>
          <a:p>
            <a:pPr lvl="1"/>
            <a:r>
              <a:rPr lang="en-GB" dirty="0" smtClean="0"/>
              <a:t>Critical instance</a:t>
            </a:r>
          </a:p>
          <a:p>
            <a:pPr lvl="1"/>
            <a:r>
              <a:rPr lang="en-GB" dirty="0" smtClean="0"/>
              <a:t>Utilization analysis</a:t>
            </a:r>
          </a:p>
          <a:p>
            <a:pPr lvl="1"/>
            <a:r>
              <a:rPr lang="en-GB" dirty="0" smtClean="0"/>
              <a:t>Response time analysis</a:t>
            </a:r>
          </a:p>
          <a:p>
            <a:r>
              <a:rPr lang="en-GB" dirty="0" smtClean="0"/>
              <a:t>Practical factors</a:t>
            </a:r>
          </a:p>
          <a:p>
            <a:pPr lvl="1"/>
            <a:r>
              <a:rPr lang="en-GB" dirty="0" smtClean="0"/>
              <a:t>Activation jitter</a:t>
            </a:r>
          </a:p>
          <a:p>
            <a:pPr lvl="1"/>
            <a:r>
              <a:rPr lang="en-GB" dirty="0" smtClean="0"/>
              <a:t>Context switches</a:t>
            </a:r>
          </a:p>
          <a:p>
            <a:pPr lvl="1"/>
            <a:r>
              <a:rPr lang="en-GB" dirty="0" smtClean="0"/>
              <a:t>External interrupts</a:t>
            </a:r>
          </a:p>
          <a:p>
            <a:pPr lvl="1"/>
            <a:r>
              <a:rPr lang="en-GB" dirty="0" smtClean="0"/>
              <a:t>Timer interrupt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3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WCRT methods: calculation</a:t>
            </a:r>
            <a:endParaRPr lang="en-GB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Example for task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baseline="-25000" dirty="0" smtClean="0">
                <a:sym typeface="Symbol" charset="0"/>
              </a:rPr>
              <a:t>3</a:t>
            </a:r>
            <a:r>
              <a:rPr lang="en-GB" dirty="0" smtClean="0"/>
              <a:t>:</a:t>
            </a:r>
          </a:p>
          <a:p>
            <a:pPr lvl="3"/>
            <a:endParaRPr lang="en-GB" dirty="0" smtClean="0"/>
          </a:p>
          <a:p>
            <a:pPr lvl="1"/>
            <a:r>
              <a:rPr lang="en-GB" i="1" dirty="0" smtClean="0"/>
              <a:t>WR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(0) </a:t>
            </a:r>
            <a:r>
              <a:rPr lang="en-GB" dirty="0" smtClean="0"/>
              <a:t>= </a:t>
            </a:r>
            <a:r>
              <a:rPr lang="en-GB" i="1" dirty="0" smtClean="0"/>
              <a:t>C</a:t>
            </a:r>
            <a:r>
              <a:rPr lang="en-GB" baseline="-25000" dirty="0" smtClean="0"/>
              <a:t>3</a:t>
            </a:r>
            <a:r>
              <a:rPr lang="en-GB" dirty="0" smtClean="0"/>
              <a:t> + </a:t>
            </a:r>
            <a:r>
              <a:rPr lang="en-GB" dirty="0" smtClean="0">
                <a:sym typeface="Symbol" charset="0"/>
              </a:rPr>
              <a:t>j &lt; 3: </a:t>
            </a:r>
            <a:r>
              <a:rPr lang="en-GB" i="1" dirty="0" err="1" smtClean="0"/>
              <a:t>C</a:t>
            </a:r>
            <a:r>
              <a:rPr lang="en-GB" baseline="-25000" dirty="0" err="1" smtClean="0"/>
              <a:t>j</a:t>
            </a:r>
            <a:r>
              <a:rPr lang="en-GB" dirty="0" smtClean="0"/>
              <a:t> </a:t>
            </a:r>
            <a:r>
              <a:rPr lang="en-GB" dirty="0" smtClean="0">
                <a:sym typeface="Symbol" charset="0"/>
              </a:rPr>
              <a:t>= 5 + 3 + 11 = 19</a:t>
            </a:r>
          </a:p>
          <a:p>
            <a:pPr lvl="1"/>
            <a:r>
              <a:rPr lang="en-GB" i="1" dirty="0"/>
              <a:t>WR</a:t>
            </a:r>
            <a:r>
              <a:rPr lang="en-GB" baseline="-25000" dirty="0"/>
              <a:t>3</a:t>
            </a:r>
            <a:r>
              <a:rPr lang="en-GB" baseline="30000" dirty="0" smtClean="0"/>
              <a:t>(1) </a:t>
            </a:r>
            <a:r>
              <a:rPr lang="en-GB" dirty="0" smtClean="0"/>
              <a:t>= </a:t>
            </a:r>
            <a:r>
              <a:rPr lang="en-GB" i="1" dirty="0"/>
              <a:t>C</a:t>
            </a:r>
            <a:r>
              <a:rPr lang="en-GB" baseline="-25000" dirty="0"/>
              <a:t>3</a:t>
            </a:r>
            <a:r>
              <a:rPr lang="en-GB" dirty="0"/>
              <a:t> + </a:t>
            </a:r>
            <a:r>
              <a:rPr lang="en-GB" dirty="0" smtClean="0">
                <a:sym typeface="Symbol" charset="0"/>
              </a:rPr>
              <a:t>j &lt; 3: </a:t>
            </a:r>
            <a:r>
              <a:rPr lang="en-GB" i="1" dirty="0"/>
              <a:t>WR</a:t>
            </a:r>
            <a:r>
              <a:rPr lang="en-GB" baseline="-25000" dirty="0"/>
              <a:t>3 </a:t>
            </a:r>
            <a:r>
              <a:rPr lang="en-GB" baseline="30000" dirty="0" smtClean="0"/>
              <a:t>(0)</a:t>
            </a:r>
            <a:r>
              <a:rPr lang="en-GB" dirty="0" smtClean="0">
                <a:sym typeface="Symbol" charset="0"/>
              </a:rPr>
              <a:t>/</a:t>
            </a:r>
            <a:r>
              <a:rPr lang="en-GB" i="1" dirty="0" err="1" smtClean="0">
                <a:sym typeface="Symbol" charset="0"/>
              </a:rPr>
              <a:t>T</a:t>
            </a:r>
            <a:r>
              <a:rPr lang="en-GB" i="1" baseline="-25000" dirty="0" err="1" smtClean="0">
                <a:sym typeface="Symbol" charset="0"/>
              </a:rPr>
              <a:t>j</a:t>
            </a:r>
            <a:r>
              <a:rPr lang="en-GB" dirty="0" err="1" smtClean="0">
                <a:sym typeface="Symbol" charset="0"/>
              </a:rPr>
              <a:t></a:t>
            </a:r>
            <a:r>
              <a:rPr lang="en-GB" i="1" dirty="0" err="1" smtClean="0">
                <a:sym typeface="Symbol" charset="0"/>
              </a:rPr>
              <a:t>C</a:t>
            </a:r>
            <a:r>
              <a:rPr lang="en-GB" i="1" baseline="-25000" dirty="0" err="1" smtClean="0">
                <a:sym typeface="Symbol" charset="0"/>
              </a:rPr>
              <a:t>j</a:t>
            </a:r>
            <a:r>
              <a:rPr lang="en-GB" dirty="0" smtClean="0">
                <a:sym typeface="Symbol" charset="0"/>
              </a:rPr>
              <a:t> =</a:t>
            </a:r>
            <a:br>
              <a:rPr lang="en-GB" dirty="0" smtClean="0">
                <a:sym typeface="Symbol" charset="0"/>
              </a:rPr>
            </a:br>
            <a:r>
              <a:rPr lang="en-GB" dirty="0" smtClean="0">
                <a:sym typeface="Symbol" charset="0"/>
              </a:rPr>
              <a:t>               5 + </a:t>
            </a:r>
            <a:r>
              <a:rPr lang="en-GB" dirty="0" smtClean="0"/>
              <a:t>19</a:t>
            </a:r>
            <a:r>
              <a:rPr lang="en-GB" dirty="0" smtClean="0">
                <a:sym typeface="Symbol" charset="0"/>
              </a:rPr>
              <a:t>/103 + </a:t>
            </a:r>
            <a:r>
              <a:rPr lang="en-GB" dirty="0" smtClean="0"/>
              <a:t>19</a:t>
            </a:r>
            <a:r>
              <a:rPr lang="en-GB" dirty="0" smtClean="0">
                <a:sym typeface="Symbol" charset="0"/>
              </a:rPr>
              <a:t>/1911 = 5 + 23 + 111 = 22</a:t>
            </a:r>
          </a:p>
          <a:p>
            <a:pPr lvl="1"/>
            <a:r>
              <a:rPr lang="en-GB" i="1" dirty="0"/>
              <a:t>WR</a:t>
            </a:r>
            <a:r>
              <a:rPr lang="en-GB" baseline="-25000" dirty="0"/>
              <a:t>3</a:t>
            </a:r>
            <a:r>
              <a:rPr lang="en-GB" baseline="30000" dirty="0" smtClean="0"/>
              <a:t>(2) </a:t>
            </a:r>
            <a:r>
              <a:rPr lang="en-GB" dirty="0" smtClean="0"/>
              <a:t>= </a:t>
            </a:r>
            <a:r>
              <a:rPr lang="en-GB" dirty="0" smtClean="0">
                <a:sym typeface="Symbol" charset="0"/>
              </a:rPr>
              <a:t> 5 + </a:t>
            </a:r>
            <a:r>
              <a:rPr lang="en-GB" dirty="0" smtClean="0"/>
              <a:t>22</a:t>
            </a:r>
            <a:r>
              <a:rPr lang="en-GB" dirty="0" smtClean="0">
                <a:sym typeface="Symbol" charset="0"/>
              </a:rPr>
              <a:t>/103 + </a:t>
            </a:r>
            <a:r>
              <a:rPr lang="en-GB" dirty="0" smtClean="0"/>
              <a:t>22</a:t>
            </a:r>
            <a:r>
              <a:rPr lang="en-GB" dirty="0" smtClean="0">
                <a:sym typeface="Symbol" charset="0"/>
              </a:rPr>
              <a:t>/1911 = 5 + 33 + 211 = 36</a:t>
            </a:r>
          </a:p>
          <a:p>
            <a:pPr lvl="1"/>
            <a:r>
              <a:rPr lang="en-GB" i="1" dirty="0"/>
              <a:t>WR</a:t>
            </a:r>
            <a:r>
              <a:rPr lang="en-GB" baseline="-25000" dirty="0"/>
              <a:t>3</a:t>
            </a:r>
            <a:r>
              <a:rPr lang="en-GB" baseline="30000" dirty="0" smtClean="0"/>
              <a:t>(3) </a:t>
            </a:r>
            <a:r>
              <a:rPr lang="en-GB" dirty="0" smtClean="0"/>
              <a:t>= </a:t>
            </a:r>
            <a:r>
              <a:rPr lang="en-GB" dirty="0" smtClean="0">
                <a:sym typeface="Symbol" charset="0"/>
              </a:rPr>
              <a:t> 5 + </a:t>
            </a:r>
            <a:r>
              <a:rPr lang="en-GB" dirty="0" smtClean="0"/>
              <a:t>36</a:t>
            </a:r>
            <a:r>
              <a:rPr lang="en-GB" dirty="0" smtClean="0">
                <a:sym typeface="Symbol" charset="0"/>
              </a:rPr>
              <a:t>/103 + </a:t>
            </a:r>
            <a:r>
              <a:rPr lang="en-GB" dirty="0" smtClean="0"/>
              <a:t>36</a:t>
            </a:r>
            <a:r>
              <a:rPr lang="en-GB" dirty="0" smtClean="0">
                <a:sym typeface="Symbol" charset="0"/>
              </a:rPr>
              <a:t>/1911 = 5 + 43 + 211 = 39</a:t>
            </a:r>
          </a:p>
          <a:p>
            <a:pPr lvl="1"/>
            <a:r>
              <a:rPr lang="en-GB" i="1" dirty="0"/>
              <a:t>WR</a:t>
            </a:r>
            <a:r>
              <a:rPr lang="en-GB" baseline="-25000" dirty="0"/>
              <a:t>3</a:t>
            </a:r>
            <a:r>
              <a:rPr lang="en-GB" baseline="30000" dirty="0" smtClean="0"/>
              <a:t>(4) </a:t>
            </a:r>
            <a:r>
              <a:rPr lang="en-GB" dirty="0" smtClean="0"/>
              <a:t>= </a:t>
            </a:r>
            <a:r>
              <a:rPr lang="en-GB" dirty="0" smtClean="0">
                <a:sym typeface="Symbol" charset="0"/>
              </a:rPr>
              <a:t> 5 + </a:t>
            </a:r>
            <a:r>
              <a:rPr lang="en-GB" dirty="0" smtClean="0"/>
              <a:t>39</a:t>
            </a:r>
            <a:r>
              <a:rPr lang="en-GB" dirty="0" smtClean="0">
                <a:sym typeface="Symbol" charset="0"/>
              </a:rPr>
              <a:t>/103 + </a:t>
            </a:r>
            <a:r>
              <a:rPr lang="en-GB" dirty="0" smtClean="0"/>
              <a:t>39</a:t>
            </a:r>
            <a:r>
              <a:rPr lang="en-GB" dirty="0" smtClean="0">
                <a:sym typeface="Symbol" charset="0"/>
              </a:rPr>
              <a:t>/1911 = 5 + 43 + 311 = 50</a:t>
            </a:r>
          </a:p>
          <a:p>
            <a:pPr lvl="1"/>
            <a:r>
              <a:rPr lang="en-GB" i="1" dirty="0"/>
              <a:t>WR</a:t>
            </a:r>
            <a:r>
              <a:rPr lang="en-GB" baseline="-25000" dirty="0"/>
              <a:t>3</a:t>
            </a:r>
            <a:r>
              <a:rPr lang="en-GB" baseline="30000" dirty="0" smtClean="0"/>
              <a:t>(5) </a:t>
            </a:r>
            <a:r>
              <a:rPr lang="en-GB" dirty="0" smtClean="0"/>
              <a:t>= </a:t>
            </a:r>
            <a:r>
              <a:rPr lang="en-GB" dirty="0" smtClean="0">
                <a:sym typeface="Symbol" charset="0"/>
              </a:rPr>
              <a:t> 5 + </a:t>
            </a:r>
            <a:r>
              <a:rPr lang="en-GB" dirty="0" smtClean="0"/>
              <a:t>50</a:t>
            </a:r>
            <a:r>
              <a:rPr lang="en-GB" dirty="0" smtClean="0">
                <a:sym typeface="Symbol" charset="0"/>
              </a:rPr>
              <a:t>/103 + </a:t>
            </a:r>
            <a:r>
              <a:rPr lang="en-GB" dirty="0" smtClean="0"/>
              <a:t>50</a:t>
            </a:r>
            <a:r>
              <a:rPr lang="en-GB" dirty="0" smtClean="0">
                <a:sym typeface="Symbol" charset="0"/>
              </a:rPr>
              <a:t>/1911 = 5 + 53 + 311 = 53</a:t>
            </a:r>
          </a:p>
          <a:p>
            <a:pPr lvl="1"/>
            <a:r>
              <a:rPr lang="en-GB" i="1" dirty="0"/>
              <a:t>WR</a:t>
            </a:r>
            <a:r>
              <a:rPr lang="en-GB" baseline="-25000" dirty="0"/>
              <a:t>3</a:t>
            </a:r>
            <a:r>
              <a:rPr lang="en-GB" baseline="30000" dirty="0" smtClean="0"/>
              <a:t>(6) </a:t>
            </a:r>
            <a:r>
              <a:rPr lang="en-GB" dirty="0" smtClean="0"/>
              <a:t>= </a:t>
            </a:r>
            <a:r>
              <a:rPr lang="en-GB" dirty="0" smtClean="0">
                <a:sym typeface="Symbol" charset="0"/>
              </a:rPr>
              <a:t> 5 + 5</a:t>
            </a:r>
            <a:r>
              <a:rPr lang="en-GB" dirty="0" smtClean="0"/>
              <a:t>3</a:t>
            </a:r>
            <a:r>
              <a:rPr lang="en-GB" dirty="0" smtClean="0">
                <a:sym typeface="Symbol" charset="0"/>
              </a:rPr>
              <a:t>/103 + 5</a:t>
            </a:r>
            <a:r>
              <a:rPr lang="en-GB" dirty="0" smtClean="0"/>
              <a:t>3</a:t>
            </a:r>
            <a:r>
              <a:rPr lang="en-GB" dirty="0" smtClean="0">
                <a:sym typeface="Symbol" charset="0"/>
              </a:rPr>
              <a:t>/1911 = 5 + 63 + 311 = 56</a:t>
            </a:r>
          </a:p>
          <a:p>
            <a:pPr lvl="1"/>
            <a:r>
              <a:rPr lang="en-GB" i="1" dirty="0"/>
              <a:t>WR</a:t>
            </a:r>
            <a:r>
              <a:rPr lang="en-GB" baseline="-25000" dirty="0"/>
              <a:t>3</a:t>
            </a:r>
            <a:r>
              <a:rPr lang="en-GB" baseline="30000" dirty="0" smtClean="0"/>
              <a:t>(7) </a:t>
            </a:r>
            <a:r>
              <a:rPr lang="en-GB" dirty="0" smtClean="0"/>
              <a:t>= </a:t>
            </a:r>
            <a:r>
              <a:rPr lang="en-GB" dirty="0" smtClean="0">
                <a:sym typeface="Symbol" charset="0"/>
              </a:rPr>
              <a:t> 5 + 5</a:t>
            </a:r>
            <a:r>
              <a:rPr lang="en-GB" dirty="0" smtClean="0"/>
              <a:t>6</a:t>
            </a:r>
            <a:r>
              <a:rPr lang="en-GB" dirty="0" smtClean="0">
                <a:sym typeface="Symbol" charset="0"/>
              </a:rPr>
              <a:t>/103 + 5</a:t>
            </a:r>
            <a:r>
              <a:rPr lang="en-GB" dirty="0" smtClean="0"/>
              <a:t>6</a:t>
            </a:r>
            <a:r>
              <a:rPr lang="en-GB" dirty="0" smtClean="0">
                <a:sym typeface="Symbol" charset="0"/>
              </a:rPr>
              <a:t>/1911 = 5 + 63 + 311 = 56</a:t>
            </a:r>
          </a:p>
          <a:p>
            <a:pPr lvl="1"/>
            <a:r>
              <a:rPr lang="en-GB" dirty="0" smtClean="0">
                <a:sym typeface="Symbol" charset="0"/>
              </a:rPr>
              <a:t>Because </a:t>
            </a:r>
            <a:r>
              <a:rPr lang="en-GB" i="1" dirty="0"/>
              <a:t>WR</a:t>
            </a:r>
            <a:r>
              <a:rPr lang="en-GB" baseline="-25000" dirty="0"/>
              <a:t>3</a:t>
            </a:r>
            <a:r>
              <a:rPr lang="en-GB" baseline="30000" dirty="0"/>
              <a:t> </a:t>
            </a:r>
            <a:r>
              <a:rPr lang="en-GB" baseline="30000" dirty="0" smtClean="0"/>
              <a:t>(6) </a:t>
            </a:r>
            <a:r>
              <a:rPr lang="en-GB" dirty="0" smtClean="0"/>
              <a:t>= </a:t>
            </a:r>
            <a:r>
              <a:rPr lang="en-GB" i="1" dirty="0"/>
              <a:t>WR</a:t>
            </a:r>
            <a:r>
              <a:rPr lang="en-GB" baseline="-25000" dirty="0"/>
              <a:t>3 </a:t>
            </a:r>
            <a:r>
              <a:rPr lang="en-GB" baseline="30000" dirty="0" smtClean="0"/>
              <a:t>(7) </a:t>
            </a:r>
            <a:r>
              <a:rPr lang="en-GB" dirty="0" smtClean="0">
                <a:sym typeface="Symbol" charset="0"/>
              </a:rPr>
              <a:t>= 56 ≤ </a:t>
            </a:r>
            <a:r>
              <a:rPr lang="en-GB" i="1" dirty="0" smtClean="0">
                <a:sym typeface="Symbol" charset="0"/>
              </a:rPr>
              <a:t>D</a:t>
            </a:r>
            <a:r>
              <a:rPr lang="en-GB" baseline="-25000" dirty="0" smtClean="0">
                <a:sym typeface="Symbol" charset="0"/>
              </a:rPr>
              <a:t>3</a:t>
            </a:r>
            <a:r>
              <a:rPr lang="en-GB" dirty="0" smtClean="0">
                <a:sym typeface="Symbol" charset="0"/>
              </a:rPr>
              <a:t> = </a:t>
            </a:r>
            <a:r>
              <a:rPr lang="en-GB" i="1" dirty="0" smtClean="0">
                <a:sym typeface="Symbol" charset="0"/>
              </a:rPr>
              <a:t>T</a:t>
            </a:r>
            <a:r>
              <a:rPr lang="en-GB" baseline="-25000" dirty="0" smtClean="0">
                <a:sym typeface="Symbol" charset="0"/>
              </a:rPr>
              <a:t>3</a:t>
            </a:r>
            <a:r>
              <a:rPr lang="en-GB" dirty="0" smtClean="0">
                <a:sym typeface="Symbol" charset="0"/>
              </a:rPr>
              <a:t>, </a:t>
            </a:r>
            <a:r>
              <a:rPr lang="en-GB" i="1" dirty="0"/>
              <a:t>WR</a:t>
            </a:r>
            <a:r>
              <a:rPr lang="en-GB" baseline="-25000" dirty="0"/>
              <a:t>3</a:t>
            </a:r>
            <a:r>
              <a:rPr lang="en-GB" dirty="0" smtClean="0">
                <a:sym typeface="Symbol" charset="0"/>
              </a:rPr>
              <a:t>= 56.</a:t>
            </a:r>
          </a:p>
          <a:p>
            <a:pPr lvl="1"/>
            <a:endParaRPr lang="en-GB" dirty="0" smtClean="0">
              <a:sym typeface="Symbol" charset="0"/>
            </a:endParaRPr>
          </a:p>
          <a:p>
            <a:pPr lvl="1"/>
            <a:endParaRPr lang="en-GB" dirty="0" smtClean="0">
              <a:sym typeface="Symbol" charset="0"/>
            </a:endParaRPr>
          </a:p>
          <a:p>
            <a:pPr lvl="1"/>
            <a:endParaRPr lang="en-GB" dirty="0" smtClean="0">
              <a:sym typeface="Symbol" charset="0"/>
            </a:endParaRPr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26969"/>
              </p:ext>
            </p:extLst>
          </p:nvPr>
        </p:nvGraphicFramePr>
        <p:xfrm>
          <a:off x="7611384" y="1195585"/>
          <a:ext cx="1162256" cy="1341120"/>
        </p:xfrm>
        <a:graphic>
          <a:graphicData uri="http://schemas.openxmlformats.org/drawingml/2006/table">
            <a:tbl>
              <a:tblPr/>
              <a:tblGrid>
                <a:gridCol w="359536"/>
                <a:gridCol w="408900"/>
                <a:gridCol w="393820"/>
              </a:tblGrid>
              <a:tr h="242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2120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WCRT methods: calculation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65570" name="Text Box 2"/>
          <p:cNvSpPr txBox="1">
            <a:spLocks noChangeArrowheads="1"/>
          </p:cNvSpPr>
          <p:nvPr/>
        </p:nvSpPr>
        <p:spPr bwMode="auto">
          <a:xfrm>
            <a:off x="2286000" y="5617688"/>
            <a:ext cx="480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1800" b="0" i="1">
                <a:solidFill>
                  <a:schemeClr val="tx2"/>
                </a:solidFill>
              </a:rPr>
              <a:t>WR</a:t>
            </a:r>
            <a:r>
              <a:rPr lang="en-US" sz="1800" b="0" baseline="-25000">
                <a:solidFill>
                  <a:schemeClr val="tx2"/>
                </a:solidFill>
              </a:rPr>
              <a:t>3</a:t>
            </a:r>
            <a:r>
              <a:rPr lang="en-US" sz="1800" b="0" baseline="30000">
                <a:solidFill>
                  <a:schemeClr val="tx2"/>
                </a:solidFill>
              </a:rPr>
              <a:t>(2)</a:t>
            </a:r>
            <a:r>
              <a:rPr lang="en-US" sz="1800" b="0">
                <a:solidFill>
                  <a:schemeClr val="tx2"/>
                </a:solidFill>
              </a:rPr>
              <a:t> = 5 + 3</a:t>
            </a:r>
            <a:r>
              <a:rPr lang="en-US" sz="1800" b="0">
                <a:solidFill>
                  <a:schemeClr val="tx2"/>
                </a:solidFill>
                <a:sym typeface="Symbol" charset="0"/>
              </a:rPr>
              <a:t>3 + 211 = 36</a:t>
            </a:r>
            <a:endParaRPr lang="en-US" sz="1800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365571" name="Text Box 3"/>
          <p:cNvSpPr txBox="1">
            <a:spLocks noChangeArrowheads="1"/>
          </p:cNvSpPr>
          <p:nvPr/>
        </p:nvSpPr>
        <p:spPr bwMode="auto">
          <a:xfrm>
            <a:off x="2286000" y="4841400"/>
            <a:ext cx="457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1800" b="0" i="1">
                <a:solidFill>
                  <a:schemeClr val="tx2"/>
                </a:solidFill>
              </a:rPr>
              <a:t>WR</a:t>
            </a:r>
            <a:r>
              <a:rPr lang="en-US" sz="1800" b="0" baseline="-25000">
                <a:solidFill>
                  <a:schemeClr val="tx2"/>
                </a:solidFill>
              </a:rPr>
              <a:t>3</a:t>
            </a:r>
            <a:r>
              <a:rPr lang="en-US" sz="1800" b="0" baseline="30000">
                <a:solidFill>
                  <a:schemeClr val="tx2"/>
                </a:solidFill>
              </a:rPr>
              <a:t>(0) </a:t>
            </a:r>
            <a:r>
              <a:rPr lang="en-US" sz="1800" b="0">
                <a:solidFill>
                  <a:schemeClr val="tx2"/>
                </a:solidFill>
              </a:rPr>
              <a:t>= 5 + 3 + 11 = 19</a:t>
            </a:r>
          </a:p>
        </p:txBody>
      </p:sp>
      <p:sp>
        <p:nvSpPr>
          <p:cNvPr id="365572" name="Text Box 4"/>
          <p:cNvSpPr txBox="1">
            <a:spLocks noChangeArrowheads="1"/>
          </p:cNvSpPr>
          <p:nvPr/>
        </p:nvSpPr>
        <p:spPr bwMode="auto">
          <a:xfrm>
            <a:off x="2286000" y="52224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1800" b="0" i="1">
                <a:solidFill>
                  <a:schemeClr val="tx2"/>
                </a:solidFill>
              </a:rPr>
              <a:t>WR</a:t>
            </a:r>
            <a:r>
              <a:rPr lang="en-US" sz="1800" b="0" baseline="-25000">
                <a:solidFill>
                  <a:schemeClr val="tx2"/>
                </a:solidFill>
              </a:rPr>
              <a:t>3</a:t>
            </a:r>
            <a:r>
              <a:rPr lang="en-US" sz="1800" b="0" baseline="30000">
                <a:solidFill>
                  <a:schemeClr val="tx2"/>
                </a:solidFill>
              </a:rPr>
              <a:t>(1)</a:t>
            </a:r>
            <a:r>
              <a:rPr lang="en-US" sz="1800" b="0">
                <a:solidFill>
                  <a:schemeClr val="tx2"/>
                </a:solidFill>
              </a:rPr>
              <a:t> = 5 + 2</a:t>
            </a:r>
            <a:r>
              <a:rPr lang="en-US" sz="1800" b="0">
                <a:solidFill>
                  <a:schemeClr val="tx2"/>
                </a:solidFill>
                <a:sym typeface="Symbol" charset="0"/>
              </a:rPr>
              <a:t>3 + 111 = 22</a:t>
            </a:r>
            <a:endParaRPr lang="en-US" sz="1800">
              <a:solidFill>
                <a:schemeClr val="tx2"/>
              </a:solidFill>
              <a:latin typeface="Comic Sans MS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324600" y="3622200"/>
            <a:ext cx="609600" cy="671513"/>
            <a:chOff x="3984" y="2496"/>
            <a:chExt cx="384" cy="423"/>
          </a:xfrm>
        </p:grpSpPr>
        <p:sp>
          <p:nvSpPr>
            <p:cNvPr id="72873" name="Rectangle 6"/>
            <p:cNvSpPr>
              <a:spLocks noChangeArrowheads="1"/>
            </p:cNvSpPr>
            <p:nvPr/>
          </p:nvSpPr>
          <p:spPr bwMode="auto">
            <a:xfrm>
              <a:off x="3984" y="2496"/>
              <a:ext cx="144" cy="192"/>
            </a:xfrm>
            <a:prstGeom prst="rect">
              <a:avLst/>
            </a:prstGeom>
            <a:solidFill>
              <a:srgbClr val="558ED5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>
                <a:solidFill>
                  <a:srgbClr val="1F497D"/>
                </a:solidFill>
              </a:endParaRPr>
            </a:p>
          </p:txBody>
        </p:sp>
        <p:sp>
          <p:nvSpPr>
            <p:cNvPr id="72874" name="Line 7"/>
            <p:cNvSpPr>
              <a:spLocks noChangeShapeType="1"/>
            </p:cNvSpPr>
            <p:nvPr/>
          </p:nvSpPr>
          <p:spPr bwMode="auto">
            <a:xfrm>
              <a:off x="3984" y="25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1F497D"/>
                </a:solidFill>
              </a:endParaRPr>
            </a:p>
          </p:txBody>
        </p:sp>
        <p:sp>
          <p:nvSpPr>
            <p:cNvPr id="72875" name="Text Box 8"/>
            <p:cNvSpPr txBox="1">
              <a:spLocks noChangeArrowheads="1"/>
            </p:cNvSpPr>
            <p:nvPr/>
          </p:nvSpPr>
          <p:spPr bwMode="auto">
            <a:xfrm>
              <a:off x="4080" y="268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rgbClr val="1F497D"/>
                  </a:solidFill>
                </a:rPr>
                <a:t>56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86000" y="3622200"/>
            <a:ext cx="1676400" cy="671513"/>
            <a:chOff x="1440" y="2496"/>
            <a:chExt cx="1056" cy="423"/>
          </a:xfrm>
        </p:grpSpPr>
        <p:sp>
          <p:nvSpPr>
            <p:cNvPr id="72870" name="Rectangle 12"/>
            <p:cNvSpPr>
              <a:spLocks noChangeArrowheads="1"/>
            </p:cNvSpPr>
            <p:nvPr/>
          </p:nvSpPr>
          <p:spPr bwMode="auto">
            <a:xfrm>
              <a:off x="1440" y="2496"/>
              <a:ext cx="912" cy="1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>
                <a:solidFill>
                  <a:srgbClr val="1F497D"/>
                </a:solidFill>
              </a:endParaRPr>
            </a:p>
          </p:txBody>
        </p:sp>
        <p:sp>
          <p:nvSpPr>
            <p:cNvPr id="72871" name="Line 13"/>
            <p:cNvSpPr>
              <a:spLocks noChangeShapeType="1"/>
            </p:cNvSpPr>
            <p:nvPr/>
          </p:nvSpPr>
          <p:spPr bwMode="auto">
            <a:xfrm>
              <a:off x="1440" y="259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1F497D"/>
                </a:solidFill>
              </a:endParaRPr>
            </a:p>
          </p:txBody>
        </p:sp>
        <p:sp>
          <p:nvSpPr>
            <p:cNvPr id="72872" name="Text Box 14"/>
            <p:cNvSpPr txBox="1">
              <a:spLocks noChangeArrowheads="1"/>
            </p:cNvSpPr>
            <p:nvPr/>
          </p:nvSpPr>
          <p:spPr bwMode="auto">
            <a:xfrm>
              <a:off x="2208" y="268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rgbClr val="1F497D"/>
                  </a:solidFill>
                </a:rPr>
                <a:t>19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733800" y="3622200"/>
            <a:ext cx="609600" cy="671513"/>
            <a:chOff x="2352" y="2496"/>
            <a:chExt cx="384" cy="423"/>
          </a:xfrm>
        </p:grpSpPr>
        <p:sp>
          <p:nvSpPr>
            <p:cNvPr id="72867" name="Rectangle 16"/>
            <p:cNvSpPr>
              <a:spLocks noChangeArrowheads="1"/>
            </p:cNvSpPr>
            <p:nvPr/>
          </p:nvSpPr>
          <p:spPr bwMode="auto">
            <a:xfrm>
              <a:off x="2352" y="2496"/>
              <a:ext cx="144" cy="192"/>
            </a:xfrm>
            <a:prstGeom prst="rect">
              <a:avLst/>
            </a:prstGeom>
            <a:solidFill>
              <a:srgbClr val="558ED5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>
                <a:solidFill>
                  <a:srgbClr val="1F497D"/>
                </a:solidFill>
              </a:endParaRPr>
            </a:p>
          </p:txBody>
        </p:sp>
        <p:sp>
          <p:nvSpPr>
            <p:cNvPr id="72868" name="Line 17"/>
            <p:cNvSpPr>
              <a:spLocks noChangeShapeType="1"/>
            </p:cNvSpPr>
            <p:nvPr/>
          </p:nvSpPr>
          <p:spPr bwMode="auto">
            <a:xfrm>
              <a:off x="2352" y="25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1F497D"/>
                </a:solidFill>
              </a:endParaRPr>
            </a:p>
          </p:txBody>
        </p:sp>
        <p:sp>
          <p:nvSpPr>
            <p:cNvPr id="72869" name="Text Box 18"/>
            <p:cNvSpPr txBox="1">
              <a:spLocks noChangeArrowheads="1"/>
            </p:cNvSpPr>
            <p:nvPr/>
          </p:nvSpPr>
          <p:spPr bwMode="auto">
            <a:xfrm>
              <a:off x="2448" y="268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rgbClr val="1F497D"/>
                  </a:solidFill>
                </a:rPr>
                <a:t>22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962400" y="3622200"/>
            <a:ext cx="1295400" cy="671513"/>
            <a:chOff x="2496" y="2496"/>
            <a:chExt cx="816" cy="423"/>
          </a:xfrm>
        </p:grpSpPr>
        <p:sp>
          <p:nvSpPr>
            <p:cNvPr id="72864" name="Rectangle 20"/>
            <p:cNvSpPr>
              <a:spLocks noChangeArrowheads="1"/>
            </p:cNvSpPr>
            <p:nvPr/>
          </p:nvSpPr>
          <p:spPr bwMode="auto">
            <a:xfrm>
              <a:off x="2496" y="2496"/>
              <a:ext cx="672" cy="192"/>
            </a:xfrm>
            <a:prstGeom prst="rect">
              <a:avLst/>
            </a:prstGeom>
            <a:solidFill>
              <a:srgbClr val="558ED5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>
                <a:solidFill>
                  <a:srgbClr val="1F497D"/>
                </a:solidFill>
              </a:endParaRPr>
            </a:p>
          </p:txBody>
        </p:sp>
        <p:sp>
          <p:nvSpPr>
            <p:cNvPr id="72865" name="Line 21"/>
            <p:cNvSpPr>
              <a:spLocks noChangeShapeType="1"/>
            </p:cNvSpPr>
            <p:nvPr/>
          </p:nvSpPr>
          <p:spPr bwMode="auto">
            <a:xfrm>
              <a:off x="2496" y="25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1F497D"/>
                </a:solidFill>
              </a:endParaRPr>
            </a:p>
          </p:txBody>
        </p:sp>
        <p:sp>
          <p:nvSpPr>
            <p:cNvPr id="72866" name="Text Box 22"/>
            <p:cNvSpPr txBox="1">
              <a:spLocks noChangeArrowheads="1"/>
            </p:cNvSpPr>
            <p:nvPr/>
          </p:nvSpPr>
          <p:spPr bwMode="auto">
            <a:xfrm>
              <a:off x="3024" y="268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rgbClr val="1F497D"/>
                  </a:solidFill>
                </a:rPr>
                <a:t>36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096000" y="3622200"/>
            <a:ext cx="533400" cy="671513"/>
            <a:chOff x="3840" y="2496"/>
            <a:chExt cx="336" cy="423"/>
          </a:xfrm>
        </p:grpSpPr>
        <p:sp>
          <p:nvSpPr>
            <p:cNvPr id="72861" name="Rectangle 24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rgbClr val="558ED5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>
                <a:solidFill>
                  <a:srgbClr val="1F497D"/>
                </a:solidFill>
              </a:endParaRPr>
            </a:p>
          </p:txBody>
        </p:sp>
        <p:sp>
          <p:nvSpPr>
            <p:cNvPr id="72862" name="Line 25"/>
            <p:cNvSpPr>
              <a:spLocks noChangeShapeType="1"/>
            </p:cNvSpPr>
            <p:nvPr/>
          </p:nvSpPr>
          <p:spPr bwMode="auto">
            <a:xfrm>
              <a:off x="3840" y="25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1F497D"/>
                </a:solidFill>
              </a:endParaRPr>
            </a:p>
          </p:txBody>
        </p:sp>
        <p:sp>
          <p:nvSpPr>
            <p:cNvPr id="72863" name="Text Box 26"/>
            <p:cNvSpPr txBox="1">
              <a:spLocks noChangeArrowheads="1"/>
            </p:cNvSpPr>
            <p:nvPr/>
          </p:nvSpPr>
          <p:spPr bwMode="auto">
            <a:xfrm>
              <a:off x="3888" y="268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rgbClr val="1F497D"/>
                  </a:solidFill>
                </a:rPr>
                <a:t>53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029200" y="3622200"/>
            <a:ext cx="533400" cy="671513"/>
            <a:chOff x="3168" y="2496"/>
            <a:chExt cx="336" cy="423"/>
          </a:xfrm>
        </p:grpSpPr>
        <p:sp>
          <p:nvSpPr>
            <p:cNvPr id="72858" name="Rectangle 28"/>
            <p:cNvSpPr>
              <a:spLocks noChangeArrowheads="1"/>
            </p:cNvSpPr>
            <p:nvPr/>
          </p:nvSpPr>
          <p:spPr bwMode="auto">
            <a:xfrm>
              <a:off x="3168" y="2496"/>
              <a:ext cx="144" cy="192"/>
            </a:xfrm>
            <a:prstGeom prst="rect">
              <a:avLst/>
            </a:prstGeom>
            <a:solidFill>
              <a:srgbClr val="558ED5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>
                <a:solidFill>
                  <a:srgbClr val="1F497D"/>
                </a:solidFill>
              </a:endParaRPr>
            </a:p>
          </p:txBody>
        </p:sp>
        <p:sp>
          <p:nvSpPr>
            <p:cNvPr id="72859" name="Text Box 29"/>
            <p:cNvSpPr txBox="1">
              <a:spLocks noChangeArrowheads="1"/>
            </p:cNvSpPr>
            <p:nvPr/>
          </p:nvSpPr>
          <p:spPr bwMode="auto">
            <a:xfrm>
              <a:off x="3216" y="268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rgbClr val="1F497D"/>
                  </a:solidFill>
                </a:rPr>
                <a:t>39</a:t>
              </a:r>
            </a:p>
          </p:txBody>
        </p:sp>
        <p:sp>
          <p:nvSpPr>
            <p:cNvPr id="72860" name="Line 30"/>
            <p:cNvSpPr>
              <a:spLocks noChangeShapeType="1"/>
            </p:cNvSpPr>
            <p:nvPr/>
          </p:nvSpPr>
          <p:spPr bwMode="auto">
            <a:xfrm>
              <a:off x="3168" y="25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1F497D"/>
                </a:solidFill>
              </a:endParaRP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5257800" y="3622200"/>
            <a:ext cx="1066800" cy="671513"/>
            <a:chOff x="3312" y="2496"/>
            <a:chExt cx="672" cy="423"/>
          </a:xfrm>
        </p:grpSpPr>
        <p:sp>
          <p:nvSpPr>
            <p:cNvPr id="72855" name="Rectangle 32"/>
            <p:cNvSpPr>
              <a:spLocks noChangeArrowheads="1"/>
            </p:cNvSpPr>
            <p:nvPr/>
          </p:nvSpPr>
          <p:spPr bwMode="auto">
            <a:xfrm>
              <a:off x="3312" y="2496"/>
              <a:ext cx="528" cy="192"/>
            </a:xfrm>
            <a:prstGeom prst="rect">
              <a:avLst/>
            </a:prstGeom>
            <a:solidFill>
              <a:srgbClr val="558ED5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>
                <a:solidFill>
                  <a:srgbClr val="1F497D"/>
                </a:solidFill>
              </a:endParaRPr>
            </a:p>
          </p:txBody>
        </p:sp>
        <p:sp>
          <p:nvSpPr>
            <p:cNvPr id="72856" name="Text Box 33"/>
            <p:cNvSpPr txBox="1">
              <a:spLocks noChangeArrowheads="1"/>
            </p:cNvSpPr>
            <p:nvPr/>
          </p:nvSpPr>
          <p:spPr bwMode="auto">
            <a:xfrm>
              <a:off x="3696" y="268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rgbClr val="1F497D"/>
                  </a:solidFill>
                </a:rPr>
                <a:t>50</a:t>
              </a:r>
            </a:p>
          </p:txBody>
        </p:sp>
        <p:sp>
          <p:nvSpPr>
            <p:cNvPr id="72857" name="Line 34"/>
            <p:cNvSpPr>
              <a:spLocks noChangeShapeType="1"/>
            </p:cNvSpPr>
            <p:nvPr/>
          </p:nvSpPr>
          <p:spPr bwMode="auto">
            <a:xfrm>
              <a:off x="3312" y="25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1F497D"/>
                </a:solidFill>
              </a:endParaRPr>
            </a:p>
          </p:txBody>
        </p:sp>
      </p:grpSp>
      <p:sp>
        <p:nvSpPr>
          <p:cNvPr id="365603" name="Rectangle 35"/>
          <p:cNvSpPr>
            <a:spLocks noChangeArrowheads="1"/>
          </p:cNvSpPr>
          <p:nvPr/>
        </p:nvSpPr>
        <p:spPr bwMode="auto">
          <a:xfrm>
            <a:off x="1828800" y="4841400"/>
            <a:ext cx="59436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>
              <a:solidFill>
                <a:schemeClr val="tx2"/>
              </a:solidFill>
            </a:endParaRPr>
          </a:p>
        </p:txBody>
      </p:sp>
      <p:sp>
        <p:nvSpPr>
          <p:cNvPr id="365604" name="Text Box 36"/>
          <p:cNvSpPr txBox="1">
            <a:spLocks noChangeArrowheads="1"/>
          </p:cNvSpPr>
          <p:nvPr/>
        </p:nvSpPr>
        <p:spPr bwMode="auto">
          <a:xfrm>
            <a:off x="2286000" y="4993800"/>
            <a:ext cx="457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1800" b="0" i="1">
                <a:solidFill>
                  <a:schemeClr val="tx2"/>
                </a:solidFill>
                <a:latin typeface="Times New Roman" charset="0"/>
              </a:rPr>
              <a:t>WR</a:t>
            </a:r>
            <a:r>
              <a:rPr lang="en-US" sz="1800" b="0" baseline="-25000">
                <a:solidFill>
                  <a:schemeClr val="tx2"/>
                </a:solidFill>
              </a:rPr>
              <a:t>3</a:t>
            </a:r>
            <a:r>
              <a:rPr lang="en-US" sz="1800" b="0" baseline="30000">
                <a:solidFill>
                  <a:schemeClr val="tx2"/>
                </a:solidFill>
              </a:rPr>
              <a:t>(6) </a:t>
            </a:r>
            <a:r>
              <a:rPr lang="en-US" sz="1800" b="0">
                <a:solidFill>
                  <a:schemeClr val="tx2"/>
                </a:solidFill>
              </a:rPr>
              <a:t>= </a:t>
            </a:r>
            <a:r>
              <a:rPr lang="en-US" sz="1800" b="0" i="1">
                <a:solidFill>
                  <a:schemeClr val="tx2"/>
                </a:solidFill>
                <a:latin typeface="Times New Roman" charset="0"/>
              </a:rPr>
              <a:t>WR</a:t>
            </a:r>
            <a:r>
              <a:rPr lang="en-US" sz="1800" b="0" baseline="-25000">
                <a:solidFill>
                  <a:schemeClr val="tx2"/>
                </a:solidFill>
              </a:rPr>
              <a:t>3</a:t>
            </a:r>
            <a:r>
              <a:rPr lang="en-US" sz="1800" b="0" baseline="30000">
                <a:solidFill>
                  <a:schemeClr val="tx2"/>
                </a:solidFill>
              </a:rPr>
              <a:t>(7) </a:t>
            </a:r>
            <a:r>
              <a:rPr lang="en-US" sz="1800" b="0">
                <a:solidFill>
                  <a:schemeClr val="tx2"/>
                </a:solidFill>
              </a:rPr>
              <a:t>= 5 + 6</a:t>
            </a:r>
            <a:r>
              <a:rPr lang="en-US" sz="1800" b="0">
                <a:solidFill>
                  <a:schemeClr val="tx2"/>
                </a:solidFill>
                <a:cs typeface="Arial" charset="0"/>
              </a:rPr>
              <a:t>·</a:t>
            </a:r>
            <a:r>
              <a:rPr lang="en-US" sz="1800" b="0">
                <a:solidFill>
                  <a:schemeClr val="tx2"/>
                </a:solidFill>
              </a:rPr>
              <a:t>3 + 3</a:t>
            </a:r>
            <a:r>
              <a:rPr lang="en-US" sz="1800" b="0">
                <a:solidFill>
                  <a:schemeClr val="tx2"/>
                </a:solidFill>
                <a:cs typeface="Arial" charset="0"/>
              </a:rPr>
              <a:t>·</a:t>
            </a:r>
            <a:r>
              <a:rPr lang="en-US" sz="1800" b="0">
                <a:solidFill>
                  <a:schemeClr val="tx2"/>
                </a:solidFill>
              </a:rPr>
              <a:t>11 = 56</a:t>
            </a:r>
          </a:p>
        </p:txBody>
      </p:sp>
      <p:grpSp>
        <p:nvGrpSpPr>
          <p:cNvPr id="72721" name="Group 37"/>
          <p:cNvGrpSpPr>
            <a:grpSpLocks/>
          </p:cNvGrpSpPr>
          <p:nvPr/>
        </p:nvGrpSpPr>
        <p:grpSpPr bwMode="auto">
          <a:xfrm>
            <a:off x="1752600" y="1641000"/>
            <a:ext cx="5943600" cy="3109913"/>
            <a:chOff x="1104" y="1248"/>
            <a:chExt cx="3744" cy="1959"/>
          </a:xfrm>
        </p:grpSpPr>
        <p:grpSp>
          <p:nvGrpSpPr>
            <p:cNvPr id="72722" name="Group 38"/>
            <p:cNvGrpSpPr>
              <a:grpSpLocks/>
            </p:cNvGrpSpPr>
            <p:nvPr/>
          </p:nvGrpSpPr>
          <p:grpSpPr bwMode="auto">
            <a:xfrm>
              <a:off x="1296" y="2880"/>
              <a:ext cx="3552" cy="327"/>
              <a:chOff x="1296" y="2880"/>
              <a:chExt cx="3552" cy="327"/>
            </a:xfrm>
          </p:grpSpPr>
          <p:sp>
            <p:nvSpPr>
              <p:cNvPr id="72783" name="Line 39"/>
              <p:cNvSpPr>
                <a:spLocks noChangeShapeType="1"/>
              </p:cNvSpPr>
              <p:nvPr/>
            </p:nvSpPr>
            <p:spPr bwMode="auto">
              <a:xfrm>
                <a:off x="1296" y="2928"/>
                <a:ext cx="32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4" name="Text Box 40"/>
              <p:cNvSpPr txBox="1">
                <a:spLocks noChangeArrowheads="1"/>
              </p:cNvSpPr>
              <p:nvPr/>
            </p:nvSpPr>
            <p:spPr bwMode="auto">
              <a:xfrm>
                <a:off x="4416" y="2928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Clr>
                    <a:srgbClr val="FF0000"/>
                  </a:buClr>
                </a:pPr>
                <a:r>
                  <a:rPr lang="en-US" sz="1800" b="0">
                    <a:solidFill>
                      <a:schemeClr val="tx1"/>
                    </a:solidFill>
                  </a:rPr>
                  <a:t>time</a:t>
                </a:r>
              </a:p>
            </p:txBody>
          </p:sp>
          <p:sp>
            <p:nvSpPr>
              <p:cNvPr id="72785" name="Line 41"/>
              <p:cNvSpPr>
                <a:spLocks noChangeShapeType="1"/>
              </p:cNvSpPr>
              <p:nvPr/>
            </p:nvSpPr>
            <p:spPr bwMode="auto">
              <a:xfrm>
                <a:off x="1440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6" name="Line 42"/>
              <p:cNvSpPr>
                <a:spLocks noChangeShapeType="1"/>
              </p:cNvSpPr>
              <p:nvPr/>
            </p:nvSpPr>
            <p:spPr bwMode="auto">
              <a:xfrm>
                <a:off x="1920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7" name="Line 43"/>
              <p:cNvSpPr>
                <a:spLocks noChangeShapeType="1"/>
              </p:cNvSpPr>
              <p:nvPr/>
            </p:nvSpPr>
            <p:spPr bwMode="auto">
              <a:xfrm>
                <a:off x="2400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8" name="Line 44"/>
              <p:cNvSpPr>
                <a:spLocks noChangeShapeType="1"/>
              </p:cNvSpPr>
              <p:nvPr/>
            </p:nvSpPr>
            <p:spPr bwMode="auto">
              <a:xfrm>
                <a:off x="2880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9" name="Line 45"/>
              <p:cNvSpPr>
                <a:spLocks noChangeShapeType="1"/>
              </p:cNvSpPr>
              <p:nvPr/>
            </p:nvSpPr>
            <p:spPr bwMode="auto">
              <a:xfrm>
                <a:off x="3360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0" name="Line 46"/>
              <p:cNvSpPr>
                <a:spLocks noChangeShapeType="1"/>
              </p:cNvSpPr>
              <p:nvPr/>
            </p:nvSpPr>
            <p:spPr bwMode="auto">
              <a:xfrm>
                <a:off x="3840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1" name="Line 47"/>
              <p:cNvSpPr>
                <a:spLocks noChangeShapeType="1"/>
              </p:cNvSpPr>
              <p:nvPr/>
            </p:nvSpPr>
            <p:spPr bwMode="auto">
              <a:xfrm>
                <a:off x="4320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2" name="Line 48"/>
              <p:cNvSpPr>
                <a:spLocks noChangeShapeType="1"/>
              </p:cNvSpPr>
              <p:nvPr/>
            </p:nvSpPr>
            <p:spPr bwMode="auto">
              <a:xfrm flipV="1">
                <a:off x="148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3" name="Line 49"/>
              <p:cNvSpPr>
                <a:spLocks noChangeShapeType="1"/>
              </p:cNvSpPr>
              <p:nvPr/>
            </p:nvSpPr>
            <p:spPr bwMode="auto">
              <a:xfrm flipV="1">
                <a:off x="153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4" name="Line 50"/>
              <p:cNvSpPr>
                <a:spLocks noChangeShapeType="1"/>
              </p:cNvSpPr>
              <p:nvPr/>
            </p:nvSpPr>
            <p:spPr bwMode="auto">
              <a:xfrm flipV="1">
                <a:off x="158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5" name="Line 51"/>
              <p:cNvSpPr>
                <a:spLocks noChangeShapeType="1"/>
              </p:cNvSpPr>
              <p:nvPr/>
            </p:nvSpPr>
            <p:spPr bwMode="auto">
              <a:xfrm flipV="1">
                <a:off x="163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6" name="Line 52"/>
              <p:cNvSpPr>
                <a:spLocks noChangeShapeType="1"/>
              </p:cNvSpPr>
              <p:nvPr/>
            </p:nvSpPr>
            <p:spPr bwMode="auto">
              <a:xfrm flipV="1">
                <a:off x="1680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7" name="Line 53"/>
              <p:cNvSpPr>
                <a:spLocks noChangeShapeType="1"/>
              </p:cNvSpPr>
              <p:nvPr/>
            </p:nvSpPr>
            <p:spPr bwMode="auto">
              <a:xfrm flipV="1">
                <a:off x="172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8" name="Line 54"/>
              <p:cNvSpPr>
                <a:spLocks noChangeShapeType="1"/>
              </p:cNvSpPr>
              <p:nvPr/>
            </p:nvSpPr>
            <p:spPr bwMode="auto">
              <a:xfrm flipV="1">
                <a:off x="177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9" name="Line 55"/>
              <p:cNvSpPr>
                <a:spLocks noChangeShapeType="1"/>
              </p:cNvSpPr>
              <p:nvPr/>
            </p:nvSpPr>
            <p:spPr bwMode="auto">
              <a:xfrm flipV="1">
                <a:off x="182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0" name="Line 56"/>
              <p:cNvSpPr>
                <a:spLocks noChangeShapeType="1"/>
              </p:cNvSpPr>
              <p:nvPr/>
            </p:nvSpPr>
            <p:spPr bwMode="auto">
              <a:xfrm flipV="1">
                <a:off x="187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1" name="Line 57"/>
              <p:cNvSpPr>
                <a:spLocks noChangeShapeType="1"/>
              </p:cNvSpPr>
              <p:nvPr/>
            </p:nvSpPr>
            <p:spPr bwMode="auto">
              <a:xfrm flipV="1">
                <a:off x="196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2" name="Line 58"/>
              <p:cNvSpPr>
                <a:spLocks noChangeShapeType="1"/>
              </p:cNvSpPr>
              <p:nvPr/>
            </p:nvSpPr>
            <p:spPr bwMode="auto">
              <a:xfrm flipV="1">
                <a:off x="201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3" name="Line 59"/>
              <p:cNvSpPr>
                <a:spLocks noChangeShapeType="1"/>
              </p:cNvSpPr>
              <p:nvPr/>
            </p:nvSpPr>
            <p:spPr bwMode="auto">
              <a:xfrm flipV="1">
                <a:off x="206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4" name="Line 60"/>
              <p:cNvSpPr>
                <a:spLocks noChangeShapeType="1"/>
              </p:cNvSpPr>
              <p:nvPr/>
            </p:nvSpPr>
            <p:spPr bwMode="auto">
              <a:xfrm flipV="1">
                <a:off x="211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5" name="Line 61"/>
              <p:cNvSpPr>
                <a:spLocks noChangeShapeType="1"/>
              </p:cNvSpPr>
              <p:nvPr/>
            </p:nvSpPr>
            <p:spPr bwMode="auto">
              <a:xfrm flipV="1">
                <a:off x="2160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6" name="Line 62"/>
              <p:cNvSpPr>
                <a:spLocks noChangeShapeType="1"/>
              </p:cNvSpPr>
              <p:nvPr/>
            </p:nvSpPr>
            <p:spPr bwMode="auto">
              <a:xfrm flipV="1">
                <a:off x="220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7" name="Line 63"/>
              <p:cNvSpPr>
                <a:spLocks noChangeShapeType="1"/>
              </p:cNvSpPr>
              <p:nvPr/>
            </p:nvSpPr>
            <p:spPr bwMode="auto">
              <a:xfrm flipV="1">
                <a:off x="225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8" name="Line 64"/>
              <p:cNvSpPr>
                <a:spLocks noChangeShapeType="1"/>
              </p:cNvSpPr>
              <p:nvPr/>
            </p:nvSpPr>
            <p:spPr bwMode="auto">
              <a:xfrm flipV="1">
                <a:off x="230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9" name="Line 65"/>
              <p:cNvSpPr>
                <a:spLocks noChangeShapeType="1"/>
              </p:cNvSpPr>
              <p:nvPr/>
            </p:nvSpPr>
            <p:spPr bwMode="auto">
              <a:xfrm flipV="1">
                <a:off x="235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0" name="Line 66"/>
              <p:cNvSpPr>
                <a:spLocks noChangeShapeType="1"/>
              </p:cNvSpPr>
              <p:nvPr/>
            </p:nvSpPr>
            <p:spPr bwMode="auto">
              <a:xfrm flipV="1">
                <a:off x="244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1" name="Line 67"/>
              <p:cNvSpPr>
                <a:spLocks noChangeShapeType="1"/>
              </p:cNvSpPr>
              <p:nvPr/>
            </p:nvSpPr>
            <p:spPr bwMode="auto">
              <a:xfrm flipV="1">
                <a:off x="249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2" name="Line 68"/>
              <p:cNvSpPr>
                <a:spLocks noChangeShapeType="1"/>
              </p:cNvSpPr>
              <p:nvPr/>
            </p:nvSpPr>
            <p:spPr bwMode="auto">
              <a:xfrm flipV="1">
                <a:off x="254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3" name="Line 69"/>
              <p:cNvSpPr>
                <a:spLocks noChangeShapeType="1"/>
              </p:cNvSpPr>
              <p:nvPr/>
            </p:nvSpPr>
            <p:spPr bwMode="auto">
              <a:xfrm flipV="1">
                <a:off x="259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4" name="Line 70"/>
              <p:cNvSpPr>
                <a:spLocks noChangeShapeType="1"/>
              </p:cNvSpPr>
              <p:nvPr/>
            </p:nvSpPr>
            <p:spPr bwMode="auto">
              <a:xfrm flipV="1">
                <a:off x="2640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5" name="Line 71"/>
              <p:cNvSpPr>
                <a:spLocks noChangeShapeType="1"/>
              </p:cNvSpPr>
              <p:nvPr/>
            </p:nvSpPr>
            <p:spPr bwMode="auto">
              <a:xfrm flipV="1">
                <a:off x="268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6" name="Line 72"/>
              <p:cNvSpPr>
                <a:spLocks noChangeShapeType="1"/>
              </p:cNvSpPr>
              <p:nvPr/>
            </p:nvSpPr>
            <p:spPr bwMode="auto">
              <a:xfrm flipV="1">
                <a:off x="273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7" name="Line 73"/>
              <p:cNvSpPr>
                <a:spLocks noChangeShapeType="1"/>
              </p:cNvSpPr>
              <p:nvPr/>
            </p:nvSpPr>
            <p:spPr bwMode="auto">
              <a:xfrm flipV="1">
                <a:off x="278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8" name="Line 74"/>
              <p:cNvSpPr>
                <a:spLocks noChangeShapeType="1"/>
              </p:cNvSpPr>
              <p:nvPr/>
            </p:nvSpPr>
            <p:spPr bwMode="auto">
              <a:xfrm flipV="1">
                <a:off x="283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9" name="Line 75"/>
              <p:cNvSpPr>
                <a:spLocks noChangeShapeType="1"/>
              </p:cNvSpPr>
              <p:nvPr/>
            </p:nvSpPr>
            <p:spPr bwMode="auto">
              <a:xfrm flipV="1">
                <a:off x="292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0" name="Line 76"/>
              <p:cNvSpPr>
                <a:spLocks noChangeShapeType="1"/>
              </p:cNvSpPr>
              <p:nvPr/>
            </p:nvSpPr>
            <p:spPr bwMode="auto">
              <a:xfrm flipV="1">
                <a:off x="297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1" name="Line 77"/>
              <p:cNvSpPr>
                <a:spLocks noChangeShapeType="1"/>
              </p:cNvSpPr>
              <p:nvPr/>
            </p:nvSpPr>
            <p:spPr bwMode="auto">
              <a:xfrm flipV="1">
                <a:off x="302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2" name="Line 78"/>
              <p:cNvSpPr>
                <a:spLocks noChangeShapeType="1"/>
              </p:cNvSpPr>
              <p:nvPr/>
            </p:nvSpPr>
            <p:spPr bwMode="auto">
              <a:xfrm flipV="1">
                <a:off x="307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3" name="Line 79"/>
              <p:cNvSpPr>
                <a:spLocks noChangeShapeType="1"/>
              </p:cNvSpPr>
              <p:nvPr/>
            </p:nvSpPr>
            <p:spPr bwMode="auto">
              <a:xfrm flipV="1">
                <a:off x="3120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4" name="Line 80"/>
              <p:cNvSpPr>
                <a:spLocks noChangeShapeType="1"/>
              </p:cNvSpPr>
              <p:nvPr/>
            </p:nvSpPr>
            <p:spPr bwMode="auto">
              <a:xfrm flipV="1">
                <a:off x="316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5" name="Line 81"/>
              <p:cNvSpPr>
                <a:spLocks noChangeShapeType="1"/>
              </p:cNvSpPr>
              <p:nvPr/>
            </p:nvSpPr>
            <p:spPr bwMode="auto">
              <a:xfrm flipV="1">
                <a:off x="321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6" name="Line 82"/>
              <p:cNvSpPr>
                <a:spLocks noChangeShapeType="1"/>
              </p:cNvSpPr>
              <p:nvPr/>
            </p:nvSpPr>
            <p:spPr bwMode="auto">
              <a:xfrm flipV="1">
                <a:off x="326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7" name="Line 83"/>
              <p:cNvSpPr>
                <a:spLocks noChangeShapeType="1"/>
              </p:cNvSpPr>
              <p:nvPr/>
            </p:nvSpPr>
            <p:spPr bwMode="auto">
              <a:xfrm flipV="1">
                <a:off x="331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8" name="Line 84"/>
              <p:cNvSpPr>
                <a:spLocks noChangeShapeType="1"/>
              </p:cNvSpPr>
              <p:nvPr/>
            </p:nvSpPr>
            <p:spPr bwMode="auto">
              <a:xfrm flipV="1">
                <a:off x="340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9" name="Line 85"/>
              <p:cNvSpPr>
                <a:spLocks noChangeShapeType="1"/>
              </p:cNvSpPr>
              <p:nvPr/>
            </p:nvSpPr>
            <p:spPr bwMode="auto">
              <a:xfrm flipV="1">
                <a:off x="345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0" name="Line 86"/>
              <p:cNvSpPr>
                <a:spLocks noChangeShapeType="1"/>
              </p:cNvSpPr>
              <p:nvPr/>
            </p:nvSpPr>
            <p:spPr bwMode="auto">
              <a:xfrm flipV="1">
                <a:off x="350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1" name="Line 87"/>
              <p:cNvSpPr>
                <a:spLocks noChangeShapeType="1"/>
              </p:cNvSpPr>
              <p:nvPr/>
            </p:nvSpPr>
            <p:spPr bwMode="auto">
              <a:xfrm flipV="1">
                <a:off x="355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2" name="Line 88"/>
              <p:cNvSpPr>
                <a:spLocks noChangeShapeType="1"/>
              </p:cNvSpPr>
              <p:nvPr/>
            </p:nvSpPr>
            <p:spPr bwMode="auto">
              <a:xfrm flipV="1">
                <a:off x="3600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3" name="Line 89"/>
              <p:cNvSpPr>
                <a:spLocks noChangeShapeType="1"/>
              </p:cNvSpPr>
              <p:nvPr/>
            </p:nvSpPr>
            <p:spPr bwMode="auto">
              <a:xfrm flipV="1">
                <a:off x="364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4" name="Line 90"/>
              <p:cNvSpPr>
                <a:spLocks noChangeShapeType="1"/>
              </p:cNvSpPr>
              <p:nvPr/>
            </p:nvSpPr>
            <p:spPr bwMode="auto">
              <a:xfrm flipV="1">
                <a:off x="369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5" name="Line 91"/>
              <p:cNvSpPr>
                <a:spLocks noChangeShapeType="1"/>
              </p:cNvSpPr>
              <p:nvPr/>
            </p:nvSpPr>
            <p:spPr bwMode="auto">
              <a:xfrm flipV="1">
                <a:off x="374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6" name="Line 92"/>
              <p:cNvSpPr>
                <a:spLocks noChangeShapeType="1"/>
              </p:cNvSpPr>
              <p:nvPr/>
            </p:nvSpPr>
            <p:spPr bwMode="auto">
              <a:xfrm flipV="1">
                <a:off x="379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7" name="Line 93"/>
              <p:cNvSpPr>
                <a:spLocks noChangeShapeType="1"/>
              </p:cNvSpPr>
              <p:nvPr/>
            </p:nvSpPr>
            <p:spPr bwMode="auto">
              <a:xfrm flipV="1">
                <a:off x="388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8" name="Line 94"/>
              <p:cNvSpPr>
                <a:spLocks noChangeShapeType="1"/>
              </p:cNvSpPr>
              <p:nvPr/>
            </p:nvSpPr>
            <p:spPr bwMode="auto">
              <a:xfrm flipV="1">
                <a:off x="393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9" name="Line 95"/>
              <p:cNvSpPr>
                <a:spLocks noChangeShapeType="1"/>
              </p:cNvSpPr>
              <p:nvPr/>
            </p:nvSpPr>
            <p:spPr bwMode="auto">
              <a:xfrm flipV="1">
                <a:off x="398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0" name="Line 96"/>
              <p:cNvSpPr>
                <a:spLocks noChangeShapeType="1"/>
              </p:cNvSpPr>
              <p:nvPr/>
            </p:nvSpPr>
            <p:spPr bwMode="auto">
              <a:xfrm flipV="1">
                <a:off x="403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1" name="Line 97"/>
              <p:cNvSpPr>
                <a:spLocks noChangeShapeType="1"/>
              </p:cNvSpPr>
              <p:nvPr/>
            </p:nvSpPr>
            <p:spPr bwMode="auto">
              <a:xfrm flipV="1">
                <a:off x="4080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2" name="Line 98"/>
              <p:cNvSpPr>
                <a:spLocks noChangeShapeType="1"/>
              </p:cNvSpPr>
              <p:nvPr/>
            </p:nvSpPr>
            <p:spPr bwMode="auto">
              <a:xfrm flipV="1">
                <a:off x="412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3" name="Line 99"/>
              <p:cNvSpPr>
                <a:spLocks noChangeShapeType="1"/>
              </p:cNvSpPr>
              <p:nvPr/>
            </p:nvSpPr>
            <p:spPr bwMode="auto">
              <a:xfrm flipV="1">
                <a:off x="417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4" name="Line 100"/>
              <p:cNvSpPr>
                <a:spLocks noChangeShapeType="1"/>
              </p:cNvSpPr>
              <p:nvPr/>
            </p:nvSpPr>
            <p:spPr bwMode="auto">
              <a:xfrm flipV="1">
                <a:off x="4224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5" name="Line 101"/>
              <p:cNvSpPr>
                <a:spLocks noChangeShapeType="1"/>
              </p:cNvSpPr>
              <p:nvPr/>
            </p:nvSpPr>
            <p:spPr bwMode="auto">
              <a:xfrm flipV="1">
                <a:off x="4272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6" name="Line 102"/>
              <p:cNvSpPr>
                <a:spLocks noChangeShapeType="1"/>
              </p:cNvSpPr>
              <p:nvPr/>
            </p:nvSpPr>
            <p:spPr bwMode="auto">
              <a:xfrm flipV="1">
                <a:off x="4368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7" name="Line 103"/>
              <p:cNvSpPr>
                <a:spLocks noChangeShapeType="1"/>
              </p:cNvSpPr>
              <p:nvPr/>
            </p:nvSpPr>
            <p:spPr bwMode="auto">
              <a:xfrm flipV="1">
                <a:off x="4416" y="28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8" name="Text Box 104"/>
              <p:cNvSpPr txBox="1">
                <a:spLocks noChangeArrowheads="1"/>
              </p:cNvSpPr>
              <p:nvPr/>
            </p:nvSpPr>
            <p:spPr bwMode="auto">
              <a:xfrm>
                <a:off x="1344" y="2976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Clr>
                    <a:srgbClr val="FF0000"/>
                  </a:buClr>
                </a:pPr>
                <a:r>
                  <a:rPr lang="en-US" sz="1800" b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2849" name="Text Box 105"/>
              <p:cNvSpPr txBox="1">
                <a:spLocks noChangeArrowheads="1"/>
              </p:cNvSpPr>
              <p:nvPr/>
            </p:nvSpPr>
            <p:spPr bwMode="auto">
              <a:xfrm>
                <a:off x="1776" y="297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Clr>
                    <a:srgbClr val="FF0000"/>
                  </a:buClr>
                </a:pPr>
                <a:r>
                  <a:rPr lang="en-US" sz="1800" b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72850" name="Text Box 106"/>
              <p:cNvSpPr txBox="1">
                <a:spLocks noChangeArrowheads="1"/>
              </p:cNvSpPr>
              <p:nvPr/>
            </p:nvSpPr>
            <p:spPr bwMode="auto">
              <a:xfrm>
                <a:off x="2256" y="297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Clr>
                    <a:srgbClr val="FF0000"/>
                  </a:buClr>
                </a:pPr>
                <a:r>
                  <a:rPr lang="en-US" sz="1800" b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72851" name="Text Box 107"/>
              <p:cNvSpPr txBox="1">
                <a:spLocks noChangeArrowheads="1"/>
              </p:cNvSpPr>
              <p:nvPr/>
            </p:nvSpPr>
            <p:spPr bwMode="auto">
              <a:xfrm>
                <a:off x="2736" y="297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Clr>
                    <a:srgbClr val="FF0000"/>
                  </a:buClr>
                </a:pPr>
                <a:r>
                  <a:rPr lang="en-US" sz="1800" b="0">
                    <a:solidFill>
                      <a:schemeClr val="tx1"/>
                    </a:solidFill>
                  </a:rPr>
                  <a:t>30</a:t>
                </a:r>
              </a:p>
            </p:txBody>
          </p:sp>
          <p:sp>
            <p:nvSpPr>
              <p:cNvPr id="72852" name="Text Box 108"/>
              <p:cNvSpPr txBox="1">
                <a:spLocks noChangeArrowheads="1"/>
              </p:cNvSpPr>
              <p:nvPr/>
            </p:nvSpPr>
            <p:spPr bwMode="auto">
              <a:xfrm>
                <a:off x="3216" y="297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Clr>
                    <a:srgbClr val="FF0000"/>
                  </a:buClr>
                </a:pPr>
                <a:r>
                  <a:rPr lang="en-US" sz="1800" b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72853" name="Text Box 109"/>
              <p:cNvSpPr txBox="1">
                <a:spLocks noChangeArrowheads="1"/>
              </p:cNvSpPr>
              <p:nvPr/>
            </p:nvSpPr>
            <p:spPr bwMode="auto">
              <a:xfrm>
                <a:off x="3696" y="297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Clr>
                    <a:srgbClr val="FF0000"/>
                  </a:buClr>
                </a:pPr>
                <a:r>
                  <a:rPr lang="en-US" sz="1800" b="0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72854" name="Text Box 110"/>
              <p:cNvSpPr txBox="1">
                <a:spLocks noChangeArrowheads="1"/>
              </p:cNvSpPr>
              <p:nvPr/>
            </p:nvSpPr>
            <p:spPr bwMode="auto">
              <a:xfrm>
                <a:off x="4176" y="297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Clr>
                    <a:srgbClr val="FF0000"/>
                  </a:buClr>
                </a:pPr>
                <a:r>
                  <a:rPr lang="en-US" sz="1800" b="0">
                    <a:solidFill>
                      <a:schemeClr val="tx1"/>
                    </a:solidFill>
                  </a:rPr>
                  <a:t>60</a:t>
                </a:r>
              </a:p>
            </p:txBody>
          </p:sp>
        </p:grpSp>
        <p:sp>
          <p:nvSpPr>
            <p:cNvPr id="72723" name="Rectangle 111"/>
            <p:cNvSpPr>
              <a:spLocks noChangeArrowheads="1"/>
            </p:cNvSpPr>
            <p:nvPr/>
          </p:nvSpPr>
          <p:spPr bwMode="auto">
            <a:xfrm>
              <a:off x="1440" y="153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24" name="Rectangle 112"/>
            <p:cNvSpPr>
              <a:spLocks noChangeArrowheads="1"/>
            </p:cNvSpPr>
            <p:nvPr/>
          </p:nvSpPr>
          <p:spPr bwMode="auto">
            <a:xfrm>
              <a:off x="1920" y="153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25" name="Rectangle 113"/>
            <p:cNvSpPr>
              <a:spLocks noChangeArrowheads="1"/>
            </p:cNvSpPr>
            <p:nvPr/>
          </p:nvSpPr>
          <p:spPr bwMode="auto">
            <a:xfrm>
              <a:off x="2400" y="153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26" name="Rectangle 114"/>
            <p:cNvSpPr>
              <a:spLocks noChangeArrowheads="1"/>
            </p:cNvSpPr>
            <p:nvPr/>
          </p:nvSpPr>
          <p:spPr bwMode="auto">
            <a:xfrm>
              <a:off x="2880" y="153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27" name="Rectangle 115"/>
            <p:cNvSpPr>
              <a:spLocks noChangeArrowheads="1"/>
            </p:cNvSpPr>
            <p:nvPr/>
          </p:nvSpPr>
          <p:spPr bwMode="auto">
            <a:xfrm>
              <a:off x="3360" y="153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28" name="Rectangle 116"/>
            <p:cNvSpPr>
              <a:spLocks noChangeArrowheads="1"/>
            </p:cNvSpPr>
            <p:nvPr/>
          </p:nvSpPr>
          <p:spPr bwMode="auto">
            <a:xfrm>
              <a:off x="3840" y="153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29" name="Rectangle 117"/>
            <p:cNvSpPr>
              <a:spLocks noChangeArrowheads="1"/>
            </p:cNvSpPr>
            <p:nvPr/>
          </p:nvSpPr>
          <p:spPr bwMode="auto">
            <a:xfrm>
              <a:off x="144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30" name="Rectangle 118"/>
            <p:cNvSpPr>
              <a:spLocks noChangeArrowheads="1"/>
            </p:cNvSpPr>
            <p:nvPr/>
          </p:nvSpPr>
          <p:spPr bwMode="auto">
            <a:xfrm>
              <a:off x="1584" y="2016"/>
              <a:ext cx="38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31" name="Rectangle 119"/>
            <p:cNvSpPr>
              <a:spLocks noChangeArrowheads="1"/>
            </p:cNvSpPr>
            <p:nvPr/>
          </p:nvSpPr>
          <p:spPr bwMode="auto">
            <a:xfrm>
              <a:off x="192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32" name="Rectangle 120"/>
            <p:cNvSpPr>
              <a:spLocks noChangeArrowheads="1"/>
            </p:cNvSpPr>
            <p:nvPr/>
          </p:nvSpPr>
          <p:spPr bwMode="auto">
            <a:xfrm>
              <a:off x="2064" y="2016"/>
              <a:ext cx="192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33" name="Line 121"/>
            <p:cNvSpPr>
              <a:spLocks noChangeShapeType="1"/>
            </p:cNvSpPr>
            <p:nvPr/>
          </p:nvSpPr>
          <p:spPr bwMode="auto">
            <a:xfrm>
              <a:off x="2064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4" name="Line 122"/>
            <p:cNvSpPr>
              <a:spLocks noChangeShapeType="1"/>
            </p:cNvSpPr>
            <p:nvPr/>
          </p:nvSpPr>
          <p:spPr bwMode="auto">
            <a:xfrm>
              <a:off x="192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5" name="Rectangle 123"/>
            <p:cNvSpPr>
              <a:spLocks noChangeArrowheads="1"/>
            </p:cNvSpPr>
            <p:nvPr/>
          </p:nvSpPr>
          <p:spPr bwMode="auto">
            <a:xfrm>
              <a:off x="2352" y="2016"/>
              <a:ext cx="48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36" name="Line 124"/>
            <p:cNvSpPr>
              <a:spLocks noChangeShapeType="1"/>
            </p:cNvSpPr>
            <p:nvPr/>
          </p:nvSpPr>
          <p:spPr bwMode="auto">
            <a:xfrm>
              <a:off x="240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7" name="Line 125"/>
            <p:cNvSpPr>
              <a:spLocks noChangeShapeType="1"/>
            </p:cNvSpPr>
            <p:nvPr/>
          </p:nvSpPr>
          <p:spPr bwMode="auto">
            <a:xfrm>
              <a:off x="2544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8" name="Rectangle 126"/>
            <p:cNvSpPr>
              <a:spLocks noChangeArrowheads="1"/>
            </p:cNvSpPr>
            <p:nvPr/>
          </p:nvSpPr>
          <p:spPr bwMode="auto">
            <a:xfrm>
              <a:off x="240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39" name="Rectangle 127"/>
            <p:cNvSpPr>
              <a:spLocks noChangeArrowheads="1"/>
            </p:cNvSpPr>
            <p:nvPr/>
          </p:nvSpPr>
          <p:spPr bwMode="auto">
            <a:xfrm>
              <a:off x="288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40" name="Rectangle 128"/>
            <p:cNvSpPr>
              <a:spLocks noChangeArrowheads="1"/>
            </p:cNvSpPr>
            <p:nvPr/>
          </p:nvSpPr>
          <p:spPr bwMode="auto">
            <a:xfrm>
              <a:off x="336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41" name="Rectangle 129"/>
            <p:cNvSpPr>
              <a:spLocks noChangeArrowheads="1"/>
            </p:cNvSpPr>
            <p:nvPr/>
          </p:nvSpPr>
          <p:spPr bwMode="auto">
            <a:xfrm>
              <a:off x="384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42" name="Line 130"/>
            <p:cNvSpPr>
              <a:spLocks noChangeShapeType="1"/>
            </p:cNvSpPr>
            <p:nvPr/>
          </p:nvSpPr>
          <p:spPr bwMode="auto">
            <a:xfrm>
              <a:off x="3024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3" name="Line 131"/>
            <p:cNvSpPr>
              <a:spLocks noChangeShapeType="1"/>
            </p:cNvSpPr>
            <p:nvPr/>
          </p:nvSpPr>
          <p:spPr bwMode="auto">
            <a:xfrm>
              <a:off x="288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4" name="Line 132"/>
            <p:cNvSpPr>
              <a:spLocks noChangeShapeType="1"/>
            </p:cNvSpPr>
            <p:nvPr/>
          </p:nvSpPr>
          <p:spPr bwMode="auto">
            <a:xfrm>
              <a:off x="3504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5" name="Line 133"/>
            <p:cNvSpPr>
              <a:spLocks noChangeShapeType="1"/>
            </p:cNvSpPr>
            <p:nvPr/>
          </p:nvSpPr>
          <p:spPr bwMode="auto">
            <a:xfrm>
              <a:off x="336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6" name="Line 134"/>
            <p:cNvSpPr>
              <a:spLocks noChangeShapeType="1"/>
            </p:cNvSpPr>
            <p:nvPr/>
          </p:nvSpPr>
          <p:spPr bwMode="auto">
            <a:xfrm>
              <a:off x="3984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7" name="Line 135"/>
            <p:cNvSpPr>
              <a:spLocks noChangeShapeType="1"/>
            </p:cNvSpPr>
            <p:nvPr/>
          </p:nvSpPr>
          <p:spPr bwMode="auto">
            <a:xfrm>
              <a:off x="384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8" name="Rectangle 136"/>
            <p:cNvSpPr>
              <a:spLocks noChangeArrowheads="1"/>
            </p:cNvSpPr>
            <p:nvPr/>
          </p:nvSpPr>
          <p:spPr bwMode="auto">
            <a:xfrm>
              <a:off x="2544" y="2016"/>
              <a:ext cx="336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49" name="Rectangle 137"/>
            <p:cNvSpPr>
              <a:spLocks noChangeArrowheads="1"/>
            </p:cNvSpPr>
            <p:nvPr/>
          </p:nvSpPr>
          <p:spPr bwMode="auto">
            <a:xfrm>
              <a:off x="3024" y="2016"/>
              <a:ext cx="144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50" name="Rectangle 138"/>
            <p:cNvSpPr>
              <a:spLocks noChangeArrowheads="1"/>
            </p:cNvSpPr>
            <p:nvPr/>
          </p:nvSpPr>
          <p:spPr bwMode="auto">
            <a:xfrm>
              <a:off x="3264" y="2016"/>
              <a:ext cx="96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51" name="Rectangle 139"/>
            <p:cNvSpPr>
              <a:spLocks noChangeArrowheads="1"/>
            </p:cNvSpPr>
            <p:nvPr/>
          </p:nvSpPr>
          <p:spPr bwMode="auto">
            <a:xfrm>
              <a:off x="3504" y="2016"/>
              <a:ext cx="336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52" name="Rectangle 140"/>
            <p:cNvSpPr>
              <a:spLocks noChangeArrowheads="1"/>
            </p:cNvSpPr>
            <p:nvPr/>
          </p:nvSpPr>
          <p:spPr bwMode="auto">
            <a:xfrm>
              <a:off x="3984" y="2016"/>
              <a:ext cx="96" cy="19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53" name="Text Box 141"/>
            <p:cNvSpPr txBox="1">
              <a:spLocks noChangeArrowheads="1"/>
            </p:cNvSpPr>
            <p:nvPr/>
          </p:nvSpPr>
          <p:spPr bwMode="auto">
            <a:xfrm>
              <a:off x="1104" y="1473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dirty="0" smtClean="0">
                  <a:solidFill>
                    <a:schemeClr val="tx1"/>
                  </a:solidFill>
                  <a:sym typeface="Symbol" charset="0"/>
                </a:rPr>
                <a:t></a:t>
              </a:r>
              <a:r>
                <a:rPr lang="en-US" sz="1800" b="0" baseline="-25000" dirty="0">
                  <a:solidFill>
                    <a:schemeClr val="tx1"/>
                  </a:solidFill>
                  <a:sym typeface="Symbol" charset="0"/>
                </a:rPr>
                <a:t>1</a:t>
              </a:r>
              <a:endParaRPr 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72754" name="Line 142"/>
            <p:cNvSpPr>
              <a:spLocks noChangeShapeType="1"/>
            </p:cNvSpPr>
            <p:nvPr/>
          </p:nvSpPr>
          <p:spPr bwMode="auto">
            <a:xfrm>
              <a:off x="144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5" name="Line 143"/>
            <p:cNvSpPr>
              <a:spLocks noChangeShapeType="1"/>
            </p:cNvSpPr>
            <p:nvPr/>
          </p:nvSpPr>
          <p:spPr bwMode="auto">
            <a:xfrm>
              <a:off x="192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6" name="Rectangle 144"/>
            <p:cNvSpPr>
              <a:spLocks noChangeArrowheads="1"/>
            </p:cNvSpPr>
            <p:nvPr/>
          </p:nvSpPr>
          <p:spPr bwMode="auto">
            <a:xfrm>
              <a:off x="4320" y="1536"/>
              <a:ext cx="144" cy="192"/>
            </a:xfrm>
            <a:prstGeom prst="rect">
              <a:avLst/>
            </a:prstGeom>
            <a:solidFill>
              <a:srgbClr val="ECECEC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57" name="Rectangle 145"/>
            <p:cNvSpPr>
              <a:spLocks noChangeArrowheads="1"/>
            </p:cNvSpPr>
            <p:nvPr/>
          </p:nvSpPr>
          <p:spPr bwMode="auto">
            <a:xfrm>
              <a:off x="4320" y="2016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58" name="Line 146"/>
            <p:cNvSpPr>
              <a:spLocks noChangeShapeType="1"/>
            </p:cNvSpPr>
            <p:nvPr/>
          </p:nvSpPr>
          <p:spPr bwMode="auto">
            <a:xfrm>
              <a:off x="4320" y="172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9" name="Rectangle 147"/>
            <p:cNvSpPr>
              <a:spLocks noChangeArrowheads="1"/>
            </p:cNvSpPr>
            <p:nvPr/>
          </p:nvSpPr>
          <p:spPr bwMode="auto">
            <a:xfrm>
              <a:off x="4176" y="2016"/>
              <a:ext cx="144" cy="192"/>
            </a:xfrm>
            <a:prstGeom prst="rect">
              <a:avLst/>
            </a:prstGeom>
            <a:solidFill>
              <a:srgbClr val="ECECEC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60" name="Rectangle 148"/>
            <p:cNvSpPr>
              <a:spLocks noChangeArrowheads="1"/>
            </p:cNvSpPr>
            <p:nvPr/>
          </p:nvSpPr>
          <p:spPr bwMode="auto">
            <a:xfrm>
              <a:off x="4416" y="1248"/>
              <a:ext cx="240" cy="16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2761" name="Line 149"/>
            <p:cNvSpPr>
              <a:spLocks noChangeShapeType="1"/>
            </p:cNvSpPr>
            <p:nvPr/>
          </p:nvSpPr>
          <p:spPr bwMode="auto">
            <a:xfrm>
              <a:off x="4320" y="1344"/>
              <a:ext cx="0" cy="192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2" name="Line 150"/>
            <p:cNvSpPr>
              <a:spLocks noChangeShapeType="1"/>
            </p:cNvSpPr>
            <p:nvPr/>
          </p:nvSpPr>
          <p:spPr bwMode="auto">
            <a:xfrm>
              <a:off x="4176" y="1824"/>
              <a:ext cx="0" cy="192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3" name="Text Box 151"/>
            <p:cNvSpPr txBox="1">
              <a:spLocks noChangeArrowheads="1"/>
            </p:cNvSpPr>
            <p:nvPr/>
          </p:nvSpPr>
          <p:spPr bwMode="auto">
            <a:xfrm>
              <a:off x="1104" y="2433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dirty="0" smtClean="0">
                  <a:solidFill>
                    <a:schemeClr val="tx1"/>
                  </a:solidFill>
                  <a:sym typeface="Symbol" charset="0"/>
                </a:rPr>
                <a:t></a:t>
              </a:r>
              <a:r>
                <a:rPr lang="en-US" sz="1800" b="0" baseline="-25000" dirty="0">
                  <a:solidFill>
                    <a:schemeClr val="tx1"/>
                  </a:solidFill>
                  <a:sym typeface="Symbol" charset="0"/>
                </a:rPr>
                <a:t>3</a:t>
              </a:r>
              <a:endParaRPr 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72764" name="Line 152"/>
            <p:cNvSpPr>
              <a:spLocks noChangeShapeType="1"/>
            </p:cNvSpPr>
            <p:nvPr/>
          </p:nvSpPr>
          <p:spPr bwMode="auto">
            <a:xfrm>
              <a:off x="240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5" name="Line 153"/>
            <p:cNvSpPr>
              <a:spLocks noChangeShapeType="1"/>
            </p:cNvSpPr>
            <p:nvPr/>
          </p:nvSpPr>
          <p:spPr bwMode="auto">
            <a:xfrm>
              <a:off x="288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6" name="Line 154"/>
            <p:cNvSpPr>
              <a:spLocks noChangeShapeType="1"/>
            </p:cNvSpPr>
            <p:nvPr/>
          </p:nvSpPr>
          <p:spPr bwMode="auto">
            <a:xfrm>
              <a:off x="336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7" name="Line 155"/>
            <p:cNvSpPr>
              <a:spLocks noChangeShapeType="1"/>
            </p:cNvSpPr>
            <p:nvPr/>
          </p:nvSpPr>
          <p:spPr bwMode="auto">
            <a:xfrm>
              <a:off x="384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8" name="Line 156"/>
            <p:cNvSpPr>
              <a:spLocks noChangeShapeType="1"/>
            </p:cNvSpPr>
            <p:nvPr/>
          </p:nvSpPr>
          <p:spPr bwMode="auto">
            <a:xfrm>
              <a:off x="3264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9" name="Line 157"/>
            <p:cNvSpPr>
              <a:spLocks noChangeShapeType="1"/>
            </p:cNvSpPr>
            <p:nvPr/>
          </p:nvSpPr>
          <p:spPr bwMode="auto">
            <a:xfrm>
              <a:off x="4128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0" name="Line 158"/>
            <p:cNvSpPr>
              <a:spLocks noChangeShapeType="1"/>
            </p:cNvSpPr>
            <p:nvPr/>
          </p:nvSpPr>
          <p:spPr bwMode="auto">
            <a:xfrm>
              <a:off x="1440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1" name="Text Box 159"/>
            <p:cNvSpPr txBox="1">
              <a:spLocks noChangeArrowheads="1"/>
            </p:cNvSpPr>
            <p:nvPr/>
          </p:nvSpPr>
          <p:spPr bwMode="auto">
            <a:xfrm>
              <a:off x="1104" y="1953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dirty="0" smtClean="0">
                  <a:solidFill>
                    <a:schemeClr val="tx1"/>
                  </a:solidFill>
                  <a:sym typeface="Symbol" charset="0"/>
                </a:rPr>
                <a:t></a:t>
              </a:r>
              <a:r>
                <a:rPr lang="en-US" sz="1800" b="0" baseline="-25000" dirty="0">
                  <a:solidFill>
                    <a:schemeClr val="tx1"/>
                  </a:solidFill>
                  <a:sym typeface="Symbol" charset="0"/>
                </a:rPr>
                <a:t>2</a:t>
              </a:r>
              <a:endParaRPr 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72772" name="Line 160"/>
            <p:cNvSpPr>
              <a:spLocks noChangeShapeType="1"/>
            </p:cNvSpPr>
            <p:nvPr/>
          </p:nvSpPr>
          <p:spPr bwMode="auto">
            <a:xfrm>
              <a:off x="1440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3" name="Line 161"/>
            <p:cNvSpPr>
              <a:spLocks noChangeShapeType="1"/>
            </p:cNvSpPr>
            <p:nvPr/>
          </p:nvSpPr>
          <p:spPr bwMode="auto">
            <a:xfrm>
              <a:off x="2352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4" name="Text Box 162"/>
            <p:cNvSpPr txBox="1">
              <a:spLocks noChangeArrowheads="1"/>
            </p:cNvSpPr>
            <p:nvPr/>
          </p:nvSpPr>
          <p:spPr bwMode="auto">
            <a:xfrm>
              <a:off x="3792" y="1505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2775" name="Text Box 163"/>
            <p:cNvSpPr txBox="1">
              <a:spLocks noChangeArrowheads="1"/>
            </p:cNvSpPr>
            <p:nvPr/>
          </p:nvSpPr>
          <p:spPr bwMode="auto">
            <a:xfrm>
              <a:off x="3312" y="1505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2776" name="Text Box 164"/>
            <p:cNvSpPr txBox="1">
              <a:spLocks noChangeArrowheads="1"/>
            </p:cNvSpPr>
            <p:nvPr/>
          </p:nvSpPr>
          <p:spPr bwMode="auto">
            <a:xfrm>
              <a:off x="2832" y="1505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2777" name="Text Box 165"/>
            <p:cNvSpPr txBox="1">
              <a:spLocks noChangeArrowheads="1"/>
            </p:cNvSpPr>
            <p:nvPr/>
          </p:nvSpPr>
          <p:spPr bwMode="auto">
            <a:xfrm>
              <a:off x="2352" y="1505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2778" name="Text Box 166"/>
            <p:cNvSpPr txBox="1">
              <a:spLocks noChangeArrowheads="1"/>
            </p:cNvSpPr>
            <p:nvPr/>
          </p:nvSpPr>
          <p:spPr bwMode="auto">
            <a:xfrm>
              <a:off x="1872" y="1505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2779" name="Text Box 167"/>
            <p:cNvSpPr txBox="1">
              <a:spLocks noChangeArrowheads="1"/>
            </p:cNvSpPr>
            <p:nvPr/>
          </p:nvSpPr>
          <p:spPr bwMode="auto">
            <a:xfrm>
              <a:off x="1392" y="1505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2780" name="Text Box 168"/>
            <p:cNvSpPr txBox="1">
              <a:spLocks noChangeArrowheads="1"/>
            </p:cNvSpPr>
            <p:nvPr/>
          </p:nvSpPr>
          <p:spPr bwMode="auto">
            <a:xfrm>
              <a:off x="2592" y="1977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2781" name="Text Box 169"/>
            <p:cNvSpPr txBox="1">
              <a:spLocks noChangeArrowheads="1"/>
            </p:cNvSpPr>
            <p:nvPr/>
          </p:nvSpPr>
          <p:spPr bwMode="auto">
            <a:xfrm>
              <a:off x="1632" y="1977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2782" name="Text Box 170"/>
            <p:cNvSpPr txBox="1">
              <a:spLocks noChangeArrowheads="1"/>
            </p:cNvSpPr>
            <p:nvPr/>
          </p:nvSpPr>
          <p:spPr bwMode="auto">
            <a:xfrm>
              <a:off x="3552" y="1977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FF0000"/>
                </a:buClr>
              </a:pPr>
              <a:r>
                <a:rPr lang="en-US" sz="1800" b="0">
                  <a:solidFill>
                    <a:schemeClr val="tx1"/>
                  </a:solidFill>
                </a:rPr>
                <a:t>3</a:t>
              </a:r>
            </a:p>
          </p:txBody>
        </p:sp>
      </p:grpSp>
      <p:graphicFrame>
        <p:nvGraphicFramePr>
          <p:cNvPr id="171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15526"/>
              </p:ext>
            </p:extLst>
          </p:nvPr>
        </p:nvGraphicFramePr>
        <p:xfrm>
          <a:off x="7524544" y="2303999"/>
          <a:ext cx="1162256" cy="1341120"/>
        </p:xfrm>
        <a:graphic>
          <a:graphicData uri="http://schemas.openxmlformats.org/drawingml/2006/table">
            <a:tbl>
              <a:tblPr/>
              <a:tblGrid>
                <a:gridCol w="359536"/>
                <a:gridCol w="408900"/>
                <a:gridCol w="393820"/>
              </a:tblGrid>
              <a:tr h="242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3239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6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0" grpId="0" autoUpdateAnimBg="0"/>
      <p:bldP spid="365571" grpId="0" autoUpdateAnimBg="0"/>
      <p:bldP spid="365572" grpId="0" autoUpdateAnimBg="0"/>
      <p:bldP spid="365603" grpId="0" animBg="1"/>
      <p:bldP spid="36560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Worst-case response time analysis</a:t>
            </a:r>
            <a:br>
              <a:rPr lang="en-GB" smtClean="0"/>
            </a:br>
            <a:r>
              <a:rPr lang="en-GB" smtClean="0"/>
              <a:t>(dependent tasks)</a:t>
            </a:r>
            <a:endParaRPr lang="en-GB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Additional assumptions</a:t>
            </a:r>
          </a:p>
          <a:p>
            <a:pPr lvl="1"/>
            <a:r>
              <a:rPr lang="en-GB" dirty="0" smtClean="0"/>
              <a:t>Dependent tasks: tasks may share mutually-exclusive resources</a:t>
            </a:r>
          </a:p>
          <a:p>
            <a:r>
              <a:rPr lang="en-GB" dirty="0" smtClean="0"/>
              <a:t>Worst-case response time analysis:</a:t>
            </a:r>
          </a:p>
          <a:p>
            <a:pPr lvl="1"/>
            <a:r>
              <a:rPr lang="en-GB" dirty="0" smtClean="0"/>
              <a:t>Recursive equation for task </a:t>
            </a:r>
            <a:r>
              <a:rPr lang="en-GB" dirty="0" smtClean="0">
                <a:sym typeface="Symbol" pitchFamily="18" charset="2"/>
              </a:rPr>
              <a:t></a:t>
            </a:r>
            <a:r>
              <a:rPr lang="en-GB" i="1" baseline="-25000" dirty="0" err="1" smtClean="0">
                <a:sym typeface="Symbol" pitchFamily="18" charset="2"/>
              </a:rPr>
              <a:t>i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  </a:t>
            </a:r>
            <a:br>
              <a:rPr lang="en-GB" dirty="0" smtClean="0"/>
            </a:br>
            <a:r>
              <a:rPr lang="en-GB" dirty="0" smtClean="0"/>
              <a:t>   </a:t>
            </a:r>
            <a:r>
              <a:rPr lang="en-GB" i="1" dirty="0" err="1" smtClean="0"/>
              <a:t>WR</a:t>
            </a:r>
            <a:r>
              <a:rPr lang="en-GB" i="1" baseline="-25000" dirty="0" err="1" smtClean="0"/>
              <a:t>i</a:t>
            </a:r>
            <a:r>
              <a:rPr lang="en-GB" dirty="0" smtClean="0"/>
              <a:t> is the </a:t>
            </a:r>
            <a:r>
              <a:rPr lang="en-GB" i="1" dirty="0" smtClean="0"/>
              <a:t>smallest</a:t>
            </a:r>
            <a:r>
              <a:rPr lang="en-GB" dirty="0" smtClean="0"/>
              <a:t> </a:t>
            </a:r>
            <a:r>
              <a:rPr lang="en-GB" dirty="0"/>
              <a:t>positive </a:t>
            </a:r>
            <a:r>
              <a:rPr lang="en-GB" dirty="0" smtClean="0"/>
              <a:t>solution for </a:t>
            </a:r>
            <a:r>
              <a:rPr lang="en-GB" i="1" dirty="0"/>
              <a:t>x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1331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928211"/>
              </p:ext>
            </p:extLst>
          </p:nvPr>
        </p:nvGraphicFramePr>
        <p:xfrm>
          <a:off x="2990873" y="4151493"/>
          <a:ext cx="304641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18" name="Equation" r:id="rId4" imgW="1435100" imgH="533400" progId="Equation.3">
                  <p:embed/>
                </p:oleObj>
              </mc:Choice>
              <mc:Fallback>
                <p:oleObj name="Equation" r:id="rId4" imgW="14351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73" y="4151493"/>
                        <a:ext cx="3046412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74796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 aware!</a:t>
            </a:r>
            <a:endParaRPr lang="en-US" dirty="0"/>
          </a:p>
        </p:txBody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presented analysis has the explicitly stated assumptions as preconditions!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2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A6A6A6"/>
                </a:solidFill>
              </a:rPr>
              <a:t>Real-time scheduling model</a:t>
            </a:r>
          </a:p>
          <a:p>
            <a:r>
              <a:rPr lang="en-GB" dirty="0">
                <a:solidFill>
                  <a:srgbClr val="A6A6A6"/>
                </a:solidFill>
              </a:rPr>
              <a:t>Worst-case </a:t>
            </a:r>
            <a:r>
              <a:rPr lang="en-GB" dirty="0" err="1">
                <a:solidFill>
                  <a:srgbClr val="A6A6A6"/>
                </a:solidFill>
              </a:rPr>
              <a:t>schedulability</a:t>
            </a:r>
            <a:r>
              <a:rPr lang="en-GB" dirty="0">
                <a:solidFill>
                  <a:srgbClr val="A6A6A6"/>
                </a:solidFill>
              </a:rPr>
              <a:t> analysis</a:t>
            </a:r>
          </a:p>
          <a:p>
            <a:pPr lvl="1"/>
            <a:r>
              <a:rPr lang="en-GB" dirty="0" smtClean="0">
                <a:solidFill>
                  <a:srgbClr val="A6A6A6"/>
                </a:solidFill>
              </a:rPr>
              <a:t>Schedulability conditions</a:t>
            </a:r>
          </a:p>
          <a:p>
            <a:pPr lvl="1"/>
            <a:r>
              <a:rPr lang="en-GB" dirty="0" smtClean="0">
                <a:solidFill>
                  <a:srgbClr val="A6A6A6"/>
                </a:solidFill>
              </a:rPr>
              <a:t>Critical instance</a:t>
            </a:r>
          </a:p>
          <a:p>
            <a:pPr lvl="1"/>
            <a:r>
              <a:rPr lang="en-GB" dirty="0" smtClean="0">
                <a:solidFill>
                  <a:srgbClr val="A6A6A6"/>
                </a:solidFill>
              </a:rPr>
              <a:t>Utilization analysis</a:t>
            </a:r>
          </a:p>
          <a:p>
            <a:pPr lvl="1"/>
            <a:r>
              <a:rPr lang="en-GB" dirty="0" smtClean="0">
                <a:solidFill>
                  <a:srgbClr val="A6A6A6"/>
                </a:solidFill>
              </a:rPr>
              <a:t>Response time analysis</a:t>
            </a:r>
          </a:p>
          <a:p>
            <a:r>
              <a:rPr lang="en-GB" dirty="0" smtClean="0"/>
              <a:t>Practical factors</a:t>
            </a:r>
          </a:p>
          <a:p>
            <a:pPr lvl="1"/>
            <a:r>
              <a:rPr lang="en-GB" dirty="0" smtClean="0"/>
              <a:t>Activation jitter</a:t>
            </a:r>
          </a:p>
          <a:p>
            <a:pPr lvl="1"/>
            <a:r>
              <a:rPr lang="en-GB" dirty="0" smtClean="0"/>
              <a:t>Context switches</a:t>
            </a:r>
          </a:p>
          <a:p>
            <a:pPr lvl="1"/>
            <a:r>
              <a:rPr lang="en-GB" dirty="0" smtClean="0"/>
              <a:t>External interrupts</a:t>
            </a:r>
          </a:p>
          <a:p>
            <a:pPr lvl="1"/>
            <a:r>
              <a:rPr lang="en-GB" dirty="0" smtClean="0"/>
              <a:t>Timer interrupt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0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>
                <a:latin typeface="Arial" charset="0"/>
              </a:rPr>
              <a:t>From external event to task activation</a:t>
            </a:r>
            <a:endParaRPr lang="en-GB">
              <a:latin typeface="Arial" charset="0"/>
            </a:endParaRP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>
                <a:latin typeface="Arial" charset="0"/>
              </a:rPr>
              <a:t>Steps:</a:t>
            </a:r>
          </a:p>
          <a:p>
            <a:pPr lvl="1"/>
            <a:r>
              <a:rPr lang="en-GB" sz="2000" dirty="0" smtClean="0">
                <a:latin typeface="Arial" charset="0"/>
              </a:rPr>
              <a:t>External event occurs;</a:t>
            </a:r>
          </a:p>
          <a:p>
            <a:pPr lvl="1"/>
            <a:r>
              <a:rPr lang="en-GB" sz="2000" dirty="0" smtClean="0">
                <a:latin typeface="Arial" charset="0"/>
              </a:rPr>
              <a:t>Detection by sensor;</a:t>
            </a:r>
          </a:p>
          <a:p>
            <a:pPr lvl="1"/>
            <a:r>
              <a:rPr lang="en-GB" sz="2000" dirty="0" smtClean="0">
                <a:latin typeface="Arial" charset="0"/>
              </a:rPr>
              <a:t>Interrupt generated by sensor</a:t>
            </a:r>
          </a:p>
          <a:p>
            <a:pPr lvl="2"/>
            <a:r>
              <a:rPr lang="en-GB" sz="1800" dirty="0" smtClean="0">
                <a:latin typeface="Arial" charset="0"/>
              </a:rPr>
              <a:t>may take some time before the bus is free</a:t>
            </a:r>
          </a:p>
          <a:p>
            <a:pPr lvl="1"/>
            <a:r>
              <a:rPr lang="en-GB" sz="2000" dirty="0" smtClean="0">
                <a:latin typeface="Arial" charset="0"/>
              </a:rPr>
              <a:t>Interrupt arrival at CPU</a:t>
            </a:r>
          </a:p>
          <a:p>
            <a:pPr lvl="2"/>
            <a:r>
              <a:rPr lang="en-GB" sz="1800" dirty="0" smtClean="0">
                <a:latin typeface="Arial" charset="0"/>
              </a:rPr>
              <a:t>may take some time before the interrupt is handled</a:t>
            </a:r>
          </a:p>
          <a:p>
            <a:pPr lvl="1"/>
            <a:r>
              <a:rPr lang="en-GB" sz="2000" dirty="0" smtClean="0">
                <a:latin typeface="Arial" charset="0"/>
              </a:rPr>
              <a:t>Immediate interrupt service</a:t>
            </a:r>
          </a:p>
          <a:p>
            <a:pPr lvl="2"/>
            <a:r>
              <a:rPr lang="en-GB" sz="1800" dirty="0" smtClean="0">
                <a:latin typeface="Arial" charset="0"/>
              </a:rPr>
              <a:t>may be pre-empted by higher priority interrupts</a:t>
            </a:r>
          </a:p>
          <a:p>
            <a:pPr lvl="1"/>
            <a:r>
              <a:rPr lang="en-GB" sz="2000" dirty="0" smtClean="0">
                <a:latin typeface="Arial" charset="0"/>
              </a:rPr>
              <a:t>Activation of the scheduler</a:t>
            </a:r>
          </a:p>
          <a:p>
            <a:pPr lvl="2"/>
            <a:r>
              <a:rPr lang="en-GB" sz="1800" dirty="0" smtClean="0">
                <a:latin typeface="Arial" charset="0"/>
              </a:rPr>
              <a:t>may be delayed to the next clock-tick</a:t>
            </a:r>
          </a:p>
          <a:p>
            <a:pPr lvl="1"/>
            <a:r>
              <a:rPr lang="en-GB" sz="2000" dirty="0" smtClean="0">
                <a:latin typeface="Arial" charset="0"/>
              </a:rPr>
              <a:t>Activation of the task</a:t>
            </a:r>
          </a:p>
          <a:p>
            <a:r>
              <a:rPr lang="en-GB" sz="2400" dirty="0" smtClean="0">
                <a:latin typeface="Arial" charset="0"/>
              </a:rPr>
              <a:t>hence, both a </a:t>
            </a:r>
            <a:r>
              <a:rPr lang="en-GB" sz="2400" i="1" dirty="0" smtClean="0">
                <a:latin typeface="Arial" charset="0"/>
              </a:rPr>
              <a:t>delay</a:t>
            </a:r>
            <a:r>
              <a:rPr lang="en-GB" sz="2400" dirty="0" smtClean="0">
                <a:latin typeface="Arial" charset="0"/>
              </a:rPr>
              <a:t> and potential </a:t>
            </a:r>
            <a:r>
              <a:rPr lang="en-GB" sz="2400" i="1" dirty="0" smtClean="0">
                <a:latin typeface="Arial" charset="0"/>
              </a:rPr>
              <a:t>jitter</a:t>
            </a:r>
            <a:r>
              <a:rPr lang="en-GB" sz="2400" dirty="0" smtClean="0">
                <a:latin typeface="Arial" charset="0"/>
              </a:rPr>
              <a:t> between the arrival of the external event and activation of the task!</a:t>
            </a:r>
          </a:p>
          <a:p>
            <a:pPr lvl="1"/>
            <a:endParaRPr lang="en-GB" sz="2000" dirty="0" smtClean="0">
              <a:latin typeface="Arial" charset="0"/>
            </a:endParaRPr>
          </a:p>
          <a:p>
            <a:endParaRPr lang="en-GB" sz="24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804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jitter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36</a:t>
            </a:fld>
            <a:endParaRPr lang="en-US"/>
          </a:p>
        </p:txBody>
      </p:sp>
      <p:pic>
        <p:nvPicPr>
          <p:cNvPr id="6" name="Picture 5" descr="Screen Shot 2014-12-15 at 22.49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3636"/>
            <a:ext cx="9144000" cy="218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7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jitter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ym typeface="Symbol" charset="0"/>
              </a:rPr>
              <a:t>Extension of the recursive </a:t>
            </a:r>
            <a:r>
              <a:rPr lang="en-GB" dirty="0" smtClean="0">
                <a:sym typeface="Symbol" charset="0"/>
              </a:rPr>
              <a:t>equation</a:t>
            </a:r>
          </a:p>
          <a:p>
            <a:endParaRPr lang="en-GB" dirty="0">
              <a:sym typeface="Symbol" charset="0"/>
            </a:endParaRPr>
          </a:p>
          <a:p>
            <a:endParaRPr lang="en-GB" dirty="0" smtClean="0">
              <a:sym typeface="Symbol" charset="0"/>
            </a:endParaRPr>
          </a:p>
          <a:p>
            <a:endParaRPr lang="en-GB" dirty="0">
              <a:sym typeface="Symbol" charset="0"/>
            </a:endParaRPr>
          </a:p>
          <a:p>
            <a:pPr lvl="1"/>
            <a:r>
              <a:rPr lang="en-GB" i="1" dirty="0" err="1" smtClean="0">
                <a:sym typeface="Symbol" charset="0"/>
              </a:rPr>
              <a:t>AJ</a:t>
            </a:r>
            <a:r>
              <a:rPr lang="en-GB" i="1" baseline="-25000" dirty="0" err="1" smtClean="0">
                <a:sym typeface="Symbol" charset="0"/>
              </a:rPr>
              <a:t>j</a:t>
            </a:r>
            <a:r>
              <a:rPr lang="en-GB" dirty="0" smtClean="0">
                <a:sym typeface="Symbol" charset="0"/>
              </a:rPr>
              <a:t> is the activation jitter of task </a:t>
            </a:r>
            <a:r>
              <a:rPr lang="en-GB" i="1" baseline="-25000" dirty="0" smtClean="0">
                <a:sym typeface="Symbol" charset="0"/>
              </a:rPr>
              <a:t>j</a:t>
            </a:r>
            <a:endParaRPr lang="en-GB" dirty="0">
              <a:sym typeface="Symbo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865053"/>
              </p:ext>
            </p:extLst>
          </p:nvPr>
        </p:nvGraphicFramePr>
        <p:xfrm>
          <a:off x="2662238" y="2374900"/>
          <a:ext cx="30495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6" name="Equation" r:id="rId3" imgW="1435100" imgH="508000" progId="Equation.3">
                  <p:embed/>
                </p:oleObj>
              </mc:Choice>
              <mc:Fallback>
                <p:oleObj name="Equation" r:id="rId3" imgW="14351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238" y="2374900"/>
                        <a:ext cx="304958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314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Context switches</a:t>
            </a:r>
            <a:endParaRPr lang="en-GB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Question: how many jobs of another task can a job pre-empt, assuming independent tasks?</a:t>
            </a:r>
          </a:p>
          <a:p>
            <a:r>
              <a:rPr lang="en-GB" dirty="0" smtClean="0"/>
              <a:t>Answer: at most 1!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Let </a:t>
            </a:r>
            <a:r>
              <a:rPr lang="en-GB" i="1" dirty="0" smtClean="0"/>
              <a:t>CS</a:t>
            </a:r>
            <a:r>
              <a:rPr lang="en-GB" dirty="0" smtClean="0"/>
              <a:t> denote the </a:t>
            </a:r>
            <a:r>
              <a:rPr lang="en-GB" i="1" dirty="0" smtClean="0"/>
              <a:t>context-switch time </a:t>
            </a:r>
            <a:r>
              <a:rPr lang="en-GB" dirty="0" smtClean="0"/>
              <a:t>of the system, i.e.</a:t>
            </a:r>
          </a:p>
          <a:p>
            <a:pPr lvl="1"/>
            <a:r>
              <a:rPr lang="en-GB" dirty="0" smtClean="0"/>
              <a:t>max time the system spends on a context switch;</a:t>
            </a:r>
          </a:p>
          <a:p>
            <a:pPr lvl="1"/>
            <a:r>
              <a:rPr lang="en-GB" dirty="0" smtClean="0"/>
              <a:t>optionally including time of the scheduler to service the event interrupt that triggered the context switch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363416" y="2466931"/>
            <a:ext cx="4464050" cy="1592263"/>
            <a:chOff x="1202" y="1516"/>
            <a:chExt cx="2812" cy="1003"/>
          </a:xfrm>
        </p:grpSpPr>
        <p:sp>
          <p:nvSpPr>
            <p:cNvPr id="139270" name="Line 4"/>
            <p:cNvSpPr>
              <a:spLocks noChangeShapeType="1"/>
            </p:cNvSpPr>
            <p:nvPr/>
          </p:nvSpPr>
          <p:spPr bwMode="auto">
            <a:xfrm>
              <a:off x="2472" y="220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71" name="Rectangle 5"/>
            <p:cNvSpPr>
              <a:spLocks noChangeArrowheads="1"/>
            </p:cNvSpPr>
            <p:nvPr/>
          </p:nvSpPr>
          <p:spPr bwMode="auto">
            <a:xfrm>
              <a:off x="2699" y="2337"/>
              <a:ext cx="272" cy="1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9272" name="Line 6"/>
            <p:cNvSpPr>
              <a:spLocks noChangeShapeType="1"/>
            </p:cNvSpPr>
            <p:nvPr/>
          </p:nvSpPr>
          <p:spPr bwMode="auto">
            <a:xfrm>
              <a:off x="2971" y="1838"/>
              <a:ext cx="0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73" name="Line 7"/>
            <p:cNvSpPr>
              <a:spLocks noChangeShapeType="1"/>
            </p:cNvSpPr>
            <p:nvPr/>
          </p:nvSpPr>
          <p:spPr bwMode="auto">
            <a:xfrm>
              <a:off x="2971" y="1611"/>
              <a:ext cx="0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74" name="Line 8"/>
            <p:cNvSpPr>
              <a:spLocks noChangeShapeType="1"/>
            </p:cNvSpPr>
            <p:nvPr/>
          </p:nvSpPr>
          <p:spPr bwMode="auto">
            <a:xfrm>
              <a:off x="2472" y="2336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75" name="Line 9"/>
            <p:cNvSpPr>
              <a:spLocks noChangeShapeType="1"/>
            </p:cNvSpPr>
            <p:nvPr/>
          </p:nvSpPr>
          <p:spPr bwMode="auto">
            <a:xfrm>
              <a:off x="2472" y="251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76" name="Line 10"/>
            <p:cNvSpPr>
              <a:spLocks noChangeShapeType="1"/>
            </p:cNvSpPr>
            <p:nvPr/>
          </p:nvSpPr>
          <p:spPr bwMode="auto">
            <a:xfrm>
              <a:off x="2472" y="233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77" name="Rectangle 11"/>
            <p:cNvSpPr>
              <a:spLocks noChangeArrowheads="1"/>
            </p:cNvSpPr>
            <p:nvPr/>
          </p:nvSpPr>
          <p:spPr bwMode="auto">
            <a:xfrm>
              <a:off x="2971" y="1565"/>
              <a:ext cx="91" cy="18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9278" name="Rectangle 12"/>
            <p:cNvSpPr>
              <a:spLocks noChangeArrowheads="1"/>
            </p:cNvSpPr>
            <p:nvPr/>
          </p:nvSpPr>
          <p:spPr bwMode="auto">
            <a:xfrm>
              <a:off x="3062" y="1974"/>
              <a:ext cx="362" cy="1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9279" name="Rectangle 13"/>
            <p:cNvSpPr>
              <a:spLocks noChangeArrowheads="1"/>
            </p:cNvSpPr>
            <p:nvPr/>
          </p:nvSpPr>
          <p:spPr bwMode="auto">
            <a:xfrm>
              <a:off x="3424" y="1565"/>
              <a:ext cx="91" cy="18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9280" name="Line 14"/>
            <p:cNvSpPr>
              <a:spLocks noChangeShapeType="1"/>
            </p:cNvSpPr>
            <p:nvPr/>
          </p:nvSpPr>
          <p:spPr bwMode="auto">
            <a:xfrm>
              <a:off x="3515" y="1611"/>
              <a:ext cx="0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81" name="Rectangle 15"/>
            <p:cNvSpPr>
              <a:spLocks noChangeArrowheads="1"/>
            </p:cNvSpPr>
            <p:nvPr/>
          </p:nvSpPr>
          <p:spPr bwMode="auto">
            <a:xfrm>
              <a:off x="3515" y="2337"/>
              <a:ext cx="272" cy="1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9282" name="Line 16"/>
            <p:cNvSpPr>
              <a:spLocks noChangeShapeType="1"/>
            </p:cNvSpPr>
            <p:nvPr/>
          </p:nvSpPr>
          <p:spPr bwMode="auto">
            <a:xfrm>
              <a:off x="3787" y="2337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83" name="Line 17"/>
            <p:cNvSpPr>
              <a:spLocks noChangeShapeType="1"/>
            </p:cNvSpPr>
            <p:nvPr/>
          </p:nvSpPr>
          <p:spPr bwMode="auto">
            <a:xfrm>
              <a:off x="3787" y="2519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84" name="Line 19"/>
            <p:cNvSpPr>
              <a:spLocks noChangeShapeType="1"/>
            </p:cNvSpPr>
            <p:nvPr/>
          </p:nvSpPr>
          <p:spPr bwMode="auto">
            <a:xfrm>
              <a:off x="3062" y="1747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85" name="Line 20"/>
            <p:cNvSpPr>
              <a:spLocks noChangeShapeType="1"/>
            </p:cNvSpPr>
            <p:nvPr/>
          </p:nvSpPr>
          <p:spPr bwMode="auto">
            <a:xfrm>
              <a:off x="3424" y="1746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86" name="Text Box 21"/>
            <p:cNvSpPr txBox="1">
              <a:spLocks noChangeArrowheads="1"/>
            </p:cNvSpPr>
            <p:nvPr/>
          </p:nvSpPr>
          <p:spPr bwMode="auto">
            <a:xfrm>
              <a:off x="2109" y="1932"/>
              <a:ext cx="31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solidFill>
                    <a:schemeClr val="tx1"/>
                  </a:solidFill>
                  <a:sym typeface="Symbol" charset="0"/>
                </a:rPr>
                <a:t></a:t>
              </a:r>
              <a:r>
                <a:rPr lang="en-GB" i="1" baseline="-25000" dirty="0" err="1">
                  <a:solidFill>
                    <a:schemeClr val="tx1"/>
                  </a:solidFill>
                  <a:latin typeface="Times"/>
                  <a:cs typeface="Times"/>
                  <a:sym typeface="Symbol" charset="0"/>
                </a:rPr>
                <a:t>i</a:t>
              </a:r>
              <a:endParaRPr lang="en-GB" i="1" dirty="0">
                <a:solidFill>
                  <a:schemeClr val="tx1"/>
                </a:solidFill>
                <a:latin typeface="Times"/>
                <a:cs typeface="Times"/>
                <a:sym typeface="Symbol" charset="0"/>
              </a:endParaRPr>
            </a:p>
          </p:txBody>
        </p:sp>
        <p:sp>
          <p:nvSpPr>
            <p:cNvPr id="139287" name="Rectangle 22"/>
            <p:cNvSpPr>
              <a:spLocks noChangeArrowheads="1"/>
            </p:cNvSpPr>
            <p:nvPr/>
          </p:nvSpPr>
          <p:spPr bwMode="auto">
            <a:xfrm>
              <a:off x="2971" y="2337"/>
              <a:ext cx="544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9288" name="Rectangle 23"/>
            <p:cNvSpPr>
              <a:spLocks noChangeArrowheads="1"/>
            </p:cNvSpPr>
            <p:nvPr/>
          </p:nvSpPr>
          <p:spPr bwMode="auto">
            <a:xfrm>
              <a:off x="2971" y="1974"/>
              <a:ext cx="9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9289" name="Rectangle 24"/>
            <p:cNvSpPr>
              <a:spLocks noChangeArrowheads="1"/>
            </p:cNvSpPr>
            <p:nvPr/>
          </p:nvSpPr>
          <p:spPr bwMode="auto">
            <a:xfrm>
              <a:off x="3424" y="1974"/>
              <a:ext cx="9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9290" name="Text Box 25"/>
            <p:cNvSpPr txBox="1">
              <a:spLocks noChangeArrowheads="1"/>
            </p:cNvSpPr>
            <p:nvPr/>
          </p:nvSpPr>
          <p:spPr bwMode="auto">
            <a:xfrm>
              <a:off x="2109" y="2295"/>
              <a:ext cx="31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solidFill>
                    <a:schemeClr val="tx1"/>
                  </a:solidFill>
                  <a:sym typeface="Symbol" charset="0"/>
                </a:rPr>
                <a:t></a:t>
              </a:r>
              <a:r>
                <a:rPr lang="en-GB" i="1" baseline="-25000" dirty="0">
                  <a:solidFill>
                    <a:schemeClr val="tx1"/>
                  </a:solidFill>
                  <a:latin typeface="Times"/>
                  <a:cs typeface="Times"/>
                  <a:sym typeface="Symbol" charset="0"/>
                </a:rPr>
                <a:t>j</a:t>
              </a:r>
              <a:endParaRPr lang="en-GB" i="1" dirty="0">
                <a:solidFill>
                  <a:schemeClr val="tx1"/>
                </a:solidFill>
                <a:latin typeface="Times"/>
                <a:cs typeface="Times"/>
                <a:sym typeface="Symbol" charset="0"/>
              </a:endParaRPr>
            </a:p>
          </p:txBody>
        </p:sp>
        <p:sp>
          <p:nvSpPr>
            <p:cNvPr id="139291" name="Text Box 26"/>
            <p:cNvSpPr txBox="1">
              <a:spLocks noChangeArrowheads="1"/>
            </p:cNvSpPr>
            <p:nvPr/>
          </p:nvSpPr>
          <p:spPr bwMode="auto">
            <a:xfrm>
              <a:off x="1202" y="1516"/>
              <a:ext cx="1229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context 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68056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Context switches</a:t>
            </a:r>
            <a:endParaRPr lang="en-GB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Extending the analysis:</a:t>
            </a:r>
          </a:p>
          <a:p>
            <a:pPr lvl="1"/>
            <a:r>
              <a:rPr lang="en-GB" dirty="0" smtClean="0"/>
              <a:t>Replace </a:t>
            </a:r>
            <a:r>
              <a:rPr lang="en-GB" i="1" dirty="0" err="1" smtClean="0"/>
              <a:t>C</a:t>
            </a:r>
            <a:r>
              <a:rPr lang="en-GB" i="1" baseline="-25000" dirty="0" err="1" smtClean="0"/>
              <a:t>j</a:t>
            </a:r>
            <a:r>
              <a:rPr lang="en-GB" dirty="0" smtClean="0"/>
              <a:t> by </a:t>
            </a:r>
            <a:r>
              <a:rPr lang="en-GB" i="1" dirty="0" err="1" smtClean="0"/>
              <a:t>C</a:t>
            </a:r>
            <a:r>
              <a:rPr lang="en-GB" i="1" baseline="-25000" dirty="0" err="1" smtClean="0"/>
              <a:t>j</a:t>
            </a:r>
            <a:r>
              <a:rPr lang="en-GB" dirty="0" smtClean="0"/>
              <a:t> + 2</a:t>
            </a:r>
            <a:r>
              <a:rPr lang="en-GB" i="1" dirty="0" smtClean="0"/>
              <a:t>CS</a:t>
            </a:r>
            <a:r>
              <a:rPr lang="en-GB" dirty="0" smtClean="0"/>
              <a:t>;</a:t>
            </a:r>
          </a:p>
          <a:p>
            <a:pPr lvl="1"/>
            <a:r>
              <a:rPr lang="en-GB" dirty="0" smtClean="0"/>
              <a:t>Replace </a:t>
            </a:r>
            <a:r>
              <a:rPr lang="en-GB" i="1" dirty="0" err="1" smtClean="0"/>
              <a:t>C</a:t>
            </a:r>
            <a:r>
              <a:rPr lang="en-GB" i="1" baseline="-25000" dirty="0" err="1" smtClean="0"/>
              <a:t>i</a:t>
            </a:r>
            <a:r>
              <a:rPr lang="en-GB" dirty="0" smtClean="0"/>
              <a:t> by </a:t>
            </a:r>
            <a:r>
              <a:rPr lang="en-GB" i="1" dirty="0" err="1" smtClean="0"/>
              <a:t>C</a:t>
            </a:r>
            <a:r>
              <a:rPr lang="en-GB" i="1" baseline="-25000" dirty="0" err="1" smtClean="0"/>
              <a:t>i</a:t>
            </a:r>
            <a:r>
              <a:rPr lang="en-GB" dirty="0" smtClean="0"/>
              <a:t> + 2</a:t>
            </a:r>
            <a:r>
              <a:rPr lang="en-GB" i="1" dirty="0" smtClean="0"/>
              <a:t>CS</a:t>
            </a:r>
            <a:r>
              <a:rPr lang="en-GB" dirty="0" smtClean="0"/>
              <a:t>;</a:t>
            </a:r>
          </a:p>
          <a:p>
            <a:r>
              <a:rPr lang="en-GB" dirty="0" smtClean="0"/>
              <a:t>Questions:</a:t>
            </a:r>
          </a:p>
          <a:p>
            <a:pPr lvl="1"/>
            <a:r>
              <a:rPr lang="en-GB" dirty="0" smtClean="0"/>
              <a:t>Can these extensions be applied for the </a:t>
            </a:r>
            <a:r>
              <a:rPr lang="en-GB" i="1" dirty="0" smtClean="0"/>
              <a:t>necessary</a:t>
            </a:r>
            <a:r>
              <a:rPr lang="en-GB" dirty="0" smtClean="0"/>
              <a:t> condition, </a:t>
            </a:r>
            <a:r>
              <a:rPr lang="en-GB" i="1" dirty="0" smtClean="0"/>
              <a:t>sufficient</a:t>
            </a:r>
            <a:r>
              <a:rPr lang="en-GB" dirty="0" smtClean="0"/>
              <a:t> condition, and response-time analysis?</a:t>
            </a:r>
          </a:p>
          <a:p>
            <a:pPr lvl="1"/>
            <a:r>
              <a:rPr lang="en-GB" dirty="0" smtClean="0"/>
              <a:t>Can you ignore the context switch out-of a task in the response time analysis of that task, i.e. use</a:t>
            </a:r>
            <a:br>
              <a:rPr lang="en-GB" dirty="0" smtClean="0"/>
            </a:br>
            <a:r>
              <a:rPr lang="en-GB" i="1" dirty="0" err="1" smtClean="0"/>
              <a:t>C</a:t>
            </a:r>
            <a:r>
              <a:rPr lang="en-GB" i="1" baseline="-25000" dirty="0" err="1" smtClean="0"/>
              <a:t>i</a:t>
            </a:r>
            <a:r>
              <a:rPr lang="en-GB" dirty="0" smtClean="0"/>
              <a:t> + </a:t>
            </a:r>
            <a:r>
              <a:rPr lang="en-GB" i="1" dirty="0" smtClean="0"/>
              <a:t>CS</a:t>
            </a:r>
            <a:r>
              <a:rPr lang="en-GB" dirty="0" smtClean="0"/>
              <a:t> rather than </a:t>
            </a:r>
            <a:r>
              <a:rPr lang="en-GB" i="1" dirty="0" err="1" smtClean="0"/>
              <a:t>C</a:t>
            </a:r>
            <a:r>
              <a:rPr lang="en-GB" i="1" baseline="-25000" dirty="0" err="1" smtClean="0"/>
              <a:t>i</a:t>
            </a:r>
            <a:r>
              <a:rPr lang="en-GB" dirty="0" smtClean="0"/>
              <a:t> + 2</a:t>
            </a:r>
            <a:r>
              <a:rPr lang="en-GB" i="1" dirty="0" smtClean="0"/>
              <a:t>CS</a:t>
            </a:r>
            <a:r>
              <a:rPr lang="en-GB" dirty="0" smtClean="0"/>
              <a:t>?</a:t>
            </a:r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60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software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investigating the root causes for traffic jams in a city, it is infeasible to consider the interactions between molecules comprising the car or the driver’s brain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model</a:t>
            </a:r>
            <a:r>
              <a:rPr lang="en-US" dirty="0" smtClean="0"/>
              <a:t> is an abstraction of the key elements which are relevant for achieving a given </a:t>
            </a:r>
            <a:r>
              <a:rPr lang="en-US" b="1" dirty="0" smtClean="0"/>
              <a:t>goal</a:t>
            </a:r>
          </a:p>
          <a:p>
            <a:pPr lvl="1"/>
            <a:r>
              <a:rPr lang="en-US" dirty="0" smtClean="0"/>
              <a:t>Example: traffic in a city can be modeled by means of a queue network representing the streets, and Markov chains describing the arrival of cars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65D4-6F63-2147-A957-5093430513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5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External interrupts</a:t>
            </a:r>
            <a:endParaRPr lang="en-GB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Interrupt service routines will pre-empt a running task </a:t>
            </a:r>
            <a:r>
              <a:rPr lang="en-GB" dirty="0" smtClean="0">
                <a:sym typeface="Symbol" charset="0"/>
              </a:rPr>
              <a:t></a:t>
            </a:r>
            <a:r>
              <a:rPr lang="en-GB" dirty="0" smtClean="0"/>
              <a:t>;</a:t>
            </a:r>
          </a:p>
          <a:p>
            <a:pPr lvl="1"/>
            <a:r>
              <a:rPr lang="en-GB" dirty="0" smtClean="0"/>
              <a:t>even when the sporadic task handling the interrupt has a lower priority than </a:t>
            </a:r>
            <a:r>
              <a:rPr lang="en-GB" dirty="0" smtClean="0">
                <a:sym typeface="Symbol" charset="0"/>
              </a:rPr>
              <a:t>.</a:t>
            </a:r>
          </a:p>
          <a:p>
            <a:r>
              <a:rPr lang="en-GB" dirty="0" smtClean="0">
                <a:sym typeface="Symbol" charset="0"/>
              </a:rPr>
              <a:t>Let</a:t>
            </a:r>
          </a:p>
          <a:p>
            <a:pPr lvl="1"/>
            <a:r>
              <a:rPr lang="en-GB" i="1" dirty="0" err="1" smtClean="0">
                <a:sym typeface="Symbol" charset="0"/>
              </a:rPr>
              <a:t>T</a:t>
            </a:r>
            <a:r>
              <a:rPr lang="en-GB" i="1" baseline="-25000" dirty="0" err="1" smtClean="0">
                <a:sym typeface="Symbol" charset="0"/>
              </a:rPr>
              <a:t>k</a:t>
            </a:r>
            <a:r>
              <a:rPr lang="en-GB" dirty="0" smtClean="0">
                <a:sym typeface="Symbol" charset="0"/>
              </a:rPr>
              <a:t>: the minimum inter-arrival time of the interrupt triggering interrupt service routine </a:t>
            </a:r>
            <a:r>
              <a:rPr lang="en-GB" i="1" baseline="-25000" dirty="0" smtClean="0">
                <a:sym typeface="Symbol" charset="0"/>
              </a:rPr>
              <a:t>k</a:t>
            </a:r>
            <a:r>
              <a:rPr lang="en-GB" dirty="0" smtClean="0">
                <a:sym typeface="Symbol" charset="0"/>
              </a:rPr>
              <a:t>;</a:t>
            </a:r>
          </a:p>
          <a:p>
            <a:pPr lvl="1"/>
            <a:r>
              <a:rPr lang="en-GB" dirty="0" smtClean="0">
                <a:sym typeface="Symbol" charset="0"/>
              </a:rPr>
              <a:t></a:t>
            </a:r>
            <a:r>
              <a:rPr lang="en-GB" i="1" baseline="-25000" dirty="0" smtClean="0">
                <a:sym typeface="Symbol" charset="0"/>
              </a:rPr>
              <a:t>x</a:t>
            </a:r>
            <a:r>
              <a:rPr lang="en-GB" dirty="0" smtClean="0">
                <a:sym typeface="Symbol" charset="0"/>
              </a:rPr>
              <a:t>: the set of external interrupts;</a:t>
            </a:r>
          </a:p>
          <a:p>
            <a:pPr lvl="1"/>
            <a:r>
              <a:rPr lang="en-GB" i="1" dirty="0" err="1" smtClean="0">
                <a:sym typeface="Symbol" charset="0"/>
              </a:rPr>
              <a:t>C</a:t>
            </a:r>
            <a:r>
              <a:rPr lang="en-GB" i="1" baseline="-25000" dirty="0" err="1" smtClean="0">
                <a:sym typeface="Symbol" charset="0"/>
              </a:rPr>
              <a:t>k</a:t>
            </a:r>
            <a:r>
              <a:rPr lang="en-GB" dirty="0" smtClean="0">
                <a:sym typeface="Symbol" charset="0"/>
              </a:rPr>
              <a:t>: the cost of handling that interrupt.</a:t>
            </a:r>
          </a:p>
          <a:p>
            <a:r>
              <a:rPr lang="en-GB" dirty="0" smtClean="0">
                <a:sym typeface="Symbol" charset="0"/>
              </a:rPr>
              <a:t>Extension of the recursive equation</a:t>
            </a:r>
          </a:p>
          <a:p>
            <a:endParaRPr lang="en-GB" dirty="0">
              <a:sym typeface="Symbol" charset="0"/>
            </a:endParaRPr>
          </a:p>
          <a:p>
            <a:endParaRPr lang="en-GB" dirty="0" smtClean="0">
              <a:sym typeface="Symbol" charset="0"/>
            </a:endParaRPr>
          </a:p>
          <a:p>
            <a:pPr marL="0" indent="0">
              <a:buNone/>
            </a:pPr>
            <a:r>
              <a:rPr lang="en-GB" dirty="0">
                <a:sym typeface="Symbol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14336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317107"/>
              </p:ext>
            </p:extLst>
          </p:nvPr>
        </p:nvGraphicFramePr>
        <p:xfrm>
          <a:off x="3114675" y="4669728"/>
          <a:ext cx="2530475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58" name="Equation" r:id="rId4" imgW="1079500" imgH="495300" progId="Equation.3">
                  <p:embed/>
                </p:oleObj>
              </mc:Choice>
              <mc:Fallback>
                <p:oleObj name="Equation" r:id="rId4" imgW="10795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4669728"/>
                        <a:ext cx="2530475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55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Clock interrupt</a:t>
            </a:r>
            <a:endParaRPr lang="en-GB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Similar to external interrupts</a:t>
            </a:r>
          </a:p>
          <a:p>
            <a:r>
              <a:rPr lang="en-GB" dirty="0" smtClean="0"/>
              <a:t>Extension of the recursive equation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1454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794215"/>
              </p:ext>
            </p:extLst>
          </p:nvPr>
        </p:nvGraphicFramePr>
        <p:xfrm>
          <a:off x="3349625" y="3348038"/>
          <a:ext cx="2263775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05" name="Equation" r:id="rId4" imgW="965200" imgH="482600" progId="Equation.3">
                  <p:embed/>
                </p:oleObj>
              </mc:Choice>
              <mc:Fallback>
                <p:oleObj name="Equation" r:id="rId4" imgW="9652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3348038"/>
                        <a:ext cx="2263775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288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mutual exclusion primitives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352712"/>
              </p:ext>
            </p:extLst>
          </p:nvPr>
        </p:nvGraphicFramePr>
        <p:xfrm>
          <a:off x="0" y="893627"/>
          <a:ext cx="9242481" cy="598648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281718"/>
                <a:gridCol w="3633494"/>
                <a:gridCol w="4327269"/>
              </a:tblGrid>
              <a:tr h="386225">
                <a:tc>
                  <a:txBody>
                    <a:bodyPr/>
                    <a:lstStyle/>
                    <a:p>
                      <a:r>
                        <a:rPr lang="en-US" dirty="0" smtClean="0"/>
                        <a:t>Primitive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1544898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Disable interrupts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Avoid deadlock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Simple implementation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1" dirty="0" smtClean="0"/>
                        <a:t>Simple analysis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Prevent interference from </a:t>
                      </a:r>
                      <a:r>
                        <a:rPr lang="en-US" baseline="0" dirty="0" smtClean="0"/>
                        <a:t>interrupts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Higher priority tasks </a:t>
                      </a:r>
                      <a:r>
                        <a:rPr lang="en-US" dirty="0" smtClean="0"/>
                        <a:t>not sharing resources </a:t>
                      </a:r>
                      <a:r>
                        <a:rPr lang="en-US" baseline="0" dirty="0" smtClean="0"/>
                        <a:t>are penalized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Interrupts</a:t>
                      </a:r>
                      <a:r>
                        <a:rPr lang="en-US" baseline="0" dirty="0" smtClean="0"/>
                        <a:t> can be missed</a:t>
                      </a:r>
                    </a:p>
                  </a:txBody>
                  <a:tcPr/>
                </a:tc>
              </a:tr>
              <a:tr h="125523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Disable scheduler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Avoid deadlock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Simple implementation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1" dirty="0" smtClean="0"/>
                        <a:t>Simple analysis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Allow interrupts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Higher priority tasks not sharing resources are penalized</a:t>
                      </a: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Cannot</a:t>
                      </a:r>
                      <a:r>
                        <a:rPr lang="en-US" baseline="0" dirty="0" smtClean="0"/>
                        <a:t> guard resources shared with ISRs</a:t>
                      </a:r>
                      <a:endParaRPr lang="en-US" dirty="0" smtClean="0"/>
                    </a:p>
                  </a:txBody>
                  <a:tcPr/>
                </a:tc>
              </a:tr>
              <a:tr h="154489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Mutex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Allow interrupts</a:t>
                      </a: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Higher priority tasks not sharing resources are not </a:t>
                      </a:r>
                      <a:r>
                        <a:rPr lang="en-US" baseline="0" dirty="0" smtClean="0"/>
                        <a:t>penalized</a:t>
                      </a: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Avoid “unbounded” priority inversion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lead to deadlock (depends on implementation)</a:t>
                      </a: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Cannot</a:t>
                      </a:r>
                      <a:r>
                        <a:rPr lang="en-US" baseline="0" dirty="0" smtClean="0"/>
                        <a:t> guard resources shared with ISRs</a:t>
                      </a: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Suspension not allowed in ISRs</a:t>
                      </a:r>
                      <a:endParaRPr lang="en-US" baseline="0" dirty="0" smtClean="0"/>
                    </a:p>
                  </a:txBody>
                  <a:tcPr/>
                </a:tc>
              </a:tr>
              <a:tr h="1255230">
                <a:tc>
                  <a:txBody>
                    <a:bodyPr/>
                    <a:lstStyle/>
                    <a:p>
                      <a:r>
                        <a:rPr lang="en-US" dirty="0" smtClean="0"/>
                        <a:t>Semaphore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Allow interrupts</a:t>
                      </a: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Higher priority tasks not sharing resources are not </a:t>
                      </a:r>
                      <a:r>
                        <a:rPr lang="en-US" baseline="0" dirty="0" smtClean="0"/>
                        <a:t>penalized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lead to deadlock</a:t>
                      </a: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Cannot</a:t>
                      </a:r>
                      <a:r>
                        <a:rPr lang="en-US" baseline="0" dirty="0" smtClean="0"/>
                        <a:t> guard resources shared with ISRs</a:t>
                      </a: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Suspension not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allowed in ISRs</a:t>
                      </a: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“Unbounded” priority inversion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04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Recommended reading:</a:t>
            </a:r>
          </a:p>
          <a:p>
            <a:pPr lvl="1"/>
            <a:r>
              <a:rPr lang="en-US" dirty="0" smtClean="0"/>
              <a:t>[Burns] Ch. 11.2–6, 11.8</a:t>
            </a:r>
          </a:p>
          <a:p>
            <a:r>
              <a:rPr lang="en-US" dirty="0" smtClean="0"/>
              <a:t>Optional reading:</a:t>
            </a:r>
            <a:endParaRPr lang="en-US" dirty="0"/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Audsley</a:t>
            </a:r>
            <a:r>
              <a:rPr lang="en-US" dirty="0" smtClean="0"/>
              <a:t> et al 91] N.C. </a:t>
            </a:r>
            <a:r>
              <a:rPr lang="en-US" dirty="0" err="1" smtClean="0"/>
              <a:t>Audsley</a:t>
            </a:r>
            <a:r>
              <a:rPr lang="en-US" dirty="0" smtClean="0"/>
              <a:t> and A. Burns and M.F. Richardson and A.J. </a:t>
            </a:r>
            <a:r>
              <a:rPr lang="en-US" dirty="0" err="1" smtClean="0"/>
              <a:t>Wellings</a:t>
            </a:r>
            <a:r>
              <a:rPr lang="en-US" dirty="0" smtClean="0"/>
              <a:t>, </a:t>
            </a:r>
            <a:r>
              <a:rPr lang="en-US" i="1" dirty="0" smtClean="0"/>
              <a:t>Hard Real-Time Scheduling: The Deadline Monotonic Approach</a:t>
            </a:r>
            <a:r>
              <a:rPr lang="en-US" dirty="0" smtClean="0"/>
              <a:t>, In: Proc. 8</a:t>
            </a:r>
            <a:r>
              <a:rPr lang="en-US" baseline="30000" dirty="0" smtClean="0"/>
              <a:t>th</a:t>
            </a:r>
            <a:r>
              <a:rPr lang="en-US" dirty="0" smtClean="0"/>
              <a:t> IEEE Workshop on Real-Time Operating Systems and Software (RTOSS), pp. 133-137, May 1991.</a:t>
            </a:r>
          </a:p>
          <a:p>
            <a:pPr lvl="1"/>
            <a:r>
              <a:rPr lang="en-US" dirty="0" smtClean="0"/>
              <a:t>[Harter 84] P. Harter, </a:t>
            </a:r>
            <a:r>
              <a:rPr lang="en-US" i="1" dirty="0" smtClean="0"/>
              <a:t>Response times in level-structured systems</a:t>
            </a:r>
            <a:r>
              <a:rPr lang="en-US" dirty="0" smtClean="0"/>
              <a:t>, Department of Computer Science, University of Colorado, USA, Tech. Rep. CU-CS-269-84, 1984.</a:t>
            </a:r>
          </a:p>
          <a:p>
            <a:pPr lvl="1"/>
            <a:r>
              <a:rPr lang="en-US" dirty="0" smtClean="0"/>
              <a:t>[Joseph et al 86] M. Joseph and P. </a:t>
            </a:r>
            <a:r>
              <a:rPr lang="en-US" dirty="0" err="1" smtClean="0"/>
              <a:t>Pandya</a:t>
            </a:r>
            <a:r>
              <a:rPr lang="en-US" dirty="0" smtClean="0"/>
              <a:t>, </a:t>
            </a:r>
            <a:r>
              <a:rPr lang="en-US" i="1" dirty="0" smtClean="0"/>
              <a:t>Finding Response Times in a Real-Time System</a:t>
            </a:r>
            <a:r>
              <a:rPr lang="en-US" dirty="0" smtClean="0"/>
              <a:t>, The Computer Journal, 29(5): 390-395, 1986.</a:t>
            </a:r>
          </a:p>
          <a:p>
            <a:pPr lvl="1"/>
            <a:r>
              <a:rPr lang="en-US" dirty="0" smtClean="0"/>
              <a:t>[Liu and </a:t>
            </a:r>
            <a:r>
              <a:rPr lang="en-US" dirty="0" err="1" smtClean="0"/>
              <a:t>Layland</a:t>
            </a:r>
            <a:r>
              <a:rPr lang="en-US" dirty="0" smtClean="0"/>
              <a:t> 73] C.L. Liu and J.W. </a:t>
            </a:r>
            <a:r>
              <a:rPr lang="en-US" dirty="0" err="1" smtClean="0"/>
              <a:t>Layland</a:t>
            </a:r>
            <a:r>
              <a:rPr lang="en-US" dirty="0" smtClean="0"/>
              <a:t>, </a:t>
            </a:r>
            <a:r>
              <a:rPr lang="en-US" i="1" dirty="0" smtClean="0"/>
              <a:t>Scheduling Algorithms for Multiprogramming in a Real-Time Environment</a:t>
            </a:r>
            <a:r>
              <a:rPr lang="en-US" dirty="0" smtClean="0"/>
              <a:t>, Journal of the ACM, 20(1): 46-61, January 1973.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Sha</a:t>
            </a:r>
            <a:r>
              <a:rPr lang="en-US" dirty="0" smtClean="0"/>
              <a:t> et al 90] L. </a:t>
            </a:r>
            <a:r>
              <a:rPr lang="en-US" dirty="0" err="1" smtClean="0"/>
              <a:t>Sha</a:t>
            </a:r>
            <a:r>
              <a:rPr lang="en-US" dirty="0" smtClean="0"/>
              <a:t>, R. </a:t>
            </a:r>
            <a:r>
              <a:rPr lang="en-US" dirty="0" err="1" smtClean="0"/>
              <a:t>Rajkumar</a:t>
            </a:r>
            <a:r>
              <a:rPr lang="en-US" dirty="0" smtClean="0"/>
              <a:t>, J.P. </a:t>
            </a:r>
            <a:r>
              <a:rPr lang="en-US" dirty="0" err="1" smtClean="0"/>
              <a:t>Lehoczky</a:t>
            </a:r>
            <a:r>
              <a:rPr lang="en-US" dirty="0" smtClean="0"/>
              <a:t>, </a:t>
            </a:r>
            <a:r>
              <a:rPr lang="en-US" i="1" dirty="0" smtClean="0"/>
              <a:t>Priority inheritance protocols: An approach to real-time synchronization</a:t>
            </a:r>
            <a:r>
              <a:rPr lang="en-US" dirty="0" smtClean="0"/>
              <a:t>, IEEE Transactions on Computers, 39(9), September 1990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5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basic scheduling model</a:t>
            </a:r>
            <a:endParaRPr lang="en-GB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Model (of a system in general):</a:t>
            </a:r>
          </a:p>
          <a:p>
            <a:pPr lvl="1"/>
            <a:r>
              <a:rPr lang="en-GB" dirty="0" smtClean="0"/>
              <a:t>Abstraction (of that system)</a:t>
            </a:r>
          </a:p>
          <a:p>
            <a:pPr lvl="2"/>
            <a:r>
              <a:rPr lang="en-GB" dirty="0" smtClean="0"/>
              <a:t>leaving out details irrelevant to a given set of criteria</a:t>
            </a:r>
          </a:p>
          <a:p>
            <a:pPr lvl="2"/>
            <a:r>
              <a:rPr lang="en-GB" dirty="0" smtClean="0"/>
              <a:t>preserving the properties of interest </a:t>
            </a:r>
          </a:p>
          <a:p>
            <a:r>
              <a:rPr lang="en-GB" dirty="0" smtClean="0"/>
              <a:t>Scheduling model (for Real-Time Software)</a:t>
            </a:r>
          </a:p>
          <a:p>
            <a:pPr lvl="1"/>
            <a:r>
              <a:rPr lang="en-GB" dirty="0" smtClean="0"/>
              <a:t>explicitly addresses relevant issues in real-time systems </a:t>
            </a:r>
          </a:p>
          <a:p>
            <a:pPr lvl="1"/>
            <a:r>
              <a:rPr lang="en-GB" dirty="0" smtClean="0"/>
              <a:t>...but must be mapped eventually onto an execution environment</a:t>
            </a:r>
          </a:p>
          <a:p>
            <a:pPr lvl="2"/>
            <a:r>
              <a:rPr lang="en-GB" dirty="0" smtClean="0"/>
              <a:t>OS, hardware, run-time system, ... 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743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basic scheduling model</a:t>
            </a:r>
            <a:endParaRPr lang="en-GB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Event:</a:t>
            </a:r>
          </a:p>
          <a:p>
            <a:pPr lvl="1"/>
            <a:r>
              <a:rPr lang="en-GB" dirty="0" smtClean="0"/>
              <a:t>Indicates a state change requiring a </a:t>
            </a:r>
            <a:r>
              <a:rPr lang="en-GB" i="1" dirty="0" smtClean="0"/>
              <a:t>timely</a:t>
            </a:r>
            <a:r>
              <a:rPr lang="en-GB" dirty="0" smtClean="0"/>
              <a:t> response, i.e. neither too early nor too late</a:t>
            </a:r>
          </a:p>
          <a:p>
            <a:pPr lvl="1"/>
            <a:r>
              <a:rPr lang="en-GB" dirty="0" smtClean="0"/>
              <a:t>Internal (e.g. one task triggering another task)</a:t>
            </a:r>
          </a:p>
          <a:p>
            <a:pPr lvl="1"/>
            <a:r>
              <a:rPr lang="en-GB" dirty="0" smtClean="0"/>
              <a:t>External (e.g. interrupt from a sensor)</a:t>
            </a:r>
          </a:p>
          <a:p>
            <a:pPr lvl="1"/>
            <a:r>
              <a:rPr lang="en-GB" dirty="0" smtClean="0"/>
              <a:t>Timed (e.g. activation of a periodic task)</a:t>
            </a:r>
          </a:p>
          <a:p>
            <a:r>
              <a:rPr lang="en-GB" dirty="0" smtClean="0"/>
              <a:t>Task: actions in response of event</a:t>
            </a:r>
          </a:p>
          <a:p>
            <a:pPr lvl="1"/>
            <a:r>
              <a:rPr lang="en-GB" dirty="0" smtClean="0"/>
              <a:t>Task instance is termed a job</a:t>
            </a:r>
          </a:p>
          <a:p>
            <a:pPr lvl="1"/>
            <a:r>
              <a:rPr lang="en-GB" dirty="0" smtClean="0"/>
              <a:t>A periodic task will generate infinitely many jobs with given period and offset</a:t>
            </a:r>
          </a:p>
          <a:p>
            <a:r>
              <a:rPr lang="en-GB" dirty="0" smtClean="0"/>
              <a:t>Processor: executes a single task at a time</a:t>
            </a:r>
          </a:p>
          <a:p>
            <a:r>
              <a:rPr lang="en-GB" dirty="0" smtClean="0"/>
              <a:t>Schedule: assignment of tasks to processor during runtime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445067"/>
            <a:ext cx="7772400" cy="710067"/>
          </a:xfrm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Arial Unicode MS" charset="0"/>
              </a:rPr>
              <a:t>Task attributes</a:t>
            </a:r>
            <a:endParaRPr lang="en-GB" dirty="0">
              <a:cs typeface="Arial Unicode MS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49" y="2383517"/>
            <a:ext cx="8254019" cy="3929462"/>
          </a:xfrm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8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Arial Unicode MS" charset="0"/>
              </a:rPr>
              <a:t>A task </a:t>
            </a:r>
            <a:r>
              <a:rPr lang="en-GB" sz="2400" dirty="0" smtClean="0">
                <a:ea typeface="Arial Unicode MS" charset="0"/>
                <a:cs typeface="Arial Unicode MS" charset="0"/>
                <a:sym typeface="Symbol" charset="0"/>
              </a:rPr>
              <a:t></a:t>
            </a:r>
            <a:r>
              <a:rPr lang="en-GB" sz="2400" i="1" baseline="-25000" dirty="0" err="1">
                <a:ea typeface="Arial Unicode MS" charset="0"/>
                <a:cs typeface="Arial Unicode MS" charset="0"/>
              </a:rPr>
              <a:t>i</a:t>
            </a:r>
            <a:r>
              <a:rPr lang="en-GB" sz="2400" dirty="0" smtClean="0">
                <a:cs typeface="Arial Unicode MS" charset="0"/>
              </a:rPr>
              <a:t> has</a:t>
            </a:r>
          </a:p>
          <a:p>
            <a:pPr lvl="1">
              <a:lnSpc>
                <a:spcPct val="8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i="1" dirty="0" smtClean="0">
                <a:ea typeface="Arial Unicode MS" charset="0"/>
                <a:cs typeface="Arial Unicode MS" charset="0"/>
              </a:rPr>
              <a:t>name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(the </a:t>
            </a:r>
            <a:r>
              <a:rPr lang="en-GB" sz="2200" i="1" dirty="0" err="1" smtClean="0">
                <a:ea typeface="Arial Unicode MS" charset="0"/>
                <a:cs typeface="Arial Unicode MS" charset="0"/>
              </a:rPr>
              <a:t>i</a:t>
            </a:r>
            <a:r>
              <a:rPr lang="en-GB" sz="2200" baseline="30000" dirty="0" err="1" smtClean="0">
                <a:ea typeface="Arial Unicode MS" charset="0"/>
                <a:cs typeface="Arial Unicode MS" charset="0"/>
              </a:rPr>
              <a:t>th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task) 				</a:t>
            </a:r>
            <a:r>
              <a:rPr lang="en-GB" sz="2200" dirty="0" smtClean="0">
                <a:ea typeface="Arial Unicode MS" charset="0"/>
                <a:cs typeface="Arial Unicode MS" charset="0"/>
                <a:sym typeface="Symbol" charset="0"/>
              </a:rPr>
              <a:t></a:t>
            </a:r>
            <a:r>
              <a:rPr lang="en-GB" sz="2200" i="1" baseline="-25000" dirty="0" err="1" smtClean="0">
                <a:ea typeface="Arial Unicode MS" charset="0"/>
                <a:cs typeface="Arial Unicode MS" charset="0"/>
              </a:rPr>
              <a:t>i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</a:t>
            </a:r>
          </a:p>
          <a:p>
            <a:pPr lvl="1">
              <a:lnSpc>
                <a:spcPct val="8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i="1" dirty="0" smtClean="0">
                <a:ea typeface="Arial Unicode MS" charset="0"/>
                <a:cs typeface="Arial Unicode MS" charset="0"/>
              </a:rPr>
              <a:t>computation 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(or 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execution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)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 time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			</a:t>
            </a:r>
            <a:r>
              <a:rPr lang="en-GB" sz="2200" i="1" dirty="0" err="1" smtClean="0">
                <a:ea typeface="Arial Unicode MS" charset="0"/>
                <a:cs typeface="Arial Unicode MS" charset="0"/>
              </a:rPr>
              <a:t>C</a:t>
            </a:r>
            <a:r>
              <a:rPr lang="en-GB" sz="2200" i="1" baseline="-25000" dirty="0" err="1" smtClean="0">
                <a:ea typeface="Arial Unicode MS" charset="0"/>
                <a:cs typeface="Arial Unicode MS" charset="0"/>
              </a:rPr>
              <a:t>i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</a:t>
            </a:r>
          </a:p>
          <a:p>
            <a:pPr lvl="1">
              <a:lnSpc>
                <a:spcPct val="8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i="1" dirty="0" smtClean="0">
                <a:ea typeface="Arial Unicode MS" charset="0"/>
                <a:cs typeface="Arial Unicode MS" charset="0"/>
              </a:rPr>
              <a:t>relative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deadline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					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D</a:t>
            </a:r>
            <a:r>
              <a:rPr lang="en-GB" sz="2200" i="1" baseline="-25000" dirty="0" smtClean="0">
                <a:ea typeface="Arial Unicode MS" charset="0"/>
                <a:cs typeface="Arial Unicode MS" charset="0"/>
              </a:rPr>
              <a:t>i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</a:t>
            </a:r>
          </a:p>
          <a:p>
            <a:pPr lvl="1">
              <a:lnSpc>
                <a:spcPct val="8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i="1" dirty="0" smtClean="0">
                <a:ea typeface="Arial Unicode MS" charset="0"/>
                <a:cs typeface="Arial Unicode MS" charset="0"/>
              </a:rPr>
              <a:t>period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(sometimes) 				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T</a:t>
            </a:r>
            <a:r>
              <a:rPr lang="en-GB" sz="2200" i="1" baseline="-25000" dirty="0" smtClean="0">
                <a:ea typeface="Arial Unicode MS" charset="0"/>
                <a:cs typeface="Arial Unicode MS" charset="0"/>
              </a:rPr>
              <a:t>i 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, </a:t>
            </a:r>
            <a:r>
              <a:rPr lang="en-GB" sz="2200" i="1" dirty="0" err="1" smtClean="0">
                <a:ea typeface="Arial Unicode MS" charset="0"/>
                <a:cs typeface="Arial Unicode MS" charset="0"/>
              </a:rPr>
              <a:t>T</a:t>
            </a:r>
            <a:r>
              <a:rPr lang="en-GB" sz="2200" i="1" baseline="30000" dirty="0" err="1" smtClean="0">
                <a:ea typeface="Arial Unicode MS" charset="0"/>
                <a:cs typeface="Arial Unicode MS" charset="0"/>
              </a:rPr>
              <a:t>min</a:t>
            </a:r>
            <a:r>
              <a:rPr lang="en-GB" sz="2200" i="1" baseline="-25000" dirty="0" err="1" smtClean="0">
                <a:ea typeface="Arial Unicode MS" charset="0"/>
                <a:cs typeface="Arial Unicode MS" charset="0"/>
              </a:rPr>
              <a:t>i</a:t>
            </a:r>
            <a:r>
              <a:rPr lang="en-GB" sz="2200" i="1" baseline="-25000" dirty="0">
                <a:ea typeface="Arial Unicode MS" charset="0"/>
                <a:cs typeface="Arial Unicode MS" charset="0"/>
              </a:rPr>
              <a:t> 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,</a:t>
            </a:r>
            <a:r>
              <a:rPr lang="en-GB" sz="2200" i="1" dirty="0" err="1" smtClean="0">
                <a:ea typeface="Arial Unicode MS" charset="0"/>
                <a:cs typeface="Arial Unicode MS" charset="0"/>
              </a:rPr>
              <a:t>T</a:t>
            </a:r>
            <a:r>
              <a:rPr lang="en-GB" sz="2200" i="1" baseline="30000" dirty="0" err="1" smtClean="0">
                <a:ea typeface="Arial Unicode MS" charset="0"/>
                <a:cs typeface="Arial Unicode MS" charset="0"/>
              </a:rPr>
              <a:t>max</a:t>
            </a:r>
            <a:r>
              <a:rPr lang="en-GB" sz="2200" i="1" baseline="-25000" dirty="0" err="1" smtClean="0">
                <a:ea typeface="Arial Unicode MS" charset="0"/>
                <a:cs typeface="Arial Unicode MS" charset="0"/>
              </a:rPr>
              <a:t>i</a:t>
            </a:r>
            <a:endParaRPr lang="en-GB" sz="2200" dirty="0">
              <a:ea typeface="Arial Unicode MS" charset="0"/>
              <a:cs typeface="Arial Unicode MS" charset="0"/>
            </a:endParaRPr>
          </a:p>
          <a:p>
            <a:pPr lvl="1">
              <a:lnSpc>
                <a:spcPct val="8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i="1" dirty="0" smtClean="0">
                <a:ea typeface="Arial Unicode MS" charset="0"/>
                <a:cs typeface="Arial Unicode MS" charset="0"/>
              </a:rPr>
              <a:t>phasing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(activation of job 0) 			</a:t>
            </a:r>
            <a:r>
              <a:rPr lang="en-GB" sz="2200" i="1" dirty="0" err="1" smtClean="0">
                <a:ea typeface="Arial Unicode MS" charset="0"/>
                <a:cs typeface="Arial Unicode MS" charset="0"/>
              </a:rPr>
              <a:t>φ</a:t>
            </a:r>
            <a:r>
              <a:rPr lang="en-GB" sz="2200" i="1" baseline="-25000" dirty="0" err="1">
                <a:ea typeface="Arial Unicode MS" charset="0"/>
                <a:cs typeface="Arial Unicode MS" charset="0"/>
              </a:rPr>
              <a:t>i</a:t>
            </a:r>
            <a:endParaRPr lang="en-GB" sz="2200" i="1" dirty="0" smtClean="0">
              <a:ea typeface="Arial Unicode MS" charset="0"/>
              <a:cs typeface="Arial Unicode MS" charset="0"/>
            </a:endParaRPr>
          </a:p>
          <a:p>
            <a:pPr>
              <a:lnSpc>
                <a:spcPct val="8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Arial Unicode MS" charset="0"/>
              </a:rPr>
              <a:t>A job </a:t>
            </a:r>
            <a:r>
              <a:rPr lang="en-GB" sz="2400" dirty="0">
                <a:sym typeface="Symbol" charset="0"/>
              </a:rPr>
              <a:t></a:t>
            </a:r>
            <a:r>
              <a:rPr lang="en-GB" sz="2400" i="1" baseline="-25000" dirty="0" err="1" smtClean="0">
                <a:cs typeface="Arial Unicode MS" charset="0"/>
              </a:rPr>
              <a:t>i,k</a:t>
            </a:r>
            <a:r>
              <a:rPr lang="en-GB" sz="2400" i="1" baseline="-25000" dirty="0" smtClean="0">
                <a:cs typeface="Arial Unicode MS" charset="0"/>
              </a:rPr>
              <a:t> </a:t>
            </a:r>
            <a:r>
              <a:rPr lang="en-GB" sz="2400" dirty="0" smtClean="0">
                <a:cs typeface="Arial Unicode MS" charset="0"/>
              </a:rPr>
              <a:t>has </a:t>
            </a:r>
          </a:p>
          <a:p>
            <a:pPr lvl="1">
              <a:lnSpc>
                <a:spcPct val="8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i="1" dirty="0" smtClean="0">
                <a:ea typeface="Arial Unicode MS" charset="0"/>
                <a:cs typeface="Arial Unicode MS" charset="0"/>
              </a:rPr>
              <a:t>activation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(or 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release) time 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			</a:t>
            </a:r>
            <a:r>
              <a:rPr lang="en-GB" sz="2200" i="1" dirty="0" err="1" smtClean="0">
                <a:ea typeface="Arial Unicode MS" charset="0"/>
                <a:cs typeface="Arial Unicode MS" charset="0"/>
              </a:rPr>
              <a:t>a</a:t>
            </a:r>
            <a:r>
              <a:rPr lang="en-GB" sz="2200" i="1" baseline="-25000" dirty="0" err="1" smtClean="0">
                <a:ea typeface="Arial Unicode MS" charset="0"/>
                <a:cs typeface="Arial Unicode MS" charset="0"/>
              </a:rPr>
              <a:t>i,k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</a:t>
            </a:r>
          </a:p>
          <a:p>
            <a:pPr lvl="1">
              <a:lnSpc>
                <a:spcPct val="8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i="1" dirty="0" smtClean="0">
                <a:ea typeface="Arial Unicode MS" charset="0"/>
                <a:cs typeface="Arial Unicode MS" charset="0"/>
              </a:rPr>
              <a:t>absolute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deadline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				</a:t>
            </a:r>
            <a:r>
              <a:rPr lang="en-GB" sz="2200" i="1" dirty="0" err="1" smtClean="0">
                <a:ea typeface="Arial Unicode MS" charset="0"/>
                <a:cs typeface="Arial Unicode MS" charset="0"/>
              </a:rPr>
              <a:t>d</a:t>
            </a:r>
            <a:r>
              <a:rPr lang="en-GB" sz="2200" i="1" baseline="-25000" dirty="0" err="1" smtClean="0">
                <a:ea typeface="Arial Unicode MS" charset="0"/>
                <a:cs typeface="Arial Unicode MS" charset="0"/>
              </a:rPr>
              <a:t>i,k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</a:t>
            </a:r>
          </a:p>
          <a:p>
            <a:pPr lvl="1">
              <a:lnSpc>
                <a:spcPct val="8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i="1" dirty="0" smtClean="0">
                <a:ea typeface="Arial Unicode MS" charset="0"/>
                <a:cs typeface="Arial Unicode MS" charset="0"/>
              </a:rPr>
              <a:t>start 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(or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 begin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)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 time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				</a:t>
            </a:r>
            <a:r>
              <a:rPr lang="en-GB" sz="2200" i="1" dirty="0" err="1" smtClean="0">
                <a:ea typeface="Arial Unicode MS" charset="0"/>
                <a:cs typeface="Arial Unicode MS" charset="0"/>
              </a:rPr>
              <a:t>s</a:t>
            </a:r>
            <a:r>
              <a:rPr lang="en-GB" sz="2200" i="1" baseline="-25000" dirty="0" err="1" smtClean="0">
                <a:ea typeface="Arial Unicode MS" charset="0"/>
                <a:cs typeface="Arial Unicode MS" charset="0"/>
              </a:rPr>
              <a:t>i,k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</a:t>
            </a:r>
          </a:p>
          <a:p>
            <a:pPr lvl="1">
              <a:lnSpc>
                <a:spcPct val="8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i="1" dirty="0" smtClean="0">
                <a:ea typeface="Arial Unicode MS" charset="0"/>
                <a:cs typeface="Arial Unicode MS" charset="0"/>
              </a:rPr>
              <a:t>finalization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(or </a:t>
            </a:r>
            <a:r>
              <a:rPr lang="en-GB" sz="2200" i="1" dirty="0" smtClean="0">
                <a:ea typeface="Arial Unicode MS" charset="0"/>
                <a:cs typeface="Arial Unicode MS" charset="0"/>
              </a:rPr>
              <a:t>end) time	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			</a:t>
            </a:r>
            <a:r>
              <a:rPr lang="en-GB" sz="2200" i="1" dirty="0" err="1" smtClean="0">
                <a:ea typeface="Arial Unicode MS" charset="0"/>
                <a:cs typeface="Arial Unicode MS" charset="0"/>
              </a:rPr>
              <a:t>f</a:t>
            </a:r>
            <a:r>
              <a:rPr lang="en-GB" sz="2200" i="1" baseline="-25000" dirty="0" err="1" smtClean="0">
                <a:ea typeface="Arial Unicode MS" charset="0"/>
                <a:cs typeface="Arial Unicode MS" charset="0"/>
              </a:rPr>
              <a:t>i,k</a:t>
            </a:r>
            <a:r>
              <a:rPr lang="en-GB" sz="2200" dirty="0" smtClean="0">
                <a:ea typeface="Arial Unicode MS" charset="0"/>
                <a:cs typeface="Arial Unicode MS" charset="0"/>
              </a:rPr>
              <a:t> </a:t>
            </a:r>
            <a:endParaRPr lang="en-GB" sz="2200" dirty="0">
              <a:ea typeface="Arial Unicode MS" charset="0"/>
              <a:cs typeface="Arial Unicode MS" charset="0"/>
            </a:endParaRPr>
          </a:p>
        </p:txBody>
      </p:sp>
      <p:grpSp>
        <p:nvGrpSpPr>
          <p:cNvPr id="8198" name="Group 29"/>
          <p:cNvGrpSpPr>
            <a:grpSpLocks/>
          </p:cNvGrpSpPr>
          <p:nvPr/>
        </p:nvGrpSpPr>
        <p:grpSpPr bwMode="auto">
          <a:xfrm>
            <a:off x="684213" y="994450"/>
            <a:ext cx="7323137" cy="1525585"/>
            <a:chOff x="431" y="695"/>
            <a:chExt cx="4613" cy="961"/>
          </a:xfrm>
        </p:grpSpPr>
        <p:sp>
          <p:nvSpPr>
            <p:cNvPr id="8199" name="Text Box 9"/>
            <p:cNvSpPr txBox="1">
              <a:spLocks noChangeArrowheads="1"/>
            </p:cNvSpPr>
            <p:nvPr/>
          </p:nvSpPr>
          <p:spPr bwMode="auto">
            <a:xfrm>
              <a:off x="4513" y="1253"/>
              <a:ext cx="531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Arial Unicode MS" charset="0"/>
                </a:defRPr>
              </a:lvl1pPr>
              <a:lvl2pPr marL="742950" indent="-28575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2pPr>
              <a:lvl3pPr marL="11430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3pPr>
              <a:lvl4pPr marL="16002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4pPr>
              <a:lvl5pPr marL="20574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5pPr>
              <a:lvl6pPr marL="25146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6pPr>
              <a:lvl7pPr marL="29718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7pPr>
              <a:lvl8pPr marL="34290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8pPr>
              <a:lvl9pPr marL="38862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9pPr>
            </a:lstStyle>
            <a:p>
              <a:pPr>
                <a:spcBef>
                  <a:spcPts val="700"/>
                </a:spcBef>
                <a:buClr>
                  <a:srgbClr val="FF0000"/>
                </a:buClr>
                <a:buFont typeface="Arial" charset="0"/>
                <a:buNone/>
              </a:pPr>
              <a:r>
                <a:rPr lang="en-GB" sz="2000" i="1" dirty="0">
                  <a:solidFill>
                    <a:srgbClr val="000000"/>
                  </a:solidFill>
                  <a:latin typeface="+mn-lt"/>
                </a:rPr>
                <a:t>time</a:t>
              </a:r>
            </a:p>
          </p:txBody>
        </p:sp>
        <p:sp>
          <p:nvSpPr>
            <p:cNvPr id="8200" name="Text Box 3"/>
            <p:cNvSpPr txBox="1">
              <a:spLocks noChangeArrowheads="1"/>
            </p:cNvSpPr>
            <p:nvPr/>
          </p:nvSpPr>
          <p:spPr bwMode="auto">
            <a:xfrm>
              <a:off x="2249" y="1402"/>
              <a:ext cx="396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Arial Unicode MS" charset="0"/>
                </a:defRPr>
              </a:lvl1pPr>
              <a:lvl2pPr marL="742950" indent="-28575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2pPr>
              <a:lvl3pPr marL="11430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3pPr>
              <a:lvl4pPr marL="16002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4pPr>
              <a:lvl5pPr marL="20574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5pPr>
              <a:lvl6pPr marL="25146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6pPr>
              <a:lvl7pPr marL="29718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7pPr>
              <a:lvl8pPr marL="34290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8pPr>
              <a:lvl9pPr marL="38862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9pPr>
            </a:lstStyle>
            <a:p>
              <a:pPr>
                <a:spcBef>
                  <a:spcPts val="700"/>
                </a:spcBef>
                <a:buClr>
                  <a:srgbClr val="FF0000"/>
                </a:buClr>
                <a:buFont typeface="Arial" charset="0"/>
                <a:buNone/>
              </a:pPr>
              <a:r>
                <a:rPr lang="en-GB" sz="2000" i="1" dirty="0" err="1">
                  <a:solidFill>
                    <a:schemeClr val="accent2"/>
                  </a:solidFill>
                  <a:latin typeface="+mn-lt"/>
                </a:rPr>
                <a:t>C</a:t>
              </a:r>
              <a:r>
                <a:rPr lang="en-GB" sz="2000" i="1" baseline="-25000" dirty="0" err="1">
                  <a:solidFill>
                    <a:schemeClr val="accent2"/>
                  </a:solidFill>
                  <a:latin typeface="+mn-lt"/>
                </a:rPr>
                <a:t>i</a:t>
              </a:r>
              <a:endParaRPr lang="en-GB" sz="200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8201" name="Text Box 4"/>
            <p:cNvSpPr txBox="1">
              <a:spLocks noChangeArrowheads="1"/>
            </p:cNvSpPr>
            <p:nvPr/>
          </p:nvSpPr>
          <p:spPr bwMode="auto">
            <a:xfrm>
              <a:off x="2442" y="695"/>
              <a:ext cx="302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Arial Unicode MS" charset="0"/>
                </a:defRPr>
              </a:lvl1pPr>
              <a:lvl2pPr marL="742950" indent="-28575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2pPr>
              <a:lvl3pPr marL="11430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3pPr>
              <a:lvl4pPr marL="16002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4pPr>
              <a:lvl5pPr marL="20574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5pPr>
              <a:lvl6pPr marL="25146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6pPr>
              <a:lvl7pPr marL="29718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7pPr>
              <a:lvl8pPr marL="34290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8pPr>
              <a:lvl9pPr marL="38862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9pPr>
            </a:lstStyle>
            <a:p>
              <a:pPr>
                <a:spcBef>
                  <a:spcPts val="700"/>
                </a:spcBef>
                <a:buClr>
                  <a:srgbClr val="FF0000"/>
                </a:buClr>
                <a:buFont typeface="Arial" charset="0"/>
                <a:buNone/>
              </a:pPr>
              <a:r>
                <a:rPr lang="en-GB" sz="2000" i="1">
                  <a:solidFill>
                    <a:schemeClr val="accent2"/>
                  </a:solidFill>
                  <a:latin typeface="+mn-lt"/>
                </a:rPr>
                <a:t>T</a:t>
              </a:r>
              <a:r>
                <a:rPr lang="en-GB" sz="2000" i="1" baseline="-25000">
                  <a:solidFill>
                    <a:schemeClr val="accent2"/>
                  </a:solidFill>
                  <a:latin typeface="+mn-lt"/>
                </a:rPr>
                <a:t>i</a:t>
              </a:r>
              <a:r>
                <a:rPr lang="en-GB" sz="2800">
                  <a:solidFill>
                    <a:schemeClr val="accent2"/>
                  </a:solidFill>
                  <a:latin typeface="+mn-lt"/>
                </a:rPr>
                <a:t> </a:t>
              </a:r>
            </a:p>
          </p:txBody>
        </p:sp>
        <p:sp>
          <p:nvSpPr>
            <p:cNvPr id="8202" name="Text Box 5"/>
            <p:cNvSpPr txBox="1">
              <a:spLocks noChangeArrowheads="1"/>
            </p:cNvSpPr>
            <p:nvPr/>
          </p:nvSpPr>
          <p:spPr bwMode="auto">
            <a:xfrm>
              <a:off x="4297" y="1302"/>
              <a:ext cx="592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Arial Unicode MS" charset="0"/>
                </a:defRPr>
              </a:lvl1pPr>
              <a:lvl2pPr marL="742950" indent="-28575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2pPr>
              <a:lvl3pPr marL="11430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3pPr>
              <a:lvl4pPr marL="16002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4pPr>
              <a:lvl5pPr marL="20574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5pPr>
              <a:lvl6pPr marL="25146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6pPr>
              <a:lvl7pPr marL="29718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7pPr>
              <a:lvl8pPr marL="34290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8pPr>
              <a:lvl9pPr marL="38862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9pPr>
            </a:lstStyle>
            <a:p>
              <a:pPr>
                <a:spcBef>
                  <a:spcPts val="700"/>
                </a:spcBef>
                <a:buClr>
                  <a:srgbClr val="FF0000"/>
                </a:buClr>
                <a:buFont typeface="Arial" charset="0"/>
                <a:buNone/>
              </a:pPr>
              <a:r>
                <a:rPr lang="en-GB" sz="2000" i="1" dirty="0">
                  <a:solidFill>
                    <a:schemeClr val="accent2"/>
                  </a:solidFill>
                  <a:latin typeface="+mn-lt"/>
                </a:rPr>
                <a:t>a</a:t>
              </a:r>
              <a:r>
                <a:rPr lang="en-GB" sz="2000" i="1" baseline="-25000" dirty="0">
                  <a:solidFill>
                    <a:schemeClr val="accent2"/>
                  </a:solidFill>
                  <a:latin typeface="+mn-lt"/>
                </a:rPr>
                <a:t>i,k+</a:t>
              </a:r>
              <a:r>
                <a:rPr lang="en-GB" sz="2000" baseline="-25000" dirty="0">
                  <a:solidFill>
                    <a:schemeClr val="accent2"/>
                  </a:solidFill>
                  <a:latin typeface="+mn-lt"/>
                </a:rPr>
                <a:t>1</a:t>
              </a:r>
              <a:r>
                <a:rPr lang="en-GB" sz="2800" dirty="0">
                  <a:solidFill>
                    <a:schemeClr val="accent2"/>
                  </a:solidFill>
                  <a:latin typeface="+mn-lt"/>
                </a:rPr>
                <a:t> </a:t>
              </a:r>
            </a:p>
          </p:txBody>
        </p:sp>
        <p:sp>
          <p:nvSpPr>
            <p:cNvPr id="8203" name="Text Box 6"/>
            <p:cNvSpPr txBox="1">
              <a:spLocks noChangeArrowheads="1"/>
            </p:cNvSpPr>
            <p:nvPr/>
          </p:nvSpPr>
          <p:spPr bwMode="auto">
            <a:xfrm>
              <a:off x="930" y="1361"/>
              <a:ext cx="447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Arial Unicode MS" charset="0"/>
                </a:defRPr>
              </a:lvl1pPr>
              <a:lvl2pPr marL="742950" indent="-28575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2pPr>
              <a:lvl3pPr marL="11430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3pPr>
              <a:lvl4pPr marL="16002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4pPr>
              <a:lvl5pPr marL="20574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5pPr>
              <a:lvl6pPr marL="25146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6pPr>
              <a:lvl7pPr marL="29718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7pPr>
              <a:lvl8pPr marL="34290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8pPr>
              <a:lvl9pPr marL="38862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9pPr>
            </a:lstStyle>
            <a:p>
              <a:pPr>
                <a:spcBef>
                  <a:spcPts val="700"/>
                </a:spcBef>
                <a:buClr>
                  <a:srgbClr val="FF0000"/>
                </a:buClr>
                <a:buFont typeface="Arial" charset="0"/>
                <a:buNone/>
              </a:pPr>
              <a:r>
                <a:rPr lang="en-GB" sz="2000" i="1" dirty="0" err="1">
                  <a:solidFill>
                    <a:schemeClr val="accent2"/>
                  </a:solidFill>
                  <a:latin typeface="+mn-lt"/>
                </a:rPr>
                <a:t>a</a:t>
              </a:r>
              <a:r>
                <a:rPr lang="en-GB" sz="2000" i="1" baseline="-25000" dirty="0" err="1">
                  <a:solidFill>
                    <a:schemeClr val="accent2"/>
                  </a:solidFill>
                  <a:latin typeface="+mn-lt"/>
                </a:rPr>
                <a:t>i,k</a:t>
              </a:r>
              <a:endParaRPr lang="en-GB" sz="200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8204" name="Text Box 7"/>
            <p:cNvSpPr txBox="1">
              <a:spLocks noChangeArrowheads="1"/>
            </p:cNvSpPr>
            <p:nvPr/>
          </p:nvSpPr>
          <p:spPr bwMode="auto">
            <a:xfrm>
              <a:off x="1610" y="1298"/>
              <a:ext cx="419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Arial Unicode MS" charset="0"/>
                </a:defRPr>
              </a:lvl1pPr>
              <a:lvl2pPr marL="742950" indent="-28575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2pPr>
              <a:lvl3pPr marL="11430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3pPr>
              <a:lvl4pPr marL="16002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4pPr>
              <a:lvl5pPr marL="20574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5pPr>
              <a:lvl6pPr marL="25146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6pPr>
              <a:lvl7pPr marL="29718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7pPr>
              <a:lvl8pPr marL="34290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8pPr>
              <a:lvl9pPr marL="38862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9pPr>
            </a:lstStyle>
            <a:p>
              <a:pPr>
                <a:spcBef>
                  <a:spcPts val="700"/>
                </a:spcBef>
                <a:buClr>
                  <a:srgbClr val="FF0000"/>
                </a:buClr>
                <a:buFont typeface="Arial" charset="0"/>
                <a:buNone/>
              </a:pPr>
              <a:r>
                <a:rPr lang="en-GB" sz="2000" i="1" dirty="0" err="1" smtClean="0">
                  <a:solidFill>
                    <a:schemeClr val="accent2"/>
                  </a:solidFill>
                  <a:latin typeface="+mn-lt"/>
                </a:rPr>
                <a:t>s</a:t>
              </a:r>
              <a:r>
                <a:rPr lang="en-GB" sz="2000" i="1" baseline="-25000" dirty="0" err="1" smtClean="0">
                  <a:solidFill>
                    <a:schemeClr val="accent2"/>
                  </a:solidFill>
                  <a:latin typeface="+mn-lt"/>
                </a:rPr>
                <a:t>i</a:t>
              </a:r>
              <a:r>
                <a:rPr lang="en-GB" sz="2000" i="1" baseline="-25000" dirty="0" err="1">
                  <a:solidFill>
                    <a:schemeClr val="accent2"/>
                  </a:solidFill>
                  <a:latin typeface="+mn-lt"/>
                </a:rPr>
                <a:t>,k</a:t>
              </a:r>
              <a:r>
                <a:rPr lang="en-GB" sz="2800" dirty="0">
                  <a:solidFill>
                    <a:schemeClr val="accent2"/>
                  </a:solidFill>
                  <a:latin typeface="+mn-lt"/>
                </a:rPr>
                <a:t> </a:t>
              </a:r>
            </a:p>
          </p:txBody>
        </p:sp>
        <p:sp>
          <p:nvSpPr>
            <p:cNvPr id="8205" name="Text Box 8"/>
            <p:cNvSpPr txBox="1">
              <a:spLocks noChangeArrowheads="1"/>
            </p:cNvSpPr>
            <p:nvPr/>
          </p:nvSpPr>
          <p:spPr bwMode="auto">
            <a:xfrm>
              <a:off x="431" y="754"/>
              <a:ext cx="79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Arial Unicode MS" charset="0"/>
                </a:defRPr>
              </a:lvl1pPr>
              <a:lvl2pPr marL="742950" indent="-28575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2pPr>
              <a:lvl3pPr marL="11430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3pPr>
              <a:lvl4pPr marL="16002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4pPr>
              <a:lvl5pPr marL="2057400" indent="-228600"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5pPr>
              <a:lvl6pPr marL="25146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6pPr>
              <a:lvl7pPr marL="29718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7pPr>
              <a:lvl8pPr marL="34290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8pPr>
              <a:lvl9pPr marL="38862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9pPr>
            </a:lstStyle>
            <a:p>
              <a:pPr>
                <a:lnSpc>
                  <a:spcPct val="93000"/>
                </a:lnSpc>
                <a:spcBef>
                  <a:spcPts val="700"/>
                </a:spcBef>
                <a:buClr>
                  <a:srgbClr val="FF0000"/>
                </a:buClr>
                <a:buFont typeface="Arial" charset="0"/>
                <a:buNone/>
              </a:pPr>
              <a:r>
                <a:rPr lang="en-GB" sz="2000" dirty="0">
                  <a:solidFill>
                    <a:schemeClr val="accent2"/>
                  </a:solidFill>
                  <a:latin typeface="+mn-lt"/>
                </a:rPr>
                <a:t>job</a:t>
              </a:r>
              <a:r>
                <a:rPr lang="en-GB" sz="2800" dirty="0">
                  <a:solidFill>
                    <a:schemeClr val="accent2"/>
                  </a:solidFill>
                  <a:latin typeface="+mn-lt"/>
                </a:rPr>
                <a:t> </a:t>
              </a:r>
              <a:r>
                <a:rPr lang="en-GB" sz="2000" dirty="0" smtClean="0">
                  <a:solidFill>
                    <a:schemeClr val="accent2"/>
                  </a:solidFill>
                  <a:latin typeface="+mn-lt"/>
                  <a:sym typeface="Symbol"/>
                </a:rPr>
                <a:t></a:t>
              </a:r>
              <a:r>
                <a:rPr lang="en-GB" sz="2000" i="1" baseline="-25000" dirty="0" err="1" smtClean="0">
                  <a:solidFill>
                    <a:schemeClr val="accent2"/>
                  </a:solidFill>
                  <a:latin typeface="+mn-lt"/>
                </a:rPr>
                <a:t>i,k</a:t>
              </a:r>
              <a:r>
                <a:rPr lang="en-GB" sz="2800" dirty="0" smtClean="0">
                  <a:solidFill>
                    <a:schemeClr val="accent2"/>
                  </a:solidFill>
                  <a:latin typeface="+mn-lt"/>
                </a:rPr>
                <a:t> </a:t>
              </a:r>
              <a:endParaRPr lang="en-GB" sz="280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8206" name="Text Box 11"/>
            <p:cNvSpPr txBox="1">
              <a:spLocks noChangeArrowheads="1"/>
            </p:cNvSpPr>
            <p:nvPr/>
          </p:nvSpPr>
          <p:spPr bwMode="auto">
            <a:xfrm>
              <a:off x="2744" y="1404"/>
              <a:ext cx="29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Arial Unicode MS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5pPr>
              <a:lvl6pPr marL="25146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6pPr>
              <a:lvl7pPr marL="29718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7pPr>
              <a:lvl8pPr marL="34290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8pPr>
              <a:lvl9pPr marL="38862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9pPr>
            </a:lstStyle>
            <a:p>
              <a:r>
                <a:rPr lang="en-GB" sz="2000" i="1">
                  <a:solidFill>
                    <a:schemeClr val="accent2"/>
                  </a:solidFill>
                  <a:latin typeface="+mn-lt"/>
                </a:rPr>
                <a:t>f</a:t>
              </a:r>
              <a:r>
                <a:rPr lang="en-GB" sz="2000" i="1" baseline="-25000">
                  <a:solidFill>
                    <a:schemeClr val="accent2"/>
                  </a:solidFill>
                  <a:latin typeface="+mn-lt"/>
                </a:rPr>
                <a:t>i,k</a:t>
              </a:r>
              <a:endParaRPr lang="en-US" sz="2000" i="1" baseline="-2500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8207" name="Text Box 12"/>
            <p:cNvSpPr txBox="1">
              <a:spLocks noChangeArrowheads="1"/>
            </p:cNvSpPr>
            <p:nvPr/>
          </p:nvSpPr>
          <p:spPr bwMode="auto">
            <a:xfrm>
              <a:off x="3288" y="1404"/>
              <a:ext cx="33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Arial Unicode MS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5pPr>
              <a:lvl6pPr marL="25146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6pPr>
              <a:lvl7pPr marL="29718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7pPr>
              <a:lvl8pPr marL="34290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8pPr>
              <a:lvl9pPr marL="3886200" indent="-228600" defTabSz="449263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chemeClr val="bg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9pPr>
            </a:lstStyle>
            <a:p>
              <a:r>
                <a:rPr lang="en-GB" sz="2000" i="1">
                  <a:solidFill>
                    <a:schemeClr val="accent2"/>
                  </a:solidFill>
                  <a:latin typeface="+mn-lt"/>
                </a:rPr>
                <a:t>d</a:t>
              </a:r>
              <a:r>
                <a:rPr lang="en-GB" sz="2000" i="1" baseline="-25000">
                  <a:solidFill>
                    <a:schemeClr val="accent2"/>
                  </a:solidFill>
                  <a:latin typeface="+mn-lt"/>
                </a:rPr>
                <a:t>i,k</a:t>
              </a:r>
              <a:endParaRPr lang="en-US" sz="2000" i="1" baseline="-2500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8208" name="Line 13"/>
            <p:cNvSpPr>
              <a:spLocks noChangeShapeType="1"/>
            </p:cNvSpPr>
            <p:nvPr/>
          </p:nvSpPr>
          <p:spPr bwMode="auto">
            <a:xfrm>
              <a:off x="839" y="1298"/>
              <a:ext cx="37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>
              <a:off x="1111" y="891"/>
              <a:ext cx="0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Rectangle 15"/>
            <p:cNvSpPr>
              <a:spLocks noChangeArrowheads="1"/>
            </p:cNvSpPr>
            <p:nvPr/>
          </p:nvSpPr>
          <p:spPr bwMode="auto">
            <a:xfrm>
              <a:off x="2245" y="1117"/>
              <a:ext cx="227" cy="1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211" name="Rectangle 16"/>
            <p:cNvSpPr>
              <a:spLocks noChangeArrowheads="1"/>
            </p:cNvSpPr>
            <p:nvPr/>
          </p:nvSpPr>
          <p:spPr bwMode="auto">
            <a:xfrm>
              <a:off x="1746" y="1117"/>
              <a:ext cx="499" cy="1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212" name="Rectangle 17"/>
            <p:cNvSpPr>
              <a:spLocks noChangeArrowheads="1"/>
            </p:cNvSpPr>
            <p:nvPr/>
          </p:nvSpPr>
          <p:spPr bwMode="auto">
            <a:xfrm>
              <a:off x="2472" y="1117"/>
              <a:ext cx="408" cy="1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213" name="Line 19"/>
            <p:cNvSpPr>
              <a:spLocks noChangeShapeType="1"/>
            </p:cNvSpPr>
            <p:nvPr/>
          </p:nvSpPr>
          <p:spPr bwMode="auto">
            <a:xfrm>
              <a:off x="1746" y="1417"/>
              <a:ext cx="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0"/>
            <p:cNvSpPr>
              <a:spLocks noChangeShapeType="1"/>
            </p:cNvSpPr>
            <p:nvPr/>
          </p:nvSpPr>
          <p:spPr bwMode="auto">
            <a:xfrm>
              <a:off x="2472" y="1417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1"/>
            <p:cNvSpPr>
              <a:spLocks noChangeShapeType="1"/>
            </p:cNvSpPr>
            <p:nvPr/>
          </p:nvSpPr>
          <p:spPr bwMode="auto">
            <a:xfrm flipV="1">
              <a:off x="1746" y="1253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3"/>
            <p:cNvSpPr>
              <a:spLocks noChangeShapeType="1"/>
            </p:cNvSpPr>
            <p:nvPr/>
          </p:nvSpPr>
          <p:spPr bwMode="auto">
            <a:xfrm>
              <a:off x="2880" y="1207"/>
              <a:ext cx="0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4"/>
            <p:cNvSpPr>
              <a:spLocks noChangeShapeType="1"/>
            </p:cNvSpPr>
            <p:nvPr/>
          </p:nvSpPr>
          <p:spPr bwMode="auto">
            <a:xfrm flipV="1">
              <a:off x="3424" y="120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5"/>
            <p:cNvSpPr>
              <a:spLocks noChangeShapeType="1"/>
            </p:cNvSpPr>
            <p:nvPr/>
          </p:nvSpPr>
          <p:spPr bwMode="auto">
            <a:xfrm>
              <a:off x="4468" y="891"/>
              <a:ext cx="0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6"/>
            <p:cNvSpPr>
              <a:spLocks noChangeShapeType="1"/>
            </p:cNvSpPr>
            <p:nvPr/>
          </p:nvSpPr>
          <p:spPr bwMode="auto">
            <a:xfrm>
              <a:off x="1156" y="1026"/>
              <a:ext cx="32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7</a:t>
            </a:fld>
            <a:endParaRPr lang="en-US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1763713" y="1664373"/>
            <a:ext cx="1008062" cy="287337"/>
          </a:xfrm>
          <a:prstGeom prst="rect">
            <a:avLst/>
          </a:prstGeom>
          <a:noFill/>
          <a:ln w="19050">
            <a:solidFill>
              <a:schemeClr val="tx1"/>
            </a:solidFill>
            <a:prstDash val="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" name="Rectangle 1"/>
          <p:cNvSpPr/>
          <p:nvPr/>
        </p:nvSpPr>
        <p:spPr>
          <a:xfrm>
            <a:off x="3598489" y="191910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ea typeface="Arial Unicode MS" charset="0"/>
                <a:cs typeface="Arial Unicode MS" charset="0"/>
              </a:rPr>
              <a:t>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660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72629" y="4002806"/>
            <a:ext cx="357258" cy="287336"/>
          </a:xfrm>
          <a:prstGeom prst="rect">
            <a:avLst/>
          </a:prstGeom>
          <a:noFill/>
          <a:ln w="19050">
            <a:solidFill>
              <a:schemeClr val="tx1"/>
            </a:solidFill>
            <a:prstDash val="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44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deadlines</a:t>
            </a:r>
            <a:endParaRPr lang="en-GB" dirty="0"/>
          </a:p>
        </p:txBody>
      </p:sp>
      <p:sp>
        <p:nvSpPr>
          <p:cNvPr id="10245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Deadline: the latest time before which a job must complete</a:t>
            </a:r>
          </a:p>
          <a:p>
            <a:pPr lvl="1"/>
            <a:r>
              <a:rPr lang="en-GB" dirty="0" smtClean="0"/>
              <a:t>Relative: </a:t>
            </a:r>
            <a:r>
              <a:rPr lang="en-GB" i="1" dirty="0" smtClean="0"/>
              <a:t>D</a:t>
            </a:r>
            <a:r>
              <a:rPr lang="en-GB" i="1" baseline="-25000" dirty="0" smtClean="0">
                <a:ea typeface="Arial Unicode MS" charset="0"/>
                <a:cs typeface="Arial Unicode MS" charset="0"/>
              </a:rPr>
              <a:t>i</a:t>
            </a:r>
            <a:r>
              <a:rPr lang="en-GB" dirty="0" smtClean="0"/>
              <a:t> (relative to the job activation time </a:t>
            </a:r>
            <a:r>
              <a:rPr lang="en-GB" i="1" dirty="0" err="1"/>
              <a:t>a</a:t>
            </a:r>
            <a:r>
              <a:rPr lang="en-GB" i="1" baseline="-25000" dirty="0" err="1">
                <a:ea typeface="Arial Unicode MS" charset="0"/>
                <a:cs typeface="Arial Unicode MS" charset="0"/>
              </a:rPr>
              <a:t>i,</a:t>
            </a:r>
            <a:r>
              <a:rPr lang="en-GB" i="1" baseline="-25000" dirty="0" err="1" smtClean="0">
                <a:ea typeface="Arial Unicode MS" charset="0"/>
                <a:cs typeface="Arial Unicode MS" charset="0"/>
              </a:rPr>
              <a:t>k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Absolute: </a:t>
            </a:r>
            <a:r>
              <a:rPr lang="en-GB" i="1" dirty="0" err="1" smtClean="0"/>
              <a:t>d</a:t>
            </a:r>
            <a:r>
              <a:rPr lang="en-GB" i="1" baseline="-25000" dirty="0" err="1" smtClean="0">
                <a:ea typeface="Arial Unicode MS" charset="0"/>
                <a:cs typeface="Arial Unicode MS" charset="0"/>
              </a:rPr>
              <a:t>i</a:t>
            </a:r>
            <a:r>
              <a:rPr lang="en-GB" i="1" baseline="-25000" dirty="0" err="1">
                <a:ea typeface="Arial Unicode MS" charset="0"/>
                <a:cs typeface="Arial Unicode MS" charset="0"/>
              </a:rPr>
              <a:t>,k</a:t>
            </a:r>
            <a:r>
              <a:rPr lang="en-GB" dirty="0" smtClean="0"/>
              <a:t> = </a:t>
            </a:r>
            <a:r>
              <a:rPr lang="en-GB" i="1" dirty="0" err="1" smtClean="0"/>
              <a:t>a</a:t>
            </a:r>
            <a:r>
              <a:rPr lang="en-GB" i="1" baseline="-25000" dirty="0" err="1" smtClean="0">
                <a:ea typeface="Arial Unicode MS" charset="0"/>
                <a:cs typeface="Arial Unicode MS" charset="0"/>
              </a:rPr>
              <a:t>i</a:t>
            </a:r>
            <a:r>
              <a:rPr lang="en-GB" i="1" baseline="-25000" dirty="0" err="1">
                <a:ea typeface="Arial Unicode MS" charset="0"/>
                <a:cs typeface="Arial Unicode MS" charset="0"/>
              </a:rPr>
              <a:t>,</a:t>
            </a:r>
            <a:r>
              <a:rPr lang="en-GB" i="1" baseline="-25000" dirty="0" err="1" smtClean="0">
                <a:ea typeface="Arial Unicode MS" charset="0"/>
                <a:cs typeface="Arial Unicode MS" charset="0"/>
              </a:rPr>
              <a:t>k</a:t>
            </a:r>
            <a:r>
              <a:rPr lang="en-GB" dirty="0"/>
              <a:t> </a:t>
            </a:r>
            <a:r>
              <a:rPr lang="en-GB" dirty="0" smtClean="0"/>
              <a:t>+ </a:t>
            </a:r>
            <a:r>
              <a:rPr lang="en-GB" i="1" dirty="0" smtClean="0"/>
              <a:t>D</a:t>
            </a:r>
            <a:r>
              <a:rPr lang="en-GB" i="1" baseline="-25000" dirty="0" smtClean="0">
                <a:ea typeface="Arial Unicode MS" charset="0"/>
                <a:cs typeface="Arial Unicode MS" charset="0"/>
              </a:rPr>
              <a:t>i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consequences of a job missing its deadline (i.e. providing a response after the deadline) determine the </a:t>
            </a:r>
            <a:r>
              <a:rPr lang="en-GB" i="1" dirty="0" smtClean="0"/>
              <a:t>type</a:t>
            </a:r>
            <a:r>
              <a:rPr lang="en-GB" dirty="0" smtClean="0"/>
              <a:t> of deadline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498088" y="4290142"/>
            <a:ext cx="37838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929887" y="4002805"/>
            <a:ext cx="1191803" cy="28733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nl-NL"/>
          </a:p>
        </p:txBody>
      </p:sp>
      <p:sp>
        <p:nvSpPr>
          <p:cNvPr id="3" name="Rectangle 2"/>
          <p:cNvSpPr/>
          <p:nvPr/>
        </p:nvSpPr>
        <p:spPr>
          <a:xfrm>
            <a:off x="3848965" y="4307347"/>
            <a:ext cx="48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>
                <a:ea typeface="Arial Unicode MS" charset="0"/>
                <a:cs typeface="Arial Unicode MS" charset="0"/>
              </a:rPr>
              <a:t>d</a:t>
            </a:r>
            <a:r>
              <a:rPr lang="en-GB" i="1" baseline="-25000" dirty="0" err="1">
                <a:ea typeface="Arial Unicode MS" charset="0"/>
                <a:cs typeface="Arial Unicode MS" charset="0"/>
              </a:rPr>
              <a:t>i,k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43487" y="4307347"/>
            <a:ext cx="48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 smtClean="0">
                <a:ea typeface="Arial Unicode MS" charset="0"/>
                <a:cs typeface="Arial Unicode MS" charset="0"/>
              </a:rPr>
              <a:t>a</a:t>
            </a:r>
            <a:r>
              <a:rPr lang="en-GB" i="1" baseline="-25000" dirty="0" err="1" smtClean="0">
                <a:ea typeface="Arial Unicode MS" charset="0"/>
                <a:cs typeface="Arial Unicode MS" charset="0"/>
              </a:rPr>
              <a:t>i,k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21776" y="3299141"/>
            <a:ext cx="383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ea typeface="Arial Unicode MS" charset="0"/>
                <a:cs typeface="Arial Unicode MS" charset="0"/>
              </a:rPr>
              <a:t>D</a:t>
            </a:r>
            <a:r>
              <a:rPr lang="en-GB" i="1" baseline="-25000" dirty="0" smtClean="0">
                <a:ea typeface="Arial Unicode MS" charset="0"/>
                <a:cs typeface="Arial Unicode MS" charset="0"/>
              </a:rPr>
              <a:t>i</a:t>
            </a:r>
            <a:endParaRPr lang="en-US" dirty="0"/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1584499" y="3668419"/>
            <a:ext cx="248905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478913" y="4080658"/>
            <a:ext cx="842962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  <a:lvl2pPr marL="742950" indent="-28575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pPr>
              <a:spcBef>
                <a:spcPts val="700"/>
              </a:spcBef>
              <a:buClr>
                <a:srgbClr val="FF0000"/>
              </a:buClr>
              <a:buFont typeface="Arial" charset="0"/>
              <a:buNone/>
            </a:pPr>
            <a:r>
              <a:rPr lang="en-GB" sz="2000" i="1" dirty="0">
                <a:solidFill>
                  <a:srgbClr val="000000"/>
                </a:solidFill>
                <a:latin typeface="+mn-lt"/>
              </a:rPr>
              <a:t>time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7010052" y="3550595"/>
            <a:ext cx="0" cy="38395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572629" y="3668419"/>
            <a:ext cx="0" cy="334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4078271" y="3690067"/>
            <a:ext cx="0" cy="60007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7010052" y="4094506"/>
            <a:ext cx="0" cy="367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74244" y="3526855"/>
            <a:ext cx="86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83160" y="4058897"/>
            <a:ext cx="99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338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Deadline types</a:t>
            </a:r>
            <a:endParaRPr lang="en-GB" dirty="0"/>
          </a:p>
        </p:txBody>
      </p:sp>
      <p:sp>
        <p:nvSpPr>
          <p:cNvPr id="1126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Soft </a:t>
            </a:r>
          </a:p>
          <a:p>
            <a:pPr lvl="1"/>
            <a:r>
              <a:rPr lang="en-GB" dirty="0" smtClean="0"/>
              <a:t>A response is still valuable after the deadline, but value decreases steadily after that</a:t>
            </a:r>
          </a:p>
          <a:p>
            <a:pPr lvl="2"/>
            <a:r>
              <a:rPr lang="en-GB" dirty="0" smtClean="0"/>
              <a:t>Example: interaction with human users. People get impatient.</a:t>
            </a:r>
          </a:p>
          <a:p>
            <a:r>
              <a:rPr lang="en-GB" dirty="0" smtClean="0"/>
              <a:t>Firm </a:t>
            </a:r>
          </a:p>
          <a:p>
            <a:pPr lvl="1"/>
            <a:r>
              <a:rPr lang="en-GB" dirty="0" smtClean="0"/>
              <a:t>A response has no value after the deadline</a:t>
            </a:r>
          </a:p>
          <a:p>
            <a:pPr lvl="2"/>
            <a:r>
              <a:rPr lang="en-GB" dirty="0" smtClean="0"/>
              <a:t>Example: a video frame that cannot be shown in time can be skipped</a:t>
            </a:r>
          </a:p>
          <a:p>
            <a:r>
              <a:rPr lang="en-GB" dirty="0" smtClean="0"/>
              <a:t>Hard </a:t>
            </a:r>
          </a:p>
          <a:p>
            <a:pPr lvl="1"/>
            <a:r>
              <a:rPr lang="en-GB" dirty="0" smtClean="0"/>
              <a:t>Damage is done if a response does not come in time.</a:t>
            </a:r>
          </a:p>
          <a:p>
            <a:pPr lvl="2"/>
            <a:r>
              <a:rPr lang="en-GB" dirty="0" smtClean="0"/>
              <a:t>Example: signal to inflate the airbag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127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268413"/>
            <a:ext cx="78438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1562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10885</TotalTime>
  <Words>3465</Words>
  <Application>Microsoft Macintosh PowerPoint</Application>
  <PresentationFormat>On-screen Show (4:3)</PresentationFormat>
  <Paragraphs>711</Paragraphs>
  <Slides>43</Slides>
  <Notes>33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Office Theme</vt:lpstr>
      <vt:lpstr>Equation</vt:lpstr>
      <vt:lpstr>Microsoft Equation</vt:lpstr>
      <vt:lpstr>Real-time analysis</vt:lpstr>
      <vt:lpstr>Goals for this slide set</vt:lpstr>
      <vt:lpstr>Outline</vt:lpstr>
      <vt:lpstr>Modeling software systems</vt:lpstr>
      <vt:lpstr>A basic scheduling model</vt:lpstr>
      <vt:lpstr>A basic scheduling model</vt:lpstr>
      <vt:lpstr>Task attributes</vt:lpstr>
      <vt:lpstr>Task deadlines</vt:lpstr>
      <vt:lpstr>Deadline types</vt:lpstr>
      <vt:lpstr>Derived attributes</vt:lpstr>
      <vt:lpstr>Schedule</vt:lpstr>
      <vt:lpstr>Schedule: example</vt:lpstr>
      <vt:lpstr>Outline</vt:lpstr>
      <vt:lpstr>Schedulability conditions</vt:lpstr>
      <vt:lpstr>Schedulability conditions</vt:lpstr>
      <vt:lpstr>Terminology</vt:lpstr>
      <vt:lpstr>Overview of basic assumptions</vt:lpstr>
      <vt:lpstr>Utilization analysis (independent tasks)</vt:lpstr>
      <vt:lpstr>Utilization analysis</vt:lpstr>
      <vt:lpstr>Utilization analysis: example</vt:lpstr>
      <vt:lpstr>Utilization analysis (dependent tasks)</vt:lpstr>
      <vt:lpstr>Critical Instant</vt:lpstr>
      <vt:lpstr>Critical instant: independent tasks</vt:lpstr>
      <vt:lpstr>Critical instant: dependent tasks</vt:lpstr>
      <vt:lpstr>Critical instant: dependent tasks</vt:lpstr>
      <vt:lpstr>Worst-case response time analysis (independent tasks)</vt:lpstr>
      <vt:lpstr>WCRT methods: timeline</vt:lpstr>
      <vt:lpstr>WCRT methods: calculation</vt:lpstr>
      <vt:lpstr>WCRT methods: calculation</vt:lpstr>
      <vt:lpstr>WCRT methods: calculation</vt:lpstr>
      <vt:lpstr>WCRT methods: calculation</vt:lpstr>
      <vt:lpstr>Worst-case response time analysis (dependent tasks)</vt:lpstr>
      <vt:lpstr>Be aware!</vt:lpstr>
      <vt:lpstr>Outline</vt:lpstr>
      <vt:lpstr>From external event to task activation</vt:lpstr>
      <vt:lpstr>Activation jitter</vt:lpstr>
      <vt:lpstr>Activation jitter</vt:lpstr>
      <vt:lpstr>Context switches</vt:lpstr>
      <vt:lpstr>Context switches</vt:lpstr>
      <vt:lpstr>External interrupts</vt:lpstr>
      <vt:lpstr>Clock interrupt</vt:lpstr>
      <vt:lpstr>Summary of mutual exclusion primitives 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H.</dc:creator>
  <cp:lastModifiedBy>Mike</cp:lastModifiedBy>
  <cp:revision>937</cp:revision>
  <cp:lastPrinted>2011-12-15T10:03:39Z</cp:lastPrinted>
  <dcterms:created xsi:type="dcterms:W3CDTF">2011-05-16T15:02:47Z</dcterms:created>
  <dcterms:modified xsi:type="dcterms:W3CDTF">2014-12-16T14:39:01Z</dcterms:modified>
</cp:coreProperties>
</file>