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1.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7"/>
  </p:notesMasterIdLst>
  <p:handoutMasterIdLst>
    <p:handoutMasterId r:id="rId58"/>
  </p:handoutMasterIdLst>
  <p:sldIdLst>
    <p:sldId id="418" r:id="rId2"/>
    <p:sldId id="421" r:id="rId3"/>
    <p:sldId id="419" r:id="rId4"/>
    <p:sldId id="420" r:id="rId5"/>
    <p:sldId id="422" r:id="rId6"/>
    <p:sldId id="361" r:id="rId7"/>
    <p:sldId id="370" r:id="rId8"/>
    <p:sldId id="451" r:id="rId9"/>
    <p:sldId id="463" r:id="rId10"/>
    <p:sldId id="466" r:id="rId11"/>
    <p:sldId id="464" r:id="rId12"/>
    <p:sldId id="465" r:id="rId13"/>
    <p:sldId id="373" r:id="rId14"/>
    <p:sldId id="372" r:id="rId15"/>
    <p:sldId id="375" r:id="rId16"/>
    <p:sldId id="447" r:id="rId17"/>
    <p:sldId id="376" r:id="rId18"/>
    <p:sldId id="377" r:id="rId19"/>
    <p:sldId id="431" r:id="rId20"/>
    <p:sldId id="381" r:id="rId21"/>
    <p:sldId id="382" r:id="rId22"/>
    <p:sldId id="383" r:id="rId23"/>
    <p:sldId id="430" r:id="rId24"/>
    <p:sldId id="443" r:id="rId25"/>
    <p:sldId id="449" r:id="rId26"/>
    <p:sldId id="379" r:id="rId27"/>
    <p:sldId id="385" r:id="rId28"/>
    <p:sldId id="423" r:id="rId29"/>
    <p:sldId id="444" r:id="rId30"/>
    <p:sldId id="445" r:id="rId31"/>
    <p:sldId id="446" r:id="rId32"/>
    <p:sldId id="450" r:id="rId33"/>
    <p:sldId id="390" r:id="rId34"/>
    <p:sldId id="424" r:id="rId35"/>
    <p:sldId id="448" r:id="rId36"/>
    <p:sldId id="461" r:id="rId37"/>
    <p:sldId id="428" r:id="rId38"/>
    <p:sldId id="432" r:id="rId39"/>
    <p:sldId id="442" r:id="rId40"/>
    <p:sldId id="452" r:id="rId41"/>
    <p:sldId id="426" r:id="rId42"/>
    <p:sldId id="456" r:id="rId43"/>
    <p:sldId id="457" r:id="rId44"/>
    <p:sldId id="458" r:id="rId45"/>
    <p:sldId id="460" r:id="rId46"/>
    <p:sldId id="462" r:id="rId47"/>
    <p:sldId id="427" r:id="rId48"/>
    <p:sldId id="433" r:id="rId49"/>
    <p:sldId id="453" r:id="rId50"/>
    <p:sldId id="436" r:id="rId51"/>
    <p:sldId id="438" r:id="rId52"/>
    <p:sldId id="439" r:id="rId53"/>
    <p:sldId id="440" r:id="rId54"/>
    <p:sldId id="441" r:id="rId55"/>
    <p:sldId id="41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0" autoAdjust="0"/>
    <p:restoredTop sz="73180" autoAdjust="0"/>
  </p:normalViewPr>
  <p:slideViewPr>
    <p:cSldViewPr snapToGrid="0" snapToObjects="1">
      <p:cViewPr varScale="1">
        <p:scale>
          <a:sx n="105" d="100"/>
          <a:sy n="105" d="100"/>
        </p:scale>
        <p:origin x="-432" y="-112"/>
      </p:cViewPr>
      <p:guideLst>
        <p:guide orient="horz" pos="2160"/>
        <p:guide pos="2880"/>
      </p:guideLst>
    </p:cSldViewPr>
  </p:slideViewPr>
  <p:outlineViewPr>
    <p:cViewPr>
      <p:scale>
        <a:sx n="33" d="100"/>
        <a:sy n="33" d="100"/>
      </p:scale>
      <p:origin x="0" y="872"/>
    </p:cViewPr>
    <p:sldLst>
      <p:sld r:id="rId1" collapse="1"/>
    </p:sldLst>
  </p:outlineViewPr>
  <p:notesTextViewPr>
    <p:cViewPr>
      <p:scale>
        <a:sx n="100" d="100"/>
        <a:sy n="100" d="100"/>
      </p:scale>
      <p:origin x="0" y="0"/>
    </p:cViewPr>
  </p:notesTextViewPr>
  <p:sorterViewPr>
    <p:cViewPr>
      <p:scale>
        <a:sx n="124" d="100"/>
        <a:sy n="124" d="100"/>
      </p:scale>
      <p:origin x="0" y="73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 Id="rId3"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1" Type="http://schemas.openxmlformats.org/officeDocument/2006/relationships/image" Target="../media/image12.w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C438C9-C8FE-2D41-8537-88ADE51B0DC1}" type="datetimeFigureOut">
              <a:rPr lang="en-US" smtClean="0"/>
              <a:t>05/01/15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D99AF8-2112-874D-8AA6-8E287D166832}" type="slidenum">
              <a:rPr lang="en-US" smtClean="0"/>
              <a:t>‹#›</a:t>
            </a:fld>
            <a:endParaRPr lang="en-US"/>
          </a:p>
        </p:txBody>
      </p:sp>
    </p:spTree>
    <p:extLst>
      <p:ext uri="{BB962C8B-B14F-4D97-AF65-F5344CB8AC3E}">
        <p14:creationId xmlns:p14="http://schemas.microsoft.com/office/powerpoint/2010/main" val="42841229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BF85C-C075-F74D-8A51-96AC18F578D1}" type="datetimeFigureOut">
              <a:rPr lang="en-US" smtClean="0"/>
              <a:t>05/01/15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8C1000-FA5C-FB49-B5AF-D87E87A7110F}" type="slidenum">
              <a:rPr lang="en-US" smtClean="0"/>
              <a:t>‹#›</a:t>
            </a:fld>
            <a:endParaRPr lang="en-US"/>
          </a:p>
        </p:txBody>
      </p:sp>
    </p:spTree>
    <p:extLst>
      <p:ext uri="{BB962C8B-B14F-4D97-AF65-F5344CB8AC3E}">
        <p14:creationId xmlns:p14="http://schemas.microsoft.com/office/powerpoint/2010/main" val="5572801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t>1</a:t>
            </a:r>
          </a:p>
          <a:p>
            <a:r>
              <a:t/>
            </a: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During this presentation we will assume infinite queues.</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26</a:t>
            </a:fld>
            <a:endParaRPr lang="en-US"/>
          </a:p>
        </p:txBody>
      </p:sp>
    </p:spTree>
    <p:extLst>
      <p:ext uri="{BB962C8B-B14F-4D97-AF65-F5344CB8AC3E}">
        <p14:creationId xmlns:p14="http://schemas.microsoft.com/office/powerpoint/2010/main" val="1764725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t>30</a:t>
            </a:r>
          </a:p>
          <a:p>
            <a:r>
              <a:t/>
            </a: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Question:</a:t>
            </a:r>
            <a:r>
              <a:rPr lang="en-US" baseline="0" dirty="0" smtClean="0"/>
              <a:t> W</a:t>
            </a:r>
            <a:r>
              <a:rPr lang="en-US" dirty="0" smtClean="0"/>
              <a:t>hy would you guard against both the 000000 and 111111 when only one of them is implemented?</a:t>
            </a:r>
            <a:br>
              <a:rPr lang="en-US" dirty="0" smtClean="0"/>
            </a:br>
            <a:r>
              <a:rPr lang="en-US" dirty="0" smtClean="0"/>
              <a:t>Answer: The CAN controller does not care if it is 0 or 1, which is the dominant piece - it puts in an extra (inverted bit) when it detects 5 same pieces. In this way, the same controller</a:t>
            </a:r>
            <a:r>
              <a:rPr lang="en-US" baseline="0" dirty="0" smtClean="0"/>
              <a:t> can be</a:t>
            </a:r>
            <a:r>
              <a:rPr lang="en-US" dirty="0" smtClean="0"/>
              <a:t> used in both the 1- and 0-based systems</a:t>
            </a:r>
            <a:endParaRPr lang="sv-SE"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t/>
            </a:r>
          </a:p>
          <a:p>
            <a: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t/>
            </a:r>
          </a:p>
          <a:p>
            <a:r>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Messages, when received, are stored in the internal message buffer. When a message with id Xis received, a pointer to the location in the buffer in which it is stored is placed in all the queues which were registered (during the CAN setup) to receive messages with id X. Using the µCOS/II API (i.e. OSQPend() function), we can block until such a pointer arrives in our queue.</a:t>
            </a:r>
          </a:p>
          <a:p>
            <a:r>
              <a:t/>
            </a:r>
          </a:p>
          <a:p>
            <a:r>
              <a:t>Note that the retrieved message pointer points to a buffer owned by the driver. The driver must therefore be informed when a message is not used anymore, so that the message buffer can be reused.</a:t>
            </a:r>
          </a:p>
          <a:p>
            <a:r>
              <a:t/>
            </a:r>
          </a:p>
          <a:p>
            <a:r>
              <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37</a:t>
            </a:fld>
            <a:endParaRPr lang="en-US"/>
          </a:p>
        </p:txBody>
      </p:sp>
    </p:spTree>
    <p:extLst>
      <p:ext uri="{BB962C8B-B14F-4D97-AF65-F5344CB8AC3E}">
        <p14:creationId xmlns:p14="http://schemas.microsoft.com/office/powerpoint/2010/main" val="127980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41</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First we have to initialize internal data structures of the CAN driver, and setup the baud rate.</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42</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After everything is setup we must start the CAN driver, so that it starts listening on the CAN port for arriving messages and places them in the registered queue1s.</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43</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44</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Assemble the data which is to be sent (e.g. by reading a sensor) …</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45</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In 2002 over 4km of wiring in a car</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7</a:t>
            </a:fld>
            <a:endParaRPr lang="en-US"/>
          </a:p>
        </p:txBody>
      </p:sp>
    </p:spTree>
    <p:extLst>
      <p:ext uri="{BB962C8B-B14F-4D97-AF65-F5344CB8AC3E}">
        <p14:creationId xmlns:p14="http://schemas.microsoft.com/office/powerpoint/2010/main" val="2249806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 and then send it.</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46</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ThisCAN driver is very general, allowing each queueto wait for a subset of message ids, or several queues to wait for the same message id. This is why the nids and idlist parameters.</a:t>
            </a:r>
          </a:p>
          <a:p>
            <a:r>
              <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48</a:t>
            </a:fld>
            <a:endParaRPr lang="en-US"/>
          </a:p>
        </p:txBody>
      </p:sp>
    </p:spTree>
    <p:extLst>
      <p:ext uri="{BB962C8B-B14F-4D97-AF65-F5344CB8AC3E}">
        <p14:creationId xmlns:p14="http://schemas.microsoft.com/office/powerpoint/2010/main" val="1072839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49</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After the CAN driver is initialized we bind message ids to uC/OS-II queue1s, by registering a queue1 for an array of message ids.</a:t>
            </a:r>
          </a:p>
          <a:p>
            <a:r>
              <a:t/>
            </a:r>
          </a:p>
          <a:p>
            <a:r>
              <a:t>Here the queue1buf is meant for actual storage of the pointers.</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50</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The task has the standard uC/OS-II task structure:  a while-true loop. Note that Task2 is NOT periodic, but its jobs are triggered by an arriving message.</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51</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Each “job” of Task1 handles the arrival of a message via a queue1 previously registered with the CAN driver.</a:t>
            </a:r>
          </a:p>
          <a:p>
            <a:r>
              <a:t/>
            </a:r>
          </a:p>
          <a:p>
            <a:r>
              <a:t>Note that Task1 will suspend on OSQPend() until there is a message to handle.</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52</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If the message was properly received, then we can handle it (e.g. read the data in the message and perform a specific action)</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53</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After we are done with the message, we have to tell the CAN driver to dispose of it in its internal data structures.</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54</a:t>
            </a:fld>
            <a:endParaRPr lang="en-US"/>
          </a:p>
        </p:txBody>
      </p:sp>
    </p:spTree>
    <p:extLst>
      <p:ext uri="{BB962C8B-B14F-4D97-AF65-F5344CB8AC3E}">
        <p14:creationId xmlns:p14="http://schemas.microsoft.com/office/powerpoint/2010/main" val="427215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
            </a:r>
          </a:p>
          <a:p>
            <a:r>
              <a:t/>
            </a:r>
          </a:p>
        </p:txBody>
      </p:sp>
      <p:sp>
        <p:nvSpPr>
          <p:cNvPr id="4" name="Slide Number Placeholder 3"/>
          <p:cNvSpPr>
            <a:spLocks noGrp="1"/>
          </p:cNvSpPr>
          <p:nvPr>
            <p:ph type="sldNum" sz="quarter" idx="10"/>
          </p:nvPr>
        </p:nvSpPr>
        <p:spPr/>
        <p:txBody>
          <a:bodyPr/>
          <a:lstStyle/>
          <a:p>
            <a:fld id="{59BA57BB-E7C1-154D-8D84-83D105C5E444}" type="slidenum">
              <a:rPr lang="en-US" smtClean="0"/>
              <a:t>8</a:t>
            </a:fld>
            <a:endParaRPr lang="en-US"/>
          </a:p>
        </p:txBody>
      </p:sp>
    </p:spTree>
    <p:extLst>
      <p:ext uri="{BB962C8B-B14F-4D97-AF65-F5344CB8AC3E}">
        <p14:creationId xmlns:p14="http://schemas.microsoft.com/office/powerpoint/2010/main" val="134303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External vs. Timer interrupts: external occur at unpredictable moments, while timed interrupts we can predict and even manage (n.b. this is the main thing we can control about a timer interrupt).</a:t>
            </a:r>
          </a:p>
          <a:p>
            <a:r>
              <a:t/>
            </a:r>
          </a:p>
        </p:txBody>
      </p:sp>
      <p:sp>
        <p:nvSpPr>
          <p:cNvPr id="4" name="Slide Number Placeholder 3"/>
          <p:cNvSpPr>
            <a:spLocks noGrp="1"/>
          </p:cNvSpPr>
          <p:nvPr>
            <p:ph type="sldNum" sz="quarter" idx="10"/>
          </p:nvPr>
        </p:nvSpPr>
        <p:spPr/>
        <p:txBody>
          <a:bodyPr/>
          <a:lstStyle/>
          <a:p>
            <a:fld id="{87391673-9ACB-334D-B5F9-3DF52F653400}" type="slidenum">
              <a:rPr lang="en-US" smtClean="0"/>
              <a:t>11</a:t>
            </a:fld>
            <a:endParaRPr lang="en-US"/>
          </a:p>
        </p:txBody>
      </p:sp>
    </p:spTree>
    <p:extLst>
      <p:ext uri="{BB962C8B-B14F-4D97-AF65-F5344CB8AC3E}">
        <p14:creationId xmlns:p14="http://schemas.microsoft.com/office/powerpoint/2010/main" val="99688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t>TDMA: Time Division Multiple Access</a:t>
            </a:r>
          </a:p>
          <a:p>
            <a:r>
              <a:t>Static division of channel capacity into a number of slots, and a unique slot is assigned to every node.</a:t>
            </a:r>
          </a:p>
          <a:p>
            <a:r>
              <a:t>TTP (Time Triggered Protocol): designed by Kopetz 1993.</a:t>
            </a:r>
          </a:p>
          <a:p>
            <a:r>
              <a:t/>
            </a:r>
          </a:p>
          <a:p>
            <a:r>
              <a:t>CSMA – Carrier Sense Multiple Access</a:t>
            </a:r>
          </a:p>
          <a:p>
            <a:r>
              <a:t>CD: Collision Detection (e.g Ethernet, not suitable for real-time communication because of unpredictable back-off period)</a:t>
            </a:r>
          </a:p>
          <a:p>
            <a:r>
              <a:t>CA: Collision Avoidance (e.g. WiFi, wait for idle time before transmitting to avoid collisions)</a:t>
            </a:r>
          </a:p>
          <a:p>
            <a:r>
              <a:t>CR: Collision Resolution</a:t>
            </a:r>
          </a:p>
          <a:p>
            <a: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We will focus only on the data and error frames.</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19</a:t>
            </a:fld>
            <a:endParaRPr lang="en-US"/>
          </a:p>
        </p:txBody>
      </p:sp>
    </p:spTree>
    <p:extLst>
      <p:ext uri="{BB962C8B-B14F-4D97-AF65-F5344CB8AC3E}">
        <p14:creationId xmlns:p14="http://schemas.microsoft.com/office/powerpoint/2010/main" val="272340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r>
              <a:t>The identifier serves twopurposesbeyondsimplyidentifying the message:</a:t>
            </a:r>
          </a:p>
          <a:p>
            <a:r>
              <a:t>the identifier is used as a priority todeterminewhichmessage,amongstthosecontendingfor the bus, willbetransmitted next;</a:t>
            </a:r>
          </a:p>
          <a:p>
            <a:r>
              <a:t>the identifiermaybeusedby receivers to filter out messagesthey arenotinterested in, andsoreduce the load on the receiver’s host microprocessor.</a:t>
            </a:r>
          </a:p>
          <a:p>
            <a:r>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184" eaLnBrk="0" hangingPunct="0">
              <a:defRPr sz="2200">
                <a:solidFill>
                  <a:schemeClr val="tx1"/>
                </a:solidFill>
                <a:latin typeface="Times New Roman" charset="0"/>
                <a:ea typeface="ＭＳ Ｐゴシック" charset="0"/>
              </a:defRPr>
            </a:lvl1pPr>
            <a:lvl2pPr marL="685817" indent="-263776" defTabSz="882184" eaLnBrk="0" hangingPunct="0">
              <a:defRPr sz="2200">
                <a:solidFill>
                  <a:schemeClr val="tx1"/>
                </a:solidFill>
                <a:latin typeface="Times New Roman" charset="0"/>
                <a:ea typeface="ＭＳ Ｐゴシック" charset="0"/>
              </a:defRPr>
            </a:lvl2pPr>
            <a:lvl3pPr marL="1055103" indent="-211021" defTabSz="882184" eaLnBrk="0" hangingPunct="0">
              <a:defRPr sz="2200">
                <a:solidFill>
                  <a:schemeClr val="tx1"/>
                </a:solidFill>
                <a:latin typeface="Times New Roman" charset="0"/>
                <a:ea typeface="ＭＳ Ｐゴシック" charset="0"/>
              </a:defRPr>
            </a:lvl3pPr>
            <a:lvl4pPr marL="1477145" indent="-211021" defTabSz="882184" eaLnBrk="0" hangingPunct="0">
              <a:defRPr sz="2200">
                <a:solidFill>
                  <a:schemeClr val="tx1"/>
                </a:solidFill>
                <a:latin typeface="Times New Roman" charset="0"/>
                <a:ea typeface="ＭＳ Ｐゴシック" charset="0"/>
              </a:defRPr>
            </a:lvl4pPr>
            <a:lvl5pPr marL="1899186" indent="-211021" defTabSz="882184" eaLnBrk="0" hangingPunct="0">
              <a:defRPr sz="2200">
                <a:solidFill>
                  <a:schemeClr val="tx1"/>
                </a:solidFill>
                <a:latin typeface="Times New Roman" charset="0"/>
                <a:ea typeface="ＭＳ Ｐゴシック" charset="0"/>
              </a:defRPr>
            </a:lvl5pPr>
            <a:lvl6pPr marL="2321227" indent="-211021" defTabSz="882184" eaLnBrk="0" fontAlgn="base" hangingPunct="0">
              <a:spcBef>
                <a:spcPct val="0"/>
              </a:spcBef>
              <a:spcAft>
                <a:spcPct val="0"/>
              </a:spcAft>
              <a:defRPr sz="2200">
                <a:solidFill>
                  <a:schemeClr val="tx1"/>
                </a:solidFill>
                <a:latin typeface="Times New Roman" charset="0"/>
                <a:ea typeface="ＭＳ Ｐゴシック" charset="0"/>
              </a:defRPr>
            </a:lvl6pPr>
            <a:lvl7pPr marL="2743269" indent="-211021" defTabSz="882184" eaLnBrk="0" fontAlgn="base" hangingPunct="0">
              <a:spcBef>
                <a:spcPct val="0"/>
              </a:spcBef>
              <a:spcAft>
                <a:spcPct val="0"/>
              </a:spcAft>
              <a:defRPr sz="2200">
                <a:solidFill>
                  <a:schemeClr val="tx1"/>
                </a:solidFill>
                <a:latin typeface="Times New Roman" charset="0"/>
                <a:ea typeface="ＭＳ Ｐゴシック" charset="0"/>
              </a:defRPr>
            </a:lvl7pPr>
            <a:lvl8pPr marL="3165310" indent="-211021" defTabSz="882184" eaLnBrk="0" fontAlgn="base" hangingPunct="0">
              <a:spcBef>
                <a:spcPct val="0"/>
              </a:spcBef>
              <a:spcAft>
                <a:spcPct val="0"/>
              </a:spcAft>
              <a:defRPr sz="2200">
                <a:solidFill>
                  <a:schemeClr val="tx1"/>
                </a:solidFill>
                <a:latin typeface="Times New Roman" charset="0"/>
                <a:ea typeface="ＭＳ Ｐゴシック" charset="0"/>
              </a:defRPr>
            </a:lvl8pPr>
            <a:lvl9pPr marL="3587351" indent="-211021" defTabSz="882184" eaLnBrk="0" fontAlgn="base" hangingPunct="0">
              <a:spcBef>
                <a:spcPct val="0"/>
              </a:spcBef>
              <a:spcAft>
                <a:spcPct val="0"/>
              </a:spcAft>
              <a:defRPr sz="2200">
                <a:solidFill>
                  <a:schemeClr val="tx1"/>
                </a:solidFill>
                <a:latin typeface="Times New Roman" charset="0"/>
                <a:ea typeface="ＭＳ Ｐゴシック" charset="0"/>
              </a:defRPr>
            </a:lvl9pPr>
          </a:lstStyle>
          <a:p>
            <a:pPr eaLnBrk="1" hangingPunct="1"/>
            <a:fld id="{4F33E51E-635F-E44E-9BF9-F6D750FA5F4D}" type="slidenum">
              <a:rPr lang="sv-SE" sz="1200"/>
              <a:pPr eaLnBrk="1" hangingPunct="1"/>
              <a:t>20</a:t>
            </a:fld>
            <a:endParaRPr lang="sv-S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Reminder: we assume that the bus value = AND between all bits on the bus! (i.e. 0 is ‘dominant’ and 1 is ‘recessive’)</a:t>
            </a:r>
          </a:p>
          <a:p>
            <a:r>
              <a:t/>
            </a:r>
          </a:p>
          <a:p>
            <a:r>
              <a:t/>
            </a:r>
          </a:p>
          <a:p>
            <a:r>
              <a:t/>
            </a:r>
          </a:p>
          <a:p>
            <a:r>
              <a:t/>
            </a:r>
          </a:p>
          <a:p>
            <a:r>
              <a:t/>
            </a:r>
          </a:p>
          <a:p>
            <a:r>
              <a:t/>
            </a:r>
          </a:p>
          <a:p>
            <a:r>
              <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21</a:t>
            </a:fld>
            <a:endParaRPr lang="en-US"/>
          </a:p>
        </p:txBody>
      </p:sp>
    </p:spTree>
    <p:extLst>
      <p:ext uri="{BB962C8B-B14F-4D97-AF65-F5344CB8AC3E}">
        <p14:creationId xmlns:p14="http://schemas.microsoft.com/office/powerpoint/2010/main" val="121176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Note that bits are transmitted from left to right.</a:t>
            </a:r>
          </a:p>
          <a:p>
            <a:r>
              <a:t/>
            </a:r>
          </a:p>
          <a:p>
            <a:r>
              <a:t>Note that the extra one is added always, irrespective of what is following the 5 zeros, i.e. 00000 1 -&gt; 00000 11.</a:t>
            </a:r>
          </a:p>
          <a:p>
            <a:r>
              <a:t/>
            </a:r>
          </a:p>
        </p:txBody>
      </p:sp>
      <p:sp>
        <p:nvSpPr>
          <p:cNvPr id="4" name="Slide Number Placeholder 3"/>
          <p:cNvSpPr>
            <a:spLocks noGrp="1"/>
          </p:cNvSpPr>
          <p:nvPr>
            <p:ph type="sldNum" sz="quarter" idx="10"/>
          </p:nvPr>
        </p:nvSpPr>
        <p:spPr/>
        <p:txBody>
          <a:bodyPr/>
          <a:lstStyle/>
          <a:p>
            <a:fld id="{B88C1000-FA5C-FB49-B5AF-D87E87A7110F}" type="slidenum">
              <a:rPr lang="en-US" smtClean="0"/>
              <a:t>24</a:t>
            </a:fld>
            <a:endParaRPr lang="en-US"/>
          </a:p>
        </p:txBody>
      </p:sp>
    </p:spTree>
    <p:extLst>
      <p:ext uri="{BB962C8B-B14F-4D97-AF65-F5344CB8AC3E}">
        <p14:creationId xmlns:p14="http://schemas.microsoft.com/office/powerpoint/2010/main" val="1641165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5A03FC-5EA3-D241-83AA-1303CD36BF1E}" type="datetime1">
              <a:rPr lang="en-US" smtClean="0"/>
              <a:t>05/01/15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111057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E94D40-AACD-5B4F-BBA9-4B1C43BC162F}" type="datetime1">
              <a:rPr lang="en-US" smtClean="0"/>
              <a:t>05/01/15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63744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65515-250D-BA49-AFC8-E1936C80B28A}" type="datetime1">
              <a:rPr lang="en-US" smtClean="0"/>
              <a:t>05/01/15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422350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A2A8D5B-EDFF-9C4A-9CFF-CC125CD4F039}" type="datetime1">
              <a:rPr lang="en-US" smtClean="0"/>
              <a:t>05/01/15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335643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725FC0B-0FFE-7349-A669-6229147C22CC}" type="datetime1">
              <a:rPr lang="en-US" smtClean="0"/>
              <a:t>05/01/15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1432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0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0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3BB7D6C-C78C-B642-ADA8-CDCFC45D6016}" type="datetime1">
              <a:rPr lang="en-US" smtClean="0"/>
              <a:t>05/01/15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3203755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2B2CD6A-69EC-6041-9E4F-604E40BDA613}" type="datetime1">
              <a:rPr lang="en-US" smtClean="0"/>
              <a:t>05/01/15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4162323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3B7310D-0C16-B647-B356-1EEE0A7C8FC9}" type="datetime1">
              <a:rPr lang="en-US" smtClean="0"/>
              <a:t>05/01/15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235406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75833A8-B52D-5C40-9CE4-288824E40588}" type="datetime1">
              <a:rPr lang="en-US" smtClean="0"/>
              <a:t>05/01/15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247523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1712ACB-6044-BD45-900C-B0BB33D118C2}" type="datetime1">
              <a:rPr lang="en-US" smtClean="0"/>
              <a:t>05/01/15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41346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E3EB583-1B96-7E4B-BF85-52755B28C4EB}" type="datetime1">
              <a:rPr lang="en-US" smtClean="0"/>
              <a:t>05/01/15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5A855F-C6D8-5944-9B1B-50E202AEB8AD}" type="slidenum">
              <a:rPr lang="en-US" smtClean="0"/>
              <a:t>‹#›</a:t>
            </a:fld>
            <a:endParaRPr lang="en-US"/>
          </a:p>
        </p:txBody>
      </p:sp>
    </p:spTree>
    <p:extLst>
      <p:ext uri="{BB962C8B-B14F-4D97-AF65-F5344CB8AC3E}">
        <p14:creationId xmlns:p14="http://schemas.microsoft.com/office/powerpoint/2010/main" val="26891930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96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0000"/>
            <a:ext cx="8229600" cy="46590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037946" y="6426739"/>
            <a:ext cx="992565" cy="276999"/>
          </a:xfrm>
          <a:prstGeom prst="rect">
            <a:avLst/>
          </a:prstGeom>
        </p:spPr>
        <p:txBody>
          <a:bodyPr vert="horz" lIns="91440" tIns="45720" rIns="91440" bIns="45720" rtlCol="0" anchor="ctr"/>
          <a:lstStyle>
            <a:lvl1pPr algn="ctr">
              <a:defRPr sz="1200">
                <a:solidFill>
                  <a:schemeClr val="tx1">
                    <a:tint val="75000"/>
                  </a:schemeClr>
                </a:solidFill>
              </a:defRPr>
            </a:lvl1pPr>
          </a:lstStyle>
          <a:p>
            <a:fld id="{025A855F-C6D8-5944-9B1B-50E202AEB8AD}" type="slidenum">
              <a:rPr lang="en-US" smtClean="0"/>
              <a:pPr/>
              <a:t>‹#›</a:t>
            </a:fld>
            <a:endParaRPr lang="en-US" dirty="0"/>
          </a:p>
        </p:txBody>
      </p:sp>
      <p:pic>
        <p:nvPicPr>
          <p:cNvPr id="11" name="Picture 11"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22015" y="6376595"/>
            <a:ext cx="1764785" cy="3753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an-logo.gif"/>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824941" y="6413821"/>
            <a:ext cx="315240" cy="338084"/>
          </a:xfrm>
          <a:prstGeom prst="rect">
            <a:avLst/>
          </a:prstGeom>
        </p:spPr>
      </p:pic>
      <p:sp>
        <p:nvSpPr>
          <p:cNvPr id="14" name="TextBox 13"/>
          <p:cNvSpPr txBox="1"/>
          <p:nvPr userDrawn="1"/>
        </p:nvSpPr>
        <p:spPr>
          <a:xfrm>
            <a:off x="457201" y="6426739"/>
            <a:ext cx="3580746" cy="276999"/>
          </a:xfrm>
          <a:prstGeom prst="rect">
            <a:avLst/>
          </a:prstGeom>
          <a:noFill/>
        </p:spPr>
        <p:txBody>
          <a:bodyPr wrap="square" rtlCol="0">
            <a:spAutoFit/>
          </a:bodyPr>
          <a:lstStyle/>
          <a:p>
            <a:r>
              <a:rPr lang="en-US" sz="1200" dirty="0" smtClean="0">
                <a:solidFill>
                  <a:schemeClr val="bg1">
                    <a:lumMod val="50000"/>
                  </a:schemeClr>
                </a:solidFill>
              </a:rPr>
              <a:t>Mike </a:t>
            </a:r>
            <a:r>
              <a:rPr lang="en-US" sz="1200" dirty="0" err="1" smtClean="0">
                <a:solidFill>
                  <a:schemeClr val="bg1">
                    <a:lumMod val="50000"/>
                  </a:schemeClr>
                </a:solidFill>
              </a:rPr>
              <a:t>Holenderski</a:t>
            </a:r>
            <a:r>
              <a:rPr lang="en-US" sz="1200" dirty="0" smtClean="0">
                <a:solidFill>
                  <a:schemeClr val="bg1">
                    <a:lumMod val="50000"/>
                  </a:schemeClr>
                </a:solidFill>
              </a:rPr>
              <a:t>, </a:t>
            </a:r>
            <a:r>
              <a:rPr lang="en-US" sz="1200" dirty="0" err="1" smtClean="0">
                <a:solidFill>
                  <a:schemeClr val="bg1">
                    <a:lumMod val="50000"/>
                  </a:schemeClr>
                </a:solidFill>
              </a:rPr>
              <a:t>m.holenderski@tue.nl</a:t>
            </a:r>
            <a:endParaRPr lang="en-US" sz="1200" dirty="0">
              <a:solidFill>
                <a:schemeClr val="bg1">
                  <a:lumMod val="50000"/>
                </a:schemeClr>
              </a:solidFill>
            </a:endParaRPr>
          </a:p>
        </p:txBody>
      </p:sp>
    </p:spTree>
    <p:extLst>
      <p:ext uri="{BB962C8B-B14F-4D97-AF65-F5344CB8AC3E}">
        <p14:creationId xmlns:p14="http://schemas.microsoft.com/office/powerpoint/2010/main" val="3680327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emf"/><Relationship Id="rId5" Type="http://schemas.openxmlformats.org/officeDocument/2006/relationships/oleObject" Target="../embeddings/oleObject3.bin"/><Relationship Id="rId6" Type="http://schemas.openxmlformats.org/officeDocument/2006/relationships/image" Target="../media/image9.emf"/><Relationship Id="rId7" Type="http://schemas.openxmlformats.org/officeDocument/2006/relationships/oleObject" Target="../embeddings/oleObject4.bin"/><Relationship Id="rId8"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1.w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2.wmf"/><Relationship Id="rId5" Type="http://schemas.openxmlformats.org/officeDocument/2006/relationships/oleObject" Target="../embeddings/oleObject7.bin"/><Relationship Id="rId6" Type="http://schemas.openxmlformats.org/officeDocument/2006/relationships/image" Target="../media/image13.emf"/><Relationship Id="rId7" Type="http://schemas.openxmlformats.org/officeDocument/2006/relationships/oleObject" Target="../embeddings/oleObject8.bin"/><Relationship Id="rId8" Type="http://schemas.openxmlformats.org/officeDocument/2006/relationships/image" Target="../media/image14.wmf"/><Relationship Id="rId9" Type="http://schemas.openxmlformats.org/officeDocument/2006/relationships/oleObject" Target="../embeddings/oleObject9.bin"/><Relationship Id="rId10" Type="http://schemas.openxmlformats.org/officeDocument/2006/relationships/image" Target="../media/image15.w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0.bin"/><Relationship Id="rId5" Type="http://schemas.openxmlformats.org/officeDocument/2006/relationships/image" Target="../media/image16.emf"/><Relationship Id="rId6" Type="http://schemas.openxmlformats.org/officeDocument/2006/relationships/oleObject" Target="../embeddings/oleObject11.bin"/><Relationship Id="rId7" Type="http://schemas.openxmlformats.org/officeDocument/2006/relationships/image" Target="../media/image17.emf"/><Relationship Id="rId8" Type="http://schemas.openxmlformats.org/officeDocument/2006/relationships/oleObject" Target="../embeddings/oleObject12.bin"/><Relationship Id="rId9"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9.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5"/>
          <p:cNvSpPr>
            <a:spLocks noGrp="1" noChangeArrowheads="1"/>
          </p:cNvSpPr>
          <p:nvPr>
            <p:ph type="ctrTitle"/>
          </p:nvPr>
        </p:nvSpPr>
        <p:spPr/>
        <p:txBody>
          <a:bodyPr/>
          <a:lstStyle/>
          <a:p>
            <a:r>
              <a:rPr lang="en-GB" dirty="0" smtClean="0"/>
              <a:t>Communication</a:t>
            </a:r>
            <a:endParaRPr lang="en-GB" dirty="0"/>
          </a:p>
        </p:txBody>
      </p:sp>
      <p:sp>
        <p:nvSpPr>
          <p:cNvPr id="15363" name="Rectangle 4"/>
          <p:cNvSpPr>
            <a:spLocks noGrp="1" noChangeArrowheads="1"/>
          </p:cNvSpPr>
          <p:nvPr>
            <p:ph type="subTitle" idx="1"/>
          </p:nvPr>
        </p:nvSpPr>
        <p:spPr/>
        <p:txBody>
          <a:bodyPr>
            <a:normAutofit/>
          </a:bodyPr>
          <a:lstStyle/>
          <a:p>
            <a:r>
              <a:rPr lang="en-US" dirty="0" smtClean="0"/>
              <a:t>2IN60: Real-time Architectures</a:t>
            </a:r>
            <a:br>
              <a:rPr lang="en-US" dirty="0" smtClean="0"/>
            </a:br>
            <a:r>
              <a:rPr lang="en-US" dirty="0" smtClean="0"/>
              <a:t>(for automotive systems)</a:t>
            </a:r>
            <a:endParaRPr lang="en-US" dirty="0"/>
          </a:p>
        </p:txBody>
      </p:sp>
      <p:sp>
        <p:nvSpPr>
          <p:cNvPr id="2" name="Rectangle 1"/>
          <p:cNvSpPr/>
          <p:nvPr/>
        </p:nvSpPr>
        <p:spPr>
          <a:xfrm>
            <a:off x="1695705" y="5580186"/>
            <a:ext cx="5752596" cy="440120"/>
          </a:xfrm>
          <a:prstGeom prst="rect">
            <a:avLst/>
          </a:prstGeom>
        </p:spPr>
        <p:txBody>
          <a:bodyPr wrap="none">
            <a:spAutoFit/>
          </a:bodyPr>
          <a:lstStyle/>
          <a:p>
            <a:pPr algn="ctr">
              <a:lnSpc>
                <a:spcPct val="93000"/>
              </a:lnSpc>
              <a:spcBef>
                <a:spcPts val="700"/>
              </a:spcBef>
              <a:buClr>
                <a:srgbClr val="FF0000"/>
              </a:buClr>
              <a:buSzPct val="100000"/>
              <a:buFont typeface="Arial" charset="0"/>
              <a:buNone/>
            </a:pPr>
            <a:r>
              <a:rPr lang="en-GB" sz="2400" dirty="0" smtClean="0">
                <a:solidFill>
                  <a:schemeClr val="bg1">
                    <a:lumMod val="50000"/>
                  </a:schemeClr>
                </a:solidFill>
                <a:cs typeface="Arial Unicode MS" charset="0"/>
              </a:rPr>
              <a:t>(many slides are by </a:t>
            </a:r>
            <a:r>
              <a:rPr lang="en-GB" sz="2400" dirty="0">
                <a:solidFill>
                  <a:schemeClr val="bg1">
                    <a:lumMod val="50000"/>
                  </a:schemeClr>
                </a:solidFill>
                <a:cs typeface="Arial Unicode MS" charset="0"/>
              </a:rPr>
              <a:t>courtesy of </a:t>
            </a:r>
            <a:r>
              <a:rPr lang="en-GB" sz="2400" dirty="0" err="1">
                <a:solidFill>
                  <a:schemeClr val="bg1">
                    <a:lumMod val="50000"/>
                  </a:schemeClr>
                </a:solidFill>
                <a:cs typeface="Arial Unicode MS" charset="0"/>
              </a:rPr>
              <a:t>Damir</a:t>
            </a:r>
            <a:r>
              <a:rPr lang="en-GB" sz="2400" dirty="0">
                <a:solidFill>
                  <a:schemeClr val="bg1">
                    <a:lumMod val="50000"/>
                  </a:schemeClr>
                </a:solidFill>
                <a:cs typeface="Arial Unicode MS" charset="0"/>
              </a:rPr>
              <a:t> </a:t>
            </a:r>
            <a:r>
              <a:rPr lang="en-GB" sz="2400" dirty="0" err="1">
                <a:solidFill>
                  <a:schemeClr val="bg1">
                    <a:lumMod val="50000"/>
                  </a:schemeClr>
                </a:solidFill>
                <a:cs typeface="Arial Unicode MS" charset="0"/>
              </a:rPr>
              <a:t>Isovic</a:t>
            </a:r>
            <a:r>
              <a:rPr lang="en-GB" sz="2400" dirty="0">
                <a:solidFill>
                  <a:schemeClr val="bg1">
                    <a:lumMod val="50000"/>
                  </a:schemeClr>
                </a:solidFill>
                <a:cs typeface="Arial Unicode MS" charset="0"/>
              </a:rPr>
              <a:t>)</a:t>
            </a:r>
          </a:p>
        </p:txBody>
      </p:sp>
    </p:spTree>
    <p:extLst>
      <p:ext uri="{BB962C8B-B14F-4D97-AF65-F5344CB8AC3E}">
        <p14:creationId xmlns:p14="http://schemas.microsoft.com/office/powerpoint/2010/main" val="18066039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based sensing</a:t>
            </a:r>
          </a:p>
        </p:txBody>
      </p:sp>
      <p:sp>
        <p:nvSpPr>
          <p:cNvPr id="3" name="Content Placeholder 2"/>
          <p:cNvSpPr>
            <a:spLocks noGrp="1"/>
          </p:cNvSpPr>
          <p:nvPr>
            <p:ph idx="1"/>
          </p:nvPr>
        </p:nvSpPr>
        <p:spPr/>
        <p:txBody>
          <a:bodyPr/>
          <a:lstStyle/>
          <a:p>
            <a:r>
              <a:rPr lang="en-US" dirty="0"/>
              <a:t>Shortcomings:</a:t>
            </a:r>
          </a:p>
          <a:p>
            <a:pPr lvl="1"/>
            <a:r>
              <a:rPr lang="en-US" dirty="0"/>
              <a:t>Wasted processor cycles (which could be otherwise used to do more useful work, or save energy)</a:t>
            </a:r>
          </a:p>
          <a:p>
            <a:pPr lvl="2"/>
            <a:r>
              <a:rPr lang="en-US" dirty="0"/>
              <a:t>Note: some devices may </a:t>
            </a:r>
            <a:r>
              <a:rPr lang="en-US" dirty="0" smtClean="0"/>
              <a:t>provide only means for polling</a:t>
            </a:r>
          </a:p>
          <a:p>
            <a:pPr lvl="1"/>
            <a:r>
              <a:rPr lang="en-US" dirty="0" smtClean="0"/>
              <a:t>Polling period sets a lower bound on event handling latency</a:t>
            </a:r>
          </a:p>
          <a:p>
            <a:pPr lvl="2"/>
            <a:r>
              <a:rPr lang="en-US" dirty="0" smtClean="0"/>
              <a:t>Potentially </a:t>
            </a:r>
            <a:r>
              <a:rPr lang="en-US" dirty="0"/>
              <a:t>long latency between the occurrence of an event and its handling</a:t>
            </a:r>
          </a:p>
          <a:p>
            <a:endParaRPr lang="en-US" dirty="0"/>
          </a:p>
        </p:txBody>
      </p:sp>
      <p:sp>
        <p:nvSpPr>
          <p:cNvPr id="4" name="Slide Number Placeholder 3"/>
          <p:cNvSpPr>
            <a:spLocks noGrp="1"/>
          </p:cNvSpPr>
          <p:nvPr>
            <p:ph type="sldNum" sz="quarter" idx="12"/>
          </p:nvPr>
        </p:nvSpPr>
        <p:spPr/>
        <p:txBody>
          <a:bodyPr/>
          <a:lstStyle/>
          <a:p>
            <a:fld id="{025A855F-C6D8-5944-9B1B-50E202AEB8AD}" type="slidenum">
              <a:rPr lang="en-US" smtClean="0"/>
              <a:t>10</a:t>
            </a:fld>
            <a:endParaRPr lang="en-US"/>
          </a:p>
        </p:txBody>
      </p:sp>
    </p:spTree>
    <p:extLst>
      <p:ext uri="{BB962C8B-B14F-4D97-AF65-F5344CB8AC3E}">
        <p14:creationId xmlns:p14="http://schemas.microsoft.com/office/powerpoint/2010/main" val="176100627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Interrupt based sensing</a:t>
            </a:r>
            <a:endParaRPr lang="en-US" dirty="0"/>
          </a:p>
        </p:txBody>
      </p:sp>
      <p:sp>
        <p:nvSpPr>
          <p:cNvPr id="3" name="Content Placeholder 2"/>
          <p:cNvSpPr>
            <a:spLocks noGrp="1"/>
          </p:cNvSpPr>
          <p:nvPr>
            <p:ph idx="1"/>
          </p:nvPr>
        </p:nvSpPr>
        <p:spPr/>
        <p:txBody>
          <a:bodyPr>
            <a:normAutofit/>
          </a:bodyPr>
          <a:lstStyle/>
          <a:p>
            <a:r>
              <a:rPr lang="en-US" dirty="0" smtClean="0"/>
              <a:t>Interrupts are hardware signals generated by external hardware indicating that handling is needed</a:t>
            </a:r>
          </a:p>
          <a:p>
            <a:pPr lvl="1"/>
            <a:r>
              <a:rPr lang="en-US" dirty="0" smtClean="0"/>
              <a:t>Arriving interrupt releases a corresponding ISR</a:t>
            </a:r>
            <a:endParaRPr lang="en-US" dirty="0"/>
          </a:p>
          <a:p>
            <a:pPr lvl="1"/>
            <a:r>
              <a:rPr lang="en-US" dirty="0"/>
              <a:t>May result </a:t>
            </a:r>
            <a:r>
              <a:rPr lang="en-US" dirty="0" smtClean="0"/>
              <a:t>in the </a:t>
            </a:r>
            <a:r>
              <a:rPr lang="en-US" dirty="0"/>
              <a:t>triggering of a </a:t>
            </a:r>
            <a:r>
              <a:rPr lang="en-US" dirty="0" smtClean="0"/>
              <a:t>task</a:t>
            </a:r>
          </a:p>
          <a:p>
            <a:r>
              <a:rPr lang="en-US" dirty="0" smtClean="0"/>
              <a:t>Examples:</a:t>
            </a:r>
          </a:p>
          <a:p>
            <a:pPr lvl="1"/>
            <a:r>
              <a:rPr lang="en-US" dirty="0"/>
              <a:t>T</a:t>
            </a:r>
            <a:r>
              <a:rPr lang="en-US" dirty="0" smtClean="0"/>
              <a:t>imer </a:t>
            </a:r>
            <a:r>
              <a:rPr lang="en-US" dirty="0"/>
              <a:t>has </a:t>
            </a:r>
            <a:r>
              <a:rPr lang="en-US" dirty="0" smtClean="0"/>
              <a:t>expired</a:t>
            </a:r>
          </a:p>
          <a:p>
            <a:pPr lvl="1"/>
            <a:r>
              <a:rPr lang="en-US" dirty="0" smtClean="0"/>
              <a:t>CAN </a:t>
            </a:r>
            <a:r>
              <a:rPr lang="en-US" dirty="0"/>
              <a:t>message has </a:t>
            </a:r>
            <a:r>
              <a:rPr lang="en-US" dirty="0" smtClean="0"/>
              <a:t>arrived</a:t>
            </a:r>
            <a:endParaRPr lang="en-US" dirty="0"/>
          </a:p>
        </p:txBody>
      </p:sp>
      <p:sp>
        <p:nvSpPr>
          <p:cNvPr id="2" name="Slide Number Placeholder 1"/>
          <p:cNvSpPr>
            <a:spLocks noGrp="1"/>
          </p:cNvSpPr>
          <p:nvPr>
            <p:ph type="sldNum" sz="quarter" idx="12"/>
          </p:nvPr>
        </p:nvSpPr>
        <p:spPr/>
        <p:txBody>
          <a:bodyPr/>
          <a:lstStyle/>
          <a:p>
            <a:fld id="{025A855F-C6D8-5944-9B1B-50E202AEB8AD}" type="slidenum">
              <a:rPr lang="en-US" smtClean="0"/>
              <a:pPr/>
              <a:t>11</a:t>
            </a:fld>
            <a:endParaRPr lang="en-US"/>
          </a:p>
        </p:txBody>
      </p:sp>
    </p:spTree>
    <p:extLst>
      <p:ext uri="{BB962C8B-B14F-4D97-AF65-F5344CB8AC3E}">
        <p14:creationId xmlns:p14="http://schemas.microsoft.com/office/powerpoint/2010/main" val="166815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Polling vs. interrupts</a:t>
            </a:r>
            <a:endParaRPr lang="en-US" dirty="0"/>
          </a:p>
        </p:txBody>
      </p:sp>
      <p:sp>
        <p:nvSpPr>
          <p:cNvPr id="3" name="Content Placeholder 2"/>
          <p:cNvSpPr>
            <a:spLocks noGrp="1"/>
          </p:cNvSpPr>
          <p:nvPr>
            <p:ph idx="1"/>
          </p:nvPr>
        </p:nvSpPr>
        <p:spPr/>
        <p:txBody>
          <a:bodyPr>
            <a:normAutofit fontScale="92500"/>
          </a:bodyPr>
          <a:lstStyle/>
          <a:p>
            <a:r>
              <a:rPr lang="en-US" dirty="0" smtClean="0"/>
              <a:t>Polling:</a:t>
            </a:r>
          </a:p>
          <a:p>
            <a:pPr lvl="1"/>
            <a:r>
              <a:rPr lang="en-US" dirty="0" smtClean="0"/>
              <a:t>Task (periodically) checks for a condition</a:t>
            </a:r>
          </a:p>
          <a:p>
            <a:pPr lvl="1"/>
            <a:r>
              <a:rPr lang="en-US" b="1" dirty="0" smtClean="0"/>
              <a:t>Predictable</a:t>
            </a:r>
            <a:r>
              <a:rPr lang="en-US" dirty="0" smtClean="0"/>
              <a:t> time when the condition is checked</a:t>
            </a:r>
          </a:p>
          <a:p>
            <a:pPr lvl="1"/>
            <a:r>
              <a:rPr lang="en-US" dirty="0" smtClean="0"/>
              <a:t>Time-triggered: due to the timer interrupt</a:t>
            </a:r>
          </a:p>
          <a:p>
            <a:pPr lvl="2"/>
            <a:r>
              <a:rPr lang="en-US" dirty="0" smtClean="0"/>
              <a:t>i.e. timer interrupts can be used to implement polling</a:t>
            </a:r>
          </a:p>
          <a:p>
            <a:r>
              <a:rPr lang="en-US" dirty="0" smtClean="0"/>
              <a:t>Interrupts:</a:t>
            </a:r>
          </a:p>
          <a:p>
            <a:pPr lvl="1"/>
            <a:r>
              <a:rPr lang="en-US" dirty="0" smtClean="0"/>
              <a:t>Task is notified when a condition is satisfied</a:t>
            </a:r>
          </a:p>
          <a:p>
            <a:pPr lvl="1"/>
            <a:r>
              <a:rPr lang="en-US" b="1" dirty="0" smtClean="0"/>
              <a:t>Unpredictable</a:t>
            </a:r>
            <a:r>
              <a:rPr lang="en-US" dirty="0" smtClean="0"/>
              <a:t> time when the condition is satisfied </a:t>
            </a:r>
          </a:p>
          <a:p>
            <a:pPr lvl="1"/>
            <a:r>
              <a:rPr lang="en-US" dirty="0" smtClean="0"/>
              <a:t>Event-triggered: due to any other interrupt</a:t>
            </a:r>
          </a:p>
          <a:p>
            <a:endParaRPr lang="en-US" dirty="0"/>
          </a:p>
        </p:txBody>
      </p:sp>
      <p:sp>
        <p:nvSpPr>
          <p:cNvPr id="4" name="Slide Number Placeholder 3"/>
          <p:cNvSpPr>
            <a:spLocks noGrp="1"/>
          </p:cNvSpPr>
          <p:nvPr>
            <p:ph type="sldNum" sz="quarter" idx="12"/>
          </p:nvPr>
        </p:nvSpPr>
        <p:spPr/>
        <p:txBody>
          <a:bodyPr/>
          <a:lstStyle/>
          <a:p>
            <a:fld id="{025A855F-C6D8-5944-9B1B-50E202AEB8AD}" type="slidenum">
              <a:rPr lang="en-US" smtClean="0"/>
              <a:pPr/>
              <a:t>12</a:t>
            </a:fld>
            <a:endParaRPr lang="en-US"/>
          </a:p>
        </p:txBody>
      </p:sp>
    </p:spTree>
    <p:extLst>
      <p:ext uri="{BB962C8B-B14F-4D97-AF65-F5344CB8AC3E}">
        <p14:creationId xmlns:p14="http://schemas.microsoft.com/office/powerpoint/2010/main" val="26770226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038975" y="3962400"/>
            <a:ext cx="304800" cy="685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1" name="Rectangle 3"/>
          <p:cNvSpPr>
            <a:spLocks noChangeArrowheads="1"/>
          </p:cNvSpPr>
          <p:nvPr/>
        </p:nvSpPr>
        <p:spPr bwMode="auto">
          <a:xfrm>
            <a:off x="2238375" y="3962400"/>
            <a:ext cx="304800" cy="685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2" name="Rectangle 4"/>
          <p:cNvSpPr>
            <a:spLocks noChangeArrowheads="1"/>
          </p:cNvSpPr>
          <p:nvPr/>
        </p:nvSpPr>
        <p:spPr bwMode="auto">
          <a:xfrm>
            <a:off x="790575" y="4648200"/>
            <a:ext cx="7772400" cy="685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3" name="Rectangle 5"/>
          <p:cNvSpPr>
            <a:spLocks noGrp="1" noChangeArrowheads="1"/>
          </p:cNvSpPr>
          <p:nvPr>
            <p:ph type="title"/>
          </p:nvPr>
        </p:nvSpPr>
        <p:spPr/>
        <p:txBody>
          <a:bodyPr/>
          <a:lstStyle/>
          <a:p>
            <a:r>
              <a:rPr lang="en-US" smtClean="0"/>
              <a:t>Time-trigged communication</a:t>
            </a:r>
            <a:endParaRPr lang="en-US"/>
          </a:p>
        </p:txBody>
      </p:sp>
      <p:sp>
        <p:nvSpPr>
          <p:cNvPr id="32774" name="AutoShape 6"/>
          <p:cNvSpPr>
            <a:spLocks noChangeArrowheads="1"/>
          </p:cNvSpPr>
          <p:nvPr/>
        </p:nvSpPr>
        <p:spPr bwMode="auto">
          <a:xfrm>
            <a:off x="1247775" y="1676400"/>
            <a:ext cx="2362200" cy="2286000"/>
          </a:xfrm>
          <a:prstGeom prst="roundRect">
            <a:avLst>
              <a:gd name="adj" fmla="val 16667"/>
            </a:avLst>
          </a:prstGeom>
          <a:solidFill>
            <a:srgbClr val="DDDDDD"/>
          </a:solidFill>
          <a:ln w="9525">
            <a:solidFill>
              <a:schemeClr val="tx1"/>
            </a:solidFill>
            <a:round/>
            <a:headEnd/>
            <a:tailEnd/>
          </a:ln>
        </p:spPr>
        <p:txBody>
          <a:bodyPr wrap="none" anchor="ctr"/>
          <a:lstStyle/>
          <a:p>
            <a:pPr algn="ctr"/>
            <a:endParaRPr lang="en-GB"/>
          </a:p>
        </p:txBody>
      </p:sp>
      <p:sp>
        <p:nvSpPr>
          <p:cNvPr id="32775" name="Text Box 7"/>
          <p:cNvSpPr txBox="1">
            <a:spLocks noChangeArrowheads="1"/>
          </p:cNvSpPr>
          <p:nvPr/>
        </p:nvSpPr>
        <p:spPr bwMode="auto">
          <a:xfrm>
            <a:off x="1452563" y="1295400"/>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sv-SE" sz="2000">
                <a:latin typeface="Arial" charset="0"/>
              </a:rPr>
              <a:t>Node 1</a:t>
            </a:r>
          </a:p>
        </p:txBody>
      </p:sp>
      <p:sp>
        <p:nvSpPr>
          <p:cNvPr id="32776" name="Text Box 8"/>
          <p:cNvSpPr txBox="1">
            <a:spLocks noChangeArrowheads="1"/>
          </p:cNvSpPr>
          <p:nvPr/>
        </p:nvSpPr>
        <p:spPr bwMode="auto">
          <a:xfrm>
            <a:off x="6213475" y="1295400"/>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sv-SE" sz="2000">
                <a:latin typeface="Arial" charset="0"/>
              </a:rPr>
              <a:t>Node 2</a:t>
            </a:r>
          </a:p>
        </p:txBody>
      </p:sp>
      <p:sp>
        <p:nvSpPr>
          <p:cNvPr id="32777" name="AutoShape 9"/>
          <p:cNvSpPr>
            <a:spLocks noChangeArrowheads="1"/>
          </p:cNvSpPr>
          <p:nvPr/>
        </p:nvSpPr>
        <p:spPr bwMode="auto">
          <a:xfrm>
            <a:off x="5972175" y="1676400"/>
            <a:ext cx="2362200" cy="2286000"/>
          </a:xfrm>
          <a:prstGeom prst="roundRect">
            <a:avLst>
              <a:gd name="adj" fmla="val 16667"/>
            </a:avLst>
          </a:prstGeom>
          <a:solidFill>
            <a:srgbClr val="DDDDDD"/>
          </a:solidFill>
          <a:ln w="9525">
            <a:solidFill>
              <a:schemeClr val="tx1"/>
            </a:solidFill>
            <a:round/>
            <a:headEnd/>
            <a:tailEnd/>
          </a:ln>
        </p:spPr>
        <p:txBody>
          <a:bodyPr wrap="none" anchor="ctr"/>
          <a:lstStyle/>
          <a:p>
            <a:pPr algn="ctr"/>
            <a:endParaRPr lang="en-GB"/>
          </a:p>
        </p:txBody>
      </p:sp>
      <p:sp>
        <p:nvSpPr>
          <p:cNvPr id="32779" name="Oval 12"/>
          <p:cNvSpPr>
            <a:spLocks noChangeArrowheads="1"/>
          </p:cNvSpPr>
          <p:nvPr/>
        </p:nvSpPr>
        <p:spPr bwMode="auto">
          <a:xfrm>
            <a:off x="1933575" y="2819400"/>
            <a:ext cx="914400" cy="762000"/>
          </a:xfrm>
          <a:prstGeom prst="ellipse">
            <a:avLst/>
          </a:prstGeom>
          <a:solidFill>
            <a:schemeClr val="bg1"/>
          </a:solidFill>
          <a:ln w="9525">
            <a:solidFill>
              <a:schemeClr val="tx1"/>
            </a:solidFill>
            <a:round/>
            <a:headEnd/>
            <a:tailEnd/>
          </a:ln>
        </p:spPr>
        <p:txBody>
          <a:bodyPr wrap="none" anchor="ctr"/>
          <a:lstStyle/>
          <a:p>
            <a:endParaRPr lang="en-US"/>
          </a:p>
        </p:txBody>
      </p:sp>
      <p:sp>
        <p:nvSpPr>
          <p:cNvPr id="32780" name="Text Box 13"/>
          <p:cNvSpPr txBox="1">
            <a:spLocks noChangeArrowheads="1"/>
          </p:cNvSpPr>
          <p:nvPr/>
        </p:nvSpPr>
        <p:spPr bwMode="auto">
          <a:xfrm>
            <a:off x="2009775" y="3048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a:latin typeface="Arial" charset="0"/>
              </a:rPr>
              <a:t>Task A</a:t>
            </a:r>
            <a:endParaRPr lang="en-GB" sz="1600" b="1">
              <a:latin typeface="Arial" charset="0"/>
            </a:endParaRPr>
          </a:p>
        </p:txBody>
      </p:sp>
      <p:sp>
        <p:nvSpPr>
          <p:cNvPr id="32781" name="Oval 14"/>
          <p:cNvSpPr>
            <a:spLocks noChangeArrowheads="1"/>
          </p:cNvSpPr>
          <p:nvPr/>
        </p:nvSpPr>
        <p:spPr bwMode="auto">
          <a:xfrm>
            <a:off x="6734175" y="2743200"/>
            <a:ext cx="914400" cy="762000"/>
          </a:xfrm>
          <a:prstGeom prst="ellipse">
            <a:avLst/>
          </a:prstGeom>
          <a:solidFill>
            <a:schemeClr val="bg1"/>
          </a:solidFill>
          <a:ln w="9525">
            <a:solidFill>
              <a:schemeClr val="tx1"/>
            </a:solidFill>
            <a:round/>
            <a:headEnd/>
            <a:tailEnd/>
          </a:ln>
        </p:spPr>
        <p:txBody>
          <a:bodyPr wrap="none" anchor="ctr"/>
          <a:lstStyle/>
          <a:p>
            <a:endParaRPr lang="en-US"/>
          </a:p>
        </p:txBody>
      </p:sp>
      <p:sp>
        <p:nvSpPr>
          <p:cNvPr id="32782" name="Text Box 15"/>
          <p:cNvSpPr txBox="1">
            <a:spLocks noChangeArrowheads="1"/>
          </p:cNvSpPr>
          <p:nvPr/>
        </p:nvSpPr>
        <p:spPr bwMode="auto">
          <a:xfrm>
            <a:off x="6810375" y="2971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a:latin typeface="Arial" charset="0"/>
              </a:rPr>
              <a:t>Task B</a:t>
            </a:r>
            <a:endParaRPr lang="en-GB" sz="1600" b="1">
              <a:latin typeface="Arial" charset="0"/>
            </a:endParaRPr>
          </a:p>
        </p:txBody>
      </p:sp>
      <p:sp>
        <p:nvSpPr>
          <p:cNvPr id="32783" name="Oval 17"/>
          <p:cNvSpPr>
            <a:spLocks noChangeArrowheads="1"/>
          </p:cNvSpPr>
          <p:nvPr/>
        </p:nvSpPr>
        <p:spPr bwMode="auto">
          <a:xfrm>
            <a:off x="1400175" y="1752600"/>
            <a:ext cx="914400" cy="762000"/>
          </a:xfrm>
          <a:prstGeom prst="ellipse">
            <a:avLst/>
          </a:prstGeom>
          <a:solidFill>
            <a:schemeClr val="bg1"/>
          </a:solidFill>
          <a:ln w="9525">
            <a:solidFill>
              <a:schemeClr val="tx1"/>
            </a:solidFill>
            <a:round/>
            <a:headEnd/>
            <a:tailEnd/>
          </a:ln>
        </p:spPr>
        <p:txBody>
          <a:bodyPr wrap="none" anchor="ctr"/>
          <a:lstStyle/>
          <a:p>
            <a:endParaRPr lang="en-US"/>
          </a:p>
        </p:txBody>
      </p:sp>
      <p:sp>
        <p:nvSpPr>
          <p:cNvPr id="32784" name="Text Box 18"/>
          <p:cNvSpPr txBox="1">
            <a:spLocks noChangeArrowheads="1"/>
          </p:cNvSpPr>
          <p:nvPr/>
        </p:nvSpPr>
        <p:spPr bwMode="auto">
          <a:xfrm>
            <a:off x="1476375" y="1981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a:latin typeface="Arial" charset="0"/>
              </a:rPr>
              <a:t>Task C</a:t>
            </a:r>
            <a:endParaRPr lang="en-GB" sz="1600" b="1">
              <a:latin typeface="Arial" charset="0"/>
            </a:endParaRPr>
          </a:p>
        </p:txBody>
      </p:sp>
      <p:sp>
        <p:nvSpPr>
          <p:cNvPr id="32785" name="Oval 19"/>
          <p:cNvSpPr>
            <a:spLocks noChangeArrowheads="1"/>
          </p:cNvSpPr>
          <p:nvPr/>
        </p:nvSpPr>
        <p:spPr bwMode="auto">
          <a:xfrm>
            <a:off x="2619375" y="1752600"/>
            <a:ext cx="914400" cy="762000"/>
          </a:xfrm>
          <a:prstGeom prst="ellipse">
            <a:avLst/>
          </a:prstGeom>
          <a:solidFill>
            <a:schemeClr val="bg1"/>
          </a:solidFill>
          <a:ln w="9525">
            <a:solidFill>
              <a:schemeClr val="tx1"/>
            </a:solidFill>
            <a:round/>
            <a:headEnd/>
            <a:tailEnd/>
          </a:ln>
        </p:spPr>
        <p:txBody>
          <a:bodyPr wrap="none" anchor="ctr"/>
          <a:lstStyle/>
          <a:p>
            <a:endParaRPr lang="en-US"/>
          </a:p>
        </p:txBody>
      </p:sp>
      <p:sp>
        <p:nvSpPr>
          <p:cNvPr id="32786" name="Text Box 20"/>
          <p:cNvSpPr txBox="1">
            <a:spLocks noChangeArrowheads="1"/>
          </p:cNvSpPr>
          <p:nvPr/>
        </p:nvSpPr>
        <p:spPr bwMode="auto">
          <a:xfrm>
            <a:off x="2695575" y="1981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a:latin typeface="Arial" charset="0"/>
              </a:rPr>
              <a:t>Task D</a:t>
            </a:r>
            <a:endParaRPr lang="en-GB" sz="1600" b="1">
              <a:latin typeface="Arial" charset="0"/>
            </a:endParaRPr>
          </a:p>
        </p:txBody>
      </p:sp>
      <p:sp>
        <p:nvSpPr>
          <p:cNvPr id="32787" name="Oval 21"/>
          <p:cNvSpPr>
            <a:spLocks noChangeArrowheads="1"/>
          </p:cNvSpPr>
          <p:nvPr/>
        </p:nvSpPr>
        <p:spPr bwMode="auto">
          <a:xfrm>
            <a:off x="7191375" y="1752600"/>
            <a:ext cx="914400" cy="762000"/>
          </a:xfrm>
          <a:prstGeom prst="ellipse">
            <a:avLst/>
          </a:prstGeom>
          <a:solidFill>
            <a:schemeClr val="bg1"/>
          </a:solidFill>
          <a:ln w="9525">
            <a:solidFill>
              <a:schemeClr val="tx1"/>
            </a:solidFill>
            <a:round/>
            <a:headEnd/>
            <a:tailEnd/>
          </a:ln>
        </p:spPr>
        <p:txBody>
          <a:bodyPr wrap="none" anchor="ctr"/>
          <a:lstStyle/>
          <a:p>
            <a:endParaRPr lang="en-US"/>
          </a:p>
        </p:txBody>
      </p:sp>
      <p:sp>
        <p:nvSpPr>
          <p:cNvPr id="32788" name="Text Box 22"/>
          <p:cNvSpPr txBox="1">
            <a:spLocks noChangeArrowheads="1"/>
          </p:cNvSpPr>
          <p:nvPr/>
        </p:nvSpPr>
        <p:spPr bwMode="auto">
          <a:xfrm>
            <a:off x="7267575" y="1981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a:latin typeface="Arial" charset="0"/>
              </a:rPr>
              <a:t>Task E</a:t>
            </a:r>
            <a:endParaRPr lang="en-GB" sz="1600" b="1">
              <a:latin typeface="Arial" charset="0"/>
            </a:endParaRPr>
          </a:p>
        </p:txBody>
      </p:sp>
      <p:sp>
        <p:nvSpPr>
          <p:cNvPr id="32789" name="Line 23"/>
          <p:cNvSpPr>
            <a:spLocks noChangeShapeType="1"/>
          </p:cNvSpPr>
          <p:nvPr/>
        </p:nvSpPr>
        <p:spPr bwMode="auto">
          <a:xfrm>
            <a:off x="2238375" y="3962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Line 24"/>
          <p:cNvSpPr>
            <a:spLocks noChangeShapeType="1"/>
          </p:cNvSpPr>
          <p:nvPr/>
        </p:nvSpPr>
        <p:spPr bwMode="auto">
          <a:xfrm>
            <a:off x="2543175" y="3962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Line 25"/>
          <p:cNvSpPr>
            <a:spLocks noChangeShapeType="1"/>
          </p:cNvSpPr>
          <p:nvPr/>
        </p:nvSpPr>
        <p:spPr bwMode="auto">
          <a:xfrm>
            <a:off x="2543175" y="4648200"/>
            <a:ext cx="449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26"/>
          <p:cNvSpPr>
            <a:spLocks noChangeShapeType="1"/>
          </p:cNvSpPr>
          <p:nvPr/>
        </p:nvSpPr>
        <p:spPr bwMode="auto">
          <a:xfrm>
            <a:off x="7038975" y="3962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3" name="Line 27"/>
          <p:cNvSpPr>
            <a:spLocks noChangeShapeType="1"/>
          </p:cNvSpPr>
          <p:nvPr/>
        </p:nvSpPr>
        <p:spPr bwMode="auto">
          <a:xfrm>
            <a:off x="7343775" y="3962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28"/>
          <p:cNvSpPr>
            <a:spLocks noChangeShapeType="1"/>
          </p:cNvSpPr>
          <p:nvPr/>
        </p:nvSpPr>
        <p:spPr bwMode="auto">
          <a:xfrm flipH="1">
            <a:off x="790575" y="46482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5" name="Line 29"/>
          <p:cNvSpPr>
            <a:spLocks noChangeShapeType="1"/>
          </p:cNvSpPr>
          <p:nvPr/>
        </p:nvSpPr>
        <p:spPr bwMode="auto">
          <a:xfrm>
            <a:off x="7343775" y="46482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6" name="Line 30"/>
          <p:cNvSpPr>
            <a:spLocks noChangeShapeType="1"/>
          </p:cNvSpPr>
          <p:nvPr/>
        </p:nvSpPr>
        <p:spPr bwMode="auto">
          <a:xfrm>
            <a:off x="790575" y="5334000"/>
            <a:ext cx="777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Text Box 31"/>
          <p:cNvSpPr txBox="1">
            <a:spLocks noChangeArrowheads="1"/>
          </p:cNvSpPr>
          <p:nvPr/>
        </p:nvSpPr>
        <p:spPr bwMode="auto">
          <a:xfrm>
            <a:off x="4067175" y="4251325"/>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2000">
                <a:latin typeface="Arial" charset="0"/>
              </a:rPr>
              <a:t>NW</a:t>
            </a:r>
            <a:endParaRPr lang="en-GB" sz="2000">
              <a:latin typeface="Arial" charset="0"/>
            </a:endParaRPr>
          </a:p>
        </p:txBody>
      </p:sp>
      <p:sp>
        <p:nvSpPr>
          <p:cNvPr id="32798" name="Line 32"/>
          <p:cNvSpPr>
            <a:spLocks noChangeShapeType="1"/>
          </p:cNvSpPr>
          <p:nvPr/>
        </p:nvSpPr>
        <p:spPr bwMode="auto">
          <a:xfrm>
            <a:off x="2238375" y="3962400"/>
            <a:ext cx="304800"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99" name="Line 33"/>
          <p:cNvSpPr>
            <a:spLocks noChangeShapeType="1"/>
          </p:cNvSpPr>
          <p:nvPr/>
        </p:nvSpPr>
        <p:spPr bwMode="auto">
          <a:xfrm>
            <a:off x="7038975" y="3962400"/>
            <a:ext cx="304800"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Line 36"/>
          <p:cNvSpPr>
            <a:spLocks noChangeShapeType="1"/>
          </p:cNvSpPr>
          <p:nvPr/>
        </p:nvSpPr>
        <p:spPr bwMode="auto">
          <a:xfrm>
            <a:off x="1781175" y="5105400"/>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01" name="Line 37"/>
          <p:cNvSpPr>
            <a:spLocks noChangeShapeType="1"/>
          </p:cNvSpPr>
          <p:nvPr/>
        </p:nvSpPr>
        <p:spPr bwMode="auto">
          <a:xfrm>
            <a:off x="7115175" y="5105400"/>
            <a:ext cx="3810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5506" name="Line 34"/>
          <p:cNvSpPr>
            <a:spLocks noChangeShapeType="1"/>
          </p:cNvSpPr>
          <p:nvPr/>
        </p:nvSpPr>
        <p:spPr bwMode="auto">
          <a:xfrm>
            <a:off x="2390775" y="3581400"/>
            <a:ext cx="0" cy="1295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5507" name="Line 35"/>
          <p:cNvSpPr>
            <a:spLocks noChangeShapeType="1"/>
          </p:cNvSpPr>
          <p:nvPr/>
        </p:nvSpPr>
        <p:spPr bwMode="auto">
          <a:xfrm flipV="1">
            <a:off x="7191375" y="3505200"/>
            <a:ext cx="0" cy="13716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 name="Group 38"/>
          <p:cNvGrpSpPr>
            <a:grpSpLocks/>
          </p:cNvGrpSpPr>
          <p:nvPr/>
        </p:nvGrpSpPr>
        <p:grpSpPr bwMode="auto">
          <a:xfrm>
            <a:off x="2390775" y="4721225"/>
            <a:ext cx="4800600" cy="254000"/>
            <a:chOff x="1506" y="2974"/>
            <a:chExt cx="3024" cy="160"/>
          </a:xfrm>
        </p:grpSpPr>
        <p:sp>
          <p:nvSpPr>
            <p:cNvPr id="32822" name="Line 39"/>
            <p:cNvSpPr>
              <a:spLocks noChangeShapeType="1"/>
            </p:cNvSpPr>
            <p:nvPr/>
          </p:nvSpPr>
          <p:spPr bwMode="auto">
            <a:xfrm>
              <a:off x="3042" y="3072"/>
              <a:ext cx="24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23" name="Line 40"/>
            <p:cNvSpPr>
              <a:spLocks noChangeShapeType="1"/>
            </p:cNvSpPr>
            <p:nvPr/>
          </p:nvSpPr>
          <p:spPr bwMode="auto">
            <a:xfrm>
              <a:off x="1506" y="3072"/>
              <a:ext cx="129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824" name="Line 41"/>
            <p:cNvSpPr>
              <a:spLocks noChangeShapeType="1"/>
            </p:cNvSpPr>
            <p:nvPr/>
          </p:nvSpPr>
          <p:spPr bwMode="auto">
            <a:xfrm>
              <a:off x="3282" y="3072"/>
              <a:ext cx="124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825" name="Group 42"/>
            <p:cNvGrpSpPr>
              <a:grpSpLocks/>
            </p:cNvGrpSpPr>
            <p:nvPr/>
          </p:nvGrpSpPr>
          <p:grpSpPr bwMode="auto">
            <a:xfrm>
              <a:off x="2801" y="2974"/>
              <a:ext cx="240" cy="160"/>
              <a:chOff x="2591" y="2974"/>
              <a:chExt cx="240" cy="160"/>
            </a:xfrm>
          </p:grpSpPr>
          <p:sp>
            <p:nvSpPr>
              <p:cNvPr id="32826" name="Rectangle 43"/>
              <p:cNvSpPr>
                <a:spLocks noChangeArrowheads="1"/>
              </p:cNvSpPr>
              <p:nvPr/>
            </p:nvSpPr>
            <p:spPr bwMode="auto">
              <a:xfrm>
                <a:off x="2591" y="2974"/>
                <a:ext cx="240" cy="16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32827" name="Rectangle 44"/>
              <p:cNvSpPr>
                <a:spLocks noChangeArrowheads="1"/>
              </p:cNvSpPr>
              <p:nvPr/>
            </p:nvSpPr>
            <p:spPr bwMode="auto">
              <a:xfrm>
                <a:off x="2777" y="2994"/>
                <a:ext cx="31" cy="3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2828" name="Line 45"/>
              <p:cNvSpPr>
                <a:spLocks noChangeShapeType="1"/>
              </p:cNvSpPr>
              <p:nvPr/>
            </p:nvSpPr>
            <p:spPr bwMode="auto">
              <a:xfrm>
                <a:off x="2668" y="3062"/>
                <a:ext cx="10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9" name="Line 46"/>
              <p:cNvSpPr>
                <a:spLocks noChangeShapeType="1"/>
              </p:cNvSpPr>
              <p:nvPr/>
            </p:nvSpPr>
            <p:spPr bwMode="auto">
              <a:xfrm>
                <a:off x="2669" y="3089"/>
                <a:ext cx="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2805" name="Group 47"/>
          <p:cNvGrpSpPr>
            <a:grpSpLocks/>
          </p:cNvGrpSpPr>
          <p:nvPr/>
        </p:nvGrpSpPr>
        <p:grpSpPr bwMode="auto">
          <a:xfrm>
            <a:off x="7496175" y="4979988"/>
            <a:ext cx="381000" cy="254000"/>
            <a:chOff x="2591" y="2974"/>
            <a:chExt cx="240" cy="160"/>
          </a:xfrm>
        </p:grpSpPr>
        <p:sp>
          <p:nvSpPr>
            <p:cNvPr id="32818" name="Rectangle 48"/>
            <p:cNvSpPr>
              <a:spLocks noChangeArrowheads="1"/>
            </p:cNvSpPr>
            <p:nvPr/>
          </p:nvSpPr>
          <p:spPr bwMode="auto">
            <a:xfrm>
              <a:off x="2591" y="2974"/>
              <a:ext cx="240" cy="16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32819" name="Rectangle 49"/>
            <p:cNvSpPr>
              <a:spLocks noChangeArrowheads="1"/>
            </p:cNvSpPr>
            <p:nvPr/>
          </p:nvSpPr>
          <p:spPr bwMode="auto">
            <a:xfrm>
              <a:off x="2777" y="2994"/>
              <a:ext cx="31" cy="3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2820" name="Line 50"/>
            <p:cNvSpPr>
              <a:spLocks noChangeShapeType="1"/>
            </p:cNvSpPr>
            <p:nvPr/>
          </p:nvSpPr>
          <p:spPr bwMode="auto">
            <a:xfrm>
              <a:off x="2668" y="3062"/>
              <a:ext cx="10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1" name="Line 51"/>
            <p:cNvSpPr>
              <a:spLocks noChangeShapeType="1"/>
            </p:cNvSpPr>
            <p:nvPr/>
          </p:nvSpPr>
          <p:spPr bwMode="auto">
            <a:xfrm>
              <a:off x="2669" y="3089"/>
              <a:ext cx="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806" name="Group 52"/>
          <p:cNvGrpSpPr>
            <a:grpSpLocks/>
          </p:cNvGrpSpPr>
          <p:nvPr/>
        </p:nvGrpSpPr>
        <p:grpSpPr bwMode="auto">
          <a:xfrm>
            <a:off x="1400175" y="4975225"/>
            <a:ext cx="381000" cy="254000"/>
            <a:chOff x="2591" y="2974"/>
            <a:chExt cx="240" cy="160"/>
          </a:xfrm>
        </p:grpSpPr>
        <p:sp>
          <p:nvSpPr>
            <p:cNvPr id="32814" name="Rectangle 53"/>
            <p:cNvSpPr>
              <a:spLocks noChangeArrowheads="1"/>
            </p:cNvSpPr>
            <p:nvPr/>
          </p:nvSpPr>
          <p:spPr bwMode="auto">
            <a:xfrm>
              <a:off x="2591" y="2974"/>
              <a:ext cx="240" cy="16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32815" name="Rectangle 54"/>
            <p:cNvSpPr>
              <a:spLocks noChangeArrowheads="1"/>
            </p:cNvSpPr>
            <p:nvPr/>
          </p:nvSpPr>
          <p:spPr bwMode="auto">
            <a:xfrm>
              <a:off x="2777" y="2994"/>
              <a:ext cx="31" cy="3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2816" name="Line 55"/>
            <p:cNvSpPr>
              <a:spLocks noChangeShapeType="1"/>
            </p:cNvSpPr>
            <p:nvPr/>
          </p:nvSpPr>
          <p:spPr bwMode="auto">
            <a:xfrm>
              <a:off x="2668" y="3062"/>
              <a:ext cx="10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7" name="Line 56"/>
            <p:cNvSpPr>
              <a:spLocks noChangeShapeType="1"/>
            </p:cNvSpPr>
            <p:nvPr/>
          </p:nvSpPr>
          <p:spPr bwMode="auto">
            <a:xfrm>
              <a:off x="2669" y="3089"/>
              <a:ext cx="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62"/>
          <p:cNvGrpSpPr>
            <a:grpSpLocks/>
          </p:cNvGrpSpPr>
          <p:nvPr/>
        </p:nvGrpSpPr>
        <p:grpSpPr bwMode="auto">
          <a:xfrm>
            <a:off x="7686675" y="2743200"/>
            <a:ext cx="1457326" cy="685800"/>
            <a:chOff x="4842" y="1728"/>
            <a:chExt cx="816" cy="432"/>
          </a:xfrm>
        </p:grpSpPr>
        <p:sp>
          <p:nvSpPr>
            <p:cNvPr id="32812" name="AutoShape 63"/>
            <p:cNvSpPr>
              <a:spLocks noChangeArrowheads="1"/>
            </p:cNvSpPr>
            <p:nvPr/>
          </p:nvSpPr>
          <p:spPr bwMode="auto">
            <a:xfrm>
              <a:off x="4842" y="1728"/>
              <a:ext cx="816" cy="432"/>
            </a:xfrm>
            <a:prstGeom prst="rightArrow">
              <a:avLst>
                <a:gd name="adj1" fmla="val 50000"/>
                <a:gd name="adj2" fmla="val 47222"/>
              </a:avLst>
            </a:prstGeom>
            <a:solidFill>
              <a:srgbClr val="FFFF00">
                <a:alpha val="50195"/>
              </a:srgbClr>
            </a:solidFill>
            <a:ln w="9525">
              <a:solidFill>
                <a:schemeClr val="tx1"/>
              </a:solidFill>
              <a:miter lim="800000"/>
              <a:headEnd/>
              <a:tailEnd/>
            </a:ln>
          </p:spPr>
          <p:txBody>
            <a:bodyPr wrap="none" anchor="ctr"/>
            <a:lstStyle/>
            <a:p>
              <a:endParaRPr lang="en-US"/>
            </a:p>
          </p:txBody>
        </p:sp>
        <p:sp>
          <p:nvSpPr>
            <p:cNvPr id="32813" name="Text Box 64"/>
            <p:cNvSpPr txBox="1">
              <a:spLocks noChangeArrowheads="1"/>
            </p:cNvSpPr>
            <p:nvPr/>
          </p:nvSpPr>
          <p:spPr bwMode="auto">
            <a:xfrm>
              <a:off x="4895" y="1816"/>
              <a:ext cx="7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dirty="0" err="1">
                  <a:latin typeface="Arial" charset="0"/>
                </a:rPr>
                <a:t>response</a:t>
              </a:r>
              <a:endParaRPr lang="en-GB" sz="1800" dirty="0">
                <a:latin typeface="Arial" charset="0"/>
              </a:endParaRPr>
            </a:p>
          </p:txBody>
        </p:sp>
      </p:grpSp>
      <p:grpSp>
        <p:nvGrpSpPr>
          <p:cNvPr id="7" name="Group 65"/>
          <p:cNvGrpSpPr>
            <a:grpSpLocks/>
          </p:cNvGrpSpPr>
          <p:nvPr/>
        </p:nvGrpSpPr>
        <p:grpSpPr bwMode="auto">
          <a:xfrm flipH="1">
            <a:off x="488950" y="2808288"/>
            <a:ext cx="1409700" cy="685800"/>
            <a:chOff x="4842" y="1728"/>
            <a:chExt cx="816" cy="432"/>
          </a:xfrm>
        </p:grpSpPr>
        <p:sp>
          <p:nvSpPr>
            <p:cNvPr id="32810" name="AutoShape 66"/>
            <p:cNvSpPr>
              <a:spLocks noChangeArrowheads="1"/>
            </p:cNvSpPr>
            <p:nvPr/>
          </p:nvSpPr>
          <p:spPr bwMode="auto">
            <a:xfrm>
              <a:off x="4842" y="1728"/>
              <a:ext cx="816" cy="432"/>
            </a:xfrm>
            <a:prstGeom prst="rightArrow">
              <a:avLst>
                <a:gd name="adj1" fmla="val 50000"/>
                <a:gd name="adj2" fmla="val 47222"/>
              </a:avLst>
            </a:prstGeom>
            <a:solidFill>
              <a:srgbClr val="FFFF00">
                <a:alpha val="50195"/>
              </a:srgbClr>
            </a:solidFill>
            <a:ln w="9525">
              <a:solidFill>
                <a:schemeClr val="tx1"/>
              </a:solidFill>
              <a:miter lim="800000"/>
              <a:headEnd/>
              <a:tailEnd/>
            </a:ln>
          </p:spPr>
          <p:txBody>
            <a:bodyPr wrap="none" anchor="ctr"/>
            <a:lstStyle/>
            <a:p>
              <a:endParaRPr lang="en-US"/>
            </a:p>
          </p:txBody>
        </p:sp>
        <p:sp>
          <p:nvSpPr>
            <p:cNvPr id="32811" name="Text Box 67"/>
            <p:cNvSpPr txBox="1">
              <a:spLocks noChangeArrowheads="1"/>
            </p:cNvSpPr>
            <p:nvPr/>
          </p:nvSpPr>
          <p:spPr bwMode="auto">
            <a:xfrm>
              <a:off x="4895" y="1816"/>
              <a:ext cx="7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dirty="0">
                  <a:latin typeface="Arial" charset="0"/>
                </a:rPr>
                <a:t> </a:t>
              </a:r>
              <a:r>
                <a:rPr lang="sv-SE" sz="1800" dirty="0" smtClean="0">
                  <a:latin typeface="Arial" charset="0"/>
                </a:rPr>
                <a:t>   </a:t>
              </a:r>
              <a:r>
                <a:rPr lang="sv-SE" sz="1800" dirty="0" err="1" smtClean="0">
                  <a:latin typeface="Arial" charset="0"/>
                </a:rPr>
                <a:t>polling</a:t>
              </a:r>
              <a:endParaRPr lang="en-GB" sz="1800" dirty="0">
                <a:latin typeface="Arial" charset="0"/>
              </a:endParaRPr>
            </a:p>
          </p:txBody>
        </p:sp>
      </p:grpSp>
      <p:sp>
        <p:nvSpPr>
          <p:cNvPr id="3" name="Slide Number Placeholder 2"/>
          <p:cNvSpPr>
            <a:spLocks noGrp="1"/>
          </p:cNvSpPr>
          <p:nvPr>
            <p:ph type="sldNum" sz="quarter" idx="12"/>
          </p:nvPr>
        </p:nvSpPr>
        <p:spPr/>
        <p:txBody>
          <a:bodyPr/>
          <a:lstStyle/>
          <a:p>
            <a:fld id="{025A855F-C6D8-5944-9B1B-50E202AEB8AD}" type="slidenum">
              <a:rPr lang="en-US" smtClean="0"/>
              <a:t>13</a:t>
            </a:fld>
            <a:endParaRPr lang="en-US"/>
          </a:p>
        </p:txBody>
      </p:sp>
    </p:spTree>
    <p:extLst>
      <p:ext uri="{BB962C8B-B14F-4D97-AF65-F5344CB8AC3E}">
        <p14:creationId xmlns:p14="http://schemas.microsoft.com/office/powerpoint/2010/main" val="1428086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5506"/>
                                        </p:tgtEl>
                                        <p:attrNameLst>
                                          <p:attrName>style.visibility</p:attrName>
                                        </p:attrNameLst>
                                      </p:cBhvr>
                                      <p:to>
                                        <p:strVal val="visible"/>
                                      </p:to>
                                    </p:set>
                                    <p:animEffect transition="in" filter="wipe(up)">
                                      <p:cBhvr>
                                        <p:cTn id="12" dur="500"/>
                                        <p:tgtEl>
                                          <p:spTgt spid="10550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05507"/>
                                        </p:tgtEl>
                                        <p:attrNameLst>
                                          <p:attrName>style.visibility</p:attrName>
                                        </p:attrNameLst>
                                      </p:cBhvr>
                                      <p:to>
                                        <p:strVal val="visible"/>
                                      </p:to>
                                    </p:set>
                                    <p:animEffect transition="in" filter="wipe(down)">
                                      <p:cBhvr>
                                        <p:cTn id="20" dur="500"/>
                                        <p:tgtEl>
                                          <p:spTgt spid="1055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06" grpId="0" animBg="1"/>
      <p:bldP spid="1055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7038975" y="3962400"/>
            <a:ext cx="304800" cy="685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47" name="Rectangle 3"/>
          <p:cNvSpPr>
            <a:spLocks noChangeArrowheads="1"/>
          </p:cNvSpPr>
          <p:nvPr/>
        </p:nvSpPr>
        <p:spPr bwMode="auto">
          <a:xfrm>
            <a:off x="2238375" y="3962400"/>
            <a:ext cx="304800" cy="685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48" name="Rectangle 4"/>
          <p:cNvSpPr>
            <a:spLocks noChangeArrowheads="1"/>
          </p:cNvSpPr>
          <p:nvPr/>
        </p:nvSpPr>
        <p:spPr bwMode="auto">
          <a:xfrm>
            <a:off x="790575" y="4648200"/>
            <a:ext cx="7772400" cy="6858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1749" name="Rectangle 5"/>
          <p:cNvSpPr>
            <a:spLocks noGrp="1" noChangeArrowheads="1"/>
          </p:cNvSpPr>
          <p:nvPr>
            <p:ph type="title"/>
          </p:nvPr>
        </p:nvSpPr>
        <p:spPr/>
        <p:txBody>
          <a:bodyPr/>
          <a:lstStyle/>
          <a:p>
            <a:r>
              <a:rPr lang="en-US" smtClean="0"/>
              <a:t>Event-trigged communication</a:t>
            </a:r>
            <a:endParaRPr lang="en-US"/>
          </a:p>
        </p:txBody>
      </p:sp>
      <p:sp>
        <p:nvSpPr>
          <p:cNvPr id="31750" name="AutoShape 6"/>
          <p:cNvSpPr>
            <a:spLocks noChangeArrowheads="1"/>
          </p:cNvSpPr>
          <p:nvPr/>
        </p:nvSpPr>
        <p:spPr bwMode="auto">
          <a:xfrm>
            <a:off x="1247775" y="1676400"/>
            <a:ext cx="2362200" cy="2286000"/>
          </a:xfrm>
          <a:prstGeom prst="roundRect">
            <a:avLst>
              <a:gd name="adj" fmla="val 16667"/>
            </a:avLst>
          </a:prstGeom>
          <a:solidFill>
            <a:srgbClr val="DDDDDD"/>
          </a:solidFill>
          <a:ln w="9525">
            <a:solidFill>
              <a:schemeClr val="tx1"/>
            </a:solidFill>
            <a:round/>
            <a:headEnd/>
            <a:tailEnd/>
          </a:ln>
        </p:spPr>
        <p:txBody>
          <a:bodyPr wrap="none" anchor="ctr"/>
          <a:lstStyle/>
          <a:p>
            <a:pPr algn="ctr"/>
            <a:endParaRPr lang="en-GB"/>
          </a:p>
        </p:txBody>
      </p:sp>
      <p:sp>
        <p:nvSpPr>
          <p:cNvPr id="31751" name="Text Box 7"/>
          <p:cNvSpPr txBox="1">
            <a:spLocks noChangeArrowheads="1"/>
          </p:cNvSpPr>
          <p:nvPr/>
        </p:nvSpPr>
        <p:spPr bwMode="auto">
          <a:xfrm>
            <a:off x="1452563" y="1295400"/>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sv-SE" sz="2000">
                <a:latin typeface="Arial" charset="0"/>
              </a:rPr>
              <a:t>Node 1</a:t>
            </a:r>
          </a:p>
        </p:txBody>
      </p:sp>
      <p:sp>
        <p:nvSpPr>
          <p:cNvPr id="31752" name="Text Box 8"/>
          <p:cNvSpPr txBox="1">
            <a:spLocks noChangeArrowheads="1"/>
          </p:cNvSpPr>
          <p:nvPr/>
        </p:nvSpPr>
        <p:spPr bwMode="auto">
          <a:xfrm>
            <a:off x="6124575" y="1295400"/>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sv-SE" sz="2000">
                <a:latin typeface="Arial" charset="0"/>
              </a:rPr>
              <a:t>Node 2</a:t>
            </a:r>
          </a:p>
        </p:txBody>
      </p:sp>
      <p:sp>
        <p:nvSpPr>
          <p:cNvPr id="31753" name="AutoShape 9"/>
          <p:cNvSpPr>
            <a:spLocks noChangeArrowheads="1"/>
          </p:cNvSpPr>
          <p:nvPr/>
        </p:nvSpPr>
        <p:spPr bwMode="auto">
          <a:xfrm>
            <a:off x="5972175" y="1676400"/>
            <a:ext cx="2362200" cy="2286000"/>
          </a:xfrm>
          <a:prstGeom prst="roundRect">
            <a:avLst>
              <a:gd name="adj" fmla="val 16667"/>
            </a:avLst>
          </a:prstGeom>
          <a:solidFill>
            <a:srgbClr val="DDDDDD"/>
          </a:solidFill>
          <a:ln w="9525">
            <a:solidFill>
              <a:schemeClr val="tx1"/>
            </a:solidFill>
            <a:round/>
            <a:headEnd/>
            <a:tailEnd/>
          </a:ln>
        </p:spPr>
        <p:txBody>
          <a:bodyPr wrap="none" anchor="ctr"/>
          <a:lstStyle/>
          <a:p>
            <a:pPr algn="ctr"/>
            <a:endParaRPr lang="en-GB"/>
          </a:p>
        </p:txBody>
      </p:sp>
      <p:sp>
        <p:nvSpPr>
          <p:cNvPr id="31755" name="Oval 12"/>
          <p:cNvSpPr>
            <a:spLocks noChangeArrowheads="1"/>
          </p:cNvSpPr>
          <p:nvPr/>
        </p:nvSpPr>
        <p:spPr bwMode="auto">
          <a:xfrm>
            <a:off x="1933575" y="2819400"/>
            <a:ext cx="914400" cy="7620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756" name="Text Box 13"/>
          <p:cNvSpPr txBox="1">
            <a:spLocks noChangeArrowheads="1"/>
          </p:cNvSpPr>
          <p:nvPr/>
        </p:nvSpPr>
        <p:spPr bwMode="auto">
          <a:xfrm>
            <a:off x="2009775" y="30480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a:latin typeface="Arial" charset="0"/>
              </a:rPr>
              <a:t>Task A</a:t>
            </a:r>
            <a:endParaRPr lang="en-GB" sz="1600" b="1">
              <a:latin typeface="Arial" charset="0"/>
            </a:endParaRPr>
          </a:p>
        </p:txBody>
      </p:sp>
      <p:sp>
        <p:nvSpPr>
          <p:cNvPr id="31757" name="Oval 14"/>
          <p:cNvSpPr>
            <a:spLocks noChangeArrowheads="1"/>
          </p:cNvSpPr>
          <p:nvPr/>
        </p:nvSpPr>
        <p:spPr bwMode="auto">
          <a:xfrm>
            <a:off x="6734175" y="2743200"/>
            <a:ext cx="914400" cy="7620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758" name="Text Box 15"/>
          <p:cNvSpPr txBox="1">
            <a:spLocks noChangeArrowheads="1"/>
          </p:cNvSpPr>
          <p:nvPr/>
        </p:nvSpPr>
        <p:spPr bwMode="auto">
          <a:xfrm>
            <a:off x="6810375" y="29718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a:latin typeface="Arial" charset="0"/>
              </a:rPr>
              <a:t>Task B</a:t>
            </a:r>
            <a:endParaRPr lang="en-GB" sz="1600" b="1">
              <a:latin typeface="Arial" charset="0"/>
            </a:endParaRPr>
          </a:p>
        </p:txBody>
      </p:sp>
      <p:sp>
        <p:nvSpPr>
          <p:cNvPr id="31759" name="Oval 16"/>
          <p:cNvSpPr>
            <a:spLocks noChangeArrowheads="1"/>
          </p:cNvSpPr>
          <p:nvPr/>
        </p:nvSpPr>
        <p:spPr bwMode="auto">
          <a:xfrm>
            <a:off x="1400175" y="1752600"/>
            <a:ext cx="914400" cy="7620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760" name="Text Box 17"/>
          <p:cNvSpPr txBox="1">
            <a:spLocks noChangeArrowheads="1"/>
          </p:cNvSpPr>
          <p:nvPr/>
        </p:nvSpPr>
        <p:spPr bwMode="auto">
          <a:xfrm>
            <a:off x="1476375" y="1981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a:latin typeface="Arial" charset="0"/>
              </a:rPr>
              <a:t>Task C</a:t>
            </a:r>
            <a:endParaRPr lang="en-GB" sz="1600" b="1">
              <a:latin typeface="Arial" charset="0"/>
            </a:endParaRPr>
          </a:p>
        </p:txBody>
      </p:sp>
      <p:sp>
        <p:nvSpPr>
          <p:cNvPr id="31761" name="Oval 18"/>
          <p:cNvSpPr>
            <a:spLocks noChangeArrowheads="1"/>
          </p:cNvSpPr>
          <p:nvPr/>
        </p:nvSpPr>
        <p:spPr bwMode="auto">
          <a:xfrm>
            <a:off x="2619375" y="1752600"/>
            <a:ext cx="914400" cy="7620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762" name="Text Box 19"/>
          <p:cNvSpPr txBox="1">
            <a:spLocks noChangeArrowheads="1"/>
          </p:cNvSpPr>
          <p:nvPr/>
        </p:nvSpPr>
        <p:spPr bwMode="auto">
          <a:xfrm>
            <a:off x="2695575" y="1981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a:latin typeface="Arial" charset="0"/>
              </a:rPr>
              <a:t>Task D</a:t>
            </a:r>
            <a:endParaRPr lang="en-GB" sz="1600" b="1">
              <a:latin typeface="Arial" charset="0"/>
            </a:endParaRPr>
          </a:p>
        </p:txBody>
      </p:sp>
      <p:sp>
        <p:nvSpPr>
          <p:cNvPr id="31763" name="Oval 20"/>
          <p:cNvSpPr>
            <a:spLocks noChangeArrowheads="1"/>
          </p:cNvSpPr>
          <p:nvPr/>
        </p:nvSpPr>
        <p:spPr bwMode="auto">
          <a:xfrm>
            <a:off x="7191375" y="1752600"/>
            <a:ext cx="914400" cy="762000"/>
          </a:xfrm>
          <a:prstGeom prst="ellipse">
            <a:avLst/>
          </a:prstGeom>
          <a:solidFill>
            <a:schemeClr val="bg1"/>
          </a:solidFill>
          <a:ln w="9525">
            <a:solidFill>
              <a:schemeClr val="tx1"/>
            </a:solidFill>
            <a:round/>
            <a:headEnd/>
            <a:tailEnd/>
          </a:ln>
        </p:spPr>
        <p:txBody>
          <a:bodyPr wrap="none" anchor="ctr"/>
          <a:lstStyle/>
          <a:p>
            <a:endParaRPr lang="en-US"/>
          </a:p>
        </p:txBody>
      </p:sp>
      <p:sp>
        <p:nvSpPr>
          <p:cNvPr id="31764" name="Text Box 21"/>
          <p:cNvSpPr txBox="1">
            <a:spLocks noChangeArrowheads="1"/>
          </p:cNvSpPr>
          <p:nvPr/>
        </p:nvSpPr>
        <p:spPr bwMode="auto">
          <a:xfrm>
            <a:off x="7267575" y="198120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a:latin typeface="Arial" charset="0"/>
              </a:rPr>
              <a:t>Task E</a:t>
            </a:r>
            <a:endParaRPr lang="en-GB" sz="1600" b="1">
              <a:latin typeface="Arial" charset="0"/>
            </a:endParaRPr>
          </a:p>
        </p:txBody>
      </p:sp>
      <p:sp>
        <p:nvSpPr>
          <p:cNvPr id="31765" name="Line 22"/>
          <p:cNvSpPr>
            <a:spLocks noChangeShapeType="1"/>
          </p:cNvSpPr>
          <p:nvPr/>
        </p:nvSpPr>
        <p:spPr bwMode="auto">
          <a:xfrm>
            <a:off x="2238375" y="3962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23"/>
          <p:cNvSpPr>
            <a:spLocks noChangeShapeType="1"/>
          </p:cNvSpPr>
          <p:nvPr/>
        </p:nvSpPr>
        <p:spPr bwMode="auto">
          <a:xfrm>
            <a:off x="2543175" y="3962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24"/>
          <p:cNvSpPr>
            <a:spLocks noChangeShapeType="1"/>
          </p:cNvSpPr>
          <p:nvPr/>
        </p:nvSpPr>
        <p:spPr bwMode="auto">
          <a:xfrm>
            <a:off x="2543175" y="4648200"/>
            <a:ext cx="449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25"/>
          <p:cNvSpPr>
            <a:spLocks noChangeShapeType="1"/>
          </p:cNvSpPr>
          <p:nvPr/>
        </p:nvSpPr>
        <p:spPr bwMode="auto">
          <a:xfrm>
            <a:off x="7038975" y="3962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26"/>
          <p:cNvSpPr>
            <a:spLocks noChangeShapeType="1"/>
          </p:cNvSpPr>
          <p:nvPr/>
        </p:nvSpPr>
        <p:spPr bwMode="auto">
          <a:xfrm>
            <a:off x="7343775" y="39624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27"/>
          <p:cNvSpPr>
            <a:spLocks noChangeShapeType="1"/>
          </p:cNvSpPr>
          <p:nvPr/>
        </p:nvSpPr>
        <p:spPr bwMode="auto">
          <a:xfrm flipH="1">
            <a:off x="790575" y="46482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28"/>
          <p:cNvSpPr>
            <a:spLocks noChangeShapeType="1"/>
          </p:cNvSpPr>
          <p:nvPr/>
        </p:nvSpPr>
        <p:spPr bwMode="auto">
          <a:xfrm>
            <a:off x="7343775" y="46482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29"/>
          <p:cNvSpPr>
            <a:spLocks noChangeShapeType="1"/>
          </p:cNvSpPr>
          <p:nvPr/>
        </p:nvSpPr>
        <p:spPr bwMode="auto">
          <a:xfrm>
            <a:off x="790575" y="5334000"/>
            <a:ext cx="777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Text Box 30"/>
          <p:cNvSpPr txBox="1">
            <a:spLocks noChangeArrowheads="1"/>
          </p:cNvSpPr>
          <p:nvPr/>
        </p:nvSpPr>
        <p:spPr bwMode="auto">
          <a:xfrm>
            <a:off x="4067175" y="4251325"/>
            <a:ext cx="182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2000">
                <a:latin typeface="Arial" charset="0"/>
              </a:rPr>
              <a:t>NW</a:t>
            </a:r>
            <a:endParaRPr lang="en-GB" sz="2000">
              <a:latin typeface="Arial" charset="0"/>
            </a:endParaRPr>
          </a:p>
        </p:txBody>
      </p:sp>
      <p:sp>
        <p:nvSpPr>
          <p:cNvPr id="31774" name="Line 32"/>
          <p:cNvSpPr>
            <a:spLocks noChangeShapeType="1"/>
          </p:cNvSpPr>
          <p:nvPr/>
        </p:nvSpPr>
        <p:spPr bwMode="auto">
          <a:xfrm>
            <a:off x="2238375" y="3962400"/>
            <a:ext cx="304800"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3"/>
          <p:cNvSpPr>
            <a:spLocks noChangeShapeType="1"/>
          </p:cNvSpPr>
          <p:nvPr/>
        </p:nvSpPr>
        <p:spPr bwMode="auto">
          <a:xfrm>
            <a:off x="7038975" y="3962400"/>
            <a:ext cx="304800"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82" name="Line 34"/>
          <p:cNvSpPr>
            <a:spLocks noChangeShapeType="1"/>
          </p:cNvSpPr>
          <p:nvPr/>
        </p:nvSpPr>
        <p:spPr bwMode="auto">
          <a:xfrm>
            <a:off x="2390775" y="3581400"/>
            <a:ext cx="0" cy="1295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486" name="Line 38"/>
          <p:cNvSpPr>
            <a:spLocks noChangeShapeType="1"/>
          </p:cNvSpPr>
          <p:nvPr/>
        </p:nvSpPr>
        <p:spPr bwMode="auto">
          <a:xfrm flipV="1">
            <a:off x="7191375" y="3505200"/>
            <a:ext cx="0" cy="13716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8" name="Line 39"/>
          <p:cNvSpPr>
            <a:spLocks noChangeShapeType="1"/>
          </p:cNvSpPr>
          <p:nvPr/>
        </p:nvSpPr>
        <p:spPr bwMode="auto">
          <a:xfrm>
            <a:off x="1781175" y="5105400"/>
            <a:ext cx="381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79" name="Line 40"/>
          <p:cNvSpPr>
            <a:spLocks noChangeShapeType="1"/>
          </p:cNvSpPr>
          <p:nvPr/>
        </p:nvSpPr>
        <p:spPr bwMode="auto">
          <a:xfrm>
            <a:off x="7115175" y="5105400"/>
            <a:ext cx="381000"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nvGrpSpPr>
          <p:cNvPr id="2" name="Group 68"/>
          <p:cNvGrpSpPr>
            <a:grpSpLocks/>
          </p:cNvGrpSpPr>
          <p:nvPr/>
        </p:nvGrpSpPr>
        <p:grpSpPr bwMode="auto">
          <a:xfrm>
            <a:off x="2390775" y="4721225"/>
            <a:ext cx="4800600" cy="254000"/>
            <a:chOff x="1506" y="2974"/>
            <a:chExt cx="3024" cy="160"/>
          </a:xfrm>
        </p:grpSpPr>
        <p:sp>
          <p:nvSpPr>
            <p:cNvPr id="31803" name="Line 31"/>
            <p:cNvSpPr>
              <a:spLocks noChangeShapeType="1"/>
            </p:cNvSpPr>
            <p:nvPr/>
          </p:nvSpPr>
          <p:spPr bwMode="auto">
            <a:xfrm>
              <a:off x="3042" y="3072"/>
              <a:ext cx="24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804" name="Line 36"/>
            <p:cNvSpPr>
              <a:spLocks noChangeShapeType="1"/>
            </p:cNvSpPr>
            <p:nvPr/>
          </p:nvSpPr>
          <p:spPr bwMode="auto">
            <a:xfrm>
              <a:off x="1506" y="3072"/>
              <a:ext cx="129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805" name="Line 37"/>
            <p:cNvSpPr>
              <a:spLocks noChangeShapeType="1"/>
            </p:cNvSpPr>
            <p:nvPr/>
          </p:nvSpPr>
          <p:spPr bwMode="auto">
            <a:xfrm>
              <a:off x="3282" y="3072"/>
              <a:ext cx="124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806" name="Group 44"/>
            <p:cNvGrpSpPr>
              <a:grpSpLocks/>
            </p:cNvGrpSpPr>
            <p:nvPr/>
          </p:nvGrpSpPr>
          <p:grpSpPr bwMode="auto">
            <a:xfrm>
              <a:off x="2801" y="2974"/>
              <a:ext cx="240" cy="160"/>
              <a:chOff x="2591" y="2974"/>
              <a:chExt cx="240" cy="160"/>
            </a:xfrm>
          </p:grpSpPr>
          <p:sp>
            <p:nvSpPr>
              <p:cNvPr id="31807" name="Rectangle 45"/>
              <p:cNvSpPr>
                <a:spLocks noChangeArrowheads="1"/>
              </p:cNvSpPr>
              <p:nvPr/>
            </p:nvSpPr>
            <p:spPr bwMode="auto">
              <a:xfrm>
                <a:off x="2591" y="2974"/>
                <a:ext cx="240" cy="16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31808" name="Rectangle 46"/>
              <p:cNvSpPr>
                <a:spLocks noChangeArrowheads="1"/>
              </p:cNvSpPr>
              <p:nvPr/>
            </p:nvSpPr>
            <p:spPr bwMode="auto">
              <a:xfrm>
                <a:off x="2777" y="2994"/>
                <a:ext cx="31" cy="3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1809" name="Line 47"/>
              <p:cNvSpPr>
                <a:spLocks noChangeShapeType="1"/>
              </p:cNvSpPr>
              <p:nvPr/>
            </p:nvSpPr>
            <p:spPr bwMode="auto">
              <a:xfrm>
                <a:off x="2668" y="3062"/>
                <a:ext cx="10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0" name="Line 48"/>
              <p:cNvSpPr>
                <a:spLocks noChangeShapeType="1"/>
              </p:cNvSpPr>
              <p:nvPr/>
            </p:nvSpPr>
            <p:spPr bwMode="auto">
              <a:xfrm>
                <a:off x="2669" y="3089"/>
                <a:ext cx="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1781" name="Group 49"/>
          <p:cNvGrpSpPr>
            <a:grpSpLocks/>
          </p:cNvGrpSpPr>
          <p:nvPr/>
        </p:nvGrpSpPr>
        <p:grpSpPr bwMode="auto">
          <a:xfrm>
            <a:off x="7496175" y="4979988"/>
            <a:ext cx="381000" cy="254000"/>
            <a:chOff x="2591" y="2974"/>
            <a:chExt cx="240" cy="160"/>
          </a:xfrm>
        </p:grpSpPr>
        <p:sp>
          <p:nvSpPr>
            <p:cNvPr id="31799" name="Rectangle 50"/>
            <p:cNvSpPr>
              <a:spLocks noChangeArrowheads="1"/>
            </p:cNvSpPr>
            <p:nvPr/>
          </p:nvSpPr>
          <p:spPr bwMode="auto">
            <a:xfrm>
              <a:off x="2591" y="2974"/>
              <a:ext cx="240" cy="16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31800" name="Rectangle 51"/>
            <p:cNvSpPr>
              <a:spLocks noChangeArrowheads="1"/>
            </p:cNvSpPr>
            <p:nvPr/>
          </p:nvSpPr>
          <p:spPr bwMode="auto">
            <a:xfrm>
              <a:off x="2777" y="2994"/>
              <a:ext cx="31" cy="3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1801" name="Line 52"/>
            <p:cNvSpPr>
              <a:spLocks noChangeShapeType="1"/>
            </p:cNvSpPr>
            <p:nvPr/>
          </p:nvSpPr>
          <p:spPr bwMode="auto">
            <a:xfrm>
              <a:off x="2668" y="3062"/>
              <a:ext cx="10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2" name="Line 53"/>
            <p:cNvSpPr>
              <a:spLocks noChangeShapeType="1"/>
            </p:cNvSpPr>
            <p:nvPr/>
          </p:nvSpPr>
          <p:spPr bwMode="auto">
            <a:xfrm>
              <a:off x="2669" y="3089"/>
              <a:ext cx="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782" name="Group 54"/>
          <p:cNvGrpSpPr>
            <a:grpSpLocks/>
          </p:cNvGrpSpPr>
          <p:nvPr/>
        </p:nvGrpSpPr>
        <p:grpSpPr bwMode="auto">
          <a:xfrm>
            <a:off x="1400175" y="4975225"/>
            <a:ext cx="381000" cy="254000"/>
            <a:chOff x="2591" y="2974"/>
            <a:chExt cx="240" cy="160"/>
          </a:xfrm>
        </p:grpSpPr>
        <p:sp>
          <p:nvSpPr>
            <p:cNvPr id="31795" name="Rectangle 55"/>
            <p:cNvSpPr>
              <a:spLocks noChangeArrowheads="1"/>
            </p:cNvSpPr>
            <p:nvPr/>
          </p:nvSpPr>
          <p:spPr bwMode="auto">
            <a:xfrm>
              <a:off x="2591" y="2974"/>
              <a:ext cx="240" cy="160"/>
            </a:xfrm>
            <a:prstGeom prst="rect">
              <a:avLst/>
            </a:prstGeom>
            <a:solidFill>
              <a:schemeClr val="bg1"/>
            </a:solidFill>
            <a:ln w="28575">
              <a:solidFill>
                <a:schemeClr val="tx1"/>
              </a:solidFill>
              <a:miter lim="800000"/>
              <a:headEnd/>
              <a:tailEnd/>
            </a:ln>
          </p:spPr>
          <p:txBody>
            <a:bodyPr wrap="none" anchor="ctr"/>
            <a:lstStyle/>
            <a:p>
              <a:endParaRPr lang="en-US"/>
            </a:p>
          </p:txBody>
        </p:sp>
        <p:sp>
          <p:nvSpPr>
            <p:cNvPr id="31796" name="Rectangle 56"/>
            <p:cNvSpPr>
              <a:spLocks noChangeArrowheads="1"/>
            </p:cNvSpPr>
            <p:nvPr/>
          </p:nvSpPr>
          <p:spPr bwMode="auto">
            <a:xfrm>
              <a:off x="2777" y="2994"/>
              <a:ext cx="31" cy="3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31797" name="Line 57"/>
            <p:cNvSpPr>
              <a:spLocks noChangeShapeType="1"/>
            </p:cNvSpPr>
            <p:nvPr/>
          </p:nvSpPr>
          <p:spPr bwMode="auto">
            <a:xfrm>
              <a:off x="2668" y="3062"/>
              <a:ext cx="10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8" name="Line 58"/>
            <p:cNvSpPr>
              <a:spLocks noChangeShapeType="1"/>
            </p:cNvSpPr>
            <p:nvPr/>
          </p:nvSpPr>
          <p:spPr bwMode="auto">
            <a:xfrm>
              <a:off x="2669" y="3089"/>
              <a:ext cx="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67"/>
          <p:cNvGrpSpPr>
            <a:grpSpLocks/>
          </p:cNvGrpSpPr>
          <p:nvPr/>
        </p:nvGrpSpPr>
        <p:grpSpPr bwMode="auto">
          <a:xfrm>
            <a:off x="107950" y="2212975"/>
            <a:ext cx="1962150" cy="1019175"/>
            <a:chOff x="68" y="1394"/>
            <a:chExt cx="1236" cy="642"/>
          </a:xfrm>
        </p:grpSpPr>
        <p:sp>
          <p:nvSpPr>
            <p:cNvPr id="31791" name="Line 60"/>
            <p:cNvSpPr>
              <a:spLocks noChangeShapeType="1"/>
            </p:cNvSpPr>
            <p:nvPr/>
          </p:nvSpPr>
          <p:spPr bwMode="auto">
            <a:xfrm>
              <a:off x="791" y="1851"/>
              <a:ext cx="427" cy="18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92" name="Line 63"/>
            <p:cNvSpPr>
              <a:spLocks noChangeShapeType="1"/>
            </p:cNvSpPr>
            <p:nvPr/>
          </p:nvSpPr>
          <p:spPr bwMode="auto">
            <a:xfrm>
              <a:off x="602" y="1610"/>
              <a:ext cx="436" cy="1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3" name="Line 64"/>
            <p:cNvSpPr>
              <a:spLocks noChangeShapeType="1"/>
            </p:cNvSpPr>
            <p:nvPr/>
          </p:nvSpPr>
          <p:spPr bwMode="auto">
            <a:xfrm flipV="1">
              <a:off x="791" y="1798"/>
              <a:ext cx="247" cy="5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4" name="Text Box 66"/>
            <p:cNvSpPr txBox="1">
              <a:spLocks noChangeArrowheads="1"/>
            </p:cNvSpPr>
            <p:nvPr/>
          </p:nvSpPr>
          <p:spPr bwMode="auto">
            <a:xfrm>
              <a:off x="68" y="1394"/>
              <a:ext cx="1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dirty="0" err="1" smtClean="0">
                  <a:latin typeface="Arial" charset="0"/>
                </a:rPr>
                <a:t>interrupt</a:t>
              </a:r>
              <a:endParaRPr lang="en-GB" sz="1800" dirty="0">
                <a:latin typeface="Arial" charset="0"/>
              </a:endParaRPr>
            </a:p>
          </p:txBody>
        </p:sp>
      </p:grpSp>
      <p:grpSp>
        <p:nvGrpSpPr>
          <p:cNvPr id="7" name="Group 72"/>
          <p:cNvGrpSpPr>
            <a:grpSpLocks/>
          </p:cNvGrpSpPr>
          <p:nvPr/>
        </p:nvGrpSpPr>
        <p:grpSpPr bwMode="auto">
          <a:xfrm>
            <a:off x="7686675" y="2743200"/>
            <a:ext cx="1457325" cy="685800"/>
            <a:chOff x="4842" y="1728"/>
            <a:chExt cx="816" cy="432"/>
          </a:xfrm>
        </p:grpSpPr>
        <p:sp>
          <p:nvSpPr>
            <p:cNvPr id="31789" name="AutoShape 70"/>
            <p:cNvSpPr>
              <a:spLocks noChangeArrowheads="1"/>
            </p:cNvSpPr>
            <p:nvPr/>
          </p:nvSpPr>
          <p:spPr bwMode="auto">
            <a:xfrm>
              <a:off x="4842" y="1728"/>
              <a:ext cx="816" cy="432"/>
            </a:xfrm>
            <a:prstGeom prst="rightArrow">
              <a:avLst>
                <a:gd name="adj1" fmla="val 50000"/>
                <a:gd name="adj2" fmla="val 47222"/>
              </a:avLst>
            </a:prstGeom>
            <a:solidFill>
              <a:srgbClr val="FFFF00">
                <a:alpha val="50195"/>
              </a:srgbClr>
            </a:solidFill>
            <a:ln w="9525">
              <a:solidFill>
                <a:schemeClr val="tx1"/>
              </a:solidFill>
              <a:miter lim="800000"/>
              <a:headEnd/>
              <a:tailEnd/>
            </a:ln>
          </p:spPr>
          <p:txBody>
            <a:bodyPr wrap="none" anchor="ctr"/>
            <a:lstStyle/>
            <a:p>
              <a:endParaRPr lang="en-US"/>
            </a:p>
          </p:txBody>
        </p:sp>
        <p:sp>
          <p:nvSpPr>
            <p:cNvPr id="31790" name="Text Box 71"/>
            <p:cNvSpPr txBox="1">
              <a:spLocks noChangeArrowheads="1"/>
            </p:cNvSpPr>
            <p:nvPr/>
          </p:nvSpPr>
          <p:spPr bwMode="auto">
            <a:xfrm>
              <a:off x="4895" y="1816"/>
              <a:ext cx="7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dirty="0" err="1">
                  <a:latin typeface="Arial" charset="0"/>
                </a:rPr>
                <a:t>response</a:t>
              </a:r>
              <a:endParaRPr lang="en-GB" sz="1800" dirty="0">
                <a:latin typeface="Arial" charset="0"/>
              </a:endParaRPr>
            </a:p>
          </p:txBody>
        </p:sp>
      </p:grpSp>
      <p:sp>
        <p:nvSpPr>
          <p:cNvPr id="3" name="Slide Number Placeholder 2"/>
          <p:cNvSpPr>
            <a:spLocks noGrp="1"/>
          </p:cNvSpPr>
          <p:nvPr>
            <p:ph type="sldNum" sz="quarter" idx="12"/>
          </p:nvPr>
        </p:nvSpPr>
        <p:spPr/>
        <p:txBody>
          <a:bodyPr/>
          <a:lstStyle/>
          <a:p>
            <a:fld id="{025A855F-C6D8-5944-9B1B-50E202AEB8AD}" type="slidenum">
              <a:rPr lang="en-US" smtClean="0"/>
              <a:t>14</a:t>
            </a:fld>
            <a:endParaRPr lang="en-US"/>
          </a:p>
        </p:txBody>
      </p:sp>
    </p:spTree>
    <p:extLst>
      <p:ext uri="{BB962C8B-B14F-4D97-AF65-F5344CB8AC3E}">
        <p14:creationId xmlns:p14="http://schemas.microsoft.com/office/powerpoint/2010/main" val="4064049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04482"/>
                                        </p:tgtEl>
                                        <p:attrNameLst>
                                          <p:attrName>style.visibility</p:attrName>
                                        </p:attrNameLst>
                                      </p:cBhvr>
                                      <p:to>
                                        <p:strVal val="visible"/>
                                      </p:to>
                                    </p:set>
                                    <p:animEffect transition="in" filter="wipe(up)">
                                      <p:cBhvr>
                                        <p:cTn id="11" dur="500"/>
                                        <p:tgtEl>
                                          <p:spTgt spid="104482"/>
                                        </p:tgtEl>
                                      </p:cBhvr>
                                    </p:animEffect>
                                  </p:childTnLst>
                                </p:cTn>
                              </p:par>
                            </p:childTnLst>
                          </p:cTn>
                        </p:par>
                        <p:par>
                          <p:cTn id="12" fill="hold" nodeType="afterGroup">
                            <p:stCondLst>
                              <p:cond delay="5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nodeType="afterGroup">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04486"/>
                                        </p:tgtEl>
                                        <p:attrNameLst>
                                          <p:attrName>style.visibility</p:attrName>
                                        </p:attrNameLst>
                                      </p:cBhvr>
                                      <p:to>
                                        <p:strVal val="visible"/>
                                      </p:to>
                                    </p:set>
                                    <p:animEffect transition="in" filter="wipe(down)">
                                      <p:cBhvr>
                                        <p:cTn id="19" dur="500"/>
                                        <p:tgtEl>
                                          <p:spTgt spid="1044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82" grpId="0" animBg="1"/>
      <p:bldP spid="1044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smtClean="0"/>
              <a:t>Protocols suitable for</a:t>
            </a:r>
            <a:br>
              <a:rPr lang="en-US" dirty="0" smtClean="0"/>
            </a:br>
            <a:r>
              <a:rPr lang="en-US" dirty="0" smtClean="0"/>
              <a:t>real-time communication</a:t>
            </a:r>
            <a:endParaRPr lang="en-US" dirty="0"/>
          </a:p>
        </p:txBody>
      </p:sp>
      <p:grpSp>
        <p:nvGrpSpPr>
          <p:cNvPr id="5" name="Group 4"/>
          <p:cNvGrpSpPr/>
          <p:nvPr/>
        </p:nvGrpSpPr>
        <p:grpSpPr>
          <a:xfrm>
            <a:off x="628650" y="1612901"/>
            <a:ext cx="8459789" cy="1569240"/>
            <a:chOff x="628650" y="1612901"/>
            <a:chExt cx="8459789" cy="1569240"/>
          </a:xfrm>
        </p:grpSpPr>
        <p:sp>
          <p:nvSpPr>
            <p:cNvPr id="34820" name="Rectangle 6"/>
            <p:cNvSpPr>
              <a:spLocks noChangeArrowheads="1"/>
            </p:cNvSpPr>
            <p:nvPr/>
          </p:nvSpPr>
          <p:spPr bwMode="auto">
            <a:xfrm>
              <a:off x="628650" y="1612901"/>
              <a:ext cx="3448050" cy="156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000" b="1" dirty="0">
                  <a:cs typeface="Times New Roman" charset="0"/>
                </a:rPr>
                <a:t>TDMA</a:t>
              </a:r>
            </a:p>
            <a:p>
              <a:pPr marL="285750" indent="-285750">
                <a:buFontTx/>
                <a:buChar char="•"/>
              </a:pPr>
              <a:r>
                <a:rPr lang="en-US" dirty="0">
                  <a:cs typeface="Times New Roman" charset="0"/>
                </a:rPr>
                <a:t>Time-trigged (periodic</a:t>
              </a:r>
              <a:r>
                <a:rPr lang="en-US" dirty="0" smtClean="0">
                  <a:cs typeface="Times New Roman" charset="0"/>
                </a:rPr>
                <a:t>)</a:t>
              </a:r>
              <a:endParaRPr lang="en-US" dirty="0">
                <a:cs typeface="Times New Roman" charset="0"/>
              </a:endParaRPr>
            </a:p>
            <a:p>
              <a:pPr marL="285750" indent="-285750">
                <a:buFontTx/>
                <a:buChar char="•"/>
              </a:pPr>
              <a:r>
                <a:rPr lang="en-US" dirty="0">
                  <a:cs typeface="Times New Roman" charset="0"/>
                </a:rPr>
                <a:t>High testability</a:t>
              </a:r>
            </a:p>
            <a:p>
              <a:pPr marL="285750" indent="-285750">
                <a:buFontTx/>
                <a:buChar char="•"/>
              </a:pPr>
              <a:r>
                <a:rPr lang="en-US" i="1" u="sng" dirty="0">
                  <a:cs typeface="Times New Roman" charset="0"/>
                </a:rPr>
                <a:t>Example</a:t>
              </a:r>
              <a:r>
                <a:rPr lang="en-US" i="1" dirty="0">
                  <a:cs typeface="Times New Roman" charset="0"/>
                </a:rPr>
                <a:t>: TTP-</a:t>
              </a:r>
              <a:r>
                <a:rPr lang="en-US" i="1" dirty="0" smtClean="0">
                  <a:cs typeface="Times New Roman" charset="0"/>
                </a:rPr>
                <a:t>protocol</a:t>
              </a:r>
              <a:endParaRPr lang="en-US" sz="2000" b="1" i="1" dirty="0">
                <a:cs typeface="Times New Roman" charset="0"/>
              </a:endParaRPr>
            </a:p>
          </p:txBody>
        </p:sp>
        <p:sp>
          <p:nvSpPr>
            <p:cNvPr id="34821" name="Rectangle 9"/>
            <p:cNvSpPr>
              <a:spLocks noChangeArrowheads="1"/>
            </p:cNvSpPr>
            <p:nvPr/>
          </p:nvSpPr>
          <p:spPr bwMode="auto">
            <a:xfrm>
              <a:off x="4079876" y="2543078"/>
              <a:ext cx="1133475" cy="479425"/>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34822" name="Rectangle 10"/>
            <p:cNvSpPr>
              <a:spLocks noChangeArrowheads="1"/>
            </p:cNvSpPr>
            <p:nvPr/>
          </p:nvSpPr>
          <p:spPr bwMode="auto">
            <a:xfrm>
              <a:off x="4168776" y="2611341"/>
              <a:ext cx="822325" cy="3365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3" name="Text Box 11"/>
            <p:cNvSpPr txBox="1">
              <a:spLocks noChangeArrowheads="1"/>
            </p:cNvSpPr>
            <p:nvPr/>
          </p:nvSpPr>
          <p:spPr bwMode="auto">
            <a:xfrm>
              <a:off x="4211639" y="2622453"/>
              <a:ext cx="823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b="1">
                  <a:latin typeface="+mn-lt"/>
                </a:rPr>
                <a:t>Node 1</a:t>
              </a:r>
              <a:endParaRPr lang="en-GB" sz="1400" b="1">
                <a:latin typeface="+mn-lt"/>
              </a:endParaRPr>
            </a:p>
          </p:txBody>
        </p:sp>
        <p:sp>
          <p:nvSpPr>
            <p:cNvPr id="34824" name="Rectangle 13"/>
            <p:cNvSpPr>
              <a:spLocks noChangeArrowheads="1"/>
            </p:cNvSpPr>
            <p:nvPr/>
          </p:nvSpPr>
          <p:spPr bwMode="auto">
            <a:xfrm>
              <a:off x="5076826" y="2543078"/>
              <a:ext cx="1127125" cy="479425"/>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34825" name="Rectangle 14"/>
            <p:cNvSpPr>
              <a:spLocks noChangeArrowheads="1"/>
            </p:cNvSpPr>
            <p:nvPr/>
          </p:nvSpPr>
          <p:spPr bwMode="auto">
            <a:xfrm>
              <a:off x="5164139" y="2611341"/>
              <a:ext cx="819150" cy="3365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6" name="Text Box 15"/>
            <p:cNvSpPr txBox="1">
              <a:spLocks noChangeArrowheads="1"/>
            </p:cNvSpPr>
            <p:nvPr/>
          </p:nvSpPr>
          <p:spPr bwMode="auto">
            <a:xfrm>
              <a:off x="5208589" y="2622453"/>
              <a:ext cx="81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b="1">
                  <a:latin typeface="+mn-lt"/>
                </a:rPr>
                <a:t>Node 2</a:t>
              </a:r>
              <a:endParaRPr lang="en-GB" sz="1400" b="1">
                <a:latin typeface="+mn-lt"/>
              </a:endParaRPr>
            </a:p>
          </p:txBody>
        </p:sp>
        <p:sp>
          <p:nvSpPr>
            <p:cNvPr id="34827" name="Rectangle 17"/>
            <p:cNvSpPr>
              <a:spLocks noChangeArrowheads="1"/>
            </p:cNvSpPr>
            <p:nvPr/>
          </p:nvSpPr>
          <p:spPr bwMode="auto">
            <a:xfrm>
              <a:off x="6067426" y="2543078"/>
              <a:ext cx="996950" cy="479425"/>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34828" name="Rectangle 18"/>
            <p:cNvSpPr>
              <a:spLocks noChangeArrowheads="1"/>
            </p:cNvSpPr>
            <p:nvPr/>
          </p:nvSpPr>
          <p:spPr bwMode="auto">
            <a:xfrm>
              <a:off x="6203951" y="2611341"/>
              <a:ext cx="723900" cy="3365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29" name="Text Box 19"/>
            <p:cNvSpPr txBox="1">
              <a:spLocks noChangeArrowheads="1"/>
            </p:cNvSpPr>
            <p:nvPr/>
          </p:nvSpPr>
          <p:spPr bwMode="auto">
            <a:xfrm>
              <a:off x="6170614" y="2633566"/>
              <a:ext cx="782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b="1">
                  <a:latin typeface="+mn-lt"/>
                </a:rPr>
                <a:t>Node 3</a:t>
              </a:r>
              <a:endParaRPr lang="en-GB" sz="1400" b="1">
                <a:latin typeface="+mn-lt"/>
              </a:endParaRPr>
            </a:p>
          </p:txBody>
        </p:sp>
        <p:sp>
          <p:nvSpPr>
            <p:cNvPr id="34830" name="Rectangle 21"/>
            <p:cNvSpPr>
              <a:spLocks noChangeArrowheads="1"/>
            </p:cNvSpPr>
            <p:nvPr/>
          </p:nvSpPr>
          <p:spPr bwMode="auto">
            <a:xfrm>
              <a:off x="7058026" y="2543078"/>
              <a:ext cx="996950" cy="479425"/>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34831" name="Rectangle 22"/>
            <p:cNvSpPr>
              <a:spLocks noChangeArrowheads="1"/>
            </p:cNvSpPr>
            <p:nvPr/>
          </p:nvSpPr>
          <p:spPr bwMode="auto">
            <a:xfrm>
              <a:off x="7194551" y="2611341"/>
              <a:ext cx="723900" cy="3365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2" name="Text Box 23"/>
            <p:cNvSpPr txBox="1">
              <a:spLocks noChangeArrowheads="1"/>
            </p:cNvSpPr>
            <p:nvPr/>
          </p:nvSpPr>
          <p:spPr bwMode="auto">
            <a:xfrm>
              <a:off x="7183439" y="2622453"/>
              <a:ext cx="912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b="1">
                  <a:latin typeface="+mn-lt"/>
                </a:rPr>
                <a:t>Node 4</a:t>
              </a:r>
              <a:endParaRPr lang="en-GB" sz="1400" b="1">
                <a:latin typeface="+mn-lt"/>
              </a:endParaRPr>
            </a:p>
          </p:txBody>
        </p:sp>
        <p:sp>
          <p:nvSpPr>
            <p:cNvPr id="34833" name="Rectangle 26"/>
            <p:cNvSpPr>
              <a:spLocks noChangeArrowheads="1"/>
            </p:cNvSpPr>
            <p:nvPr/>
          </p:nvSpPr>
          <p:spPr bwMode="auto">
            <a:xfrm>
              <a:off x="8048626" y="2543078"/>
              <a:ext cx="996950" cy="479425"/>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34834" name="Rectangle 27"/>
            <p:cNvSpPr>
              <a:spLocks noChangeArrowheads="1"/>
            </p:cNvSpPr>
            <p:nvPr/>
          </p:nvSpPr>
          <p:spPr bwMode="auto">
            <a:xfrm>
              <a:off x="8185151" y="2611341"/>
              <a:ext cx="723900" cy="3365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35" name="Text Box 28"/>
            <p:cNvSpPr txBox="1">
              <a:spLocks noChangeArrowheads="1"/>
            </p:cNvSpPr>
            <p:nvPr/>
          </p:nvSpPr>
          <p:spPr bwMode="auto">
            <a:xfrm>
              <a:off x="8185151" y="2622453"/>
              <a:ext cx="903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b="1">
                  <a:latin typeface="+mn-lt"/>
                </a:rPr>
                <a:t>Node 1</a:t>
              </a:r>
              <a:endParaRPr lang="en-GB" sz="1400" b="1">
                <a:latin typeface="+mn-lt"/>
              </a:endParaRPr>
            </a:p>
          </p:txBody>
        </p:sp>
        <p:sp>
          <p:nvSpPr>
            <p:cNvPr id="34836" name="Line 29"/>
            <p:cNvSpPr>
              <a:spLocks noChangeShapeType="1"/>
            </p:cNvSpPr>
            <p:nvPr/>
          </p:nvSpPr>
          <p:spPr bwMode="auto">
            <a:xfrm flipV="1">
              <a:off x="4075114" y="1857278"/>
              <a:ext cx="0" cy="685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30"/>
            <p:cNvSpPr>
              <a:spLocks noChangeShapeType="1"/>
            </p:cNvSpPr>
            <p:nvPr/>
          </p:nvSpPr>
          <p:spPr bwMode="auto">
            <a:xfrm flipV="1">
              <a:off x="8048626" y="1857278"/>
              <a:ext cx="0" cy="685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Text Box 31"/>
            <p:cNvSpPr txBox="1">
              <a:spLocks noChangeArrowheads="1"/>
            </p:cNvSpPr>
            <p:nvPr/>
          </p:nvSpPr>
          <p:spPr bwMode="auto">
            <a:xfrm>
              <a:off x="5305426" y="1720753"/>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a:latin typeface="+mn-lt"/>
                </a:rPr>
                <a:t>Max waiting time = 1 TDMA round</a:t>
              </a:r>
              <a:endParaRPr lang="en-GB" sz="1400">
                <a:latin typeface="+mn-lt"/>
              </a:endParaRPr>
            </a:p>
          </p:txBody>
        </p:sp>
        <p:sp>
          <p:nvSpPr>
            <p:cNvPr id="34839" name="Line 32"/>
            <p:cNvSpPr>
              <a:spLocks noChangeShapeType="1"/>
            </p:cNvSpPr>
            <p:nvPr/>
          </p:nvSpPr>
          <p:spPr bwMode="auto">
            <a:xfrm flipH="1">
              <a:off x="4086226" y="1949353"/>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40" name="Line 33"/>
            <p:cNvSpPr>
              <a:spLocks noChangeShapeType="1"/>
            </p:cNvSpPr>
            <p:nvPr/>
          </p:nvSpPr>
          <p:spPr bwMode="auto">
            <a:xfrm>
              <a:off x="6927851" y="1949353"/>
              <a:ext cx="1120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025A855F-C6D8-5944-9B1B-50E202AEB8AD}" type="slidenum">
              <a:rPr lang="en-US" smtClean="0"/>
              <a:t>15</a:t>
            </a:fld>
            <a:endParaRPr lang="en-US"/>
          </a:p>
        </p:txBody>
      </p:sp>
      <p:grpSp>
        <p:nvGrpSpPr>
          <p:cNvPr id="6" name="Group 5"/>
          <p:cNvGrpSpPr/>
          <p:nvPr/>
        </p:nvGrpSpPr>
        <p:grpSpPr>
          <a:xfrm>
            <a:off x="592139" y="3862388"/>
            <a:ext cx="8440736" cy="2033587"/>
            <a:chOff x="592139" y="3862388"/>
            <a:chExt cx="8440736" cy="2033587"/>
          </a:xfrm>
        </p:grpSpPr>
        <p:grpSp>
          <p:nvGrpSpPr>
            <p:cNvPr id="34841" name="Group 42"/>
            <p:cNvGrpSpPr>
              <a:grpSpLocks/>
            </p:cNvGrpSpPr>
            <p:nvPr/>
          </p:nvGrpSpPr>
          <p:grpSpPr bwMode="auto">
            <a:xfrm>
              <a:off x="4435475" y="3862388"/>
              <a:ext cx="4597400" cy="2033587"/>
              <a:chOff x="2794" y="2433"/>
              <a:chExt cx="2896" cy="1281"/>
            </a:xfrm>
          </p:grpSpPr>
          <p:sp>
            <p:nvSpPr>
              <p:cNvPr id="34843" name="Rectangle 34"/>
              <p:cNvSpPr>
                <a:spLocks noChangeArrowheads="1"/>
              </p:cNvSpPr>
              <p:nvPr/>
            </p:nvSpPr>
            <p:spPr bwMode="auto">
              <a:xfrm>
                <a:off x="2794" y="2433"/>
                <a:ext cx="518" cy="2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44" name="Text Box 35"/>
              <p:cNvSpPr txBox="1">
                <a:spLocks noChangeArrowheads="1"/>
              </p:cNvSpPr>
              <p:nvPr/>
            </p:nvSpPr>
            <p:spPr bwMode="auto">
              <a:xfrm>
                <a:off x="2821" y="2446"/>
                <a:ext cx="5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b="1">
                    <a:latin typeface="+mn-lt"/>
                  </a:rPr>
                  <a:t>Node 1</a:t>
                </a:r>
                <a:endParaRPr lang="en-GB" sz="1400" b="1">
                  <a:latin typeface="+mn-lt"/>
                </a:endParaRPr>
              </a:p>
            </p:txBody>
          </p:sp>
          <p:sp>
            <p:nvSpPr>
              <p:cNvPr id="34845" name="Rectangle 36"/>
              <p:cNvSpPr>
                <a:spLocks noChangeArrowheads="1"/>
              </p:cNvSpPr>
              <p:nvPr/>
            </p:nvSpPr>
            <p:spPr bwMode="auto">
              <a:xfrm>
                <a:off x="2795" y="2781"/>
                <a:ext cx="518" cy="2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46" name="Text Box 37"/>
              <p:cNvSpPr txBox="1">
                <a:spLocks noChangeArrowheads="1"/>
              </p:cNvSpPr>
              <p:nvPr/>
            </p:nvSpPr>
            <p:spPr bwMode="auto">
              <a:xfrm>
                <a:off x="2822" y="2794"/>
                <a:ext cx="5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b="1">
                    <a:latin typeface="+mn-lt"/>
                  </a:rPr>
                  <a:t>Node 2</a:t>
                </a:r>
                <a:endParaRPr lang="en-GB" sz="1400" b="1">
                  <a:latin typeface="+mn-lt"/>
                </a:endParaRPr>
              </a:p>
            </p:txBody>
          </p:sp>
          <p:sp>
            <p:nvSpPr>
              <p:cNvPr id="34847" name="Rectangle 38"/>
              <p:cNvSpPr>
                <a:spLocks noChangeArrowheads="1"/>
              </p:cNvSpPr>
              <p:nvPr/>
            </p:nvSpPr>
            <p:spPr bwMode="auto">
              <a:xfrm>
                <a:off x="2794" y="3145"/>
                <a:ext cx="518" cy="2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48" name="Text Box 39"/>
              <p:cNvSpPr txBox="1">
                <a:spLocks noChangeArrowheads="1"/>
              </p:cNvSpPr>
              <p:nvPr/>
            </p:nvSpPr>
            <p:spPr bwMode="auto">
              <a:xfrm>
                <a:off x="2821" y="3158"/>
                <a:ext cx="5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b="1">
                    <a:latin typeface="+mn-lt"/>
                  </a:rPr>
                  <a:t>Node 3</a:t>
                </a:r>
                <a:endParaRPr lang="en-GB" sz="1400" b="1">
                  <a:latin typeface="+mn-lt"/>
                </a:endParaRPr>
              </a:p>
            </p:txBody>
          </p:sp>
          <p:sp>
            <p:nvSpPr>
              <p:cNvPr id="34849" name="Rectangle 40"/>
              <p:cNvSpPr>
                <a:spLocks noChangeArrowheads="1"/>
              </p:cNvSpPr>
              <p:nvPr/>
            </p:nvSpPr>
            <p:spPr bwMode="auto">
              <a:xfrm>
                <a:off x="2796" y="3502"/>
                <a:ext cx="518" cy="2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50" name="Text Box 41"/>
              <p:cNvSpPr txBox="1">
                <a:spLocks noChangeArrowheads="1"/>
              </p:cNvSpPr>
              <p:nvPr/>
            </p:nvSpPr>
            <p:spPr bwMode="auto">
              <a:xfrm>
                <a:off x="2823" y="3515"/>
                <a:ext cx="51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b="1">
                    <a:latin typeface="+mn-lt"/>
                  </a:rPr>
                  <a:t>Node 4</a:t>
                </a:r>
                <a:endParaRPr lang="en-GB" sz="1400" b="1">
                  <a:latin typeface="+mn-lt"/>
                </a:endParaRPr>
              </a:p>
            </p:txBody>
          </p:sp>
          <p:sp>
            <p:nvSpPr>
              <p:cNvPr id="34851" name="Oval 43"/>
              <p:cNvSpPr>
                <a:spLocks noChangeArrowheads="1"/>
              </p:cNvSpPr>
              <p:nvPr/>
            </p:nvSpPr>
            <p:spPr bwMode="auto">
              <a:xfrm>
                <a:off x="3964" y="2781"/>
                <a:ext cx="603" cy="563"/>
              </a:xfrm>
              <a:prstGeom prst="ellipse">
                <a:avLst/>
              </a:prstGeom>
              <a:solidFill>
                <a:srgbClr val="E2E2E2"/>
              </a:solidFill>
              <a:ln w="9525">
                <a:solidFill>
                  <a:schemeClr val="tx1"/>
                </a:solidFill>
                <a:round/>
                <a:headEnd/>
                <a:tailEnd/>
              </a:ln>
            </p:spPr>
            <p:txBody>
              <a:bodyPr wrap="none" anchor="ctr"/>
              <a:lstStyle/>
              <a:p>
                <a:pPr algn="ctr"/>
                <a:r>
                  <a:rPr lang="sv-SE" sz="1400" b="1"/>
                  <a:t>Collision </a:t>
                </a:r>
              </a:p>
              <a:p>
                <a:pPr algn="ctr"/>
                <a:r>
                  <a:rPr lang="sv-SE" sz="1400" b="1"/>
                  <a:t>resolution</a:t>
                </a:r>
                <a:endParaRPr lang="en-US" sz="1400" b="1"/>
              </a:p>
            </p:txBody>
          </p:sp>
          <p:sp>
            <p:nvSpPr>
              <p:cNvPr id="34852" name="Line 44"/>
              <p:cNvSpPr>
                <a:spLocks noChangeShapeType="1"/>
              </p:cNvSpPr>
              <p:nvPr/>
            </p:nvSpPr>
            <p:spPr bwMode="auto">
              <a:xfrm>
                <a:off x="3342" y="2552"/>
                <a:ext cx="600" cy="34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53" name="Line 45"/>
              <p:cNvSpPr>
                <a:spLocks noChangeShapeType="1"/>
              </p:cNvSpPr>
              <p:nvPr/>
            </p:nvSpPr>
            <p:spPr bwMode="auto">
              <a:xfrm>
                <a:off x="3342" y="2893"/>
                <a:ext cx="510" cy="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54" name="Line 46"/>
              <p:cNvSpPr>
                <a:spLocks noChangeShapeType="1"/>
              </p:cNvSpPr>
              <p:nvPr/>
            </p:nvSpPr>
            <p:spPr bwMode="auto">
              <a:xfrm flipV="1">
                <a:off x="3342" y="3145"/>
                <a:ext cx="510" cy="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55" name="Line 47"/>
              <p:cNvSpPr>
                <a:spLocks noChangeShapeType="1"/>
              </p:cNvSpPr>
              <p:nvPr/>
            </p:nvSpPr>
            <p:spPr bwMode="auto">
              <a:xfrm flipV="1">
                <a:off x="3342" y="3242"/>
                <a:ext cx="600" cy="3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56" name="Line 48"/>
              <p:cNvSpPr>
                <a:spLocks noChangeShapeType="1"/>
              </p:cNvSpPr>
              <p:nvPr/>
            </p:nvSpPr>
            <p:spPr bwMode="auto">
              <a:xfrm>
                <a:off x="4623" y="3067"/>
                <a:ext cx="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57" name="Text Box 49"/>
              <p:cNvSpPr txBox="1">
                <a:spLocks noChangeArrowheads="1"/>
              </p:cNvSpPr>
              <p:nvPr/>
            </p:nvSpPr>
            <p:spPr bwMode="auto">
              <a:xfrm>
                <a:off x="4953" y="2900"/>
                <a:ext cx="7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b="1">
                    <a:latin typeface="+mn-lt"/>
                  </a:rPr>
                  <a:t>Highest prio sends</a:t>
                </a:r>
                <a:endParaRPr lang="en-US" sz="1400" b="1">
                  <a:latin typeface="+mn-lt"/>
                </a:endParaRPr>
              </a:p>
            </p:txBody>
          </p:sp>
        </p:grpSp>
        <p:sp>
          <p:nvSpPr>
            <p:cNvPr id="4" name="Rectangle 3"/>
            <p:cNvSpPr/>
            <p:nvPr/>
          </p:nvSpPr>
          <p:spPr>
            <a:xfrm>
              <a:off x="592139" y="4135835"/>
              <a:ext cx="3494087" cy="1231106"/>
            </a:xfrm>
            <a:prstGeom prst="rect">
              <a:avLst/>
            </a:prstGeom>
          </p:spPr>
          <p:txBody>
            <a:bodyPr wrap="square">
              <a:spAutoFit/>
            </a:bodyPr>
            <a:lstStyle/>
            <a:p>
              <a:pPr marL="342900" indent="-342900"/>
              <a:r>
                <a:rPr lang="en-US" sz="2000" b="1" dirty="0">
                  <a:cs typeface="Times New Roman" charset="0"/>
                </a:rPr>
                <a:t>CSMA/CR	</a:t>
              </a:r>
            </a:p>
            <a:p>
              <a:pPr marL="285750" indent="-285750">
                <a:buFontTx/>
                <a:buChar char="•"/>
              </a:pPr>
              <a:r>
                <a:rPr lang="en-US" dirty="0">
                  <a:cs typeface="Times New Roman" charset="0"/>
                </a:rPr>
                <a:t>Priority based (online schedule)</a:t>
              </a:r>
            </a:p>
            <a:p>
              <a:pPr marL="285750" indent="-285750">
                <a:buFontTx/>
                <a:buChar char="•"/>
              </a:pPr>
              <a:r>
                <a:rPr lang="en-US" dirty="0">
                  <a:cs typeface="Times New Roman" charset="0"/>
                </a:rPr>
                <a:t>Flexible</a:t>
              </a:r>
            </a:p>
            <a:p>
              <a:pPr marL="285750" indent="-285750">
                <a:buFontTx/>
                <a:buChar char="•"/>
              </a:pPr>
              <a:r>
                <a:rPr lang="en-US" i="1" u="sng" dirty="0">
                  <a:cs typeface="Times New Roman" charset="0"/>
                </a:rPr>
                <a:t>Example</a:t>
              </a:r>
              <a:r>
                <a:rPr lang="en-US" i="1" dirty="0">
                  <a:cs typeface="Times New Roman" charset="0"/>
                </a:rPr>
                <a:t>: CAN-protocol</a:t>
              </a:r>
            </a:p>
          </p:txBody>
        </p:sp>
      </p:grpSp>
    </p:spTree>
    <p:extLst>
      <p:ext uri="{BB962C8B-B14F-4D97-AF65-F5344CB8AC3E}">
        <p14:creationId xmlns:p14="http://schemas.microsoft.com/office/powerpoint/2010/main" val="2716215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BFBFBF"/>
                </a:solidFill>
              </a:rPr>
              <a:t>Introduction to communication in automotive real-time systems</a:t>
            </a:r>
          </a:p>
          <a:p>
            <a:r>
              <a:rPr lang="en-US" dirty="0" smtClean="0"/>
              <a:t>CAN protocol</a:t>
            </a:r>
          </a:p>
          <a:p>
            <a:r>
              <a:rPr lang="en-US" dirty="0" smtClean="0">
                <a:solidFill>
                  <a:srgbClr val="BFBFBF"/>
                </a:solidFill>
              </a:rPr>
              <a:t>Timing properties</a:t>
            </a:r>
          </a:p>
          <a:p>
            <a:r>
              <a:rPr lang="en-US" dirty="0" smtClean="0">
                <a:solidFill>
                  <a:srgbClr val="BFBFBF"/>
                </a:solidFill>
              </a:rPr>
              <a:t>Schedulability analysis</a:t>
            </a:r>
          </a:p>
          <a:p>
            <a:r>
              <a:rPr lang="en-US" dirty="0">
                <a:solidFill>
                  <a:srgbClr val="BFBFBF"/>
                </a:solidFill>
              </a:rPr>
              <a:t>CAN under </a:t>
            </a:r>
            <a:r>
              <a:rPr lang="en-US" dirty="0" err="1">
                <a:solidFill>
                  <a:srgbClr val="BFBFBF"/>
                </a:solidFill>
              </a:rPr>
              <a:t>μC</a:t>
            </a:r>
            <a:r>
              <a:rPr lang="en-US" dirty="0">
                <a:solidFill>
                  <a:srgbClr val="BFBFBF"/>
                </a:solidFill>
              </a:rPr>
              <a:t>/OS-</a:t>
            </a:r>
            <a:r>
              <a:rPr lang="en-US" dirty="0" smtClean="0">
                <a:solidFill>
                  <a:srgbClr val="BFBFBF"/>
                </a:solidFill>
              </a:rPr>
              <a:t>II</a:t>
            </a:r>
            <a:endParaRPr lang="en-US" dirty="0">
              <a:solidFill>
                <a:srgbClr val="BFBFBF"/>
              </a:solidFill>
            </a:endParaRPr>
          </a:p>
        </p:txBody>
      </p:sp>
      <p:sp>
        <p:nvSpPr>
          <p:cNvPr id="4" name="Slide Number Placeholder 3"/>
          <p:cNvSpPr>
            <a:spLocks noGrp="1"/>
          </p:cNvSpPr>
          <p:nvPr>
            <p:ph type="sldNum" sz="quarter" idx="12"/>
          </p:nvPr>
        </p:nvSpPr>
        <p:spPr/>
        <p:txBody>
          <a:bodyPr/>
          <a:lstStyle/>
          <a:p>
            <a:fld id="{025A855F-C6D8-5944-9B1B-50E202AEB8AD}" type="slidenum">
              <a:rPr lang="en-US" smtClean="0"/>
              <a:t>16</a:t>
            </a:fld>
            <a:endParaRPr lang="en-US"/>
          </a:p>
        </p:txBody>
      </p:sp>
    </p:spTree>
    <p:extLst>
      <p:ext uri="{BB962C8B-B14F-4D97-AF65-F5344CB8AC3E}">
        <p14:creationId xmlns:p14="http://schemas.microsoft.com/office/powerpoint/2010/main" val="14870665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p:txBody>
          <a:bodyPr/>
          <a:lstStyle/>
          <a:p>
            <a:r>
              <a:rPr lang="en-US" smtClean="0"/>
              <a:t>CAN – Control Area Network </a:t>
            </a:r>
            <a:endParaRPr lang="en-US"/>
          </a:p>
        </p:txBody>
      </p:sp>
      <p:sp>
        <p:nvSpPr>
          <p:cNvPr id="4" name="Content Placeholder 3"/>
          <p:cNvSpPr>
            <a:spLocks noGrp="1"/>
          </p:cNvSpPr>
          <p:nvPr>
            <p:ph idx="1"/>
          </p:nvPr>
        </p:nvSpPr>
        <p:spPr/>
        <p:txBody>
          <a:bodyPr>
            <a:normAutofit fontScale="77500" lnSpcReduction="20000"/>
          </a:bodyPr>
          <a:lstStyle/>
          <a:p>
            <a:r>
              <a:rPr lang="en-US" dirty="0"/>
              <a:t>Originally  developed for automotive industry needs</a:t>
            </a:r>
          </a:p>
          <a:p>
            <a:pPr lvl="1"/>
            <a:r>
              <a:rPr lang="en-US" dirty="0"/>
              <a:t>1983: BOSCH starts CAN development (Intel joins 1985)</a:t>
            </a:r>
          </a:p>
          <a:p>
            <a:pPr lvl="1"/>
            <a:r>
              <a:rPr lang="en-US" dirty="0"/>
              <a:t>1987: First CAN chip</a:t>
            </a:r>
          </a:p>
          <a:p>
            <a:pPr lvl="1"/>
            <a:r>
              <a:rPr lang="en-US" dirty="0"/>
              <a:t>1990: First car with CAN (Mercedes S-class)</a:t>
            </a:r>
          </a:p>
          <a:p>
            <a:pPr lvl="1"/>
            <a:r>
              <a:rPr lang="en-US" dirty="0"/>
              <a:t>1993: ISO standard</a:t>
            </a:r>
          </a:p>
          <a:p>
            <a:r>
              <a:rPr lang="en-US" dirty="0"/>
              <a:t>Now used </a:t>
            </a:r>
            <a:r>
              <a:rPr lang="en-US" dirty="0" smtClean="0"/>
              <a:t>also in factory automation</a:t>
            </a:r>
            <a:endParaRPr lang="en-US" dirty="0"/>
          </a:p>
          <a:p>
            <a:pPr lvl="1"/>
            <a:r>
              <a:rPr lang="en-US" dirty="0"/>
              <a:t>Very common in machinery</a:t>
            </a:r>
          </a:p>
          <a:p>
            <a:pPr lvl="1"/>
            <a:r>
              <a:rPr lang="en-US" dirty="0"/>
              <a:t>CAN-controllers developed by Philips, Intel, NEC, Siemens …</a:t>
            </a:r>
          </a:p>
          <a:p>
            <a:r>
              <a:rPr lang="en-US" dirty="0"/>
              <a:t>An implementation of CSMA/</a:t>
            </a:r>
            <a:r>
              <a:rPr lang="en-US" dirty="0" smtClean="0"/>
              <a:t>CR</a:t>
            </a:r>
          </a:p>
          <a:p>
            <a:pPr lvl="1"/>
            <a:r>
              <a:rPr lang="en-US" dirty="0" smtClean="0"/>
              <a:t>CSMA/CR: Carrier Sense Multiple Access / Collision Resolution</a:t>
            </a:r>
            <a:endParaRPr lang="en-US" dirty="0"/>
          </a:p>
          <a:p>
            <a:pPr lvl="1"/>
            <a:r>
              <a:rPr lang="en-US" dirty="0"/>
              <a:t>Priority based</a:t>
            </a:r>
          </a:p>
          <a:p>
            <a:pPr lvl="1"/>
            <a:r>
              <a:rPr lang="en-US" dirty="0"/>
              <a:t>CR is the central mechanism</a:t>
            </a:r>
          </a:p>
          <a:p>
            <a:pPr lvl="1"/>
            <a:r>
              <a:rPr lang="en-US" dirty="0"/>
              <a:t>Bitwise arbitration to resolve collisions</a:t>
            </a:r>
          </a:p>
          <a:p>
            <a:endParaRPr lang="en-US" dirty="0"/>
          </a:p>
        </p:txBody>
      </p:sp>
      <p:sp>
        <p:nvSpPr>
          <p:cNvPr id="35844" name="Rectangle 4"/>
          <p:cNvSpPr>
            <a:spLocks noChangeArrowheads="1"/>
          </p:cNvSpPr>
          <p:nvPr/>
        </p:nvSpPr>
        <p:spPr bwMode="auto">
          <a:xfrm>
            <a:off x="685800" y="1524000"/>
            <a:ext cx="7620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en-US" sz="1800" dirty="0">
              <a:latin typeface="Arial" charset="0"/>
              <a:cs typeface="Times New Roman" charset="0"/>
            </a:endParaRPr>
          </a:p>
        </p:txBody>
      </p:sp>
      <p:sp>
        <p:nvSpPr>
          <p:cNvPr id="2" name="Slide Number Placeholder 1"/>
          <p:cNvSpPr>
            <a:spLocks noGrp="1"/>
          </p:cNvSpPr>
          <p:nvPr>
            <p:ph type="sldNum" sz="quarter" idx="12"/>
          </p:nvPr>
        </p:nvSpPr>
        <p:spPr/>
        <p:txBody>
          <a:bodyPr/>
          <a:lstStyle/>
          <a:p>
            <a:fld id="{025A855F-C6D8-5944-9B1B-50E202AEB8AD}" type="slidenum">
              <a:rPr lang="en-US" smtClean="0"/>
              <a:t>17</a:t>
            </a:fld>
            <a:endParaRPr lang="en-US"/>
          </a:p>
        </p:txBody>
      </p:sp>
    </p:spTree>
    <p:extLst>
      <p:ext uri="{BB962C8B-B14F-4D97-AF65-F5344CB8AC3E}">
        <p14:creationId xmlns:p14="http://schemas.microsoft.com/office/powerpoint/2010/main" val="2099916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p:txBody>
          <a:bodyPr/>
          <a:lstStyle/>
          <a:p>
            <a:r>
              <a:rPr lang="en-US" smtClean="0"/>
              <a:t>Structure and function</a:t>
            </a:r>
            <a:endParaRPr lang="en-US"/>
          </a:p>
        </p:txBody>
      </p:sp>
      <p:sp>
        <p:nvSpPr>
          <p:cNvPr id="3" name="Content Placeholder 2"/>
          <p:cNvSpPr>
            <a:spLocks noGrp="1"/>
          </p:cNvSpPr>
          <p:nvPr>
            <p:ph idx="1"/>
          </p:nvPr>
        </p:nvSpPr>
        <p:spPr>
          <a:xfrm>
            <a:off x="457200" y="1440000"/>
            <a:ext cx="8229600" cy="1883651"/>
          </a:xfrm>
        </p:spPr>
        <p:txBody>
          <a:bodyPr>
            <a:normAutofit fontScale="62500" lnSpcReduction="20000"/>
          </a:bodyPr>
          <a:lstStyle/>
          <a:p>
            <a:r>
              <a:rPr lang="en-US" dirty="0"/>
              <a:t>Synchronous serial communication</a:t>
            </a:r>
          </a:p>
          <a:p>
            <a:r>
              <a:rPr lang="en-US" dirty="0"/>
              <a:t>A shared medium (cable) with connected </a:t>
            </a:r>
            <a:r>
              <a:rPr lang="en-US" dirty="0" smtClean="0"/>
              <a:t>nodes</a:t>
            </a:r>
          </a:p>
          <a:p>
            <a:r>
              <a:rPr lang="en-US" dirty="0" smtClean="0"/>
              <a:t>Each frame (or message) is comprised of a sequence of bits</a:t>
            </a:r>
            <a:endParaRPr lang="en-US" dirty="0"/>
          </a:p>
          <a:p>
            <a:r>
              <a:rPr lang="en-US" dirty="0" smtClean="0"/>
              <a:t>Broadcast: transmitted frames can </a:t>
            </a:r>
            <a:r>
              <a:rPr lang="en-US" dirty="0"/>
              <a:t>be picked up by all </a:t>
            </a:r>
            <a:r>
              <a:rPr lang="en-US" dirty="0" smtClean="0"/>
              <a:t>attached </a:t>
            </a:r>
            <a:r>
              <a:rPr lang="en-US" dirty="0"/>
              <a:t>nodes</a:t>
            </a:r>
          </a:p>
          <a:p>
            <a:r>
              <a:rPr lang="en-US" dirty="0"/>
              <a:t>1 Mbit/s at 40m bus length</a:t>
            </a:r>
          </a:p>
          <a:p>
            <a:r>
              <a:rPr lang="en-US" dirty="0"/>
              <a:t>Behaves as an AND-grind: bus value = AND between all bits on the </a:t>
            </a:r>
            <a:r>
              <a:rPr lang="en-US" dirty="0" smtClean="0"/>
              <a:t>bus</a:t>
            </a:r>
            <a:endParaRPr lang="en-US" dirty="0"/>
          </a:p>
          <a:p>
            <a:endParaRPr lang="en-US" dirty="0"/>
          </a:p>
        </p:txBody>
      </p:sp>
      <p:sp>
        <p:nvSpPr>
          <p:cNvPr id="36869" name="Line 8"/>
          <p:cNvSpPr>
            <a:spLocks noChangeShapeType="1"/>
          </p:cNvSpPr>
          <p:nvPr/>
        </p:nvSpPr>
        <p:spPr bwMode="auto">
          <a:xfrm>
            <a:off x="1841500" y="4675429"/>
            <a:ext cx="4902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Text Box 9"/>
          <p:cNvSpPr txBox="1">
            <a:spLocks noChangeArrowheads="1"/>
          </p:cNvSpPr>
          <p:nvPr/>
        </p:nvSpPr>
        <p:spPr bwMode="auto">
          <a:xfrm>
            <a:off x="2362200" y="5208829"/>
            <a:ext cx="838200" cy="650875"/>
          </a:xfrm>
          <a:prstGeom prst="rect">
            <a:avLst/>
          </a:prstGeom>
          <a:solidFill>
            <a:srgbClr val="FFCC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Node</a:t>
            </a:r>
            <a:r>
              <a:rPr lang="sv-SE" sz="1800" b="1">
                <a:latin typeface="Arial" charset="0"/>
              </a:rPr>
              <a:t> A</a:t>
            </a:r>
          </a:p>
        </p:txBody>
      </p:sp>
      <p:sp>
        <p:nvSpPr>
          <p:cNvPr id="36871" name="Line 10"/>
          <p:cNvSpPr>
            <a:spLocks noChangeShapeType="1"/>
          </p:cNvSpPr>
          <p:nvPr/>
        </p:nvSpPr>
        <p:spPr bwMode="auto">
          <a:xfrm flipV="1">
            <a:off x="2819400" y="4675429"/>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Text Box 11"/>
          <p:cNvSpPr txBox="1">
            <a:spLocks noChangeArrowheads="1"/>
          </p:cNvSpPr>
          <p:nvPr/>
        </p:nvSpPr>
        <p:spPr bwMode="auto">
          <a:xfrm>
            <a:off x="3352800" y="3456229"/>
            <a:ext cx="838200" cy="650875"/>
          </a:xfrm>
          <a:prstGeom prst="rect">
            <a:avLst/>
          </a:prstGeom>
          <a:solidFill>
            <a:schemeClr val="hlink"/>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dirty="0" err="1">
                <a:latin typeface="Arial" charset="0"/>
              </a:rPr>
              <a:t>Node</a:t>
            </a:r>
            <a:r>
              <a:rPr lang="sv-SE" sz="1800" b="1" dirty="0">
                <a:latin typeface="Arial" charset="0"/>
              </a:rPr>
              <a:t> B</a:t>
            </a:r>
          </a:p>
        </p:txBody>
      </p:sp>
      <p:sp>
        <p:nvSpPr>
          <p:cNvPr id="36873" name="Line 12"/>
          <p:cNvSpPr>
            <a:spLocks noChangeShapeType="1"/>
          </p:cNvSpPr>
          <p:nvPr/>
        </p:nvSpPr>
        <p:spPr bwMode="auto">
          <a:xfrm>
            <a:off x="3810000" y="4107104"/>
            <a:ext cx="0" cy="568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4" name="Text Box 13"/>
          <p:cNvSpPr txBox="1">
            <a:spLocks noChangeArrowheads="1"/>
          </p:cNvSpPr>
          <p:nvPr/>
        </p:nvSpPr>
        <p:spPr bwMode="auto">
          <a:xfrm>
            <a:off x="4800600" y="5208829"/>
            <a:ext cx="838200" cy="650875"/>
          </a:xfrm>
          <a:prstGeom prst="rect">
            <a:avLst/>
          </a:prstGeom>
          <a:solidFill>
            <a:srgbClr val="C9E4FF"/>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Node</a:t>
            </a:r>
            <a:r>
              <a:rPr lang="sv-SE" sz="1800" b="1">
                <a:latin typeface="Arial" charset="0"/>
              </a:rPr>
              <a:t> C</a:t>
            </a:r>
          </a:p>
        </p:txBody>
      </p:sp>
      <p:sp>
        <p:nvSpPr>
          <p:cNvPr id="36875" name="Line 14"/>
          <p:cNvSpPr>
            <a:spLocks noChangeShapeType="1"/>
          </p:cNvSpPr>
          <p:nvPr/>
        </p:nvSpPr>
        <p:spPr bwMode="auto">
          <a:xfrm flipV="1">
            <a:off x="5257800" y="4675429"/>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6" name="Text Box 15"/>
          <p:cNvSpPr txBox="1">
            <a:spLocks noChangeArrowheads="1"/>
          </p:cNvSpPr>
          <p:nvPr/>
        </p:nvSpPr>
        <p:spPr bwMode="auto">
          <a:xfrm>
            <a:off x="5905500" y="3456229"/>
            <a:ext cx="838200" cy="650875"/>
          </a:xfrm>
          <a:prstGeom prst="rect">
            <a:avLst/>
          </a:prstGeom>
          <a:solidFill>
            <a:srgbClr val="E9D7D1"/>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Node</a:t>
            </a:r>
            <a:r>
              <a:rPr lang="sv-SE" sz="1800" b="1">
                <a:latin typeface="Arial" charset="0"/>
              </a:rPr>
              <a:t> D</a:t>
            </a:r>
          </a:p>
        </p:txBody>
      </p:sp>
      <p:sp>
        <p:nvSpPr>
          <p:cNvPr id="36877" name="Line 16"/>
          <p:cNvSpPr>
            <a:spLocks noChangeShapeType="1"/>
          </p:cNvSpPr>
          <p:nvPr/>
        </p:nvSpPr>
        <p:spPr bwMode="auto">
          <a:xfrm>
            <a:off x="6362700" y="4107104"/>
            <a:ext cx="0" cy="568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8" name="Line 18"/>
          <p:cNvSpPr>
            <a:spLocks noChangeShapeType="1"/>
          </p:cNvSpPr>
          <p:nvPr/>
        </p:nvSpPr>
        <p:spPr bwMode="auto">
          <a:xfrm>
            <a:off x="2070100" y="4675429"/>
            <a:ext cx="0" cy="152995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Text Box 19"/>
          <p:cNvSpPr txBox="1">
            <a:spLocks noChangeArrowheads="1"/>
          </p:cNvSpPr>
          <p:nvPr/>
        </p:nvSpPr>
        <p:spPr bwMode="auto">
          <a:xfrm>
            <a:off x="3505200" y="592598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a:latin typeface="Arial" charset="0"/>
              </a:rPr>
              <a:t>&lt; 40m </a:t>
            </a:r>
            <a:r>
              <a:rPr lang="sv-SE" sz="1600">
                <a:latin typeface="Arial" charset="0"/>
                <a:sym typeface="Wingdings" charset="0"/>
              </a:rPr>
              <a:t></a:t>
            </a:r>
            <a:r>
              <a:rPr lang="sv-SE" sz="1600">
                <a:latin typeface="Arial" charset="0"/>
              </a:rPr>
              <a:t>1Mbit/s</a:t>
            </a:r>
            <a:r>
              <a:rPr lang="sv-SE"/>
              <a:t> </a:t>
            </a:r>
          </a:p>
        </p:txBody>
      </p:sp>
      <p:sp>
        <p:nvSpPr>
          <p:cNvPr id="36880" name="Line 20"/>
          <p:cNvSpPr>
            <a:spLocks noChangeShapeType="1"/>
          </p:cNvSpPr>
          <p:nvPr/>
        </p:nvSpPr>
        <p:spPr bwMode="auto">
          <a:xfrm flipH="1">
            <a:off x="2070100" y="6205384"/>
            <a:ext cx="12827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1" name="Line 21"/>
          <p:cNvSpPr>
            <a:spLocks noChangeShapeType="1"/>
          </p:cNvSpPr>
          <p:nvPr/>
        </p:nvSpPr>
        <p:spPr bwMode="auto">
          <a:xfrm>
            <a:off x="6738938" y="4675429"/>
            <a:ext cx="0" cy="152995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82" name="Line 22"/>
          <p:cNvSpPr>
            <a:spLocks noChangeShapeType="1"/>
          </p:cNvSpPr>
          <p:nvPr/>
        </p:nvSpPr>
        <p:spPr bwMode="auto">
          <a:xfrm>
            <a:off x="5257800" y="6205384"/>
            <a:ext cx="14811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Slide Number Placeholder 3"/>
          <p:cNvSpPr>
            <a:spLocks noGrp="1"/>
          </p:cNvSpPr>
          <p:nvPr>
            <p:ph type="sldNum" sz="quarter" idx="12"/>
          </p:nvPr>
        </p:nvSpPr>
        <p:spPr/>
        <p:txBody>
          <a:bodyPr/>
          <a:lstStyle/>
          <a:p>
            <a:fld id="{025A855F-C6D8-5944-9B1B-50E202AEB8AD}" type="slidenum">
              <a:rPr lang="en-US" smtClean="0"/>
              <a:t>18</a:t>
            </a:fld>
            <a:endParaRPr lang="en-US"/>
          </a:p>
        </p:txBody>
      </p:sp>
    </p:spTree>
    <p:extLst>
      <p:ext uri="{BB962C8B-B14F-4D97-AF65-F5344CB8AC3E}">
        <p14:creationId xmlns:p14="http://schemas.microsoft.com/office/powerpoint/2010/main" val="42195541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types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Data frame</a:t>
            </a:r>
          </a:p>
          <a:p>
            <a:pPr lvl="1"/>
            <a:r>
              <a:rPr lang="en-US" dirty="0" smtClean="0"/>
              <a:t>Carries data from a transmitter to the receivers</a:t>
            </a:r>
          </a:p>
          <a:p>
            <a:r>
              <a:rPr lang="en-US" dirty="0" smtClean="0"/>
              <a:t>Error frame</a:t>
            </a:r>
          </a:p>
          <a:p>
            <a:pPr lvl="1"/>
            <a:r>
              <a:rPr lang="en-US" dirty="0" smtClean="0"/>
              <a:t>Transmitted by any node on detecting a bus error</a:t>
            </a:r>
          </a:p>
          <a:p>
            <a:r>
              <a:rPr lang="en-US" dirty="0">
                <a:solidFill>
                  <a:schemeClr val="bg1">
                    <a:lumMod val="65000"/>
                  </a:schemeClr>
                </a:solidFill>
              </a:rPr>
              <a:t>Remote frame</a:t>
            </a:r>
          </a:p>
          <a:p>
            <a:pPr lvl="1"/>
            <a:r>
              <a:rPr lang="en-US" dirty="0">
                <a:solidFill>
                  <a:schemeClr val="bg1">
                    <a:lumMod val="65000"/>
                  </a:schemeClr>
                </a:solidFill>
              </a:rPr>
              <a:t>Transmitted by a node to request the transmission of the data frame with the same </a:t>
            </a:r>
            <a:r>
              <a:rPr lang="en-US" dirty="0" smtClean="0">
                <a:solidFill>
                  <a:schemeClr val="bg1">
                    <a:lumMod val="65000"/>
                  </a:schemeClr>
                </a:solidFill>
              </a:rPr>
              <a:t>identifier</a:t>
            </a:r>
            <a:endParaRPr lang="en-US" dirty="0" smtClean="0"/>
          </a:p>
          <a:p>
            <a:r>
              <a:rPr lang="en-US" dirty="0" smtClean="0">
                <a:solidFill>
                  <a:srgbClr val="A6A6A6"/>
                </a:solidFill>
              </a:rPr>
              <a:t>Overload frame</a:t>
            </a:r>
          </a:p>
          <a:p>
            <a:pPr lvl="1"/>
            <a:r>
              <a:rPr lang="en-US" dirty="0" smtClean="0">
                <a:solidFill>
                  <a:srgbClr val="A6A6A6"/>
                </a:solidFill>
              </a:rPr>
              <a:t>Used to provide an extra delay between the preceding and succeeding data or remote frames, e.g. when the buffer of a receiver is full</a:t>
            </a:r>
          </a:p>
        </p:txBody>
      </p:sp>
      <p:sp>
        <p:nvSpPr>
          <p:cNvPr id="4" name="Slide Number Placeholder 3"/>
          <p:cNvSpPr>
            <a:spLocks noGrp="1"/>
          </p:cNvSpPr>
          <p:nvPr>
            <p:ph type="sldNum" sz="quarter" idx="12"/>
          </p:nvPr>
        </p:nvSpPr>
        <p:spPr/>
        <p:txBody>
          <a:bodyPr/>
          <a:lstStyle/>
          <a:p>
            <a:fld id="{025A855F-C6D8-5944-9B1B-50E202AEB8AD}" type="slidenum">
              <a:rPr lang="en-US" smtClean="0"/>
              <a:t>19</a:t>
            </a:fld>
            <a:endParaRPr lang="en-US"/>
          </a:p>
        </p:txBody>
      </p:sp>
    </p:spTree>
    <p:extLst>
      <p:ext uri="{BB962C8B-B14F-4D97-AF65-F5344CB8AC3E}">
        <p14:creationId xmlns:p14="http://schemas.microsoft.com/office/powerpoint/2010/main" val="33906491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slide set</a:t>
            </a:r>
            <a:endParaRPr lang="en-US" dirty="0"/>
          </a:p>
        </p:txBody>
      </p:sp>
      <p:sp>
        <p:nvSpPr>
          <p:cNvPr id="3" name="Content Placeholder 2"/>
          <p:cNvSpPr>
            <a:spLocks noGrp="1"/>
          </p:cNvSpPr>
          <p:nvPr>
            <p:ph idx="1"/>
          </p:nvPr>
        </p:nvSpPr>
        <p:spPr/>
        <p:txBody>
          <a:bodyPr/>
          <a:lstStyle/>
          <a:p>
            <a:r>
              <a:rPr lang="en-US" dirty="0" smtClean="0"/>
              <a:t>Describe the CAN protocol</a:t>
            </a:r>
          </a:p>
          <a:p>
            <a:r>
              <a:rPr lang="en-US" dirty="0" smtClean="0"/>
              <a:t>Explain how to use the CAN </a:t>
            </a:r>
            <a:r>
              <a:rPr lang="en-US" smtClean="0"/>
              <a:t>driver API under </a:t>
            </a:r>
            <a:r>
              <a:rPr lang="en-US" dirty="0" err="1"/>
              <a:t>μC</a:t>
            </a:r>
            <a:r>
              <a:rPr lang="en-US" dirty="0"/>
              <a:t>/OS-</a:t>
            </a:r>
            <a:r>
              <a:rPr lang="en-US" dirty="0" smtClean="0"/>
              <a:t>II</a:t>
            </a:r>
          </a:p>
          <a:p>
            <a:r>
              <a:rPr lang="en-US" dirty="0" smtClean="0"/>
              <a:t>Apply the response-time analysis to a real-time system comprised of nodes communicating via a CAN bus</a:t>
            </a:r>
            <a:endParaRPr lang="en-US" dirty="0"/>
          </a:p>
        </p:txBody>
      </p:sp>
      <p:sp>
        <p:nvSpPr>
          <p:cNvPr id="4" name="Slide Number Placeholder 3"/>
          <p:cNvSpPr>
            <a:spLocks noGrp="1"/>
          </p:cNvSpPr>
          <p:nvPr>
            <p:ph type="sldNum" sz="quarter" idx="12"/>
          </p:nvPr>
        </p:nvSpPr>
        <p:spPr/>
        <p:txBody>
          <a:bodyPr/>
          <a:lstStyle/>
          <a:p>
            <a:fld id="{025A855F-C6D8-5944-9B1B-50E202AEB8AD}" type="slidenum">
              <a:rPr lang="en-US" smtClean="0"/>
              <a:t>2</a:t>
            </a:fld>
            <a:endParaRPr lang="en-US"/>
          </a:p>
        </p:txBody>
      </p:sp>
    </p:spTree>
    <p:extLst>
      <p:ext uri="{BB962C8B-B14F-4D97-AF65-F5344CB8AC3E}">
        <p14:creationId xmlns:p14="http://schemas.microsoft.com/office/powerpoint/2010/main" val="17266101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title"/>
          </p:nvPr>
        </p:nvSpPr>
        <p:spPr/>
        <p:txBody>
          <a:bodyPr>
            <a:normAutofit/>
          </a:bodyPr>
          <a:lstStyle/>
          <a:p>
            <a:r>
              <a:rPr lang="en-US" dirty="0" smtClean="0"/>
              <a:t>CAN data frame</a:t>
            </a:r>
            <a:endParaRPr lang="en-US" dirty="0"/>
          </a:p>
        </p:txBody>
      </p:sp>
      <p:graphicFrame>
        <p:nvGraphicFramePr>
          <p:cNvPr id="138365" name="Group 125"/>
          <p:cNvGraphicFramePr>
            <a:graphicFrameLocks noGrp="1"/>
          </p:cNvGraphicFramePr>
          <p:nvPr/>
        </p:nvGraphicFramePr>
        <p:xfrm>
          <a:off x="762000" y="1371600"/>
          <a:ext cx="7772400" cy="1158876"/>
        </p:xfrm>
        <a:graphic>
          <a:graphicData uri="http://schemas.openxmlformats.org/drawingml/2006/table">
            <a:tbl>
              <a:tblPr/>
              <a:tblGrid>
                <a:gridCol w="615950"/>
                <a:gridCol w="692150"/>
                <a:gridCol w="727075"/>
                <a:gridCol w="966788"/>
                <a:gridCol w="692150"/>
                <a:gridCol w="692150"/>
                <a:gridCol w="692150"/>
                <a:gridCol w="693737"/>
                <a:gridCol w="692150"/>
                <a:gridCol w="615950"/>
                <a:gridCol w="692150"/>
              </a:tblGrid>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dirty="0" smtClean="0">
                          <a:ln>
                            <a:noFill/>
                          </a:ln>
                          <a:solidFill>
                            <a:schemeClr val="tx1"/>
                          </a:solidFill>
                          <a:effectLst/>
                          <a:latin typeface="Arial" pitchFamily="34" charset="0"/>
                        </a:rPr>
                        <a:t>SOF</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ID</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RTR</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Control</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Data</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CRC</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CRC DEL</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ACK</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ACK DEL</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EOF</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IFS</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11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6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0-8 bytes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15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7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Arial" pitchFamily="34" charset="0"/>
                        </a:rPr>
                        <a:t>min 3     bits</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002" name="Rectangle 126"/>
          <p:cNvSpPr>
            <a:spLocks noChangeArrowheads="1"/>
          </p:cNvSpPr>
          <p:nvPr/>
        </p:nvSpPr>
        <p:spPr bwMode="auto">
          <a:xfrm>
            <a:off x="685800" y="2819400"/>
            <a:ext cx="83280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190500"/>
            <a:r>
              <a:rPr lang="en-US" sz="1600" b="1" dirty="0">
                <a:latin typeface="Arial" charset="0"/>
                <a:cs typeface="Times New Roman" charset="0"/>
              </a:rPr>
              <a:t>SOF</a:t>
            </a:r>
            <a:r>
              <a:rPr lang="en-US" sz="1600" dirty="0">
                <a:latin typeface="Arial" charset="0"/>
                <a:cs typeface="Times New Roman" charset="0"/>
              </a:rPr>
              <a:t>			-	</a:t>
            </a:r>
            <a:r>
              <a:rPr lang="en-US" sz="1600" i="1" dirty="0">
                <a:latin typeface="Arial" charset="0"/>
                <a:cs typeface="Times New Roman" charset="0"/>
              </a:rPr>
              <a:t>Start of Frame</a:t>
            </a:r>
            <a:r>
              <a:rPr lang="en-US" sz="1600" dirty="0">
                <a:latin typeface="Arial" charset="0"/>
                <a:cs typeface="Times New Roman" charset="0"/>
              </a:rPr>
              <a:t>, start bit (always 0), used for signaling that a frame will be 							</a:t>
            </a:r>
            <a:r>
              <a:rPr lang="en-US" sz="1600" dirty="0" smtClean="0">
                <a:latin typeface="Arial" charset="0"/>
                <a:cs typeface="Times New Roman" charset="0"/>
              </a:rPr>
              <a:t>    					             sent </a:t>
            </a:r>
            <a:r>
              <a:rPr lang="en-US" sz="1600" dirty="0">
                <a:latin typeface="Arial" charset="0"/>
                <a:cs typeface="Times New Roman" charset="0"/>
              </a:rPr>
              <a:t>(the bus must be free)</a:t>
            </a:r>
          </a:p>
          <a:p>
            <a:pPr marL="342900" indent="-342900" defTabSz="190500"/>
            <a:r>
              <a:rPr lang="en-US" sz="1600" b="1" dirty="0">
                <a:latin typeface="Arial" charset="0"/>
                <a:cs typeface="Times New Roman" charset="0"/>
              </a:rPr>
              <a:t>ID</a:t>
            </a:r>
            <a:r>
              <a:rPr lang="en-US" sz="1600" dirty="0">
                <a:latin typeface="Arial" charset="0"/>
                <a:cs typeface="Times New Roman" charset="0"/>
              </a:rPr>
              <a:t>					-	</a:t>
            </a:r>
            <a:r>
              <a:rPr lang="en-US" sz="1600" b="1" i="1" dirty="0">
                <a:latin typeface="Arial" charset="0"/>
                <a:cs typeface="Times New Roman" charset="0"/>
              </a:rPr>
              <a:t>Identifier</a:t>
            </a:r>
            <a:r>
              <a:rPr lang="en-US" sz="1600" b="1" dirty="0">
                <a:latin typeface="Arial" charset="0"/>
                <a:cs typeface="Times New Roman" charset="0"/>
              </a:rPr>
              <a:t>, identity for the frame and its priority</a:t>
            </a:r>
          </a:p>
          <a:p>
            <a:pPr marL="342900" indent="-342900" defTabSz="190500"/>
            <a:r>
              <a:rPr lang="en-US" sz="1600" b="1" dirty="0">
                <a:latin typeface="Arial" charset="0"/>
                <a:cs typeface="Times New Roman" charset="0"/>
              </a:rPr>
              <a:t>RTR</a:t>
            </a:r>
            <a:r>
              <a:rPr lang="en-US" sz="1600" dirty="0">
                <a:latin typeface="Arial" charset="0"/>
                <a:cs typeface="Times New Roman" charset="0"/>
              </a:rPr>
              <a:t> 			-	</a:t>
            </a:r>
            <a:r>
              <a:rPr lang="en-US" sz="1600" i="1" dirty="0">
                <a:latin typeface="Arial" charset="0"/>
                <a:cs typeface="Times New Roman" charset="0"/>
              </a:rPr>
              <a:t>Remote Transmission Request</a:t>
            </a:r>
          </a:p>
          <a:p>
            <a:pPr marL="342900" indent="-342900" defTabSz="190500"/>
            <a:r>
              <a:rPr lang="en-US" sz="1600" b="1" dirty="0">
                <a:latin typeface="Arial" charset="0"/>
                <a:cs typeface="Times New Roman" charset="0"/>
              </a:rPr>
              <a:t>Control</a:t>
            </a:r>
            <a:r>
              <a:rPr lang="en-US" sz="1600" dirty="0">
                <a:latin typeface="Arial" charset="0"/>
                <a:cs typeface="Times New Roman" charset="0"/>
              </a:rPr>
              <a:t>		-	indicates the length of the data field </a:t>
            </a:r>
          </a:p>
          <a:p>
            <a:pPr marL="342900" indent="-342900" defTabSz="190500"/>
            <a:r>
              <a:rPr lang="en-US" sz="1600" b="1" dirty="0">
                <a:latin typeface="Arial" charset="0"/>
                <a:cs typeface="Times New Roman" charset="0"/>
              </a:rPr>
              <a:t>Data</a:t>
            </a:r>
            <a:r>
              <a:rPr lang="en-US" sz="1600" dirty="0">
                <a:latin typeface="Arial" charset="0"/>
                <a:cs typeface="Times New Roman" charset="0"/>
              </a:rPr>
              <a:t>			-	</a:t>
            </a:r>
            <a:r>
              <a:rPr lang="en-US" sz="1600" b="1" dirty="0">
                <a:latin typeface="Arial" charset="0"/>
                <a:cs typeface="Times New Roman" charset="0"/>
              </a:rPr>
              <a:t>message data</a:t>
            </a:r>
          </a:p>
          <a:p>
            <a:pPr marL="342900" indent="-342900" defTabSz="190500"/>
            <a:r>
              <a:rPr lang="en-US" sz="1600" b="1" dirty="0">
                <a:latin typeface="Arial" charset="0"/>
                <a:cs typeface="Times New Roman" charset="0"/>
              </a:rPr>
              <a:t>CRC</a:t>
            </a:r>
            <a:r>
              <a:rPr lang="en-US" sz="1600" dirty="0">
                <a:latin typeface="Arial" charset="0"/>
                <a:cs typeface="Times New Roman" charset="0"/>
              </a:rPr>
              <a:t>			-	</a:t>
            </a:r>
            <a:r>
              <a:rPr lang="en-US" sz="1600" i="1" dirty="0">
                <a:latin typeface="Arial" charset="0"/>
                <a:cs typeface="Times New Roman" charset="0"/>
              </a:rPr>
              <a:t>Cyclic Redundancy Check</a:t>
            </a:r>
            <a:r>
              <a:rPr lang="en-US" sz="1600" dirty="0">
                <a:latin typeface="Arial" charset="0"/>
                <a:cs typeface="Times New Roman" charset="0"/>
              </a:rPr>
              <a:t>, </a:t>
            </a:r>
          </a:p>
          <a:p>
            <a:pPr marL="342900" indent="-342900" defTabSz="190500"/>
            <a:r>
              <a:rPr lang="en-US" sz="1600" b="1" dirty="0">
                <a:latin typeface="Arial" charset="0"/>
                <a:cs typeface="Times New Roman" charset="0"/>
              </a:rPr>
              <a:t>CRC DEL</a:t>
            </a:r>
            <a:r>
              <a:rPr lang="en-US" sz="1600" dirty="0">
                <a:latin typeface="Arial" charset="0"/>
                <a:cs typeface="Times New Roman" charset="0"/>
              </a:rPr>
              <a:t>	-	</a:t>
            </a:r>
            <a:r>
              <a:rPr lang="en-US" sz="1600" i="1" dirty="0">
                <a:latin typeface="Arial" charset="0"/>
                <a:cs typeface="Times New Roman" charset="0"/>
              </a:rPr>
              <a:t>CRC </a:t>
            </a:r>
            <a:r>
              <a:rPr lang="en-US" sz="1600" i="1" dirty="0" smtClean="0">
                <a:latin typeface="Arial" charset="0"/>
                <a:cs typeface="Times New Roman" charset="0"/>
              </a:rPr>
              <a:t>delimiter </a:t>
            </a:r>
            <a:r>
              <a:rPr lang="en-US" sz="1600" dirty="0" smtClean="0">
                <a:latin typeface="Arial" charset="0"/>
                <a:cs typeface="Times New Roman" charset="0"/>
              </a:rPr>
              <a:t>(always 1)</a:t>
            </a:r>
            <a:endParaRPr lang="en-US" sz="1600" dirty="0">
              <a:latin typeface="Arial" charset="0"/>
              <a:cs typeface="Times New Roman" charset="0"/>
            </a:endParaRPr>
          </a:p>
          <a:p>
            <a:pPr marL="342900" indent="-342900" defTabSz="190500"/>
            <a:r>
              <a:rPr lang="en-US" sz="1600" b="1" dirty="0">
                <a:latin typeface="Arial" charset="0"/>
                <a:cs typeface="Times New Roman" charset="0"/>
              </a:rPr>
              <a:t>ACK</a:t>
            </a:r>
            <a:r>
              <a:rPr lang="en-US" sz="1600" dirty="0">
                <a:latin typeface="Arial" charset="0"/>
                <a:cs typeface="Times New Roman" charset="0"/>
              </a:rPr>
              <a:t>			-	</a:t>
            </a:r>
            <a:r>
              <a:rPr lang="en-US" sz="1600" i="1" dirty="0">
                <a:latin typeface="Arial" charset="0"/>
                <a:cs typeface="Times New Roman" charset="0"/>
              </a:rPr>
              <a:t>Acknowledgement</a:t>
            </a:r>
            <a:endParaRPr lang="en-US" sz="1600" dirty="0">
              <a:latin typeface="Arial" charset="0"/>
              <a:cs typeface="Times New Roman" charset="0"/>
            </a:endParaRPr>
          </a:p>
          <a:p>
            <a:pPr marL="342900" indent="-342900" defTabSz="190500"/>
            <a:r>
              <a:rPr lang="en-US" sz="1600" b="1" dirty="0" smtClean="0">
                <a:latin typeface="Arial" charset="0"/>
                <a:cs typeface="Times New Roman" charset="0"/>
              </a:rPr>
              <a:t>ACK DEL</a:t>
            </a:r>
            <a:r>
              <a:rPr lang="en-US" sz="1600" dirty="0" smtClean="0">
                <a:latin typeface="Arial" charset="0"/>
                <a:cs typeface="Times New Roman" charset="0"/>
              </a:rPr>
              <a:t> -	</a:t>
            </a:r>
            <a:r>
              <a:rPr lang="en-US" sz="1600" i="1" dirty="0" smtClean="0">
                <a:latin typeface="Arial" charset="0"/>
                <a:cs typeface="Times New Roman" charset="0"/>
              </a:rPr>
              <a:t>ACK delimiter </a:t>
            </a:r>
            <a:r>
              <a:rPr lang="en-US" sz="1600" dirty="0">
                <a:latin typeface="Arial" charset="0"/>
                <a:cs typeface="Times New Roman" charset="0"/>
              </a:rPr>
              <a:t>(always 1</a:t>
            </a:r>
            <a:r>
              <a:rPr lang="en-US" sz="1600" dirty="0" smtClean="0">
                <a:latin typeface="Arial" charset="0"/>
                <a:cs typeface="Times New Roman" charset="0"/>
              </a:rPr>
              <a:t>)</a:t>
            </a:r>
            <a:endParaRPr lang="en-US" sz="1600" i="1" dirty="0" smtClean="0">
              <a:latin typeface="Arial" charset="0"/>
              <a:cs typeface="Times New Roman" charset="0"/>
            </a:endParaRPr>
          </a:p>
          <a:p>
            <a:pPr marL="342900" indent="-342900" defTabSz="190500"/>
            <a:r>
              <a:rPr lang="en-US" sz="1600" b="1" dirty="0" smtClean="0">
                <a:latin typeface="Arial" charset="0"/>
                <a:cs typeface="Times New Roman" charset="0"/>
              </a:rPr>
              <a:t>EOF</a:t>
            </a:r>
            <a:r>
              <a:rPr lang="en-US" sz="1600" dirty="0">
                <a:latin typeface="Arial" charset="0"/>
                <a:cs typeface="Times New Roman" charset="0"/>
              </a:rPr>
              <a:t>			-	</a:t>
            </a:r>
            <a:r>
              <a:rPr lang="en-US" sz="1600" i="1" dirty="0">
                <a:latin typeface="Arial" charset="0"/>
                <a:cs typeface="Times New Roman" charset="0"/>
              </a:rPr>
              <a:t>End of </a:t>
            </a:r>
            <a:r>
              <a:rPr lang="en-US" sz="1600" i="1" dirty="0" smtClean="0">
                <a:latin typeface="Arial" charset="0"/>
                <a:cs typeface="Times New Roman" charset="0"/>
              </a:rPr>
              <a:t>Frame </a:t>
            </a:r>
            <a:r>
              <a:rPr lang="en-US" sz="1600" dirty="0" smtClean="0">
                <a:latin typeface="Arial" charset="0"/>
                <a:cs typeface="Times New Roman" charset="0"/>
              </a:rPr>
              <a:t>(</a:t>
            </a:r>
            <a:r>
              <a:rPr lang="en-US" sz="1600" dirty="0">
                <a:latin typeface="Arial" charset="0"/>
                <a:cs typeface="Times New Roman" charset="0"/>
              </a:rPr>
              <a:t>always 1</a:t>
            </a:r>
            <a:r>
              <a:rPr lang="en-US" sz="1600" dirty="0" smtClean="0">
                <a:latin typeface="Arial" charset="0"/>
                <a:cs typeface="Times New Roman" charset="0"/>
              </a:rPr>
              <a:t>)</a:t>
            </a:r>
            <a:endParaRPr lang="en-US" sz="1600" i="1" dirty="0">
              <a:latin typeface="Arial" charset="0"/>
              <a:cs typeface="Times New Roman" charset="0"/>
            </a:endParaRPr>
          </a:p>
          <a:p>
            <a:pPr marL="342900" indent="-342900" defTabSz="190500"/>
            <a:r>
              <a:rPr lang="en-US" sz="1600" b="1" dirty="0">
                <a:latin typeface="Arial" charset="0"/>
                <a:cs typeface="Times New Roman" charset="0"/>
              </a:rPr>
              <a:t>IFS	</a:t>
            </a:r>
            <a:r>
              <a:rPr lang="en-US" sz="1600" dirty="0">
                <a:latin typeface="Arial" charset="0"/>
                <a:cs typeface="Times New Roman" charset="0"/>
              </a:rPr>
              <a:t>				-	</a:t>
            </a:r>
            <a:r>
              <a:rPr lang="en-US" sz="1600" i="1" dirty="0">
                <a:latin typeface="Arial" charset="0"/>
                <a:cs typeface="Times New Roman" charset="0"/>
              </a:rPr>
              <a:t>Inter Frame Space</a:t>
            </a:r>
            <a:r>
              <a:rPr lang="en-US" sz="1600" dirty="0">
                <a:latin typeface="Arial" charset="0"/>
                <a:cs typeface="Times New Roman" charset="0"/>
              </a:rPr>
              <a:t>, resending wait time (always 1</a:t>
            </a:r>
            <a:r>
              <a:rPr lang="en-US" sz="1600" dirty="0" smtClean="0">
                <a:latin typeface="Arial" charset="0"/>
                <a:cs typeface="Times New Roman" charset="0"/>
              </a:rPr>
              <a:t>)</a:t>
            </a:r>
            <a:endParaRPr lang="en-US" sz="1600" dirty="0">
              <a:latin typeface="Arial" charset="0"/>
              <a:cs typeface="Times New Roman" charset="0"/>
            </a:endParaRPr>
          </a:p>
          <a:p>
            <a:pPr marL="342900" indent="-342900" defTabSz="190500"/>
            <a:endParaRPr lang="en-US" sz="1600" dirty="0">
              <a:latin typeface="Arial" charset="0"/>
              <a:cs typeface="Times New Roman" charset="0"/>
            </a:endParaRPr>
          </a:p>
          <a:p>
            <a:pPr marL="342900" indent="-342900" defTabSz="190500"/>
            <a:r>
              <a:rPr sz="1600" noProof="1">
                <a:latin typeface="Arial" charset="0"/>
                <a:cs typeface="Times New Roman" charset="0"/>
              </a:rPr>
              <a:t>  </a:t>
            </a:r>
          </a:p>
        </p:txBody>
      </p:sp>
      <p:sp>
        <p:nvSpPr>
          <p:cNvPr id="2" name="Slide Number Placeholder 1"/>
          <p:cNvSpPr>
            <a:spLocks noGrp="1"/>
          </p:cNvSpPr>
          <p:nvPr>
            <p:ph type="sldNum" sz="quarter" idx="12"/>
          </p:nvPr>
        </p:nvSpPr>
        <p:spPr/>
        <p:txBody>
          <a:bodyPr/>
          <a:lstStyle/>
          <a:p>
            <a:fld id="{025A855F-C6D8-5944-9B1B-50E202AEB8AD}" type="slidenum">
              <a:rPr lang="en-US" smtClean="0"/>
              <a:t>20</a:t>
            </a:fld>
            <a:endParaRPr lang="en-US"/>
          </a:p>
        </p:txBody>
      </p:sp>
    </p:spTree>
    <p:extLst>
      <p:ext uri="{BB962C8B-B14F-4D97-AF65-F5344CB8AC3E}">
        <p14:creationId xmlns:p14="http://schemas.microsoft.com/office/powerpoint/2010/main" val="9119697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p:txBody>
          <a:bodyPr/>
          <a:lstStyle/>
          <a:p>
            <a:r>
              <a:rPr lang="en-US" smtClean="0"/>
              <a:t>Arbitration mechanism</a:t>
            </a:r>
            <a:endParaRPr lang="en-US"/>
          </a:p>
        </p:txBody>
      </p:sp>
      <p:grpSp>
        <p:nvGrpSpPr>
          <p:cNvPr id="11" name="Group 10"/>
          <p:cNvGrpSpPr/>
          <p:nvPr/>
        </p:nvGrpSpPr>
        <p:grpSpPr>
          <a:xfrm>
            <a:off x="641222" y="1132332"/>
            <a:ext cx="7851775" cy="5107537"/>
            <a:chOff x="177800" y="901700"/>
            <a:chExt cx="8831263" cy="5744689"/>
          </a:xfrm>
        </p:grpSpPr>
        <p:sp>
          <p:nvSpPr>
            <p:cNvPr id="139307" name="Text Box 43"/>
            <p:cNvSpPr txBox="1">
              <a:spLocks noChangeArrowheads="1"/>
            </p:cNvSpPr>
            <p:nvPr/>
          </p:nvSpPr>
          <p:spPr bwMode="auto">
            <a:xfrm>
              <a:off x="533400" y="901700"/>
              <a:ext cx="1960563" cy="588490"/>
            </a:xfrm>
            <a:prstGeom prst="rect">
              <a:avLst/>
            </a:prstGeom>
            <a:solidFill>
              <a:srgbClr val="F2F2F2"/>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400">
                  <a:latin typeface="Arial" charset="0"/>
                </a:rPr>
                <a:t>A node wants to send a frame</a:t>
              </a:r>
            </a:p>
          </p:txBody>
        </p:sp>
        <p:sp>
          <p:nvSpPr>
            <p:cNvPr id="139308" name="AutoShape 44"/>
            <p:cNvSpPr>
              <a:spLocks noChangeArrowheads="1"/>
            </p:cNvSpPr>
            <p:nvPr/>
          </p:nvSpPr>
          <p:spPr bwMode="auto">
            <a:xfrm>
              <a:off x="774700" y="1955800"/>
              <a:ext cx="1447800" cy="1066800"/>
            </a:xfrm>
            <a:prstGeom prst="flowChartDecision">
              <a:avLst/>
            </a:prstGeom>
            <a:solidFill>
              <a:srgbClr val="F2F2F2"/>
            </a:solidFill>
            <a:ln w="9525">
              <a:solidFill>
                <a:schemeClr val="tx1"/>
              </a:solidFill>
              <a:miter lim="800000"/>
              <a:headEnd/>
              <a:tailEnd/>
            </a:ln>
          </p:spPr>
          <p:txBody>
            <a:bodyPr wrap="none" anchor="ctr"/>
            <a:lstStyle/>
            <a:p>
              <a:pPr algn="ctr"/>
              <a:r>
                <a:rPr lang="sv-SE" sz="1400">
                  <a:latin typeface="Arial" charset="0"/>
                </a:rPr>
                <a:t>Bus </a:t>
              </a:r>
            </a:p>
            <a:p>
              <a:pPr algn="ctr"/>
              <a:r>
                <a:rPr lang="sv-SE" sz="1400">
                  <a:latin typeface="Arial" charset="0"/>
                </a:rPr>
                <a:t>free?</a:t>
              </a:r>
            </a:p>
          </p:txBody>
        </p:sp>
        <p:sp>
          <p:nvSpPr>
            <p:cNvPr id="139309" name="Line 45"/>
            <p:cNvSpPr>
              <a:spLocks noChangeShapeType="1"/>
            </p:cNvSpPr>
            <p:nvPr/>
          </p:nvSpPr>
          <p:spPr bwMode="auto">
            <a:xfrm>
              <a:off x="1498600" y="1570038"/>
              <a:ext cx="0" cy="385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39310" name="Text Box 46"/>
            <p:cNvSpPr txBox="1">
              <a:spLocks noChangeArrowheads="1"/>
            </p:cNvSpPr>
            <p:nvPr/>
          </p:nvSpPr>
          <p:spPr bwMode="auto">
            <a:xfrm>
              <a:off x="342901" y="3292475"/>
              <a:ext cx="3071813" cy="346171"/>
            </a:xfrm>
            <a:prstGeom prst="rect">
              <a:avLst/>
            </a:prstGeom>
            <a:solidFill>
              <a:srgbClr val="F2F2F2"/>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400">
                  <a:latin typeface="Arial" charset="0"/>
                </a:rPr>
                <a:t>Put ID-bit 0 on the bus</a:t>
              </a:r>
            </a:p>
          </p:txBody>
        </p:sp>
        <p:sp>
          <p:nvSpPr>
            <p:cNvPr id="139313" name="Text Box 49"/>
            <p:cNvSpPr txBox="1">
              <a:spLocks noChangeArrowheads="1"/>
            </p:cNvSpPr>
            <p:nvPr/>
          </p:nvSpPr>
          <p:spPr bwMode="auto">
            <a:xfrm>
              <a:off x="533400" y="4010025"/>
              <a:ext cx="2470150" cy="346171"/>
            </a:xfrm>
            <a:prstGeom prst="rect">
              <a:avLst/>
            </a:prstGeom>
            <a:solidFill>
              <a:srgbClr val="F2F2F2"/>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400">
                  <a:latin typeface="Arial" charset="0"/>
                </a:rPr>
                <a:t>Read bus value</a:t>
              </a:r>
            </a:p>
          </p:txBody>
        </p:sp>
        <p:sp>
          <p:nvSpPr>
            <p:cNvPr id="139314" name="Line 50"/>
            <p:cNvSpPr>
              <a:spLocks noChangeShapeType="1"/>
            </p:cNvSpPr>
            <p:nvPr/>
          </p:nvSpPr>
          <p:spPr bwMode="auto">
            <a:xfrm>
              <a:off x="1498600" y="3668713"/>
              <a:ext cx="0" cy="341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39315" name="AutoShape 51"/>
            <p:cNvSpPr>
              <a:spLocks noChangeArrowheads="1"/>
            </p:cNvSpPr>
            <p:nvPr/>
          </p:nvSpPr>
          <p:spPr bwMode="auto">
            <a:xfrm>
              <a:off x="622300" y="4754563"/>
              <a:ext cx="1778000" cy="1236662"/>
            </a:xfrm>
            <a:prstGeom prst="flowChartDecision">
              <a:avLst/>
            </a:prstGeom>
            <a:solidFill>
              <a:srgbClr val="F2F2F2"/>
            </a:solidFill>
            <a:ln w="9525">
              <a:solidFill>
                <a:schemeClr val="tx1"/>
              </a:solidFill>
              <a:miter lim="800000"/>
              <a:headEnd/>
              <a:tailEnd/>
            </a:ln>
          </p:spPr>
          <p:txBody>
            <a:bodyPr wrap="none" anchor="ctr"/>
            <a:lstStyle/>
            <a:p>
              <a:pPr algn="ctr"/>
              <a:r>
                <a:rPr lang="sv-SE" sz="1400">
                  <a:latin typeface="Arial" charset="0"/>
                </a:rPr>
                <a:t>Same as the </a:t>
              </a:r>
            </a:p>
            <a:p>
              <a:pPr algn="ctr"/>
              <a:r>
                <a:rPr lang="sv-SE" sz="1400">
                  <a:latin typeface="Arial" charset="0"/>
                </a:rPr>
                <a:t>one we put?</a:t>
              </a:r>
            </a:p>
          </p:txBody>
        </p:sp>
        <p:sp>
          <p:nvSpPr>
            <p:cNvPr id="139316" name="Line 52"/>
            <p:cNvSpPr>
              <a:spLocks noChangeShapeType="1"/>
            </p:cNvSpPr>
            <p:nvPr/>
          </p:nvSpPr>
          <p:spPr bwMode="auto">
            <a:xfrm>
              <a:off x="1498600" y="4386263"/>
              <a:ext cx="0" cy="368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39318" name="Line 54"/>
            <p:cNvSpPr>
              <a:spLocks noChangeShapeType="1"/>
            </p:cNvSpPr>
            <p:nvPr/>
          </p:nvSpPr>
          <p:spPr bwMode="auto">
            <a:xfrm flipV="1">
              <a:off x="215900" y="2478088"/>
              <a:ext cx="0" cy="2813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39319" name="Line 55"/>
            <p:cNvSpPr>
              <a:spLocks noChangeShapeType="1"/>
            </p:cNvSpPr>
            <p:nvPr/>
          </p:nvSpPr>
          <p:spPr bwMode="auto">
            <a:xfrm>
              <a:off x="215900" y="2478088"/>
              <a:ext cx="546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39321" name="Line 57"/>
            <p:cNvSpPr>
              <a:spLocks noChangeShapeType="1"/>
            </p:cNvSpPr>
            <p:nvPr/>
          </p:nvSpPr>
          <p:spPr bwMode="auto">
            <a:xfrm flipV="1">
              <a:off x="2686050" y="1768475"/>
              <a:ext cx="0" cy="7096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39322" name="Line 58"/>
            <p:cNvSpPr>
              <a:spLocks noChangeShapeType="1"/>
            </p:cNvSpPr>
            <p:nvPr/>
          </p:nvSpPr>
          <p:spPr bwMode="auto">
            <a:xfrm flipH="1">
              <a:off x="1498600" y="1768475"/>
              <a:ext cx="11874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grpSp>
          <p:nvGrpSpPr>
            <p:cNvPr id="2" name="Group 87"/>
            <p:cNvGrpSpPr>
              <a:grpSpLocks/>
            </p:cNvGrpSpPr>
            <p:nvPr/>
          </p:nvGrpSpPr>
          <p:grpSpPr bwMode="auto">
            <a:xfrm>
              <a:off x="939800" y="2971800"/>
              <a:ext cx="698500" cy="346075"/>
              <a:chOff x="712" y="1872"/>
              <a:chExt cx="288" cy="218"/>
            </a:xfrm>
          </p:grpSpPr>
          <p:sp>
            <p:nvSpPr>
              <p:cNvPr id="42034" name="Line 47"/>
              <p:cNvSpPr>
                <a:spLocks noChangeShapeType="1"/>
              </p:cNvSpPr>
              <p:nvPr/>
            </p:nvSpPr>
            <p:spPr bwMode="auto">
              <a:xfrm>
                <a:off x="944" y="1904"/>
                <a:ext cx="0" cy="17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42035" name="Text Box 59"/>
              <p:cNvSpPr txBox="1">
                <a:spLocks noChangeArrowheads="1"/>
              </p:cNvSpPr>
              <p:nvPr/>
            </p:nvSpPr>
            <p:spPr bwMode="auto">
              <a:xfrm>
                <a:off x="712" y="1872"/>
                <a:ext cx="28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a:latin typeface="Arial" charset="0"/>
                  </a:rPr>
                  <a:t>Yes</a:t>
                </a:r>
              </a:p>
            </p:txBody>
          </p:sp>
        </p:grpSp>
        <p:grpSp>
          <p:nvGrpSpPr>
            <p:cNvPr id="3" name="Group 62"/>
            <p:cNvGrpSpPr>
              <a:grpSpLocks/>
            </p:cNvGrpSpPr>
            <p:nvPr/>
          </p:nvGrpSpPr>
          <p:grpSpPr bwMode="auto">
            <a:xfrm>
              <a:off x="2178050" y="2174875"/>
              <a:ext cx="609600" cy="346075"/>
              <a:chOff x="1628" y="1370"/>
              <a:chExt cx="384" cy="218"/>
            </a:xfrm>
          </p:grpSpPr>
          <p:sp>
            <p:nvSpPr>
              <p:cNvPr id="42032" name="Line 56"/>
              <p:cNvSpPr>
                <a:spLocks noChangeShapeType="1"/>
              </p:cNvSpPr>
              <p:nvPr/>
            </p:nvSpPr>
            <p:spPr bwMode="auto">
              <a:xfrm>
                <a:off x="1656" y="1561"/>
                <a:ext cx="2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2033" name="Text Box 60"/>
              <p:cNvSpPr txBox="1">
                <a:spLocks noChangeArrowheads="1"/>
              </p:cNvSpPr>
              <p:nvPr/>
            </p:nvSpPr>
            <p:spPr bwMode="auto">
              <a:xfrm>
                <a:off x="1628" y="1370"/>
                <a:ext cx="38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a:latin typeface="Arial" charset="0"/>
                  </a:rPr>
                  <a:t>No</a:t>
                </a:r>
              </a:p>
            </p:txBody>
          </p:sp>
        </p:grpSp>
        <p:grpSp>
          <p:nvGrpSpPr>
            <p:cNvPr id="4" name="Group 88"/>
            <p:cNvGrpSpPr>
              <a:grpSpLocks/>
            </p:cNvGrpSpPr>
            <p:nvPr/>
          </p:nvGrpSpPr>
          <p:grpSpPr bwMode="auto">
            <a:xfrm>
              <a:off x="177800" y="5043488"/>
              <a:ext cx="609600" cy="346075"/>
              <a:chOff x="120" y="3121"/>
              <a:chExt cx="384" cy="218"/>
            </a:xfrm>
          </p:grpSpPr>
          <p:sp>
            <p:nvSpPr>
              <p:cNvPr id="42030" name="Line 53"/>
              <p:cNvSpPr>
                <a:spLocks noChangeShapeType="1"/>
              </p:cNvSpPr>
              <p:nvPr/>
            </p:nvSpPr>
            <p:spPr bwMode="auto">
              <a:xfrm flipH="1">
                <a:off x="152" y="3333"/>
                <a:ext cx="2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42031" name="Text Box 61"/>
              <p:cNvSpPr txBox="1">
                <a:spLocks noChangeArrowheads="1"/>
              </p:cNvSpPr>
              <p:nvPr/>
            </p:nvSpPr>
            <p:spPr bwMode="auto">
              <a:xfrm>
                <a:off x="120" y="3121"/>
                <a:ext cx="38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a:latin typeface="Arial" charset="0"/>
                  </a:rPr>
                  <a:t>No</a:t>
                </a:r>
              </a:p>
            </p:txBody>
          </p:sp>
        </p:grpSp>
        <p:sp>
          <p:nvSpPr>
            <p:cNvPr id="139330" name="Text Box 66"/>
            <p:cNvSpPr txBox="1">
              <a:spLocks noChangeArrowheads="1"/>
            </p:cNvSpPr>
            <p:nvPr/>
          </p:nvSpPr>
          <p:spPr bwMode="auto">
            <a:xfrm>
              <a:off x="2787650" y="4965700"/>
              <a:ext cx="1122363" cy="588490"/>
            </a:xfrm>
            <a:prstGeom prst="rect">
              <a:avLst/>
            </a:prstGeom>
            <a:solidFill>
              <a:srgbClr val="F2F2F2"/>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400">
                  <a:latin typeface="Arial" charset="0"/>
                </a:rPr>
                <a:t>Put the next bit</a:t>
              </a:r>
            </a:p>
          </p:txBody>
        </p:sp>
        <p:grpSp>
          <p:nvGrpSpPr>
            <p:cNvPr id="5" name="Group 89"/>
            <p:cNvGrpSpPr>
              <a:grpSpLocks/>
            </p:cNvGrpSpPr>
            <p:nvPr/>
          </p:nvGrpSpPr>
          <p:grpSpPr bwMode="auto">
            <a:xfrm>
              <a:off x="2349500" y="5081588"/>
              <a:ext cx="649288" cy="346075"/>
              <a:chOff x="1464" y="3153"/>
              <a:chExt cx="409" cy="218"/>
            </a:xfrm>
          </p:grpSpPr>
          <p:sp>
            <p:nvSpPr>
              <p:cNvPr id="42028" name="Text Box 65"/>
              <p:cNvSpPr txBox="1">
                <a:spLocks noChangeArrowheads="1"/>
              </p:cNvSpPr>
              <p:nvPr/>
            </p:nvSpPr>
            <p:spPr bwMode="auto">
              <a:xfrm>
                <a:off x="1464" y="3153"/>
                <a:ext cx="40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a:latin typeface="Arial" charset="0"/>
                  </a:rPr>
                  <a:t>Yes</a:t>
                </a:r>
              </a:p>
            </p:txBody>
          </p:sp>
          <p:sp>
            <p:nvSpPr>
              <p:cNvPr id="42029" name="Line 67"/>
              <p:cNvSpPr>
                <a:spLocks noChangeShapeType="1"/>
              </p:cNvSpPr>
              <p:nvPr/>
            </p:nvSpPr>
            <p:spPr bwMode="auto">
              <a:xfrm>
                <a:off x="1512" y="3333"/>
                <a:ext cx="19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grpSp>
        <p:sp>
          <p:nvSpPr>
            <p:cNvPr id="139332" name="Text Box 68"/>
            <p:cNvSpPr txBox="1">
              <a:spLocks noChangeArrowheads="1"/>
            </p:cNvSpPr>
            <p:nvPr/>
          </p:nvSpPr>
          <p:spPr bwMode="auto">
            <a:xfrm>
              <a:off x="4138613" y="4965700"/>
              <a:ext cx="1182686" cy="588490"/>
            </a:xfrm>
            <a:prstGeom prst="rect">
              <a:avLst/>
            </a:prstGeom>
            <a:solidFill>
              <a:srgbClr val="F2F2F2"/>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400">
                  <a:latin typeface="Arial" charset="0"/>
                </a:rPr>
                <a:t>Read bus value</a:t>
              </a:r>
            </a:p>
          </p:txBody>
        </p:sp>
        <p:sp>
          <p:nvSpPr>
            <p:cNvPr id="139333" name="AutoShape 69"/>
            <p:cNvSpPr>
              <a:spLocks noChangeArrowheads="1"/>
            </p:cNvSpPr>
            <p:nvPr/>
          </p:nvSpPr>
          <p:spPr bwMode="auto">
            <a:xfrm>
              <a:off x="5500688" y="4614863"/>
              <a:ext cx="1625600" cy="1441450"/>
            </a:xfrm>
            <a:prstGeom prst="flowChartDecision">
              <a:avLst/>
            </a:prstGeom>
            <a:solidFill>
              <a:srgbClr val="F2F2F2"/>
            </a:solidFill>
            <a:ln w="9525">
              <a:solidFill>
                <a:schemeClr val="tx1"/>
              </a:solidFill>
              <a:miter lim="800000"/>
              <a:headEnd/>
              <a:tailEnd/>
            </a:ln>
          </p:spPr>
          <p:txBody>
            <a:bodyPr wrap="none" anchor="ctr"/>
            <a:lstStyle/>
            <a:p>
              <a:pPr algn="ctr"/>
              <a:r>
                <a:rPr lang="sv-SE" sz="1400" dirty="0">
                  <a:latin typeface="Arial" charset="0"/>
                </a:rPr>
                <a:t>Same as</a:t>
              </a:r>
            </a:p>
            <a:p>
              <a:pPr algn="ctr"/>
              <a:r>
                <a:rPr lang="sv-SE" sz="1400" dirty="0">
                  <a:latin typeface="Arial" charset="0"/>
                </a:rPr>
                <a:t>the </a:t>
              </a:r>
              <a:r>
                <a:rPr lang="sv-SE" sz="1400" dirty="0" err="1">
                  <a:latin typeface="Arial" charset="0"/>
                </a:rPr>
                <a:t>one</a:t>
              </a:r>
              <a:r>
                <a:rPr lang="sv-SE" sz="1400" dirty="0">
                  <a:latin typeface="Arial" charset="0"/>
                </a:rPr>
                <a:t> </a:t>
              </a:r>
              <a:r>
                <a:rPr lang="sv-SE" sz="1400" dirty="0" err="1">
                  <a:latin typeface="Arial" charset="0"/>
                </a:rPr>
                <a:t>we</a:t>
              </a:r>
              <a:r>
                <a:rPr lang="sv-SE" sz="1400" dirty="0">
                  <a:latin typeface="Arial" charset="0"/>
                </a:rPr>
                <a:t> </a:t>
              </a:r>
            </a:p>
            <a:p>
              <a:pPr algn="ctr"/>
              <a:r>
                <a:rPr lang="sv-SE" sz="1400" dirty="0" err="1">
                  <a:latin typeface="Arial" charset="0"/>
                </a:rPr>
                <a:t>put</a:t>
              </a:r>
              <a:r>
                <a:rPr lang="sv-SE" sz="1400" dirty="0">
                  <a:latin typeface="Arial" charset="0"/>
                </a:rPr>
                <a:t>?</a:t>
              </a:r>
            </a:p>
          </p:txBody>
        </p:sp>
        <p:sp>
          <p:nvSpPr>
            <p:cNvPr id="139334" name="Line 70"/>
            <p:cNvSpPr>
              <a:spLocks noChangeShapeType="1"/>
            </p:cNvSpPr>
            <p:nvPr/>
          </p:nvSpPr>
          <p:spPr bwMode="auto">
            <a:xfrm>
              <a:off x="3910013" y="5291138"/>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39335" name="Line 71"/>
            <p:cNvSpPr>
              <a:spLocks noChangeShapeType="1"/>
            </p:cNvSpPr>
            <p:nvPr/>
          </p:nvSpPr>
          <p:spPr bwMode="auto">
            <a:xfrm>
              <a:off x="5316538" y="5341938"/>
              <a:ext cx="1841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39337" name="Line 73"/>
            <p:cNvSpPr>
              <a:spLocks noChangeShapeType="1"/>
            </p:cNvSpPr>
            <p:nvPr/>
          </p:nvSpPr>
          <p:spPr bwMode="auto">
            <a:xfrm flipH="1">
              <a:off x="215900" y="6289675"/>
              <a:ext cx="61055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139338" name="Line 74"/>
            <p:cNvSpPr>
              <a:spLocks noChangeShapeType="1"/>
            </p:cNvSpPr>
            <p:nvPr/>
          </p:nvSpPr>
          <p:spPr bwMode="auto">
            <a:xfrm flipV="1">
              <a:off x="215900" y="5291138"/>
              <a:ext cx="0" cy="9985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39340" name="AutoShape 76"/>
            <p:cNvSpPr>
              <a:spLocks noChangeArrowheads="1"/>
            </p:cNvSpPr>
            <p:nvPr/>
          </p:nvSpPr>
          <p:spPr bwMode="auto">
            <a:xfrm>
              <a:off x="7443788" y="4881563"/>
              <a:ext cx="1204912" cy="920750"/>
            </a:xfrm>
            <a:prstGeom prst="flowChartDecision">
              <a:avLst/>
            </a:prstGeom>
            <a:solidFill>
              <a:srgbClr val="F2F2F2"/>
            </a:solidFill>
            <a:ln w="9525">
              <a:solidFill>
                <a:schemeClr val="tx1"/>
              </a:solidFill>
              <a:miter lim="800000"/>
              <a:headEnd/>
              <a:tailEnd/>
            </a:ln>
          </p:spPr>
          <p:txBody>
            <a:bodyPr wrap="none" anchor="ctr"/>
            <a:lstStyle/>
            <a:p>
              <a:pPr algn="ctr"/>
              <a:r>
                <a:rPr lang="sv-SE" sz="1400">
                  <a:latin typeface="Arial" charset="0"/>
                </a:rPr>
                <a:t>Last bit?</a:t>
              </a:r>
            </a:p>
          </p:txBody>
        </p:sp>
        <p:sp>
          <p:nvSpPr>
            <p:cNvPr id="139342" name="Text Box 78"/>
            <p:cNvSpPr txBox="1">
              <a:spLocks noChangeArrowheads="1"/>
            </p:cNvSpPr>
            <p:nvPr/>
          </p:nvSpPr>
          <p:spPr bwMode="auto">
            <a:xfrm>
              <a:off x="6946899" y="6057899"/>
              <a:ext cx="2062164" cy="588490"/>
            </a:xfrm>
            <a:prstGeom prst="rect">
              <a:avLst/>
            </a:prstGeom>
            <a:solidFill>
              <a:srgbClr val="F2F2F2"/>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400">
                  <a:latin typeface="Arial" charset="0"/>
                </a:rPr>
                <a:t>Send the rest of the frame</a:t>
              </a:r>
            </a:p>
          </p:txBody>
        </p:sp>
        <p:grpSp>
          <p:nvGrpSpPr>
            <p:cNvPr id="6" name="Group 91"/>
            <p:cNvGrpSpPr>
              <a:grpSpLocks/>
            </p:cNvGrpSpPr>
            <p:nvPr/>
          </p:nvGrpSpPr>
          <p:grpSpPr bwMode="auto">
            <a:xfrm>
              <a:off x="7048500" y="5033963"/>
              <a:ext cx="649288" cy="346075"/>
              <a:chOff x="4440" y="3171"/>
              <a:chExt cx="409" cy="218"/>
            </a:xfrm>
          </p:grpSpPr>
          <p:sp>
            <p:nvSpPr>
              <p:cNvPr id="42026" name="Line 77"/>
              <p:cNvSpPr>
                <a:spLocks noChangeShapeType="1"/>
              </p:cNvSpPr>
              <p:nvPr/>
            </p:nvSpPr>
            <p:spPr bwMode="auto">
              <a:xfrm>
                <a:off x="4489" y="3365"/>
                <a:ext cx="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42027" name="Text Box 80"/>
              <p:cNvSpPr txBox="1">
                <a:spLocks noChangeArrowheads="1"/>
              </p:cNvSpPr>
              <p:nvPr/>
            </p:nvSpPr>
            <p:spPr bwMode="auto">
              <a:xfrm>
                <a:off x="4440" y="3171"/>
                <a:ext cx="40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a:latin typeface="Arial" charset="0"/>
                  </a:rPr>
                  <a:t>Yes</a:t>
                </a:r>
              </a:p>
            </p:txBody>
          </p:sp>
        </p:grpSp>
        <p:grpSp>
          <p:nvGrpSpPr>
            <p:cNvPr id="7" name="Group 90"/>
            <p:cNvGrpSpPr>
              <a:grpSpLocks/>
            </p:cNvGrpSpPr>
            <p:nvPr/>
          </p:nvGrpSpPr>
          <p:grpSpPr bwMode="auto">
            <a:xfrm>
              <a:off x="5767388" y="5991225"/>
              <a:ext cx="649287" cy="346075"/>
              <a:chOff x="3633" y="3774"/>
              <a:chExt cx="409" cy="218"/>
            </a:xfrm>
          </p:grpSpPr>
          <p:sp>
            <p:nvSpPr>
              <p:cNvPr id="42024" name="Line 72"/>
              <p:cNvSpPr>
                <a:spLocks noChangeShapeType="1"/>
              </p:cNvSpPr>
              <p:nvPr/>
            </p:nvSpPr>
            <p:spPr bwMode="auto">
              <a:xfrm>
                <a:off x="3982" y="3815"/>
                <a:ext cx="0" cy="1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2025" name="Text Box 81"/>
              <p:cNvSpPr txBox="1">
                <a:spLocks noChangeArrowheads="1"/>
              </p:cNvSpPr>
              <p:nvPr/>
            </p:nvSpPr>
            <p:spPr bwMode="auto">
              <a:xfrm>
                <a:off x="3633" y="3774"/>
                <a:ext cx="40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a:latin typeface="Arial" charset="0"/>
                  </a:rPr>
                  <a:t>No</a:t>
                </a:r>
              </a:p>
            </p:txBody>
          </p:sp>
        </p:grpSp>
        <p:sp>
          <p:nvSpPr>
            <p:cNvPr id="139347" name="Line 83"/>
            <p:cNvSpPr>
              <a:spLocks noChangeShapeType="1"/>
            </p:cNvSpPr>
            <p:nvPr/>
          </p:nvSpPr>
          <p:spPr bwMode="auto">
            <a:xfrm flipH="1">
              <a:off x="3357563" y="4500563"/>
              <a:ext cx="46910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139348" name="Line 84"/>
            <p:cNvSpPr>
              <a:spLocks noChangeShapeType="1"/>
            </p:cNvSpPr>
            <p:nvPr/>
          </p:nvSpPr>
          <p:spPr bwMode="auto">
            <a:xfrm>
              <a:off x="3357563" y="4500563"/>
              <a:ext cx="0" cy="465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grpSp>
          <p:nvGrpSpPr>
            <p:cNvPr id="8" name="Group 93"/>
            <p:cNvGrpSpPr>
              <a:grpSpLocks/>
            </p:cNvGrpSpPr>
            <p:nvPr/>
          </p:nvGrpSpPr>
          <p:grpSpPr bwMode="auto">
            <a:xfrm>
              <a:off x="8029575" y="5718175"/>
              <a:ext cx="649288" cy="346075"/>
              <a:chOff x="5058" y="3602"/>
              <a:chExt cx="409" cy="218"/>
            </a:xfrm>
          </p:grpSpPr>
          <p:sp>
            <p:nvSpPr>
              <p:cNvPr id="42022" name="Line 79"/>
              <p:cNvSpPr>
                <a:spLocks noChangeShapeType="1"/>
              </p:cNvSpPr>
              <p:nvPr/>
            </p:nvSpPr>
            <p:spPr bwMode="auto">
              <a:xfrm>
                <a:off x="5070" y="3655"/>
                <a:ext cx="0" cy="1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400"/>
              </a:p>
            </p:txBody>
          </p:sp>
          <p:sp>
            <p:nvSpPr>
              <p:cNvPr id="42023" name="Text Box 85"/>
              <p:cNvSpPr txBox="1">
                <a:spLocks noChangeArrowheads="1"/>
              </p:cNvSpPr>
              <p:nvPr/>
            </p:nvSpPr>
            <p:spPr bwMode="auto">
              <a:xfrm>
                <a:off x="5058" y="3602"/>
                <a:ext cx="40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a:latin typeface="Arial" charset="0"/>
                  </a:rPr>
                  <a:t>Yes</a:t>
                </a:r>
              </a:p>
            </p:txBody>
          </p:sp>
        </p:grpSp>
        <p:grpSp>
          <p:nvGrpSpPr>
            <p:cNvPr id="9" name="Group 92"/>
            <p:cNvGrpSpPr>
              <a:grpSpLocks/>
            </p:cNvGrpSpPr>
            <p:nvPr/>
          </p:nvGrpSpPr>
          <p:grpSpPr bwMode="auto">
            <a:xfrm>
              <a:off x="8029575" y="4500563"/>
              <a:ext cx="649288" cy="431800"/>
              <a:chOff x="5058" y="2835"/>
              <a:chExt cx="409" cy="272"/>
            </a:xfrm>
          </p:grpSpPr>
          <p:sp>
            <p:nvSpPr>
              <p:cNvPr id="42020" name="Line 82"/>
              <p:cNvSpPr>
                <a:spLocks noChangeShapeType="1"/>
              </p:cNvSpPr>
              <p:nvPr/>
            </p:nvSpPr>
            <p:spPr bwMode="auto">
              <a:xfrm flipV="1">
                <a:off x="5070" y="2835"/>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400"/>
              </a:p>
            </p:txBody>
          </p:sp>
          <p:sp>
            <p:nvSpPr>
              <p:cNvPr id="42021" name="Text Box 86"/>
              <p:cNvSpPr txBox="1">
                <a:spLocks noChangeArrowheads="1"/>
              </p:cNvSpPr>
              <p:nvPr/>
            </p:nvSpPr>
            <p:spPr bwMode="auto">
              <a:xfrm>
                <a:off x="5058" y="2889"/>
                <a:ext cx="40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a:latin typeface="Arial" charset="0"/>
                  </a:rPr>
                  <a:t>No</a:t>
                </a:r>
              </a:p>
            </p:txBody>
          </p:sp>
        </p:grpSp>
      </p:grpSp>
      <p:sp>
        <p:nvSpPr>
          <p:cNvPr id="10" name="Slide Number Placeholder 9"/>
          <p:cNvSpPr>
            <a:spLocks noGrp="1"/>
          </p:cNvSpPr>
          <p:nvPr>
            <p:ph type="sldNum" sz="quarter" idx="12"/>
          </p:nvPr>
        </p:nvSpPr>
        <p:spPr/>
        <p:txBody>
          <a:bodyPr/>
          <a:lstStyle/>
          <a:p>
            <a:fld id="{025A855F-C6D8-5944-9B1B-50E202AEB8AD}" type="slidenum">
              <a:rPr lang="en-US" smtClean="0"/>
              <a:t>21</a:t>
            </a:fld>
            <a:endParaRPr lang="en-US"/>
          </a:p>
        </p:txBody>
      </p:sp>
      <p:sp>
        <p:nvSpPr>
          <p:cNvPr id="12" name="TextBox 11"/>
          <p:cNvSpPr txBox="1"/>
          <p:nvPr/>
        </p:nvSpPr>
        <p:spPr>
          <a:xfrm>
            <a:off x="4153523" y="1887548"/>
            <a:ext cx="4142743" cy="646331"/>
          </a:xfrm>
          <a:prstGeom prst="rect">
            <a:avLst/>
          </a:prstGeom>
          <a:noFill/>
        </p:spPr>
        <p:txBody>
          <a:bodyPr wrap="none" rtlCol="0">
            <a:spAutoFit/>
          </a:bodyPr>
          <a:lstStyle/>
          <a:p>
            <a:r>
              <a:rPr lang="en-US" dirty="0" smtClean="0"/>
              <a:t>CAN bus performs a logical AND on</a:t>
            </a:r>
          </a:p>
          <a:p>
            <a:r>
              <a:rPr lang="en-US" dirty="0" smtClean="0"/>
              <a:t>all bits which are currently put on the bus.</a:t>
            </a:r>
            <a:endParaRPr lang="en-US" dirty="0"/>
          </a:p>
        </p:txBody>
      </p:sp>
    </p:spTree>
    <p:extLst>
      <p:ext uri="{BB962C8B-B14F-4D97-AF65-F5344CB8AC3E}">
        <p14:creationId xmlns:p14="http://schemas.microsoft.com/office/powerpoint/2010/main" val="97503050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p:txBody>
          <a:bodyPr/>
          <a:lstStyle/>
          <a:p>
            <a:r>
              <a:rPr lang="en-US" smtClean="0"/>
              <a:t>Arbitration mechanism</a:t>
            </a:r>
            <a:endParaRPr lang="en-US"/>
          </a:p>
        </p:txBody>
      </p:sp>
      <p:sp>
        <p:nvSpPr>
          <p:cNvPr id="43012" name="Rectangle 4"/>
          <p:cNvSpPr>
            <a:spLocks noChangeArrowheads="1"/>
          </p:cNvSpPr>
          <p:nvPr/>
        </p:nvSpPr>
        <p:spPr bwMode="auto">
          <a:xfrm>
            <a:off x="659455" y="1171254"/>
            <a:ext cx="8483600" cy="65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sv-SE" sz="1800" b="1" dirty="0" err="1">
                <a:latin typeface="Arial" charset="0"/>
                <a:cs typeface="Times New Roman" charset="0"/>
              </a:rPr>
              <a:t>Example</a:t>
            </a:r>
            <a:r>
              <a:rPr lang="sv-SE" sz="1800" b="1" dirty="0">
                <a:latin typeface="Arial" charset="0"/>
                <a:cs typeface="Times New Roman" charset="0"/>
              </a:rPr>
              <a:t>:</a:t>
            </a:r>
          </a:p>
          <a:p>
            <a:pPr marL="342900" indent="-342900"/>
            <a:r>
              <a:rPr lang="sv-SE" sz="1800" dirty="0" err="1">
                <a:latin typeface="Arial" charset="0"/>
                <a:cs typeface="Times New Roman" charset="0"/>
              </a:rPr>
              <a:t>Assume</a:t>
            </a:r>
            <a:r>
              <a:rPr lang="sv-SE" sz="1800" dirty="0">
                <a:latin typeface="Arial" charset="0"/>
                <a:cs typeface="Times New Roman" charset="0"/>
              </a:rPr>
              <a:t> a </a:t>
            </a:r>
            <a:r>
              <a:rPr lang="sv-SE" sz="1800" dirty="0" err="1">
                <a:latin typeface="Arial" charset="0"/>
                <a:cs typeface="Times New Roman" charset="0"/>
              </a:rPr>
              <a:t>simplified</a:t>
            </a:r>
            <a:r>
              <a:rPr lang="sv-SE" sz="1800" dirty="0">
                <a:latin typeface="Arial" charset="0"/>
                <a:cs typeface="Times New Roman" charset="0"/>
              </a:rPr>
              <a:t> CAN-system </a:t>
            </a:r>
            <a:r>
              <a:rPr lang="sv-SE" sz="1800" dirty="0" err="1">
                <a:latin typeface="Arial" charset="0"/>
                <a:cs typeface="Times New Roman" charset="0"/>
              </a:rPr>
              <a:t>with</a:t>
            </a:r>
            <a:r>
              <a:rPr lang="sv-SE" sz="1800" dirty="0">
                <a:latin typeface="Arial" charset="0"/>
                <a:cs typeface="Times New Roman" charset="0"/>
              </a:rPr>
              <a:t> </a:t>
            </a:r>
            <a:r>
              <a:rPr lang="sv-SE" sz="1800" dirty="0" err="1">
                <a:latin typeface="Arial" charset="0"/>
                <a:cs typeface="Times New Roman" charset="0"/>
              </a:rPr>
              <a:t>only</a:t>
            </a:r>
            <a:r>
              <a:rPr lang="sv-SE" sz="1800" dirty="0">
                <a:latin typeface="Arial" charset="0"/>
                <a:cs typeface="Times New Roman" charset="0"/>
              </a:rPr>
              <a:t> </a:t>
            </a:r>
            <a:r>
              <a:rPr lang="sv-SE" sz="1800" dirty="0" err="1">
                <a:latin typeface="Arial" charset="0"/>
                <a:cs typeface="Times New Roman" charset="0"/>
              </a:rPr>
              <a:t>three</a:t>
            </a:r>
            <a:r>
              <a:rPr lang="sv-SE" sz="1800" dirty="0">
                <a:latin typeface="Arial" charset="0"/>
                <a:cs typeface="Times New Roman" charset="0"/>
              </a:rPr>
              <a:t> ID-bits and </a:t>
            </a:r>
            <a:r>
              <a:rPr lang="sv-SE" sz="1800" dirty="0" err="1">
                <a:latin typeface="Arial" charset="0"/>
                <a:cs typeface="Times New Roman" charset="0"/>
              </a:rPr>
              <a:t>three</a:t>
            </a:r>
            <a:r>
              <a:rPr lang="sv-SE" sz="1800" dirty="0">
                <a:latin typeface="Arial" charset="0"/>
                <a:cs typeface="Times New Roman" charset="0"/>
              </a:rPr>
              <a:t> </a:t>
            </a:r>
            <a:r>
              <a:rPr lang="sv-SE" sz="1800" dirty="0" err="1">
                <a:latin typeface="Arial" charset="0"/>
                <a:cs typeface="Times New Roman" charset="0"/>
              </a:rPr>
              <a:t>nodes</a:t>
            </a:r>
            <a:r>
              <a:rPr lang="sv-SE" sz="1800" dirty="0">
                <a:latin typeface="Arial" charset="0"/>
                <a:cs typeface="Times New Roman" charset="0"/>
              </a:rPr>
              <a:t> A, B, C:</a:t>
            </a:r>
            <a:endParaRPr lang="sv-SE" sz="1800" b="1" dirty="0">
              <a:latin typeface="Arial" charset="0"/>
              <a:cs typeface="Times New Roman" charset="0"/>
            </a:endParaRPr>
          </a:p>
        </p:txBody>
      </p:sp>
      <p:sp>
        <p:nvSpPr>
          <p:cNvPr id="43013" name="Text Box 5"/>
          <p:cNvSpPr txBox="1">
            <a:spLocks noChangeArrowheads="1"/>
          </p:cNvSpPr>
          <p:nvPr/>
        </p:nvSpPr>
        <p:spPr bwMode="auto">
          <a:xfrm>
            <a:off x="954088" y="2290763"/>
            <a:ext cx="874712" cy="620712"/>
          </a:xfrm>
          <a:prstGeom prst="rect">
            <a:avLst/>
          </a:prstGeom>
          <a:solidFill>
            <a:srgbClr val="DDDDDD"/>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a:latin typeface="Arial" charset="0"/>
              </a:rPr>
              <a:t>A </a:t>
            </a:r>
            <a:r>
              <a:rPr lang="sv-SE" sz="1600">
                <a:latin typeface="Arial" charset="0"/>
              </a:rPr>
              <a:t>ID=010</a:t>
            </a:r>
          </a:p>
        </p:txBody>
      </p:sp>
      <p:sp>
        <p:nvSpPr>
          <p:cNvPr id="43014" name="Text Box 6"/>
          <p:cNvSpPr txBox="1">
            <a:spLocks noChangeArrowheads="1"/>
          </p:cNvSpPr>
          <p:nvPr/>
        </p:nvSpPr>
        <p:spPr bwMode="auto">
          <a:xfrm>
            <a:off x="2192338" y="2290763"/>
            <a:ext cx="874712" cy="620712"/>
          </a:xfrm>
          <a:prstGeom prst="rect">
            <a:avLst/>
          </a:prstGeom>
          <a:solidFill>
            <a:srgbClr val="DDDDDD"/>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a:latin typeface="Arial" charset="0"/>
              </a:rPr>
              <a:t>B </a:t>
            </a:r>
            <a:r>
              <a:rPr lang="sv-SE" sz="1600">
                <a:latin typeface="Arial" charset="0"/>
              </a:rPr>
              <a:t>ID=100</a:t>
            </a:r>
          </a:p>
        </p:txBody>
      </p:sp>
      <p:sp>
        <p:nvSpPr>
          <p:cNvPr id="43015" name="Text Box 7"/>
          <p:cNvSpPr txBox="1">
            <a:spLocks noChangeArrowheads="1"/>
          </p:cNvSpPr>
          <p:nvPr/>
        </p:nvSpPr>
        <p:spPr bwMode="auto">
          <a:xfrm>
            <a:off x="3487738" y="2290763"/>
            <a:ext cx="874712" cy="620712"/>
          </a:xfrm>
          <a:prstGeom prst="rect">
            <a:avLst/>
          </a:prstGeom>
          <a:solidFill>
            <a:srgbClr val="DDDDDD"/>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a:latin typeface="Arial" charset="0"/>
              </a:rPr>
              <a:t>C </a:t>
            </a:r>
            <a:r>
              <a:rPr lang="sv-SE" sz="1600">
                <a:latin typeface="Arial" charset="0"/>
              </a:rPr>
              <a:t>ID=011</a:t>
            </a:r>
          </a:p>
        </p:txBody>
      </p:sp>
      <p:sp>
        <p:nvSpPr>
          <p:cNvPr id="43016" name="Line 8"/>
          <p:cNvSpPr>
            <a:spLocks noChangeShapeType="1"/>
          </p:cNvSpPr>
          <p:nvPr/>
        </p:nvSpPr>
        <p:spPr bwMode="auto">
          <a:xfrm>
            <a:off x="660400" y="3379788"/>
            <a:ext cx="4090988"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Line 9"/>
          <p:cNvSpPr>
            <a:spLocks noChangeShapeType="1"/>
          </p:cNvSpPr>
          <p:nvPr/>
        </p:nvSpPr>
        <p:spPr bwMode="auto">
          <a:xfrm>
            <a:off x="1393825" y="2911475"/>
            <a:ext cx="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8" name="Line 10"/>
          <p:cNvSpPr>
            <a:spLocks noChangeShapeType="1"/>
          </p:cNvSpPr>
          <p:nvPr/>
        </p:nvSpPr>
        <p:spPr bwMode="auto">
          <a:xfrm>
            <a:off x="2657475" y="2911475"/>
            <a:ext cx="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Line 11"/>
          <p:cNvSpPr>
            <a:spLocks noChangeShapeType="1"/>
          </p:cNvSpPr>
          <p:nvPr/>
        </p:nvSpPr>
        <p:spPr bwMode="auto">
          <a:xfrm flipH="1">
            <a:off x="3921125" y="2911475"/>
            <a:ext cx="0" cy="4683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0" name="Text Box 12"/>
          <p:cNvSpPr txBox="1">
            <a:spLocks noChangeArrowheads="1"/>
          </p:cNvSpPr>
          <p:nvPr/>
        </p:nvSpPr>
        <p:spPr bwMode="auto">
          <a:xfrm>
            <a:off x="4965700" y="2062163"/>
            <a:ext cx="32639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b="1" dirty="0">
                <a:latin typeface="Arial" charset="0"/>
              </a:rPr>
              <a:t>000</a:t>
            </a:r>
            <a:r>
              <a:rPr lang="sv-SE" sz="1600" dirty="0">
                <a:latin typeface="Arial" charset="0"/>
              </a:rPr>
              <a:t> – </a:t>
            </a:r>
            <a:r>
              <a:rPr lang="sv-SE" sz="1600" dirty="0" err="1">
                <a:latin typeface="Arial" charset="0"/>
              </a:rPr>
              <a:t>highest</a:t>
            </a:r>
            <a:r>
              <a:rPr lang="sv-SE" sz="1600" dirty="0">
                <a:latin typeface="Arial" charset="0"/>
              </a:rPr>
              <a:t> </a:t>
            </a:r>
            <a:r>
              <a:rPr lang="sv-SE" sz="1600" dirty="0" err="1">
                <a:latin typeface="Arial" charset="0"/>
              </a:rPr>
              <a:t>priority</a:t>
            </a:r>
            <a:endParaRPr lang="sv-SE" sz="1600" dirty="0">
              <a:latin typeface="Arial" charset="0"/>
            </a:endParaRPr>
          </a:p>
          <a:p>
            <a:pPr eaLnBrk="1" hangingPunct="1">
              <a:spcBef>
                <a:spcPct val="50000"/>
              </a:spcBef>
            </a:pPr>
            <a:r>
              <a:rPr lang="sv-SE" sz="1600" b="1" dirty="0">
                <a:latin typeface="Arial" charset="0"/>
              </a:rPr>
              <a:t>111</a:t>
            </a:r>
            <a:r>
              <a:rPr lang="sv-SE" sz="1600" dirty="0">
                <a:latin typeface="Arial" charset="0"/>
              </a:rPr>
              <a:t> – </a:t>
            </a:r>
            <a:r>
              <a:rPr lang="sv-SE" sz="1600" dirty="0" err="1">
                <a:latin typeface="Arial" charset="0"/>
              </a:rPr>
              <a:t>lowest</a:t>
            </a:r>
            <a:r>
              <a:rPr lang="sv-SE" sz="1600" dirty="0">
                <a:latin typeface="Arial" charset="0"/>
              </a:rPr>
              <a:t> </a:t>
            </a:r>
            <a:r>
              <a:rPr lang="sv-SE" sz="1600" dirty="0" err="1">
                <a:latin typeface="Arial" charset="0"/>
              </a:rPr>
              <a:t>priority</a:t>
            </a:r>
            <a:endParaRPr lang="sv-SE" sz="1600" dirty="0">
              <a:latin typeface="Arial" charset="0"/>
            </a:endParaRPr>
          </a:p>
          <a:p>
            <a:pPr eaLnBrk="1" hangingPunct="1">
              <a:spcBef>
                <a:spcPct val="50000"/>
              </a:spcBef>
            </a:pPr>
            <a:r>
              <a:rPr lang="sv-SE" sz="1600" dirty="0" err="1">
                <a:latin typeface="Arial" charset="0"/>
              </a:rPr>
              <a:t>which</a:t>
            </a:r>
            <a:r>
              <a:rPr lang="sv-SE" sz="1600" dirty="0">
                <a:latin typeface="Arial" charset="0"/>
              </a:rPr>
              <a:t> gives: </a:t>
            </a:r>
          </a:p>
          <a:p>
            <a:pPr eaLnBrk="1" hangingPunct="1">
              <a:spcBef>
                <a:spcPct val="50000"/>
              </a:spcBef>
            </a:pPr>
            <a:r>
              <a:rPr lang="sv-SE" sz="1600" dirty="0">
                <a:latin typeface="Arial" charset="0"/>
              </a:rPr>
              <a:t>    A-</a:t>
            </a:r>
            <a:r>
              <a:rPr lang="sv-SE" sz="1600" dirty="0" err="1">
                <a:latin typeface="Arial" charset="0"/>
              </a:rPr>
              <a:t>high</a:t>
            </a:r>
            <a:r>
              <a:rPr lang="sv-SE" sz="1600" dirty="0">
                <a:latin typeface="Arial" charset="0"/>
              </a:rPr>
              <a:t> </a:t>
            </a:r>
            <a:r>
              <a:rPr lang="sv-SE" sz="1600" dirty="0" err="1">
                <a:latin typeface="Arial" charset="0"/>
              </a:rPr>
              <a:t>prio</a:t>
            </a:r>
            <a:r>
              <a:rPr lang="sv-SE" sz="1600" dirty="0">
                <a:latin typeface="Arial" charset="0"/>
              </a:rPr>
              <a:t>, C-</a:t>
            </a:r>
            <a:r>
              <a:rPr lang="sv-SE" sz="1600" dirty="0" err="1">
                <a:latin typeface="Arial" charset="0"/>
              </a:rPr>
              <a:t>middle</a:t>
            </a:r>
            <a:r>
              <a:rPr lang="sv-SE" sz="1600" dirty="0">
                <a:latin typeface="Arial" charset="0"/>
              </a:rPr>
              <a:t>, B-</a:t>
            </a:r>
            <a:r>
              <a:rPr lang="sv-SE" sz="1600" dirty="0" err="1">
                <a:latin typeface="Arial" charset="0"/>
              </a:rPr>
              <a:t>low</a:t>
            </a:r>
            <a:endParaRPr lang="sv-SE" sz="1600" dirty="0">
              <a:latin typeface="Arial" charset="0"/>
            </a:endParaRPr>
          </a:p>
        </p:txBody>
      </p:sp>
      <p:sp>
        <p:nvSpPr>
          <p:cNvPr id="43021" name="Text Box 13"/>
          <p:cNvSpPr txBox="1">
            <a:spLocks noChangeArrowheads="1"/>
          </p:cNvSpPr>
          <p:nvPr/>
        </p:nvSpPr>
        <p:spPr bwMode="auto">
          <a:xfrm>
            <a:off x="733425" y="3703638"/>
            <a:ext cx="8029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a:latin typeface="Arial" charset="0"/>
              </a:rPr>
              <a:t>How does the arbitration look like if the nodes are sending simultaneously?</a:t>
            </a:r>
          </a:p>
        </p:txBody>
      </p:sp>
      <p:sp>
        <p:nvSpPr>
          <p:cNvPr id="289806" name="Text Box 14"/>
          <p:cNvSpPr txBox="1">
            <a:spLocks noChangeArrowheads="1"/>
          </p:cNvSpPr>
          <p:nvPr/>
        </p:nvSpPr>
        <p:spPr bwMode="auto">
          <a:xfrm>
            <a:off x="2246313" y="4379913"/>
            <a:ext cx="820737" cy="376237"/>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a:latin typeface="Arial" charset="0"/>
              </a:rPr>
              <a:t>Bit 0</a:t>
            </a:r>
          </a:p>
        </p:txBody>
      </p:sp>
      <p:sp>
        <p:nvSpPr>
          <p:cNvPr id="289807" name="Text Box 15"/>
          <p:cNvSpPr txBox="1">
            <a:spLocks noChangeArrowheads="1"/>
          </p:cNvSpPr>
          <p:nvPr/>
        </p:nvSpPr>
        <p:spPr bwMode="auto">
          <a:xfrm>
            <a:off x="3067050" y="4379913"/>
            <a:ext cx="820738" cy="376237"/>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a:latin typeface="Arial" charset="0"/>
              </a:rPr>
              <a:t>Bit 1</a:t>
            </a:r>
          </a:p>
        </p:txBody>
      </p:sp>
      <p:sp>
        <p:nvSpPr>
          <p:cNvPr id="289808" name="Text Box 16"/>
          <p:cNvSpPr txBox="1">
            <a:spLocks noChangeArrowheads="1"/>
          </p:cNvSpPr>
          <p:nvPr/>
        </p:nvSpPr>
        <p:spPr bwMode="auto">
          <a:xfrm>
            <a:off x="3887788" y="4379913"/>
            <a:ext cx="820737" cy="376237"/>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a:latin typeface="Arial" charset="0"/>
              </a:rPr>
              <a:t>Bit 2</a:t>
            </a:r>
          </a:p>
        </p:txBody>
      </p:sp>
      <p:sp>
        <p:nvSpPr>
          <p:cNvPr id="289809" name="Text Box 17"/>
          <p:cNvSpPr txBox="1">
            <a:spLocks noChangeArrowheads="1"/>
          </p:cNvSpPr>
          <p:nvPr/>
        </p:nvSpPr>
        <p:spPr bwMode="auto">
          <a:xfrm>
            <a:off x="2246313" y="4756150"/>
            <a:ext cx="820737"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0</a:t>
            </a:r>
          </a:p>
        </p:txBody>
      </p:sp>
      <p:sp>
        <p:nvSpPr>
          <p:cNvPr id="289810" name="Text Box 18"/>
          <p:cNvSpPr txBox="1">
            <a:spLocks noChangeArrowheads="1"/>
          </p:cNvSpPr>
          <p:nvPr/>
        </p:nvSpPr>
        <p:spPr bwMode="auto">
          <a:xfrm>
            <a:off x="2246313" y="5133975"/>
            <a:ext cx="820737"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1</a:t>
            </a:r>
          </a:p>
        </p:txBody>
      </p:sp>
      <p:sp>
        <p:nvSpPr>
          <p:cNvPr id="289811" name="Text Box 19"/>
          <p:cNvSpPr txBox="1">
            <a:spLocks noChangeArrowheads="1"/>
          </p:cNvSpPr>
          <p:nvPr/>
        </p:nvSpPr>
        <p:spPr bwMode="auto">
          <a:xfrm>
            <a:off x="2246313" y="5510213"/>
            <a:ext cx="820737"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0</a:t>
            </a:r>
          </a:p>
        </p:txBody>
      </p:sp>
      <p:sp>
        <p:nvSpPr>
          <p:cNvPr id="289812" name="Text Box 20"/>
          <p:cNvSpPr txBox="1">
            <a:spLocks noChangeArrowheads="1"/>
          </p:cNvSpPr>
          <p:nvPr/>
        </p:nvSpPr>
        <p:spPr bwMode="auto">
          <a:xfrm>
            <a:off x="3067050" y="4757738"/>
            <a:ext cx="8207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1</a:t>
            </a:r>
          </a:p>
        </p:txBody>
      </p:sp>
      <p:sp>
        <p:nvSpPr>
          <p:cNvPr id="289813" name="Text Box 21"/>
          <p:cNvSpPr txBox="1">
            <a:spLocks noChangeArrowheads="1"/>
          </p:cNvSpPr>
          <p:nvPr/>
        </p:nvSpPr>
        <p:spPr bwMode="auto">
          <a:xfrm>
            <a:off x="3067050" y="5510213"/>
            <a:ext cx="8207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1</a:t>
            </a:r>
          </a:p>
        </p:txBody>
      </p:sp>
      <p:sp>
        <p:nvSpPr>
          <p:cNvPr id="289814" name="Text Box 22"/>
          <p:cNvSpPr txBox="1">
            <a:spLocks noChangeArrowheads="1"/>
          </p:cNvSpPr>
          <p:nvPr/>
        </p:nvSpPr>
        <p:spPr bwMode="auto">
          <a:xfrm>
            <a:off x="3887788" y="4757738"/>
            <a:ext cx="820737"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0</a:t>
            </a:r>
          </a:p>
        </p:txBody>
      </p:sp>
      <p:sp>
        <p:nvSpPr>
          <p:cNvPr id="289815" name="Text Box 23"/>
          <p:cNvSpPr txBox="1">
            <a:spLocks noChangeArrowheads="1"/>
          </p:cNvSpPr>
          <p:nvPr/>
        </p:nvSpPr>
        <p:spPr bwMode="auto">
          <a:xfrm>
            <a:off x="3887788" y="5508625"/>
            <a:ext cx="820737"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1</a:t>
            </a:r>
          </a:p>
        </p:txBody>
      </p:sp>
      <p:grpSp>
        <p:nvGrpSpPr>
          <p:cNvPr id="2" name="Group 24"/>
          <p:cNvGrpSpPr>
            <a:grpSpLocks/>
          </p:cNvGrpSpPr>
          <p:nvPr/>
        </p:nvGrpSpPr>
        <p:grpSpPr bwMode="auto">
          <a:xfrm>
            <a:off x="4738688" y="4757738"/>
            <a:ext cx="3490912" cy="366712"/>
            <a:chOff x="2993" y="2997"/>
            <a:chExt cx="1934" cy="231"/>
          </a:xfrm>
        </p:grpSpPr>
        <p:sp>
          <p:nvSpPr>
            <p:cNvPr id="43053" name="Text Box 25"/>
            <p:cNvSpPr txBox="1">
              <a:spLocks noChangeArrowheads="1"/>
            </p:cNvSpPr>
            <p:nvPr/>
          </p:nvSpPr>
          <p:spPr bwMode="auto">
            <a:xfrm>
              <a:off x="3118" y="2997"/>
              <a:ext cx="180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Send the rest of the frame</a:t>
              </a:r>
            </a:p>
          </p:txBody>
        </p:sp>
        <p:sp>
          <p:nvSpPr>
            <p:cNvPr id="43054" name="Line 26"/>
            <p:cNvSpPr>
              <a:spLocks noChangeShapeType="1"/>
            </p:cNvSpPr>
            <p:nvPr/>
          </p:nvSpPr>
          <p:spPr bwMode="auto">
            <a:xfrm flipV="1">
              <a:off x="2993" y="3130"/>
              <a:ext cx="2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27"/>
          <p:cNvGrpSpPr>
            <a:grpSpLocks/>
          </p:cNvGrpSpPr>
          <p:nvPr/>
        </p:nvGrpSpPr>
        <p:grpSpPr bwMode="auto">
          <a:xfrm>
            <a:off x="3117850" y="5132388"/>
            <a:ext cx="4154488" cy="366712"/>
            <a:chOff x="1964" y="3233"/>
            <a:chExt cx="2617" cy="231"/>
          </a:xfrm>
        </p:grpSpPr>
        <p:sp>
          <p:nvSpPr>
            <p:cNvPr id="43051" name="Text Box 28"/>
            <p:cNvSpPr txBox="1">
              <a:spLocks noChangeArrowheads="1"/>
            </p:cNvSpPr>
            <p:nvPr/>
          </p:nvSpPr>
          <p:spPr bwMode="auto">
            <a:xfrm>
              <a:off x="2132" y="3233"/>
              <a:ext cx="244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a:latin typeface="Arial" charset="0"/>
                </a:rPr>
                <a:t>abort! </a:t>
              </a:r>
              <a:r>
                <a:rPr lang="sv-SE" sz="1400">
                  <a:latin typeface="Arial" charset="0"/>
                </a:rPr>
                <a:t>(bit 0 </a:t>
              </a:r>
              <a:r>
                <a:rPr lang="sv-SE" sz="1400">
                  <a:latin typeface="Arial" charset="0"/>
                  <a:sym typeface="Symbol" charset="0"/>
                </a:rPr>
                <a:t> bus value)</a:t>
              </a:r>
              <a:endParaRPr lang="sv-SE" sz="1400">
                <a:latin typeface="Arial" charset="0"/>
              </a:endParaRPr>
            </a:p>
          </p:txBody>
        </p:sp>
        <p:sp>
          <p:nvSpPr>
            <p:cNvPr id="43052" name="Line 29"/>
            <p:cNvSpPr>
              <a:spLocks noChangeShapeType="1"/>
            </p:cNvSpPr>
            <p:nvPr/>
          </p:nvSpPr>
          <p:spPr bwMode="auto">
            <a:xfrm>
              <a:off x="1964" y="3357"/>
              <a:ext cx="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30"/>
          <p:cNvGrpSpPr>
            <a:grpSpLocks/>
          </p:cNvGrpSpPr>
          <p:nvPr/>
        </p:nvGrpSpPr>
        <p:grpSpPr bwMode="auto">
          <a:xfrm>
            <a:off x="4765675" y="5510213"/>
            <a:ext cx="3119438" cy="366712"/>
            <a:chOff x="3002" y="3471"/>
            <a:chExt cx="1965" cy="231"/>
          </a:xfrm>
        </p:grpSpPr>
        <p:sp>
          <p:nvSpPr>
            <p:cNvPr id="43049" name="Text Box 31"/>
            <p:cNvSpPr txBox="1">
              <a:spLocks noChangeArrowheads="1"/>
            </p:cNvSpPr>
            <p:nvPr/>
          </p:nvSpPr>
          <p:spPr bwMode="auto">
            <a:xfrm>
              <a:off x="3208" y="3471"/>
              <a:ext cx="175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abort! </a:t>
              </a:r>
              <a:r>
                <a:rPr lang="sv-SE" sz="1400">
                  <a:latin typeface="Arial" charset="0"/>
                </a:rPr>
                <a:t>(bit 2 </a:t>
              </a:r>
              <a:r>
                <a:rPr lang="sv-SE" sz="1400">
                  <a:latin typeface="Arial" charset="0"/>
                  <a:sym typeface="Symbol" charset="0"/>
                </a:rPr>
                <a:t> bus value)</a:t>
              </a:r>
            </a:p>
          </p:txBody>
        </p:sp>
        <p:sp>
          <p:nvSpPr>
            <p:cNvPr id="43050" name="Line 32"/>
            <p:cNvSpPr>
              <a:spLocks noChangeShapeType="1"/>
            </p:cNvSpPr>
            <p:nvPr/>
          </p:nvSpPr>
          <p:spPr bwMode="auto">
            <a:xfrm flipV="1">
              <a:off x="3002" y="3590"/>
              <a:ext cx="25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33"/>
          <p:cNvGrpSpPr>
            <a:grpSpLocks/>
          </p:cNvGrpSpPr>
          <p:nvPr/>
        </p:nvGrpSpPr>
        <p:grpSpPr bwMode="auto">
          <a:xfrm>
            <a:off x="420688" y="4379913"/>
            <a:ext cx="2011362" cy="1885950"/>
            <a:chOff x="265" y="2759"/>
            <a:chExt cx="1267" cy="1188"/>
          </a:xfrm>
        </p:grpSpPr>
        <p:sp>
          <p:nvSpPr>
            <p:cNvPr id="43040" name="Text Box 34"/>
            <p:cNvSpPr txBox="1">
              <a:spLocks noChangeArrowheads="1"/>
            </p:cNvSpPr>
            <p:nvPr/>
          </p:nvSpPr>
          <p:spPr bwMode="auto">
            <a:xfrm>
              <a:off x="601" y="2759"/>
              <a:ext cx="407" cy="233"/>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400" b="1">
                  <a:latin typeface="Arial" charset="0"/>
                </a:rPr>
                <a:t>Nod</a:t>
              </a:r>
              <a:r>
                <a:rPr lang="sv-SE" sz="1600" b="1">
                  <a:latin typeface="Arial" charset="0"/>
                </a:rPr>
                <a:t>e</a:t>
              </a:r>
              <a:r>
                <a:rPr lang="sv-SE" sz="1800" b="1">
                  <a:latin typeface="Arial" charset="0"/>
                </a:rPr>
                <a:t> </a:t>
              </a:r>
              <a:endParaRPr lang="sv-SE" sz="1600" b="1">
                <a:latin typeface="Arial" charset="0"/>
              </a:endParaRPr>
            </a:p>
          </p:txBody>
        </p:sp>
        <p:sp>
          <p:nvSpPr>
            <p:cNvPr id="43041" name="Text Box 35"/>
            <p:cNvSpPr txBox="1">
              <a:spLocks noChangeArrowheads="1"/>
            </p:cNvSpPr>
            <p:nvPr/>
          </p:nvSpPr>
          <p:spPr bwMode="auto">
            <a:xfrm>
              <a:off x="1008" y="2759"/>
              <a:ext cx="407" cy="237"/>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a:latin typeface="Arial" charset="0"/>
                </a:rPr>
                <a:t>ID</a:t>
              </a:r>
            </a:p>
          </p:txBody>
        </p:sp>
        <p:sp>
          <p:nvSpPr>
            <p:cNvPr id="43042" name="Text Box 36"/>
            <p:cNvSpPr txBox="1">
              <a:spLocks noChangeArrowheads="1"/>
            </p:cNvSpPr>
            <p:nvPr/>
          </p:nvSpPr>
          <p:spPr bwMode="auto">
            <a:xfrm>
              <a:off x="601" y="2996"/>
              <a:ext cx="407" cy="237"/>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a:latin typeface="Arial" charset="0"/>
                </a:rPr>
                <a:t>A</a:t>
              </a:r>
            </a:p>
          </p:txBody>
        </p:sp>
        <p:sp>
          <p:nvSpPr>
            <p:cNvPr id="43043" name="Text Box 37"/>
            <p:cNvSpPr txBox="1">
              <a:spLocks noChangeArrowheads="1"/>
            </p:cNvSpPr>
            <p:nvPr/>
          </p:nvSpPr>
          <p:spPr bwMode="auto">
            <a:xfrm>
              <a:off x="601" y="3233"/>
              <a:ext cx="407" cy="237"/>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a:latin typeface="Arial" charset="0"/>
                </a:rPr>
                <a:t>B</a:t>
              </a:r>
            </a:p>
          </p:txBody>
        </p:sp>
        <p:sp>
          <p:nvSpPr>
            <p:cNvPr id="43044" name="Text Box 38"/>
            <p:cNvSpPr txBox="1">
              <a:spLocks noChangeArrowheads="1"/>
            </p:cNvSpPr>
            <p:nvPr/>
          </p:nvSpPr>
          <p:spPr bwMode="auto">
            <a:xfrm>
              <a:off x="601" y="3470"/>
              <a:ext cx="407" cy="237"/>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a:latin typeface="Arial" charset="0"/>
                </a:rPr>
                <a:t>C</a:t>
              </a:r>
            </a:p>
          </p:txBody>
        </p:sp>
        <p:sp>
          <p:nvSpPr>
            <p:cNvPr id="43045" name="Text Box 39"/>
            <p:cNvSpPr txBox="1">
              <a:spLocks noChangeArrowheads="1"/>
            </p:cNvSpPr>
            <p:nvPr/>
          </p:nvSpPr>
          <p:spPr bwMode="auto">
            <a:xfrm>
              <a:off x="1008" y="2996"/>
              <a:ext cx="407"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010</a:t>
              </a:r>
            </a:p>
          </p:txBody>
        </p:sp>
        <p:sp>
          <p:nvSpPr>
            <p:cNvPr id="43046" name="Text Box 40"/>
            <p:cNvSpPr txBox="1">
              <a:spLocks noChangeArrowheads="1"/>
            </p:cNvSpPr>
            <p:nvPr/>
          </p:nvSpPr>
          <p:spPr bwMode="auto">
            <a:xfrm>
              <a:off x="1008" y="3233"/>
              <a:ext cx="407"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100</a:t>
              </a:r>
            </a:p>
          </p:txBody>
        </p:sp>
        <p:sp>
          <p:nvSpPr>
            <p:cNvPr id="43047" name="Text Box 41"/>
            <p:cNvSpPr txBox="1">
              <a:spLocks noChangeArrowheads="1"/>
            </p:cNvSpPr>
            <p:nvPr/>
          </p:nvSpPr>
          <p:spPr bwMode="auto">
            <a:xfrm>
              <a:off x="1008" y="3470"/>
              <a:ext cx="407" cy="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011</a:t>
              </a:r>
            </a:p>
          </p:txBody>
        </p:sp>
        <p:sp>
          <p:nvSpPr>
            <p:cNvPr id="43048" name="Text Box 42"/>
            <p:cNvSpPr txBox="1">
              <a:spLocks noChangeArrowheads="1"/>
            </p:cNvSpPr>
            <p:nvPr/>
          </p:nvSpPr>
          <p:spPr bwMode="auto">
            <a:xfrm>
              <a:off x="265" y="3716"/>
              <a:ext cx="12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Bus value:</a:t>
              </a:r>
            </a:p>
          </p:txBody>
        </p:sp>
      </p:grpSp>
      <p:sp>
        <p:nvSpPr>
          <p:cNvPr id="289835" name="Text Box 43"/>
          <p:cNvSpPr txBox="1">
            <a:spLocks noChangeArrowheads="1"/>
          </p:cNvSpPr>
          <p:nvPr/>
        </p:nvSpPr>
        <p:spPr bwMode="auto">
          <a:xfrm>
            <a:off x="2246313" y="5886450"/>
            <a:ext cx="820737" cy="376238"/>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0</a:t>
            </a:r>
          </a:p>
        </p:txBody>
      </p:sp>
      <p:sp>
        <p:nvSpPr>
          <p:cNvPr id="289836" name="Text Box 44"/>
          <p:cNvSpPr txBox="1">
            <a:spLocks noChangeArrowheads="1"/>
          </p:cNvSpPr>
          <p:nvPr/>
        </p:nvSpPr>
        <p:spPr bwMode="auto">
          <a:xfrm>
            <a:off x="3067050" y="5886450"/>
            <a:ext cx="820738" cy="376238"/>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1</a:t>
            </a:r>
          </a:p>
        </p:txBody>
      </p:sp>
      <p:sp>
        <p:nvSpPr>
          <p:cNvPr id="289837" name="Text Box 45"/>
          <p:cNvSpPr txBox="1">
            <a:spLocks noChangeArrowheads="1"/>
          </p:cNvSpPr>
          <p:nvPr/>
        </p:nvSpPr>
        <p:spPr bwMode="auto">
          <a:xfrm>
            <a:off x="3887788" y="5886450"/>
            <a:ext cx="820737" cy="376238"/>
          </a:xfrm>
          <a:prstGeom prst="rect">
            <a:avLst/>
          </a:prstGeom>
          <a:solidFill>
            <a:srgbClr val="EAEAEA"/>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a:latin typeface="Arial" charset="0"/>
              </a:rPr>
              <a:t>0</a:t>
            </a:r>
          </a:p>
        </p:txBody>
      </p:sp>
      <p:sp>
        <p:nvSpPr>
          <p:cNvPr id="6" name="Slide Number Placeholder 5"/>
          <p:cNvSpPr>
            <a:spLocks noGrp="1"/>
          </p:cNvSpPr>
          <p:nvPr>
            <p:ph type="sldNum" sz="quarter" idx="12"/>
          </p:nvPr>
        </p:nvSpPr>
        <p:spPr/>
        <p:txBody>
          <a:bodyPr/>
          <a:lstStyle/>
          <a:p>
            <a:fld id="{025A855F-C6D8-5944-9B1B-50E202AEB8AD}" type="slidenum">
              <a:rPr lang="en-US" smtClean="0"/>
              <a:t>22</a:t>
            </a:fld>
            <a:endParaRPr lang="en-US"/>
          </a:p>
        </p:txBody>
      </p:sp>
    </p:spTree>
    <p:extLst>
      <p:ext uri="{BB962C8B-B14F-4D97-AF65-F5344CB8AC3E}">
        <p14:creationId xmlns:p14="http://schemas.microsoft.com/office/powerpoint/2010/main" val="2814137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98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98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98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98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983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98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898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898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8983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8980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8981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8981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8983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6" grpId="0" animBg="1" autoUpdateAnimBg="0"/>
      <p:bldP spid="289807" grpId="0" animBg="1" autoUpdateAnimBg="0"/>
      <p:bldP spid="289808" grpId="0" animBg="1" autoUpdateAnimBg="0"/>
      <p:bldP spid="289809" grpId="0" animBg="1" autoUpdateAnimBg="0"/>
      <p:bldP spid="289810" grpId="0" animBg="1" autoUpdateAnimBg="0"/>
      <p:bldP spid="289811" grpId="0" animBg="1" autoUpdateAnimBg="0"/>
      <p:bldP spid="289812" grpId="0" animBg="1" autoUpdateAnimBg="0"/>
      <p:bldP spid="289813" grpId="0" animBg="1" autoUpdateAnimBg="0"/>
      <p:bldP spid="289814" grpId="0" animBg="1" autoUpdateAnimBg="0"/>
      <p:bldP spid="289815" grpId="0" animBg="1" autoUpdateAnimBg="0"/>
      <p:bldP spid="289835" grpId="0" animBg="1" autoUpdateAnimBg="0"/>
      <p:bldP spid="289836" grpId="0" animBg="1" autoUpdateAnimBg="0"/>
      <p:bldP spid="28983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p:txBody>
          <a:bodyPr>
            <a:normAutofit/>
          </a:bodyPr>
          <a:lstStyle/>
          <a:p>
            <a:r>
              <a:rPr lang="en-US" dirty="0" smtClean="0"/>
              <a:t>CAN error frame</a:t>
            </a:r>
            <a:endParaRPr lang="en-US" dirty="0"/>
          </a:p>
        </p:txBody>
      </p:sp>
      <p:sp>
        <p:nvSpPr>
          <p:cNvPr id="3" name="Content Placeholder 2"/>
          <p:cNvSpPr>
            <a:spLocks noGrp="1"/>
          </p:cNvSpPr>
          <p:nvPr>
            <p:ph idx="1"/>
          </p:nvPr>
        </p:nvSpPr>
        <p:spPr>
          <a:xfrm>
            <a:off x="457200" y="1440001"/>
            <a:ext cx="8229600" cy="2781627"/>
          </a:xfrm>
        </p:spPr>
        <p:txBody>
          <a:bodyPr>
            <a:normAutofit fontScale="77500" lnSpcReduction="20000"/>
          </a:bodyPr>
          <a:lstStyle/>
          <a:p>
            <a:r>
              <a:rPr lang="en-US" dirty="0"/>
              <a:t>Error detection </a:t>
            </a:r>
            <a:r>
              <a:rPr lang="en-US" dirty="0" smtClean="0"/>
              <a:t>using the </a:t>
            </a:r>
            <a:r>
              <a:rPr lang="en-US" dirty="0"/>
              <a:t>Cyclic Redundancy </a:t>
            </a:r>
            <a:r>
              <a:rPr lang="en-US" dirty="0" smtClean="0"/>
              <a:t>Check (</a:t>
            </a:r>
            <a:r>
              <a:rPr lang="en-US" dirty="0"/>
              <a:t>CRC</a:t>
            </a:r>
            <a:r>
              <a:rPr lang="en-US" dirty="0" smtClean="0"/>
              <a:t>)</a:t>
            </a:r>
          </a:p>
          <a:p>
            <a:pPr lvl="1"/>
            <a:r>
              <a:rPr lang="en-US" dirty="0"/>
              <a:t>The CRC is used by receiving nodes to check for errors in the transmitted </a:t>
            </a:r>
            <a:r>
              <a:rPr lang="en-US" dirty="0" smtClean="0"/>
              <a:t>frame</a:t>
            </a:r>
            <a:endParaRPr lang="en-US" dirty="0"/>
          </a:p>
          <a:p>
            <a:pPr lvl="1"/>
            <a:r>
              <a:rPr lang="en-US" dirty="0"/>
              <a:t>If the frame is received correctly, the ACK-</a:t>
            </a:r>
            <a:r>
              <a:rPr lang="en-US" dirty="0" smtClean="0"/>
              <a:t>bit (in the transmitted data or remote frame) </a:t>
            </a:r>
            <a:r>
              <a:rPr lang="en-US" dirty="0"/>
              <a:t>is set to </a:t>
            </a:r>
            <a:r>
              <a:rPr lang="en-US" dirty="0" smtClean="0"/>
              <a:t>0</a:t>
            </a:r>
            <a:endParaRPr lang="en-US" dirty="0"/>
          </a:p>
          <a:p>
            <a:r>
              <a:rPr lang="en-US" dirty="0"/>
              <a:t>Error signaling</a:t>
            </a:r>
          </a:p>
          <a:p>
            <a:pPr lvl="1"/>
            <a:r>
              <a:rPr lang="en-US" dirty="0"/>
              <a:t>The node that detects an error puts instantly </a:t>
            </a:r>
            <a:r>
              <a:rPr lang="en-US" dirty="0" smtClean="0"/>
              <a:t>an error flag (000000 or 111111) on </a:t>
            </a:r>
            <a:r>
              <a:rPr lang="en-US" dirty="0"/>
              <a:t>the </a:t>
            </a:r>
            <a:r>
              <a:rPr lang="en-US" dirty="0" smtClean="0"/>
              <a:t>bus, followed by an error frame</a:t>
            </a:r>
            <a:endParaRPr lang="en-US" dirty="0"/>
          </a:p>
          <a:p>
            <a:endParaRPr lang="en-US" dirty="0"/>
          </a:p>
        </p:txBody>
      </p:sp>
      <p:graphicFrame>
        <p:nvGraphicFramePr>
          <p:cNvPr id="8" name="Group 125"/>
          <p:cNvGraphicFramePr>
            <a:graphicFrameLocks noGrp="1"/>
          </p:cNvGraphicFramePr>
          <p:nvPr>
            <p:extLst>
              <p:ext uri="{D42A27DB-BD31-4B8C-83A1-F6EECF244321}">
                <p14:modId xmlns:p14="http://schemas.microsoft.com/office/powerpoint/2010/main" val="3975739981"/>
              </p:ext>
            </p:extLst>
          </p:nvPr>
        </p:nvGraphicFramePr>
        <p:xfrm>
          <a:off x="2676804" y="4185172"/>
          <a:ext cx="3780227" cy="990232"/>
        </p:xfrm>
        <a:graphic>
          <a:graphicData uri="http://schemas.openxmlformats.org/drawingml/2006/table">
            <a:tbl>
              <a:tblPr/>
              <a:tblGrid>
                <a:gridCol w="1002755"/>
                <a:gridCol w="1020781"/>
                <a:gridCol w="985172"/>
                <a:gridCol w="771519"/>
              </a:tblGrid>
              <a:tr h="41106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dirty="0" smtClean="0">
                          <a:ln>
                            <a:noFill/>
                          </a:ln>
                          <a:solidFill>
                            <a:schemeClr val="tx1"/>
                          </a:solidFill>
                          <a:effectLst/>
                          <a:latin typeface="Arial" pitchFamily="34" charset="0"/>
                        </a:rPr>
                        <a:t>EF</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dirty="0" smtClean="0">
                          <a:ln>
                            <a:noFill/>
                          </a:ln>
                          <a:solidFill>
                            <a:schemeClr val="tx1"/>
                          </a:solidFill>
                          <a:effectLst/>
                          <a:latin typeface="Arial" pitchFamily="34" charset="0"/>
                        </a:rPr>
                        <a:t>SEF</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dirty="0" smtClean="0">
                          <a:ln>
                            <a:noFill/>
                          </a:ln>
                          <a:solidFill>
                            <a:schemeClr val="tx1"/>
                          </a:solidFill>
                          <a:effectLst/>
                          <a:latin typeface="Arial" pitchFamily="34" charset="0"/>
                        </a:rPr>
                        <a:t>ED</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dirty="0" smtClean="0">
                          <a:ln>
                            <a:noFill/>
                          </a:ln>
                          <a:solidFill>
                            <a:schemeClr val="tx1"/>
                          </a:solidFill>
                          <a:effectLst/>
                          <a:latin typeface="Arial" pitchFamily="34" charset="0"/>
                        </a:rPr>
                        <a:t>IS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308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Arial" pitchFamily="34" charset="0"/>
                        </a:rPr>
                        <a:t>6        bits</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Arial" pitchFamily="34" charset="0"/>
                        </a:rPr>
                        <a:t>0..6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Arial" pitchFamily="34" charset="0"/>
                        </a:rPr>
                        <a:t>8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dirty="0" smtClean="0">
                          <a:ln>
                            <a:noFill/>
                          </a:ln>
                          <a:solidFill>
                            <a:schemeClr val="tx1"/>
                          </a:solidFill>
                          <a:effectLst/>
                          <a:latin typeface="Arial" pitchFamily="34" charset="0"/>
                        </a:rPr>
                        <a:t>3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126"/>
          <p:cNvSpPr>
            <a:spLocks noChangeArrowheads="1"/>
          </p:cNvSpPr>
          <p:nvPr/>
        </p:nvSpPr>
        <p:spPr bwMode="auto">
          <a:xfrm>
            <a:off x="1243670" y="5317847"/>
            <a:ext cx="5059059" cy="10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190500"/>
            <a:r>
              <a:rPr lang="en-US" sz="1600" b="1" dirty="0" smtClean="0">
                <a:latin typeface="Arial" charset="0"/>
                <a:cs typeface="Times New Roman" charset="0"/>
              </a:rPr>
              <a:t>EF</a:t>
            </a:r>
            <a:r>
              <a:rPr lang="en-US" sz="1600" dirty="0">
                <a:latin typeface="Arial" charset="0"/>
                <a:cs typeface="Times New Roman" charset="0"/>
              </a:rPr>
              <a:t>			</a:t>
            </a:r>
            <a:r>
              <a:rPr lang="en-US" sz="1600" dirty="0" smtClean="0">
                <a:latin typeface="Arial" charset="0"/>
                <a:cs typeface="Times New Roman" charset="0"/>
              </a:rPr>
              <a:t>       -</a:t>
            </a:r>
            <a:r>
              <a:rPr lang="en-US" sz="1600" dirty="0">
                <a:latin typeface="Arial" charset="0"/>
                <a:cs typeface="Times New Roman" charset="0"/>
              </a:rPr>
              <a:t>	</a:t>
            </a:r>
            <a:r>
              <a:rPr lang="en-US" sz="1600" dirty="0" smtClean="0">
                <a:latin typeface="Arial" charset="0"/>
                <a:cs typeface="Times New Roman" charset="0"/>
              </a:rPr>
              <a:t>Error Flag</a:t>
            </a:r>
            <a:endParaRPr lang="en-US" sz="1600" dirty="0">
              <a:latin typeface="Arial" charset="0"/>
              <a:cs typeface="Times New Roman" charset="0"/>
            </a:endParaRPr>
          </a:p>
          <a:p>
            <a:pPr marL="342900" indent="-342900" defTabSz="190500"/>
            <a:r>
              <a:rPr lang="en-US" sz="1600" b="1" dirty="0" smtClean="0">
                <a:latin typeface="Arial" charset="0"/>
                <a:cs typeface="Times New Roman" charset="0"/>
              </a:rPr>
              <a:t>SEF</a:t>
            </a:r>
            <a:r>
              <a:rPr lang="en-US" sz="1600" dirty="0">
                <a:latin typeface="Arial" charset="0"/>
                <a:cs typeface="Times New Roman" charset="0"/>
              </a:rPr>
              <a:t>	 </a:t>
            </a:r>
            <a:r>
              <a:rPr lang="en-US" sz="1600" dirty="0" smtClean="0">
                <a:latin typeface="Arial" charset="0"/>
                <a:cs typeface="Times New Roman" charset="0"/>
              </a:rPr>
              <a:t>   </a:t>
            </a:r>
            <a:r>
              <a:rPr lang="en-US" sz="1600" dirty="0">
                <a:latin typeface="Arial" charset="0"/>
                <a:cs typeface="Times New Roman" charset="0"/>
              </a:rPr>
              <a:t>	-	</a:t>
            </a:r>
            <a:r>
              <a:rPr lang="en-US" sz="1600" dirty="0" smtClean="0">
                <a:latin typeface="Arial" charset="0"/>
                <a:cs typeface="Times New Roman" charset="0"/>
              </a:rPr>
              <a:t>Superposed Error Flag</a:t>
            </a:r>
            <a:endParaRPr lang="en-US" sz="1600" dirty="0">
              <a:latin typeface="Arial" charset="0"/>
              <a:cs typeface="Times New Roman" charset="0"/>
            </a:endParaRPr>
          </a:p>
          <a:p>
            <a:pPr marL="342900" indent="-342900" defTabSz="190500"/>
            <a:r>
              <a:rPr lang="en-US" sz="1600" b="1" dirty="0" smtClean="0">
                <a:latin typeface="Arial" charset="0"/>
                <a:cs typeface="Times New Roman" charset="0"/>
              </a:rPr>
              <a:t>ED</a:t>
            </a:r>
            <a:r>
              <a:rPr lang="en-US" sz="1600" dirty="0">
                <a:latin typeface="Arial" charset="0"/>
                <a:cs typeface="Times New Roman" charset="0"/>
              </a:rPr>
              <a:t>		</a:t>
            </a:r>
            <a:r>
              <a:rPr lang="en-US" sz="1600" dirty="0" smtClean="0">
                <a:latin typeface="Arial" charset="0"/>
                <a:cs typeface="Times New Roman" charset="0"/>
              </a:rPr>
              <a:t>       </a:t>
            </a:r>
            <a:r>
              <a:rPr lang="en-US" sz="1600" dirty="0">
                <a:latin typeface="Arial" charset="0"/>
                <a:cs typeface="Times New Roman" charset="0"/>
              </a:rPr>
              <a:t>	-	</a:t>
            </a:r>
            <a:r>
              <a:rPr lang="en-US" sz="1600" dirty="0" smtClean="0">
                <a:latin typeface="Arial" charset="0"/>
                <a:cs typeface="Times New Roman" charset="0"/>
              </a:rPr>
              <a:t>Error Delimiter</a:t>
            </a:r>
            <a:endParaRPr lang="en-US" sz="1600" dirty="0">
              <a:latin typeface="Arial" charset="0"/>
              <a:cs typeface="Times New Roman" charset="0"/>
            </a:endParaRPr>
          </a:p>
          <a:p>
            <a:pPr marL="342900" indent="-342900" defTabSz="190500"/>
            <a:r>
              <a:rPr lang="en-US" sz="1600" b="1" dirty="0" smtClean="0">
                <a:latin typeface="Arial" charset="0"/>
                <a:cs typeface="Times New Roman" charset="0"/>
              </a:rPr>
              <a:t>IS</a:t>
            </a:r>
            <a:r>
              <a:rPr lang="en-US" sz="1600" dirty="0">
                <a:latin typeface="Arial" charset="0"/>
                <a:cs typeface="Times New Roman" charset="0"/>
              </a:rPr>
              <a:t>	</a:t>
            </a:r>
            <a:r>
              <a:rPr lang="en-US" sz="1600" dirty="0" smtClean="0">
                <a:latin typeface="Arial" charset="0"/>
                <a:cs typeface="Times New Roman" charset="0"/>
              </a:rPr>
              <a:t>        </a:t>
            </a:r>
            <a:r>
              <a:rPr lang="en-US" sz="1600" dirty="0">
                <a:latin typeface="Arial" charset="0"/>
                <a:cs typeface="Times New Roman" charset="0"/>
              </a:rPr>
              <a:t>	-	</a:t>
            </a:r>
            <a:r>
              <a:rPr lang="en-US" sz="1600" dirty="0" err="1" smtClean="0">
                <a:latin typeface="Arial" charset="0"/>
                <a:cs typeface="Times New Roman" charset="0"/>
              </a:rPr>
              <a:t>Interframe</a:t>
            </a:r>
            <a:r>
              <a:rPr lang="en-US" sz="1600" dirty="0" smtClean="0">
                <a:latin typeface="Arial" charset="0"/>
                <a:cs typeface="Times New Roman" charset="0"/>
              </a:rPr>
              <a:t> Space</a:t>
            </a:r>
            <a:endParaRPr lang="en-US" sz="1600" dirty="0">
              <a:latin typeface="Arial" charset="0"/>
              <a:cs typeface="Times New Roman" charset="0"/>
            </a:endParaRPr>
          </a:p>
          <a:p>
            <a:pPr marL="342900" indent="-342900" defTabSz="190500"/>
            <a:endParaRPr lang="en-US" sz="1600" dirty="0">
              <a:latin typeface="Arial" charset="0"/>
              <a:cs typeface="Times New Roman" charset="0"/>
            </a:endParaRPr>
          </a:p>
          <a:p>
            <a:pPr marL="342900" indent="-342900" defTabSz="190500"/>
            <a:r>
              <a:rPr sz="1600" noProof="1">
                <a:latin typeface="Arial" charset="0"/>
                <a:cs typeface="Times New Roman" charset="0"/>
              </a:rPr>
              <a:t>  </a:t>
            </a:r>
          </a:p>
        </p:txBody>
      </p:sp>
      <p:sp>
        <p:nvSpPr>
          <p:cNvPr id="4" name="Slide Number Placeholder 3"/>
          <p:cNvSpPr>
            <a:spLocks noGrp="1"/>
          </p:cNvSpPr>
          <p:nvPr>
            <p:ph type="sldNum" sz="quarter" idx="12"/>
          </p:nvPr>
        </p:nvSpPr>
        <p:spPr/>
        <p:txBody>
          <a:bodyPr/>
          <a:lstStyle/>
          <a:p>
            <a:fld id="{025A855F-C6D8-5944-9B1B-50E202AEB8AD}" type="slidenum">
              <a:rPr lang="en-US" smtClean="0"/>
              <a:t>23</a:t>
            </a:fld>
            <a:endParaRPr lang="en-US"/>
          </a:p>
        </p:txBody>
      </p:sp>
    </p:spTree>
    <p:extLst>
      <p:ext uri="{BB962C8B-B14F-4D97-AF65-F5344CB8AC3E}">
        <p14:creationId xmlns:p14="http://schemas.microsoft.com/office/powerpoint/2010/main" val="356372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3"/>
          <p:cNvSpPr>
            <a:spLocks noGrp="1" noChangeArrowheads="1"/>
          </p:cNvSpPr>
          <p:nvPr>
            <p:ph type="title"/>
          </p:nvPr>
        </p:nvSpPr>
        <p:spPr/>
        <p:txBody>
          <a:bodyPr/>
          <a:lstStyle/>
          <a:p>
            <a:r>
              <a:rPr lang="en-US" dirty="0" smtClean="0"/>
              <a:t>Bit stuffing</a:t>
            </a:r>
            <a:endParaRPr lang="en-US" dirty="0"/>
          </a:p>
        </p:txBody>
      </p:sp>
      <p:sp>
        <p:nvSpPr>
          <p:cNvPr id="7" name="Content Placeholder 6"/>
          <p:cNvSpPr>
            <a:spLocks noGrp="1"/>
          </p:cNvSpPr>
          <p:nvPr>
            <p:ph idx="1"/>
          </p:nvPr>
        </p:nvSpPr>
        <p:spPr>
          <a:xfrm>
            <a:off x="457200" y="1440000"/>
            <a:ext cx="8229600" cy="2904488"/>
          </a:xfrm>
        </p:spPr>
        <p:txBody>
          <a:bodyPr>
            <a:normAutofit fontScale="85000" lnSpcReduction="20000"/>
          </a:bodyPr>
          <a:lstStyle/>
          <a:p>
            <a:r>
              <a:rPr lang="en-US" dirty="0"/>
              <a:t>We must avoid two bit-patterns that are used for error signaling </a:t>
            </a:r>
            <a:r>
              <a:rPr lang="en-US" dirty="0" smtClean="0"/>
              <a:t>(i.e. </a:t>
            </a:r>
            <a:r>
              <a:rPr lang="en-US" dirty="0"/>
              <a:t>000000 and </a:t>
            </a:r>
            <a:r>
              <a:rPr lang="en-US" dirty="0" smtClean="0"/>
              <a:t>111111)</a:t>
            </a:r>
            <a:endParaRPr lang="en-US" dirty="0"/>
          </a:p>
          <a:p>
            <a:pPr lvl="1"/>
            <a:r>
              <a:rPr lang="en-US" dirty="0"/>
              <a:t>Bit stuffing: </a:t>
            </a:r>
            <a:r>
              <a:rPr lang="en-US" dirty="0" smtClean="0"/>
              <a:t>sender </a:t>
            </a:r>
            <a:r>
              <a:rPr lang="en-US" dirty="0"/>
              <a:t>puts extra bits on strategic places to prevent forbidden bit-</a:t>
            </a:r>
            <a:r>
              <a:rPr lang="en-US" dirty="0" smtClean="0"/>
              <a:t>patterns:</a:t>
            </a:r>
          </a:p>
          <a:p>
            <a:pPr lvl="2"/>
            <a:r>
              <a:rPr lang="en-US" dirty="0" smtClean="0"/>
              <a:t>After a sequence of 5 </a:t>
            </a:r>
            <a:r>
              <a:rPr lang="en-US" b="1" dirty="0" smtClean="0"/>
              <a:t>same</a:t>
            </a:r>
            <a:r>
              <a:rPr lang="en-US" dirty="0" smtClean="0"/>
              <a:t> bits, insert an opposite bit</a:t>
            </a:r>
            <a:endParaRPr lang="en-US" dirty="0"/>
          </a:p>
          <a:p>
            <a:pPr lvl="1"/>
            <a:r>
              <a:rPr lang="en-US" dirty="0"/>
              <a:t>R</a:t>
            </a:r>
            <a:r>
              <a:rPr lang="en-US" dirty="0" smtClean="0"/>
              <a:t>eceiver reconstructs </a:t>
            </a:r>
            <a:r>
              <a:rPr lang="en-US" dirty="0"/>
              <a:t>the original frame by removing the extra bits</a:t>
            </a:r>
          </a:p>
          <a:p>
            <a:r>
              <a:rPr lang="en-US" dirty="0" smtClean="0"/>
              <a:t>Example</a:t>
            </a:r>
            <a:r>
              <a:rPr lang="en-US" dirty="0" smtClean="0"/>
              <a:t>:</a:t>
            </a:r>
            <a:endParaRPr lang="en-US" dirty="0" smtClean="0"/>
          </a:p>
        </p:txBody>
      </p:sp>
      <p:grpSp>
        <p:nvGrpSpPr>
          <p:cNvPr id="8" name="Group 7"/>
          <p:cNvGrpSpPr/>
          <p:nvPr/>
        </p:nvGrpSpPr>
        <p:grpSpPr>
          <a:xfrm>
            <a:off x="1343025" y="4248093"/>
            <a:ext cx="6413500" cy="1935405"/>
            <a:chOff x="1343025" y="4090730"/>
            <a:chExt cx="6413500" cy="2189163"/>
          </a:xfrm>
        </p:grpSpPr>
        <p:sp>
          <p:nvSpPr>
            <p:cNvPr id="144435" name="Rectangle 51"/>
            <p:cNvSpPr>
              <a:spLocks noChangeArrowheads="1"/>
            </p:cNvSpPr>
            <p:nvPr/>
          </p:nvSpPr>
          <p:spPr bwMode="auto">
            <a:xfrm>
              <a:off x="5970588" y="4090730"/>
              <a:ext cx="798512" cy="366713"/>
            </a:xfrm>
            <a:prstGeom prst="rect">
              <a:avLst/>
            </a:prstGeom>
            <a:solidFill>
              <a:srgbClr val="DDDDDD"/>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p>
              <a:endParaRPr lang="en-US"/>
            </a:p>
          </p:txBody>
        </p:sp>
        <p:grpSp>
          <p:nvGrpSpPr>
            <p:cNvPr id="2" name="Group 61"/>
            <p:cNvGrpSpPr>
              <a:grpSpLocks/>
            </p:cNvGrpSpPr>
            <p:nvPr/>
          </p:nvGrpSpPr>
          <p:grpSpPr bwMode="auto">
            <a:xfrm>
              <a:off x="1355725" y="4090730"/>
              <a:ext cx="6400800" cy="366713"/>
              <a:chOff x="854" y="2360"/>
              <a:chExt cx="4032" cy="231"/>
            </a:xfrm>
          </p:grpSpPr>
          <p:sp>
            <p:nvSpPr>
              <p:cNvPr id="46101" name="Text Box 47"/>
              <p:cNvSpPr txBox="1">
                <a:spLocks noChangeArrowheads="1"/>
              </p:cNvSpPr>
              <p:nvPr/>
            </p:nvSpPr>
            <p:spPr bwMode="auto">
              <a:xfrm>
                <a:off x="3170" y="2360"/>
                <a:ext cx="17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a:latin typeface="Arial" charset="0"/>
                  </a:rPr>
                  <a:t>…00101000000101…</a:t>
                </a:r>
              </a:p>
            </p:txBody>
          </p:sp>
          <p:sp>
            <p:nvSpPr>
              <p:cNvPr id="46102" name="Text Box 48"/>
              <p:cNvSpPr txBox="1">
                <a:spLocks noChangeArrowheads="1"/>
              </p:cNvSpPr>
              <p:nvPr/>
            </p:nvSpPr>
            <p:spPr bwMode="auto">
              <a:xfrm>
                <a:off x="854" y="2360"/>
                <a:ext cx="18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dirty="0">
                    <a:latin typeface="Arial" charset="0"/>
                  </a:rPr>
                  <a:t>Original </a:t>
                </a:r>
                <a:r>
                  <a:rPr lang="sv-SE" sz="1800" dirty="0" err="1">
                    <a:latin typeface="Arial" charset="0"/>
                  </a:rPr>
                  <a:t>frame</a:t>
                </a:r>
                <a:r>
                  <a:rPr lang="sv-SE" sz="1800" dirty="0">
                    <a:latin typeface="Arial" charset="0"/>
                  </a:rPr>
                  <a:t>:</a:t>
                </a:r>
              </a:p>
            </p:txBody>
          </p:sp>
        </p:grpSp>
        <p:grpSp>
          <p:nvGrpSpPr>
            <p:cNvPr id="3" name="Group 62"/>
            <p:cNvGrpSpPr>
              <a:grpSpLocks/>
            </p:cNvGrpSpPr>
            <p:nvPr/>
          </p:nvGrpSpPr>
          <p:grpSpPr bwMode="auto">
            <a:xfrm>
              <a:off x="1355725" y="4724143"/>
              <a:ext cx="6400800" cy="366712"/>
              <a:chOff x="854" y="2759"/>
              <a:chExt cx="4032" cy="231"/>
            </a:xfrm>
          </p:grpSpPr>
          <p:sp>
            <p:nvSpPr>
              <p:cNvPr id="46098" name="Text Box 52"/>
              <p:cNvSpPr txBox="1">
                <a:spLocks noChangeArrowheads="1"/>
              </p:cNvSpPr>
              <p:nvPr/>
            </p:nvSpPr>
            <p:spPr bwMode="auto">
              <a:xfrm>
                <a:off x="854" y="2759"/>
                <a:ext cx="18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dirty="0">
                    <a:latin typeface="Arial" charset="0"/>
                  </a:rPr>
                  <a:t>Sender puts extra bits:</a:t>
                </a:r>
              </a:p>
            </p:txBody>
          </p:sp>
          <p:sp>
            <p:nvSpPr>
              <p:cNvPr id="46099" name="Rectangle 53"/>
              <p:cNvSpPr>
                <a:spLocks noChangeArrowheads="1"/>
              </p:cNvSpPr>
              <p:nvPr/>
            </p:nvSpPr>
            <p:spPr bwMode="auto">
              <a:xfrm>
                <a:off x="3761" y="2759"/>
                <a:ext cx="594" cy="231"/>
              </a:xfrm>
              <a:prstGeom prst="rect">
                <a:avLst/>
              </a:prstGeom>
              <a:solidFill>
                <a:srgbClr val="DDDDDD"/>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p>
                <a:endParaRPr lang="en-US"/>
              </a:p>
            </p:txBody>
          </p:sp>
          <p:sp>
            <p:nvSpPr>
              <p:cNvPr id="46100" name="Text Box 54"/>
              <p:cNvSpPr txBox="1">
                <a:spLocks noChangeArrowheads="1"/>
              </p:cNvSpPr>
              <p:nvPr/>
            </p:nvSpPr>
            <p:spPr bwMode="auto">
              <a:xfrm>
                <a:off x="3170" y="2759"/>
                <a:ext cx="17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a:latin typeface="Arial" charset="0"/>
                  </a:rPr>
                  <a:t>…0010100000</a:t>
                </a:r>
                <a:r>
                  <a:rPr lang="sv-SE" sz="1800" b="1">
                    <a:latin typeface="Arial" charset="0"/>
                  </a:rPr>
                  <a:t>1</a:t>
                </a:r>
                <a:r>
                  <a:rPr lang="sv-SE" sz="1800">
                    <a:latin typeface="Arial" charset="0"/>
                  </a:rPr>
                  <a:t>0101…</a:t>
                </a:r>
              </a:p>
            </p:txBody>
          </p:sp>
        </p:grpSp>
        <p:grpSp>
          <p:nvGrpSpPr>
            <p:cNvPr id="4" name="Group 64"/>
            <p:cNvGrpSpPr>
              <a:grpSpLocks/>
            </p:cNvGrpSpPr>
            <p:nvPr/>
          </p:nvGrpSpPr>
          <p:grpSpPr bwMode="auto">
            <a:xfrm>
              <a:off x="1347788" y="5913180"/>
              <a:ext cx="6400800" cy="366713"/>
              <a:chOff x="849" y="3508"/>
              <a:chExt cx="4032" cy="231"/>
            </a:xfrm>
          </p:grpSpPr>
          <p:sp>
            <p:nvSpPr>
              <p:cNvPr id="46095" name="Text Box 55"/>
              <p:cNvSpPr txBox="1">
                <a:spLocks noChangeArrowheads="1"/>
              </p:cNvSpPr>
              <p:nvPr/>
            </p:nvSpPr>
            <p:spPr bwMode="auto">
              <a:xfrm>
                <a:off x="849" y="3508"/>
                <a:ext cx="21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a:latin typeface="Arial" charset="0"/>
                  </a:rPr>
                  <a:t>Receiver removes extra bits:</a:t>
                </a:r>
              </a:p>
            </p:txBody>
          </p:sp>
          <p:sp>
            <p:nvSpPr>
              <p:cNvPr id="46096" name="Rectangle 56"/>
              <p:cNvSpPr>
                <a:spLocks noChangeArrowheads="1"/>
              </p:cNvSpPr>
              <p:nvPr/>
            </p:nvSpPr>
            <p:spPr bwMode="auto">
              <a:xfrm>
                <a:off x="3756" y="3508"/>
                <a:ext cx="508" cy="231"/>
              </a:xfrm>
              <a:prstGeom prst="rect">
                <a:avLst/>
              </a:prstGeom>
              <a:solidFill>
                <a:srgbClr val="DDDDDD"/>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p>
                <a:endParaRPr lang="en-US"/>
              </a:p>
            </p:txBody>
          </p:sp>
          <p:sp>
            <p:nvSpPr>
              <p:cNvPr id="46097" name="Text Box 57"/>
              <p:cNvSpPr txBox="1">
                <a:spLocks noChangeArrowheads="1"/>
              </p:cNvSpPr>
              <p:nvPr/>
            </p:nvSpPr>
            <p:spPr bwMode="auto">
              <a:xfrm>
                <a:off x="3165" y="3508"/>
                <a:ext cx="17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a:latin typeface="Arial" charset="0"/>
                  </a:rPr>
                  <a:t>…00101000000101…</a:t>
                </a:r>
              </a:p>
            </p:txBody>
          </p:sp>
        </p:grpSp>
        <p:grpSp>
          <p:nvGrpSpPr>
            <p:cNvPr id="5" name="Group 63"/>
            <p:cNvGrpSpPr>
              <a:grpSpLocks/>
            </p:cNvGrpSpPr>
            <p:nvPr/>
          </p:nvGrpSpPr>
          <p:grpSpPr bwMode="auto">
            <a:xfrm>
              <a:off x="1343025" y="5344855"/>
              <a:ext cx="6400800" cy="366713"/>
              <a:chOff x="846" y="3150"/>
              <a:chExt cx="4032" cy="231"/>
            </a:xfrm>
          </p:grpSpPr>
          <p:sp>
            <p:nvSpPr>
              <p:cNvPr id="46092" name="Text Box 58"/>
              <p:cNvSpPr txBox="1">
                <a:spLocks noChangeArrowheads="1"/>
              </p:cNvSpPr>
              <p:nvPr/>
            </p:nvSpPr>
            <p:spPr bwMode="auto">
              <a:xfrm>
                <a:off x="846" y="3150"/>
                <a:ext cx="214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dirty="0">
                    <a:latin typeface="Arial" charset="0"/>
                  </a:rPr>
                  <a:t>Bits sent on the bus:</a:t>
                </a:r>
              </a:p>
            </p:txBody>
          </p:sp>
          <p:sp>
            <p:nvSpPr>
              <p:cNvPr id="46093" name="Rectangle 59"/>
              <p:cNvSpPr>
                <a:spLocks noChangeArrowheads="1"/>
              </p:cNvSpPr>
              <p:nvPr/>
            </p:nvSpPr>
            <p:spPr bwMode="auto">
              <a:xfrm>
                <a:off x="3753" y="3150"/>
                <a:ext cx="594" cy="231"/>
              </a:xfrm>
              <a:prstGeom prst="rect">
                <a:avLst/>
              </a:prstGeom>
              <a:solidFill>
                <a:srgbClr val="DDDDDD"/>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p>
                <a:endParaRPr lang="en-US"/>
              </a:p>
            </p:txBody>
          </p:sp>
          <p:sp>
            <p:nvSpPr>
              <p:cNvPr id="46094" name="Text Box 60"/>
              <p:cNvSpPr txBox="1">
                <a:spLocks noChangeArrowheads="1"/>
              </p:cNvSpPr>
              <p:nvPr/>
            </p:nvSpPr>
            <p:spPr bwMode="auto">
              <a:xfrm>
                <a:off x="3162" y="3150"/>
                <a:ext cx="17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a:latin typeface="Arial" charset="0"/>
                  </a:rPr>
                  <a:t>…0010100000</a:t>
                </a:r>
                <a:r>
                  <a:rPr lang="sv-SE" sz="1800" b="1">
                    <a:latin typeface="Arial" charset="0"/>
                  </a:rPr>
                  <a:t>1</a:t>
                </a:r>
                <a:r>
                  <a:rPr lang="sv-SE" sz="1800">
                    <a:latin typeface="Arial" charset="0"/>
                  </a:rPr>
                  <a:t>0101…</a:t>
                </a:r>
              </a:p>
            </p:txBody>
          </p:sp>
        </p:grpSp>
      </p:grpSp>
      <p:sp>
        <p:nvSpPr>
          <p:cNvPr id="6" name="Slide Number Placeholder 5"/>
          <p:cNvSpPr>
            <a:spLocks noGrp="1"/>
          </p:cNvSpPr>
          <p:nvPr>
            <p:ph type="sldNum" sz="quarter" idx="12"/>
          </p:nvPr>
        </p:nvSpPr>
        <p:spPr/>
        <p:txBody>
          <a:bodyPr/>
          <a:lstStyle/>
          <a:p>
            <a:fld id="{025A855F-C6D8-5944-9B1B-50E202AEB8AD}" type="slidenum">
              <a:rPr lang="en-US" smtClean="0"/>
              <a:t>24</a:t>
            </a:fld>
            <a:endParaRPr lang="en-US"/>
          </a:p>
        </p:txBody>
      </p:sp>
    </p:spTree>
    <p:extLst>
      <p:ext uri="{BB962C8B-B14F-4D97-AF65-F5344CB8AC3E}">
        <p14:creationId xmlns:p14="http://schemas.microsoft.com/office/powerpoint/2010/main" val="40801605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Introduction to communication in automotive real-time systems</a:t>
            </a:r>
          </a:p>
          <a:p>
            <a:r>
              <a:rPr lang="en-US" dirty="0" smtClean="0">
                <a:solidFill>
                  <a:schemeClr val="bg1">
                    <a:lumMod val="75000"/>
                  </a:schemeClr>
                </a:solidFill>
              </a:rPr>
              <a:t>CAN protocol</a:t>
            </a:r>
          </a:p>
          <a:p>
            <a:r>
              <a:rPr lang="en-US" dirty="0" smtClean="0">
                <a:solidFill>
                  <a:srgbClr val="000000"/>
                </a:solidFill>
              </a:rPr>
              <a:t>Timing properties</a:t>
            </a:r>
          </a:p>
          <a:p>
            <a:r>
              <a:rPr lang="en-US" dirty="0" smtClean="0">
                <a:solidFill>
                  <a:schemeClr val="bg1">
                    <a:lumMod val="75000"/>
                  </a:schemeClr>
                </a:solidFill>
              </a:rPr>
              <a:t>Schedulability analysis</a:t>
            </a:r>
          </a:p>
          <a:p>
            <a:r>
              <a:rPr lang="en-US" dirty="0">
                <a:solidFill>
                  <a:schemeClr val="bg1">
                    <a:lumMod val="75000"/>
                  </a:schemeClr>
                </a:solidFill>
              </a:rPr>
              <a:t>CAN under </a:t>
            </a:r>
            <a:r>
              <a:rPr lang="en-US" dirty="0" err="1">
                <a:solidFill>
                  <a:schemeClr val="bg1">
                    <a:lumMod val="75000"/>
                  </a:schemeClr>
                </a:solidFill>
              </a:rPr>
              <a:t>μC</a:t>
            </a:r>
            <a:r>
              <a:rPr lang="en-US" dirty="0">
                <a:solidFill>
                  <a:schemeClr val="bg1">
                    <a:lumMod val="75000"/>
                  </a:schemeClr>
                </a:solidFill>
              </a:rPr>
              <a:t>/OS-</a:t>
            </a:r>
            <a:r>
              <a:rPr lang="en-US" dirty="0" smtClean="0">
                <a:solidFill>
                  <a:schemeClr val="bg1">
                    <a:lumMod val="75000"/>
                  </a:schemeClr>
                </a:solidFill>
              </a:rPr>
              <a:t>II</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025A855F-C6D8-5944-9B1B-50E202AEB8AD}" type="slidenum">
              <a:rPr lang="en-US" smtClean="0"/>
              <a:t>25</a:t>
            </a:fld>
            <a:endParaRPr lang="en-US"/>
          </a:p>
        </p:txBody>
      </p:sp>
    </p:spTree>
    <p:extLst>
      <p:ext uri="{BB962C8B-B14F-4D97-AF65-F5344CB8AC3E}">
        <p14:creationId xmlns:p14="http://schemas.microsoft.com/office/powerpoint/2010/main" val="22178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8"/>
          <p:cNvSpPr>
            <a:spLocks noChangeArrowheads="1"/>
          </p:cNvSpPr>
          <p:nvPr/>
        </p:nvSpPr>
        <p:spPr bwMode="auto">
          <a:xfrm>
            <a:off x="5659217" y="2473325"/>
            <a:ext cx="228600" cy="82550"/>
          </a:xfrm>
          <a:prstGeom prst="rect">
            <a:avLst/>
          </a:prstGeom>
          <a:solidFill>
            <a:schemeClr val="hlink"/>
          </a:solidFill>
          <a:ln w="9525">
            <a:solidFill>
              <a:schemeClr val="tx1"/>
            </a:solidFill>
            <a:miter lim="800000"/>
            <a:headEnd/>
            <a:tailEnd/>
          </a:ln>
        </p:spPr>
        <p:txBody>
          <a:bodyPr wrap="none" anchor="ctr"/>
          <a:lstStyle/>
          <a:p>
            <a:endParaRPr lang="en-US">
              <a:solidFill>
                <a:srgbClr val="000000"/>
              </a:solidFill>
            </a:endParaRPr>
          </a:p>
        </p:txBody>
      </p:sp>
      <p:sp>
        <p:nvSpPr>
          <p:cNvPr id="38915" name="Rectangle 9"/>
          <p:cNvSpPr>
            <a:spLocks noChangeArrowheads="1"/>
          </p:cNvSpPr>
          <p:nvPr/>
        </p:nvSpPr>
        <p:spPr bwMode="auto">
          <a:xfrm>
            <a:off x="5659217" y="2390775"/>
            <a:ext cx="228600" cy="82550"/>
          </a:xfrm>
          <a:prstGeom prst="rect">
            <a:avLst/>
          </a:prstGeom>
          <a:solidFill>
            <a:schemeClr val="hlink"/>
          </a:solidFill>
          <a:ln w="9525">
            <a:solidFill>
              <a:schemeClr val="tx1"/>
            </a:solidFill>
            <a:miter lim="800000"/>
            <a:headEnd/>
            <a:tailEnd/>
          </a:ln>
        </p:spPr>
        <p:txBody>
          <a:bodyPr wrap="none" anchor="ctr"/>
          <a:lstStyle/>
          <a:p>
            <a:endParaRPr lang="en-US">
              <a:solidFill>
                <a:srgbClr val="000000"/>
              </a:solidFill>
            </a:endParaRPr>
          </a:p>
        </p:txBody>
      </p:sp>
      <p:sp>
        <p:nvSpPr>
          <p:cNvPr id="38916" name="Rectangle 10"/>
          <p:cNvSpPr>
            <a:spLocks noChangeArrowheads="1"/>
          </p:cNvSpPr>
          <p:nvPr/>
        </p:nvSpPr>
        <p:spPr bwMode="auto">
          <a:xfrm>
            <a:off x="5659217" y="2308225"/>
            <a:ext cx="228600" cy="82550"/>
          </a:xfrm>
          <a:prstGeom prst="rect">
            <a:avLst/>
          </a:prstGeom>
          <a:solidFill>
            <a:schemeClr val="hlink"/>
          </a:solidFill>
          <a:ln w="9525">
            <a:solidFill>
              <a:schemeClr val="tx1"/>
            </a:solidFill>
            <a:miter lim="800000"/>
            <a:headEnd/>
            <a:tailEnd/>
          </a:ln>
        </p:spPr>
        <p:txBody>
          <a:bodyPr wrap="none" anchor="ctr"/>
          <a:lstStyle/>
          <a:p>
            <a:endParaRPr lang="en-US">
              <a:solidFill>
                <a:srgbClr val="000000"/>
              </a:solidFill>
            </a:endParaRPr>
          </a:p>
        </p:txBody>
      </p:sp>
      <p:sp>
        <p:nvSpPr>
          <p:cNvPr id="38918" name="Rectangle 12"/>
          <p:cNvSpPr>
            <a:spLocks noGrp="1" noChangeArrowheads="1"/>
          </p:cNvSpPr>
          <p:nvPr>
            <p:ph type="title"/>
          </p:nvPr>
        </p:nvSpPr>
        <p:spPr/>
        <p:txBody>
          <a:bodyPr/>
          <a:lstStyle/>
          <a:p>
            <a:r>
              <a:rPr lang="en-US" smtClean="0"/>
              <a:t>Traffic model</a:t>
            </a:r>
            <a:endParaRPr lang="en-US"/>
          </a:p>
        </p:txBody>
      </p:sp>
      <p:sp>
        <p:nvSpPr>
          <p:cNvPr id="4" name="Content Placeholder 3"/>
          <p:cNvSpPr>
            <a:spLocks noGrp="1"/>
          </p:cNvSpPr>
          <p:nvPr>
            <p:ph idx="1"/>
          </p:nvPr>
        </p:nvSpPr>
        <p:spPr>
          <a:xfrm>
            <a:off x="457200" y="1440001"/>
            <a:ext cx="3765550" cy="2047738"/>
          </a:xfrm>
        </p:spPr>
        <p:txBody>
          <a:bodyPr>
            <a:normAutofit fontScale="92500" lnSpcReduction="20000"/>
          </a:bodyPr>
          <a:lstStyle/>
          <a:p>
            <a:r>
              <a:rPr lang="en-US" dirty="0" smtClean="0"/>
              <a:t>Abstraction </a:t>
            </a:r>
            <a:r>
              <a:rPr lang="en-US" dirty="0"/>
              <a:t>of CAN </a:t>
            </a:r>
            <a:r>
              <a:rPr lang="en-US" dirty="0" smtClean="0"/>
              <a:t>network:</a:t>
            </a:r>
          </a:p>
          <a:p>
            <a:pPr lvl="1"/>
            <a:r>
              <a:rPr lang="en-US" dirty="0" smtClean="0"/>
              <a:t>Frames </a:t>
            </a:r>
            <a:r>
              <a:rPr lang="en-US" dirty="0"/>
              <a:t>in priority </a:t>
            </a:r>
            <a:r>
              <a:rPr lang="en-US" dirty="0" smtClean="0"/>
              <a:t>queues</a:t>
            </a:r>
          </a:p>
          <a:p>
            <a:pPr lvl="1"/>
            <a:r>
              <a:rPr lang="en-US" dirty="0" smtClean="0"/>
              <a:t>No </a:t>
            </a:r>
            <a:r>
              <a:rPr lang="en-US" dirty="0"/>
              <a:t>pre-emption</a:t>
            </a:r>
          </a:p>
          <a:p>
            <a:endParaRPr lang="en-US" dirty="0"/>
          </a:p>
          <a:p>
            <a:endParaRPr lang="en-US" dirty="0"/>
          </a:p>
        </p:txBody>
      </p:sp>
      <p:sp>
        <p:nvSpPr>
          <p:cNvPr id="38919" name="Line 13"/>
          <p:cNvSpPr>
            <a:spLocks noChangeShapeType="1"/>
          </p:cNvSpPr>
          <p:nvPr/>
        </p:nvSpPr>
        <p:spPr bwMode="auto">
          <a:xfrm>
            <a:off x="4246342" y="2968625"/>
            <a:ext cx="4217988"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Text Box 14"/>
          <p:cNvSpPr txBox="1">
            <a:spLocks noChangeArrowheads="1"/>
          </p:cNvSpPr>
          <p:nvPr/>
        </p:nvSpPr>
        <p:spPr bwMode="auto">
          <a:xfrm>
            <a:off x="5365530" y="1577975"/>
            <a:ext cx="838200" cy="376238"/>
          </a:xfrm>
          <a:prstGeom prst="rect">
            <a:avLst/>
          </a:prstGeom>
          <a:solidFill>
            <a:schemeClr val="hlink"/>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b="1">
                <a:solidFill>
                  <a:srgbClr val="000000"/>
                </a:solidFill>
                <a:latin typeface="Arial" charset="0"/>
              </a:rPr>
              <a:t>B</a:t>
            </a:r>
          </a:p>
        </p:txBody>
      </p:sp>
      <p:sp>
        <p:nvSpPr>
          <p:cNvPr id="38921" name="Rectangle 15"/>
          <p:cNvSpPr>
            <a:spLocks noChangeArrowheads="1"/>
          </p:cNvSpPr>
          <p:nvPr/>
        </p:nvSpPr>
        <p:spPr bwMode="auto">
          <a:xfrm>
            <a:off x="5659217" y="2555875"/>
            <a:ext cx="228600" cy="82550"/>
          </a:xfrm>
          <a:prstGeom prst="rect">
            <a:avLst/>
          </a:prstGeom>
          <a:solidFill>
            <a:schemeClr val="hlink"/>
          </a:solidFill>
          <a:ln w="9525">
            <a:solidFill>
              <a:schemeClr val="tx1"/>
            </a:solidFill>
            <a:miter lim="800000"/>
            <a:headEnd/>
            <a:tailEnd/>
          </a:ln>
        </p:spPr>
        <p:txBody>
          <a:bodyPr wrap="none" anchor="ctr"/>
          <a:lstStyle/>
          <a:p>
            <a:endParaRPr lang="en-US">
              <a:solidFill>
                <a:srgbClr val="000000"/>
              </a:solidFill>
            </a:endParaRPr>
          </a:p>
        </p:txBody>
      </p:sp>
      <p:sp>
        <p:nvSpPr>
          <p:cNvPr id="38922" name="Rectangle 16"/>
          <p:cNvSpPr>
            <a:spLocks noChangeArrowheads="1"/>
          </p:cNvSpPr>
          <p:nvPr/>
        </p:nvSpPr>
        <p:spPr bwMode="auto">
          <a:xfrm>
            <a:off x="5659217" y="2189163"/>
            <a:ext cx="228600" cy="4492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923" name="Line 17"/>
          <p:cNvSpPr>
            <a:spLocks noChangeShapeType="1"/>
          </p:cNvSpPr>
          <p:nvPr/>
        </p:nvSpPr>
        <p:spPr bwMode="auto">
          <a:xfrm>
            <a:off x="5608417" y="2189163"/>
            <a:ext cx="385763"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Line 18"/>
          <p:cNvSpPr>
            <a:spLocks noChangeShapeType="1"/>
          </p:cNvSpPr>
          <p:nvPr/>
        </p:nvSpPr>
        <p:spPr bwMode="auto">
          <a:xfrm>
            <a:off x="5770342" y="1962150"/>
            <a:ext cx="0" cy="227013"/>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38925" name="Line 19"/>
          <p:cNvSpPr>
            <a:spLocks noChangeShapeType="1"/>
          </p:cNvSpPr>
          <p:nvPr/>
        </p:nvSpPr>
        <p:spPr bwMode="auto">
          <a:xfrm>
            <a:off x="5770342" y="2652713"/>
            <a:ext cx="0" cy="277812"/>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38926" name="Rectangle 20"/>
          <p:cNvSpPr>
            <a:spLocks noChangeArrowheads="1"/>
          </p:cNvSpPr>
          <p:nvPr/>
        </p:nvSpPr>
        <p:spPr bwMode="auto">
          <a:xfrm>
            <a:off x="7792817" y="2473325"/>
            <a:ext cx="228600" cy="82550"/>
          </a:xfrm>
          <a:prstGeom prst="rect">
            <a:avLst/>
          </a:prstGeom>
          <a:solidFill>
            <a:srgbClr val="E9D7D1"/>
          </a:solidFill>
          <a:ln w="9525">
            <a:solidFill>
              <a:schemeClr val="tx1"/>
            </a:solidFill>
            <a:miter lim="800000"/>
            <a:headEnd/>
            <a:tailEnd/>
          </a:ln>
        </p:spPr>
        <p:txBody>
          <a:bodyPr wrap="none" anchor="ctr"/>
          <a:lstStyle/>
          <a:p>
            <a:endParaRPr lang="en-US">
              <a:solidFill>
                <a:srgbClr val="000000"/>
              </a:solidFill>
            </a:endParaRPr>
          </a:p>
        </p:txBody>
      </p:sp>
      <p:sp>
        <p:nvSpPr>
          <p:cNvPr id="38927" name="Rectangle 21"/>
          <p:cNvSpPr>
            <a:spLocks noChangeArrowheads="1"/>
          </p:cNvSpPr>
          <p:nvPr/>
        </p:nvSpPr>
        <p:spPr bwMode="auto">
          <a:xfrm>
            <a:off x="7792817" y="2390775"/>
            <a:ext cx="228600" cy="82550"/>
          </a:xfrm>
          <a:prstGeom prst="rect">
            <a:avLst/>
          </a:prstGeom>
          <a:solidFill>
            <a:srgbClr val="E9D7D1"/>
          </a:solidFill>
          <a:ln w="9525">
            <a:solidFill>
              <a:schemeClr val="tx1"/>
            </a:solidFill>
            <a:miter lim="800000"/>
            <a:headEnd/>
            <a:tailEnd/>
          </a:ln>
        </p:spPr>
        <p:txBody>
          <a:bodyPr wrap="none" anchor="ctr"/>
          <a:lstStyle/>
          <a:p>
            <a:endParaRPr lang="en-US">
              <a:solidFill>
                <a:srgbClr val="000000"/>
              </a:solidFill>
            </a:endParaRPr>
          </a:p>
        </p:txBody>
      </p:sp>
      <p:sp>
        <p:nvSpPr>
          <p:cNvPr id="38928" name="Rectangle 22"/>
          <p:cNvSpPr>
            <a:spLocks noChangeArrowheads="1"/>
          </p:cNvSpPr>
          <p:nvPr/>
        </p:nvSpPr>
        <p:spPr bwMode="auto">
          <a:xfrm>
            <a:off x="7792817" y="2308225"/>
            <a:ext cx="228600" cy="82550"/>
          </a:xfrm>
          <a:prstGeom prst="rect">
            <a:avLst/>
          </a:prstGeom>
          <a:solidFill>
            <a:srgbClr val="E9D7D1"/>
          </a:solidFill>
          <a:ln w="9525">
            <a:solidFill>
              <a:schemeClr val="tx1"/>
            </a:solidFill>
            <a:miter lim="800000"/>
            <a:headEnd/>
            <a:tailEnd/>
          </a:ln>
        </p:spPr>
        <p:txBody>
          <a:bodyPr wrap="none" anchor="ctr"/>
          <a:lstStyle/>
          <a:p>
            <a:endParaRPr lang="en-US">
              <a:solidFill>
                <a:srgbClr val="000000"/>
              </a:solidFill>
            </a:endParaRPr>
          </a:p>
        </p:txBody>
      </p:sp>
      <p:sp>
        <p:nvSpPr>
          <p:cNvPr id="38929" name="Text Box 23"/>
          <p:cNvSpPr txBox="1">
            <a:spLocks noChangeArrowheads="1"/>
          </p:cNvSpPr>
          <p:nvPr/>
        </p:nvSpPr>
        <p:spPr bwMode="auto">
          <a:xfrm>
            <a:off x="7488017" y="1577975"/>
            <a:ext cx="838200" cy="376238"/>
          </a:xfrm>
          <a:prstGeom prst="rect">
            <a:avLst/>
          </a:prstGeom>
          <a:solidFill>
            <a:srgbClr val="E9D7D1"/>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b="1">
                <a:solidFill>
                  <a:srgbClr val="000000"/>
                </a:solidFill>
                <a:latin typeface="Arial" charset="0"/>
              </a:rPr>
              <a:t> D</a:t>
            </a:r>
          </a:p>
        </p:txBody>
      </p:sp>
      <p:sp>
        <p:nvSpPr>
          <p:cNvPr id="38930" name="Rectangle 24"/>
          <p:cNvSpPr>
            <a:spLocks noChangeArrowheads="1"/>
          </p:cNvSpPr>
          <p:nvPr/>
        </p:nvSpPr>
        <p:spPr bwMode="auto">
          <a:xfrm>
            <a:off x="7792817" y="2555875"/>
            <a:ext cx="228600" cy="82550"/>
          </a:xfrm>
          <a:prstGeom prst="rect">
            <a:avLst/>
          </a:prstGeom>
          <a:solidFill>
            <a:srgbClr val="E9D7D1"/>
          </a:solidFill>
          <a:ln w="9525">
            <a:solidFill>
              <a:schemeClr val="tx1"/>
            </a:solidFill>
            <a:miter lim="800000"/>
            <a:headEnd/>
            <a:tailEnd/>
          </a:ln>
        </p:spPr>
        <p:txBody>
          <a:bodyPr wrap="none" anchor="ctr"/>
          <a:lstStyle/>
          <a:p>
            <a:endParaRPr lang="en-US">
              <a:solidFill>
                <a:srgbClr val="000000"/>
              </a:solidFill>
            </a:endParaRPr>
          </a:p>
        </p:txBody>
      </p:sp>
      <p:sp>
        <p:nvSpPr>
          <p:cNvPr id="38931" name="Rectangle 25"/>
          <p:cNvSpPr>
            <a:spLocks noChangeArrowheads="1"/>
          </p:cNvSpPr>
          <p:nvPr/>
        </p:nvSpPr>
        <p:spPr bwMode="auto">
          <a:xfrm>
            <a:off x="7792817" y="2189163"/>
            <a:ext cx="228600" cy="4492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932" name="Line 26"/>
          <p:cNvSpPr>
            <a:spLocks noChangeShapeType="1"/>
          </p:cNvSpPr>
          <p:nvPr/>
        </p:nvSpPr>
        <p:spPr bwMode="auto">
          <a:xfrm>
            <a:off x="7742017" y="2189163"/>
            <a:ext cx="385763"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27"/>
          <p:cNvSpPr>
            <a:spLocks noChangeShapeType="1"/>
          </p:cNvSpPr>
          <p:nvPr/>
        </p:nvSpPr>
        <p:spPr bwMode="auto">
          <a:xfrm>
            <a:off x="7903942" y="1962150"/>
            <a:ext cx="0" cy="227013"/>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38934" name="Line 28"/>
          <p:cNvSpPr>
            <a:spLocks noChangeShapeType="1"/>
          </p:cNvSpPr>
          <p:nvPr/>
        </p:nvSpPr>
        <p:spPr bwMode="auto">
          <a:xfrm>
            <a:off x="7903942" y="2652713"/>
            <a:ext cx="0" cy="277812"/>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38935" name="Rectangle 29"/>
          <p:cNvSpPr>
            <a:spLocks noChangeArrowheads="1"/>
          </p:cNvSpPr>
          <p:nvPr/>
        </p:nvSpPr>
        <p:spPr bwMode="auto">
          <a:xfrm>
            <a:off x="4986117" y="3405188"/>
            <a:ext cx="228600" cy="82550"/>
          </a:xfrm>
          <a:prstGeom prst="rect">
            <a:avLst/>
          </a:prstGeom>
          <a:solidFill>
            <a:srgbClr val="FFCC99"/>
          </a:solidFill>
          <a:ln w="9525">
            <a:solidFill>
              <a:schemeClr val="tx1"/>
            </a:solidFill>
            <a:miter lim="800000"/>
            <a:headEnd/>
            <a:tailEnd/>
          </a:ln>
        </p:spPr>
        <p:txBody>
          <a:bodyPr wrap="none" anchor="ctr"/>
          <a:lstStyle/>
          <a:p>
            <a:endParaRPr lang="en-US">
              <a:solidFill>
                <a:srgbClr val="000000"/>
              </a:solidFill>
            </a:endParaRPr>
          </a:p>
        </p:txBody>
      </p:sp>
      <p:sp>
        <p:nvSpPr>
          <p:cNvPr id="38936" name="Rectangle 30"/>
          <p:cNvSpPr>
            <a:spLocks noChangeArrowheads="1"/>
          </p:cNvSpPr>
          <p:nvPr/>
        </p:nvSpPr>
        <p:spPr bwMode="auto">
          <a:xfrm>
            <a:off x="4986117" y="3322638"/>
            <a:ext cx="228600" cy="82550"/>
          </a:xfrm>
          <a:prstGeom prst="rect">
            <a:avLst/>
          </a:prstGeom>
          <a:solidFill>
            <a:srgbClr val="FFCC99"/>
          </a:solidFill>
          <a:ln w="9525">
            <a:solidFill>
              <a:schemeClr val="tx1"/>
            </a:solidFill>
            <a:miter lim="800000"/>
            <a:headEnd/>
            <a:tailEnd/>
          </a:ln>
        </p:spPr>
        <p:txBody>
          <a:bodyPr wrap="none" anchor="ctr"/>
          <a:lstStyle/>
          <a:p>
            <a:endParaRPr lang="en-US">
              <a:solidFill>
                <a:srgbClr val="000000"/>
              </a:solidFill>
            </a:endParaRPr>
          </a:p>
        </p:txBody>
      </p:sp>
      <p:sp>
        <p:nvSpPr>
          <p:cNvPr id="38937" name="Rectangle 31"/>
          <p:cNvSpPr>
            <a:spLocks noChangeArrowheads="1"/>
          </p:cNvSpPr>
          <p:nvPr/>
        </p:nvSpPr>
        <p:spPr bwMode="auto">
          <a:xfrm>
            <a:off x="4986117" y="3240088"/>
            <a:ext cx="228600" cy="82550"/>
          </a:xfrm>
          <a:prstGeom prst="rect">
            <a:avLst/>
          </a:prstGeom>
          <a:solidFill>
            <a:srgbClr val="FFCC99"/>
          </a:solidFill>
          <a:ln w="9525">
            <a:solidFill>
              <a:schemeClr val="tx1"/>
            </a:solidFill>
            <a:miter lim="800000"/>
            <a:headEnd/>
            <a:tailEnd/>
          </a:ln>
        </p:spPr>
        <p:txBody>
          <a:bodyPr wrap="none" anchor="ctr"/>
          <a:lstStyle/>
          <a:p>
            <a:endParaRPr lang="en-US">
              <a:solidFill>
                <a:srgbClr val="000000"/>
              </a:solidFill>
            </a:endParaRPr>
          </a:p>
        </p:txBody>
      </p:sp>
      <p:sp>
        <p:nvSpPr>
          <p:cNvPr id="38938" name="Text Box 32"/>
          <p:cNvSpPr txBox="1">
            <a:spLocks noChangeArrowheads="1"/>
          </p:cNvSpPr>
          <p:nvPr/>
        </p:nvSpPr>
        <p:spPr bwMode="auto">
          <a:xfrm>
            <a:off x="4686080" y="3976688"/>
            <a:ext cx="838200" cy="376237"/>
          </a:xfrm>
          <a:prstGeom prst="rect">
            <a:avLst/>
          </a:prstGeom>
          <a:solidFill>
            <a:srgbClr val="FFCC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b="1">
                <a:solidFill>
                  <a:srgbClr val="000000"/>
                </a:solidFill>
                <a:latin typeface="Arial" charset="0"/>
              </a:rPr>
              <a:t>A</a:t>
            </a:r>
          </a:p>
        </p:txBody>
      </p:sp>
      <p:sp>
        <p:nvSpPr>
          <p:cNvPr id="38939" name="Rectangle 33"/>
          <p:cNvSpPr>
            <a:spLocks noChangeArrowheads="1"/>
          </p:cNvSpPr>
          <p:nvPr/>
        </p:nvSpPr>
        <p:spPr bwMode="auto">
          <a:xfrm>
            <a:off x="4986117" y="3487738"/>
            <a:ext cx="228600" cy="82550"/>
          </a:xfrm>
          <a:prstGeom prst="rect">
            <a:avLst/>
          </a:prstGeom>
          <a:solidFill>
            <a:srgbClr val="FFCC99"/>
          </a:solidFill>
          <a:ln w="9525">
            <a:solidFill>
              <a:schemeClr val="tx1"/>
            </a:solidFill>
            <a:miter lim="800000"/>
            <a:headEnd/>
            <a:tailEnd/>
          </a:ln>
        </p:spPr>
        <p:txBody>
          <a:bodyPr wrap="none" anchor="ctr"/>
          <a:lstStyle/>
          <a:p>
            <a:endParaRPr lang="en-US">
              <a:solidFill>
                <a:srgbClr val="000000"/>
              </a:solidFill>
            </a:endParaRPr>
          </a:p>
        </p:txBody>
      </p:sp>
      <p:sp>
        <p:nvSpPr>
          <p:cNvPr id="38940" name="Rectangle 34"/>
          <p:cNvSpPr>
            <a:spLocks noChangeArrowheads="1"/>
          </p:cNvSpPr>
          <p:nvPr/>
        </p:nvSpPr>
        <p:spPr bwMode="auto">
          <a:xfrm>
            <a:off x="4986117" y="3241675"/>
            <a:ext cx="228600" cy="4492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941" name="Line 35"/>
          <p:cNvSpPr>
            <a:spLocks noChangeShapeType="1"/>
          </p:cNvSpPr>
          <p:nvPr/>
        </p:nvSpPr>
        <p:spPr bwMode="auto">
          <a:xfrm>
            <a:off x="4906742" y="3690938"/>
            <a:ext cx="385763"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36"/>
          <p:cNvSpPr>
            <a:spLocks noChangeShapeType="1"/>
          </p:cNvSpPr>
          <p:nvPr/>
        </p:nvSpPr>
        <p:spPr bwMode="auto">
          <a:xfrm>
            <a:off x="5100417" y="3003550"/>
            <a:ext cx="0" cy="227013"/>
          </a:xfrm>
          <a:prstGeom prst="line">
            <a:avLst/>
          </a:prstGeom>
          <a:noFill/>
          <a:ln w="9525">
            <a:solidFill>
              <a:schemeClr val="tx1"/>
            </a:solidFill>
            <a:round/>
            <a:headEnd type="triangle" w="sm" len="med"/>
            <a:tailEnd/>
          </a:ln>
          <a:extLst>
            <a:ext uri="{909E8E84-426E-40dd-AFC4-6F175D3DCCD1}">
              <a14:hiddenFill xmlns:a14="http://schemas.microsoft.com/office/drawing/2010/main">
                <a:noFill/>
              </a14:hiddenFill>
            </a:ext>
          </a:extLst>
        </p:spPr>
        <p:txBody>
          <a:bodyPr/>
          <a:lstStyle/>
          <a:p>
            <a:endParaRPr lang="en-US"/>
          </a:p>
        </p:txBody>
      </p:sp>
      <p:sp>
        <p:nvSpPr>
          <p:cNvPr id="38943" name="Line 37"/>
          <p:cNvSpPr>
            <a:spLocks noChangeShapeType="1"/>
          </p:cNvSpPr>
          <p:nvPr/>
        </p:nvSpPr>
        <p:spPr bwMode="auto">
          <a:xfrm>
            <a:off x="5100417" y="3683000"/>
            <a:ext cx="0" cy="277813"/>
          </a:xfrm>
          <a:prstGeom prst="line">
            <a:avLst/>
          </a:prstGeom>
          <a:noFill/>
          <a:ln w="9525">
            <a:solidFill>
              <a:schemeClr val="tx1"/>
            </a:solidFill>
            <a:round/>
            <a:headEnd type="triangle" w="sm" len="med"/>
            <a:tailEnd/>
          </a:ln>
          <a:extLst>
            <a:ext uri="{909E8E84-426E-40dd-AFC4-6F175D3DCCD1}">
              <a14:hiddenFill xmlns:a14="http://schemas.microsoft.com/office/drawing/2010/main">
                <a:noFill/>
              </a14:hiddenFill>
            </a:ext>
          </a:extLst>
        </p:spPr>
        <p:txBody>
          <a:bodyPr/>
          <a:lstStyle/>
          <a:p>
            <a:endParaRPr lang="en-US"/>
          </a:p>
        </p:txBody>
      </p:sp>
      <p:sp>
        <p:nvSpPr>
          <p:cNvPr id="38944" name="Rectangle 38"/>
          <p:cNvSpPr>
            <a:spLocks noChangeArrowheads="1"/>
          </p:cNvSpPr>
          <p:nvPr/>
        </p:nvSpPr>
        <p:spPr bwMode="auto">
          <a:xfrm>
            <a:off x="7203855" y="3405188"/>
            <a:ext cx="228600" cy="82550"/>
          </a:xfrm>
          <a:prstGeom prst="rect">
            <a:avLst/>
          </a:prstGeom>
          <a:solidFill>
            <a:srgbClr val="C9E4FF"/>
          </a:solidFill>
          <a:ln w="9525">
            <a:solidFill>
              <a:schemeClr val="tx1"/>
            </a:solidFill>
            <a:miter lim="800000"/>
            <a:headEnd/>
            <a:tailEnd/>
          </a:ln>
        </p:spPr>
        <p:txBody>
          <a:bodyPr wrap="none" anchor="ctr"/>
          <a:lstStyle/>
          <a:p>
            <a:endParaRPr lang="en-US">
              <a:solidFill>
                <a:srgbClr val="000000"/>
              </a:solidFill>
            </a:endParaRPr>
          </a:p>
        </p:txBody>
      </p:sp>
      <p:sp>
        <p:nvSpPr>
          <p:cNvPr id="38945" name="Rectangle 39"/>
          <p:cNvSpPr>
            <a:spLocks noChangeArrowheads="1"/>
          </p:cNvSpPr>
          <p:nvPr/>
        </p:nvSpPr>
        <p:spPr bwMode="auto">
          <a:xfrm>
            <a:off x="7203855" y="3322638"/>
            <a:ext cx="228600" cy="82550"/>
          </a:xfrm>
          <a:prstGeom prst="rect">
            <a:avLst/>
          </a:prstGeom>
          <a:solidFill>
            <a:srgbClr val="C9E4FF"/>
          </a:solidFill>
          <a:ln w="9525">
            <a:solidFill>
              <a:schemeClr val="tx1"/>
            </a:solidFill>
            <a:miter lim="800000"/>
            <a:headEnd/>
            <a:tailEnd/>
          </a:ln>
        </p:spPr>
        <p:txBody>
          <a:bodyPr wrap="none" anchor="ctr"/>
          <a:lstStyle/>
          <a:p>
            <a:endParaRPr lang="en-US">
              <a:solidFill>
                <a:srgbClr val="000000"/>
              </a:solidFill>
            </a:endParaRPr>
          </a:p>
        </p:txBody>
      </p:sp>
      <p:sp>
        <p:nvSpPr>
          <p:cNvPr id="38946" name="Rectangle 40"/>
          <p:cNvSpPr>
            <a:spLocks noChangeArrowheads="1"/>
          </p:cNvSpPr>
          <p:nvPr/>
        </p:nvSpPr>
        <p:spPr bwMode="auto">
          <a:xfrm>
            <a:off x="7203855" y="3240088"/>
            <a:ext cx="228600" cy="82550"/>
          </a:xfrm>
          <a:prstGeom prst="rect">
            <a:avLst/>
          </a:prstGeom>
          <a:solidFill>
            <a:srgbClr val="C9E4FF"/>
          </a:solidFill>
          <a:ln w="9525">
            <a:solidFill>
              <a:schemeClr val="tx1"/>
            </a:solidFill>
            <a:miter lim="800000"/>
            <a:headEnd/>
            <a:tailEnd/>
          </a:ln>
        </p:spPr>
        <p:txBody>
          <a:bodyPr wrap="none" anchor="ctr"/>
          <a:lstStyle/>
          <a:p>
            <a:endParaRPr lang="en-US">
              <a:solidFill>
                <a:srgbClr val="000000"/>
              </a:solidFill>
            </a:endParaRPr>
          </a:p>
        </p:txBody>
      </p:sp>
      <p:sp>
        <p:nvSpPr>
          <p:cNvPr id="38947" name="Text Box 41"/>
          <p:cNvSpPr txBox="1">
            <a:spLocks noChangeArrowheads="1"/>
          </p:cNvSpPr>
          <p:nvPr/>
        </p:nvSpPr>
        <p:spPr bwMode="auto">
          <a:xfrm>
            <a:off x="6903817" y="3976688"/>
            <a:ext cx="838200" cy="376237"/>
          </a:xfrm>
          <a:prstGeom prst="rect">
            <a:avLst/>
          </a:prstGeom>
          <a:solidFill>
            <a:srgbClr val="C9E4FF"/>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b="1">
                <a:solidFill>
                  <a:srgbClr val="000000"/>
                </a:solidFill>
                <a:latin typeface="Arial" charset="0"/>
              </a:rPr>
              <a:t>C</a:t>
            </a:r>
          </a:p>
        </p:txBody>
      </p:sp>
      <p:sp>
        <p:nvSpPr>
          <p:cNvPr id="38948" name="Rectangle 42"/>
          <p:cNvSpPr>
            <a:spLocks noChangeArrowheads="1"/>
          </p:cNvSpPr>
          <p:nvPr/>
        </p:nvSpPr>
        <p:spPr bwMode="auto">
          <a:xfrm>
            <a:off x="7203855" y="3487738"/>
            <a:ext cx="228600" cy="82550"/>
          </a:xfrm>
          <a:prstGeom prst="rect">
            <a:avLst/>
          </a:prstGeom>
          <a:solidFill>
            <a:srgbClr val="C9E4FF"/>
          </a:solidFill>
          <a:ln w="9525">
            <a:solidFill>
              <a:schemeClr val="tx1"/>
            </a:solidFill>
            <a:miter lim="800000"/>
            <a:headEnd/>
            <a:tailEnd/>
          </a:ln>
        </p:spPr>
        <p:txBody>
          <a:bodyPr wrap="none" anchor="ctr"/>
          <a:lstStyle/>
          <a:p>
            <a:endParaRPr lang="en-US">
              <a:solidFill>
                <a:srgbClr val="000000"/>
              </a:solidFill>
            </a:endParaRPr>
          </a:p>
        </p:txBody>
      </p:sp>
      <p:sp>
        <p:nvSpPr>
          <p:cNvPr id="38949" name="Rectangle 43"/>
          <p:cNvSpPr>
            <a:spLocks noChangeArrowheads="1"/>
          </p:cNvSpPr>
          <p:nvPr/>
        </p:nvSpPr>
        <p:spPr bwMode="auto">
          <a:xfrm>
            <a:off x="7203855" y="3241675"/>
            <a:ext cx="228600" cy="4492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950" name="Line 44"/>
          <p:cNvSpPr>
            <a:spLocks noChangeShapeType="1"/>
          </p:cNvSpPr>
          <p:nvPr/>
        </p:nvSpPr>
        <p:spPr bwMode="auto">
          <a:xfrm>
            <a:off x="7124480" y="3690938"/>
            <a:ext cx="385762" cy="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51" name="Line 45"/>
          <p:cNvSpPr>
            <a:spLocks noChangeShapeType="1"/>
          </p:cNvSpPr>
          <p:nvPr/>
        </p:nvSpPr>
        <p:spPr bwMode="auto">
          <a:xfrm>
            <a:off x="7318155" y="3003550"/>
            <a:ext cx="0" cy="227013"/>
          </a:xfrm>
          <a:prstGeom prst="line">
            <a:avLst/>
          </a:prstGeom>
          <a:noFill/>
          <a:ln w="9525">
            <a:solidFill>
              <a:schemeClr val="tx1"/>
            </a:solidFill>
            <a:round/>
            <a:headEnd type="triangle" w="sm" len="med"/>
            <a:tailEnd/>
          </a:ln>
          <a:extLst>
            <a:ext uri="{909E8E84-426E-40dd-AFC4-6F175D3DCCD1}">
              <a14:hiddenFill xmlns:a14="http://schemas.microsoft.com/office/drawing/2010/main">
                <a:noFill/>
              </a14:hiddenFill>
            </a:ext>
          </a:extLst>
        </p:spPr>
        <p:txBody>
          <a:bodyPr/>
          <a:lstStyle/>
          <a:p>
            <a:endParaRPr lang="en-US"/>
          </a:p>
        </p:txBody>
      </p:sp>
      <p:sp>
        <p:nvSpPr>
          <p:cNvPr id="38952" name="Line 46"/>
          <p:cNvSpPr>
            <a:spLocks noChangeShapeType="1"/>
          </p:cNvSpPr>
          <p:nvPr/>
        </p:nvSpPr>
        <p:spPr bwMode="auto">
          <a:xfrm>
            <a:off x="7318155" y="3683000"/>
            <a:ext cx="0" cy="277813"/>
          </a:xfrm>
          <a:prstGeom prst="line">
            <a:avLst/>
          </a:prstGeom>
          <a:noFill/>
          <a:ln w="9525">
            <a:solidFill>
              <a:schemeClr val="tx1"/>
            </a:solidFill>
            <a:round/>
            <a:headEnd type="triangle" w="sm" len="med"/>
            <a:tailEnd/>
          </a:ln>
          <a:extLst>
            <a:ext uri="{909E8E84-426E-40dd-AFC4-6F175D3DCCD1}">
              <a14:hiddenFill xmlns:a14="http://schemas.microsoft.com/office/drawing/2010/main">
                <a:noFill/>
              </a14:hiddenFill>
            </a:ext>
          </a:extLst>
        </p:spPr>
        <p:txBody>
          <a:bodyPr/>
          <a:lstStyle/>
          <a:p>
            <a:endParaRPr lang="en-US"/>
          </a:p>
        </p:txBody>
      </p:sp>
      <p:grpSp>
        <p:nvGrpSpPr>
          <p:cNvPr id="2" name="Group 67"/>
          <p:cNvGrpSpPr>
            <a:grpSpLocks/>
          </p:cNvGrpSpPr>
          <p:nvPr/>
        </p:nvGrpSpPr>
        <p:grpSpPr bwMode="auto">
          <a:xfrm>
            <a:off x="852488" y="4508527"/>
            <a:ext cx="6967537" cy="1897062"/>
            <a:chOff x="537" y="2965"/>
            <a:chExt cx="4389" cy="1195"/>
          </a:xfrm>
        </p:grpSpPr>
        <p:sp>
          <p:nvSpPr>
            <p:cNvPr id="38956" name="Rectangle 2"/>
            <p:cNvSpPr>
              <a:spLocks noChangeArrowheads="1"/>
            </p:cNvSpPr>
            <p:nvPr/>
          </p:nvSpPr>
          <p:spPr bwMode="auto">
            <a:xfrm>
              <a:off x="2590" y="3529"/>
              <a:ext cx="72" cy="159"/>
            </a:xfrm>
            <a:prstGeom prst="rect">
              <a:avLst/>
            </a:prstGeom>
            <a:solidFill>
              <a:srgbClr val="FFCC99"/>
            </a:solidFill>
            <a:ln w="9525">
              <a:solidFill>
                <a:schemeClr val="tx1"/>
              </a:solidFill>
              <a:miter lim="800000"/>
              <a:headEnd/>
              <a:tailEnd/>
            </a:ln>
          </p:spPr>
          <p:txBody>
            <a:bodyPr wrap="none" anchor="ctr"/>
            <a:lstStyle/>
            <a:p>
              <a:endParaRPr lang="en-US">
                <a:solidFill>
                  <a:srgbClr val="000000"/>
                </a:solidFill>
              </a:endParaRPr>
            </a:p>
          </p:txBody>
        </p:sp>
        <p:sp>
          <p:nvSpPr>
            <p:cNvPr id="38957" name="Rectangle 3"/>
            <p:cNvSpPr>
              <a:spLocks noChangeArrowheads="1"/>
            </p:cNvSpPr>
            <p:nvPr/>
          </p:nvSpPr>
          <p:spPr bwMode="auto">
            <a:xfrm>
              <a:off x="2518" y="3531"/>
              <a:ext cx="72" cy="159"/>
            </a:xfrm>
            <a:prstGeom prst="rect">
              <a:avLst/>
            </a:prstGeom>
            <a:solidFill>
              <a:srgbClr val="C9E4FF"/>
            </a:solidFill>
            <a:ln w="9525">
              <a:solidFill>
                <a:schemeClr val="tx1"/>
              </a:solidFill>
              <a:miter lim="800000"/>
              <a:headEnd/>
              <a:tailEnd/>
            </a:ln>
          </p:spPr>
          <p:txBody>
            <a:bodyPr wrap="none" anchor="ctr"/>
            <a:lstStyle/>
            <a:p>
              <a:endParaRPr lang="en-US">
                <a:solidFill>
                  <a:srgbClr val="000000"/>
                </a:solidFill>
              </a:endParaRPr>
            </a:p>
          </p:txBody>
        </p:sp>
        <p:sp>
          <p:nvSpPr>
            <p:cNvPr id="38958" name="Rectangle 4"/>
            <p:cNvSpPr>
              <a:spLocks noChangeArrowheads="1"/>
            </p:cNvSpPr>
            <p:nvPr/>
          </p:nvSpPr>
          <p:spPr bwMode="auto">
            <a:xfrm>
              <a:off x="2446" y="3529"/>
              <a:ext cx="72" cy="159"/>
            </a:xfrm>
            <a:prstGeom prst="rect">
              <a:avLst/>
            </a:prstGeom>
            <a:solidFill>
              <a:srgbClr val="E9D7D1"/>
            </a:solidFill>
            <a:ln w="9525">
              <a:solidFill>
                <a:schemeClr val="tx1"/>
              </a:solidFill>
              <a:miter lim="800000"/>
              <a:headEnd/>
              <a:tailEnd/>
            </a:ln>
          </p:spPr>
          <p:txBody>
            <a:bodyPr wrap="none" anchor="ctr"/>
            <a:lstStyle/>
            <a:p>
              <a:endParaRPr lang="en-US">
                <a:solidFill>
                  <a:srgbClr val="000000"/>
                </a:solidFill>
              </a:endParaRPr>
            </a:p>
          </p:txBody>
        </p:sp>
        <p:sp>
          <p:nvSpPr>
            <p:cNvPr id="38959" name="Rectangle 5"/>
            <p:cNvSpPr>
              <a:spLocks noChangeArrowheads="1"/>
            </p:cNvSpPr>
            <p:nvPr/>
          </p:nvSpPr>
          <p:spPr bwMode="auto">
            <a:xfrm>
              <a:off x="2374" y="3531"/>
              <a:ext cx="72" cy="159"/>
            </a:xfrm>
            <a:prstGeom prst="rect">
              <a:avLst/>
            </a:prstGeom>
            <a:solidFill>
              <a:schemeClr val="hlink"/>
            </a:solidFill>
            <a:ln w="9525">
              <a:solidFill>
                <a:schemeClr val="tx1"/>
              </a:solidFill>
              <a:miter lim="800000"/>
              <a:headEnd/>
              <a:tailEnd/>
            </a:ln>
          </p:spPr>
          <p:txBody>
            <a:bodyPr wrap="none" anchor="ctr"/>
            <a:lstStyle/>
            <a:p>
              <a:endParaRPr lang="en-US">
                <a:solidFill>
                  <a:srgbClr val="000000"/>
                </a:solidFill>
              </a:endParaRPr>
            </a:p>
          </p:txBody>
        </p:sp>
        <p:sp>
          <p:nvSpPr>
            <p:cNvPr id="38960" name="Rectangle 6"/>
            <p:cNvSpPr>
              <a:spLocks noChangeArrowheads="1"/>
            </p:cNvSpPr>
            <p:nvPr/>
          </p:nvSpPr>
          <p:spPr bwMode="auto">
            <a:xfrm>
              <a:off x="2302" y="3531"/>
              <a:ext cx="72" cy="159"/>
            </a:xfrm>
            <a:prstGeom prst="rect">
              <a:avLst/>
            </a:prstGeom>
            <a:solidFill>
              <a:srgbClr val="FFCC99"/>
            </a:solidFill>
            <a:ln w="9525">
              <a:solidFill>
                <a:schemeClr val="tx1"/>
              </a:solidFill>
              <a:miter lim="800000"/>
              <a:headEnd/>
              <a:tailEnd/>
            </a:ln>
          </p:spPr>
          <p:txBody>
            <a:bodyPr wrap="none" anchor="ctr"/>
            <a:lstStyle/>
            <a:p>
              <a:endParaRPr lang="en-US">
                <a:solidFill>
                  <a:srgbClr val="000000"/>
                </a:solidFill>
              </a:endParaRPr>
            </a:p>
          </p:txBody>
        </p:sp>
        <p:sp>
          <p:nvSpPr>
            <p:cNvPr id="38961" name="Rectangle 7"/>
            <p:cNvSpPr>
              <a:spLocks noChangeArrowheads="1"/>
            </p:cNvSpPr>
            <p:nvPr/>
          </p:nvSpPr>
          <p:spPr bwMode="auto">
            <a:xfrm>
              <a:off x="2230" y="3529"/>
              <a:ext cx="72" cy="159"/>
            </a:xfrm>
            <a:prstGeom prst="rect">
              <a:avLst/>
            </a:prstGeom>
            <a:solidFill>
              <a:srgbClr val="C9E4FF"/>
            </a:solidFill>
            <a:ln w="9525">
              <a:solidFill>
                <a:schemeClr val="tx1"/>
              </a:solidFill>
              <a:miter lim="800000"/>
              <a:headEnd/>
              <a:tailEnd/>
            </a:ln>
          </p:spPr>
          <p:txBody>
            <a:bodyPr wrap="none" anchor="ctr"/>
            <a:lstStyle/>
            <a:p>
              <a:endParaRPr lang="en-US">
                <a:solidFill>
                  <a:srgbClr val="000000"/>
                </a:solidFill>
              </a:endParaRPr>
            </a:p>
          </p:txBody>
        </p:sp>
        <p:sp>
          <p:nvSpPr>
            <p:cNvPr id="38962" name="Text Box 47"/>
            <p:cNvSpPr txBox="1">
              <a:spLocks noChangeArrowheads="1"/>
            </p:cNvSpPr>
            <p:nvPr/>
          </p:nvSpPr>
          <p:spPr bwMode="auto">
            <a:xfrm>
              <a:off x="537" y="2965"/>
              <a:ext cx="528" cy="237"/>
            </a:xfrm>
            <a:prstGeom prst="rect">
              <a:avLst/>
            </a:prstGeom>
            <a:solidFill>
              <a:srgbClr val="FFCC99"/>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b="1">
                  <a:solidFill>
                    <a:srgbClr val="000000"/>
                  </a:solidFill>
                  <a:latin typeface="Arial" charset="0"/>
                </a:rPr>
                <a:t>A</a:t>
              </a:r>
            </a:p>
          </p:txBody>
        </p:sp>
        <p:sp>
          <p:nvSpPr>
            <p:cNvPr id="38963" name="Text Box 48"/>
            <p:cNvSpPr txBox="1">
              <a:spLocks noChangeArrowheads="1"/>
            </p:cNvSpPr>
            <p:nvPr/>
          </p:nvSpPr>
          <p:spPr bwMode="auto">
            <a:xfrm>
              <a:off x="537" y="3285"/>
              <a:ext cx="528" cy="237"/>
            </a:xfrm>
            <a:prstGeom prst="rect">
              <a:avLst/>
            </a:prstGeom>
            <a:solidFill>
              <a:schemeClr val="hlink"/>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b="1">
                  <a:solidFill>
                    <a:srgbClr val="000000"/>
                  </a:solidFill>
                  <a:latin typeface="Arial" charset="0"/>
                </a:rPr>
                <a:t>B</a:t>
              </a:r>
            </a:p>
          </p:txBody>
        </p:sp>
        <p:sp>
          <p:nvSpPr>
            <p:cNvPr id="38964" name="Text Box 49"/>
            <p:cNvSpPr txBox="1">
              <a:spLocks noChangeArrowheads="1"/>
            </p:cNvSpPr>
            <p:nvPr/>
          </p:nvSpPr>
          <p:spPr bwMode="auto">
            <a:xfrm>
              <a:off x="537" y="3604"/>
              <a:ext cx="528" cy="237"/>
            </a:xfrm>
            <a:prstGeom prst="rect">
              <a:avLst/>
            </a:prstGeom>
            <a:solidFill>
              <a:srgbClr val="C9E4FF"/>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b="1">
                  <a:solidFill>
                    <a:srgbClr val="000000"/>
                  </a:solidFill>
                  <a:latin typeface="Arial" charset="0"/>
                </a:rPr>
                <a:t>C</a:t>
              </a:r>
            </a:p>
          </p:txBody>
        </p:sp>
        <p:sp>
          <p:nvSpPr>
            <p:cNvPr id="38965" name="Text Box 50"/>
            <p:cNvSpPr txBox="1">
              <a:spLocks noChangeArrowheads="1"/>
            </p:cNvSpPr>
            <p:nvPr/>
          </p:nvSpPr>
          <p:spPr bwMode="auto">
            <a:xfrm>
              <a:off x="537" y="3923"/>
              <a:ext cx="528" cy="237"/>
            </a:xfrm>
            <a:prstGeom prst="rect">
              <a:avLst/>
            </a:prstGeom>
            <a:solidFill>
              <a:srgbClr val="E9D7D1"/>
            </a:solidFill>
            <a:ln w="9525">
              <a:solidFill>
                <a:schemeClr val="tx1"/>
              </a:solidFill>
              <a:miter lim="800000"/>
              <a:headEnd/>
              <a:tailEnd/>
            </a:ln>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b="1">
                  <a:solidFill>
                    <a:srgbClr val="000000"/>
                  </a:solidFill>
                  <a:latin typeface="Arial" charset="0"/>
                </a:rPr>
                <a:t> D</a:t>
              </a:r>
            </a:p>
          </p:txBody>
        </p:sp>
        <p:sp>
          <p:nvSpPr>
            <p:cNvPr id="38966" name="Rectangle 51"/>
            <p:cNvSpPr>
              <a:spLocks noChangeArrowheads="1"/>
            </p:cNvSpPr>
            <p:nvPr/>
          </p:nvSpPr>
          <p:spPr bwMode="auto">
            <a:xfrm>
              <a:off x="1946" y="3529"/>
              <a:ext cx="714" cy="15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8967" name="Line 52"/>
            <p:cNvSpPr>
              <a:spLocks noChangeShapeType="1"/>
            </p:cNvSpPr>
            <p:nvPr/>
          </p:nvSpPr>
          <p:spPr bwMode="auto">
            <a:xfrm>
              <a:off x="1948" y="3317"/>
              <a:ext cx="0" cy="454"/>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8" name="Line 53"/>
            <p:cNvSpPr>
              <a:spLocks noChangeShapeType="1"/>
            </p:cNvSpPr>
            <p:nvPr/>
          </p:nvSpPr>
          <p:spPr bwMode="auto">
            <a:xfrm>
              <a:off x="1065" y="3078"/>
              <a:ext cx="881" cy="488"/>
            </a:xfrm>
            <a:prstGeom prst="line">
              <a:avLst/>
            </a:prstGeom>
            <a:noFill/>
            <a:ln w="9525">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38969" name="Line 54"/>
            <p:cNvSpPr>
              <a:spLocks noChangeShapeType="1"/>
            </p:cNvSpPr>
            <p:nvPr/>
          </p:nvSpPr>
          <p:spPr bwMode="auto">
            <a:xfrm>
              <a:off x="1065" y="3387"/>
              <a:ext cx="881" cy="217"/>
            </a:xfrm>
            <a:prstGeom prst="line">
              <a:avLst/>
            </a:prstGeom>
            <a:noFill/>
            <a:ln w="9525">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38970" name="Line 55"/>
            <p:cNvSpPr>
              <a:spLocks noChangeShapeType="1"/>
            </p:cNvSpPr>
            <p:nvPr/>
          </p:nvSpPr>
          <p:spPr bwMode="auto">
            <a:xfrm flipV="1">
              <a:off x="1065" y="3634"/>
              <a:ext cx="881" cy="49"/>
            </a:xfrm>
            <a:prstGeom prst="line">
              <a:avLst/>
            </a:prstGeom>
            <a:noFill/>
            <a:ln w="9525">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38971" name="Line 56"/>
            <p:cNvSpPr>
              <a:spLocks noChangeShapeType="1"/>
            </p:cNvSpPr>
            <p:nvPr/>
          </p:nvSpPr>
          <p:spPr bwMode="auto">
            <a:xfrm flipV="1">
              <a:off x="1065" y="3683"/>
              <a:ext cx="881" cy="362"/>
            </a:xfrm>
            <a:prstGeom prst="line">
              <a:avLst/>
            </a:prstGeom>
            <a:noFill/>
            <a:ln w="9525">
              <a:solidFill>
                <a:schemeClr val="tx1"/>
              </a:solidFill>
              <a:prstDash val="dash"/>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38972" name="Line 57"/>
            <p:cNvSpPr>
              <a:spLocks noChangeShapeType="1"/>
            </p:cNvSpPr>
            <p:nvPr/>
          </p:nvSpPr>
          <p:spPr bwMode="auto">
            <a:xfrm>
              <a:off x="2662" y="3604"/>
              <a:ext cx="34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73" name="Rectangle 58"/>
            <p:cNvSpPr>
              <a:spLocks noChangeArrowheads="1"/>
            </p:cNvSpPr>
            <p:nvPr/>
          </p:nvSpPr>
          <p:spPr bwMode="auto">
            <a:xfrm>
              <a:off x="3020" y="3522"/>
              <a:ext cx="72" cy="159"/>
            </a:xfrm>
            <a:prstGeom prst="rect">
              <a:avLst/>
            </a:prstGeom>
            <a:solidFill>
              <a:srgbClr val="C9E4FF"/>
            </a:solidFill>
            <a:ln w="9525">
              <a:solidFill>
                <a:schemeClr val="tx1"/>
              </a:solidFill>
              <a:miter lim="800000"/>
              <a:headEnd/>
              <a:tailEnd/>
            </a:ln>
          </p:spPr>
          <p:txBody>
            <a:bodyPr wrap="none" anchor="ctr"/>
            <a:lstStyle/>
            <a:p>
              <a:endParaRPr lang="en-US">
                <a:solidFill>
                  <a:srgbClr val="000000"/>
                </a:solidFill>
              </a:endParaRPr>
            </a:p>
          </p:txBody>
        </p:sp>
        <p:sp>
          <p:nvSpPr>
            <p:cNvPr id="38974" name="Line 59"/>
            <p:cNvSpPr>
              <a:spLocks noChangeShapeType="1"/>
            </p:cNvSpPr>
            <p:nvPr/>
          </p:nvSpPr>
          <p:spPr bwMode="auto">
            <a:xfrm>
              <a:off x="3092" y="3604"/>
              <a:ext cx="353"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75" name="Line 60"/>
            <p:cNvSpPr>
              <a:spLocks noChangeShapeType="1"/>
            </p:cNvSpPr>
            <p:nvPr/>
          </p:nvSpPr>
          <p:spPr bwMode="auto">
            <a:xfrm>
              <a:off x="1805" y="3841"/>
              <a:ext cx="0" cy="2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6" name="Line 61"/>
            <p:cNvSpPr>
              <a:spLocks noChangeShapeType="1"/>
            </p:cNvSpPr>
            <p:nvPr/>
          </p:nvSpPr>
          <p:spPr bwMode="auto">
            <a:xfrm>
              <a:off x="1805" y="4000"/>
              <a:ext cx="16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77" name="Line 62"/>
            <p:cNvSpPr>
              <a:spLocks noChangeShapeType="1"/>
            </p:cNvSpPr>
            <p:nvPr/>
          </p:nvSpPr>
          <p:spPr bwMode="auto">
            <a:xfrm>
              <a:off x="3445" y="3771"/>
              <a:ext cx="0" cy="2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78" name="Text Box 63"/>
            <p:cNvSpPr txBox="1">
              <a:spLocks noChangeArrowheads="1"/>
            </p:cNvSpPr>
            <p:nvPr/>
          </p:nvSpPr>
          <p:spPr bwMode="auto">
            <a:xfrm>
              <a:off x="2263" y="3878"/>
              <a:ext cx="701"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600">
                  <a:solidFill>
                    <a:srgbClr val="000000"/>
                  </a:solidFill>
                  <a:latin typeface="Arial" charset="0"/>
                </a:rPr>
                <a:t>Resp time</a:t>
              </a:r>
              <a:endParaRPr lang="en-GB" sz="1600">
                <a:solidFill>
                  <a:srgbClr val="000000"/>
                </a:solidFill>
                <a:latin typeface="Arial" charset="0"/>
              </a:endParaRPr>
            </a:p>
          </p:txBody>
        </p:sp>
        <p:sp>
          <p:nvSpPr>
            <p:cNvPr id="38979" name="Text Box 64"/>
            <p:cNvSpPr txBox="1">
              <a:spLocks noChangeArrowheads="1"/>
            </p:cNvSpPr>
            <p:nvPr/>
          </p:nvSpPr>
          <p:spPr bwMode="auto">
            <a:xfrm>
              <a:off x="3430" y="3512"/>
              <a:ext cx="14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a:solidFill>
                    <a:srgbClr val="000000"/>
                  </a:solidFill>
                  <a:latin typeface="Arial" charset="0"/>
                </a:rPr>
                <a:t>Removed after sending</a:t>
              </a:r>
              <a:endParaRPr lang="en-GB" sz="1400">
                <a:solidFill>
                  <a:srgbClr val="000000"/>
                </a:solidFill>
                <a:latin typeface="Arial" charset="0"/>
              </a:endParaRPr>
            </a:p>
          </p:txBody>
        </p:sp>
        <p:sp>
          <p:nvSpPr>
            <p:cNvPr id="38980" name="Text Box 66"/>
            <p:cNvSpPr txBox="1">
              <a:spLocks noChangeArrowheads="1"/>
            </p:cNvSpPr>
            <p:nvPr/>
          </p:nvSpPr>
          <p:spPr bwMode="auto">
            <a:xfrm>
              <a:off x="1783" y="3119"/>
              <a:ext cx="130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400" dirty="0">
                  <a:solidFill>
                    <a:srgbClr val="000000"/>
                  </a:solidFill>
                  <a:latin typeface="Arial" charset="0"/>
                </a:rPr>
                <a:t>A </a:t>
              </a:r>
              <a:r>
                <a:rPr lang="sv-SE" sz="1400" dirty="0" err="1" smtClean="0">
                  <a:solidFill>
                    <a:srgbClr val="000000"/>
                  </a:solidFill>
                  <a:latin typeface="Arial" charset="0"/>
                </a:rPr>
                <a:t>buffer</a:t>
              </a:r>
              <a:r>
                <a:rPr lang="sv-SE" sz="1400" dirty="0" smtClean="0">
                  <a:solidFill>
                    <a:srgbClr val="000000"/>
                  </a:solidFill>
                  <a:latin typeface="Arial" charset="0"/>
                </a:rPr>
                <a:t> </a:t>
              </a:r>
              <a:r>
                <a:rPr lang="sv-SE" sz="1400" dirty="0" err="1" smtClean="0">
                  <a:solidFill>
                    <a:srgbClr val="000000"/>
                  </a:solidFill>
                  <a:latin typeface="Arial" charset="0"/>
                </a:rPr>
                <a:t>storing</a:t>
              </a:r>
              <a:r>
                <a:rPr lang="sv-SE" sz="1400" dirty="0" smtClean="0">
                  <a:solidFill>
                    <a:srgbClr val="000000"/>
                  </a:solidFill>
                  <a:latin typeface="Arial" charset="0"/>
                </a:rPr>
                <a:t> </a:t>
              </a:r>
              <a:r>
                <a:rPr lang="sv-SE" sz="1400" dirty="0" err="1" smtClean="0">
                  <a:solidFill>
                    <a:srgbClr val="000000"/>
                  </a:solidFill>
                  <a:latin typeface="Arial" charset="0"/>
                </a:rPr>
                <a:t>frames</a:t>
              </a:r>
              <a:r>
                <a:rPr lang="sv-SE" sz="1400" dirty="0" smtClean="0">
                  <a:solidFill>
                    <a:srgbClr val="000000"/>
                  </a:solidFill>
                  <a:latin typeface="Arial" charset="0"/>
                </a:rPr>
                <a:t> ready for </a:t>
              </a:r>
              <a:r>
                <a:rPr lang="sv-SE" sz="1400" dirty="0" err="1" smtClean="0">
                  <a:solidFill>
                    <a:srgbClr val="000000"/>
                  </a:solidFill>
                  <a:latin typeface="Arial" charset="0"/>
                </a:rPr>
                <a:t>sending</a:t>
              </a:r>
              <a:endParaRPr lang="en-GB" sz="1400" dirty="0">
                <a:solidFill>
                  <a:srgbClr val="000000"/>
                </a:solidFill>
                <a:latin typeface="Arial" charset="0"/>
              </a:endParaRPr>
            </a:p>
          </p:txBody>
        </p:sp>
      </p:grpSp>
      <p:sp>
        <p:nvSpPr>
          <p:cNvPr id="3" name="Rectangle 2"/>
          <p:cNvSpPr/>
          <p:nvPr/>
        </p:nvSpPr>
        <p:spPr>
          <a:xfrm>
            <a:off x="5127469" y="4761496"/>
            <a:ext cx="1936080" cy="523220"/>
          </a:xfrm>
          <a:prstGeom prst="rect">
            <a:avLst/>
          </a:prstGeom>
        </p:spPr>
        <p:txBody>
          <a:bodyPr wrap="none">
            <a:spAutoFit/>
          </a:bodyPr>
          <a:lstStyle/>
          <a:p>
            <a:r>
              <a:rPr lang="sv-SE" sz="1400" dirty="0" err="1" smtClean="0">
                <a:solidFill>
                  <a:srgbClr val="000000"/>
                </a:solidFill>
                <a:latin typeface="Arial" charset="0"/>
              </a:rPr>
              <a:t>Sending</a:t>
            </a:r>
            <a:r>
              <a:rPr lang="sv-SE" sz="1400" dirty="0" smtClean="0">
                <a:solidFill>
                  <a:srgbClr val="000000"/>
                </a:solidFill>
                <a:latin typeface="Arial" charset="0"/>
              </a:rPr>
              <a:t> </a:t>
            </a:r>
            <a:r>
              <a:rPr lang="sv-SE" sz="1400" dirty="0" err="1" smtClean="0">
                <a:solidFill>
                  <a:srgbClr val="000000"/>
                </a:solidFill>
                <a:latin typeface="Arial" charset="0"/>
              </a:rPr>
              <a:t>frame</a:t>
            </a:r>
            <a:r>
              <a:rPr lang="sv-SE" sz="1400" dirty="0" smtClean="0">
                <a:solidFill>
                  <a:srgbClr val="000000"/>
                </a:solidFill>
                <a:latin typeface="Arial" charset="0"/>
              </a:rPr>
              <a:t> </a:t>
            </a:r>
            <a:r>
              <a:rPr lang="sv-SE" sz="1400" i="1" dirty="0" smtClean="0">
                <a:solidFill>
                  <a:srgbClr val="000000"/>
                </a:solidFill>
                <a:latin typeface="Arial" charset="0"/>
              </a:rPr>
              <a:t>i</a:t>
            </a:r>
            <a:r>
              <a:rPr lang="sv-SE" sz="1400" dirty="0" smtClean="0">
                <a:solidFill>
                  <a:srgbClr val="000000"/>
                </a:solidFill>
                <a:latin typeface="Arial" charset="0"/>
              </a:rPr>
              <a:t> </a:t>
            </a:r>
            <a:r>
              <a:rPr lang="sv-SE" sz="1400" dirty="0" err="1" smtClean="0">
                <a:solidFill>
                  <a:srgbClr val="000000"/>
                </a:solidFill>
                <a:latin typeface="Arial" charset="0"/>
              </a:rPr>
              <a:t>takes</a:t>
            </a:r>
            <a:endParaRPr lang="sv-SE" sz="1400" dirty="0" smtClean="0">
              <a:solidFill>
                <a:srgbClr val="000000"/>
              </a:solidFill>
              <a:latin typeface="Arial" charset="0"/>
            </a:endParaRPr>
          </a:p>
          <a:p>
            <a:r>
              <a:rPr lang="sv-SE" sz="1400" i="1" dirty="0" err="1" smtClean="0">
                <a:solidFill>
                  <a:srgbClr val="000000"/>
                </a:solidFill>
                <a:latin typeface="Arial" charset="0"/>
              </a:rPr>
              <a:t>C</a:t>
            </a:r>
            <a:r>
              <a:rPr lang="sv-SE" sz="1400" i="1" baseline="-25000" dirty="0" err="1" smtClean="0">
                <a:solidFill>
                  <a:srgbClr val="000000"/>
                </a:solidFill>
                <a:latin typeface="Arial" charset="0"/>
              </a:rPr>
              <a:t>i</a:t>
            </a:r>
            <a:r>
              <a:rPr lang="sv-SE" sz="1400" i="1" baseline="-25000" dirty="0" smtClean="0">
                <a:solidFill>
                  <a:srgbClr val="000000"/>
                </a:solidFill>
                <a:latin typeface="Arial" charset="0"/>
              </a:rPr>
              <a:t>  </a:t>
            </a:r>
            <a:r>
              <a:rPr lang="sv-SE" sz="1400" dirty="0" err="1" smtClean="0">
                <a:solidFill>
                  <a:srgbClr val="000000"/>
                </a:solidFill>
                <a:latin typeface="Arial" charset="0"/>
              </a:rPr>
              <a:t>time</a:t>
            </a:r>
            <a:endParaRPr lang="en-US" sz="1400" dirty="0"/>
          </a:p>
        </p:txBody>
      </p:sp>
      <p:sp>
        <p:nvSpPr>
          <p:cNvPr id="5" name="Slide Number Placeholder 4"/>
          <p:cNvSpPr>
            <a:spLocks noGrp="1"/>
          </p:cNvSpPr>
          <p:nvPr>
            <p:ph type="sldNum" sz="quarter" idx="12"/>
          </p:nvPr>
        </p:nvSpPr>
        <p:spPr/>
        <p:txBody>
          <a:bodyPr/>
          <a:lstStyle/>
          <a:p>
            <a:fld id="{025A855F-C6D8-5944-9B1B-50E202AEB8AD}" type="slidenum">
              <a:rPr lang="en-US" smtClean="0"/>
              <a:t>26</a:t>
            </a:fld>
            <a:endParaRPr lang="en-US"/>
          </a:p>
        </p:txBody>
      </p:sp>
    </p:spTree>
    <p:extLst>
      <p:ext uri="{BB962C8B-B14F-4D97-AF65-F5344CB8AC3E}">
        <p14:creationId xmlns:p14="http://schemas.microsoft.com/office/powerpoint/2010/main" val="2614893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title"/>
          </p:nvPr>
        </p:nvSpPr>
        <p:spPr/>
        <p:txBody>
          <a:bodyPr/>
          <a:lstStyle/>
          <a:p>
            <a:r>
              <a:rPr lang="en-US" smtClean="0"/>
              <a:t>Timing properties</a:t>
            </a:r>
            <a:endParaRPr lang="en-US"/>
          </a:p>
        </p:txBody>
      </p:sp>
      <p:sp>
        <p:nvSpPr>
          <p:cNvPr id="45060" name="Rectangle 4"/>
          <p:cNvSpPr>
            <a:spLocks noChangeArrowheads="1"/>
          </p:cNvSpPr>
          <p:nvPr/>
        </p:nvSpPr>
        <p:spPr bwMode="auto">
          <a:xfrm>
            <a:off x="762000" y="901701"/>
            <a:ext cx="8032750" cy="138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sv-SE" sz="2000" b="1" dirty="0">
              <a:latin typeface="Arial" charset="0"/>
              <a:cs typeface="Times New Roman" charset="0"/>
            </a:endParaRPr>
          </a:p>
          <a:p>
            <a:pPr marL="342900" indent="-342900"/>
            <a:r>
              <a:rPr lang="en-US" sz="2000" b="1" dirty="0">
                <a:latin typeface="Arial" charset="0"/>
                <a:cs typeface="Times New Roman" charset="0"/>
              </a:rPr>
              <a:t>CAN is time deterministic</a:t>
            </a:r>
          </a:p>
          <a:p>
            <a:pPr marL="742950" lvl="1" indent="-285750">
              <a:buFontTx/>
              <a:buChar char="•"/>
            </a:pPr>
            <a:r>
              <a:rPr lang="en-US" sz="1800" dirty="0">
                <a:latin typeface="Arial" charset="0"/>
                <a:cs typeface="Times New Roman" charset="0"/>
              </a:rPr>
              <a:t>The latency can be predicted</a:t>
            </a:r>
          </a:p>
          <a:p>
            <a:pPr marL="742950" lvl="1" indent="-285750">
              <a:buFontTx/>
              <a:buChar char="•"/>
            </a:pPr>
            <a:r>
              <a:rPr lang="en-US" sz="1800" dirty="0">
                <a:latin typeface="Arial" charset="0"/>
                <a:cs typeface="Times New Roman" charset="0"/>
              </a:rPr>
              <a:t>Possible to calculate how long </a:t>
            </a:r>
            <a:r>
              <a:rPr lang="en-US" sz="1800" dirty="0" smtClean="0">
                <a:latin typeface="Arial" charset="0"/>
                <a:cs typeface="Times New Roman" charset="0"/>
              </a:rPr>
              <a:t>it </a:t>
            </a:r>
            <a:r>
              <a:rPr lang="en-US" sz="1800" dirty="0">
                <a:latin typeface="Arial" charset="0"/>
                <a:cs typeface="Times New Roman" charset="0"/>
              </a:rPr>
              <a:t>takes to deliver a </a:t>
            </a:r>
            <a:r>
              <a:rPr lang="en-US" sz="1800" dirty="0" smtClean="0">
                <a:latin typeface="Arial" charset="0"/>
                <a:cs typeface="Times New Roman" charset="0"/>
              </a:rPr>
              <a:t>frame</a:t>
            </a:r>
            <a:endParaRPr lang="en-US" sz="1800" dirty="0">
              <a:latin typeface="Arial" charset="0"/>
              <a:cs typeface="Times New Roman" charset="0"/>
            </a:endParaRPr>
          </a:p>
        </p:txBody>
      </p:sp>
      <p:graphicFrame>
        <p:nvGraphicFramePr>
          <p:cNvPr id="143365" name="Group 5"/>
          <p:cNvGraphicFramePr>
            <a:graphicFrameLocks noGrp="1"/>
          </p:cNvGraphicFramePr>
          <p:nvPr/>
        </p:nvGraphicFramePr>
        <p:xfrm>
          <a:off x="685800" y="3306763"/>
          <a:ext cx="7772400" cy="1158876"/>
        </p:xfrm>
        <a:graphic>
          <a:graphicData uri="http://schemas.openxmlformats.org/drawingml/2006/table">
            <a:tbl>
              <a:tblPr/>
              <a:tblGrid>
                <a:gridCol w="615950"/>
                <a:gridCol w="692150"/>
                <a:gridCol w="727075"/>
                <a:gridCol w="966788"/>
                <a:gridCol w="692150"/>
                <a:gridCol w="692150"/>
                <a:gridCol w="692150"/>
                <a:gridCol w="693737"/>
                <a:gridCol w="692150"/>
                <a:gridCol w="615950"/>
                <a:gridCol w="692150"/>
              </a:tblGrid>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SOF</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ID</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RTR</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Control</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Data</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CRC</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CRC DEL</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ACK</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ACK DEL</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EOF</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IFS</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11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6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0-8 bytes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15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7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min 3     bits</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99" name="AutoShape 43"/>
          <p:cNvSpPr>
            <a:spLocks/>
          </p:cNvSpPr>
          <p:nvPr/>
        </p:nvSpPr>
        <p:spPr bwMode="auto">
          <a:xfrm rot="-5400000">
            <a:off x="4379118" y="869157"/>
            <a:ext cx="385763" cy="7772400"/>
          </a:xfrm>
          <a:prstGeom prst="leftBrace">
            <a:avLst>
              <a:gd name="adj1" fmla="val 167901"/>
              <a:gd name="adj2" fmla="val 5013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0" name="Text Box 44"/>
          <p:cNvSpPr txBox="1">
            <a:spLocks noChangeArrowheads="1"/>
          </p:cNvSpPr>
          <p:nvPr/>
        </p:nvSpPr>
        <p:spPr bwMode="auto">
          <a:xfrm>
            <a:off x="3381375" y="4948238"/>
            <a:ext cx="23828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2000" b="1" dirty="0" err="1">
                <a:solidFill>
                  <a:srgbClr val="000000"/>
                </a:solidFill>
                <a:latin typeface="Arial" charset="0"/>
              </a:rPr>
              <a:t>Sum</a:t>
            </a:r>
            <a:r>
              <a:rPr lang="sv-SE" sz="2000" b="1" dirty="0">
                <a:solidFill>
                  <a:srgbClr val="000000"/>
                </a:solidFill>
                <a:latin typeface="Arial" charset="0"/>
              </a:rPr>
              <a:t> = 47 + 8</a:t>
            </a:r>
            <a:r>
              <a:rPr lang="sv-SE" sz="2000" b="1" i="1" dirty="0">
                <a:solidFill>
                  <a:srgbClr val="000000"/>
                </a:solidFill>
              </a:rPr>
              <a:t>n</a:t>
            </a:r>
            <a:r>
              <a:rPr lang="sv-SE" sz="2000" dirty="0">
                <a:solidFill>
                  <a:srgbClr val="000000"/>
                </a:solidFill>
                <a:latin typeface="Arial" charset="0"/>
              </a:rPr>
              <a:t>     (</a:t>
            </a:r>
            <a:r>
              <a:rPr lang="sv-SE" sz="1800" i="1" dirty="0">
                <a:solidFill>
                  <a:srgbClr val="000000"/>
                </a:solidFill>
              </a:rPr>
              <a:t>n</a:t>
            </a:r>
            <a:r>
              <a:rPr lang="sv-SE" sz="1800" dirty="0">
                <a:solidFill>
                  <a:srgbClr val="000000"/>
                </a:solidFill>
                <a:latin typeface="Arial" charset="0"/>
              </a:rPr>
              <a:t> = nr </a:t>
            </a:r>
            <a:r>
              <a:rPr lang="sv-SE" sz="1800" dirty="0" err="1">
                <a:solidFill>
                  <a:srgbClr val="000000"/>
                </a:solidFill>
                <a:latin typeface="Arial" charset="0"/>
              </a:rPr>
              <a:t>of</a:t>
            </a:r>
            <a:r>
              <a:rPr lang="sv-SE" sz="1800" dirty="0">
                <a:solidFill>
                  <a:srgbClr val="000000"/>
                </a:solidFill>
                <a:latin typeface="Arial" charset="0"/>
              </a:rPr>
              <a:t> data bytes)</a:t>
            </a:r>
          </a:p>
        </p:txBody>
      </p:sp>
      <p:sp>
        <p:nvSpPr>
          <p:cNvPr id="2" name="Slide Number Placeholder 1"/>
          <p:cNvSpPr>
            <a:spLocks noGrp="1"/>
          </p:cNvSpPr>
          <p:nvPr>
            <p:ph type="sldNum" sz="quarter" idx="12"/>
          </p:nvPr>
        </p:nvSpPr>
        <p:spPr/>
        <p:txBody>
          <a:bodyPr/>
          <a:lstStyle/>
          <a:p>
            <a:fld id="{025A855F-C6D8-5944-9B1B-50E202AEB8AD}" type="slidenum">
              <a:rPr lang="en-US" smtClean="0"/>
              <a:t>27</a:t>
            </a:fld>
            <a:endParaRPr lang="en-US"/>
          </a:p>
        </p:txBody>
      </p:sp>
      <p:sp>
        <p:nvSpPr>
          <p:cNvPr id="3" name="Rectangle 2"/>
          <p:cNvSpPr/>
          <p:nvPr/>
        </p:nvSpPr>
        <p:spPr>
          <a:xfrm>
            <a:off x="762000" y="2519989"/>
            <a:ext cx="7575549" cy="400110"/>
          </a:xfrm>
          <a:prstGeom prst="rect">
            <a:avLst/>
          </a:prstGeom>
        </p:spPr>
        <p:txBody>
          <a:bodyPr wrap="square">
            <a:spAutoFit/>
          </a:bodyPr>
          <a:lstStyle/>
          <a:p>
            <a:pPr marL="342900" indent="-342900"/>
            <a:r>
              <a:rPr lang="en-US" sz="2000" b="1" dirty="0">
                <a:latin typeface="Arial" charset="0"/>
                <a:cs typeface="Times New Roman" charset="0"/>
              </a:rPr>
              <a:t>How many bits are sent in a CAN-frame? </a:t>
            </a:r>
          </a:p>
        </p:txBody>
      </p:sp>
    </p:spTree>
    <p:extLst>
      <p:ext uri="{BB962C8B-B14F-4D97-AF65-F5344CB8AC3E}">
        <p14:creationId xmlns:p14="http://schemas.microsoft.com/office/powerpoint/2010/main" val="1595249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9" grpId="0" animBg="1"/>
      <p:bldP spid="45100"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Timing properties</a:t>
            </a:r>
          </a:p>
        </p:txBody>
      </p:sp>
      <p:sp>
        <p:nvSpPr>
          <p:cNvPr id="3" name="Content Placeholder 2"/>
          <p:cNvSpPr>
            <a:spLocks noGrp="1"/>
          </p:cNvSpPr>
          <p:nvPr>
            <p:ph idx="1"/>
          </p:nvPr>
        </p:nvSpPr>
        <p:spPr/>
        <p:txBody>
          <a:bodyPr/>
          <a:lstStyle/>
          <a:p>
            <a:r>
              <a:rPr lang="en-US" dirty="0"/>
              <a:t>Now we can calculate the total transmission time for a CAN-frame</a:t>
            </a:r>
            <a:r>
              <a:rPr lang="en-US" dirty="0" smtClean="0"/>
              <a:t>:</a:t>
            </a:r>
          </a:p>
          <a:p>
            <a:endParaRPr lang="en-US" dirty="0"/>
          </a:p>
          <a:p>
            <a:endParaRPr lang="en-US" dirty="0" smtClean="0"/>
          </a:p>
          <a:p>
            <a:r>
              <a:rPr lang="en-US" dirty="0"/>
              <a:t>Transmission times for 1Mbit/s (i.e. </a:t>
            </a:r>
            <a:r>
              <a:rPr lang="en-US" i="1" dirty="0" err="1" smtClean="0"/>
              <a:t>t</a:t>
            </a:r>
            <a:r>
              <a:rPr lang="en-US" i="1" baseline="-25000" dirty="0" err="1" smtClean="0"/>
              <a:t>bit</a:t>
            </a:r>
            <a:r>
              <a:rPr lang="en-US" dirty="0" smtClean="0"/>
              <a:t> </a:t>
            </a:r>
            <a:r>
              <a:rPr lang="en-US" dirty="0"/>
              <a:t>= </a:t>
            </a:r>
            <a:r>
              <a:rPr lang="en-US" dirty="0" smtClean="0"/>
              <a:t>1μs</a:t>
            </a:r>
            <a:r>
              <a:rPr lang="en-US" dirty="0"/>
              <a:t>)</a:t>
            </a:r>
            <a:r>
              <a:rPr lang="en-US" dirty="0" smtClean="0"/>
              <a:t>:</a:t>
            </a:r>
          </a:p>
          <a:p>
            <a:pPr lvl="1"/>
            <a:r>
              <a:rPr lang="en-US" dirty="0"/>
              <a:t>longest: </a:t>
            </a:r>
            <a:r>
              <a:rPr lang="en-US" i="1" dirty="0" err="1"/>
              <a:t>n</a:t>
            </a:r>
            <a:r>
              <a:rPr lang="en-US" baseline="-25000" dirty="0" err="1"/>
              <a:t>max</a:t>
            </a:r>
            <a:r>
              <a:rPr lang="en-US" dirty="0"/>
              <a:t>= 8</a:t>
            </a:r>
            <a:r>
              <a:rPr lang="en-US" dirty="0" smtClean="0"/>
              <a:t>:</a:t>
            </a:r>
            <a:endParaRPr lang="en-US" dirty="0"/>
          </a:p>
          <a:p>
            <a:pPr lvl="1"/>
            <a:r>
              <a:rPr lang="en-US" dirty="0"/>
              <a:t>shortest: </a:t>
            </a:r>
            <a:r>
              <a:rPr lang="en-US" i="1" dirty="0" err="1"/>
              <a:t>n</a:t>
            </a:r>
            <a:r>
              <a:rPr lang="en-US" baseline="-25000" dirty="0" err="1"/>
              <a:t>min</a:t>
            </a:r>
            <a:r>
              <a:rPr lang="en-US" dirty="0"/>
              <a:t>= 0: </a:t>
            </a:r>
          </a:p>
          <a:p>
            <a:pPr lvl="1"/>
            <a:endParaRPr lang="en-US" dirty="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025A855F-C6D8-5944-9B1B-50E202AEB8AD}" type="slidenum">
              <a:rPr lang="en-US" smtClean="0"/>
              <a:t>28</a:t>
            </a:fld>
            <a:endParaRPr lang="en-US"/>
          </a:p>
        </p:txBody>
      </p:sp>
      <p:graphicFrame>
        <p:nvGraphicFramePr>
          <p:cNvPr id="5" name="Object 13"/>
          <p:cNvGraphicFramePr>
            <a:graphicFrameLocks noChangeAspect="1"/>
          </p:cNvGraphicFramePr>
          <p:nvPr>
            <p:extLst>
              <p:ext uri="{D42A27DB-BD31-4B8C-83A1-F6EECF244321}">
                <p14:modId xmlns:p14="http://schemas.microsoft.com/office/powerpoint/2010/main" val="4126202698"/>
              </p:ext>
            </p:extLst>
          </p:nvPr>
        </p:nvGraphicFramePr>
        <p:xfrm>
          <a:off x="4116388" y="4868863"/>
          <a:ext cx="1389062" cy="406400"/>
        </p:xfrm>
        <a:graphic>
          <a:graphicData uri="http://schemas.openxmlformats.org/presentationml/2006/ole">
            <mc:AlternateContent xmlns:mc="http://schemas.openxmlformats.org/markup-compatibility/2006">
              <mc:Choice xmlns:v="urn:schemas-microsoft-com:vml" Requires="v">
                <p:oleObj spid="_x0000_s1865" name="Equation" r:id="rId3" imgW="736600" imgH="215900" progId="Equation.3">
                  <p:embed/>
                </p:oleObj>
              </mc:Choice>
              <mc:Fallback>
                <p:oleObj name="Equation" r:id="rId3" imgW="736600" imgH="215900" progId="Equation.3">
                  <p:embed/>
                  <p:pic>
                    <p:nvPicPr>
                      <p:cNvPr id="0" name=""/>
                      <p:cNvPicPr>
                        <a:picLocks noChangeAspect="1" noChangeArrowheads="1"/>
                      </p:cNvPicPr>
                      <p:nvPr/>
                    </p:nvPicPr>
                    <p:blipFill>
                      <a:blip r:embed="rId4"/>
                      <a:srcRect/>
                      <a:stretch>
                        <a:fillRect/>
                      </a:stretch>
                    </p:blipFill>
                    <p:spPr bwMode="auto">
                      <a:xfrm>
                        <a:off x="4116388" y="4868863"/>
                        <a:ext cx="1389062" cy="406400"/>
                      </a:xfrm>
                      <a:prstGeom prst="rect">
                        <a:avLst/>
                      </a:prstGeom>
                      <a:noFill/>
                      <a:ln>
                        <a:noFill/>
                      </a:ln>
                      <a:effectLst/>
                      <a:extLst/>
                    </p:spPr>
                  </p:pic>
                </p:oleObj>
              </mc:Fallback>
            </mc:AlternateContent>
          </a:graphicData>
        </a:graphic>
      </p:graphicFrame>
      <p:graphicFrame>
        <p:nvGraphicFramePr>
          <p:cNvPr id="6" name="Object 52"/>
          <p:cNvGraphicFramePr>
            <a:graphicFrameLocks noChangeAspect="1"/>
          </p:cNvGraphicFramePr>
          <p:nvPr>
            <p:extLst>
              <p:ext uri="{D42A27DB-BD31-4B8C-83A1-F6EECF244321}">
                <p14:modId xmlns:p14="http://schemas.microsoft.com/office/powerpoint/2010/main" val="1063221851"/>
              </p:ext>
            </p:extLst>
          </p:nvPr>
        </p:nvGraphicFramePr>
        <p:xfrm>
          <a:off x="4079875" y="4358147"/>
          <a:ext cx="3757613" cy="452438"/>
        </p:xfrm>
        <a:graphic>
          <a:graphicData uri="http://schemas.openxmlformats.org/presentationml/2006/ole">
            <mc:AlternateContent xmlns:mc="http://schemas.openxmlformats.org/markup-compatibility/2006">
              <mc:Choice xmlns:v="urn:schemas-microsoft-com:vml" Requires="v">
                <p:oleObj spid="_x0000_s1866" name="Equation" r:id="rId5" imgW="1790700" imgH="215900" progId="Equation.3">
                  <p:embed/>
                </p:oleObj>
              </mc:Choice>
              <mc:Fallback>
                <p:oleObj name="Equation" r:id="rId5" imgW="1790700" imgH="215900" progId="Equation.3">
                  <p:embed/>
                  <p:pic>
                    <p:nvPicPr>
                      <p:cNvPr id="0" name=""/>
                      <p:cNvPicPr>
                        <a:picLocks noChangeAspect="1" noChangeArrowheads="1"/>
                      </p:cNvPicPr>
                      <p:nvPr/>
                    </p:nvPicPr>
                    <p:blipFill>
                      <a:blip r:embed="rId6"/>
                      <a:srcRect/>
                      <a:stretch>
                        <a:fillRect/>
                      </a:stretch>
                    </p:blipFill>
                    <p:spPr bwMode="auto">
                      <a:xfrm>
                        <a:off x="4079875" y="4358147"/>
                        <a:ext cx="3757613" cy="452438"/>
                      </a:xfrm>
                      <a:prstGeom prst="rect">
                        <a:avLst/>
                      </a:prstGeom>
                      <a:noFill/>
                      <a:ln>
                        <a:noFill/>
                      </a:ln>
                      <a:effectLst/>
                      <a:extLst/>
                    </p:spPr>
                  </p:pic>
                </p:oleObj>
              </mc:Fallback>
            </mc:AlternateContent>
          </a:graphicData>
        </a:graphic>
      </p:graphicFrame>
      <p:graphicFrame>
        <p:nvGraphicFramePr>
          <p:cNvPr id="7" name="Object 50"/>
          <p:cNvGraphicFramePr>
            <a:graphicFrameLocks noChangeAspect="1"/>
          </p:cNvGraphicFramePr>
          <p:nvPr>
            <p:extLst>
              <p:ext uri="{D42A27DB-BD31-4B8C-83A1-F6EECF244321}">
                <p14:modId xmlns:p14="http://schemas.microsoft.com/office/powerpoint/2010/main" val="80271105"/>
              </p:ext>
            </p:extLst>
          </p:nvPr>
        </p:nvGraphicFramePr>
        <p:xfrm>
          <a:off x="2924175" y="2743200"/>
          <a:ext cx="3614738" cy="760413"/>
        </p:xfrm>
        <a:graphic>
          <a:graphicData uri="http://schemas.openxmlformats.org/presentationml/2006/ole">
            <mc:AlternateContent xmlns:mc="http://schemas.openxmlformats.org/markup-compatibility/2006">
              <mc:Choice xmlns:v="urn:schemas-microsoft-com:vml" Requires="v">
                <p:oleObj spid="_x0000_s1867" name="Equation" r:id="rId7" imgW="1206500" imgH="254000" progId="Equation.3">
                  <p:embed/>
                </p:oleObj>
              </mc:Choice>
              <mc:Fallback>
                <p:oleObj name="Equation" r:id="rId7" imgW="1206500" imgH="254000" progId="Equation.3">
                  <p:embed/>
                  <p:pic>
                    <p:nvPicPr>
                      <p:cNvPr id="0" name=""/>
                      <p:cNvPicPr>
                        <a:picLocks noChangeAspect="1" noChangeArrowheads="1"/>
                      </p:cNvPicPr>
                      <p:nvPr/>
                    </p:nvPicPr>
                    <p:blipFill>
                      <a:blip r:embed="rId8"/>
                      <a:srcRect/>
                      <a:stretch>
                        <a:fillRect/>
                      </a:stretch>
                    </p:blipFill>
                    <p:spPr bwMode="auto">
                      <a:xfrm>
                        <a:off x="2924175" y="2743200"/>
                        <a:ext cx="3614738" cy="76041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841192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p:txBody>
          <a:bodyPr/>
          <a:lstStyle/>
          <a:p>
            <a:r>
              <a:rPr lang="en-US" dirty="0" smtClean="0"/>
              <a:t>Timing properties (with bit stuffing)</a:t>
            </a:r>
            <a:endParaRPr lang="en-US" dirty="0"/>
          </a:p>
        </p:txBody>
      </p:sp>
      <p:sp>
        <p:nvSpPr>
          <p:cNvPr id="2053" name="Rectangle 4"/>
          <p:cNvSpPr>
            <a:spLocks noChangeArrowheads="1"/>
          </p:cNvSpPr>
          <p:nvPr/>
        </p:nvSpPr>
        <p:spPr bwMode="auto">
          <a:xfrm>
            <a:off x="685800" y="1066800"/>
            <a:ext cx="8105775"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endParaRPr lang="sv-SE" sz="2000" b="1" dirty="0">
              <a:latin typeface="Arial" charset="0"/>
              <a:cs typeface="Times New Roman" charset="0"/>
            </a:endParaRPr>
          </a:p>
          <a:p>
            <a:pPr marL="342900" indent="-342900"/>
            <a:r>
              <a:rPr lang="en-US" sz="2000" b="1" dirty="0">
                <a:latin typeface="Arial" charset="0"/>
                <a:cs typeface="Times New Roman" charset="0"/>
              </a:rPr>
              <a:t>Do we need to perform bit stuffing on all 47+8</a:t>
            </a:r>
            <a:r>
              <a:rPr lang="en-US" sz="2000" b="1" i="1" dirty="0">
                <a:cs typeface="Times New Roman" charset="0"/>
              </a:rPr>
              <a:t>n</a:t>
            </a:r>
            <a:r>
              <a:rPr lang="en-US" sz="2000" b="1" dirty="0">
                <a:latin typeface="Arial" charset="0"/>
                <a:cs typeface="Times New Roman" charset="0"/>
              </a:rPr>
              <a:t> bits? </a:t>
            </a:r>
          </a:p>
        </p:txBody>
      </p:sp>
      <p:graphicFrame>
        <p:nvGraphicFramePr>
          <p:cNvPr id="145413" name="Group 5"/>
          <p:cNvGraphicFramePr>
            <a:graphicFrameLocks noGrp="1"/>
          </p:cNvGraphicFramePr>
          <p:nvPr/>
        </p:nvGraphicFramePr>
        <p:xfrm>
          <a:off x="685800" y="2727325"/>
          <a:ext cx="7772400" cy="1158876"/>
        </p:xfrm>
        <a:graphic>
          <a:graphicData uri="http://schemas.openxmlformats.org/drawingml/2006/table">
            <a:tbl>
              <a:tblPr/>
              <a:tblGrid>
                <a:gridCol w="615950"/>
                <a:gridCol w="692150"/>
                <a:gridCol w="727075"/>
                <a:gridCol w="966788"/>
                <a:gridCol w="692150"/>
                <a:gridCol w="692150"/>
                <a:gridCol w="692150"/>
                <a:gridCol w="693737"/>
                <a:gridCol w="692150"/>
                <a:gridCol w="615950"/>
                <a:gridCol w="692150"/>
              </a:tblGrid>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SOF</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ID</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RTR</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Control</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Data</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CRC</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CRC DEL</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ACK</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ACK DEL</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EOF</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1" i="0" u="none" strike="noStrike" cap="none" normalizeH="0" baseline="0" smtClean="0">
                          <a:ln>
                            <a:noFill/>
                          </a:ln>
                          <a:solidFill>
                            <a:schemeClr val="tx1"/>
                          </a:solidFill>
                          <a:effectLst/>
                          <a:latin typeface="Arial" pitchFamily="34" charset="0"/>
                        </a:rPr>
                        <a:t>IFS</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11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6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0-8 bytes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15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1    bit</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7 bits</a:t>
                      </a:r>
                    </a:p>
                  </a:txBody>
                  <a:tcPr marT="45745" marB="457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sz="1600" b="0" i="0" u="none" strike="noStrike" cap="none" normalizeH="0" baseline="0" smtClean="0">
                          <a:ln>
                            <a:noFill/>
                          </a:ln>
                          <a:solidFill>
                            <a:schemeClr val="tx1"/>
                          </a:solidFill>
                          <a:effectLst/>
                          <a:latin typeface="Arial" pitchFamily="34" charset="0"/>
                        </a:rPr>
                        <a:t>min 3     bits</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92" name="AutoShape 43"/>
          <p:cNvSpPr>
            <a:spLocks/>
          </p:cNvSpPr>
          <p:nvPr/>
        </p:nvSpPr>
        <p:spPr bwMode="auto">
          <a:xfrm rot="-5400000">
            <a:off x="5396706" y="1267619"/>
            <a:ext cx="385763" cy="5737225"/>
          </a:xfrm>
          <a:prstGeom prst="leftBrace">
            <a:avLst>
              <a:gd name="adj1" fmla="val 123937"/>
              <a:gd name="adj2" fmla="val 5013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3" name="Text Box 44"/>
          <p:cNvSpPr txBox="1">
            <a:spLocks noChangeArrowheads="1"/>
          </p:cNvSpPr>
          <p:nvPr/>
        </p:nvSpPr>
        <p:spPr bwMode="auto">
          <a:xfrm>
            <a:off x="4418013" y="4302125"/>
            <a:ext cx="2382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sv-SE" sz="1800" b="1" dirty="0">
                <a:latin typeface="Arial" charset="0"/>
              </a:rPr>
              <a:t>34+8</a:t>
            </a:r>
            <a:r>
              <a:rPr lang="sv-SE" sz="1800" b="1" i="1" dirty="0"/>
              <a:t>n</a:t>
            </a:r>
            <a:r>
              <a:rPr lang="sv-SE" sz="1800" dirty="0">
                <a:latin typeface="Arial" charset="0"/>
              </a:rPr>
              <a:t> </a:t>
            </a:r>
            <a:r>
              <a:rPr lang="sv-SE" sz="1800" dirty="0" err="1">
                <a:latin typeface="Arial" charset="0"/>
              </a:rPr>
              <a:t>affected</a:t>
            </a:r>
            <a:r>
              <a:rPr lang="sv-SE" sz="1800" dirty="0">
                <a:latin typeface="Arial" charset="0"/>
              </a:rPr>
              <a:t> bits</a:t>
            </a:r>
          </a:p>
        </p:txBody>
      </p:sp>
      <p:grpSp>
        <p:nvGrpSpPr>
          <p:cNvPr id="2" name="Group 50"/>
          <p:cNvGrpSpPr>
            <a:grpSpLocks/>
          </p:cNvGrpSpPr>
          <p:nvPr/>
        </p:nvGrpSpPr>
        <p:grpSpPr bwMode="auto">
          <a:xfrm>
            <a:off x="863600" y="4935538"/>
            <a:ext cx="7772400" cy="1339850"/>
            <a:chOff x="544" y="3109"/>
            <a:chExt cx="4896" cy="844"/>
          </a:xfrm>
        </p:grpSpPr>
        <p:sp>
          <p:nvSpPr>
            <p:cNvPr id="2096" name="Rectangle 45"/>
            <p:cNvSpPr>
              <a:spLocks noChangeArrowheads="1"/>
            </p:cNvSpPr>
            <p:nvPr/>
          </p:nvSpPr>
          <p:spPr bwMode="auto">
            <a:xfrm>
              <a:off x="544" y="3109"/>
              <a:ext cx="4896"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sv-SE" sz="2000" b="1" dirty="0" smtClean="0">
                  <a:latin typeface="Arial" charset="0"/>
                  <a:cs typeface="Times New Roman" charset="0"/>
                </a:rPr>
                <a:t>In </a:t>
              </a:r>
              <a:r>
                <a:rPr lang="sv-SE" sz="2000" b="1" dirty="0" err="1" smtClean="0">
                  <a:latin typeface="Arial" charset="0"/>
                  <a:cs typeface="Times New Roman" charset="0"/>
                </a:rPr>
                <a:t>worst-case</a:t>
              </a:r>
              <a:r>
                <a:rPr lang="sv-SE" sz="2000" b="1" dirty="0" smtClean="0">
                  <a:latin typeface="Arial" charset="0"/>
                  <a:cs typeface="Times New Roman" charset="0"/>
                </a:rPr>
                <a:t>, 1 extra </a:t>
              </a:r>
              <a:r>
                <a:rPr lang="sv-SE" sz="2000" b="1" dirty="0">
                  <a:latin typeface="Arial" charset="0"/>
                  <a:cs typeface="Times New Roman" charset="0"/>
                </a:rPr>
                <a:t>bit </a:t>
              </a:r>
              <a:r>
                <a:rPr lang="sv-SE" sz="2000" b="1" dirty="0" err="1">
                  <a:latin typeface="Arial" charset="0"/>
                  <a:cs typeface="Times New Roman" charset="0"/>
                </a:rPr>
                <a:t>after</a:t>
              </a:r>
              <a:r>
                <a:rPr lang="sv-SE" sz="2000" b="1" dirty="0">
                  <a:latin typeface="Arial" charset="0"/>
                  <a:cs typeface="Times New Roman" charset="0"/>
                </a:rPr>
                <a:t> 5 same bits gives: </a:t>
              </a:r>
            </a:p>
          </p:txBody>
        </p:sp>
        <p:graphicFrame>
          <p:nvGraphicFramePr>
            <p:cNvPr id="2050" name="Object 2"/>
            <p:cNvGraphicFramePr>
              <a:graphicFrameLocks noChangeAspect="1"/>
            </p:cNvGraphicFramePr>
            <p:nvPr/>
          </p:nvGraphicFramePr>
          <p:xfrm>
            <a:off x="3148" y="3441"/>
            <a:ext cx="754" cy="512"/>
          </p:xfrm>
          <a:graphic>
            <a:graphicData uri="http://schemas.openxmlformats.org/presentationml/2006/ole">
              <mc:AlternateContent xmlns:mc="http://schemas.openxmlformats.org/markup-compatibility/2006">
                <mc:Choice xmlns:v="urn:schemas-microsoft-com:vml" Requires="v">
                  <p:oleObj spid="_x0000_s76990" name="Equation" r:id="rId3" imgW="634680" imgH="431640" progId="Equation.3">
                    <p:embed/>
                  </p:oleObj>
                </mc:Choice>
                <mc:Fallback>
                  <p:oleObj name="Equation" r:id="rId3" imgW="63468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8" y="3441"/>
                          <a:ext cx="754" cy="512"/>
                        </a:xfrm>
                        <a:prstGeom prst="rect">
                          <a:avLst/>
                        </a:prstGeom>
                        <a:noFill/>
                        <a:ln>
                          <a:noFill/>
                        </a:ln>
                        <a:effectLst/>
                        <a:extLst>
                          <a:ext uri="{909E8E84-426E-40dd-AFC4-6F175D3DCCD1}">
                            <a14:hiddenFill xmlns:a14="http://schemas.microsoft.com/office/drawing/2010/main">
                              <a:solidFill>
                                <a:srgbClr val="FFE2C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97" name="Text Box 49"/>
            <p:cNvSpPr txBox="1">
              <a:spLocks noChangeArrowheads="1"/>
            </p:cNvSpPr>
            <p:nvPr/>
          </p:nvSpPr>
          <p:spPr bwMode="auto">
            <a:xfrm>
              <a:off x="1661" y="3583"/>
              <a:ext cx="15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a:latin typeface="Arial" charset="0"/>
                </a:rPr>
                <a:t> Nr of extra bits    =</a:t>
              </a:r>
            </a:p>
          </p:txBody>
        </p:sp>
      </p:grpSp>
      <p:sp>
        <p:nvSpPr>
          <p:cNvPr id="3" name="Slide Number Placeholder 2"/>
          <p:cNvSpPr>
            <a:spLocks noGrp="1"/>
          </p:cNvSpPr>
          <p:nvPr>
            <p:ph type="sldNum" sz="quarter" idx="12"/>
          </p:nvPr>
        </p:nvSpPr>
        <p:spPr/>
        <p:txBody>
          <a:bodyPr/>
          <a:lstStyle/>
          <a:p>
            <a:fld id="{025A855F-C6D8-5944-9B1B-50E202AEB8AD}" type="slidenum">
              <a:rPr lang="en-US" smtClean="0"/>
              <a:t>29</a:t>
            </a:fld>
            <a:endParaRPr lang="en-US"/>
          </a:p>
        </p:txBody>
      </p:sp>
      <p:sp>
        <p:nvSpPr>
          <p:cNvPr id="4" name="Rectangle 3"/>
          <p:cNvSpPr/>
          <p:nvPr/>
        </p:nvSpPr>
        <p:spPr>
          <a:xfrm>
            <a:off x="457200" y="1766709"/>
            <a:ext cx="8432800" cy="707886"/>
          </a:xfrm>
          <a:prstGeom prst="rect">
            <a:avLst/>
          </a:prstGeom>
        </p:spPr>
        <p:txBody>
          <a:bodyPr wrap="square">
            <a:spAutoFit/>
          </a:bodyPr>
          <a:lstStyle/>
          <a:p>
            <a:pPr marL="742950" lvl="1" indent="-285750">
              <a:buFontTx/>
              <a:buChar char="•"/>
            </a:pPr>
            <a:r>
              <a:rPr lang="en-US" sz="2000" dirty="0" smtClean="0">
                <a:latin typeface="Arial" charset="0"/>
                <a:cs typeface="Times New Roman" charset="0"/>
              </a:rPr>
              <a:t>No. By </a:t>
            </a:r>
            <a:r>
              <a:rPr lang="en-US" sz="2000" dirty="0">
                <a:latin typeface="Arial" charset="0"/>
                <a:cs typeface="Times New Roman" charset="0"/>
              </a:rPr>
              <a:t>forbidding some ID values we can avoid bit stuffing in the frame </a:t>
            </a:r>
            <a:r>
              <a:rPr lang="en-US" sz="2000" dirty="0" smtClean="0">
                <a:latin typeface="Arial" charset="0"/>
                <a:cs typeface="Times New Roman" charset="0"/>
              </a:rPr>
              <a:t>ID. So, only </a:t>
            </a:r>
            <a:r>
              <a:rPr lang="en-US" sz="2000" dirty="0">
                <a:latin typeface="Arial" charset="0"/>
                <a:cs typeface="Times New Roman" charset="0"/>
              </a:rPr>
              <a:t>34 (of 47) control bits are </a:t>
            </a:r>
            <a:r>
              <a:rPr lang="en-US" sz="2000" dirty="0" smtClean="0">
                <a:latin typeface="Arial" charset="0"/>
                <a:cs typeface="Times New Roman" charset="0"/>
              </a:rPr>
              <a:t>affected.</a:t>
            </a:r>
            <a:endParaRPr lang="en-US" sz="2000" dirty="0">
              <a:latin typeface="Arial" charset="0"/>
              <a:cs typeface="Times New Roman" charset="0"/>
            </a:endParaRPr>
          </a:p>
        </p:txBody>
      </p:sp>
    </p:spTree>
    <p:extLst>
      <p:ext uri="{BB962C8B-B14F-4D97-AF65-F5344CB8AC3E}">
        <p14:creationId xmlns:p14="http://schemas.microsoft.com/office/powerpoint/2010/main" val="418777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2" grpId="0" animBg="1"/>
      <p:bldP spid="209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 to communication in automotive real-time systems</a:t>
            </a:r>
          </a:p>
          <a:p>
            <a:r>
              <a:rPr lang="en-US" dirty="0" smtClean="0"/>
              <a:t>CAN protocol</a:t>
            </a:r>
          </a:p>
          <a:p>
            <a:r>
              <a:rPr lang="en-US" dirty="0" smtClean="0"/>
              <a:t>Timing properties</a:t>
            </a:r>
          </a:p>
          <a:p>
            <a:r>
              <a:rPr lang="en-US" dirty="0" smtClean="0"/>
              <a:t>Schedulability analysis</a:t>
            </a:r>
          </a:p>
          <a:p>
            <a:r>
              <a:rPr lang="en-US" dirty="0"/>
              <a:t>CAN under </a:t>
            </a:r>
            <a:r>
              <a:rPr lang="en-US" dirty="0" err="1"/>
              <a:t>μC</a:t>
            </a:r>
            <a:r>
              <a:rPr lang="en-US" dirty="0"/>
              <a:t>/OS-</a:t>
            </a:r>
            <a:r>
              <a:rPr lang="en-US" dirty="0" smtClean="0"/>
              <a:t>II</a:t>
            </a:r>
            <a:endParaRPr lang="en-US" dirty="0"/>
          </a:p>
        </p:txBody>
      </p:sp>
      <p:sp>
        <p:nvSpPr>
          <p:cNvPr id="4" name="Slide Number Placeholder 3"/>
          <p:cNvSpPr>
            <a:spLocks noGrp="1"/>
          </p:cNvSpPr>
          <p:nvPr>
            <p:ph type="sldNum" sz="quarter" idx="12"/>
          </p:nvPr>
        </p:nvSpPr>
        <p:spPr/>
        <p:txBody>
          <a:bodyPr/>
          <a:lstStyle/>
          <a:p>
            <a:fld id="{025A855F-C6D8-5944-9B1B-50E202AEB8AD}" type="slidenum">
              <a:rPr lang="en-US" smtClean="0"/>
              <a:t>3</a:t>
            </a:fld>
            <a:endParaRPr lang="en-US"/>
          </a:p>
        </p:txBody>
      </p:sp>
    </p:spTree>
    <p:extLst>
      <p:ext uri="{BB962C8B-B14F-4D97-AF65-F5344CB8AC3E}">
        <p14:creationId xmlns:p14="http://schemas.microsoft.com/office/powerpoint/2010/main" val="303535816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normAutofit/>
          </a:bodyPr>
          <a:lstStyle/>
          <a:p>
            <a:r>
              <a:rPr lang="en-US" dirty="0" smtClean="0"/>
              <a:t>Timing properties (with bit stuffing)</a:t>
            </a:r>
            <a:endParaRPr lang="en-US" dirty="0"/>
          </a:p>
        </p:txBody>
      </p:sp>
      <p:sp>
        <p:nvSpPr>
          <p:cNvPr id="4" name="Content Placeholder 3"/>
          <p:cNvSpPr>
            <a:spLocks noGrp="1"/>
          </p:cNvSpPr>
          <p:nvPr>
            <p:ph idx="1"/>
          </p:nvPr>
        </p:nvSpPr>
        <p:spPr>
          <a:xfrm>
            <a:off x="457200" y="1440001"/>
            <a:ext cx="8229600" cy="1306930"/>
          </a:xfrm>
        </p:spPr>
        <p:txBody>
          <a:bodyPr>
            <a:normAutofit fontScale="70000" lnSpcReduction="20000"/>
          </a:bodyPr>
          <a:lstStyle/>
          <a:p>
            <a:r>
              <a:rPr lang="en-US" dirty="0"/>
              <a:t>Is this correct? </a:t>
            </a:r>
          </a:p>
          <a:p>
            <a:pPr lvl="1"/>
            <a:r>
              <a:rPr lang="en-US" dirty="0"/>
              <a:t>Not completely. We might need to stuff even more extra </a:t>
            </a:r>
            <a:r>
              <a:rPr lang="en-US" dirty="0" smtClean="0"/>
              <a:t>bits:</a:t>
            </a:r>
            <a:endParaRPr lang="en-US" dirty="0"/>
          </a:p>
          <a:p>
            <a:pPr lvl="1"/>
            <a:r>
              <a:rPr lang="en-US" dirty="0" smtClean="0"/>
              <a:t>The </a:t>
            </a:r>
            <a:r>
              <a:rPr lang="en-US" dirty="0"/>
              <a:t>standard allows both 000000 and 111111 for error signaling</a:t>
            </a:r>
            <a:r>
              <a:rPr lang="en-US" dirty="0" smtClean="0"/>
              <a:t>.</a:t>
            </a:r>
          </a:p>
          <a:p>
            <a:pPr lvl="1"/>
            <a:r>
              <a:rPr lang="en-US" dirty="0" smtClean="0"/>
              <a:t>The opposite bit is inserted after </a:t>
            </a:r>
            <a:r>
              <a:rPr lang="en-US" b="1" dirty="0" smtClean="0"/>
              <a:t>every</a:t>
            </a:r>
            <a:r>
              <a:rPr lang="en-US" dirty="0" smtClean="0"/>
              <a:t> sequence of same 5 bits</a:t>
            </a:r>
            <a:endParaRPr lang="en-US" dirty="0"/>
          </a:p>
        </p:txBody>
      </p:sp>
      <p:sp>
        <p:nvSpPr>
          <p:cNvPr id="47109" name="Text Box 57"/>
          <p:cNvSpPr txBox="1">
            <a:spLocks noChangeArrowheads="1"/>
          </p:cNvSpPr>
          <p:nvPr/>
        </p:nvSpPr>
        <p:spPr bwMode="auto">
          <a:xfrm>
            <a:off x="1189038" y="3116263"/>
            <a:ext cx="29956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dirty="0">
                <a:latin typeface="Arial" charset="0"/>
              </a:rPr>
              <a:t>Original:</a:t>
            </a:r>
          </a:p>
        </p:txBody>
      </p:sp>
      <p:sp>
        <p:nvSpPr>
          <p:cNvPr id="47110" name="Text Box 58"/>
          <p:cNvSpPr txBox="1">
            <a:spLocks noChangeArrowheads="1"/>
          </p:cNvSpPr>
          <p:nvPr/>
        </p:nvSpPr>
        <p:spPr bwMode="auto">
          <a:xfrm>
            <a:off x="3279775" y="3116263"/>
            <a:ext cx="490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dirty="0">
                <a:latin typeface="Arial" charset="0"/>
              </a:rPr>
              <a:t>1111 1000 0111 1000 0111 1</a:t>
            </a:r>
          </a:p>
        </p:txBody>
      </p:sp>
      <p:grpSp>
        <p:nvGrpSpPr>
          <p:cNvPr id="2" name="Group 59"/>
          <p:cNvGrpSpPr>
            <a:grpSpLocks/>
          </p:cNvGrpSpPr>
          <p:nvPr/>
        </p:nvGrpSpPr>
        <p:grpSpPr bwMode="auto">
          <a:xfrm>
            <a:off x="914400" y="3648075"/>
            <a:ext cx="7265988" cy="2727325"/>
            <a:chOff x="576" y="2298"/>
            <a:chExt cx="4577" cy="1718"/>
          </a:xfrm>
        </p:grpSpPr>
        <p:sp>
          <p:nvSpPr>
            <p:cNvPr id="47113" name="Line 60"/>
            <p:cNvSpPr>
              <a:spLocks noChangeShapeType="1"/>
            </p:cNvSpPr>
            <p:nvPr/>
          </p:nvSpPr>
          <p:spPr bwMode="auto">
            <a:xfrm>
              <a:off x="2619" y="2298"/>
              <a:ext cx="0" cy="825"/>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14" name="Line 61"/>
            <p:cNvSpPr>
              <a:spLocks noChangeShapeType="1"/>
            </p:cNvSpPr>
            <p:nvPr/>
          </p:nvSpPr>
          <p:spPr bwMode="auto">
            <a:xfrm>
              <a:off x="3072" y="2304"/>
              <a:ext cx="0" cy="81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15" name="Line 62"/>
            <p:cNvSpPr>
              <a:spLocks noChangeShapeType="1"/>
            </p:cNvSpPr>
            <p:nvPr/>
          </p:nvSpPr>
          <p:spPr bwMode="auto">
            <a:xfrm>
              <a:off x="3476" y="2310"/>
              <a:ext cx="0" cy="8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16" name="Line 63"/>
            <p:cNvSpPr>
              <a:spLocks noChangeShapeType="1"/>
            </p:cNvSpPr>
            <p:nvPr/>
          </p:nvSpPr>
          <p:spPr bwMode="auto">
            <a:xfrm>
              <a:off x="3913" y="2304"/>
              <a:ext cx="0" cy="819"/>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7117" name="Group 64"/>
            <p:cNvGrpSpPr>
              <a:grpSpLocks/>
            </p:cNvGrpSpPr>
            <p:nvPr/>
          </p:nvGrpSpPr>
          <p:grpSpPr bwMode="auto">
            <a:xfrm>
              <a:off x="576" y="2298"/>
              <a:ext cx="4577" cy="1718"/>
              <a:chOff x="576" y="2298"/>
              <a:chExt cx="4577" cy="1718"/>
            </a:xfrm>
          </p:grpSpPr>
          <p:sp>
            <p:nvSpPr>
              <p:cNvPr id="47118" name="Text Box 65"/>
              <p:cNvSpPr txBox="1">
                <a:spLocks noChangeArrowheads="1"/>
              </p:cNvSpPr>
              <p:nvPr/>
            </p:nvSpPr>
            <p:spPr bwMode="auto">
              <a:xfrm>
                <a:off x="757" y="2298"/>
                <a:ext cx="18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a:latin typeface="Arial" charset="0"/>
                  </a:rPr>
                  <a:t>After bitstuffing:</a:t>
                </a:r>
              </a:p>
            </p:txBody>
          </p:sp>
          <p:sp>
            <p:nvSpPr>
              <p:cNvPr id="47119" name="Rectangle 66"/>
              <p:cNvSpPr>
                <a:spLocks noChangeArrowheads="1"/>
              </p:cNvSpPr>
              <p:nvPr/>
            </p:nvSpPr>
            <p:spPr bwMode="auto">
              <a:xfrm>
                <a:off x="576" y="3365"/>
                <a:ext cx="4426"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sv-SE" sz="1800" dirty="0">
                    <a:latin typeface="Arial" charset="0"/>
                    <a:cs typeface="Times New Roman" charset="0"/>
                  </a:rPr>
                  <a:t>	</a:t>
                </a:r>
                <a:r>
                  <a:rPr lang="en-US" sz="1800" dirty="0">
                    <a:latin typeface="Arial" charset="0"/>
                    <a:cs typeface="Times New Roman" charset="0"/>
                  </a:rPr>
                  <a:t>To avoid forbidden bit patterns we </a:t>
                </a:r>
                <a:r>
                  <a:rPr lang="en-US" sz="1800" dirty="0" smtClean="0">
                    <a:latin typeface="Arial" charset="0"/>
                    <a:cs typeface="Times New Roman" charset="0"/>
                  </a:rPr>
                  <a:t>may need to insert 1 extra </a:t>
                </a:r>
                <a:r>
                  <a:rPr lang="en-US" sz="1800" dirty="0">
                    <a:latin typeface="Arial" charset="0"/>
                    <a:cs typeface="Times New Roman" charset="0"/>
                  </a:rPr>
                  <a:t>bit after the first </a:t>
                </a:r>
                <a:r>
                  <a:rPr lang="en-US" sz="1800" dirty="0" smtClean="0">
                    <a:latin typeface="Arial" charset="0"/>
                    <a:cs typeface="Times New Roman" charset="0"/>
                  </a:rPr>
                  <a:t>5 bits </a:t>
                </a:r>
                <a:r>
                  <a:rPr lang="en-US" sz="1800" dirty="0">
                    <a:latin typeface="Arial" charset="0"/>
                    <a:cs typeface="Times New Roman" charset="0"/>
                  </a:rPr>
                  <a:t>and </a:t>
                </a:r>
                <a:r>
                  <a:rPr lang="en-US" sz="1800" dirty="0" smtClean="0">
                    <a:latin typeface="Arial" charset="0"/>
                    <a:cs typeface="Times New Roman" charset="0"/>
                  </a:rPr>
                  <a:t>1 extra </a:t>
                </a:r>
                <a:r>
                  <a:rPr lang="en-US" sz="1800" dirty="0">
                    <a:latin typeface="Arial" charset="0"/>
                    <a:cs typeface="Times New Roman" charset="0"/>
                  </a:rPr>
                  <a:t>bit after each </a:t>
                </a:r>
                <a:r>
                  <a:rPr lang="en-US" sz="1800" dirty="0" smtClean="0">
                    <a:latin typeface="Arial" charset="0"/>
                    <a:cs typeface="Times New Roman" charset="0"/>
                  </a:rPr>
                  <a:t>4 original bits.</a:t>
                </a:r>
                <a:endParaRPr lang="en-US" sz="1800" dirty="0">
                  <a:latin typeface="Arial" charset="0"/>
                  <a:cs typeface="Times New Roman" charset="0"/>
                </a:endParaRPr>
              </a:p>
              <a:p>
                <a:pPr marL="342900" indent="-342900"/>
                <a:r>
                  <a:rPr lang="sv-SE" sz="1800" dirty="0">
                    <a:latin typeface="Arial" charset="0"/>
                    <a:cs typeface="Times New Roman" charset="0"/>
                  </a:rPr>
                  <a:t>	</a:t>
                </a:r>
              </a:p>
            </p:txBody>
          </p:sp>
          <p:sp>
            <p:nvSpPr>
              <p:cNvPr id="47120" name="Text Box 67"/>
              <p:cNvSpPr txBox="1">
                <a:spLocks noChangeArrowheads="1"/>
              </p:cNvSpPr>
              <p:nvPr/>
            </p:nvSpPr>
            <p:spPr bwMode="auto">
              <a:xfrm>
                <a:off x="2061" y="2298"/>
                <a:ext cx="30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800" dirty="0">
                    <a:latin typeface="Arial" charset="0"/>
                  </a:rPr>
                  <a:t>1111 1</a:t>
                </a:r>
                <a:r>
                  <a:rPr lang="sv-SE" sz="1800" b="1" dirty="0">
                    <a:solidFill>
                      <a:srgbClr val="0099FF"/>
                    </a:solidFill>
                    <a:latin typeface="Arial" charset="0"/>
                  </a:rPr>
                  <a:t>0</a:t>
                </a:r>
                <a:r>
                  <a:rPr lang="sv-SE" sz="1800" dirty="0">
                    <a:latin typeface="Arial" charset="0"/>
                  </a:rPr>
                  <a:t>000 0</a:t>
                </a:r>
                <a:r>
                  <a:rPr lang="sv-SE" sz="1800" b="1" dirty="0">
                    <a:solidFill>
                      <a:srgbClr val="0099FF"/>
                    </a:solidFill>
                    <a:latin typeface="Arial" charset="0"/>
                  </a:rPr>
                  <a:t>1</a:t>
                </a:r>
                <a:r>
                  <a:rPr lang="sv-SE" sz="1800" dirty="0">
                    <a:latin typeface="Arial" charset="0"/>
                  </a:rPr>
                  <a:t>111 1</a:t>
                </a:r>
                <a:r>
                  <a:rPr lang="sv-SE" sz="1800" b="1" dirty="0">
                    <a:solidFill>
                      <a:srgbClr val="0099FF"/>
                    </a:solidFill>
                    <a:latin typeface="Arial" charset="0"/>
                  </a:rPr>
                  <a:t>0</a:t>
                </a:r>
                <a:r>
                  <a:rPr lang="sv-SE" sz="1800" dirty="0">
                    <a:latin typeface="Arial" charset="0"/>
                  </a:rPr>
                  <a:t>000 0</a:t>
                </a:r>
                <a:r>
                  <a:rPr lang="sv-SE" sz="1800" b="1" dirty="0">
                    <a:solidFill>
                      <a:srgbClr val="0099FF"/>
                    </a:solidFill>
                    <a:latin typeface="Arial" charset="0"/>
                  </a:rPr>
                  <a:t>1</a:t>
                </a:r>
                <a:r>
                  <a:rPr lang="sv-SE" sz="1800" dirty="0">
                    <a:latin typeface="Arial" charset="0"/>
                  </a:rPr>
                  <a:t>111 1</a:t>
                </a:r>
              </a:p>
            </p:txBody>
          </p:sp>
          <p:sp>
            <p:nvSpPr>
              <p:cNvPr id="47121" name="Text Box 68"/>
              <p:cNvSpPr txBox="1">
                <a:spLocks noChangeArrowheads="1"/>
              </p:cNvSpPr>
              <p:nvPr/>
            </p:nvSpPr>
            <p:spPr bwMode="auto">
              <a:xfrm>
                <a:off x="2061" y="2547"/>
                <a:ext cx="62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200">
                    <a:latin typeface="Arial" charset="0"/>
                  </a:rPr>
                  <a:t>Extra bit after </a:t>
                </a:r>
                <a:r>
                  <a:rPr lang="sv-SE" sz="1200" b="1">
                    <a:latin typeface="Arial" charset="0"/>
                  </a:rPr>
                  <a:t>5</a:t>
                </a:r>
                <a:r>
                  <a:rPr lang="sv-SE" sz="1200">
                    <a:latin typeface="Arial" charset="0"/>
                  </a:rPr>
                  <a:t> original  bits</a:t>
                </a:r>
              </a:p>
            </p:txBody>
          </p:sp>
          <p:sp>
            <p:nvSpPr>
              <p:cNvPr id="47122" name="Text Box 69"/>
              <p:cNvSpPr txBox="1">
                <a:spLocks noChangeArrowheads="1"/>
              </p:cNvSpPr>
              <p:nvPr/>
            </p:nvSpPr>
            <p:spPr bwMode="auto">
              <a:xfrm>
                <a:off x="2612" y="2543"/>
                <a:ext cx="62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200">
                    <a:latin typeface="Arial" charset="0"/>
                  </a:rPr>
                  <a:t>Extra bit after </a:t>
                </a:r>
                <a:r>
                  <a:rPr lang="sv-SE" sz="1200" b="1">
                    <a:latin typeface="Arial" charset="0"/>
                  </a:rPr>
                  <a:t>4</a:t>
                </a:r>
                <a:r>
                  <a:rPr lang="sv-SE" sz="1200">
                    <a:latin typeface="Arial" charset="0"/>
                  </a:rPr>
                  <a:t> original  bits</a:t>
                </a:r>
              </a:p>
            </p:txBody>
          </p:sp>
          <p:sp>
            <p:nvSpPr>
              <p:cNvPr id="47123" name="Text Box 70"/>
              <p:cNvSpPr txBox="1">
                <a:spLocks noChangeArrowheads="1"/>
              </p:cNvSpPr>
              <p:nvPr/>
            </p:nvSpPr>
            <p:spPr bwMode="auto">
              <a:xfrm>
                <a:off x="3060" y="2545"/>
                <a:ext cx="62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200">
                    <a:latin typeface="Arial" charset="0"/>
                  </a:rPr>
                  <a:t>Extra bit after </a:t>
                </a:r>
                <a:r>
                  <a:rPr lang="sv-SE" sz="1200" b="1">
                    <a:latin typeface="Arial" charset="0"/>
                  </a:rPr>
                  <a:t>4</a:t>
                </a:r>
                <a:r>
                  <a:rPr lang="sv-SE" sz="1200">
                    <a:latin typeface="Arial" charset="0"/>
                  </a:rPr>
                  <a:t> original  bits</a:t>
                </a:r>
              </a:p>
            </p:txBody>
          </p:sp>
          <p:sp>
            <p:nvSpPr>
              <p:cNvPr id="47124" name="Text Box 71"/>
              <p:cNvSpPr txBox="1">
                <a:spLocks noChangeArrowheads="1"/>
              </p:cNvSpPr>
              <p:nvPr/>
            </p:nvSpPr>
            <p:spPr bwMode="auto">
              <a:xfrm>
                <a:off x="3491" y="2547"/>
                <a:ext cx="623"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200">
                    <a:latin typeface="Arial" charset="0"/>
                  </a:rPr>
                  <a:t>Extra bit after </a:t>
                </a:r>
                <a:r>
                  <a:rPr lang="sv-SE" sz="1200" b="1">
                    <a:latin typeface="Arial" charset="0"/>
                  </a:rPr>
                  <a:t>4</a:t>
                </a:r>
                <a:r>
                  <a:rPr lang="sv-SE" sz="1200">
                    <a:latin typeface="Arial" charset="0"/>
                  </a:rPr>
                  <a:t> original   bits</a:t>
                </a:r>
              </a:p>
            </p:txBody>
          </p:sp>
          <p:sp>
            <p:nvSpPr>
              <p:cNvPr id="47125" name="Text Box 72"/>
              <p:cNvSpPr txBox="1">
                <a:spLocks noChangeArrowheads="1"/>
              </p:cNvSpPr>
              <p:nvPr/>
            </p:nvSpPr>
            <p:spPr bwMode="auto">
              <a:xfrm>
                <a:off x="4000" y="2605"/>
                <a:ext cx="62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sv-SE" sz="1200">
                    <a:latin typeface="Arial" charset="0"/>
                  </a:rPr>
                  <a:t>..etc…</a:t>
                </a:r>
              </a:p>
            </p:txBody>
          </p:sp>
        </p:grpSp>
      </p:grpSp>
      <p:sp>
        <p:nvSpPr>
          <p:cNvPr id="3" name="Rectangle 2"/>
          <p:cNvSpPr/>
          <p:nvPr/>
        </p:nvSpPr>
        <p:spPr>
          <a:xfrm>
            <a:off x="704722" y="2746931"/>
            <a:ext cx="1146881" cy="369332"/>
          </a:xfrm>
          <a:prstGeom prst="rect">
            <a:avLst/>
          </a:prstGeom>
        </p:spPr>
        <p:txBody>
          <a:bodyPr wrap="none">
            <a:spAutoFit/>
          </a:bodyPr>
          <a:lstStyle/>
          <a:p>
            <a:pPr marL="742950" lvl="1" indent="-285750"/>
            <a:r>
              <a:rPr lang="en-US" u="sng" dirty="0">
                <a:latin typeface="Arial" charset="0"/>
                <a:cs typeface="Times New Roman" charset="0"/>
              </a:rPr>
              <a:t>Example:</a:t>
            </a:r>
          </a:p>
        </p:txBody>
      </p:sp>
      <p:sp>
        <p:nvSpPr>
          <p:cNvPr id="5" name="Slide Number Placeholder 4"/>
          <p:cNvSpPr>
            <a:spLocks noGrp="1"/>
          </p:cNvSpPr>
          <p:nvPr>
            <p:ph type="sldNum" sz="quarter" idx="12"/>
          </p:nvPr>
        </p:nvSpPr>
        <p:spPr/>
        <p:txBody>
          <a:bodyPr/>
          <a:lstStyle/>
          <a:p>
            <a:fld id="{025A855F-C6D8-5944-9B1B-50E202AEB8AD}" type="slidenum">
              <a:rPr lang="en-US" smtClean="0"/>
              <a:t>30</a:t>
            </a:fld>
            <a:endParaRPr lang="en-US"/>
          </a:p>
        </p:txBody>
      </p:sp>
    </p:spTree>
    <p:extLst>
      <p:ext uri="{BB962C8B-B14F-4D97-AF65-F5344CB8AC3E}">
        <p14:creationId xmlns:p14="http://schemas.microsoft.com/office/powerpoint/2010/main" val="3804598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1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7109" grpId="0"/>
      <p:bldP spid="47110"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3"/>
          <p:cNvSpPr>
            <a:spLocks noGrp="1" noChangeArrowheads="1"/>
          </p:cNvSpPr>
          <p:nvPr>
            <p:ph type="title"/>
          </p:nvPr>
        </p:nvSpPr>
        <p:spPr/>
        <p:txBody>
          <a:bodyPr>
            <a:normAutofit/>
          </a:bodyPr>
          <a:lstStyle/>
          <a:p>
            <a:r>
              <a:rPr lang="en-US" dirty="0" smtClean="0"/>
              <a:t>Timing properties (bit stuffing)</a:t>
            </a:r>
            <a:endParaRPr lang="en-US" dirty="0"/>
          </a:p>
        </p:txBody>
      </p:sp>
      <p:sp>
        <p:nvSpPr>
          <p:cNvPr id="3080" name="Rectangle 46"/>
          <p:cNvSpPr>
            <a:spLocks noChangeArrowheads="1"/>
          </p:cNvSpPr>
          <p:nvPr/>
        </p:nvSpPr>
        <p:spPr bwMode="auto">
          <a:xfrm>
            <a:off x="762000" y="1243013"/>
            <a:ext cx="77724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000" b="1">
                <a:latin typeface="Arial" charset="0"/>
                <a:cs typeface="Times New Roman" charset="0"/>
              </a:rPr>
              <a:t>Hence, the number of extra bits in a CAN-frame is: </a:t>
            </a:r>
          </a:p>
        </p:txBody>
      </p:sp>
      <p:graphicFrame>
        <p:nvGraphicFramePr>
          <p:cNvPr id="3074" name="Object 47"/>
          <p:cNvGraphicFramePr>
            <a:graphicFrameLocks noChangeAspect="1"/>
          </p:cNvGraphicFramePr>
          <p:nvPr/>
        </p:nvGraphicFramePr>
        <p:xfrm>
          <a:off x="3530600" y="1778000"/>
          <a:ext cx="1533525" cy="812800"/>
        </p:xfrm>
        <a:graphic>
          <a:graphicData uri="http://schemas.openxmlformats.org/presentationml/2006/ole">
            <mc:AlternateContent xmlns:mc="http://schemas.openxmlformats.org/markup-compatibility/2006">
              <mc:Choice xmlns:v="urn:schemas-microsoft-com:vml" Requires="v">
                <p:oleObj spid="_x0000_s80599" name="Formel" r:id="rId3" imgW="812520" imgH="431640" progId="Equation.3">
                  <p:embed/>
                </p:oleObj>
              </mc:Choice>
              <mc:Fallback>
                <p:oleObj name="Formel" r:id="rId3" imgW="8125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1778000"/>
                        <a:ext cx="1533525" cy="812800"/>
                      </a:xfrm>
                      <a:prstGeom prst="rect">
                        <a:avLst/>
                      </a:prstGeom>
                      <a:noFill/>
                      <a:ln>
                        <a:noFill/>
                      </a:ln>
                      <a:effectLst/>
                      <a:extLst>
                        <a:ext uri="{909E8E84-426E-40dd-AFC4-6F175D3DCCD1}">
                          <a14:hiddenFill xmlns:a14="http://schemas.microsoft.com/office/drawing/2010/main">
                            <a:solidFill>
                              <a:srgbClr val="FFE2C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81" name="Rectangle 49"/>
          <p:cNvSpPr>
            <a:spLocks noChangeArrowheads="1"/>
          </p:cNvSpPr>
          <p:nvPr/>
        </p:nvSpPr>
        <p:spPr bwMode="auto">
          <a:xfrm>
            <a:off x="785813" y="2641600"/>
            <a:ext cx="83581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000" b="1">
                <a:latin typeface="Arial" charset="0"/>
                <a:cs typeface="Times New Roman" charset="0"/>
              </a:rPr>
              <a:t>Now we can calculate the total transmission time for a CAN-frame: </a:t>
            </a:r>
          </a:p>
        </p:txBody>
      </p:sp>
      <p:graphicFrame>
        <p:nvGraphicFramePr>
          <p:cNvPr id="148530" name="Object 50"/>
          <p:cNvGraphicFramePr>
            <a:graphicFrameLocks noChangeAspect="1"/>
          </p:cNvGraphicFramePr>
          <p:nvPr>
            <p:extLst>
              <p:ext uri="{D42A27DB-BD31-4B8C-83A1-F6EECF244321}">
                <p14:modId xmlns:p14="http://schemas.microsoft.com/office/powerpoint/2010/main" val="861883786"/>
              </p:ext>
            </p:extLst>
          </p:nvPr>
        </p:nvGraphicFramePr>
        <p:xfrm>
          <a:off x="1593850" y="3208338"/>
          <a:ext cx="5821363" cy="884237"/>
        </p:xfrm>
        <a:graphic>
          <a:graphicData uri="http://schemas.openxmlformats.org/presentationml/2006/ole">
            <mc:AlternateContent xmlns:mc="http://schemas.openxmlformats.org/markup-compatibility/2006">
              <mc:Choice xmlns:v="urn:schemas-microsoft-com:vml" Requires="v">
                <p:oleObj spid="_x0000_s80600" name="Equation" r:id="rId5" imgW="3086100" imgH="469900" progId="Equation.3">
                  <p:embed/>
                </p:oleObj>
              </mc:Choice>
              <mc:Fallback>
                <p:oleObj name="Equation" r:id="rId5" imgW="3086100" imgH="469900" progId="Equation.3">
                  <p:embed/>
                  <p:pic>
                    <p:nvPicPr>
                      <p:cNvPr id="0" name=""/>
                      <p:cNvPicPr>
                        <a:picLocks noChangeAspect="1" noChangeArrowheads="1"/>
                      </p:cNvPicPr>
                      <p:nvPr/>
                    </p:nvPicPr>
                    <p:blipFill>
                      <a:blip r:embed="rId6"/>
                      <a:srcRect/>
                      <a:stretch>
                        <a:fillRect/>
                      </a:stretch>
                    </p:blipFill>
                    <p:spPr bwMode="auto">
                      <a:xfrm>
                        <a:off x="1593850" y="3208338"/>
                        <a:ext cx="5821363" cy="884237"/>
                      </a:xfrm>
                      <a:prstGeom prst="rect">
                        <a:avLst/>
                      </a:prstGeom>
                      <a:noFill/>
                      <a:ln>
                        <a:noFill/>
                      </a:ln>
                      <a:effectLst/>
                      <a:extLst>
                        <a:ext uri="{909E8E84-426E-40dd-AFC4-6F175D3DCCD1}">
                          <a14:hiddenFill xmlns:a14="http://schemas.microsoft.com/office/drawing/2010/main">
                            <a:solidFill>
                              <a:srgbClr val="FFE2C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8531" name="Rectangle 51"/>
          <p:cNvSpPr>
            <a:spLocks noChangeArrowheads="1"/>
          </p:cNvSpPr>
          <p:nvPr/>
        </p:nvSpPr>
        <p:spPr bwMode="auto">
          <a:xfrm>
            <a:off x="838200" y="4075113"/>
            <a:ext cx="7772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sv-SE" sz="2000" b="1" dirty="0">
                <a:latin typeface="Arial" charset="0"/>
                <a:cs typeface="Times New Roman" charset="0"/>
              </a:rPr>
              <a:t>Transmission </a:t>
            </a:r>
            <a:r>
              <a:rPr lang="sv-SE" sz="2000" b="1" dirty="0" err="1">
                <a:latin typeface="Arial" charset="0"/>
                <a:cs typeface="Times New Roman" charset="0"/>
              </a:rPr>
              <a:t>times</a:t>
            </a:r>
            <a:r>
              <a:rPr lang="sv-SE" sz="2000" b="1" dirty="0">
                <a:latin typeface="Arial" charset="0"/>
                <a:cs typeface="Times New Roman" charset="0"/>
              </a:rPr>
              <a:t> for </a:t>
            </a:r>
            <a:r>
              <a:rPr lang="sv-SE" sz="2000" b="1" dirty="0"/>
              <a:t>1Mbit/s (i.e. </a:t>
            </a:r>
            <a:r>
              <a:rPr lang="sv-SE" sz="2000" b="1" i="1" dirty="0" err="1">
                <a:sym typeface="Symbol" charset="0"/>
              </a:rPr>
              <a:t>t</a:t>
            </a:r>
            <a:r>
              <a:rPr lang="sv-SE" sz="2000" b="1" i="1" baseline="-25000" dirty="0" err="1" smtClean="0">
                <a:sym typeface="Symbol" charset="0"/>
              </a:rPr>
              <a:t>bit</a:t>
            </a:r>
            <a:r>
              <a:rPr lang="sv-SE" sz="2000" b="1" i="1" dirty="0" smtClean="0">
                <a:sym typeface="Symbol" charset="0"/>
              </a:rPr>
              <a:t> </a:t>
            </a:r>
            <a:r>
              <a:rPr lang="sv-SE" sz="2000" b="1" dirty="0">
                <a:sym typeface="Symbol" charset="0"/>
              </a:rPr>
              <a:t>= 1s):</a:t>
            </a:r>
          </a:p>
          <a:p>
            <a:pPr marL="342900" indent="-342900">
              <a:buFontTx/>
              <a:buChar char="•"/>
            </a:pPr>
            <a:r>
              <a:rPr lang="sv-SE" sz="2000" b="1" i="1" dirty="0" err="1">
                <a:latin typeface="Arial" charset="0"/>
              </a:rPr>
              <a:t>longest</a:t>
            </a:r>
            <a:r>
              <a:rPr lang="sv-SE" sz="2000" b="1" dirty="0">
                <a:latin typeface="Arial" charset="0"/>
              </a:rPr>
              <a:t>: </a:t>
            </a:r>
            <a:r>
              <a:rPr lang="sv-SE" sz="2000" b="1" i="1" dirty="0" err="1">
                <a:cs typeface="Times New Roman" charset="0"/>
              </a:rPr>
              <a:t>n</a:t>
            </a:r>
            <a:r>
              <a:rPr lang="sv-SE" sz="2000" b="1" baseline="-25000" dirty="0" err="1">
                <a:latin typeface="Arial" charset="0"/>
                <a:cs typeface="Times New Roman" charset="0"/>
              </a:rPr>
              <a:t>max</a:t>
            </a:r>
            <a:r>
              <a:rPr lang="sv-SE" sz="2000" b="1" dirty="0">
                <a:latin typeface="Arial" charset="0"/>
                <a:cs typeface="Times New Roman" charset="0"/>
              </a:rPr>
              <a:t>= 8 and </a:t>
            </a:r>
            <a:r>
              <a:rPr lang="sv-SE" sz="2000" b="1" i="1" dirty="0" err="1">
                <a:latin typeface="Arial" charset="0"/>
                <a:cs typeface="Times New Roman" charset="0"/>
                <a:sym typeface="Symbol" charset="0"/>
              </a:rPr>
              <a:t>including</a:t>
            </a:r>
            <a:r>
              <a:rPr lang="sv-SE" sz="2000" b="1" i="1" dirty="0">
                <a:latin typeface="Arial" charset="0"/>
                <a:cs typeface="Times New Roman" charset="0"/>
                <a:sym typeface="Symbol" charset="0"/>
              </a:rPr>
              <a:t> </a:t>
            </a:r>
            <a:r>
              <a:rPr lang="sv-SE" sz="2000" b="1" dirty="0">
                <a:latin typeface="Arial" charset="0"/>
                <a:cs typeface="Times New Roman" charset="0"/>
                <a:sym typeface="Symbol" charset="0"/>
              </a:rPr>
              <a:t>stuff-bits</a:t>
            </a:r>
            <a:endParaRPr lang="sv-SE" sz="2000" b="1" dirty="0">
              <a:latin typeface="Arial" charset="0"/>
              <a:cs typeface="Times New Roman" charset="0"/>
            </a:endParaRPr>
          </a:p>
        </p:txBody>
      </p:sp>
      <p:graphicFrame>
        <p:nvGraphicFramePr>
          <p:cNvPr id="148532" name="Object 52"/>
          <p:cNvGraphicFramePr>
            <a:graphicFrameLocks noChangeAspect="1"/>
          </p:cNvGraphicFramePr>
          <p:nvPr/>
        </p:nvGraphicFramePr>
        <p:xfrm>
          <a:off x="2635250" y="4933950"/>
          <a:ext cx="3738563" cy="430213"/>
        </p:xfrm>
        <a:graphic>
          <a:graphicData uri="http://schemas.openxmlformats.org/presentationml/2006/ole">
            <mc:AlternateContent xmlns:mc="http://schemas.openxmlformats.org/markup-compatibility/2006">
              <mc:Choice xmlns:v="urn:schemas-microsoft-com:vml" Requires="v">
                <p:oleObj spid="_x0000_s80601" name="Equation" r:id="rId7" imgW="1981080" imgH="228600" progId="Equation.3">
                  <p:embed/>
                </p:oleObj>
              </mc:Choice>
              <mc:Fallback>
                <p:oleObj name="Equation" r:id="rId7" imgW="19810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5250" y="4933950"/>
                        <a:ext cx="3738563" cy="430213"/>
                      </a:xfrm>
                      <a:prstGeom prst="rect">
                        <a:avLst/>
                      </a:prstGeom>
                      <a:noFill/>
                      <a:ln>
                        <a:noFill/>
                      </a:ln>
                      <a:effectLst/>
                      <a:extLst>
                        <a:ext uri="{909E8E84-426E-40dd-AFC4-6F175D3DCCD1}">
                          <a14:hiddenFill xmlns:a14="http://schemas.microsoft.com/office/drawing/2010/main">
                            <a:solidFill>
                              <a:srgbClr val="FFE2C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Rectangle 51"/>
          <p:cNvSpPr>
            <a:spLocks noChangeArrowheads="1"/>
          </p:cNvSpPr>
          <p:nvPr/>
        </p:nvSpPr>
        <p:spPr bwMode="auto">
          <a:xfrm>
            <a:off x="838200" y="5414963"/>
            <a:ext cx="7772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lang="sv-SE" sz="2000" b="1" i="1">
                <a:latin typeface="Arial" charset="0"/>
                <a:cs typeface="Times New Roman" charset="0"/>
              </a:rPr>
              <a:t>shortest</a:t>
            </a:r>
            <a:r>
              <a:rPr lang="sv-SE" sz="2000" b="1">
                <a:latin typeface="Arial" charset="0"/>
                <a:cs typeface="Times New Roman" charset="0"/>
              </a:rPr>
              <a:t>: </a:t>
            </a:r>
            <a:r>
              <a:rPr lang="sv-SE" sz="2000" b="1" i="1">
                <a:cs typeface="Times New Roman" charset="0"/>
              </a:rPr>
              <a:t>n</a:t>
            </a:r>
            <a:r>
              <a:rPr lang="sv-SE" sz="2000" b="1" baseline="-25000">
                <a:latin typeface="Arial" charset="0"/>
                <a:cs typeface="Times New Roman" charset="0"/>
              </a:rPr>
              <a:t>min</a:t>
            </a:r>
            <a:r>
              <a:rPr lang="sv-SE" sz="2000" b="1">
                <a:latin typeface="Arial" charset="0"/>
                <a:cs typeface="Times New Roman" charset="0"/>
              </a:rPr>
              <a:t>= 0 and </a:t>
            </a:r>
            <a:r>
              <a:rPr lang="sv-SE" sz="2000" b="1" i="1">
                <a:latin typeface="Arial" charset="0"/>
                <a:cs typeface="Times New Roman" charset="0"/>
                <a:sym typeface="Symbol" charset="0"/>
              </a:rPr>
              <a:t>without</a:t>
            </a:r>
            <a:r>
              <a:rPr lang="sv-SE" sz="2000" b="1">
                <a:latin typeface="Arial" charset="0"/>
                <a:cs typeface="Times New Roman" charset="0"/>
                <a:sym typeface="Symbol" charset="0"/>
              </a:rPr>
              <a:t> extra bits:</a:t>
            </a:r>
            <a:r>
              <a:rPr lang="sv-SE" sz="2000" b="1">
                <a:latin typeface="Arial" charset="0"/>
                <a:cs typeface="Times New Roman" charset="0"/>
              </a:rPr>
              <a:t> </a:t>
            </a:r>
          </a:p>
        </p:txBody>
      </p:sp>
      <p:graphicFrame>
        <p:nvGraphicFramePr>
          <p:cNvPr id="3" name="Object 13"/>
          <p:cNvGraphicFramePr>
            <a:graphicFrameLocks noChangeAspect="1"/>
          </p:cNvGraphicFramePr>
          <p:nvPr>
            <p:extLst>
              <p:ext uri="{D42A27DB-BD31-4B8C-83A1-F6EECF244321}">
                <p14:modId xmlns:p14="http://schemas.microsoft.com/office/powerpoint/2010/main" val="2549456437"/>
              </p:ext>
            </p:extLst>
          </p:nvPr>
        </p:nvGraphicFramePr>
        <p:xfrm>
          <a:off x="3773488" y="5860257"/>
          <a:ext cx="1462087" cy="430212"/>
        </p:xfrm>
        <a:graphic>
          <a:graphicData uri="http://schemas.openxmlformats.org/presentationml/2006/ole">
            <mc:AlternateContent xmlns:mc="http://schemas.openxmlformats.org/markup-compatibility/2006">
              <mc:Choice xmlns:v="urn:schemas-microsoft-com:vml" Requires="v">
                <p:oleObj spid="_x0000_s80602" name="Equation" r:id="rId9" imgW="774360" imgH="228600" progId="Equation.3">
                  <p:embed/>
                </p:oleObj>
              </mc:Choice>
              <mc:Fallback>
                <p:oleObj name="Equation" r:id="rId9" imgW="7743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3488" y="5860257"/>
                        <a:ext cx="1462087" cy="430212"/>
                      </a:xfrm>
                      <a:prstGeom prst="rect">
                        <a:avLst/>
                      </a:prstGeom>
                      <a:noFill/>
                      <a:ln>
                        <a:noFill/>
                      </a:ln>
                      <a:effectLst/>
                      <a:extLst>
                        <a:ext uri="{909E8E84-426E-40dd-AFC4-6F175D3DCCD1}">
                          <a14:hiddenFill xmlns:a14="http://schemas.microsoft.com/office/drawing/2010/main">
                            <a:solidFill>
                              <a:srgbClr val="FFE2C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025A855F-C6D8-5944-9B1B-50E202AEB8AD}" type="slidenum">
              <a:rPr lang="en-US" smtClean="0"/>
              <a:t>31</a:t>
            </a:fld>
            <a:endParaRPr lang="en-US" dirty="0"/>
          </a:p>
        </p:txBody>
      </p:sp>
    </p:spTree>
    <p:extLst>
      <p:ext uri="{BB962C8B-B14F-4D97-AF65-F5344CB8AC3E}">
        <p14:creationId xmlns:p14="http://schemas.microsoft.com/office/powerpoint/2010/main" val="2205088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485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5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85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31" grpId="0" autoUpdateAnimBg="0"/>
      <p:bldP spid="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Introduction to communication in automotive real-time systems</a:t>
            </a:r>
          </a:p>
          <a:p>
            <a:r>
              <a:rPr lang="en-US" dirty="0" smtClean="0">
                <a:solidFill>
                  <a:schemeClr val="bg1">
                    <a:lumMod val="75000"/>
                  </a:schemeClr>
                </a:solidFill>
              </a:rPr>
              <a:t>CAN protocol</a:t>
            </a:r>
          </a:p>
          <a:p>
            <a:r>
              <a:rPr lang="en-US" dirty="0" smtClean="0">
                <a:solidFill>
                  <a:schemeClr val="bg1">
                    <a:lumMod val="75000"/>
                  </a:schemeClr>
                </a:solidFill>
              </a:rPr>
              <a:t>Timing properties</a:t>
            </a:r>
          </a:p>
          <a:p>
            <a:r>
              <a:rPr lang="en-US" dirty="0" smtClean="0">
                <a:solidFill>
                  <a:srgbClr val="000000"/>
                </a:solidFill>
              </a:rPr>
              <a:t>Schedulability analysis</a:t>
            </a:r>
          </a:p>
          <a:p>
            <a:r>
              <a:rPr lang="en-US" dirty="0">
                <a:solidFill>
                  <a:schemeClr val="bg1">
                    <a:lumMod val="75000"/>
                  </a:schemeClr>
                </a:solidFill>
              </a:rPr>
              <a:t>CAN under </a:t>
            </a:r>
            <a:r>
              <a:rPr lang="en-US" dirty="0" err="1">
                <a:solidFill>
                  <a:schemeClr val="bg1">
                    <a:lumMod val="75000"/>
                  </a:schemeClr>
                </a:solidFill>
              </a:rPr>
              <a:t>μC</a:t>
            </a:r>
            <a:r>
              <a:rPr lang="en-US" dirty="0">
                <a:solidFill>
                  <a:schemeClr val="bg1">
                    <a:lumMod val="75000"/>
                  </a:schemeClr>
                </a:solidFill>
              </a:rPr>
              <a:t>/OS-</a:t>
            </a:r>
            <a:r>
              <a:rPr lang="en-US" dirty="0" smtClean="0">
                <a:solidFill>
                  <a:schemeClr val="bg1">
                    <a:lumMod val="75000"/>
                  </a:schemeClr>
                </a:solidFill>
              </a:rPr>
              <a:t>II</a:t>
            </a:r>
            <a:endParaRPr lang="en-US" dirty="0">
              <a:solidFill>
                <a:schemeClr val="bg1">
                  <a:lumMod val="75000"/>
                </a:schemeClr>
              </a:solidFill>
            </a:endParaRPr>
          </a:p>
        </p:txBody>
      </p:sp>
      <p:sp>
        <p:nvSpPr>
          <p:cNvPr id="4" name="Slide Number Placeholder 3"/>
          <p:cNvSpPr>
            <a:spLocks noGrp="1"/>
          </p:cNvSpPr>
          <p:nvPr>
            <p:ph type="sldNum" sz="quarter" idx="12"/>
          </p:nvPr>
        </p:nvSpPr>
        <p:spPr/>
        <p:txBody>
          <a:bodyPr/>
          <a:lstStyle/>
          <a:p>
            <a:fld id="{025A855F-C6D8-5944-9B1B-50E202AEB8AD}" type="slidenum">
              <a:rPr lang="en-US" smtClean="0"/>
              <a:t>32</a:t>
            </a:fld>
            <a:endParaRPr lang="en-US"/>
          </a:p>
        </p:txBody>
      </p:sp>
    </p:spTree>
    <p:extLst>
      <p:ext uri="{BB962C8B-B14F-4D97-AF65-F5344CB8AC3E}">
        <p14:creationId xmlns:p14="http://schemas.microsoft.com/office/powerpoint/2010/main" val="22178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3"/>
          <p:cNvSpPr>
            <a:spLocks noGrp="1" noChangeArrowheads="1"/>
          </p:cNvSpPr>
          <p:nvPr>
            <p:ph type="title"/>
          </p:nvPr>
        </p:nvSpPr>
        <p:spPr/>
        <p:txBody>
          <a:bodyPr>
            <a:normAutofit/>
          </a:bodyPr>
          <a:lstStyle/>
          <a:p>
            <a:r>
              <a:rPr lang="en-US" dirty="0" smtClean="0"/>
              <a:t>Response time analysis for CAN</a:t>
            </a:r>
            <a:endParaRPr lang="en-US" dirty="0"/>
          </a:p>
        </p:txBody>
      </p:sp>
      <p:sp>
        <p:nvSpPr>
          <p:cNvPr id="4" name="Content Placeholder 3"/>
          <p:cNvSpPr>
            <a:spLocks noGrp="1"/>
          </p:cNvSpPr>
          <p:nvPr>
            <p:ph idx="1"/>
          </p:nvPr>
        </p:nvSpPr>
        <p:spPr>
          <a:xfrm>
            <a:off x="457200" y="1440000"/>
            <a:ext cx="8229600" cy="4834440"/>
          </a:xfrm>
        </p:spPr>
        <p:txBody>
          <a:bodyPr>
            <a:normAutofit/>
          </a:bodyPr>
          <a:lstStyle/>
          <a:p>
            <a:r>
              <a:rPr lang="en-US" dirty="0"/>
              <a:t>CAN is priority based. Can we use some kind of response time analysis (similar as for tasks)</a:t>
            </a:r>
            <a:r>
              <a:rPr lang="en-US" dirty="0" smtClean="0"/>
              <a:t>?</a:t>
            </a:r>
            <a:endParaRPr lang="en-US" dirty="0"/>
          </a:p>
          <a:p>
            <a:pPr lvl="1"/>
            <a:r>
              <a:rPr lang="en-US" dirty="0"/>
              <a:t>Yes, with a slight modification. The CAN-bus is non-preemptive, so when a frame has managed to send the first bit, then it will continue sending the rest of the frame (without fear of being preempted by high priority frames</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025A855F-C6D8-5944-9B1B-50E202AEB8AD}" type="slidenum">
              <a:rPr lang="en-US" smtClean="0"/>
              <a:t>33</a:t>
            </a:fld>
            <a:endParaRPr lang="en-US"/>
          </a:p>
        </p:txBody>
      </p:sp>
    </p:spTree>
    <p:extLst>
      <p:ext uri="{BB962C8B-B14F-4D97-AF65-F5344CB8AC3E}">
        <p14:creationId xmlns:p14="http://schemas.microsoft.com/office/powerpoint/2010/main" val="2346667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3"/>
          <p:cNvSpPr>
            <a:spLocks noGrp="1" noChangeArrowheads="1"/>
          </p:cNvSpPr>
          <p:nvPr>
            <p:ph type="title"/>
          </p:nvPr>
        </p:nvSpPr>
        <p:spPr/>
        <p:txBody>
          <a:bodyPr>
            <a:normAutofit/>
          </a:bodyPr>
          <a:lstStyle/>
          <a:p>
            <a:r>
              <a:rPr lang="en-US" dirty="0" smtClean="0"/>
              <a:t>Response time analysis for CAN</a:t>
            </a:r>
            <a:endParaRPr lang="en-US" dirty="0"/>
          </a:p>
        </p:txBody>
      </p:sp>
      <p:sp>
        <p:nvSpPr>
          <p:cNvPr id="4" name="Content Placeholder 3"/>
          <p:cNvSpPr>
            <a:spLocks noGrp="1"/>
          </p:cNvSpPr>
          <p:nvPr>
            <p:ph idx="1"/>
          </p:nvPr>
        </p:nvSpPr>
        <p:spPr>
          <a:xfrm>
            <a:off x="457200" y="1440000"/>
            <a:ext cx="8229600" cy="4834440"/>
          </a:xfrm>
        </p:spPr>
        <p:txBody>
          <a:bodyPr>
            <a:normAutofit fontScale="85000" lnSpcReduction="20000"/>
          </a:bodyPr>
          <a:lstStyle/>
          <a:p>
            <a:r>
              <a:rPr lang="en-US" dirty="0" smtClean="0"/>
              <a:t>Response </a:t>
            </a:r>
            <a:r>
              <a:rPr lang="en-US" dirty="0"/>
              <a:t>time for </a:t>
            </a:r>
            <a:r>
              <a:rPr lang="en-US" dirty="0" smtClean="0"/>
              <a:t>frame with priority/id </a:t>
            </a:r>
            <a:r>
              <a:rPr lang="en-US" dirty="0" err="1" smtClean="0"/>
              <a:t>i</a:t>
            </a:r>
            <a:r>
              <a:rPr lang="en-US" dirty="0" smtClean="0"/>
              <a:t> </a:t>
            </a:r>
            <a:r>
              <a:rPr lang="en-US" dirty="0"/>
              <a:t>(pessimistic)</a:t>
            </a:r>
            <a:r>
              <a:rPr lang="en-US" dirty="0" smtClean="0"/>
              <a:t>:</a:t>
            </a:r>
          </a:p>
          <a:p>
            <a:endParaRPr lang="en-US" dirty="0"/>
          </a:p>
          <a:p>
            <a:pPr marL="0" indent="0">
              <a:buNone/>
            </a:pPr>
            <a:endParaRPr lang="en-US" dirty="0" smtClean="0"/>
          </a:p>
          <a:p>
            <a:endParaRPr lang="en-US" dirty="0" smtClean="0"/>
          </a:p>
          <a:p>
            <a:endParaRPr lang="en-US" dirty="0"/>
          </a:p>
          <a:p>
            <a:pPr marL="0" indent="0">
              <a:buNone/>
            </a:pPr>
            <a:r>
              <a:rPr lang="en-US" dirty="0" smtClean="0"/>
              <a:t>	where </a:t>
            </a:r>
            <a:r>
              <a:rPr lang="en-US" dirty="0"/>
              <a:t>the blocking time for a frame is given by</a:t>
            </a:r>
            <a:r>
              <a:rPr lang="en-US" dirty="0" smtClean="0"/>
              <a:t>:</a:t>
            </a:r>
            <a:endParaRPr lang="en-US" dirty="0"/>
          </a:p>
          <a:p>
            <a:pPr marL="0" indent="0">
              <a:buNone/>
            </a:pPr>
            <a:endParaRPr lang="en-US" dirty="0" smtClean="0"/>
          </a:p>
          <a:p>
            <a:endParaRPr lang="en-US" dirty="0" smtClean="0"/>
          </a:p>
          <a:p>
            <a:pPr marL="457200" lvl="1" indent="0">
              <a:buNone/>
            </a:pPr>
            <a:endParaRPr lang="en-US" i="1" dirty="0" smtClean="0"/>
          </a:p>
          <a:p>
            <a:pPr marL="457200" lvl="1" indent="0">
              <a:buNone/>
            </a:pPr>
            <a:r>
              <a:rPr lang="en-US" i="1" dirty="0" err="1" smtClean="0"/>
              <a:t>hp</a:t>
            </a:r>
            <a:r>
              <a:rPr lang="en-US" i="1" dirty="0"/>
              <a:t>(</a:t>
            </a:r>
            <a:r>
              <a:rPr lang="en-US" i="1" dirty="0" err="1"/>
              <a:t>i</a:t>
            </a:r>
            <a:r>
              <a:rPr lang="en-US" i="1" dirty="0"/>
              <a:t>) </a:t>
            </a:r>
            <a:r>
              <a:rPr lang="en-US" dirty="0"/>
              <a:t>= high priority frames (that can delay the first bit)</a:t>
            </a:r>
          </a:p>
          <a:p>
            <a:pPr marL="457200" lvl="1" indent="0">
              <a:buNone/>
            </a:pPr>
            <a:r>
              <a:rPr lang="en-US" i="1" dirty="0" err="1"/>
              <a:t>lp</a:t>
            </a:r>
            <a:r>
              <a:rPr lang="en-US" i="1" dirty="0"/>
              <a:t>(</a:t>
            </a:r>
            <a:r>
              <a:rPr lang="en-US" i="1" dirty="0" err="1"/>
              <a:t>i</a:t>
            </a:r>
            <a:r>
              <a:rPr lang="en-US" i="1" dirty="0"/>
              <a:t>) </a:t>
            </a:r>
            <a:r>
              <a:rPr lang="en-US" dirty="0"/>
              <a:t>= low priority frames (that can block the first bit</a:t>
            </a:r>
            <a:r>
              <a:rPr lang="en-US" dirty="0" smtClean="0"/>
              <a:t>)</a:t>
            </a:r>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a:p>
        </p:txBody>
      </p:sp>
      <p:graphicFrame>
        <p:nvGraphicFramePr>
          <p:cNvPr id="4098" name="Object 7"/>
          <p:cNvGraphicFramePr>
            <a:graphicFrameLocks noChangeAspect="1"/>
          </p:cNvGraphicFramePr>
          <p:nvPr>
            <p:extLst>
              <p:ext uri="{D42A27DB-BD31-4B8C-83A1-F6EECF244321}">
                <p14:modId xmlns:p14="http://schemas.microsoft.com/office/powerpoint/2010/main" val="3172360204"/>
              </p:ext>
            </p:extLst>
          </p:nvPr>
        </p:nvGraphicFramePr>
        <p:xfrm>
          <a:off x="2863850" y="1825625"/>
          <a:ext cx="3584575" cy="1035050"/>
        </p:xfrm>
        <a:graphic>
          <a:graphicData uri="http://schemas.openxmlformats.org/presentationml/2006/ole">
            <mc:AlternateContent xmlns:mc="http://schemas.openxmlformats.org/markup-compatibility/2006">
              <mc:Choice xmlns:v="urn:schemas-microsoft-com:vml" Requires="v">
                <p:oleObj spid="_x0000_s71488" name="Equation" r:id="rId4" imgW="1841500" imgH="533400" progId="Equation.3">
                  <p:embed/>
                </p:oleObj>
              </mc:Choice>
              <mc:Fallback>
                <p:oleObj name="Equation" r:id="rId4" imgW="1841500" imgH="533400" progId="Equation.3">
                  <p:embed/>
                  <p:pic>
                    <p:nvPicPr>
                      <p:cNvPr id="0" name=""/>
                      <p:cNvPicPr>
                        <a:picLocks noChangeAspect="1" noChangeArrowheads="1"/>
                      </p:cNvPicPr>
                      <p:nvPr/>
                    </p:nvPicPr>
                    <p:blipFill>
                      <a:blip r:embed="rId5"/>
                      <a:srcRect/>
                      <a:stretch>
                        <a:fillRect/>
                      </a:stretch>
                    </p:blipFill>
                    <p:spPr bwMode="auto">
                      <a:xfrm>
                        <a:off x="2863850" y="1825625"/>
                        <a:ext cx="3584575" cy="1035050"/>
                      </a:xfrm>
                      <a:prstGeom prst="rect">
                        <a:avLst/>
                      </a:prstGeom>
                      <a:noFill/>
                      <a:ln>
                        <a:noFill/>
                      </a:ln>
                      <a:effectLst/>
                      <a:extLst>
                        <a:ext uri="{909E8E84-426E-40dd-AFC4-6F175D3DCCD1}">
                          <a14:hiddenFill xmlns:a14="http://schemas.microsoft.com/office/drawing/2010/main">
                            <a:solidFill>
                              <a:srgbClr val="FFE2C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99" name="Object 10"/>
          <p:cNvGraphicFramePr>
            <a:graphicFrameLocks noChangeAspect="1"/>
          </p:cNvGraphicFramePr>
          <p:nvPr>
            <p:extLst>
              <p:ext uri="{D42A27DB-BD31-4B8C-83A1-F6EECF244321}">
                <p14:modId xmlns:p14="http://schemas.microsoft.com/office/powerpoint/2010/main" val="1844580973"/>
              </p:ext>
            </p:extLst>
          </p:nvPr>
        </p:nvGraphicFramePr>
        <p:xfrm>
          <a:off x="2852738" y="2892425"/>
          <a:ext cx="2333625" cy="447675"/>
        </p:xfrm>
        <a:graphic>
          <a:graphicData uri="http://schemas.openxmlformats.org/presentationml/2006/ole">
            <mc:AlternateContent xmlns:mc="http://schemas.openxmlformats.org/markup-compatibility/2006">
              <mc:Choice xmlns:v="urn:schemas-microsoft-com:vml" Requires="v">
                <p:oleObj spid="_x0000_s71489" name="Equation" r:id="rId6" imgW="1320800" imgH="254000" progId="Equation.3">
                  <p:embed/>
                </p:oleObj>
              </mc:Choice>
              <mc:Fallback>
                <p:oleObj name="Equation" r:id="rId6" imgW="1320800" imgH="254000" progId="Equation.3">
                  <p:embed/>
                  <p:pic>
                    <p:nvPicPr>
                      <p:cNvPr id="0" name=""/>
                      <p:cNvPicPr>
                        <a:picLocks noChangeAspect="1" noChangeArrowheads="1"/>
                      </p:cNvPicPr>
                      <p:nvPr/>
                    </p:nvPicPr>
                    <p:blipFill>
                      <a:blip r:embed="rId7"/>
                      <a:srcRect/>
                      <a:stretch>
                        <a:fillRect/>
                      </a:stretch>
                    </p:blipFill>
                    <p:spPr bwMode="auto">
                      <a:xfrm>
                        <a:off x="2852738" y="2892425"/>
                        <a:ext cx="2333625" cy="447675"/>
                      </a:xfrm>
                      <a:prstGeom prst="rect">
                        <a:avLst/>
                      </a:prstGeom>
                      <a:noFill/>
                      <a:ln>
                        <a:noFill/>
                      </a:ln>
                      <a:effectLst/>
                      <a:extLst>
                        <a:ext uri="{909E8E84-426E-40dd-AFC4-6F175D3DCCD1}">
                          <a14:hiddenFill xmlns:a14="http://schemas.microsoft.com/office/drawing/2010/main">
                            <a:solidFill>
                              <a:srgbClr val="FFE2C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00" name="Object 12"/>
          <p:cNvGraphicFramePr>
            <a:graphicFrameLocks noChangeAspect="1"/>
          </p:cNvGraphicFramePr>
          <p:nvPr>
            <p:extLst>
              <p:ext uri="{D42A27DB-BD31-4B8C-83A1-F6EECF244321}">
                <p14:modId xmlns:p14="http://schemas.microsoft.com/office/powerpoint/2010/main" val="4285260425"/>
              </p:ext>
            </p:extLst>
          </p:nvPr>
        </p:nvGraphicFramePr>
        <p:xfrm>
          <a:off x="2491546" y="4061415"/>
          <a:ext cx="3956879" cy="726485"/>
        </p:xfrm>
        <a:graphic>
          <a:graphicData uri="http://schemas.openxmlformats.org/presentationml/2006/ole">
            <mc:AlternateContent xmlns:mc="http://schemas.openxmlformats.org/markup-compatibility/2006">
              <mc:Choice xmlns:v="urn:schemas-microsoft-com:vml" Requires="v">
                <p:oleObj spid="_x0000_s71490" name="Equation" r:id="rId8" imgW="1511300" imgH="279400" progId="Equation.3">
                  <p:embed/>
                </p:oleObj>
              </mc:Choice>
              <mc:Fallback>
                <p:oleObj name="Equation" r:id="rId8" imgW="1511300" imgH="279400" progId="Equation.3">
                  <p:embed/>
                  <p:pic>
                    <p:nvPicPr>
                      <p:cNvPr id="0" name=""/>
                      <p:cNvPicPr>
                        <a:picLocks noChangeAspect="1" noChangeArrowheads="1"/>
                      </p:cNvPicPr>
                      <p:nvPr/>
                    </p:nvPicPr>
                    <p:blipFill>
                      <a:blip r:embed="rId9"/>
                      <a:srcRect/>
                      <a:stretch>
                        <a:fillRect/>
                      </a:stretch>
                    </p:blipFill>
                    <p:spPr bwMode="auto">
                      <a:xfrm>
                        <a:off x="2491546" y="4061415"/>
                        <a:ext cx="3956879" cy="726485"/>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fld id="{025A855F-C6D8-5944-9B1B-50E202AEB8AD}" type="slidenum">
              <a:rPr lang="en-US" smtClean="0"/>
              <a:t>34</a:t>
            </a:fld>
            <a:endParaRPr lang="en-US"/>
          </a:p>
        </p:txBody>
      </p:sp>
    </p:spTree>
    <p:extLst>
      <p:ext uri="{BB962C8B-B14F-4D97-AF65-F5344CB8AC3E}">
        <p14:creationId xmlns:p14="http://schemas.microsoft.com/office/powerpoint/2010/main" val="14115951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Introduction to communication in automotive real-time systems</a:t>
            </a:r>
          </a:p>
          <a:p>
            <a:r>
              <a:rPr lang="en-US" dirty="0" smtClean="0">
                <a:solidFill>
                  <a:schemeClr val="bg1">
                    <a:lumMod val="75000"/>
                  </a:schemeClr>
                </a:solidFill>
              </a:rPr>
              <a:t>CAN protocol</a:t>
            </a:r>
          </a:p>
          <a:p>
            <a:r>
              <a:rPr lang="en-US" dirty="0" smtClean="0">
                <a:solidFill>
                  <a:schemeClr val="bg1">
                    <a:lumMod val="75000"/>
                  </a:schemeClr>
                </a:solidFill>
              </a:rPr>
              <a:t>Timing properties</a:t>
            </a:r>
          </a:p>
          <a:p>
            <a:r>
              <a:rPr lang="en-US" dirty="0" smtClean="0">
                <a:solidFill>
                  <a:schemeClr val="bg1">
                    <a:lumMod val="75000"/>
                  </a:schemeClr>
                </a:solidFill>
              </a:rPr>
              <a:t>Schedulability analysis</a:t>
            </a:r>
          </a:p>
          <a:p>
            <a:r>
              <a:rPr lang="en-US" dirty="0"/>
              <a:t>CAN under </a:t>
            </a:r>
            <a:r>
              <a:rPr lang="en-US" dirty="0" err="1"/>
              <a:t>μC</a:t>
            </a:r>
            <a:r>
              <a:rPr lang="en-US" dirty="0"/>
              <a:t>/OS-</a:t>
            </a:r>
            <a:r>
              <a:rPr lang="en-US" dirty="0" smtClean="0"/>
              <a:t>II</a:t>
            </a:r>
            <a:endParaRPr lang="en-US" dirty="0"/>
          </a:p>
        </p:txBody>
      </p:sp>
      <p:sp>
        <p:nvSpPr>
          <p:cNvPr id="4" name="Slide Number Placeholder 3"/>
          <p:cNvSpPr>
            <a:spLocks noGrp="1"/>
          </p:cNvSpPr>
          <p:nvPr>
            <p:ph type="sldNum" sz="quarter" idx="12"/>
          </p:nvPr>
        </p:nvSpPr>
        <p:spPr/>
        <p:txBody>
          <a:bodyPr/>
          <a:lstStyle/>
          <a:p>
            <a:fld id="{025A855F-C6D8-5944-9B1B-50E202AEB8AD}" type="slidenum">
              <a:rPr lang="en-US" smtClean="0"/>
              <a:t>35</a:t>
            </a:fld>
            <a:endParaRPr lang="en-US"/>
          </a:p>
        </p:txBody>
      </p:sp>
    </p:spTree>
    <p:extLst>
      <p:ext uri="{BB962C8B-B14F-4D97-AF65-F5344CB8AC3E}">
        <p14:creationId xmlns:p14="http://schemas.microsoft.com/office/powerpoint/2010/main" val="14870665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CAN under </a:t>
            </a:r>
            <a:r>
              <a:rPr lang="en-US" dirty="0" err="1"/>
              <a:t>μC</a:t>
            </a:r>
            <a:r>
              <a:rPr lang="en-US" dirty="0"/>
              <a:t>/OS-</a:t>
            </a:r>
            <a:r>
              <a:rPr lang="en-US" dirty="0" smtClean="0"/>
              <a:t>II</a:t>
            </a:r>
            <a:endParaRPr lang="en-US" dirty="0"/>
          </a:p>
        </p:txBody>
      </p:sp>
      <p:sp>
        <p:nvSpPr>
          <p:cNvPr id="4" name="Slide Number Placeholder 3"/>
          <p:cNvSpPr>
            <a:spLocks noGrp="1"/>
          </p:cNvSpPr>
          <p:nvPr>
            <p:ph type="sldNum" sz="quarter" idx="12"/>
          </p:nvPr>
        </p:nvSpPr>
        <p:spPr/>
        <p:txBody>
          <a:bodyPr/>
          <a:lstStyle/>
          <a:p>
            <a:fld id="{025A855F-C6D8-5944-9B1B-50E202AEB8AD}" type="slidenum">
              <a:rPr lang="en-US" smtClean="0"/>
              <a:t>36</a:t>
            </a:fld>
            <a:endParaRPr lang="en-US"/>
          </a:p>
        </p:txBody>
      </p:sp>
      <p:sp>
        <p:nvSpPr>
          <p:cNvPr id="16" name="TextBox 15"/>
          <p:cNvSpPr txBox="1"/>
          <p:nvPr/>
        </p:nvSpPr>
        <p:spPr>
          <a:xfrm>
            <a:off x="1830620" y="4987231"/>
            <a:ext cx="2462007" cy="954107"/>
          </a:xfrm>
          <a:prstGeom prst="rect">
            <a:avLst/>
          </a:prstGeom>
          <a:noFill/>
        </p:spPr>
        <p:txBody>
          <a:bodyPr wrap="none" rtlCol="0">
            <a:spAutoFit/>
          </a:bodyPr>
          <a:lstStyle/>
          <a:p>
            <a:r>
              <a:rPr lang="en-US" sz="1400" dirty="0" smtClean="0"/>
              <a:t>Task1: </a:t>
            </a:r>
          </a:p>
          <a:p>
            <a:pPr marL="285750" indent="-285750">
              <a:buFont typeface="Arial"/>
              <a:buChar char="•"/>
            </a:pPr>
            <a:r>
              <a:rPr lang="en-US" sz="1400" dirty="0" smtClean="0"/>
              <a:t>Triggered periodically</a:t>
            </a:r>
          </a:p>
          <a:p>
            <a:pPr marL="285750" indent="-285750">
              <a:buFont typeface="Arial"/>
              <a:buChar char="•"/>
            </a:pPr>
            <a:r>
              <a:rPr lang="en-US" sz="1400" dirty="0" smtClean="0"/>
              <a:t>Senses the light and sends </a:t>
            </a:r>
          </a:p>
          <a:p>
            <a:r>
              <a:rPr lang="en-US" sz="1400" dirty="0"/>
              <a:t> </a:t>
            </a:r>
            <a:r>
              <a:rPr lang="en-US" sz="1400" dirty="0" smtClean="0"/>
              <a:t>      the reading to another ECU</a:t>
            </a:r>
            <a:endParaRPr lang="en-US" sz="1400" dirty="0"/>
          </a:p>
        </p:txBody>
      </p:sp>
      <p:sp>
        <p:nvSpPr>
          <p:cNvPr id="18" name="TextBox 17"/>
          <p:cNvSpPr txBox="1"/>
          <p:nvPr/>
        </p:nvSpPr>
        <p:spPr>
          <a:xfrm>
            <a:off x="5441881" y="4987231"/>
            <a:ext cx="2929007" cy="954107"/>
          </a:xfrm>
          <a:prstGeom prst="rect">
            <a:avLst/>
          </a:prstGeom>
          <a:noFill/>
        </p:spPr>
        <p:txBody>
          <a:bodyPr wrap="none" rtlCol="0">
            <a:spAutoFit/>
          </a:bodyPr>
          <a:lstStyle/>
          <a:p>
            <a:r>
              <a:rPr lang="en-US" sz="1400" dirty="0" smtClean="0"/>
              <a:t>Task2: </a:t>
            </a:r>
          </a:p>
          <a:p>
            <a:pPr marL="285750" indent="-285750">
              <a:buFont typeface="Arial"/>
              <a:buChar char="•"/>
            </a:pPr>
            <a:r>
              <a:rPr lang="en-US" sz="1400" dirty="0"/>
              <a:t>T</a:t>
            </a:r>
            <a:r>
              <a:rPr lang="en-US" sz="1400" dirty="0" smtClean="0"/>
              <a:t>riggered by arriving light reading</a:t>
            </a:r>
          </a:p>
          <a:p>
            <a:pPr marL="285750" indent="-285750">
              <a:buFont typeface="Arial"/>
              <a:buChar char="•"/>
            </a:pPr>
            <a:r>
              <a:rPr lang="en-US" sz="1400" dirty="0" smtClean="0"/>
              <a:t>If the reading exceeds threshold, </a:t>
            </a:r>
          </a:p>
          <a:p>
            <a:r>
              <a:rPr lang="en-US" sz="1400" dirty="0"/>
              <a:t> </a:t>
            </a:r>
            <a:r>
              <a:rPr lang="en-US" sz="1400" dirty="0" smtClean="0"/>
              <a:t>      turns </a:t>
            </a:r>
            <a:r>
              <a:rPr lang="en-US" sz="1400" dirty="0"/>
              <a:t>on a LED</a:t>
            </a:r>
          </a:p>
        </p:txBody>
      </p:sp>
      <p:cxnSp>
        <p:nvCxnSpPr>
          <p:cNvPr id="24" name="Straight Arrow Connector 23"/>
          <p:cNvCxnSpPr>
            <a:stCxn id="16" idx="3"/>
            <a:endCxn id="18" idx="1"/>
          </p:cNvCxnSpPr>
          <p:nvPr/>
        </p:nvCxnSpPr>
        <p:spPr>
          <a:xfrm>
            <a:off x="4292627" y="5464285"/>
            <a:ext cx="1149254" cy="0"/>
          </a:xfrm>
          <a:prstGeom prst="straightConnector1">
            <a:avLst/>
          </a:prstGeom>
          <a:ln w="38100" cmpd="sng">
            <a:solidFill>
              <a:srgbClr val="000000"/>
            </a:solidFill>
            <a:headEnd type="none"/>
            <a:tailEnd type="triangle"/>
          </a:ln>
        </p:spPr>
        <p:style>
          <a:lnRef idx="2">
            <a:schemeClr val="dk1"/>
          </a:lnRef>
          <a:fillRef idx="0">
            <a:schemeClr val="dk1"/>
          </a:fillRef>
          <a:effectRef idx="1">
            <a:schemeClr val="dk1"/>
          </a:effectRef>
          <a:fontRef idx="minor">
            <a:schemeClr val="tx1"/>
          </a:fontRef>
        </p:style>
      </p:cxnSp>
      <p:pic>
        <p:nvPicPr>
          <p:cNvPr id="3" name="Picture 2"/>
          <p:cNvPicPr>
            <a:picLocks noChangeAspect="1"/>
          </p:cNvPicPr>
          <p:nvPr/>
        </p:nvPicPr>
        <p:blipFill>
          <a:blip r:embed="rId2"/>
          <a:stretch>
            <a:fillRect/>
          </a:stretch>
        </p:blipFill>
        <p:spPr>
          <a:xfrm>
            <a:off x="369656" y="1395308"/>
            <a:ext cx="8511996" cy="3143980"/>
          </a:xfrm>
          <a:prstGeom prst="rect">
            <a:avLst/>
          </a:prstGeom>
        </p:spPr>
      </p:pic>
    </p:spTree>
    <p:extLst>
      <p:ext uri="{BB962C8B-B14F-4D97-AF65-F5344CB8AC3E}">
        <p14:creationId xmlns:p14="http://schemas.microsoft.com/office/powerpoint/2010/main" val="34450489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a:t>
            </a:r>
            <a:r>
              <a:rPr lang="en-US" dirty="0" smtClean="0"/>
              <a:t>under </a:t>
            </a:r>
            <a:r>
              <a:rPr lang="en-US" dirty="0" err="1"/>
              <a:t>μC</a:t>
            </a:r>
            <a:r>
              <a:rPr lang="en-US" dirty="0"/>
              <a:t>/OS-II</a:t>
            </a:r>
          </a:p>
        </p:txBody>
      </p:sp>
      <p:sp>
        <p:nvSpPr>
          <p:cNvPr id="4" name="Slide Number Placeholder 3"/>
          <p:cNvSpPr>
            <a:spLocks noGrp="1"/>
          </p:cNvSpPr>
          <p:nvPr>
            <p:ph type="sldNum" sz="quarter" idx="12"/>
          </p:nvPr>
        </p:nvSpPr>
        <p:spPr/>
        <p:txBody>
          <a:bodyPr/>
          <a:lstStyle/>
          <a:p>
            <a:fld id="{025A855F-C6D8-5944-9B1B-50E202AEB8AD}" type="slidenum">
              <a:rPr lang="en-US" smtClean="0"/>
              <a:t>37</a:t>
            </a:fld>
            <a:endParaRPr lang="en-US"/>
          </a:p>
        </p:txBody>
      </p:sp>
      <p:pic>
        <p:nvPicPr>
          <p:cNvPr id="10" name="Picture 9"/>
          <p:cNvPicPr>
            <a:picLocks noChangeAspect="1"/>
          </p:cNvPicPr>
          <p:nvPr/>
        </p:nvPicPr>
        <p:blipFill>
          <a:blip r:embed="rId3"/>
          <a:stretch>
            <a:fillRect/>
          </a:stretch>
        </p:blipFill>
        <p:spPr>
          <a:xfrm>
            <a:off x="457200" y="1660257"/>
            <a:ext cx="8229600" cy="4114800"/>
          </a:xfrm>
          <a:prstGeom prst="rect">
            <a:avLst/>
          </a:prstGeom>
        </p:spPr>
      </p:pic>
    </p:spTree>
    <p:extLst>
      <p:ext uri="{BB962C8B-B14F-4D97-AF65-F5344CB8AC3E}">
        <p14:creationId xmlns:p14="http://schemas.microsoft.com/office/powerpoint/2010/main" val="94971697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under </a:t>
            </a:r>
            <a:r>
              <a:rPr lang="en-US" dirty="0" err="1"/>
              <a:t>μC</a:t>
            </a:r>
            <a:r>
              <a:rPr lang="en-US" dirty="0"/>
              <a:t>/OS-II (initialization)</a:t>
            </a:r>
          </a:p>
        </p:txBody>
      </p:sp>
      <p:sp>
        <p:nvSpPr>
          <p:cNvPr id="3" name="Content Placeholder 2"/>
          <p:cNvSpPr>
            <a:spLocks noGrp="1"/>
          </p:cNvSpPr>
          <p:nvPr>
            <p:ph idx="1"/>
          </p:nvPr>
        </p:nvSpPr>
        <p:spPr/>
        <p:txBody>
          <a:bodyPr>
            <a:normAutofit fontScale="77500" lnSpcReduction="20000"/>
          </a:bodyPr>
          <a:lstStyle/>
          <a:p>
            <a:r>
              <a:rPr lang="en-US" dirty="0">
                <a:latin typeface="Courier New"/>
                <a:cs typeface="Courier New"/>
              </a:rPr>
              <a:t>CAN_RESULT </a:t>
            </a:r>
            <a:r>
              <a:rPr lang="en-US" dirty="0" err="1">
                <a:latin typeface="Courier New"/>
                <a:cs typeface="Courier New"/>
              </a:rPr>
              <a:t>CANInit</a:t>
            </a:r>
            <a:r>
              <a:rPr lang="en-US" dirty="0">
                <a:latin typeface="Courier New"/>
                <a:cs typeface="Courier New"/>
              </a:rPr>
              <a:t>(void</a:t>
            </a:r>
            <a:r>
              <a:rPr lang="en-US" dirty="0" smtClean="0">
                <a:latin typeface="Courier New"/>
                <a:cs typeface="Courier New"/>
              </a:rPr>
              <a:t>)</a:t>
            </a:r>
          </a:p>
          <a:p>
            <a:pPr lvl="1"/>
            <a:r>
              <a:rPr lang="en-US" dirty="0" smtClean="0">
                <a:cs typeface="Courier New"/>
              </a:rPr>
              <a:t>Initializes the data structures used internally by the CAN driver. Must be called before calling any other CAN function.</a:t>
            </a:r>
            <a:endParaRPr lang="en-US" dirty="0">
              <a:cs typeface="Courier New"/>
            </a:endParaRPr>
          </a:p>
          <a:p>
            <a:pPr lvl="1"/>
            <a:r>
              <a:rPr lang="en-US" dirty="0" smtClean="0"/>
              <a:t>Returns:</a:t>
            </a:r>
          </a:p>
          <a:p>
            <a:pPr lvl="2"/>
            <a:r>
              <a:rPr lang="en-US" dirty="0" smtClean="0">
                <a:latin typeface="Courier New"/>
                <a:cs typeface="Courier New"/>
              </a:rPr>
              <a:t>CAN_OK</a:t>
            </a:r>
            <a:endParaRPr lang="en-US" dirty="0"/>
          </a:p>
          <a:p>
            <a:pPr lvl="2"/>
            <a:r>
              <a:rPr lang="en-US" dirty="0" smtClean="0">
                <a:latin typeface="Courier New"/>
                <a:cs typeface="Courier New"/>
              </a:rPr>
              <a:t>CAN_NO_SEMAPHORE</a:t>
            </a:r>
          </a:p>
          <a:p>
            <a:r>
              <a:rPr lang="en-US" dirty="0">
                <a:latin typeface="Courier New"/>
                <a:cs typeface="Courier New"/>
              </a:rPr>
              <a:t>CAN_RESULT </a:t>
            </a:r>
            <a:r>
              <a:rPr lang="en-US" dirty="0" err="1">
                <a:latin typeface="Courier New"/>
                <a:cs typeface="Courier New"/>
              </a:rPr>
              <a:t>CANConfigureBaudrate</a:t>
            </a:r>
            <a:r>
              <a:rPr lang="en-US" dirty="0">
                <a:latin typeface="Courier New"/>
                <a:cs typeface="Courier New"/>
              </a:rPr>
              <a:t>(INT32U </a:t>
            </a:r>
            <a:r>
              <a:rPr lang="en-US" dirty="0" err="1">
                <a:latin typeface="Courier New"/>
                <a:cs typeface="Courier New"/>
              </a:rPr>
              <a:t>baudrate</a:t>
            </a:r>
            <a:r>
              <a:rPr lang="en-US" dirty="0">
                <a:latin typeface="Courier New"/>
                <a:cs typeface="Courier New"/>
              </a:rPr>
              <a:t>, INT8U </a:t>
            </a:r>
            <a:r>
              <a:rPr lang="en-US" dirty="0" err="1">
                <a:latin typeface="Courier New"/>
                <a:cs typeface="Courier New"/>
              </a:rPr>
              <a:t>syncjump</a:t>
            </a:r>
            <a:r>
              <a:rPr lang="en-US" dirty="0" smtClean="0">
                <a:latin typeface="Courier New"/>
                <a:cs typeface="Courier New"/>
              </a:rPr>
              <a:t>)</a:t>
            </a:r>
          </a:p>
          <a:p>
            <a:pPr lvl="1"/>
            <a:r>
              <a:rPr lang="en-US" dirty="0">
                <a:cs typeface="Courier New"/>
              </a:rPr>
              <a:t>Takes a </a:t>
            </a:r>
            <a:r>
              <a:rPr lang="en-US" dirty="0" err="1">
                <a:cs typeface="Courier New"/>
              </a:rPr>
              <a:t>baudrate</a:t>
            </a:r>
            <a:r>
              <a:rPr lang="en-US" dirty="0">
                <a:cs typeface="Courier New"/>
              </a:rPr>
              <a:t> </a:t>
            </a:r>
            <a:r>
              <a:rPr lang="en-US" dirty="0" smtClean="0">
                <a:cs typeface="Courier New"/>
              </a:rPr>
              <a:t>(in bits per second) and </a:t>
            </a:r>
            <a:r>
              <a:rPr lang="en-US" dirty="0">
                <a:cs typeface="Courier New"/>
              </a:rPr>
              <a:t>a value for the CAN </a:t>
            </a:r>
            <a:r>
              <a:rPr lang="en-US" dirty="0" err="1">
                <a:cs typeface="Courier New"/>
              </a:rPr>
              <a:t>synchronisation</a:t>
            </a:r>
            <a:r>
              <a:rPr lang="en-US" dirty="0">
                <a:cs typeface="Courier New"/>
              </a:rPr>
              <a:t> jump </a:t>
            </a:r>
            <a:r>
              <a:rPr lang="en-US" dirty="0" smtClean="0">
                <a:cs typeface="Courier New"/>
              </a:rPr>
              <a:t>(use </a:t>
            </a:r>
            <a:r>
              <a:rPr lang="en-US" dirty="0">
                <a:cs typeface="Courier New"/>
              </a:rPr>
              <a:t>a value of 0</a:t>
            </a:r>
            <a:r>
              <a:rPr lang="en-US" dirty="0" smtClean="0">
                <a:cs typeface="Courier New"/>
              </a:rPr>
              <a:t> for default).</a:t>
            </a:r>
          </a:p>
          <a:p>
            <a:pPr lvl="1"/>
            <a:r>
              <a:rPr lang="en-US" dirty="0" smtClean="0">
                <a:cs typeface="Courier New"/>
              </a:rPr>
              <a:t>Returns:</a:t>
            </a:r>
          </a:p>
          <a:p>
            <a:pPr lvl="2"/>
            <a:r>
              <a:rPr lang="en-US" dirty="0" smtClean="0">
                <a:latin typeface="Courier New"/>
                <a:cs typeface="Courier New"/>
              </a:rPr>
              <a:t>CAN_OK</a:t>
            </a:r>
          </a:p>
          <a:p>
            <a:pPr lvl="2"/>
            <a:r>
              <a:rPr lang="en-US" dirty="0" smtClean="0">
                <a:latin typeface="Courier New"/>
                <a:cs typeface="Courier New"/>
              </a:rPr>
              <a:t>CAN_USER_ERROR</a:t>
            </a:r>
            <a:r>
              <a:rPr lang="en-US" dirty="0" smtClean="0">
                <a:cs typeface="Courier New"/>
              </a:rPr>
              <a:t> if </a:t>
            </a:r>
            <a:r>
              <a:rPr lang="en-US" dirty="0">
                <a:cs typeface="Courier New"/>
              </a:rPr>
              <a:t>the function could not find a way of achieving the desired baud rate.</a:t>
            </a:r>
          </a:p>
        </p:txBody>
      </p:sp>
      <p:sp>
        <p:nvSpPr>
          <p:cNvPr id="4" name="Slide Number Placeholder 3"/>
          <p:cNvSpPr>
            <a:spLocks noGrp="1"/>
          </p:cNvSpPr>
          <p:nvPr>
            <p:ph type="sldNum" sz="quarter" idx="12"/>
          </p:nvPr>
        </p:nvSpPr>
        <p:spPr/>
        <p:txBody>
          <a:bodyPr/>
          <a:lstStyle/>
          <a:p>
            <a:fld id="{025A855F-C6D8-5944-9B1B-50E202AEB8AD}" type="slidenum">
              <a:rPr lang="en-US" smtClean="0"/>
              <a:t>38</a:t>
            </a:fld>
            <a:endParaRPr lang="en-US"/>
          </a:p>
        </p:txBody>
      </p:sp>
    </p:spTree>
    <p:extLst>
      <p:ext uri="{BB962C8B-B14F-4D97-AF65-F5344CB8AC3E}">
        <p14:creationId xmlns:p14="http://schemas.microsoft.com/office/powerpoint/2010/main" val="21642835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under </a:t>
            </a:r>
            <a:r>
              <a:rPr lang="en-US" dirty="0" err="1"/>
              <a:t>μC</a:t>
            </a:r>
            <a:r>
              <a:rPr lang="en-US" dirty="0"/>
              <a:t>/OS-</a:t>
            </a:r>
            <a:r>
              <a:rPr lang="en-US" dirty="0" smtClean="0"/>
              <a:t>II (initialization)</a:t>
            </a:r>
            <a:endParaRPr lang="en-US" dirty="0"/>
          </a:p>
        </p:txBody>
      </p:sp>
      <p:sp>
        <p:nvSpPr>
          <p:cNvPr id="3" name="Content Placeholder 2"/>
          <p:cNvSpPr>
            <a:spLocks noGrp="1"/>
          </p:cNvSpPr>
          <p:nvPr>
            <p:ph idx="1"/>
          </p:nvPr>
        </p:nvSpPr>
        <p:spPr/>
        <p:txBody>
          <a:bodyPr>
            <a:normAutofit/>
          </a:bodyPr>
          <a:lstStyle/>
          <a:p>
            <a:r>
              <a:rPr lang="en-US" dirty="0">
                <a:latin typeface="Courier New"/>
                <a:cs typeface="Courier New"/>
              </a:rPr>
              <a:t>CAN_RESULT </a:t>
            </a:r>
            <a:r>
              <a:rPr lang="en-US" dirty="0" err="1" smtClean="0">
                <a:latin typeface="Courier New"/>
                <a:cs typeface="Courier New"/>
              </a:rPr>
              <a:t>CANStart</a:t>
            </a:r>
            <a:r>
              <a:rPr lang="en-US" dirty="0" smtClean="0">
                <a:latin typeface="Courier New"/>
                <a:cs typeface="Courier New"/>
              </a:rPr>
              <a:t>(</a:t>
            </a:r>
            <a:r>
              <a:rPr lang="en-US" dirty="0">
                <a:latin typeface="Courier New"/>
                <a:cs typeface="Courier New"/>
              </a:rPr>
              <a:t>void</a:t>
            </a:r>
            <a:r>
              <a:rPr lang="en-US" dirty="0" smtClean="0">
                <a:latin typeface="Courier New"/>
                <a:cs typeface="Courier New"/>
              </a:rPr>
              <a:t>)</a:t>
            </a:r>
          </a:p>
          <a:p>
            <a:pPr lvl="1"/>
            <a:r>
              <a:rPr lang="en-US" dirty="0" smtClean="0">
                <a:cs typeface="Courier New"/>
              </a:rPr>
              <a:t>Starts the CAN driver. After this call, the messages arriving on the CAN interface will be written to the appropriate queues (registered earlier).</a:t>
            </a:r>
            <a:endParaRPr lang="en-US" dirty="0">
              <a:cs typeface="Courier New"/>
            </a:endParaRPr>
          </a:p>
          <a:p>
            <a:pPr lvl="1"/>
            <a:r>
              <a:rPr lang="en-US" dirty="0" smtClean="0"/>
              <a:t>Returns: </a:t>
            </a:r>
            <a:r>
              <a:rPr lang="en-US" dirty="0" smtClean="0">
                <a:latin typeface="Courier New"/>
                <a:cs typeface="Courier New"/>
              </a:rPr>
              <a:t>CAN_OK</a:t>
            </a:r>
          </a:p>
        </p:txBody>
      </p:sp>
      <p:sp>
        <p:nvSpPr>
          <p:cNvPr id="4" name="Slide Number Placeholder 3"/>
          <p:cNvSpPr>
            <a:spLocks noGrp="1"/>
          </p:cNvSpPr>
          <p:nvPr>
            <p:ph type="sldNum" sz="quarter" idx="12"/>
          </p:nvPr>
        </p:nvSpPr>
        <p:spPr/>
        <p:txBody>
          <a:bodyPr/>
          <a:lstStyle/>
          <a:p>
            <a:fld id="{025A855F-C6D8-5944-9B1B-50E202AEB8AD}" type="slidenum">
              <a:rPr lang="en-US" smtClean="0"/>
              <a:t>39</a:t>
            </a:fld>
            <a:endParaRPr lang="en-US"/>
          </a:p>
        </p:txBody>
      </p:sp>
    </p:spTree>
    <p:extLst>
      <p:ext uri="{BB962C8B-B14F-4D97-AF65-F5344CB8AC3E}">
        <p14:creationId xmlns:p14="http://schemas.microsoft.com/office/powerpoint/2010/main" val="31800949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real-time primitives so far</a:t>
            </a:r>
            <a:endParaRPr lang="en-US" dirty="0"/>
          </a:p>
        </p:txBody>
      </p:sp>
      <p:sp>
        <p:nvSpPr>
          <p:cNvPr id="3" name="Content Placeholder 2"/>
          <p:cNvSpPr>
            <a:spLocks noGrp="1"/>
          </p:cNvSpPr>
          <p:nvPr>
            <p:ph idx="1"/>
          </p:nvPr>
        </p:nvSpPr>
        <p:spPr/>
        <p:txBody>
          <a:bodyPr>
            <a:normAutofit fontScale="77500" lnSpcReduction="20000"/>
          </a:bodyPr>
          <a:lstStyle/>
          <a:p>
            <a:pPr>
              <a:buFont typeface="Wingdings" charset="2"/>
              <a:buChar char="ü"/>
            </a:pPr>
            <a:r>
              <a:rPr lang="en-US" dirty="0" smtClean="0"/>
              <a:t>Cyclic executive (AFAP, periodic)</a:t>
            </a:r>
          </a:p>
          <a:p>
            <a:pPr lvl="1"/>
            <a:r>
              <a:rPr lang="en-US" dirty="0" smtClean="0"/>
              <a:t>Goal: several tasks executing on the same ECU</a:t>
            </a:r>
          </a:p>
          <a:p>
            <a:pPr>
              <a:buFont typeface="Wingdings" charset="2"/>
              <a:buChar char="ü"/>
            </a:pPr>
            <a:r>
              <a:rPr lang="en-US" dirty="0" smtClean="0"/>
              <a:t>Preemptive scheduler</a:t>
            </a:r>
          </a:p>
          <a:p>
            <a:pPr lvl="1"/>
            <a:r>
              <a:rPr lang="en-US" dirty="0" smtClean="0"/>
              <a:t>Goal: higher priority Task1 preempts a long Task2</a:t>
            </a:r>
          </a:p>
          <a:p>
            <a:pPr>
              <a:buFont typeface="Wingdings" charset="2"/>
              <a:buChar char="ü"/>
            </a:pPr>
            <a:r>
              <a:rPr lang="en-US" dirty="0" smtClean="0"/>
              <a:t>Disabling/enabling interrupts/scheduler</a:t>
            </a:r>
            <a:endParaRPr lang="en-US" dirty="0"/>
          </a:p>
          <a:p>
            <a:pPr lvl="1"/>
            <a:r>
              <a:rPr lang="en-US" dirty="0"/>
              <a:t>Goal: </a:t>
            </a:r>
            <a:r>
              <a:rPr lang="en-US" dirty="0" smtClean="0"/>
              <a:t>execute a portion of a task non-preemptively</a:t>
            </a:r>
            <a:endParaRPr lang="en-US" dirty="0"/>
          </a:p>
          <a:p>
            <a:pPr>
              <a:buFont typeface="Wingdings" charset="2"/>
              <a:buChar char="ü"/>
            </a:pPr>
            <a:r>
              <a:rPr lang="en-US" dirty="0" err="1"/>
              <a:t>Mutex</a:t>
            </a:r>
            <a:endParaRPr lang="en-US" dirty="0"/>
          </a:p>
          <a:p>
            <a:pPr lvl="1"/>
            <a:r>
              <a:rPr lang="en-US" dirty="0"/>
              <a:t>Goal: Task1 and Task2 share a </a:t>
            </a:r>
            <a:r>
              <a:rPr lang="en-US" dirty="0" smtClean="0"/>
              <a:t>resource (shorter blocking time than disabling interrupts or scheduler)</a:t>
            </a:r>
            <a:endParaRPr lang="en-US" dirty="0"/>
          </a:p>
          <a:p>
            <a:pPr>
              <a:buFont typeface="Wingdings" charset="2"/>
              <a:buChar char="ü"/>
            </a:pPr>
            <a:r>
              <a:rPr lang="en-US" dirty="0" smtClean="0"/>
              <a:t>Semaphore</a:t>
            </a:r>
          </a:p>
          <a:p>
            <a:pPr lvl="1"/>
            <a:r>
              <a:rPr lang="en-US" dirty="0" smtClean="0"/>
              <a:t>Goal: Task1 triggers Task2 </a:t>
            </a:r>
            <a:r>
              <a:rPr lang="en-US" b="1" dirty="0" smtClean="0"/>
              <a:t>running on the same ECU</a:t>
            </a:r>
            <a:endParaRPr lang="en-US" dirty="0" smtClean="0"/>
          </a:p>
          <a:p>
            <a:r>
              <a:rPr lang="en-US" dirty="0" smtClean="0"/>
              <a:t>Communication</a:t>
            </a:r>
          </a:p>
          <a:p>
            <a:pPr lvl="1"/>
            <a:r>
              <a:rPr lang="en-US" dirty="0" smtClean="0"/>
              <a:t>Goal: Task1 triggers Task2 </a:t>
            </a:r>
            <a:r>
              <a:rPr lang="en-US" b="1" dirty="0" smtClean="0"/>
              <a:t>running on a different ECU</a:t>
            </a:r>
          </a:p>
        </p:txBody>
      </p:sp>
      <p:sp>
        <p:nvSpPr>
          <p:cNvPr id="4" name="Slide Number Placeholder 3"/>
          <p:cNvSpPr>
            <a:spLocks noGrp="1"/>
          </p:cNvSpPr>
          <p:nvPr>
            <p:ph type="sldNum" sz="quarter" idx="12"/>
          </p:nvPr>
        </p:nvSpPr>
        <p:spPr/>
        <p:txBody>
          <a:bodyPr/>
          <a:lstStyle/>
          <a:p>
            <a:fld id="{025A855F-C6D8-5944-9B1B-50E202AEB8AD}" type="slidenum">
              <a:rPr lang="en-US" smtClean="0"/>
              <a:t>4</a:t>
            </a:fld>
            <a:endParaRPr lang="en-US"/>
          </a:p>
        </p:txBody>
      </p:sp>
    </p:spTree>
    <p:extLst>
      <p:ext uri="{BB962C8B-B14F-4D97-AF65-F5344CB8AC3E}">
        <p14:creationId xmlns:p14="http://schemas.microsoft.com/office/powerpoint/2010/main" val="4171995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under </a:t>
            </a:r>
            <a:r>
              <a:rPr lang="en-US" dirty="0" err="1"/>
              <a:t>μC</a:t>
            </a:r>
            <a:r>
              <a:rPr lang="en-US" dirty="0"/>
              <a:t>/OS-</a:t>
            </a:r>
            <a:r>
              <a:rPr lang="en-US" dirty="0" smtClean="0"/>
              <a:t>II (sending)</a:t>
            </a:r>
            <a:endParaRPr lang="en-US" dirty="0"/>
          </a:p>
        </p:txBody>
      </p:sp>
      <p:sp>
        <p:nvSpPr>
          <p:cNvPr id="3" name="Content Placeholder 2"/>
          <p:cNvSpPr>
            <a:spLocks noGrp="1"/>
          </p:cNvSpPr>
          <p:nvPr>
            <p:ph idx="1"/>
          </p:nvPr>
        </p:nvSpPr>
        <p:spPr/>
        <p:txBody>
          <a:bodyPr>
            <a:normAutofit/>
          </a:bodyPr>
          <a:lstStyle/>
          <a:p>
            <a:r>
              <a:rPr lang="en-US" dirty="0">
                <a:latin typeface="Courier New"/>
                <a:cs typeface="Courier New"/>
              </a:rPr>
              <a:t>CAN_RESULT </a:t>
            </a:r>
            <a:r>
              <a:rPr lang="en-US" dirty="0" err="1">
                <a:latin typeface="Courier New"/>
                <a:cs typeface="Courier New"/>
              </a:rPr>
              <a:t>CANSendFrame</a:t>
            </a:r>
            <a:r>
              <a:rPr lang="en-US" dirty="0">
                <a:latin typeface="Courier New"/>
                <a:cs typeface="Courier New"/>
              </a:rPr>
              <a:t>(CAN_ID </a:t>
            </a:r>
            <a:r>
              <a:rPr lang="en-US" dirty="0" smtClean="0">
                <a:latin typeface="Courier New"/>
                <a:cs typeface="Courier New"/>
              </a:rPr>
              <a:t>id, </a:t>
            </a:r>
            <a:r>
              <a:rPr lang="en-US" dirty="0">
                <a:latin typeface="Courier New"/>
                <a:cs typeface="Courier New"/>
              </a:rPr>
              <a:t>INT8U </a:t>
            </a:r>
            <a:r>
              <a:rPr lang="en-US" dirty="0" smtClean="0">
                <a:latin typeface="Courier New"/>
                <a:cs typeface="Courier New"/>
              </a:rPr>
              <a:t>length, </a:t>
            </a:r>
            <a:r>
              <a:rPr lang="en-US" dirty="0">
                <a:latin typeface="Courier New"/>
                <a:cs typeface="Courier New"/>
              </a:rPr>
              <a:t>INT8U </a:t>
            </a:r>
            <a:r>
              <a:rPr lang="en-US" dirty="0" smtClean="0">
                <a:latin typeface="Courier New"/>
                <a:cs typeface="Courier New"/>
              </a:rPr>
              <a:t>*data)</a:t>
            </a:r>
          </a:p>
          <a:p>
            <a:pPr lvl="1"/>
            <a:r>
              <a:rPr lang="en-US" dirty="0" smtClean="0">
                <a:cs typeface="Courier New"/>
              </a:rPr>
              <a:t>Sends a message with </a:t>
            </a:r>
            <a:r>
              <a:rPr lang="en-US" dirty="0" smtClean="0">
                <a:latin typeface="Courier New"/>
                <a:cs typeface="Courier New"/>
              </a:rPr>
              <a:t>id</a:t>
            </a:r>
            <a:r>
              <a:rPr lang="en-US" dirty="0" smtClean="0">
                <a:cs typeface="Courier New"/>
              </a:rPr>
              <a:t> and data stored in the </a:t>
            </a:r>
            <a:r>
              <a:rPr lang="en-US" dirty="0">
                <a:latin typeface="Courier New"/>
                <a:cs typeface="Courier New"/>
              </a:rPr>
              <a:t>data</a:t>
            </a:r>
            <a:r>
              <a:rPr lang="en-US" dirty="0">
                <a:cs typeface="Courier New"/>
              </a:rPr>
              <a:t> array of </a:t>
            </a:r>
            <a:r>
              <a:rPr lang="en-US" dirty="0" smtClean="0">
                <a:cs typeface="Courier New"/>
              </a:rPr>
              <a:t>length </a:t>
            </a:r>
            <a:r>
              <a:rPr lang="en-US" dirty="0">
                <a:latin typeface="Courier New"/>
                <a:cs typeface="Courier New"/>
              </a:rPr>
              <a:t>length</a:t>
            </a:r>
            <a:r>
              <a:rPr lang="en-US" dirty="0" smtClean="0">
                <a:cs typeface="Courier New"/>
              </a:rPr>
              <a:t>.</a:t>
            </a:r>
            <a:endParaRPr lang="en-US" dirty="0">
              <a:cs typeface="Courier New"/>
            </a:endParaRPr>
          </a:p>
          <a:p>
            <a:pPr lvl="1"/>
            <a:r>
              <a:rPr lang="en-US" dirty="0" smtClean="0"/>
              <a:t>Returns: </a:t>
            </a:r>
            <a:r>
              <a:rPr lang="en-US" dirty="0" smtClean="0">
                <a:latin typeface="Courier New"/>
                <a:cs typeface="Courier New"/>
              </a:rPr>
              <a:t>CAN_OK</a:t>
            </a:r>
          </a:p>
        </p:txBody>
      </p:sp>
      <p:sp>
        <p:nvSpPr>
          <p:cNvPr id="4" name="Slide Number Placeholder 3"/>
          <p:cNvSpPr>
            <a:spLocks noGrp="1"/>
          </p:cNvSpPr>
          <p:nvPr>
            <p:ph type="sldNum" sz="quarter" idx="12"/>
          </p:nvPr>
        </p:nvSpPr>
        <p:spPr/>
        <p:txBody>
          <a:bodyPr/>
          <a:lstStyle/>
          <a:p>
            <a:fld id="{025A855F-C6D8-5944-9B1B-50E202AEB8AD}" type="slidenum">
              <a:rPr lang="en-US" smtClean="0"/>
              <a:t>40</a:t>
            </a:fld>
            <a:endParaRPr lang="en-US"/>
          </a:p>
        </p:txBody>
      </p:sp>
    </p:spTree>
    <p:extLst>
      <p:ext uri="{BB962C8B-B14F-4D97-AF65-F5344CB8AC3E}">
        <p14:creationId xmlns:p14="http://schemas.microsoft.com/office/powerpoint/2010/main" val="738160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(sending)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41</a:t>
            </a:fld>
            <a:endParaRPr lang="en-US"/>
          </a:p>
        </p:txBody>
      </p:sp>
      <p:sp>
        <p:nvSpPr>
          <p:cNvPr id="4" name="TextBox 3"/>
          <p:cNvSpPr txBox="1"/>
          <p:nvPr/>
        </p:nvSpPr>
        <p:spPr>
          <a:xfrm>
            <a:off x="1390266" y="2333908"/>
            <a:ext cx="3346935" cy="369332"/>
          </a:xfrm>
          <a:prstGeom prst="rect">
            <a:avLst/>
          </a:prstGeom>
          <a:noFill/>
        </p:spPr>
        <p:txBody>
          <a:bodyPr wrap="square" rtlCol="0">
            <a:spAutoFit/>
          </a:bodyPr>
          <a:lstStyle/>
          <a:p>
            <a:endParaRPr lang="en-US" dirty="0"/>
          </a:p>
        </p:txBody>
      </p:sp>
      <p:sp>
        <p:nvSpPr>
          <p:cNvPr id="5" name="Rectangle 2"/>
          <p:cNvSpPr>
            <a:spLocks/>
          </p:cNvSpPr>
          <p:nvPr/>
        </p:nvSpPr>
        <p:spPr bwMode="auto">
          <a:xfrm>
            <a:off x="961171" y="1880569"/>
            <a:ext cx="5851947" cy="384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latin typeface="Courier New Bold" charset="0"/>
                <a:ea typeface="ＭＳ Ｐゴシック" charset="0"/>
                <a:sym typeface="Courier New Bold" charset="0"/>
              </a:rPr>
              <a:t>#define id </a:t>
            </a:r>
            <a:r>
              <a:rPr lang="fi-FI" sz="1200" dirty="0" smtClean="0">
                <a:latin typeface="Courier New Bold" charset="0"/>
                <a:ea typeface="ＭＳ Ｐゴシック" charset="0"/>
                <a:sym typeface="Courier New Bold" charset="0"/>
              </a:rPr>
              <a:t>0x000000A8</a:t>
            </a:r>
            <a:endParaRPr lang="en-US" sz="1300" dirty="0" smtClean="0">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latin typeface="Courier New Bold" charset="0"/>
                <a:ea typeface="ＭＳ Ｐゴシック" charset="0"/>
                <a:sym typeface="Courier New Bold" charset="0"/>
              </a:rPr>
              <a:t>void </a:t>
            </a:r>
            <a:r>
              <a:rPr lang="en-US" sz="1300" dirty="0">
                <a:latin typeface="Courier New Bold" charset="0"/>
                <a:ea typeface="ＭＳ Ｐゴシック" charset="0"/>
                <a:sym typeface="Courier New Bold" charset="0"/>
              </a:rPr>
              <a:t>Task1(</a:t>
            </a:r>
            <a:r>
              <a:rPr lang="en-US" sz="1300" dirty="0" smtClean="0">
                <a:latin typeface="Courier New Bold" charset="0"/>
                <a:ea typeface="ＭＳ Ｐゴシック" charset="0"/>
                <a:sym typeface="Courier New Bold" charset="0"/>
              </a:rPr>
              <a:t>void)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latin typeface="Courier New Bold" charset="0"/>
                <a:ea typeface="ＭＳ Ｐゴシック" charset="0"/>
                <a:sym typeface="Courier New Bold" charset="0"/>
              </a:rPr>
              <a:t>  INT8U </a:t>
            </a:r>
            <a:r>
              <a:rPr lang="fi-FI" sz="1300" dirty="0" err="1" smtClean="0">
                <a:latin typeface="Courier New Bold" charset="0"/>
                <a:ea typeface="ＭＳ Ｐゴシック" charset="0"/>
                <a:sym typeface="Courier New Bold" charset="0"/>
              </a:rPr>
              <a:t>data[N</a:t>
            </a:r>
            <a:r>
              <a:rPr lang="fi-FI" sz="1300" dirty="0" smtClean="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latin typeface="Courier New Bold" charset="0"/>
                <a:ea typeface="ＭＳ Ｐゴシック" charset="0"/>
                <a:sym typeface="Courier New Bold" charset="0"/>
              </a:rPr>
              <a:t>  /* </a:t>
            </a:r>
            <a:r>
              <a:rPr lang="fi-FI" sz="1300" dirty="0" err="1" smtClean="0">
                <a:latin typeface="Courier New Bold" charset="0"/>
                <a:ea typeface="ＭＳ Ｐゴシック" charset="0"/>
                <a:sym typeface="Courier New Bold" charset="0"/>
              </a:rPr>
              <a:t>populate</a:t>
            </a:r>
            <a:r>
              <a:rPr lang="fi-FI" sz="1300" dirty="0" smtClean="0">
                <a:latin typeface="Courier New Bold" charset="0"/>
                <a:ea typeface="ＭＳ Ｐゴシック" charset="0"/>
                <a:sym typeface="Courier New Bold" charset="0"/>
              </a:rPr>
              <a:t> the data </a:t>
            </a:r>
            <a:r>
              <a:rPr lang="fi-FI" sz="1300" dirty="0" err="1" smtClean="0">
                <a:latin typeface="Courier New Bold" charset="0"/>
                <a:ea typeface="ＭＳ Ｐゴシック" charset="0"/>
                <a:sym typeface="Courier New Bold" charset="0"/>
              </a:rPr>
              <a:t>array</a:t>
            </a:r>
            <a:r>
              <a:rPr lang="fi-FI" sz="1300" dirty="0" smtClean="0">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latin typeface="Courier New Bold" charset="0"/>
                <a:ea typeface="ＭＳ Ｐゴシック" charset="0"/>
                <a:sym typeface="Courier New Bold" charset="0"/>
              </a:rPr>
              <a:t> </a:t>
            </a:r>
            <a:r>
              <a:rPr lang="fi-FI" sz="1300" dirty="0" smtClean="0">
                <a:latin typeface="Courier New Bold" charset="0"/>
                <a:ea typeface="ＭＳ Ｐゴシック" charset="0"/>
                <a:sym typeface="Courier New Bold" charset="0"/>
              </a:rPr>
              <a:t> </a:t>
            </a:r>
            <a:r>
              <a:rPr lang="en-US" sz="1400" dirty="0" err="1" smtClean="0">
                <a:latin typeface="Courier New"/>
                <a:cs typeface="Courier New"/>
              </a:rPr>
              <a:t>CANSendFrame</a:t>
            </a:r>
            <a:r>
              <a:rPr lang="en-US" sz="1400" dirty="0" smtClean="0">
                <a:latin typeface="Courier New"/>
                <a:cs typeface="Courier New"/>
              </a:rPr>
              <a:t>(id</a:t>
            </a:r>
            <a:r>
              <a:rPr lang="fi-FI" sz="1400" dirty="0" smtClean="0">
                <a:latin typeface="Courier New Bold" charset="0"/>
                <a:ea typeface="ＭＳ Ｐゴシック" charset="0"/>
                <a:sym typeface="Courier New Bold" charset="0"/>
              </a:rPr>
              <a:t>, N, data</a:t>
            </a:r>
            <a:r>
              <a:rPr lang="en-US" sz="1400" dirty="0" smtClean="0">
                <a:latin typeface="Courier New"/>
                <a:cs typeface="Courier New"/>
              </a:rPr>
              <a:t>)</a:t>
            </a:r>
            <a:r>
              <a:rPr lang="nl-NL" sz="1300" dirty="0" smtClean="0">
                <a:latin typeface="Courier New Bold" charset="0"/>
                <a:ea typeface="ＭＳ Ｐゴシック" charset="0"/>
                <a:sym typeface="Courier New Bold" charset="0"/>
              </a:rPr>
              <a:t>;</a:t>
            </a:r>
            <a:endParaRPr lang="en-US" sz="1300" dirty="0" smtClean="0">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void </a:t>
            </a:r>
            <a:r>
              <a:rPr lang="en-US" sz="1300" dirty="0" smtClean="0">
                <a:latin typeface="Courier New Bold" charset="0"/>
                <a:ea typeface="ＭＳ Ｐゴシック" charset="0"/>
                <a:sym typeface="Courier New Bold" charset="0"/>
              </a:rPr>
              <a:t>main(void) </a:t>
            </a:r>
            <a:r>
              <a:rPr lang="en-US" sz="1300"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  </a:t>
            </a:r>
            <a:r>
              <a:rPr lang="en-US" sz="1300" dirty="0" smtClean="0">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latin typeface="Courier New Bold" charset="0"/>
                <a:ea typeface="ＭＳ Ｐゴシック" charset="0"/>
                <a:sym typeface="Courier New Bold" charset="0"/>
              </a:rPr>
              <a:t>  </a:t>
            </a:r>
            <a:r>
              <a:rPr lang="de-DE" sz="1300" dirty="0" err="1" smtClean="0">
                <a:latin typeface="Courier New Bold" charset="0"/>
                <a:ea typeface="ＭＳ Ｐゴシック" charset="0"/>
                <a:sym typeface="Courier New Bold" charset="0"/>
              </a:rPr>
              <a:t>CANInit</a:t>
            </a:r>
            <a:r>
              <a:rPr lang="de-DE" sz="1300"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latin typeface="Courier New Bold" charset="0"/>
                <a:ea typeface="ＭＳ Ｐゴシック" charset="0"/>
                <a:sym typeface="Courier New Bold" charset="0"/>
              </a:rPr>
              <a:t>  </a:t>
            </a:r>
            <a:r>
              <a:rPr lang="de-DE" sz="1300" dirty="0" err="1">
                <a:latin typeface="Courier New Bold" charset="0"/>
                <a:ea typeface="ＭＳ Ｐゴシック" charset="0"/>
                <a:sym typeface="Courier New Bold" charset="0"/>
              </a:rPr>
              <a:t>CANConfigureBaudrate</a:t>
            </a:r>
            <a:r>
              <a:rPr lang="de-DE" sz="1300" dirty="0">
                <a:latin typeface="Courier New Bold" charset="0"/>
                <a:ea typeface="ＭＳ Ｐゴシック" charset="0"/>
                <a:sym typeface="Courier New Bold" charset="0"/>
              </a:rPr>
              <a:t>(125000, 0</a:t>
            </a:r>
            <a:r>
              <a:rPr lang="de-DE" sz="1300" dirty="0" smtClean="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latin typeface="Courier New Bold" charset="0"/>
                <a:ea typeface="ＭＳ Ｐゴシック" charset="0"/>
                <a:sym typeface="Courier New Bold" charset="0"/>
              </a:rPr>
              <a:t>  </a:t>
            </a:r>
            <a:r>
              <a:rPr lang="de-DE" sz="1300" dirty="0" err="1" smtClean="0">
                <a:latin typeface="Courier New Bold" charset="0"/>
                <a:ea typeface="ＭＳ Ｐゴシック" charset="0"/>
                <a:sym typeface="Courier New Bold" charset="0"/>
              </a:rPr>
              <a:t>CANStart</a:t>
            </a:r>
            <a:r>
              <a:rPr lang="de-DE" sz="1300" dirty="0">
                <a:latin typeface="Courier New Bold" charset="0"/>
                <a:ea typeface="ＭＳ Ｐゴシック" charset="0"/>
                <a:sym typeface="Courier New Bold" charset="0"/>
              </a:rPr>
              <a:t>();</a:t>
            </a:r>
            <a:endParaRPr lang="en-US" sz="1300" dirty="0">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latin typeface="Courier New Bold" charset="0"/>
                <a:ea typeface="ＭＳ Ｐゴシック" charset="0"/>
                <a:sym typeface="Courier New Bold" charset="0"/>
              </a:rPr>
              <a:t>  ...</a:t>
            </a:r>
            <a:endParaRPr lang="en-US" sz="1300" dirty="0">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28620042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(sending)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42</a:t>
            </a:fld>
            <a:endParaRPr lang="en-US"/>
          </a:p>
        </p:txBody>
      </p:sp>
      <p:sp>
        <p:nvSpPr>
          <p:cNvPr id="4" name="TextBox 3"/>
          <p:cNvSpPr txBox="1"/>
          <p:nvPr/>
        </p:nvSpPr>
        <p:spPr>
          <a:xfrm>
            <a:off x="1390266" y="2333908"/>
            <a:ext cx="3346935" cy="369332"/>
          </a:xfrm>
          <a:prstGeom prst="rect">
            <a:avLst/>
          </a:prstGeom>
          <a:noFill/>
        </p:spPr>
        <p:txBody>
          <a:bodyPr wrap="square" rtlCol="0">
            <a:spAutoFit/>
          </a:bodyPr>
          <a:lstStyle/>
          <a:p>
            <a:endParaRPr lang="en-US" dirty="0"/>
          </a:p>
        </p:txBody>
      </p:sp>
      <p:sp>
        <p:nvSpPr>
          <p:cNvPr id="5" name="Rectangle 2"/>
          <p:cNvSpPr>
            <a:spLocks/>
          </p:cNvSpPr>
          <p:nvPr/>
        </p:nvSpPr>
        <p:spPr bwMode="auto">
          <a:xfrm>
            <a:off x="961171" y="1880569"/>
            <a:ext cx="5851947" cy="384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#define id </a:t>
            </a:r>
            <a:r>
              <a:rPr lang="fi-FI" sz="1200" dirty="0" smtClean="0">
                <a:solidFill>
                  <a:srgbClr val="BFBFBF"/>
                </a:solidFill>
                <a:latin typeface="Courier New Bold" charset="0"/>
                <a:ea typeface="ＭＳ Ｐゴシック" charset="0"/>
                <a:sym typeface="Courier New Bold" charset="0"/>
              </a:rPr>
              <a:t>0x000000A8</a:t>
            </a:r>
            <a:endParaRPr lang="en-US" sz="1300" dirty="0" smtClean="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void </a:t>
            </a:r>
            <a:r>
              <a:rPr lang="en-US" sz="1300" dirty="0">
                <a:solidFill>
                  <a:srgbClr val="BFBFBF"/>
                </a:solidFill>
                <a:latin typeface="Courier New Bold" charset="0"/>
                <a:ea typeface="ＭＳ Ｐゴシック" charset="0"/>
                <a:sym typeface="Courier New Bold" charset="0"/>
              </a:rPr>
              <a:t>Task1(</a:t>
            </a:r>
            <a:r>
              <a:rPr lang="en-US" sz="1300" dirty="0" smtClean="0">
                <a:solidFill>
                  <a:srgbClr val="BFBFBF"/>
                </a:solidFill>
                <a:latin typeface="Courier New Bold" charset="0"/>
                <a:ea typeface="ＭＳ Ｐゴシック" charset="0"/>
                <a:sym typeface="Courier New Bold" charset="0"/>
              </a:rPr>
              <a:t>void)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rgbClr val="BFBFBF"/>
                </a:solidFill>
                <a:latin typeface="Courier New Bold" charset="0"/>
                <a:ea typeface="ＭＳ Ｐゴシック" charset="0"/>
                <a:sym typeface="Courier New Bold" charset="0"/>
              </a:rPr>
              <a:t>  INT8U </a:t>
            </a:r>
            <a:r>
              <a:rPr lang="fi-FI" sz="1300" dirty="0" err="1" smtClean="0">
                <a:solidFill>
                  <a:srgbClr val="BFBFBF"/>
                </a:solidFill>
                <a:latin typeface="Courier New Bold" charset="0"/>
                <a:ea typeface="ＭＳ Ｐゴシック" charset="0"/>
                <a:sym typeface="Courier New Bold" charset="0"/>
              </a:rPr>
              <a:t>data[N</a:t>
            </a:r>
            <a:r>
              <a:rPr lang="fi-FI"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rgbClr val="BFBFBF"/>
                </a:solidFill>
                <a:latin typeface="Courier New Bold" charset="0"/>
                <a:ea typeface="ＭＳ Ｐゴシック" charset="0"/>
                <a:sym typeface="Courier New Bold" charset="0"/>
              </a:rPr>
              <a:t>  /* </a:t>
            </a:r>
            <a:r>
              <a:rPr lang="fi-FI" sz="1300" dirty="0" err="1" smtClean="0">
                <a:solidFill>
                  <a:srgbClr val="BFBFBF"/>
                </a:solidFill>
                <a:latin typeface="Courier New Bold" charset="0"/>
                <a:ea typeface="ＭＳ Ｐゴシック" charset="0"/>
                <a:sym typeface="Courier New Bold" charset="0"/>
              </a:rPr>
              <a:t>populate</a:t>
            </a:r>
            <a:r>
              <a:rPr lang="fi-FI" sz="1300" dirty="0" smtClean="0">
                <a:solidFill>
                  <a:srgbClr val="BFBFBF"/>
                </a:solidFill>
                <a:latin typeface="Courier New Bold" charset="0"/>
                <a:ea typeface="ＭＳ Ｐゴシック" charset="0"/>
                <a:sym typeface="Courier New Bold" charset="0"/>
              </a:rPr>
              <a:t> the data </a:t>
            </a:r>
            <a:r>
              <a:rPr lang="fi-FI" sz="1300" dirty="0" err="1" smtClean="0">
                <a:solidFill>
                  <a:srgbClr val="BFBFBF"/>
                </a:solidFill>
                <a:latin typeface="Courier New Bold" charset="0"/>
                <a:ea typeface="ＭＳ Ｐゴシック" charset="0"/>
                <a:sym typeface="Courier New Bold" charset="0"/>
              </a:rPr>
              <a:t>array</a:t>
            </a:r>
            <a:r>
              <a:rPr lang="fi-FI" sz="1300" dirty="0" smtClean="0">
                <a:solidFill>
                  <a:srgbClr val="BFBFBF"/>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rgbClr val="BFBFBF"/>
                </a:solidFill>
                <a:latin typeface="Courier New Bold" charset="0"/>
                <a:ea typeface="ＭＳ Ｐゴシック" charset="0"/>
                <a:sym typeface="Courier New Bold" charset="0"/>
              </a:rPr>
              <a:t> </a:t>
            </a:r>
            <a:r>
              <a:rPr lang="fi-FI" sz="1300" dirty="0" smtClean="0">
                <a:solidFill>
                  <a:srgbClr val="BFBFBF"/>
                </a:solidFill>
                <a:latin typeface="Courier New Bold" charset="0"/>
                <a:ea typeface="ＭＳ Ｐゴシック" charset="0"/>
                <a:sym typeface="Courier New Bold" charset="0"/>
              </a:rPr>
              <a:t> </a:t>
            </a:r>
            <a:r>
              <a:rPr lang="en-US" sz="1400" dirty="0" err="1" smtClean="0">
                <a:solidFill>
                  <a:srgbClr val="BFBFBF"/>
                </a:solidFill>
                <a:latin typeface="Courier New"/>
                <a:cs typeface="Courier New"/>
              </a:rPr>
              <a:t>CANSendFrame</a:t>
            </a:r>
            <a:r>
              <a:rPr lang="en-US" sz="1400" dirty="0" smtClean="0">
                <a:solidFill>
                  <a:srgbClr val="BFBFBF"/>
                </a:solidFill>
                <a:latin typeface="Courier New"/>
                <a:cs typeface="Courier New"/>
              </a:rPr>
              <a:t>(id</a:t>
            </a:r>
            <a:r>
              <a:rPr lang="fi-FI" sz="1400" dirty="0" smtClean="0">
                <a:solidFill>
                  <a:srgbClr val="BFBFBF"/>
                </a:solidFill>
                <a:latin typeface="Courier New Bold" charset="0"/>
                <a:ea typeface="ＭＳ Ｐゴシック" charset="0"/>
                <a:sym typeface="Courier New Bold" charset="0"/>
              </a:rPr>
              <a:t>, N, data</a:t>
            </a:r>
            <a:r>
              <a:rPr lang="en-US" sz="1400" dirty="0" smtClean="0">
                <a:solidFill>
                  <a:srgbClr val="BFBFBF"/>
                </a:solidFill>
                <a:latin typeface="Courier New"/>
                <a:cs typeface="Courier New"/>
              </a:rPr>
              <a:t>)</a:t>
            </a:r>
            <a:r>
              <a:rPr lang="nl-NL" sz="1300" dirty="0" smtClean="0">
                <a:solidFill>
                  <a:srgbClr val="BFBFBF"/>
                </a:solidFill>
                <a:latin typeface="Courier New Bold" charset="0"/>
                <a:ea typeface="ＭＳ Ｐゴシック" charset="0"/>
                <a:sym typeface="Courier New Bold" charset="0"/>
              </a:rPr>
              <a:t>;</a:t>
            </a:r>
            <a:endParaRPr lang="en-US" sz="1300" dirty="0" smtClean="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void </a:t>
            </a:r>
            <a:r>
              <a:rPr lang="en-US" sz="1300" dirty="0" smtClean="0">
                <a:solidFill>
                  <a:srgbClr val="BFBFBF"/>
                </a:solidFill>
                <a:latin typeface="Courier New Bold" charset="0"/>
                <a:ea typeface="ＭＳ Ｐゴシック" charset="0"/>
                <a:sym typeface="Courier New Bold" charset="0"/>
              </a:rPr>
              <a:t>main(void) </a:t>
            </a:r>
            <a:r>
              <a:rPr lang="en-US"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  </a:t>
            </a:r>
            <a:r>
              <a:rPr lang="en-US" sz="1300" dirty="0" smtClean="0">
                <a:solidFill>
                  <a:srgbClr val="BFBFBF"/>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b="1" dirty="0" smtClean="0">
                <a:latin typeface="Courier New Bold" charset="0"/>
                <a:ea typeface="ＭＳ Ｐゴシック" charset="0"/>
                <a:sym typeface="Courier New Bold" charset="0"/>
              </a:rPr>
              <a:t>  </a:t>
            </a:r>
            <a:r>
              <a:rPr lang="de-DE" sz="1300" b="1" dirty="0" err="1" smtClean="0">
                <a:latin typeface="Courier New Bold" charset="0"/>
                <a:ea typeface="ＭＳ Ｐゴシック" charset="0"/>
                <a:sym typeface="Courier New Bold" charset="0"/>
              </a:rPr>
              <a:t>CANInit</a:t>
            </a:r>
            <a:r>
              <a:rPr lang="de-DE" sz="1300" b="1"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b="1" dirty="0" smtClean="0">
                <a:latin typeface="Courier New Bold" charset="0"/>
                <a:ea typeface="ＭＳ Ｐゴシック" charset="0"/>
                <a:sym typeface="Courier New Bold" charset="0"/>
              </a:rPr>
              <a:t>  </a:t>
            </a:r>
            <a:r>
              <a:rPr lang="de-DE" sz="1300" b="1" dirty="0" err="1">
                <a:latin typeface="Courier New Bold" charset="0"/>
                <a:ea typeface="ＭＳ Ｐゴシック" charset="0"/>
                <a:sym typeface="Courier New Bold" charset="0"/>
              </a:rPr>
              <a:t>CANConfigureBaudrate</a:t>
            </a:r>
            <a:r>
              <a:rPr lang="de-DE" sz="1300" b="1" dirty="0">
                <a:latin typeface="Courier New Bold" charset="0"/>
                <a:ea typeface="ＭＳ Ｐゴシック" charset="0"/>
                <a:sym typeface="Courier New Bold" charset="0"/>
              </a:rPr>
              <a:t>(125000, 0</a:t>
            </a:r>
            <a:r>
              <a:rPr lang="de-DE" sz="1300" b="1" dirty="0" smtClean="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smtClean="0">
                <a:solidFill>
                  <a:srgbClr val="BFBFBF"/>
                </a:solidFill>
                <a:latin typeface="Courier New Bold" charset="0"/>
                <a:ea typeface="ＭＳ Ｐゴシック" charset="0"/>
                <a:sym typeface="Courier New Bold" charset="0"/>
              </a:rPr>
              <a:t>CANStart</a:t>
            </a:r>
            <a:r>
              <a:rPr lang="de-DE" sz="1300" dirty="0">
                <a:solidFill>
                  <a:srgbClr val="BFBFBF"/>
                </a:solidFill>
                <a:latin typeface="Courier New Bold" charset="0"/>
                <a:ea typeface="ＭＳ Ｐゴシック" charset="0"/>
                <a:sym typeface="Courier New Bold" charset="0"/>
              </a:rPr>
              <a:t>();</a:t>
            </a:r>
            <a:endParaRPr lang="en-US" sz="1300" dirty="0">
              <a:solidFill>
                <a:srgbClr val="BFBFBF"/>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  ...</a:t>
            </a: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31754317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(sending)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43</a:t>
            </a:fld>
            <a:endParaRPr lang="en-US"/>
          </a:p>
        </p:txBody>
      </p:sp>
      <p:sp>
        <p:nvSpPr>
          <p:cNvPr id="4" name="TextBox 3"/>
          <p:cNvSpPr txBox="1"/>
          <p:nvPr/>
        </p:nvSpPr>
        <p:spPr>
          <a:xfrm>
            <a:off x="1390266" y="2333908"/>
            <a:ext cx="3346935" cy="369332"/>
          </a:xfrm>
          <a:prstGeom prst="rect">
            <a:avLst/>
          </a:prstGeom>
          <a:noFill/>
        </p:spPr>
        <p:txBody>
          <a:bodyPr wrap="square" rtlCol="0">
            <a:spAutoFit/>
          </a:bodyPr>
          <a:lstStyle/>
          <a:p>
            <a:endParaRPr lang="en-US" dirty="0"/>
          </a:p>
        </p:txBody>
      </p:sp>
      <p:sp>
        <p:nvSpPr>
          <p:cNvPr id="5" name="Rectangle 2"/>
          <p:cNvSpPr>
            <a:spLocks/>
          </p:cNvSpPr>
          <p:nvPr/>
        </p:nvSpPr>
        <p:spPr bwMode="auto">
          <a:xfrm>
            <a:off x="961171" y="1880569"/>
            <a:ext cx="5851947" cy="384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#define id </a:t>
            </a:r>
            <a:r>
              <a:rPr lang="fi-FI" sz="1200" dirty="0" smtClean="0">
                <a:solidFill>
                  <a:srgbClr val="BFBFBF"/>
                </a:solidFill>
                <a:latin typeface="Courier New Bold" charset="0"/>
                <a:ea typeface="ＭＳ Ｐゴシック" charset="0"/>
                <a:sym typeface="Courier New Bold" charset="0"/>
              </a:rPr>
              <a:t>0x000000A8</a:t>
            </a:r>
            <a:endParaRPr lang="en-US" sz="1300" dirty="0" smtClean="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void </a:t>
            </a:r>
            <a:r>
              <a:rPr lang="en-US" sz="1300" dirty="0">
                <a:solidFill>
                  <a:srgbClr val="BFBFBF"/>
                </a:solidFill>
                <a:latin typeface="Courier New Bold" charset="0"/>
                <a:ea typeface="ＭＳ Ｐゴシック" charset="0"/>
                <a:sym typeface="Courier New Bold" charset="0"/>
              </a:rPr>
              <a:t>Task1(</a:t>
            </a:r>
            <a:r>
              <a:rPr lang="en-US" sz="1300" dirty="0" smtClean="0">
                <a:solidFill>
                  <a:srgbClr val="BFBFBF"/>
                </a:solidFill>
                <a:latin typeface="Courier New Bold" charset="0"/>
                <a:ea typeface="ＭＳ Ｐゴシック" charset="0"/>
                <a:sym typeface="Courier New Bold" charset="0"/>
              </a:rPr>
              <a:t>void)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rgbClr val="BFBFBF"/>
                </a:solidFill>
                <a:latin typeface="Courier New Bold" charset="0"/>
                <a:ea typeface="ＭＳ Ｐゴシック" charset="0"/>
                <a:sym typeface="Courier New Bold" charset="0"/>
              </a:rPr>
              <a:t>  INT8U </a:t>
            </a:r>
            <a:r>
              <a:rPr lang="fi-FI" sz="1300" dirty="0" err="1" smtClean="0">
                <a:solidFill>
                  <a:srgbClr val="BFBFBF"/>
                </a:solidFill>
                <a:latin typeface="Courier New Bold" charset="0"/>
                <a:ea typeface="ＭＳ Ｐゴシック" charset="0"/>
                <a:sym typeface="Courier New Bold" charset="0"/>
              </a:rPr>
              <a:t>data[N</a:t>
            </a:r>
            <a:r>
              <a:rPr lang="fi-FI"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rgbClr val="BFBFBF"/>
                </a:solidFill>
                <a:latin typeface="Courier New Bold" charset="0"/>
                <a:ea typeface="ＭＳ Ｐゴシック" charset="0"/>
                <a:sym typeface="Courier New Bold" charset="0"/>
              </a:rPr>
              <a:t>  /* </a:t>
            </a:r>
            <a:r>
              <a:rPr lang="fi-FI" sz="1300" dirty="0" err="1" smtClean="0">
                <a:solidFill>
                  <a:srgbClr val="BFBFBF"/>
                </a:solidFill>
                <a:latin typeface="Courier New Bold" charset="0"/>
                <a:ea typeface="ＭＳ Ｐゴシック" charset="0"/>
                <a:sym typeface="Courier New Bold" charset="0"/>
              </a:rPr>
              <a:t>populate</a:t>
            </a:r>
            <a:r>
              <a:rPr lang="fi-FI" sz="1300" dirty="0" smtClean="0">
                <a:solidFill>
                  <a:srgbClr val="BFBFBF"/>
                </a:solidFill>
                <a:latin typeface="Courier New Bold" charset="0"/>
                <a:ea typeface="ＭＳ Ｐゴシック" charset="0"/>
                <a:sym typeface="Courier New Bold" charset="0"/>
              </a:rPr>
              <a:t> the data </a:t>
            </a:r>
            <a:r>
              <a:rPr lang="fi-FI" sz="1300" dirty="0" err="1" smtClean="0">
                <a:solidFill>
                  <a:srgbClr val="BFBFBF"/>
                </a:solidFill>
                <a:latin typeface="Courier New Bold" charset="0"/>
                <a:ea typeface="ＭＳ Ｐゴシック" charset="0"/>
                <a:sym typeface="Courier New Bold" charset="0"/>
              </a:rPr>
              <a:t>array</a:t>
            </a:r>
            <a:r>
              <a:rPr lang="fi-FI" sz="1300" dirty="0" smtClean="0">
                <a:solidFill>
                  <a:srgbClr val="BFBFBF"/>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rgbClr val="BFBFBF"/>
                </a:solidFill>
                <a:latin typeface="Courier New Bold" charset="0"/>
                <a:ea typeface="ＭＳ Ｐゴシック" charset="0"/>
                <a:sym typeface="Courier New Bold" charset="0"/>
              </a:rPr>
              <a:t> </a:t>
            </a:r>
            <a:r>
              <a:rPr lang="fi-FI" sz="1300" dirty="0" smtClean="0">
                <a:solidFill>
                  <a:srgbClr val="BFBFBF"/>
                </a:solidFill>
                <a:latin typeface="Courier New Bold" charset="0"/>
                <a:ea typeface="ＭＳ Ｐゴシック" charset="0"/>
                <a:sym typeface="Courier New Bold" charset="0"/>
              </a:rPr>
              <a:t> </a:t>
            </a:r>
            <a:r>
              <a:rPr lang="en-US" sz="1400" dirty="0" err="1" smtClean="0">
                <a:solidFill>
                  <a:srgbClr val="BFBFBF"/>
                </a:solidFill>
                <a:latin typeface="Courier New"/>
                <a:cs typeface="Courier New"/>
              </a:rPr>
              <a:t>CANSendFrame</a:t>
            </a:r>
            <a:r>
              <a:rPr lang="en-US" sz="1400" dirty="0" smtClean="0">
                <a:solidFill>
                  <a:srgbClr val="BFBFBF"/>
                </a:solidFill>
                <a:latin typeface="Courier New"/>
                <a:cs typeface="Courier New"/>
              </a:rPr>
              <a:t>(id</a:t>
            </a:r>
            <a:r>
              <a:rPr lang="fi-FI" sz="1400" dirty="0" smtClean="0">
                <a:solidFill>
                  <a:srgbClr val="BFBFBF"/>
                </a:solidFill>
                <a:latin typeface="Courier New Bold" charset="0"/>
                <a:ea typeface="ＭＳ Ｐゴシック" charset="0"/>
                <a:sym typeface="Courier New Bold" charset="0"/>
              </a:rPr>
              <a:t>, N, data</a:t>
            </a:r>
            <a:r>
              <a:rPr lang="en-US" sz="1400" dirty="0" smtClean="0">
                <a:solidFill>
                  <a:srgbClr val="BFBFBF"/>
                </a:solidFill>
                <a:latin typeface="Courier New"/>
                <a:cs typeface="Courier New"/>
              </a:rPr>
              <a:t>)</a:t>
            </a:r>
            <a:r>
              <a:rPr lang="nl-NL" sz="1300" dirty="0" smtClean="0">
                <a:solidFill>
                  <a:srgbClr val="BFBFBF"/>
                </a:solidFill>
                <a:latin typeface="Courier New Bold" charset="0"/>
                <a:ea typeface="ＭＳ Ｐゴシック" charset="0"/>
                <a:sym typeface="Courier New Bold" charset="0"/>
              </a:rPr>
              <a:t>;</a:t>
            </a:r>
            <a:endParaRPr lang="en-US" sz="1300" dirty="0" smtClean="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void </a:t>
            </a:r>
            <a:r>
              <a:rPr lang="en-US" sz="1300" dirty="0" smtClean="0">
                <a:solidFill>
                  <a:srgbClr val="BFBFBF"/>
                </a:solidFill>
                <a:latin typeface="Courier New Bold" charset="0"/>
                <a:ea typeface="ＭＳ Ｐゴシック" charset="0"/>
                <a:sym typeface="Courier New Bold" charset="0"/>
              </a:rPr>
              <a:t>main(void) </a:t>
            </a:r>
            <a:r>
              <a:rPr lang="en-US"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  </a:t>
            </a:r>
            <a:r>
              <a:rPr lang="en-US" sz="1300" dirty="0" smtClean="0">
                <a:solidFill>
                  <a:srgbClr val="BFBFBF"/>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smtClean="0">
                <a:solidFill>
                  <a:srgbClr val="BFBFBF"/>
                </a:solidFill>
                <a:latin typeface="Courier New Bold" charset="0"/>
                <a:ea typeface="ＭＳ Ｐゴシック" charset="0"/>
                <a:sym typeface="Courier New Bold" charset="0"/>
              </a:rPr>
              <a:t>CANInit</a:t>
            </a:r>
            <a:r>
              <a:rPr lang="de-DE"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a:solidFill>
                  <a:srgbClr val="BFBFBF"/>
                </a:solidFill>
                <a:latin typeface="Courier New Bold" charset="0"/>
                <a:ea typeface="ＭＳ Ｐゴシック" charset="0"/>
                <a:sym typeface="Courier New Bold" charset="0"/>
              </a:rPr>
              <a:t>CANConfigureBaudrate</a:t>
            </a:r>
            <a:r>
              <a:rPr lang="de-DE" sz="1300" dirty="0">
                <a:solidFill>
                  <a:srgbClr val="BFBFBF"/>
                </a:solidFill>
                <a:latin typeface="Courier New Bold" charset="0"/>
                <a:ea typeface="ＭＳ Ｐゴシック" charset="0"/>
                <a:sym typeface="Courier New Bold" charset="0"/>
              </a:rPr>
              <a:t>(125000, 0</a:t>
            </a:r>
            <a:r>
              <a:rPr lang="de-DE"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b="1" dirty="0" smtClean="0">
                <a:solidFill>
                  <a:srgbClr val="000000"/>
                </a:solidFill>
                <a:latin typeface="Courier New Bold" charset="0"/>
                <a:ea typeface="ＭＳ Ｐゴシック" charset="0"/>
                <a:sym typeface="Courier New Bold" charset="0"/>
              </a:rPr>
              <a:t>  </a:t>
            </a:r>
            <a:r>
              <a:rPr lang="de-DE" sz="1300" b="1" dirty="0" err="1" smtClean="0">
                <a:solidFill>
                  <a:srgbClr val="000000"/>
                </a:solidFill>
                <a:latin typeface="Courier New Bold" charset="0"/>
                <a:ea typeface="ＭＳ Ｐゴシック" charset="0"/>
                <a:sym typeface="Courier New Bold" charset="0"/>
              </a:rPr>
              <a:t>CANStart</a:t>
            </a:r>
            <a:r>
              <a:rPr lang="de-DE" sz="1300" b="1" dirty="0">
                <a:solidFill>
                  <a:srgbClr val="000000"/>
                </a:solidFill>
                <a:latin typeface="Courier New Bold" charset="0"/>
                <a:ea typeface="ＭＳ Ｐゴシック" charset="0"/>
                <a:sym typeface="Courier New Bold" charset="0"/>
              </a:rPr>
              <a:t>();</a:t>
            </a:r>
            <a:endParaRPr lang="en-US" sz="1300" b="1" dirty="0">
              <a:solidFill>
                <a:srgbClr val="000000"/>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  ...</a:t>
            </a: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317543175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(sending)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44</a:t>
            </a:fld>
            <a:endParaRPr lang="en-US"/>
          </a:p>
        </p:txBody>
      </p:sp>
      <p:sp>
        <p:nvSpPr>
          <p:cNvPr id="4" name="TextBox 3"/>
          <p:cNvSpPr txBox="1"/>
          <p:nvPr/>
        </p:nvSpPr>
        <p:spPr>
          <a:xfrm>
            <a:off x="1390266" y="2333908"/>
            <a:ext cx="3346935" cy="369332"/>
          </a:xfrm>
          <a:prstGeom prst="rect">
            <a:avLst/>
          </a:prstGeom>
          <a:noFill/>
        </p:spPr>
        <p:txBody>
          <a:bodyPr wrap="square" rtlCol="0">
            <a:spAutoFit/>
          </a:bodyPr>
          <a:lstStyle/>
          <a:p>
            <a:endParaRPr lang="en-US" dirty="0"/>
          </a:p>
        </p:txBody>
      </p:sp>
      <p:sp>
        <p:nvSpPr>
          <p:cNvPr id="5" name="Rectangle 2"/>
          <p:cNvSpPr>
            <a:spLocks/>
          </p:cNvSpPr>
          <p:nvPr/>
        </p:nvSpPr>
        <p:spPr bwMode="auto">
          <a:xfrm>
            <a:off x="961171" y="1880569"/>
            <a:ext cx="5851947" cy="384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#define id </a:t>
            </a:r>
            <a:r>
              <a:rPr lang="fi-FI" sz="1200" dirty="0" smtClean="0">
                <a:solidFill>
                  <a:srgbClr val="BFBFBF"/>
                </a:solidFill>
                <a:latin typeface="Courier New Bold" charset="0"/>
                <a:ea typeface="ＭＳ Ｐゴシック" charset="0"/>
                <a:sym typeface="Courier New Bold" charset="0"/>
              </a:rPr>
              <a:t>0x000000A8</a:t>
            </a:r>
            <a:endParaRPr lang="en-US" sz="1300" dirty="0" smtClean="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b="1" dirty="0" smtClean="0">
                <a:solidFill>
                  <a:srgbClr val="000000"/>
                </a:solidFill>
                <a:latin typeface="Courier New Bold" charset="0"/>
                <a:ea typeface="ＭＳ Ｐゴシック" charset="0"/>
                <a:sym typeface="Courier New Bold" charset="0"/>
              </a:rPr>
              <a:t>void </a:t>
            </a:r>
            <a:r>
              <a:rPr lang="en-US" sz="1300" b="1" dirty="0">
                <a:solidFill>
                  <a:srgbClr val="000000"/>
                </a:solidFill>
                <a:latin typeface="Courier New Bold" charset="0"/>
                <a:ea typeface="ＭＳ Ｐゴシック" charset="0"/>
                <a:sym typeface="Courier New Bold" charset="0"/>
              </a:rPr>
              <a:t>Task1(</a:t>
            </a:r>
            <a:r>
              <a:rPr lang="en-US" sz="1300" b="1" dirty="0" smtClean="0">
                <a:solidFill>
                  <a:srgbClr val="000000"/>
                </a:solidFill>
                <a:latin typeface="Courier New Bold" charset="0"/>
                <a:ea typeface="ＭＳ Ｐゴシック" charset="0"/>
                <a:sym typeface="Courier New Bold" charset="0"/>
              </a:rPr>
              <a:t>void)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rgbClr val="BFBFBF"/>
                </a:solidFill>
                <a:latin typeface="Courier New Bold" charset="0"/>
                <a:ea typeface="ＭＳ Ｐゴシック" charset="0"/>
                <a:sym typeface="Courier New Bold" charset="0"/>
              </a:rPr>
              <a:t>  INT8U </a:t>
            </a:r>
            <a:r>
              <a:rPr lang="fi-FI" sz="1300" dirty="0" err="1" smtClean="0">
                <a:solidFill>
                  <a:srgbClr val="BFBFBF"/>
                </a:solidFill>
                <a:latin typeface="Courier New Bold" charset="0"/>
                <a:ea typeface="ＭＳ Ｐゴシック" charset="0"/>
                <a:sym typeface="Courier New Bold" charset="0"/>
              </a:rPr>
              <a:t>data[N</a:t>
            </a:r>
            <a:r>
              <a:rPr lang="fi-FI"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rgbClr val="BFBFBF"/>
                </a:solidFill>
                <a:latin typeface="Courier New Bold" charset="0"/>
                <a:ea typeface="ＭＳ Ｐゴシック" charset="0"/>
                <a:sym typeface="Courier New Bold" charset="0"/>
              </a:rPr>
              <a:t>  /* </a:t>
            </a:r>
            <a:r>
              <a:rPr lang="fi-FI" sz="1300" dirty="0" err="1" smtClean="0">
                <a:solidFill>
                  <a:srgbClr val="BFBFBF"/>
                </a:solidFill>
                <a:latin typeface="Courier New Bold" charset="0"/>
                <a:ea typeface="ＭＳ Ｐゴシック" charset="0"/>
                <a:sym typeface="Courier New Bold" charset="0"/>
              </a:rPr>
              <a:t>populate</a:t>
            </a:r>
            <a:r>
              <a:rPr lang="fi-FI" sz="1300" dirty="0" smtClean="0">
                <a:solidFill>
                  <a:srgbClr val="BFBFBF"/>
                </a:solidFill>
                <a:latin typeface="Courier New Bold" charset="0"/>
                <a:ea typeface="ＭＳ Ｐゴシック" charset="0"/>
                <a:sym typeface="Courier New Bold" charset="0"/>
              </a:rPr>
              <a:t> the data </a:t>
            </a:r>
            <a:r>
              <a:rPr lang="fi-FI" sz="1300" dirty="0" err="1" smtClean="0">
                <a:solidFill>
                  <a:srgbClr val="BFBFBF"/>
                </a:solidFill>
                <a:latin typeface="Courier New Bold" charset="0"/>
                <a:ea typeface="ＭＳ Ｐゴシック" charset="0"/>
                <a:sym typeface="Courier New Bold" charset="0"/>
              </a:rPr>
              <a:t>array</a:t>
            </a:r>
            <a:r>
              <a:rPr lang="fi-FI" sz="1300" dirty="0" smtClean="0">
                <a:solidFill>
                  <a:srgbClr val="BFBFBF"/>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rgbClr val="BFBFBF"/>
                </a:solidFill>
                <a:latin typeface="Courier New Bold" charset="0"/>
                <a:ea typeface="ＭＳ Ｐゴシック" charset="0"/>
                <a:sym typeface="Courier New Bold" charset="0"/>
              </a:rPr>
              <a:t> </a:t>
            </a:r>
            <a:r>
              <a:rPr lang="fi-FI" sz="1300" dirty="0" smtClean="0">
                <a:solidFill>
                  <a:srgbClr val="BFBFBF"/>
                </a:solidFill>
                <a:latin typeface="Courier New Bold" charset="0"/>
                <a:ea typeface="ＭＳ Ｐゴシック" charset="0"/>
                <a:sym typeface="Courier New Bold" charset="0"/>
              </a:rPr>
              <a:t> </a:t>
            </a:r>
            <a:r>
              <a:rPr lang="en-US" sz="1400" dirty="0" err="1" smtClean="0">
                <a:solidFill>
                  <a:srgbClr val="BFBFBF"/>
                </a:solidFill>
                <a:latin typeface="Courier New"/>
                <a:cs typeface="Courier New"/>
              </a:rPr>
              <a:t>CANSendFrame</a:t>
            </a:r>
            <a:r>
              <a:rPr lang="en-US" sz="1400" dirty="0" smtClean="0">
                <a:solidFill>
                  <a:srgbClr val="BFBFBF"/>
                </a:solidFill>
                <a:latin typeface="Courier New"/>
                <a:cs typeface="Courier New"/>
              </a:rPr>
              <a:t>(id</a:t>
            </a:r>
            <a:r>
              <a:rPr lang="fi-FI" sz="1400" dirty="0" smtClean="0">
                <a:solidFill>
                  <a:srgbClr val="BFBFBF"/>
                </a:solidFill>
                <a:latin typeface="Courier New Bold" charset="0"/>
                <a:ea typeface="ＭＳ Ｐゴシック" charset="0"/>
                <a:sym typeface="Courier New Bold" charset="0"/>
              </a:rPr>
              <a:t>, N, data</a:t>
            </a:r>
            <a:r>
              <a:rPr lang="en-US" sz="1400" dirty="0" smtClean="0">
                <a:solidFill>
                  <a:srgbClr val="BFBFBF"/>
                </a:solidFill>
                <a:latin typeface="Courier New"/>
                <a:cs typeface="Courier New"/>
              </a:rPr>
              <a:t>)</a:t>
            </a:r>
            <a:r>
              <a:rPr lang="nl-NL" sz="1300" dirty="0" smtClean="0">
                <a:solidFill>
                  <a:srgbClr val="BFBFBF"/>
                </a:solidFill>
                <a:latin typeface="Courier New Bold" charset="0"/>
                <a:ea typeface="ＭＳ Ｐゴシック" charset="0"/>
                <a:sym typeface="Courier New Bold" charset="0"/>
              </a:rPr>
              <a:t>;</a:t>
            </a:r>
            <a:endParaRPr lang="en-US" sz="1300" b="1" dirty="0" smtClean="0">
              <a:solidFill>
                <a:srgbClr val="000000"/>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b="1" dirty="0" smtClean="0">
                <a:solidFill>
                  <a:srgbClr val="000000"/>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void </a:t>
            </a:r>
            <a:r>
              <a:rPr lang="en-US" sz="1300" dirty="0" smtClean="0">
                <a:solidFill>
                  <a:srgbClr val="BFBFBF"/>
                </a:solidFill>
                <a:latin typeface="Courier New Bold" charset="0"/>
                <a:ea typeface="ＭＳ Ｐゴシック" charset="0"/>
                <a:sym typeface="Courier New Bold" charset="0"/>
              </a:rPr>
              <a:t>main(void) </a:t>
            </a:r>
            <a:r>
              <a:rPr lang="en-US"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  </a:t>
            </a:r>
            <a:r>
              <a:rPr lang="en-US" sz="1300" dirty="0" smtClean="0">
                <a:solidFill>
                  <a:srgbClr val="BFBFBF"/>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smtClean="0">
                <a:solidFill>
                  <a:srgbClr val="BFBFBF"/>
                </a:solidFill>
                <a:latin typeface="Courier New Bold" charset="0"/>
                <a:ea typeface="ＭＳ Ｐゴシック" charset="0"/>
                <a:sym typeface="Courier New Bold" charset="0"/>
              </a:rPr>
              <a:t>CANInit</a:t>
            </a:r>
            <a:r>
              <a:rPr lang="de-DE"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a:solidFill>
                  <a:srgbClr val="BFBFBF"/>
                </a:solidFill>
                <a:latin typeface="Courier New Bold" charset="0"/>
                <a:ea typeface="ＭＳ Ｐゴシック" charset="0"/>
                <a:sym typeface="Courier New Bold" charset="0"/>
              </a:rPr>
              <a:t>CANConfigureBaudrate</a:t>
            </a:r>
            <a:r>
              <a:rPr lang="de-DE" sz="1300" dirty="0">
                <a:solidFill>
                  <a:srgbClr val="BFBFBF"/>
                </a:solidFill>
                <a:latin typeface="Courier New Bold" charset="0"/>
                <a:ea typeface="ＭＳ Ｐゴシック" charset="0"/>
                <a:sym typeface="Courier New Bold" charset="0"/>
              </a:rPr>
              <a:t>(125000, 0</a:t>
            </a:r>
            <a:r>
              <a:rPr lang="de-DE"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smtClean="0">
                <a:solidFill>
                  <a:srgbClr val="BFBFBF"/>
                </a:solidFill>
                <a:latin typeface="Courier New Bold" charset="0"/>
                <a:ea typeface="ＭＳ Ｐゴシック" charset="0"/>
                <a:sym typeface="Courier New Bold" charset="0"/>
              </a:rPr>
              <a:t>CANStart</a:t>
            </a:r>
            <a:r>
              <a:rPr lang="de-DE" sz="1300" dirty="0">
                <a:solidFill>
                  <a:srgbClr val="BFBFBF"/>
                </a:solidFill>
                <a:latin typeface="Courier New Bold" charset="0"/>
                <a:ea typeface="ＭＳ Ｐゴシック" charset="0"/>
                <a:sym typeface="Courier New Bold" charset="0"/>
              </a:rPr>
              <a:t>();</a:t>
            </a:r>
            <a:endParaRPr lang="en-US" sz="1300" dirty="0">
              <a:solidFill>
                <a:srgbClr val="BFBFBF"/>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  ...</a:t>
            </a: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12114697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(sending)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45</a:t>
            </a:fld>
            <a:endParaRPr lang="en-US"/>
          </a:p>
        </p:txBody>
      </p:sp>
      <p:sp>
        <p:nvSpPr>
          <p:cNvPr id="4" name="TextBox 3"/>
          <p:cNvSpPr txBox="1"/>
          <p:nvPr/>
        </p:nvSpPr>
        <p:spPr>
          <a:xfrm>
            <a:off x="1390266" y="2333908"/>
            <a:ext cx="3346935" cy="369332"/>
          </a:xfrm>
          <a:prstGeom prst="rect">
            <a:avLst/>
          </a:prstGeom>
          <a:noFill/>
        </p:spPr>
        <p:txBody>
          <a:bodyPr wrap="square" rtlCol="0">
            <a:spAutoFit/>
          </a:bodyPr>
          <a:lstStyle/>
          <a:p>
            <a:endParaRPr lang="en-US" dirty="0"/>
          </a:p>
        </p:txBody>
      </p:sp>
      <p:sp>
        <p:nvSpPr>
          <p:cNvPr id="5" name="Rectangle 2"/>
          <p:cNvSpPr>
            <a:spLocks/>
          </p:cNvSpPr>
          <p:nvPr/>
        </p:nvSpPr>
        <p:spPr bwMode="auto">
          <a:xfrm>
            <a:off x="961171" y="1879200"/>
            <a:ext cx="5851947" cy="384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#define id </a:t>
            </a:r>
            <a:r>
              <a:rPr lang="fi-FI" sz="1200" dirty="0" smtClean="0">
                <a:solidFill>
                  <a:srgbClr val="BFBFBF"/>
                </a:solidFill>
                <a:latin typeface="Courier New Bold" charset="0"/>
                <a:ea typeface="ＭＳ Ｐゴシック" charset="0"/>
                <a:sym typeface="Courier New Bold" charset="0"/>
              </a:rPr>
              <a:t>0x000000A8</a:t>
            </a:r>
            <a:endParaRPr lang="en-US" sz="1300" dirty="0" smtClean="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void </a:t>
            </a:r>
            <a:r>
              <a:rPr lang="en-US" sz="1300" dirty="0">
                <a:solidFill>
                  <a:srgbClr val="BFBFBF"/>
                </a:solidFill>
                <a:latin typeface="Courier New Bold" charset="0"/>
                <a:ea typeface="ＭＳ Ｐゴシック" charset="0"/>
                <a:sym typeface="Courier New Bold" charset="0"/>
              </a:rPr>
              <a:t>Task1(</a:t>
            </a:r>
            <a:r>
              <a:rPr lang="en-US" sz="1300" dirty="0" smtClean="0">
                <a:solidFill>
                  <a:srgbClr val="BFBFBF"/>
                </a:solidFill>
                <a:latin typeface="Courier New Bold" charset="0"/>
                <a:ea typeface="ＭＳ Ｐゴシック" charset="0"/>
                <a:sym typeface="Courier New Bold" charset="0"/>
              </a:rPr>
              <a:t>void)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rgbClr val="BFBFBF"/>
                </a:solidFill>
                <a:latin typeface="Courier New Bold" charset="0"/>
                <a:ea typeface="ＭＳ Ｐゴシック" charset="0"/>
                <a:sym typeface="Courier New Bold" charset="0"/>
              </a:rPr>
              <a:t>  INT8U </a:t>
            </a:r>
            <a:r>
              <a:rPr lang="fi-FI" sz="1300" dirty="0" err="1" smtClean="0">
                <a:solidFill>
                  <a:srgbClr val="BFBFBF"/>
                </a:solidFill>
                <a:latin typeface="Courier New Bold" charset="0"/>
                <a:ea typeface="ＭＳ Ｐゴシック" charset="0"/>
                <a:sym typeface="Courier New Bold" charset="0"/>
              </a:rPr>
              <a:t>data[N</a:t>
            </a:r>
            <a:r>
              <a:rPr lang="fi-FI"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b="1" dirty="0" smtClean="0">
                <a:latin typeface="Courier New Bold" charset="0"/>
                <a:ea typeface="ＭＳ Ｐゴシック" charset="0"/>
                <a:sym typeface="Courier New Bold" charset="0"/>
              </a:rPr>
              <a:t>  /* </a:t>
            </a:r>
            <a:r>
              <a:rPr lang="fi-FI" sz="1300" b="1" dirty="0" err="1" smtClean="0">
                <a:latin typeface="Courier New Bold" charset="0"/>
                <a:ea typeface="ＭＳ Ｐゴシック" charset="0"/>
                <a:sym typeface="Courier New Bold" charset="0"/>
              </a:rPr>
              <a:t>populate</a:t>
            </a:r>
            <a:r>
              <a:rPr lang="fi-FI" sz="1300" b="1" dirty="0" smtClean="0">
                <a:latin typeface="Courier New Bold" charset="0"/>
                <a:ea typeface="ＭＳ Ｐゴシック" charset="0"/>
                <a:sym typeface="Courier New Bold" charset="0"/>
              </a:rPr>
              <a:t> the data </a:t>
            </a:r>
            <a:r>
              <a:rPr lang="fi-FI" sz="1300" b="1" dirty="0" err="1" smtClean="0">
                <a:latin typeface="Courier New Bold" charset="0"/>
                <a:ea typeface="ＭＳ Ｐゴシック" charset="0"/>
                <a:sym typeface="Courier New Bold" charset="0"/>
              </a:rPr>
              <a:t>array</a:t>
            </a:r>
            <a:r>
              <a:rPr lang="fi-FI" sz="1300" b="1" dirty="0" smtClean="0">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rgbClr val="BFBFBF"/>
                </a:solidFill>
                <a:latin typeface="Courier New Bold" charset="0"/>
                <a:ea typeface="ＭＳ Ｐゴシック" charset="0"/>
                <a:sym typeface="Courier New Bold" charset="0"/>
              </a:rPr>
              <a:t> </a:t>
            </a:r>
            <a:r>
              <a:rPr lang="fi-FI" sz="1300" dirty="0" smtClean="0">
                <a:solidFill>
                  <a:srgbClr val="BFBFBF"/>
                </a:solidFill>
                <a:latin typeface="Courier New Bold" charset="0"/>
                <a:ea typeface="ＭＳ Ｐゴシック" charset="0"/>
                <a:sym typeface="Courier New Bold" charset="0"/>
              </a:rPr>
              <a:t> </a:t>
            </a:r>
            <a:r>
              <a:rPr lang="en-US" sz="1400" dirty="0" err="1" smtClean="0">
                <a:solidFill>
                  <a:srgbClr val="BFBFBF"/>
                </a:solidFill>
                <a:latin typeface="Courier New"/>
                <a:cs typeface="Courier New"/>
              </a:rPr>
              <a:t>CANSendFrame</a:t>
            </a:r>
            <a:r>
              <a:rPr lang="en-US" sz="1400" dirty="0" smtClean="0">
                <a:solidFill>
                  <a:srgbClr val="BFBFBF"/>
                </a:solidFill>
                <a:latin typeface="Courier New"/>
                <a:cs typeface="Courier New"/>
              </a:rPr>
              <a:t>(id</a:t>
            </a:r>
            <a:r>
              <a:rPr lang="fi-FI" sz="1400" dirty="0" smtClean="0">
                <a:solidFill>
                  <a:srgbClr val="BFBFBF"/>
                </a:solidFill>
                <a:latin typeface="Courier New Bold" charset="0"/>
                <a:ea typeface="ＭＳ Ｐゴシック" charset="0"/>
                <a:sym typeface="Courier New Bold" charset="0"/>
              </a:rPr>
              <a:t>, N, data</a:t>
            </a:r>
            <a:r>
              <a:rPr lang="en-US" sz="1400" dirty="0" smtClean="0">
                <a:solidFill>
                  <a:srgbClr val="BFBFBF"/>
                </a:solidFill>
                <a:latin typeface="Courier New"/>
                <a:cs typeface="Courier New"/>
              </a:rPr>
              <a:t>)</a:t>
            </a:r>
            <a:r>
              <a:rPr lang="nl-NL" sz="1300" dirty="0" smtClean="0">
                <a:solidFill>
                  <a:srgbClr val="BFBFBF"/>
                </a:solidFill>
                <a:latin typeface="Courier New Bold" charset="0"/>
                <a:ea typeface="ＭＳ Ｐゴシック" charset="0"/>
                <a:sym typeface="Courier New Bold" charset="0"/>
              </a:rPr>
              <a:t>;</a:t>
            </a:r>
            <a:endParaRPr lang="en-US" sz="1300" dirty="0" smtClean="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void </a:t>
            </a:r>
            <a:r>
              <a:rPr lang="en-US" sz="1300" dirty="0" smtClean="0">
                <a:solidFill>
                  <a:srgbClr val="BFBFBF"/>
                </a:solidFill>
                <a:latin typeface="Courier New Bold" charset="0"/>
                <a:ea typeface="ＭＳ Ｐゴシック" charset="0"/>
                <a:sym typeface="Courier New Bold" charset="0"/>
              </a:rPr>
              <a:t>main(void) </a:t>
            </a:r>
            <a:r>
              <a:rPr lang="en-US"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  </a:t>
            </a:r>
            <a:r>
              <a:rPr lang="en-US" sz="1300" dirty="0" smtClean="0">
                <a:solidFill>
                  <a:srgbClr val="BFBFBF"/>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smtClean="0">
                <a:solidFill>
                  <a:srgbClr val="BFBFBF"/>
                </a:solidFill>
                <a:latin typeface="Courier New Bold" charset="0"/>
                <a:ea typeface="ＭＳ Ｐゴシック" charset="0"/>
                <a:sym typeface="Courier New Bold" charset="0"/>
              </a:rPr>
              <a:t>CANInit</a:t>
            </a:r>
            <a:r>
              <a:rPr lang="de-DE"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a:solidFill>
                  <a:srgbClr val="BFBFBF"/>
                </a:solidFill>
                <a:latin typeface="Courier New Bold" charset="0"/>
                <a:ea typeface="ＭＳ Ｐゴシック" charset="0"/>
                <a:sym typeface="Courier New Bold" charset="0"/>
              </a:rPr>
              <a:t>CANConfigureBaudrate</a:t>
            </a:r>
            <a:r>
              <a:rPr lang="de-DE" sz="1300" dirty="0">
                <a:solidFill>
                  <a:srgbClr val="BFBFBF"/>
                </a:solidFill>
                <a:latin typeface="Courier New Bold" charset="0"/>
                <a:ea typeface="ＭＳ Ｐゴシック" charset="0"/>
                <a:sym typeface="Courier New Bold" charset="0"/>
              </a:rPr>
              <a:t>(125000, 0</a:t>
            </a:r>
            <a:r>
              <a:rPr lang="de-DE"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smtClean="0">
                <a:solidFill>
                  <a:srgbClr val="BFBFBF"/>
                </a:solidFill>
                <a:latin typeface="Courier New Bold" charset="0"/>
                <a:ea typeface="ＭＳ Ｐゴシック" charset="0"/>
                <a:sym typeface="Courier New Bold" charset="0"/>
              </a:rPr>
              <a:t>CANStart</a:t>
            </a:r>
            <a:r>
              <a:rPr lang="de-DE" sz="1300" dirty="0">
                <a:solidFill>
                  <a:srgbClr val="BFBFBF"/>
                </a:solidFill>
                <a:latin typeface="Courier New Bold" charset="0"/>
                <a:ea typeface="ＭＳ Ｐゴシック" charset="0"/>
                <a:sym typeface="Courier New Bold" charset="0"/>
              </a:rPr>
              <a:t>();</a:t>
            </a:r>
            <a:endParaRPr lang="en-US" sz="1300" dirty="0">
              <a:solidFill>
                <a:srgbClr val="BFBFBF"/>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  ...</a:t>
            </a: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1490385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(sending)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46</a:t>
            </a:fld>
            <a:endParaRPr lang="en-US"/>
          </a:p>
        </p:txBody>
      </p:sp>
      <p:sp>
        <p:nvSpPr>
          <p:cNvPr id="4" name="TextBox 3"/>
          <p:cNvSpPr txBox="1"/>
          <p:nvPr/>
        </p:nvSpPr>
        <p:spPr>
          <a:xfrm>
            <a:off x="1390266" y="2333908"/>
            <a:ext cx="3346935" cy="369332"/>
          </a:xfrm>
          <a:prstGeom prst="rect">
            <a:avLst/>
          </a:prstGeom>
          <a:noFill/>
        </p:spPr>
        <p:txBody>
          <a:bodyPr wrap="square" rtlCol="0">
            <a:spAutoFit/>
          </a:bodyPr>
          <a:lstStyle/>
          <a:p>
            <a:endParaRPr lang="en-US" dirty="0"/>
          </a:p>
        </p:txBody>
      </p:sp>
      <p:sp>
        <p:nvSpPr>
          <p:cNvPr id="5" name="Rectangle 2"/>
          <p:cNvSpPr>
            <a:spLocks/>
          </p:cNvSpPr>
          <p:nvPr/>
        </p:nvSpPr>
        <p:spPr bwMode="auto">
          <a:xfrm>
            <a:off x="961171" y="1879200"/>
            <a:ext cx="5851947" cy="384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#define id </a:t>
            </a:r>
            <a:r>
              <a:rPr lang="fi-FI" sz="1200" dirty="0" smtClean="0">
                <a:solidFill>
                  <a:srgbClr val="BFBFBF"/>
                </a:solidFill>
                <a:latin typeface="Courier New Bold" charset="0"/>
                <a:ea typeface="ＭＳ Ｐゴシック" charset="0"/>
                <a:sym typeface="Courier New Bold" charset="0"/>
              </a:rPr>
              <a:t>0x000000A8</a:t>
            </a:r>
            <a:endParaRPr lang="en-US" sz="1300" dirty="0" smtClean="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void </a:t>
            </a:r>
            <a:r>
              <a:rPr lang="en-US" sz="1300" dirty="0">
                <a:solidFill>
                  <a:srgbClr val="BFBFBF"/>
                </a:solidFill>
                <a:latin typeface="Courier New Bold" charset="0"/>
                <a:ea typeface="ＭＳ Ｐゴシック" charset="0"/>
                <a:sym typeface="Courier New Bold" charset="0"/>
              </a:rPr>
              <a:t>Task1(</a:t>
            </a:r>
            <a:r>
              <a:rPr lang="en-US" sz="1300" dirty="0" smtClean="0">
                <a:solidFill>
                  <a:srgbClr val="BFBFBF"/>
                </a:solidFill>
                <a:latin typeface="Courier New Bold" charset="0"/>
                <a:ea typeface="ＭＳ Ｐゴシック" charset="0"/>
                <a:sym typeface="Courier New Bold" charset="0"/>
              </a:rPr>
              <a:t>void)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rgbClr val="BFBFBF"/>
                </a:solidFill>
                <a:latin typeface="Courier New Bold" charset="0"/>
                <a:ea typeface="ＭＳ Ｐゴシック" charset="0"/>
                <a:sym typeface="Courier New Bold" charset="0"/>
              </a:rPr>
              <a:t>  INT8U </a:t>
            </a:r>
            <a:r>
              <a:rPr lang="fi-FI" sz="1300" dirty="0" err="1" smtClean="0">
                <a:solidFill>
                  <a:srgbClr val="BFBFBF"/>
                </a:solidFill>
                <a:latin typeface="Courier New Bold" charset="0"/>
                <a:ea typeface="ＭＳ Ｐゴシック" charset="0"/>
                <a:sym typeface="Courier New Bold" charset="0"/>
              </a:rPr>
              <a:t>data[N</a:t>
            </a:r>
            <a:r>
              <a:rPr lang="fi-FI"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chemeClr val="bg1">
                    <a:lumMod val="75000"/>
                  </a:schemeClr>
                </a:solidFill>
                <a:latin typeface="Courier New Bold" charset="0"/>
                <a:ea typeface="ＭＳ Ｐゴシック" charset="0"/>
                <a:sym typeface="Courier New Bold" charset="0"/>
              </a:rPr>
              <a:t>  /* </a:t>
            </a:r>
            <a:r>
              <a:rPr lang="fi-FI" sz="1300" dirty="0" err="1" smtClean="0">
                <a:solidFill>
                  <a:schemeClr val="bg1">
                    <a:lumMod val="75000"/>
                  </a:schemeClr>
                </a:solidFill>
                <a:latin typeface="Courier New Bold" charset="0"/>
                <a:ea typeface="ＭＳ Ｐゴシック" charset="0"/>
                <a:sym typeface="Courier New Bold" charset="0"/>
              </a:rPr>
              <a:t>populate</a:t>
            </a:r>
            <a:r>
              <a:rPr lang="fi-FI" sz="1300" dirty="0" smtClean="0">
                <a:solidFill>
                  <a:schemeClr val="bg1">
                    <a:lumMod val="75000"/>
                  </a:schemeClr>
                </a:solidFill>
                <a:latin typeface="Courier New Bold" charset="0"/>
                <a:ea typeface="ＭＳ Ｐゴシック" charset="0"/>
                <a:sym typeface="Courier New Bold" charset="0"/>
              </a:rPr>
              <a:t> the data </a:t>
            </a:r>
            <a:r>
              <a:rPr lang="fi-FI" sz="1300" dirty="0" err="1" smtClean="0">
                <a:solidFill>
                  <a:schemeClr val="bg1">
                    <a:lumMod val="75000"/>
                  </a:schemeClr>
                </a:solidFill>
                <a:latin typeface="Courier New Bold" charset="0"/>
                <a:ea typeface="ＭＳ Ｐゴシック" charset="0"/>
                <a:sym typeface="Courier New Bold" charset="0"/>
              </a:rPr>
              <a:t>array</a:t>
            </a:r>
            <a:r>
              <a:rPr lang="fi-FI" sz="1300" dirty="0" smtClean="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b="1" dirty="0">
                <a:latin typeface="Courier New Bold" charset="0"/>
                <a:ea typeface="ＭＳ Ｐゴシック" charset="0"/>
                <a:sym typeface="Courier New Bold" charset="0"/>
              </a:rPr>
              <a:t> </a:t>
            </a:r>
            <a:r>
              <a:rPr lang="fi-FI" sz="1300" b="1" dirty="0" smtClean="0">
                <a:latin typeface="Courier New Bold" charset="0"/>
                <a:ea typeface="ＭＳ Ｐゴシック" charset="0"/>
                <a:sym typeface="Courier New Bold" charset="0"/>
              </a:rPr>
              <a:t> </a:t>
            </a:r>
            <a:r>
              <a:rPr lang="en-US" sz="1400" b="1" dirty="0" err="1" smtClean="0">
                <a:latin typeface="Courier New"/>
                <a:cs typeface="Courier New"/>
              </a:rPr>
              <a:t>CANSendFrame</a:t>
            </a:r>
            <a:r>
              <a:rPr lang="en-US" sz="1400" b="1" dirty="0" smtClean="0">
                <a:latin typeface="Courier New"/>
                <a:cs typeface="Courier New"/>
              </a:rPr>
              <a:t>(id</a:t>
            </a:r>
            <a:r>
              <a:rPr lang="fi-FI" sz="1400" b="1" dirty="0" smtClean="0">
                <a:latin typeface="Courier New Bold" charset="0"/>
                <a:ea typeface="ＭＳ Ｐゴシック" charset="0"/>
                <a:sym typeface="Courier New Bold" charset="0"/>
              </a:rPr>
              <a:t>, N, data</a:t>
            </a:r>
            <a:r>
              <a:rPr lang="en-US" sz="1400" b="1" dirty="0" smtClean="0">
                <a:latin typeface="Courier New"/>
                <a:cs typeface="Courier New"/>
              </a:rPr>
              <a:t>)</a:t>
            </a:r>
            <a:r>
              <a:rPr lang="nl-NL" sz="1300" b="1" dirty="0" smtClean="0">
                <a:latin typeface="Courier New Bold" charset="0"/>
                <a:ea typeface="ＭＳ Ｐゴシック" charset="0"/>
                <a:sym typeface="Courier New Bold" charset="0"/>
              </a:rPr>
              <a:t>;</a:t>
            </a:r>
            <a:endParaRPr lang="en-US" sz="1300" dirty="0" smtClean="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void </a:t>
            </a:r>
            <a:r>
              <a:rPr lang="en-US" sz="1300" dirty="0" smtClean="0">
                <a:solidFill>
                  <a:srgbClr val="BFBFBF"/>
                </a:solidFill>
                <a:latin typeface="Courier New Bold" charset="0"/>
                <a:ea typeface="ＭＳ Ｐゴシック" charset="0"/>
                <a:sym typeface="Courier New Bold" charset="0"/>
              </a:rPr>
              <a:t>main(void) </a:t>
            </a:r>
            <a:r>
              <a:rPr lang="en-US"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  </a:t>
            </a:r>
            <a:r>
              <a:rPr lang="en-US" sz="1300" dirty="0" smtClean="0">
                <a:solidFill>
                  <a:srgbClr val="BFBFBF"/>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smtClean="0">
                <a:solidFill>
                  <a:srgbClr val="BFBFBF"/>
                </a:solidFill>
                <a:latin typeface="Courier New Bold" charset="0"/>
                <a:ea typeface="ＭＳ Ｐゴシック" charset="0"/>
                <a:sym typeface="Courier New Bold" charset="0"/>
              </a:rPr>
              <a:t>CANInit</a:t>
            </a:r>
            <a:r>
              <a:rPr lang="de-DE"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a:solidFill>
                  <a:srgbClr val="BFBFBF"/>
                </a:solidFill>
                <a:latin typeface="Courier New Bold" charset="0"/>
                <a:ea typeface="ＭＳ Ｐゴシック" charset="0"/>
                <a:sym typeface="Courier New Bold" charset="0"/>
              </a:rPr>
              <a:t>CANConfigureBaudrate</a:t>
            </a:r>
            <a:r>
              <a:rPr lang="de-DE" sz="1300" dirty="0">
                <a:solidFill>
                  <a:srgbClr val="BFBFBF"/>
                </a:solidFill>
                <a:latin typeface="Courier New Bold" charset="0"/>
                <a:ea typeface="ＭＳ Ｐゴシック" charset="0"/>
                <a:sym typeface="Courier New Bold" charset="0"/>
              </a:rPr>
              <a:t>(125000, 0</a:t>
            </a:r>
            <a:r>
              <a:rPr lang="de-DE" sz="1300" dirty="0" smtClean="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rgbClr val="BFBFBF"/>
                </a:solidFill>
                <a:latin typeface="Courier New Bold" charset="0"/>
                <a:ea typeface="ＭＳ Ｐゴシック" charset="0"/>
                <a:sym typeface="Courier New Bold" charset="0"/>
              </a:rPr>
              <a:t>  </a:t>
            </a:r>
            <a:r>
              <a:rPr lang="de-DE" sz="1300" dirty="0" err="1" smtClean="0">
                <a:solidFill>
                  <a:srgbClr val="BFBFBF"/>
                </a:solidFill>
                <a:latin typeface="Courier New Bold" charset="0"/>
                <a:ea typeface="ＭＳ Ｐゴシック" charset="0"/>
                <a:sym typeface="Courier New Bold" charset="0"/>
              </a:rPr>
              <a:t>CANStart</a:t>
            </a:r>
            <a:r>
              <a:rPr lang="de-DE" sz="1300" dirty="0">
                <a:solidFill>
                  <a:srgbClr val="BFBFBF"/>
                </a:solidFill>
                <a:latin typeface="Courier New Bold" charset="0"/>
                <a:ea typeface="ＭＳ Ｐゴシック" charset="0"/>
                <a:sym typeface="Courier New Bold" charset="0"/>
              </a:rPr>
              <a:t>();</a:t>
            </a:r>
            <a:endParaRPr lang="en-US" sz="1300" dirty="0">
              <a:solidFill>
                <a:srgbClr val="BFBFBF"/>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rgbClr val="BFBFBF"/>
                </a:solidFill>
                <a:latin typeface="Courier New Bold" charset="0"/>
                <a:ea typeface="ＭＳ Ｐゴシック" charset="0"/>
                <a:sym typeface="Courier New Bold" charset="0"/>
              </a:rPr>
              <a:t>  ...</a:t>
            </a: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rgbClr val="BFBFBF"/>
              </a:solidFill>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33272536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under </a:t>
            </a:r>
            <a:r>
              <a:rPr lang="en-US" dirty="0" err="1"/>
              <a:t>μC</a:t>
            </a:r>
            <a:r>
              <a:rPr lang="en-US" dirty="0"/>
              <a:t>/OS-</a:t>
            </a:r>
            <a:r>
              <a:rPr lang="en-US" dirty="0" smtClean="0"/>
              <a:t>II (receiving)</a:t>
            </a:r>
            <a:endParaRPr lang="en-US" dirty="0"/>
          </a:p>
        </p:txBody>
      </p:sp>
      <p:sp>
        <p:nvSpPr>
          <p:cNvPr id="5" name="Content Placeholder 4"/>
          <p:cNvSpPr>
            <a:spLocks noGrp="1"/>
          </p:cNvSpPr>
          <p:nvPr>
            <p:ph idx="1"/>
          </p:nvPr>
        </p:nvSpPr>
        <p:spPr/>
        <p:txBody>
          <a:bodyPr>
            <a:normAutofit fontScale="92500" lnSpcReduction="20000"/>
          </a:bodyPr>
          <a:lstStyle/>
          <a:p>
            <a:pPr lvl="1"/>
            <a:r>
              <a:rPr lang="en-US" dirty="0" smtClean="0">
                <a:latin typeface="Courier New"/>
                <a:cs typeface="Courier New"/>
              </a:rPr>
              <a:t>v</a:t>
            </a:r>
            <a:r>
              <a:rPr lang="hr-HR" dirty="0" smtClean="0">
                <a:latin typeface="Courier New"/>
                <a:cs typeface="Courier New"/>
              </a:rPr>
              <a:t>oid* OSQPend(</a:t>
            </a:r>
            <a:r>
              <a:rPr lang="hr-HR" dirty="0">
                <a:latin typeface="Courier New"/>
                <a:cs typeface="Courier New"/>
              </a:rPr>
              <a:t>OS_EVENT </a:t>
            </a:r>
            <a:r>
              <a:rPr lang="hr-HR" dirty="0" smtClean="0">
                <a:latin typeface="Courier New"/>
                <a:cs typeface="Courier New"/>
              </a:rPr>
              <a:t>*queue, </a:t>
            </a:r>
            <a:r>
              <a:rPr lang="hr-HR" dirty="0">
                <a:latin typeface="Courier New"/>
                <a:cs typeface="Courier New"/>
              </a:rPr>
              <a:t>INT16U timeout, INT8U *</a:t>
            </a:r>
            <a:r>
              <a:rPr lang="hr-HR" dirty="0" smtClean="0">
                <a:latin typeface="Courier New"/>
                <a:cs typeface="Courier New"/>
              </a:rPr>
              <a:t>err)</a:t>
            </a:r>
          </a:p>
          <a:p>
            <a:pPr lvl="2"/>
            <a:r>
              <a:rPr lang="en-US" dirty="0" smtClean="0"/>
              <a:t>Reads a message from a queue. If </a:t>
            </a:r>
            <a:r>
              <a:rPr lang="en-US" dirty="0">
                <a:latin typeface="Courier New"/>
                <a:cs typeface="Courier New"/>
              </a:rPr>
              <a:t>queue</a:t>
            </a:r>
            <a:r>
              <a:rPr lang="en-US" dirty="0"/>
              <a:t> </a:t>
            </a:r>
            <a:r>
              <a:rPr lang="en-US" dirty="0" smtClean="0"/>
              <a:t>is empty, the calling task will be </a:t>
            </a:r>
            <a:r>
              <a:rPr lang="en-US" dirty="0"/>
              <a:t>suspended. Note that </a:t>
            </a:r>
            <a:r>
              <a:rPr lang="en-US" dirty="0" smtClean="0">
                <a:latin typeface="Courier New"/>
                <a:cs typeface="Courier New"/>
              </a:rPr>
              <a:t>OSQ</a:t>
            </a:r>
            <a:r>
              <a:rPr lang="en-US" dirty="0" smtClean="0"/>
              <a:t> is part of the standard </a:t>
            </a:r>
            <a:r>
              <a:rPr lang="en-US" dirty="0" err="1"/>
              <a:t>μC</a:t>
            </a:r>
            <a:r>
              <a:rPr lang="en-US" dirty="0"/>
              <a:t>/OS-</a:t>
            </a:r>
            <a:r>
              <a:rPr lang="en-US" dirty="0" smtClean="0"/>
              <a:t>II API. </a:t>
            </a:r>
          </a:p>
          <a:p>
            <a:pPr lvl="2"/>
            <a:r>
              <a:rPr lang="en-US" dirty="0" smtClean="0"/>
              <a:t>Returns: a pointer to the message residing in the internal message buffer.</a:t>
            </a:r>
          </a:p>
          <a:p>
            <a:pPr lvl="1"/>
            <a:r>
              <a:rPr lang="en-US" dirty="0">
                <a:latin typeface="Courier New"/>
                <a:cs typeface="Courier New"/>
              </a:rPr>
              <a:t>CAN_RESULT </a:t>
            </a:r>
            <a:r>
              <a:rPr lang="en-US" dirty="0" err="1">
                <a:latin typeface="Courier New"/>
                <a:cs typeface="Courier New"/>
              </a:rPr>
              <a:t>CANForget</a:t>
            </a:r>
            <a:r>
              <a:rPr lang="en-US" dirty="0">
                <a:latin typeface="Courier New"/>
                <a:cs typeface="Courier New"/>
              </a:rPr>
              <a:t>(CAN_MSG* </a:t>
            </a:r>
            <a:r>
              <a:rPr lang="en-US" dirty="0" err="1">
                <a:latin typeface="Courier New"/>
                <a:cs typeface="Courier New"/>
              </a:rPr>
              <a:t>msg</a:t>
            </a:r>
            <a:r>
              <a:rPr lang="en-US" dirty="0">
                <a:latin typeface="Courier New"/>
                <a:cs typeface="Courier New"/>
              </a:rPr>
              <a:t>)</a:t>
            </a:r>
          </a:p>
          <a:p>
            <a:pPr lvl="2"/>
            <a:r>
              <a:rPr lang="en-US" dirty="0" smtClean="0"/>
              <a:t>Tells the CAN driver that the message was handled and that it can be removed from the internal message buffer.</a:t>
            </a:r>
          </a:p>
          <a:p>
            <a:pPr lvl="2"/>
            <a:r>
              <a:rPr lang="en-US" dirty="0" smtClean="0"/>
              <a:t>Returns:</a:t>
            </a:r>
          </a:p>
          <a:p>
            <a:pPr lvl="3"/>
            <a:r>
              <a:rPr lang="en-US" dirty="0" smtClean="0">
                <a:latin typeface="Courier New"/>
                <a:cs typeface="Courier New"/>
              </a:rPr>
              <a:t>CAN_OK</a:t>
            </a:r>
          </a:p>
          <a:p>
            <a:pPr lvl="3"/>
            <a:r>
              <a:rPr lang="en-US" dirty="0" smtClean="0">
                <a:latin typeface="Courier New"/>
                <a:cs typeface="Courier New"/>
              </a:rPr>
              <a:t>CAN_STILL_IN_USE</a:t>
            </a:r>
            <a:r>
              <a:rPr lang="en-US" dirty="0" smtClean="0"/>
              <a:t> if the message id was registered with several queues.</a:t>
            </a:r>
            <a:endParaRPr lang="en-US" dirty="0"/>
          </a:p>
        </p:txBody>
      </p:sp>
      <p:sp>
        <p:nvSpPr>
          <p:cNvPr id="4" name="Slide Number Placeholder 3"/>
          <p:cNvSpPr>
            <a:spLocks noGrp="1"/>
          </p:cNvSpPr>
          <p:nvPr>
            <p:ph type="sldNum" sz="quarter" idx="12"/>
          </p:nvPr>
        </p:nvSpPr>
        <p:spPr/>
        <p:txBody>
          <a:bodyPr/>
          <a:lstStyle/>
          <a:p>
            <a:fld id="{025A855F-C6D8-5944-9B1B-50E202AEB8AD}" type="slidenum">
              <a:rPr lang="en-US" smtClean="0"/>
              <a:t>47</a:t>
            </a:fld>
            <a:endParaRPr lang="en-US"/>
          </a:p>
        </p:txBody>
      </p:sp>
    </p:spTree>
    <p:extLst>
      <p:ext uri="{BB962C8B-B14F-4D97-AF65-F5344CB8AC3E}">
        <p14:creationId xmlns:p14="http://schemas.microsoft.com/office/powerpoint/2010/main" val="1272305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CAN under </a:t>
            </a:r>
            <a:r>
              <a:rPr lang="en-US" dirty="0" err="1"/>
              <a:t>μC</a:t>
            </a:r>
            <a:r>
              <a:rPr lang="en-US" dirty="0"/>
              <a:t>/OS-II (initialization)</a:t>
            </a:r>
          </a:p>
        </p:txBody>
      </p:sp>
      <p:sp>
        <p:nvSpPr>
          <p:cNvPr id="3" name="Content Placeholder 2"/>
          <p:cNvSpPr>
            <a:spLocks noGrp="1"/>
          </p:cNvSpPr>
          <p:nvPr>
            <p:ph idx="1"/>
          </p:nvPr>
        </p:nvSpPr>
        <p:spPr/>
        <p:txBody>
          <a:bodyPr>
            <a:normAutofit fontScale="92500" lnSpcReduction="20000"/>
          </a:bodyPr>
          <a:lstStyle/>
          <a:p>
            <a:r>
              <a:rPr lang="en-US" dirty="0">
                <a:latin typeface="Courier New"/>
                <a:cs typeface="Courier New"/>
              </a:rPr>
              <a:t>CAN_RESULT </a:t>
            </a:r>
            <a:r>
              <a:rPr lang="en-US" dirty="0" err="1">
                <a:latin typeface="Courier New"/>
                <a:cs typeface="Courier New"/>
              </a:rPr>
              <a:t>CANRegister</a:t>
            </a:r>
            <a:r>
              <a:rPr lang="en-US" dirty="0">
                <a:latin typeface="Courier New"/>
                <a:cs typeface="Courier New"/>
              </a:rPr>
              <a:t>(INT8U </a:t>
            </a:r>
            <a:r>
              <a:rPr lang="en-US" dirty="0" err="1">
                <a:latin typeface="Courier New"/>
                <a:cs typeface="Courier New"/>
              </a:rPr>
              <a:t>nids</a:t>
            </a:r>
            <a:r>
              <a:rPr lang="en-US" dirty="0">
                <a:latin typeface="Courier New"/>
                <a:cs typeface="Courier New"/>
              </a:rPr>
              <a:t>, INT32U* ids, OS_EVENT* queue</a:t>
            </a:r>
            <a:r>
              <a:rPr lang="en-US" dirty="0" smtClean="0">
                <a:latin typeface="Courier New"/>
                <a:cs typeface="Courier New"/>
              </a:rPr>
              <a:t>)</a:t>
            </a:r>
          </a:p>
          <a:p>
            <a:pPr lvl="1"/>
            <a:r>
              <a:rPr lang="en-US" dirty="0">
                <a:cs typeface="Courier New"/>
              </a:rPr>
              <a:t>Registers </a:t>
            </a:r>
            <a:r>
              <a:rPr lang="en-US" dirty="0" smtClean="0">
                <a:cs typeface="Courier New"/>
              </a:rPr>
              <a:t>a queue </a:t>
            </a:r>
            <a:r>
              <a:rPr lang="en-US" dirty="0">
                <a:cs typeface="Courier New"/>
              </a:rPr>
              <a:t>to receive pointers to </a:t>
            </a:r>
            <a:r>
              <a:rPr lang="en-US" dirty="0" smtClean="0">
                <a:cs typeface="Courier New"/>
              </a:rPr>
              <a:t>those received </a:t>
            </a:r>
            <a:r>
              <a:rPr lang="en-US" dirty="0">
                <a:cs typeface="Courier New"/>
              </a:rPr>
              <a:t>messages </a:t>
            </a:r>
            <a:r>
              <a:rPr lang="en-US" dirty="0" smtClean="0">
                <a:cs typeface="Courier New"/>
              </a:rPr>
              <a:t>which have an id equal to any integer in the </a:t>
            </a:r>
            <a:r>
              <a:rPr lang="en-US" dirty="0" smtClean="0">
                <a:latin typeface="Courier New"/>
                <a:cs typeface="Courier New"/>
              </a:rPr>
              <a:t>ids</a:t>
            </a:r>
            <a:r>
              <a:rPr lang="en-US" dirty="0">
                <a:cs typeface="Courier New"/>
              </a:rPr>
              <a:t> </a:t>
            </a:r>
            <a:r>
              <a:rPr lang="en-US" dirty="0" smtClean="0">
                <a:cs typeface="Courier New"/>
              </a:rPr>
              <a:t>array.</a:t>
            </a:r>
            <a:endParaRPr lang="en-US" dirty="0">
              <a:cs typeface="Courier New"/>
            </a:endParaRPr>
          </a:p>
          <a:p>
            <a:pPr lvl="2"/>
            <a:r>
              <a:rPr lang="en-US" dirty="0" smtClean="0">
                <a:cs typeface="Courier New"/>
              </a:rPr>
              <a:t>The </a:t>
            </a:r>
            <a:r>
              <a:rPr lang="en-US" dirty="0" err="1">
                <a:latin typeface="Courier New"/>
                <a:cs typeface="Courier New"/>
              </a:rPr>
              <a:t>nids</a:t>
            </a:r>
            <a:r>
              <a:rPr lang="en-US" dirty="0">
                <a:cs typeface="Courier New"/>
              </a:rPr>
              <a:t> parameter should specify the length </a:t>
            </a:r>
            <a:r>
              <a:rPr lang="en-US" dirty="0" smtClean="0">
                <a:cs typeface="Courier New"/>
              </a:rPr>
              <a:t>of the </a:t>
            </a:r>
            <a:r>
              <a:rPr lang="en-US" dirty="0" smtClean="0">
                <a:latin typeface="Courier New"/>
                <a:cs typeface="Courier New"/>
              </a:rPr>
              <a:t>ids</a:t>
            </a:r>
            <a:r>
              <a:rPr lang="en-US" dirty="0" smtClean="0">
                <a:cs typeface="Courier New"/>
              </a:rPr>
              <a:t> </a:t>
            </a:r>
            <a:r>
              <a:rPr lang="en-US" dirty="0">
                <a:cs typeface="Courier New"/>
              </a:rPr>
              <a:t>a</a:t>
            </a:r>
            <a:r>
              <a:rPr lang="en-US" dirty="0" smtClean="0">
                <a:cs typeface="Courier New"/>
              </a:rPr>
              <a:t>rray. </a:t>
            </a:r>
            <a:r>
              <a:rPr lang="en-US" dirty="0">
                <a:cs typeface="Courier New"/>
              </a:rPr>
              <a:t>If </a:t>
            </a:r>
            <a:r>
              <a:rPr lang="en-US" dirty="0" err="1">
                <a:latin typeface="Courier New"/>
                <a:cs typeface="Courier New"/>
              </a:rPr>
              <a:t>nids</a:t>
            </a:r>
            <a:r>
              <a:rPr lang="en-US" dirty="0">
                <a:cs typeface="Courier New"/>
              </a:rPr>
              <a:t> is </a:t>
            </a:r>
            <a:r>
              <a:rPr lang="en-US" dirty="0" smtClean="0">
                <a:cs typeface="Courier New"/>
              </a:rPr>
              <a:t>0, </a:t>
            </a:r>
            <a:r>
              <a:rPr lang="en-US" dirty="0">
                <a:cs typeface="Courier New"/>
              </a:rPr>
              <a:t>then all messages that are received will be posted </a:t>
            </a:r>
            <a:r>
              <a:rPr lang="en-US" dirty="0" smtClean="0">
                <a:cs typeface="Courier New"/>
              </a:rPr>
              <a:t>into the queue</a:t>
            </a:r>
          </a:p>
          <a:p>
            <a:pPr lvl="2"/>
            <a:r>
              <a:rPr lang="en-US" dirty="0" smtClean="0">
                <a:cs typeface="Courier New"/>
              </a:rPr>
              <a:t>Registering </a:t>
            </a:r>
            <a:r>
              <a:rPr lang="en-US" dirty="0">
                <a:cs typeface="Courier New"/>
              </a:rPr>
              <a:t>the same queue more than once will cause duplicate pointers to be posted to the </a:t>
            </a:r>
            <a:r>
              <a:rPr lang="en-US" dirty="0" smtClean="0">
                <a:latin typeface="Courier New"/>
                <a:cs typeface="Courier New"/>
              </a:rPr>
              <a:t>queue</a:t>
            </a:r>
            <a:r>
              <a:rPr lang="en-US" dirty="0" smtClean="0">
                <a:cs typeface="Courier New"/>
              </a:rPr>
              <a:t>.</a:t>
            </a:r>
          </a:p>
          <a:p>
            <a:pPr lvl="2"/>
            <a:r>
              <a:rPr lang="en-US" dirty="0" smtClean="0">
                <a:cs typeface="Courier New"/>
              </a:rPr>
              <a:t>Typically </a:t>
            </a:r>
            <a:r>
              <a:rPr lang="en-US" dirty="0" smtClean="0">
                <a:cs typeface="Courier New"/>
              </a:rPr>
              <a:t>you will create and register one queue per task.</a:t>
            </a:r>
          </a:p>
          <a:p>
            <a:pPr lvl="1"/>
            <a:r>
              <a:rPr lang="en-US" dirty="0" smtClean="0"/>
              <a:t>Returns: </a:t>
            </a:r>
            <a:r>
              <a:rPr lang="en-US" dirty="0" smtClean="0">
                <a:latin typeface="Courier New"/>
                <a:cs typeface="Courier New"/>
              </a:rPr>
              <a:t>CAN_OK</a:t>
            </a:r>
          </a:p>
        </p:txBody>
      </p:sp>
      <p:sp>
        <p:nvSpPr>
          <p:cNvPr id="4" name="Slide Number Placeholder 3"/>
          <p:cNvSpPr>
            <a:spLocks noGrp="1"/>
          </p:cNvSpPr>
          <p:nvPr>
            <p:ph type="sldNum" sz="quarter" idx="12"/>
          </p:nvPr>
        </p:nvSpPr>
        <p:spPr/>
        <p:txBody>
          <a:bodyPr/>
          <a:lstStyle/>
          <a:p>
            <a:fld id="{025A855F-C6D8-5944-9B1B-50E202AEB8AD}" type="slidenum">
              <a:rPr lang="en-US" smtClean="0"/>
              <a:t>48</a:t>
            </a:fld>
            <a:endParaRPr lang="en-US"/>
          </a:p>
        </p:txBody>
      </p:sp>
    </p:spTree>
    <p:extLst>
      <p:ext uri="{BB962C8B-B14F-4D97-AF65-F5344CB8AC3E}">
        <p14:creationId xmlns:p14="http://schemas.microsoft.com/office/powerpoint/2010/main" val="154877232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CAN </a:t>
            </a:r>
            <a:r>
              <a:rPr lang="en-US" dirty="0"/>
              <a:t>under </a:t>
            </a:r>
            <a:r>
              <a:rPr lang="en-US" dirty="0" err="1"/>
              <a:t>μC</a:t>
            </a:r>
            <a:r>
              <a:rPr lang="en-US" dirty="0"/>
              <a:t>/OS-</a:t>
            </a:r>
            <a:r>
              <a:rPr lang="en-US" dirty="0" smtClean="0"/>
              <a:t>II (receiving)</a:t>
            </a:r>
            <a:endParaRPr lang="en-US" dirty="0"/>
          </a:p>
        </p:txBody>
      </p:sp>
      <p:sp>
        <p:nvSpPr>
          <p:cNvPr id="3" name="Slide Number Placeholder 2"/>
          <p:cNvSpPr>
            <a:spLocks noGrp="1"/>
          </p:cNvSpPr>
          <p:nvPr>
            <p:ph type="sldNum" sz="quarter" idx="12"/>
          </p:nvPr>
        </p:nvSpPr>
        <p:spPr/>
        <p:txBody>
          <a:bodyPr/>
          <a:lstStyle/>
          <a:p>
            <a:fld id="{025A855F-C6D8-5944-9B1B-50E202AEB8AD}" type="slidenum">
              <a:rPr lang="en-US" smtClean="0"/>
              <a:pPr/>
              <a:t>49</a:t>
            </a:fld>
            <a:endParaRPr lang="en-US"/>
          </a:p>
        </p:txBody>
      </p:sp>
      <p:sp>
        <p:nvSpPr>
          <p:cNvPr id="4" name="TextBox 3"/>
          <p:cNvSpPr txBox="1"/>
          <p:nvPr/>
        </p:nvSpPr>
        <p:spPr>
          <a:xfrm>
            <a:off x="1390266" y="2333908"/>
            <a:ext cx="3346935" cy="369332"/>
          </a:xfrm>
          <a:prstGeom prst="rect">
            <a:avLst/>
          </a:prstGeom>
          <a:noFill/>
        </p:spPr>
        <p:txBody>
          <a:bodyPr wrap="square" rtlCol="0">
            <a:spAutoFit/>
          </a:bodyPr>
          <a:lstStyle/>
          <a:p>
            <a:endParaRPr lang="en-US" dirty="0"/>
          </a:p>
        </p:txBody>
      </p:sp>
      <p:sp>
        <p:nvSpPr>
          <p:cNvPr id="5" name="Rectangle 2"/>
          <p:cNvSpPr>
            <a:spLocks/>
          </p:cNvSpPr>
          <p:nvPr/>
        </p:nvSpPr>
        <p:spPr bwMode="auto">
          <a:xfrm>
            <a:off x="961171" y="1171254"/>
            <a:ext cx="5851947" cy="454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000000"/>
                </a:solidFill>
                <a:latin typeface="Courier New Bold" charset="0"/>
                <a:ea typeface="ＭＳ Ｐゴシック" charset="0"/>
                <a:sym typeface="Courier New Bold" charset="0"/>
              </a:rPr>
              <a:t>#define id </a:t>
            </a:r>
            <a:r>
              <a:rPr lang="fi-FI" sz="1200" dirty="0">
                <a:solidFill>
                  <a:srgbClr val="000000"/>
                </a:solidFill>
                <a:latin typeface="Courier New Bold" charset="0"/>
                <a:ea typeface="ＭＳ Ｐゴシック" charset="0"/>
                <a:sym typeface="Courier New Bold" charset="0"/>
              </a:rPr>
              <a:t>0x000000A8</a:t>
            </a:r>
            <a:endParaRPr lang="en-US" sz="1300" dirty="0">
              <a:solidFill>
                <a:srgbClr val="000000"/>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smtClean="0">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latin typeface="Courier New Bold" charset="0"/>
                <a:ea typeface="ＭＳ Ｐゴシック" charset="0"/>
                <a:sym typeface="Courier New Bold" charset="0"/>
              </a:rPr>
              <a:t>OS_EVENT</a:t>
            </a:r>
            <a:r>
              <a:rPr lang="en-US" sz="1300" dirty="0">
                <a:latin typeface="Courier New Bold" charset="0"/>
                <a:ea typeface="ＭＳ Ｐゴシック" charset="0"/>
                <a:sym typeface="Courier New Bold" charset="0"/>
              </a:rPr>
              <a:t>* </a:t>
            </a:r>
            <a:r>
              <a:rPr lang="en-US" sz="1300" dirty="0" smtClean="0">
                <a:latin typeface="Courier New Bold" charset="0"/>
                <a:ea typeface="ＭＳ Ｐゴシック" charset="0"/>
                <a:sym typeface="Courier New Bold" charset="0"/>
              </a:rPr>
              <a:t>queue1;</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err="1" smtClean="0">
                <a:latin typeface="Courier New Bold" charset="0"/>
                <a:ea typeface="ＭＳ Ｐゴシック" charset="0"/>
                <a:sym typeface="Courier New Bold" charset="0"/>
              </a:rPr>
              <a:t>void</a:t>
            </a:r>
            <a:r>
              <a:rPr lang="fi-FI" sz="1300" dirty="0">
                <a:latin typeface="Courier New Bold" charset="0"/>
                <a:ea typeface="ＭＳ Ｐゴシック" charset="0"/>
                <a:sym typeface="Courier New Bold" charset="0"/>
              </a:rPr>
              <a:t>* queue1buf[10]</a:t>
            </a:r>
            <a:r>
              <a:rPr lang="fi-FI" sz="1300" dirty="0" smtClean="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latin typeface="Courier New Bold" charset="0"/>
                <a:ea typeface="ＭＳ Ｐゴシック" charset="0"/>
                <a:sym typeface="Courier New Bold" charset="0"/>
              </a:rPr>
              <a:t>INT32U idlist1[</a:t>
            </a:r>
            <a:r>
              <a:rPr lang="fi-FI" sz="1300" dirty="0">
                <a:latin typeface="Courier New Bold" charset="0"/>
                <a:ea typeface="ＭＳ Ｐゴシック" charset="0"/>
                <a:sym typeface="Courier New Bold" charset="0"/>
              </a:rPr>
              <a:t>1] = { </a:t>
            </a:r>
            <a:r>
              <a:rPr lang="fi-FI" sz="1300" dirty="0" smtClean="0">
                <a:latin typeface="Courier New Bold" charset="0"/>
                <a:ea typeface="ＭＳ Ｐゴシック" charset="0"/>
                <a:sym typeface="Courier New Bold" charset="0"/>
              </a:rPr>
              <a:t>id }</a:t>
            </a:r>
            <a:r>
              <a:rPr lang="fi-FI" sz="1300" dirty="0">
                <a:latin typeface="Courier New Bold" charset="0"/>
                <a:ea typeface="ＭＳ Ｐゴシック" charset="0"/>
                <a:sym typeface="Courier New Bold" charset="0"/>
              </a:rPr>
              <a:t>;</a:t>
            </a:r>
            <a:endParaRPr lang="en-US" sz="1300" dirty="0">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smtClean="0">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void Task2(void* </a:t>
            </a:r>
            <a:r>
              <a:rPr lang="en-US" sz="1300" dirty="0" err="1">
                <a:latin typeface="Courier New Bold" charset="0"/>
                <a:ea typeface="ＭＳ Ｐゴシック" charset="0"/>
                <a:sym typeface="Courier New Bold" charset="0"/>
              </a:rPr>
              <a:t>pArg</a:t>
            </a:r>
            <a:r>
              <a:rPr lang="en-US" sz="1300" dirty="0">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  INT8U err;</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 </a:t>
            </a:r>
            <a:r>
              <a:rPr lang="fi-FI" sz="1300" dirty="0">
                <a:latin typeface="Courier New Bold" charset="0"/>
                <a:ea typeface="ＭＳ Ｐゴシック" charset="0"/>
                <a:sym typeface="Courier New Bold" charset="0"/>
              </a:rPr>
              <a:t> CAN_MSG* </a:t>
            </a:r>
            <a:r>
              <a:rPr lang="fi-FI" sz="1300" dirty="0" err="1">
                <a:latin typeface="Courier New Bold" charset="0"/>
                <a:ea typeface="ＭＳ Ｐゴシック" charset="0"/>
                <a:sym typeface="Courier New Bold" charset="0"/>
              </a:rPr>
              <a:t>msg</a:t>
            </a:r>
            <a:r>
              <a:rPr lang="fi-FI" sz="1300"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latin typeface="Courier New Bold" charset="0"/>
                <a:ea typeface="ＭＳ Ｐゴシック" charset="0"/>
                <a:sym typeface="Courier New Bold" charset="0"/>
              </a:rPr>
              <a:t>  </a:t>
            </a:r>
            <a:r>
              <a:rPr lang="fi-FI" sz="1300" dirty="0" err="1">
                <a:latin typeface="Courier New Bold" charset="0"/>
                <a:ea typeface="ＭＳ Ｐゴシック" charset="0"/>
                <a:sym typeface="Courier New Bold" charset="0"/>
              </a:rPr>
              <a:t>while</a:t>
            </a:r>
            <a:r>
              <a:rPr lang="fi-FI" sz="1300" dirty="0">
                <a:latin typeface="Courier New Bold" charset="0"/>
                <a:ea typeface="ＭＳ Ｐゴシック" charset="0"/>
                <a:sym typeface="Courier New Bold" charset="0"/>
              </a:rPr>
              <a:t> (</a:t>
            </a:r>
            <a:r>
              <a:rPr lang="fi-FI" sz="1300" dirty="0" err="1">
                <a:latin typeface="Courier New Bold" charset="0"/>
                <a:ea typeface="ＭＳ Ｐゴシック" charset="0"/>
                <a:sym typeface="Courier New Bold" charset="0"/>
              </a:rPr>
              <a:t>true</a:t>
            </a:r>
            <a:r>
              <a:rPr lang="fi-FI" sz="1300" dirty="0">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latin typeface="Courier New Bold" charset="0"/>
                <a:ea typeface="ＭＳ Ｐゴシック" charset="0"/>
                <a:sym typeface="Courier New Bold" charset="0"/>
              </a:rPr>
              <a:t>    </a:t>
            </a:r>
            <a:r>
              <a:rPr lang="fi-FI" sz="1300" dirty="0" err="1">
                <a:latin typeface="Courier New Bold" charset="0"/>
                <a:ea typeface="ＭＳ Ｐゴシック" charset="0"/>
                <a:sym typeface="Courier New Bold" charset="0"/>
              </a:rPr>
              <a:t>msg</a:t>
            </a:r>
            <a:r>
              <a:rPr lang="fi-FI" sz="1300" dirty="0">
                <a:latin typeface="Courier New Bold" charset="0"/>
                <a:ea typeface="ＭＳ Ｐゴシック" charset="0"/>
                <a:sym typeface="Courier New Bold" charset="0"/>
              </a:rPr>
              <a:t> </a:t>
            </a:r>
            <a:r>
              <a:rPr lang="nl-NL" sz="1300" dirty="0">
                <a:latin typeface="Courier New Bold" charset="0"/>
                <a:ea typeface="ＭＳ Ｐゴシック" charset="0"/>
                <a:sym typeface="Courier New Bold" charset="0"/>
              </a:rPr>
              <a:t>= (CAN_MSG*)(</a:t>
            </a:r>
            <a:r>
              <a:rPr lang="nl-NL" sz="1300" dirty="0" err="1">
                <a:latin typeface="Courier New Bold" charset="0"/>
                <a:ea typeface="ＭＳ Ｐゴシック" charset="0"/>
                <a:sym typeface="Courier New Bold" charset="0"/>
              </a:rPr>
              <a:t>OSQPend</a:t>
            </a:r>
            <a:r>
              <a:rPr lang="nl-NL" sz="1300" dirty="0">
                <a:latin typeface="Courier New Bold" charset="0"/>
                <a:ea typeface="ＭＳ Ｐゴシック" charset="0"/>
                <a:sym typeface="Courier New Bold" charset="0"/>
              </a:rPr>
              <a:t>(queue1, 0, &amp;</a:t>
            </a:r>
            <a:r>
              <a:rPr lang="nl-NL" sz="1300" dirty="0" err="1">
                <a:latin typeface="Courier New Bold" charset="0"/>
                <a:ea typeface="ＭＳ Ｐゴシック" charset="0"/>
                <a:sym typeface="Courier New Bold" charset="0"/>
              </a:rPr>
              <a:t>err</a:t>
            </a:r>
            <a:r>
              <a:rPr lang="nl-NL" sz="1300"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latin typeface="Courier New Bold" charset="0"/>
                <a:ea typeface="ＭＳ Ｐゴシック" charset="0"/>
                <a:sym typeface="Courier New Bold" charset="0"/>
              </a:rPr>
              <a:t>    </a:t>
            </a:r>
            <a:r>
              <a:rPr lang="nl-NL" sz="1300" dirty="0" err="1">
                <a:latin typeface="Courier New Bold" charset="0"/>
                <a:ea typeface="ＭＳ Ｐゴシック" charset="0"/>
                <a:sym typeface="Courier New Bold" charset="0"/>
              </a:rPr>
              <a:t>if</a:t>
            </a:r>
            <a:r>
              <a:rPr lang="nl-NL" sz="1300" dirty="0">
                <a:latin typeface="Courier New Bold" charset="0"/>
                <a:ea typeface="ＭＳ Ｐゴシック" charset="0"/>
                <a:sym typeface="Courier New Bold" charset="0"/>
              </a:rPr>
              <a:t> (</a:t>
            </a:r>
            <a:r>
              <a:rPr lang="nl-NL" sz="1300" dirty="0" err="1">
                <a:latin typeface="Courier New Bold" charset="0"/>
                <a:ea typeface="ＭＳ Ｐゴシック" charset="0"/>
                <a:sym typeface="Courier New Bold" charset="0"/>
              </a:rPr>
              <a:t>err</a:t>
            </a:r>
            <a:r>
              <a:rPr lang="nl-NL" sz="1300" dirty="0">
                <a:latin typeface="Courier New Bold" charset="0"/>
                <a:ea typeface="ＭＳ Ｐゴシック" charset="0"/>
                <a:sym typeface="Courier New Bold" charset="0"/>
              </a:rPr>
              <a:t> == OS_ERR_NONE)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latin typeface="Courier New Bold" charset="0"/>
                <a:ea typeface="ＭＳ Ｐゴシック" charset="0"/>
                <a:sym typeface="Courier New Bold" charset="0"/>
              </a:rPr>
              <a:t>      /* do </a:t>
            </a:r>
            <a:r>
              <a:rPr lang="nl-NL" sz="1300" dirty="0" err="1">
                <a:latin typeface="Courier New Bold" charset="0"/>
                <a:ea typeface="ＭＳ Ｐゴシック" charset="0"/>
                <a:sym typeface="Courier New Bold" charset="0"/>
              </a:rPr>
              <a:t>something</a:t>
            </a:r>
            <a:r>
              <a:rPr lang="nl-NL" sz="1300" dirty="0">
                <a:latin typeface="Courier New Bold" charset="0"/>
                <a:ea typeface="ＭＳ Ｐゴシック" charset="0"/>
                <a:sym typeface="Courier New Bold" charset="0"/>
              </a:rPr>
              <a:t> </a:t>
            </a:r>
            <a:r>
              <a:rPr lang="nl-NL" sz="1300" dirty="0" err="1">
                <a:latin typeface="Courier New Bold" charset="0"/>
                <a:ea typeface="ＭＳ Ｐゴシック" charset="0"/>
                <a:sym typeface="Courier New Bold" charset="0"/>
              </a:rPr>
              <a:t>with</a:t>
            </a:r>
            <a:r>
              <a:rPr lang="nl-NL" sz="1300" dirty="0">
                <a:latin typeface="Courier New Bold" charset="0"/>
                <a:ea typeface="ＭＳ Ｐゴシック" charset="0"/>
                <a:sym typeface="Courier New Bold" charset="0"/>
              </a:rPr>
              <a:t> </a:t>
            </a:r>
            <a:r>
              <a:rPr lang="nl-NL" sz="1300" dirty="0" err="1">
                <a:latin typeface="Courier New Bold" charset="0"/>
                <a:ea typeface="ＭＳ Ｐゴシック" charset="0"/>
                <a:sym typeface="Courier New Bold" charset="0"/>
              </a:rPr>
              <a:t>msg</a:t>
            </a:r>
            <a:r>
              <a:rPr lang="nl-NL" sz="1300" dirty="0">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latin typeface="Courier New Bold" charset="0"/>
                <a:ea typeface="ＭＳ Ｐゴシック" charset="0"/>
                <a:sym typeface="Courier New Bold" charset="0"/>
              </a:rPr>
              <a:t>    </a:t>
            </a:r>
            <a:r>
              <a:rPr lang="nl-NL" sz="1300" dirty="0" err="1">
                <a:latin typeface="Courier New Bold" charset="0"/>
                <a:ea typeface="ＭＳ Ｐゴシック" charset="0"/>
                <a:sym typeface="Courier New Bold" charset="0"/>
              </a:rPr>
              <a:t>CANForget</a:t>
            </a:r>
            <a:r>
              <a:rPr lang="nl-NL" sz="1300" dirty="0">
                <a:latin typeface="Courier New Bold" charset="0"/>
                <a:ea typeface="ＭＳ Ｐゴシック" charset="0"/>
                <a:sym typeface="Courier New Bold" charset="0"/>
              </a:rPr>
              <a:t>(</a:t>
            </a:r>
            <a:r>
              <a:rPr lang="nl-NL" sz="1300" dirty="0" err="1">
                <a:latin typeface="Courier New Bold" charset="0"/>
                <a:ea typeface="ＭＳ Ｐゴシック" charset="0"/>
                <a:sym typeface="Courier New Bold" charset="0"/>
              </a:rPr>
              <a:t>msg</a:t>
            </a:r>
            <a:r>
              <a:rPr lang="nl-NL" sz="1300"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void </a:t>
            </a:r>
            <a:r>
              <a:rPr lang="en-US" sz="1300" dirty="0" smtClean="0">
                <a:latin typeface="Courier New Bold" charset="0"/>
                <a:ea typeface="ＭＳ Ｐゴシック" charset="0"/>
                <a:sym typeface="Courier New Bold" charset="0"/>
              </a:rPr>
              <a:t>main(void) </a:t>
            </a:r>
            <a:r>
              <a:rPr lang="en-US" sz="1300"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  </a:t>
            </a:r>
            <a:r>
              <a:rPr lang="en-US" sz="1300" dirty="0" smtClean="0">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latin typeface="Courier New Bold" charset="0"/>
                <a:ea typeface="ＭＳ Ｐゴシック" charset="0"/>
                <a:sym typeface="Courier New Bold" charset="0"/>
              </a:rPr>
              <a:t>  </a:t>
            </a:r>
            <a:r>
              <a:rPr lang="de-DE" sz="1300" dirty="0" err="1" smtClean="0">
                <a:latin typeface="Courier New Bold" charset="0"/>
                <a:ea typeface="ＭＳ Ｐゴシック" charset="0"/>
                <a:sym typeface="Courier New Bold" charset="0"/>
              </a:rPr>
              <a:t>CANInit</a:t>
            </a:r>
            <a:r>
              <a:rPr lang="de-DE" sz="1300"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latin typeface="Courier New Bold" charset="0"/>
                <a:ea typeface="ＭＳ Ｐゴシック" charset="0"/>
                <a:sym typeface="Courier New Bold" charset="0"/>
              </a:rPr>
              <a:t>  </a:t>
            </a:r>
            <a:r>
              <a:rPr lang="de-DE" sz="1300" dirty="0" err="1">
                <a:latin typeface="Courier New Bold" charset="0"/>
                <a:ea typeface="ＭＳ Ｐゴシック" charset="0"/>
                <a:sym typeface="Courier New Bold" charset="0"/>
              </a:rPr>
              <a:t>CANConfigureBaudrate</a:t>
            </a:r>
            <a:r>
              <a:rPr lang="de-DE" sz="1300" dirty="0">
                <a:latin typeface="Courier New Bold" charset="0"/>
                <a:ea typeface="ＭＳ Ｐゴシック" charset="0"/>
                <a:sym typeface="Courier New Bold" charset="0"/>
              </a:rPr>
              <a:t>(125000, 0</a:t>
            </a:r>
            <a:r>
              <a:rPr lang="de-DE" sz="1300" dirty="0" smtClean="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latin typeface="Courier New Bold" charset="0"/>
                <a:ea typeface="ＭＳ Ｐゴシック" charset="0"/>
                <a:sym typeface="Courier New Bold" charset="0"/>
              </a:rPr>
              <a:t>  queue1 = OSQCreate(queue1buf, 10);</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latin typeface="Courier New Bold" charset="0"/>
                <a:ea typeface="ＭＳ Ｐゴシック" charset="0"/>
                <a:sym typeface="Courier New Bold" charset="0"/>
              </a:rPr>
              <a:t>  </a:t>
            </a:r>
            <a:r>
              <a:rPr lang="de-DE" sz="1300" dirty="0" err="1" smtClean="0">
                <a:latin typeface="Courier New Bold" charset="0"/>
                <a:ea typeface="ＭＳ Ｐゴシック" charset="0"/>
                <a:sym typeface="Courier New Bold" charset="0"/>
              </a:rPr>
              <a:t>CANRegister</a:t>
            </a:r>
            <a:r>
              <a:rPr lang="de-DE" sz="1300" dirty="0" smtClean="0">
                <a:latin typeface="Courier New Bold" charset="0"/>
                <a:ea typeface="ＭＳ Ｐゴシック" charset="0"/>
                <a:sym typeface="Courier New Bold" charset="0"/>
              </a:rPr>
              <a:t>(1, idlist1, queue1)</a:t>
            </a:r>
            <a:r>
              <a:rPr lang="de-DE" sz="1300" dirty="0">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a:latin typeface="Courier New Bold" charset="0"/>
                <a:ea typeface="ＭＳ Ｐゴシック" charset="0"/>
                <a:sym typeface="Courier New Bold" charset="0"/>
              </a:rPr>
              <a:t>  </a:t>
            </a:r>
            <a:r>
              <a:rPr lang="de-DE" sz="1300" dirty="0" err="1">
                <a:latin typeface="Courier New Bold" charset="0"/>
                <a:ea typeface="ＭＳ Ｐゴシック" charset="0"/>
                <a:sym typeface="Courier New Bold" charset="0"/>
              </a:rPr>
              <a:t>CANStart</a:t>
            </a:r>
            <a:r>
              <a:rPr lang="de-DE" sz="1300" dirty="0">
                <a:latin typeface="Courier New Bold" charset="0"/>
                <a:ea typeface="ＭＳ Ｐゴシック" charset="0"/>
                <a:sym typeface="Courier New Bold" charset="0"/>
              </a:rPr>
              <a:t>();</a:t>
            </a:r>
            <a:endParaRPr lang="en-US" sz="1300" dirty="0">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latin typeface="Courier New Bold" charset="0"/>
                <a:ea typeface="ＭＳ Ｐゴシック" charset="0"/>
                <a:sym typeface="Courier New Bold" charset="0"/>
              </a:rPr>
              <a:t>  ...</a:t>
            </a:r>
            <a:endParaRPr lang="en-US" sz="1300" dirty="0">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37343988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distributed control</a:t>
            </a:r>
            <a:endParaRPr lang="en-US" dirty="0"/>
          </a:p>
        </p:txBody>
      </p:sp>
      <p:sp>
        <p:nvSpPr>
          <p:cNvPr id="4" name="Slide Number Placeholder 3"/>
          <p:cNvSpPr>
            <a:spLocks noGrp="1"/>
          </p:cNvSpPr>
          <p:nvPr>
            <p:ph type="sldNum" sz="quarter" idx="12"/>
          </p:nvPr>
        </p:nvSpPr>
        <p:spPr/>
        <p:txBody>
          <a:bodyPr/>
          <a:lstStyle/>
          <a:p>
            <a:fld id="{025A855F-C6D8-5944-9B1B-50E202AEB8AD}" type="slidenum">
              <a:rPr lang="en-US" smtClean="0"/>
              <a:t>5</a:t>
            </a:fld>
            <a:endParaRPr lang="en-US"/>
          </a:p>
        </p:txBody>
      </p:sp>
      <p:sp>
        <p:nvSpPr>
          <p:cNvPr id="16" name="TextBox 15"/>
          <p:cNvSpPr txBox="1"/>
          <p:nvPr/>
        </p:nvSpPr>
        <p:spPr>
          <a:xfrm>
            <a:off x="1830620" y="4987231"/>
            <a:ext cx="2462007" cy="954107"/>
          </a:xfrm>
          <a:prstGeom prst="rect">
            <a:avLst/>
          </a:prstGeom>
          <a:noFill/>
        </p:spPr>
        <p:txBody>
          <a:bodyPr wrap="none" rtlCol="0">
            <a:spAutoFit/>
          </a:bodyPr>
          <a:lstStyle/>
          <a:p>
            <a:r>
              <a:rPr lang="en-US" sz="1400" dirty="0" smtClean="0"/>
              <a:t>Task1: </a:t>
            </a:r>
          </a:p>
          <a:p>
            <a:pPr marL="285750" indent="-285750">
              <a:buFont typeface="Arial"/>
              <a:buChar char="•"/>
            </a:pPr>
            <a:r>
              <a:rPr lang="en-US" sz="1400" dirty="0" smtClean="0"/>
              <a:t>Triggered periodically</a:t>
            </a:r>
          </a:p>
          <a:p>
            <a:pPr marL="285750" indent="-285750">
              <a:buFont typeface="Arial"/>
              <a:buChar char="•"/>
            </a:pPr>
            <a:r>
              <a:rPr lang="en-US" sz="1400" dirty="0" smtClean="0"/>
              <a:t>Senses the light and sends </a:t>
            </a:r>
          </a:p>
          <a:p>
            <a:r>
              <a:rPr lang="en-US" sz="1400" dirty="0"/>
              <a:t> </a:t>
            </a:r>
            <a:r>
              <a:rPr lang="en-US" sz="1400" dirty="0" smtClean="0"/>
              <a:t>      the reading to another ECU</a:t>
            </a:r>
            <a:endParaRPr lang="en-US" sz="1400" dirty="0"/>
          </a:p>
        </p:txBody>
      </p:sp>
      <p:sp>
        <p:nvSpPr>
          <p:cNvPr id="18" name="TextBox 17"/>
          <p:cNvSpPr txBox="1"/>
          <p:nvPr/>
        </p:nvSpPr>
        <p:spPr>
          <a:xfrm>
            <a:off x="5441881" y="4987231"/>
            <a:ext cx="2929007" cy="954107"/>
          </a:xfrm>
          <a:prstGeom prst="rect">
            <a:avLst/>
          </a:prstGeom>
          <a:noFill/>
        </p:spPr>
        <p:txBody>
          <a:bodyPr wrap="none" rtlCol="0">
            <a:spAutoFit/>
          </a:bodyPr>
          <a:lstStyle/>
          <a:p>
            <a:r>
              <a:rPr lang="en-US" sz="1400" dirty="0" smtClean="0"/>
              <a:t>Task2: </a:t>
            </a:r>
          </a:p>
          <a:p>
            <a:pPr marL="285750" indent="-285750">
              <a:buFont typeface="Arial"/>
              <a:buChar char="•"/>
            </a:pPr>
            <a:r>
              <a:rPr lang="en-US" sz="1400" dirty="0"/>
              <a:t>T</a:t>
            </a:r>
            <a:r>
              <a:rPr lang="en-US" sz="1400" dirty="0" smtClean="0"/>
              <a:t>riggered by arriving light reading</a:t>
            </a:r>
          </a:p>
          <a:p>
            <a:pPr marL="285750" indent="-285750">
              <a:buFont typeface="Arial"/>
              <a:buChar char="•"/>
            </a:pPr>
            <a:r>
              <a:rPr lang="en-US" sz="1400" dirty="0" smtClean="0"/>
              <a:t>If the reading exceeds threshold, </a:t>
            </a:r>
          </a:p>
          <a:p>
            <a:r>
              <a:rPr lang="en-US" sz="1400" dirty="0"/>
              <a:t> </a:t>
            </a:r>
            <a:r>
              <a:rPr lang="en-US" sz="1400" dirty="0" smtClean="0"/>
              <a:t>      turns </a:t>
            </a:r>
            <a:r>
              <a:rPr lang="en-US" sz="1400" dirty="0"/>
              <a:t>on a LED</a:t>
            </a:r>
          </a:p>
        </p:txBody>
      </p:sp>
      <p:cxnSp>
        <p:nvCxnSpPr>
          <p:cNvPr id="24" name="Straight Arrow Connector 23"/>
          <p:cNvCxnSpPr>
            <a:stCxn id="16" idx="3"/>
            <a:endCxn id="18" idx="1"/>
          </p:cNvCxnSpPr>
          <p:nvPr/>
        </p:nvCxnSpPr>
        <p:spPr>
          <a:xfrm>
            <a:off x="4292627" y="5464285"/>
            <a:ext cx="1149254" cy="0"/>
          </a:xfrm>
          <a:prstGeom prst="straightConnector1">
            <a:avLst/>
          </a:prstGeom>
          <a:ln w="38100" cmpd="sng">
            <a:solidFill>
              <a:srgbClr val="000000"/>
            </a:solidFill>
            <a:headEnd type="none"/>
            <a:tailEnd type="triangle"/>
          </a:ln>
        </p:spPr>
        <p:style>
          <a:lnRef idx="2">
            <a:schemeClr val="dk1"/>
          </a:lnRef>
          <a:fillRef idx="0">
            <a:schemeClr val="dk1"/>
          </a:fillRef>
          <a:effectRef idx="1">
            <a:schemeClr val="dk1"/>
          </a:effectRef>
          <a:fontRef idx="minor">
            <a:schemeClr val="tx1"/>
          </a:fontRef>
        </p:style>
      </p:cxnSp>
      <p:pic>
        <p:nvPicPr>
          <p:cNvPr id="3" name="Picture 2"/>
          <p:cNvPicPr>
            <a:picLocks noChangeAspect="1"/>
          </p:cNvPicPr>
          <p:nvPr/>
        </p:nvPicPr>
        <p:blipFill>
          <a:blip r:embed="rId2"/>
          <a:stretch>
            <a:fillRect/>
          </a:stretch>
        </p:blipFill>
        <p:spPr>
          <a:xfrm>
            <a:off x="369656" y="1395308"/>
            <a:ext cx="8511996" cy="3143980"/>
          </a:xfrm>
          <a:prstGeom prst="rect">
            <a:avLst/>
          </a:prstGeom>
        </p:spPr>
      </p:pic>
    </p:spTree>
    <p:extLst>
      <p:ext uri="{BB962C8B-B14F-4D97-AF65-F5344CB8AC3E}">
        <p14:creationId xmlns:p14="http://schemas.microsoft.com/office/powerpoint/2010/main" val="105239983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(receiving)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50</a:t>
            </a:fld>
            <a:endParaRPr lang="en-US"/>
          </a:p>
        </p:txBody>
      </p:sp>
      <p:sp>
        <p:nvSpPr>
          <p:cNvPr id="5" name="Rectangle 2"/>
          <p:cNvSpPr>
            <a:spLocks/>
          </p:cNvSpPr>
          <p:nvPr/>
        </p:nvSpPr>
        <p:spPr bwMode="auto">
          <a:xfrm>
            <a:off x="961171" y="1171253"/>
            <a:ext cx="5851947" cy="525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#define id </a:t>
            </a:r>
            <a:r>
              <a:rPr lang="fi-FI" sz="1200" dirty="0">
                <a:solidFill>
                  <a:srgbClr val="BFBFBF"/>
                </a:solidFill>
                <a:latin typeface="Courier New Bold" charset="0"/>
                <a:ea typeface="ＭＳ Ｐゴシック" charset="0"/>
                <a:sym typeface="Courier New Bold" charset="0"/>
              </a:rPr>
              <a:t>0x000000A8</a:t>
            </a: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smtClean="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chemeClr val="bg1">
                    <a:lumMod val="75000"/>
                  </a:schemeClr>
                </a:solidFill>
                <a:latin typeface="Courier New Bold" charset="0"/>
                <a:ea typeface="ＭＳ Ｐゴシック" charset="0"/>
                <a:sym typeface="Courier New Bold" charset="0"/>
              </a:rPr>
              <a:t>OS_EVENT</a:t>
            </a:r>
            <a:r>
              <a:rPr lang="en-US" sz="1300" dirty="0">
                <a:solidFill>
                  <a:schemeClr val="bg1">
                    <a:lumMod val="75000"/>
                  </a:schemeClr>
                </a:solidFill>
                <a:latin typeface="Courier New Bold" charset="0"/>
                <a:ea typeface="ＭＳ Ｐゴシック" charset="0"/>
                <a:sym typeface="Courier New Bold" charset="0"/>
              </a:rPr>
              <a:t>* </a:t>
            </a:r>
            <a:r>
              <a:rPr lang="en-US" sz="1300" dirty="0" smtClean="0">
                <a:solidFill>
                  <a:schemeClr val="bg1">
                    <a:lumMod val="75000"/>
                  </a:schemeClr>
                </a:solidFill>
                <a:latin typeface="Courier New Bold" charset="0"/>
                <a:ea typeface="ＭＳ Ｐゴシック" charset="0"/>
                <a:sym typeface="Courier New Bold" charset="0"/>
              </a:rPr>
              <a:t>queue1;</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err="1">
                <a:solidFill>
                  <a:schemeClr val="bg1">
                    <a:lumMod val="75000"/>
                  </a:schemeClr>
                </a:solidFill>
                <a:latin typeface="Courier New Bold" charset="0"/>
                <a:ea typeface="ＭＳ Ｐゴシック" charset="0"/>
                <a:sym typeface="Courier New Bold" charset="0"/>
              </a:rPr>
              <a:t>void</a:t>
            </a:r>
            <a:r>
              <a:rPr lang="fi-FI" sz="1300" dirty="0">
                <a:solidFill>
                  <a:schemeClr val="bg1">
                    <a:lumMod val="75000"/>
                  </a:schemeClr>
                </a:solidFill>
                <a:latin typeface="Courier New Bold" charset="0"/>
                <a:ea typeface="ＭＳ Ｐゴシック" charset="0"/>
                <a:sym typeface="Courier New Bold" charset="0"/>
              </a:rPr>
              <a:t>* queue1buf[10];</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chemeClr val="bg1">
                    <a:lumMod val="75000"/>
                  </a:schemeClr>
                </a:solidFill>
                <a:latin typeface="Courier New Bold" charset="0"/>
                <a:ea typeface="ＭＳ Ｐゴシック" charset="0"/>
                <a:sym typeface="Courier New Bold" charset="0"/>
              </a:rPr>
              <a:t>INT32U idlist1[</a:t>
            </a:r>
            <a:r>
              <a:rPr lang="fi-FI" sz="1300" dirty="0">
                <a:solidFill>
                  <a:schemeClr val="bg1">
                    <a:lumMod val="75000"/>
                  </a:schemeClr>
                </a:solidFill>
                <a:latin typeface="Courier New Bold" charset="0"/>
                <a:ea typeface="ＭＳ Ｐゴシック" charset="0"/>
                <a:sym typeface="Courier New Bold" charset="0"/>
              </a:rPr>
              <a:t>1] = { </a:t>
            </a:r>
            <a:r>
              <a:rPr lang="fi-FI" sz="1300" dirty="0" smtClean="0">
                <a:solidFill>
                  <a:schemeClr val="bg1">
                    <a:lumMod val="75000"/>
                  </a:schemeClr>
                </a:solidFill>
                <a:latin typeface="Courier New Bold" charset="0"/>
                <a:ea typeface="ＭＳ Ｐゴシック" charset="0"/>
                <a:sym typeface="Courier New Bold" charset="0"/>
              </a:rPr>
              <a:t>id }</a:t>
            </a:r>
            <a:r>
              <a:rPr lang="fi-FI" sz="1300" dirty="0">
                <a:solidFill>
                  <a:schemeClr val="bg1">
                    <a:lumMod val="75000"/>
                  </a:schemeClr>
                </a:solidFill>
                <a:latin typeface="Courier New Bold" charset="0"/>
                <a:ea typeface="ＭＳ Ｐゴシック" charset="0"/>
                <a:sym typeface="Courier New Bold" charset="0"/>
              </a:rPr>
              <a:t>;</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smtClean="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void Task2(void* </a:t>
            </a:r>
            <a:r>
              <a:rPr lang="en-US" sz="1300" dirty="0" err="1">
                <a:solidFill>
                  <a:schemeClr val="bg1">
                    <a:lumMod val="75000"/>
                  </a:schemeClr>
                </a:solidFill>
                <a:latin typeface="Courier New Bold" charset="0"/>
                <a:ea typeface="ＭＳ Ｐゴシック" charset="0"/>
                <a:sym typeface="Courier New Bold" charset="0"/>
              </a:rPr>
              <a:t>pArg</a:t>
            </a:r>
            <a:r>
              <a:rPr lang="en-US"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INT8U err;</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r>
              <a:rPr lang="fi-FI" sz="1300" dirty="0">
                <a:solidFill>
                  <a:schemeClr val="bg1">
                    <a:lumMod val="75000"/>
                  </a:schemeClr>
                </a:solidFill>
                <a:latin typeface="Courier New Bold" charset="0"/>
                <a:ea typeface="ＭＳ Ｐゴシック" charset="0"/>
                <a:sym typeface="Courier New Bold" charset="0"/>
              </a:rPr>
              <a:t> CAN_MSG* </a:t>
            </a:r>
            <a:r>
              <a:rPr lang="fi-FI" sz="1300" dirty="0" err="1">
                <a:solidFill>
                  <a:schemeClr val="bg1">
                    <a:lumMod val="75000"/>
                  </a:schemeClr>
                </a:solidFill>
                <a:latin typeface="Courier New Bold" charset="0"/>
                <a:ea typeface="ＭＳ Ｐゴシック" charset="0"/>
                <a:sym typeface="Courier New Bold" charset="0"/>
              </a:rPr>
              <a:t>msg</a:t>
            </a:r>
            <a:r>
              <a:rPr lang="fi-FI"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while</a:t>
            </a: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true</a:t>
            </a:r>
            <a:r>
              <a:rPr lang="fi-FI"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msg</a:t>
            </a:r>
            <a:r>
              <a:rPr lang="fi-FI" sz="1300" dirty="0">
                <a:solidFill>
                  <a:schemeClr val="bg1">
                    <a:lumMod val="75000"/>
                  </a:schemeClr>
                </a:solidFill>
                <a:latin typeface="Courier New Bold" charset="0"/>
                <a:ea typeface="ＭＳ Ｐゴシック" charset="0"/>
                <a:sym typeface="Courier New Bold" charset="0"/>
              </a:rPr>
              <a:t> </a:t>
            </a:r>
            <a:r>
              <a:rPr lang="nl-NL" sz="1300" dirty="0">
                <a:solidFill>
                  <a:schemeClr val="bg1">
                    <a:lumMod val="75000"/>
                  </a:schemeClr>
                </a:solidFill>
                <a:latin typeface="Courier New Bold" charset="0"/>
                <a:ea typeface="ＭＳ Ｐゴシック" charset="0"/>
                <a:sym typeface="Courier New Bold" charset="0"/>
              </a:rPr>
              <a:t>= (CAN_MSG*)(</a:t>
            </a:r>
            <a:r>
              <a:rPr lang="nl-NL" sz="1300" dirty="0" err="1">
                <a:solidFill>
                  <a:schemeClr val="bg1">
                    <a:lumMod val="75000"/>
                  </a:schemeClr>
                </a:solidFill>
                <a:latin typeface="Courier New Bold" charset="0"/>
                <a:ea typeface="ＭＳ Ｐゴシック" charset="0"/>
                <a:sym typeface="Courier New Bold" charset="0"/>
              </a:rPr>
              <a:t>OSQPend</a:t>
            </a:r>
            <a:r>
              <a:rPr lang="nl-NL" sz="1300" dirty="0">
                <a:solidFill>
                  <a:schemeClr val="bg1">
                    <a:lumMod val="75000"/>
                  </a:schemeClr>
                </a:solidFill>
                <a:latin typeface="Courier New Bold" charset="0"/>
                <a:ea typeface="ＭＳ Ｐゴシック" charset="0"/>
                <a:sym typeface="Courier New Bold" charset="0"/>
              </a:rPr>
              <a:t>(queue1, 0, &amp;</a:t>
            </a:r>
            <a:r>
              <a:rPr lang="nl-NL" sz="1300" dirty="0" err="1">
                <a:solidFill>
                  <a:schemeClr val="bg1">
                    <a:lumMod val="75000"/>
                  </a:schemeClr>
                </a:solidFill>
                <a:latin typeface="Courier New Bold" charset="0"/>
                <a:ea typeface="ＭＳ Ｐゴシック" charset="0"/>
                <a:sym typeface="Courier New Bold" charset="0"/>
              </a:rPr>
              <a:t>err</a:t>
            </a:r>
            <a:r>
              <a:rPr lang="nl-NL"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if</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err</a:t>
            </a:r>
            <a:r>
              <a:rPr lang="nl-NL" sz="1300" dirty="0">
                <a:solidFill>
                  <a:schemeClr val="bg1">
                    <a:lumMod val="75000"/>
                  </a:schemeClr>
                </a:solidFill>
                <a:latin typeface="Courier New Bold" charset="0"/>
                <a:ea typeface="ＭＳ Ｐゴシック" charset="0"/>
                <a:sym typeface="Courier New Bold" charset="0"/>
              </a:rPr>
              <a:t> == OS_ERR_NONE)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 do </a:t>
            </a:r>
            <a:r>
              <a:rPr lang="nl-NL" sz="1300" dirty="0" err="1">
                <a:solidFill>
                  <a:schemeClr val="bg1">
                    <a:lumMod val="75000"/>
                  </a:schemeClr>
                </a:solidFill>
                <a:latin typeface="Courier New Bold" charset="0"/>
                <a:ea typeface="ＭＳ Ｐゴシック" charset="0"/>
                <a:sym typeface="Courier New Bold" charset="0"/>
              </a:rPr>
              <a:t>something</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with</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msg</a:t>
            </a:r>
            <a:r>
              <a:rPr lang="nl-NL"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CANForget</a:t>
            </a:r>
            <a:r>
              <a:rPr lang="nl-NL" sz="1300" dirty="0">
                <a:solidFill>
                  <a:schemeClr val="bg1">
                    <a:lumMod val="75000"/>
                  </a:schemeClr>
                </a:solidFill>
                <a:latin typeface="Courier New Bold" charset="0"/>
                <a:ea typeface="ＭＳ Ｐゴシック" charset="0"/>
                <a:sym typeface="Courier New Bold" charset="0"/>
              </a:rPr>
              <a:t>(</a:t>
            </a:r>
            <a:r>
              <a:rPr lang="nl-NL" sz="1300" dirty="0" err="1">
                <a:solidFill>
                  <a:schemeClr val="bg1">
                    <a:lumMod val="75000"/>
                  </a:schemeClr>
                </a:solidFill>
                <a:latin typeface="Courier New Bold" charset="0"/>
                <a:ea typeface="ＭＳ Ｐゴシック" charset="0"/>
                <a:sym typeface="Courier New Bold" charset="0"/>
              </a:rPr>
              <a:t>msg</a:t>
            </a:r>
            <a:r>
              <a:rPr lang="nl-NL"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void </a:t>
            </a:r>
            <a:r>
              <a:rPr lang="en-US" sz="1300" dirty="0" smtClean="0">
                <a:solidFill>
                  <a:schemeClr val="bg1">
                    <a:lumMod val="75000"/>
                  </a:schemeClr>
                </a:solidFill>
                <a:latin typeface="Courier New Bold" charset="0"/>
                <a:ea typeface="ＭＳ Ｐゴシック" charset="0"/>
                <a:sym typeface="Courier New Bold" charset="0"/>
              </a:rPr>
              <a:t>main(void) </a:t>
            </a: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r>
              <a:rPr lang="en-US" sz="1300" dirty="0" smtClean="0">
                <a:solidFill>
                  <a:schemeClr val="bg1">
                    <a:lumMod val="75000"/>
                  </a:schemeClr>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smtClean="0">
                <a:solidFill>
                  <a:schemeClr val="bg1">
                    <a:lumMod val="75000"/>
                  </a:schemeClr>
                </a:solidFill>
                <a:latin typeface="Courier New Bold" charset="0"/>
                <a:ea typeface="ＭＳ Ｐゴシック" charset="0"/>
                <a:sym typeface="Courier New Bold" charset="0"/>
              </a:rPr>
              <a:t>CANInit</a:t>
            </a:r>
            <a:r>
              <a:rPr lang="de-DE"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a:solidFill>
                  <a:schemeClr val="bg1">
                    <a:lumMod val="75000"/>
                  </a:schemeClr>
                </a:solidFill>
                <a:latin typeface="Courier New Bold" charset="0"/>
                <a:ea typeface="ＭＳ Ｐゴシック" charset="0"/>
                <a:sym typeface="Courier New Bold" charset="0"/>
              </a:rPr>
              <a:t>CANConfigureBaudrate</a:t>
            </a:r>
            <a:r>
              <a:rPr lang="de-DE" sz="1300" dirty="0">
                <a:solidFill>
                  <a:schemeClr val="bg1">
                    <a:lumMod val="75000"/>
                  </a:schemeClr>
                </a:solidFill>
                <a:latin typeface="Courier New Bold" charset="0"/>
                <a:ea typeface="ＭＳ Ｐゴシック" charset="0"/>
                <a:sym typeface="Courier New Bold" charset="0"/>
              </a:rPr>
              <a:t>(125000, 0)</a:t>
            </a:r>
            <a:r>
              <a:rPr lang="de-DE" sz="1300" dirty="0" smtClean="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b="1" dirty="0" smtClean="0">
                <a:solidFill>
                  <a:srgbClr val="000000"/>
                </a:solidFill>
                <a:latin typeface="Courier New Bold" charset="0"/>
                <a:ea typeface="ＭＳ Ｐゴシック" charset="0"/>
                <a:sym typeface="Courier New Bold" charset="0"/>
              </a:rPr>
              <a:t>  queue1 </a:t>
            </a:r>
            <a:r>
              <a:rPr lang="fi-FI" sz="1300" b="1" dirty="0">
                <a:solidFill>
                  <a:srgbClr val="000000"/>
                </a:solidFill>
                <a:latin typeface="Courier New Bold" charset="0"/>
                <a:ea typeface="ＭＳ Ｐゴシック" charset="0"/>
                <a:sym typeface="Courier New Bold" charset="0"/>
              </a:rPr>
              <a:t>= OSQCreate</a:t>
            </a:r>
            <a:r>
              <a:rPr lang="fi-FI" sz="1300" b="1" dirty="0" smtClean="0">
                <a:solidFill>
                  <a:srgbClr val="000000"/>
                </a:solidFill>
                <a:latin typeface="Courier New Bold" charset="0"/>
                <a:ea typeface="ＭＳ Ｐゴシック" charset="0"/>
                <a:sym typeface="Courier New Bold" charset="0"/>
              </a:rPr>
              <a:t>(queue1buf, </a:t>
            </a:r>
            <a:r>
              <a:rPr lang="fi-FI" sz="1300" b="1" dirty="0">
                <a:solidFill>
                  <a:srgbClr val="000000"/>
                </a:solidFill>
                <a:latin typeface="Courier New Bold" charset="0"/>
                <a:ea typeface="ＭＳ Ｐゴシック" charset="0"/>
                <a:sym typeface="Courier New Bold" charset="0"/>
              </a:rPr>
              <a:t>10)</a:t>
            </a:r>
            <a:r>
              <a:rPr lang="fi-FI" sz="1300" b="1" dirty="0" smtClean="0">
                <a:solidFill>
                  <a:srgbClr val="000000"/>
                </a:solidFill>
                <a:latin typeface="Courier New Bold" charset="0"/>
                <a:ea typeface="ＭＳ Ｐゴシック" charset="0"/>
                <a:sym typeface="Courier New Bold" charset="0"/>
              </a:rPr>
              <a:t>;</a:t>
            </a:r>
            <a:endParaRPr lang="fi-FI" sz="1300" b="1" dirty="0">
              <a:solidFill>
                <a:srgbClr val="000000"/>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b="1" dirty="0" smtClean="0">
                <a:solidFill>
                  <a:srgbClr val="000000"/>
                </a:solidFill>
                <a:latin typeface="Courier New Bold" charset="0"/>
                <a:ea typeface="ＭＳ Ｐゴシック" charset="0"/>
                <a:sym typeface="Courier New Bold" charset="0"/>
              </a:rPr>
              <a:t>  </a:t>
            </a:r>
            <a:r>
              <a:rPr lang="de-DE" sz="1300" b="1" dirty="0" err="1" smtClean="0">
                <a:solidFill>
                  <a:srgbClr val="000000"/>
                </a:solidFill>
                <a:latin typeface="Courier New Bold" charset="0"/>
                <a:ea typeface="ＭＳ Ｐゴシック" charset="0"/>
                <a:sym typeface="Courier New Bold" charset="0"/>
              </a:rPr>
              <a:t>CANRegister</a:t>
            </a:r>
            <a:r>
              <a:rPr lang="de-DE" sz="1300" b="1" dirty="0" smtClean="0">
                <a:solidFill>
                  <a:srgbClr val="000000"/>
                </a:solidFill>
                <a:latin typeface="Courier New Bold" charset="0"/>
                <a:ea typeface="ＭＳ Ｐゴシック" charset="0"/>
                <a:sym typeface="Courier New Bold" charset="0"/>
              </a:rPr>
              <a:t>(1, idlist1, queue1)</a:t>
            </a:r>
            <a:r>
              <a:rPr lang="de-DE" sz="1300" b="1" dirty="0">
                <a:solidFill>
                  <a:srgbClr val="000000"/>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a:solidFill>
                  <a:schemeClr val="bg1">
                    <a:lumMod val="75000"/>
                  </a:schemeClr>
                </a:solidFill>
                <a:latin typeface="Courier New Bold" charset="0"/>
                <a:ea typeface="ＭＳ Ｐゴシック" charset="0"/>
                <a:sym typeface="Courier New Bold" charset="0"/>
              </a:rPr>
              <a:t>  </a:t>
            </a:r>
            <a:r>
              <a:rPr lang="de-DE" sz="1300" dirty="0" err="1">
                <a:solidFill>
                  <a:schemeClr val="bg1">
                    <a:lumMod val="75000"/>
                  </a:schemeClr>
                </a:solidFill>
                <a:latin typeface="Courier New Bold" charset="0"/>
                <a:ea typeface="ＭＳ Ｐゴシック" charset="0"/>
                <a:sym typeface="Courier New Bold" charset="0"/>
              </a:rPr>
              <a:t>CANStart</a:t>
            </a:r>
            <a:r>
              <a:rPr lang="de-DE" sz="1300" dirty="0">
                <a:solidFill>
                  <a:schemeClr val="bg1">
                    <a:lumMod val="75000"/>
                  </a:schemeClr>
                </a:solidFill>
                <a:latin typeface="Courier New Bold" charset="0"/>
                <a:ea typeface="ＭＳ Ｐゴシック" charset="0"/>
                <a:sym typeface="Courier New Bold" charset="0"/>
              </a:rPr>
              <a:t>();</a:t>
            </a:r>
            <a:endParaRPr lang="en-US" sz="1300" dirty="0">
              <a:solidFill>
                <a:schemeClr val="bg1">
                  <a:lumMod val="75000"/>
                </a:schemeClr>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chemeClr val="bg1">
                    <a:lumMod val="75000"/>
                  </a:schemeClr>
                </a:solidFill>
                <a:latin typeface="Courier New Bold" charset="0"/>
                <a:ea typeface="ＭＳ Ｐゴシック" charset="0"/>
                <a:sym typeface="Courier New Bold" charset="0"/>
              </a:rPr>
              <a:t>  ...</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300791335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(receiving)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51</a:t>
            </a:fld>
            <a:endParaRPr lang="en-US"/>
          </a:p>
        </p:txBody>
      </p:sp>
      <p:sp>
        <p:nvSpPr>
          <p:cNvPr id="5" name="Rectangle 2"/>
          <p:cNvSpPr>
            <a:spLocks/>
          </p:cNvSpPr>
          <p:nvPr/>
        </p:nvSpPr>
        <p:spPr bwMode="auto">
          <a:xfrm>
            <a:off x="961171" y="1171253"/>
            <a:ext cx="5851947" cy="525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#define id </a:t>
            </a:r>
            <a:r>
              <a:rPr lang="fi-FI" sz="1200" dirty="0">
                <a:solidFill>
                  <a:srgbClr val="BFBFBF"/>
                </a:solidFill>
                <a:latin typeface="Courier New Bold" charset="0"/>
                <a:ea typeface="ＭＳ Ｐゴシック" charset="0"/>
                <a:sym typeface="Courier New Bold" charset="0"/>
              </a:rPr>
              <a:t>0x000000A8</a:t>
            </a: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OS_EVENT* </a:t>
            </a:r>
            <a:r>
              <a:rPr lang="en-US" sz="1300" dirty="0" smtClean="0">
                <a:solidFill>
                  <a:schemeClr val="bg1">
                    <a:lumMod val="75000"/>
                  </a:schemeClr>
                </a:solidFill>
                <a:latin typeface="Courier New Bold" charset="0"/>
                <a:ea typeface="ＭＳ Ｐゴシック" charset="0"/>
                <a:sym typeface="Courier New Bold" charset="0"/>
              </a:rPr>
              <a:t>queue1;</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err="1" smtClean="0">
                <a:solidFill>
                  <a:schemeClr val="bg1">
                    <a:lumMod val="75000"/>
                  </a:schemeClr>
                </a:solidFill>
                <a:latin typeface="Courier New Bold" charset="0"/>
                <a:ea typeface="ＭＳ Ｐゴシック" charset="0"/>
                <a:sym typeface="Courier New Bold" charset="0"/>
              </a:rPr>
              <a:t>void</a:t>
            </a:r>
            <a:r>
              <a:rPr lang="fi-FI" sz="1300" dirty="0">
                <a:solidFill>
                  <a:schemeClr val="bg1">
                    <a:lumMod val="75000"/>
                  </a:schemeClr>
                </a:solidFill>
                <a:latin typeface="Courier New Bold" charset="0"/>
                <a:ea typeface="ＭＳ Ｐゴシック" charset="0"/>
                <a:sym typeface="Courier New Bold" charset="0"/>
              </a:rPr>
              <a:t>* queue1buf[10]</a:t>
            </a:r>
            <a:r>
              <a:rPr lang="fi-FI" sz="1300" dirty="0" smtClean="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chemeClr val="bg1">
                    <a:lumMod val="75000"/>
                  </a:schemeClr>
                </a:solidFill>
                <a:latin typeface="Courier New Bold" charset="0"/>
                <a:ea typeface="ＭＳ Ｐゴシック" charset="0"/>
                <a:sym typeface="Courier New Bold" charset="0"/>
              </a:rPr>
              <a:t>INT32U </a:t>
            </a:r>
            <a:r>
              <a:rPr lang="fi-FI" sz="1300" dirty="0">
                <a:solidFill>
                  <a:schemeClr val="bg1">
                    <a:lumMod val="75000"/>
                  </a:schemeClr>
                </a:solidFill>
                <a:latin typeface="Courier New Bold" charset="0"/>
                <a:ea typeface="ＭＳ Ｐゴシック" charset="0"/>
                <a:sym typeface="Courier New Bold" charset="0"/>
              </a:rPr>
              <a:t>idlist1[1] = { id };</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smtClean="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b="1" dirty="0">
                <a:solidFill>
                  <a:srgbClr val="000000"/>
                </a:solidFill>
                <a:latin typeface="Courier New Bold" charset="0"/>
                <a:ea typeface="ＭＳ Ｐゴシック" charset="0"/>
                <a:sym typeface="Courier New Bold" charset="0"/>
              </a:rPr>
              <a:t>void Task2(void* </a:t>
            </a:r>
            <a:r>
              <a:rPr lang="en-US" sz="1300" b="1" dirty="0" err="1">
                <a:solidFill>
                  <a:srgbClr val="000000"/>
                </a:solidFill>
                <a:latin typeface="Courier New Bold" charset="0"/>
                <a:ea typeface="ＭＳ Ｐゴシック" charset="0"/>
                <a:sym typeface="Courier New Bold" charset="0"/>
              </a:rPr>
              <a:t>pArg</a:t>
            </a:r>
            <a:r>
              <a:rPr lang="en-US" sz="1300" b="1" dirty="0">
                <a:solidFill>
                  <a:srgbClr val="000000"/>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INT8U err;</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r>
              <a:rPr lang="fi-FI" sz="1300" dirty="0">
                <a:solidFill>
                  <a:schemeClr val="bg1">
                    <a:lumMod val="75000"/>
                  </a:schemeClr>
                </a:solidFill>
                <a:latin typeface="Courier New Bold" charset="0"/>
                <a:ea typeface="ＭＳ Ｐゴシック" charset="0"/>
                <a:sym typeface="Courier New Bold" charset="0"/>
              </a:rPr>
              <a:t> CAN_MSG* </a:t>
            </a:r>
            <a:r>
              <a:rPr lang="fi-FI" sz="1300" dirty="0" err="1">
                <a:solidFill>
                  <a:schemeClr val="bg1">
                    <a:lumMod val="75000"/>
                  </a:schemeClr>
                </a:solidFill>
                <a:latin typeface="Courier New Bold" charset="0"/>
                <a:ea typeface="ＭＳ Ｐゴシック" charset="0"/>
                <a:sym typeface="Courier New Bold" charset="0"/>
              </a:rPr>
              <a:t>msg</a:t>
            </a:r>
            <a:r>
              <a:rPr lang="fi-FI"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chemeClr val="bg1">
                    <a:lumMod val="75000"/>
                  </a:schemeClr>
                </a:solidFill>
                <a:latin typeface="Courier New Bold" charset="0"/>
                <a:ea typeface="ＭＳ Ｐゴシック" charset="0"/>
                <a:sym typeface="Courier New Bold" charset="0"/>
              </a:rPr>
              <a:t>  </a:t>
            </a:r>
            <a:r>
              <a:rPr lang="fi-FI" sz="1300" b="1" dirty="0" err="1">
                <a:solidFill>
                  <a:srgbClr val="000000"/>
                </a:solidFill>
                <a:latin typeface="Courier New Bold" charset="0"/>
                <a:ea typeface="ＭＳ Ｐゴシック" charset="0"/>
                <a:sym typeface="Courier New Bold" charset="0"/>
              </a:rPr>
              <a:t>while</a:t>
            </a:r>
            <a:r>
              <a:rPr lang="fi-FI" sz="1300" b="1" dirty="0">
                <a:solidFill>
                  <a:srgbClr val="000000"/>
                </a:solidFill>
                <a:latin typeface="Courier New Bold" charset="0"/>
                <a:ea typeface="ＭＳ Ｐゴシック" charset="0"/>
                <a:sym typeface="Courier New Bold" charset="0"/>
              </a:rPr>
              <a:t> (</a:t>
            </a:r>
            <a:r>
              <a:rPr lang="fi-FI" sz="1300" b="1" dirty="0" err="1">
                <a:solidFill>
                  <a:srgbClr val="000000"/>
                </a:solidFill>
                <a:latin typeface="Courier New Bold" charset="0"/>
                <a:ea typeface="ＭＳ Ｐゴシック" charset="0"/>
                <a:sym typeface="Courier New Bold" charset="0"/>
              </a:rPr>
              <a:t>true</a:t>
            </a:r>
            <a:r>
              <a:rPr lang="fi-FI" sz="1300" b="1" dirty="0">
                <a:solidFill>
                  <a:srgbClr val="000000"/>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msg</a:t>
            </a:r>
            <a:r>
              <a:rPr lang="fi-FI" sz="1300" dirty="0">
                <a:solidFill>
                  <a:schemeClr val="bg1">
                    <a:lumMod val="75000"/>
                  </a:schemeClr>
                </a:solidFill>
                <a:latin typeface="Courier New Bold" charset="0"/>
                <a:ea typeface="ＭＳ Ｐゴシック" charset="0"/>
                <a:sym typeface="Courier New Bold" charset="0"/>
              </a:rPr>
              <a:t> </a:t>
            </a:r>
            <a:r>
              <a:rPr lang="nl-NL" sz="1300" dirty="0">
                <a:solidFill>
                  <a:schemeClr val="bg1">
                    <a:lumMod val="75000"/>
                  </a:schemeClr>
                </a:solidFill>
                <a:latin typeface="Courier New Bold" charset="0"/>
                <a:ea typeface="ＭＳ Ｐゴシック" charset="0"/>
                <a:sym typeface="Courier New Bold" charset="0"/>
              </a:rPr>
              <a:t>= (CAN_MSG*)(</a:t>
            </a:r>
            <a:r>
              <a:rPr lang="nl-NL" sz="1300" dirty="0" err="1">
                <a:solidFill>
                  <a:schemeClr val="bg1">
                    <a:lumMod val="75000"/>
                  </a:schemeClr>
                </a:solidFill>
                <a:latin typeface="Courier New Bold" charset="0"/>
                <a:ea typeface="ＭＳ Ｐゴシック" charset="0"/>
                <a:sym typeface="Courier New Bold" charset="0"/>
              </a:rPr>
              <a:t>OSQPend</a:t>
            </a:r>
            <a:r>
              <a:rPr lang="nl-NL" sz="1300" dirty="0">
                <a:solidFill>
                  <a:schemeClr val="bg1">
                    <a:lumMod val="75000"/>
                  </a:schemeClr>
                </a:solidFill>
                <a:latin typeface="Courier New Bold" charset="0"/>
                <a:ea typeface="ＭＳ Ｐゴシック" charset="0"/>
                <a:sym typeface="Courier New Bold" charset="0"/>
              </a:rPr>
              <a:t>(queue1, 0, &amp;</a:t>
            </a:r>
            <a:r>
              <a:rPr lang="nl-NL" sz="1300" dirty="0" err="1">
                <a:solidFill>
                  <a:schemeClr val="bg1">
                    <a:lumMod val="75000"/>
                  </a:schemeClr>
                </a:solidFill>
                <a:latin typeface="Courier New Bold" charset="0"/>
                <a:ea typeface="ＭＳ Ｐゴシック" charset="0"/>
                <a:sym typeface="Courier New Bold" charset="0"/>
              </a:rPr>
              <a:t>err</a:t>
            </a:r>
            <a:r>
              <a:rPr lang="nl-NL"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if</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err</a:t>
            </a:r>
            <a:r>
              <a:rPr lang="nl-NL" sz="1300" dirty="0">
                <a:solidFill>
                  <a:schemeClr val="bg1">
                    <a:lumMod val="75000"/>
                  </a:schemeClr>
                </a:solidFill>
                <a:latin typeface="Courier New Bold" charset="0"/>
                <a:ea typeface="ＭＳ Ｐゴシック" charset="0"/>
                <a:sym typeface="Courier New Bold" charset="0"/>
              </a:rPr>
              <a:t> == OS_ERR_NONE)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 do </a:t>
            </a:r>
            <a:r>
              <a:rPr lang="nl-NL" sz="1300" dirty="0" err="1">
                <a:solidFill>
                  <a:schemeClr val="bg1">
                    <a:lumMod val="75000"/>
                  </a:schemeClr>
                </a:solidFill>
                <a:latin typeface="Courier New Bold" charset="0"/>
                <a:ea typeface="ＭＳ Ｐゴシック" charset="0"/>
                <a:sym typeface="Courier New Bold" charset="0"/>
              </a:rPr>
              <a:t>something</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with</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msg</a:t>
            </a:r>
            <a:r>
              <a:rPr lang="nl-NL"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CANForget</a:t>
            </a:r>
            <a:r>
              <a:rPr lang="nl-NL" sz="1300" dirty="0">
                <a:solidFill>
                  <a:schemeClr val="bg1">
                    <a:lumMod val="75000"/>
                  </a:schemeClr>
                </a:solidFill>
                <a:latin typeface="Courier New Bold" charset="0"/>
                <a:ea typeface="ＭＳ Ｐゴシック" charset="0"/>
                <a:sym typeface="Courier New Bold" charset="0"/>
              </a:rPr>
              <a:t>(</a:t>
            </a:r>
            <a:r>
              <a:rPr lang="nl-NL" sz="1300" dirty="0" err="1">
                <a:solidFill>
                  <a:schemeClr val="bg1">
                    <a:lumMod val="75000"/>
                  </a:schemeClr>
                </a:solidFill>
                <a:latin typeface="Courier New Bold" charset="0"/>
                <a:ea typeface="ＭＳ Ｐゴシック" charset="0"/>
                <a:sym typeface="Courier New Bold" charset="0"/>
              </a:rPr>
              <a:t>msg</a:t>
            </a:r>
            <a:r>
              <a:rPr lang="nl-NL"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b="1" dirty="0">
                <a:solidFill>
                  <a:srgbClr val="000000"/>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b="1" dirty="0">
                <a:solidFill>
                  <a:srgbClr val="000000"/>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void </a:t>
            </a:r>
            <a:r>
              <a:rPr lang="en-US" sz="1300" dirty="0" smtClean="0">
                <a:solidFill>
                  <a:schemeClr val="bg1">
                    <a:lumMod val="75000"/>
                  </a:schemeClr>
                </a:solidFill>
                <a:latin typeface="Courier New Bold" charset="0"/>
                <a:ea typeface="ＭＳ Ｐゴシック" charset="0"/>
                <a:sym typeface="Courier New Bold" charset="0"/>
              </a:rPr>
              <a:t>main(void) </a:t>
            </a: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r>
              <a:rPr lang="en-US" sz="1300" dirty="0" smtClean="0">
                <a:solidFill>
                  <a:schemeClr val="bg1">
                    <a:lumMod val="75000"/>
                  </a:schemeClr>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smtClean="0">
                <a:solidFill>
                  <a:schemeClr val="bg1">
                    <a:lumMod val="75000"/>
                  </a:schemeClr>
                </a:solidFill>
                <a:latin typeface="Courier New Bold" charset="0"/>
                <a:ea typeface="ＭＳ Ｐゴシック" charset="0"/>
                <a:sym typeface="Courier New Bold" charset="0"/>
              </a:rPr>
              <a:t>CANInit</a:t>
            </a:r>
            <a:r>
              <a:rPr lang="de-DE"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a:solidFill>
                  <a:schemeClr val="bg1">
                    <a:lumMod val="75000"/>
                  </a:schemeClr>
                </a:solidFill>
                <a:latin typeface="Courier New Bold" charset="0"/>
                <a:ea typeface="ＭＳ Ｐゴシック" charset="0"/>
                <a:sym typeface="Courier New Bold" charset="0"/>
              </a:rPr>
              <a:t>CANConfigureBaudrate</a:t>
            </a:r>
            <a:r>
              <a:rPr lang="de-DE" sz="1300" dirty="0">
                <a:solidFill>
                  <a:schemeClr val="bg1">
                    <a:lumMod val="75000"/>
                  </a:schemeClr>
                </a:solidFill>
                <a:latin typeface="Courier New Bold" charset="0"/>
                <a:ea typeface="ＭＳ Ｐゴシック" charset="0"/>
                <a:sym typeface="Courier New Bold" charset="0"/>
              </a:rPr>
              <a:t>(125000, 0)</a:t>
            </a:r>
            <a:r>
              <a:rPr lang="de-DE" sz="1300" dirty="0" smtClean="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chemeClr val="bg1">
                    <a:lumMod val="75000"/>
                  </a:schemeClr>
                </a:solidFill>
                <a:latin typeface="Courier New Bold" charset="0"/>
                <a:ea typeface="ＭＳ Ｐゴシック" charset="0"/>
                <a:sym typeface="Courier New Bold" charset="0"/>
              </a:rPr>
              <a:t>  queue1 </a:t>
            </a:r>
            <a:r>
              <a:rPr lang="fi-FI" sz="1300" dirty="0">
                <a:solidFill>
                  <a:schemeClr val="bg1">
                    <a:lumMod val="75000"/>
                  </a:schemeClr>
                </a:solidFill>
                <a:latin typeface="Courier New Bold" charset="0"/>
                <a:ea typeface="ＭＳ Ｐゴシック" charset="0"/>
                <a:sym typeface="Courier New Bold" charset="0"/>
              </a:rPr>
              <a:t>= OSQCreate</a:t>
            </a:r>
            <a:r>
              <a:rPr lang="fi-FI" sz="1300" dirty="0" smtClean="0">
                <a:solidFill>
                  <a:schemeClr val="bg1">
                    <a:lumMod val="75000"/>
                  </a:schemeClr>
                </a:solidFill>
                <a:latin typeface="Courier New Bold" charset="0"/>
                <a:ea typeface="ＭＳ Ｐゴシック" charset="0"/>
                <a:sym typeface="Courier New Bold" charset="0"/>
              </a:rPr>
              <a:t>(queue1buf</a:t>
            </a:r>
            <a:r>
              <a:rPr lang="fi-FI" sz="1300" dirty="0">
                <a:solidFill>
                  <a:schemeClr val="bg1">
                    <a:lumMod val="75000"/>
                  </a:schemeClr>
                </a:solidFill>
                <a:latin typeface="Courier New Bold" charset="0"/>
                <a:ea typeface="ＭＳ Ｐゴシック" charset="0"/>
                <a:sym typeface="Courier New Bold" charset="0"/>
              </a:rPr>
              <a:t>, 10)</a:t>
            </a:r>
            <a:r>
              <a:rPr lang="fi-FI" sz="1300" dirty="0" smtClean="0">
                <a:solidFill>
                  <a:schemeClr val="bg1">
                    <a:lumMod val="75000"/>
                  </a:schemeClr>
                </a:solidFill>
                <a:latin typeface="Courier New Bold" charset="0"/>
                <a:ea typeface="ＭＳ Ｐゴシック" charset="0"/>
                <a:sym typeface="Courier New Bold" charset="0"/>
              </a:rPr>
              <a:t>;</a:t>
            </a:r>
            <a:endParaRPr lang="fi-FI" sz="1300" dirty="0">
              <a:solidFill>
                <a:schemeClr val="bg1">
                  <a:lumMod val="75000"/>
                </a:schemeClr>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smtClean="0">
                <a:solidFill>
                  <a:schemeClr val="bg1">
                    <a:lumMod val="75000"/>
                  </a:schemeClr>
                </a:solidFill>
                <a:latin typeface="Courier New Bold" charset="0"/>
                <a:ea typeface="ＭＳ Ｐゴシック" charset="0"/>
                <a:sym typeface="Courier New Bold" charset="0"/>
              </a:rPr>
              <a:t>CANRegister</a:t>
            </a:r>
            <a:r>
              <a:rPr lang="de-DE" sz="1300" dirty="0" smtClean="0">
                <a:solidFill>
                  <a:schemeClr val="bg1">
                    <a:lumMod val="75000"/>
                  </a:schemeClr>
                </a:solidFill>
                <a:latin typeface="Courier New Bold" charset="0"/>
                <a:ea typeface="ＭＳ Ｐゴシック" charset="0"/>
                <a:sym typeface="Courier New Bold" charset="0"/>
              </a:rPr>
              <a:t>(1, idlist1, queue1)</a:t>
            </a:r>
            <a:r>
              <a:rPr lang="de-DE" sz="1300" dirty="0">
                <a:solidFill>
                  <a:schemeClr val="bg1">
                    <a:lumMod val="75000"/>
                  </a:schemeClr>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a:solidFill>
                  <a:schemeClr val="bg1">
                    <a:lumMod val="75000"/>
                  </a:schemeClr>
                </a:solidFill>
                <a:latin typeface="Courier New Bold" charset="0"/>
                <a:ea typeface="ＭＳ Ｐゴシック" charset="0"/>
                <a:sym typeface="Courier New Bold" charset="0"/>
              </a:rPr>
              <a:t>  </a:t>
            </a:r>
            <a:r>
              <a:rPr lang="de-DE" sz="1300" dirty="0" err="1">
                <a:solidFill>
                  <a:schemeClr val="bg1">
                    <a:lumMod val="75000"/>
                  </a:schemeClr>
                </a:solidFill>
                <a:latin typeface="Courier New Bold" charset="0"/>
                <a:ea typeface="ＭＳ Ｐゴシック" charset="0"/>
                <a:sym typeface="Courier New Bold" charset="0"/>
              </a:rPr>
              <a:t>CANStart</a:t>
            </a:r>
            <a:r>
              <a:rPr lang="de-DE" sz="1300" dirty="0">
                <a:solidFill>
                  <a:schemeClr val="bg1">
                    <a:lumMod val="75000"/>
                  </a:schemeClr>
                </a:solidFill>
                <a:latin typeface="Courier New Bold" charset="0"/>
                <a:ea typeface="ＭＳ Ｐゴシック" charset="0"/>
                <a:sym typeface="Courier New Bold" charset="0"/>
              </a:rPr>
              <a:t>();</a:t>
            </a:r>
            <a:endParaRPr lang="en-US" sz="1300" dirty="0">
              <a:solidFill>
                <a:schemeClr val="bg1">
                  <a:lumMod val="75000"/>
                </a:schemeClr>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chemeClr val="bg1">
                    <a:lumMod val="75000"/>
                  </a:schemeClr>
                </a:solidFill>
                <a:latin typeface="Courier New Bold" charset="0"/>
                <a:ea typeface="ＭＳ Ｐゴシック" charset="0"/>
                <a:sym typeface="Courier New Bold" charset="0"/>
              </a:rPr>
              <a:t>  ...</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300791335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(receiving)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52</a:t>
            </a:fld>
            <a:endParaRPr lang="en-US"/>
          </a:p>
        </p:txBody>
      </p:sp>
      <p:sp>
        <p:nvSpPr>
          <p:cNvPr id="5" name="Rectangle 2"/>
          <p:cNvSpPr>
            <a:spLocks/>
          </p:cNvSpPr>
          <p:nvPr/>
        </p:nvSpPr>
        <p:spPr bwMode="auto">
          <a:xfrm>
            <a:off x="961171" y="1171253"/>
            <a:ext cx="5851947" cy="525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#define id </a:t>
            </a:r>
            <a:r>
              <a:rPr lang="fi-FI" sz="1200" dirty="0">
                <a:solidFill>
                  <a:srgbClr val="BFBFBF"/>
                </a:solidFill>
                <a:latin typeface="Courier New Bold" charset="0"/>
                <a:ea typeface="ＭＳ Ｐゴシック" charset="0"/>
                <a:sym typeface="Courier New Bold" charset="0"/>
              </a:rPr>
              <a:t>0x000000A8</a:t>
            </a: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OS_EVENT* </a:t>
            </a:r>
            <a:r>
              <a:rPr lang="en-US" sz="1300" dirty="0" smtClean="0">
                <a:solidFill>
                  <a:schemeClr val="bg1">
                    <a:lumMod val="75000"/>
                  </a:schemeClr>
                </a:solidFill>
                <a:latin typeface="Courier New Bold" charset="0"/>
                <a:ea typeface="ＭＳ Ｐゴシック" charset="0"/>
                <a:sym typeface="Courier New Bold" charset="0"/>
              </a:rPr>
              <a:t>queue1;</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err="1">
                <a:solidFill>
                  <a:schemeClr val="bg1">
                    <a:lumMod val="75000"/>
                  </a:schemeClr>
                </a:solidFill>
                <a:latin typeface="Courier New Bold" charset="0"/>
                <a:ea typeface="ＭＳ Ｐゴシック" charset="0"/>
                <a:sym typeface="Courier New Bold" charset="0"/>
              </a:rPr>
              <a:t>void</a:t>
            </a:r>
            <a:r>
              <a:rPr lang="fi-FI" sz="1300" dirty="0">
                <a:solidFill>
                  <a:schemeClr val="bg1">
                    <a:lumMod val="75000"/>
                  </a:schemeClr>
                </a:solidFill>
                <a:latin typeface="Courier New Bold" charset="0"/>
                <a:ea typeface="ＭＳ Ｐゴシック" charset="0"/>
                <a:sym typeface="Courier New Bold" charset="0"/>
              </a:rPr>
              <a:t>* queue1buf[10];</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chemeClr val="bg1">
                    <a:lumMod val="75000"/>
                  </a:schemeClr>
                </a:solidFill>
                <a:latin typeface="Courier New Bold" charset="0"/>
                <a:ea typeface="ＭＳ Ｐゴシック" charset="0"/>
                <a:sym typeface="Courier New Bold" charset="0"/>
              </a:rPr>
              <a:t>INT32U </a:t>
            </a:r>
            <a:r>
              <a:rPr lang="fi-FI" sz="1300" dirty="0">
                <a:solidFill>
                  <a:schemeClr val="bg1">
                    <a:lumMod val="75000"/>
                  </a:schemeClr>
                </a:solidFill>
                <a:latin typeface="Courier New Bold" charset="0"/>
                <a:ea typeface="ＭＳ Ｐゴシック" charset="0"/>
                <a:sym typeface="Courier New Bold" charset="0"/>
              </a:rPr>
              <a:t>idlist1[1] = { id };</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smtClean="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void Task2(void* </a:t>
            </a:r>
            <a:r>
              <a:rPr lang="en-US" sz="1300" dirty="0" err="1">
                <a:solidFill>
                  <a:schemeClr val="bg1">
                    <a:lumMod val="75000"/>
                  </a:schemeClr>
                </a:solidFill>
                <a:latin typeface="Courier New Bold" charset="0"/>
                <a:ea typeface="ＭＳ Ｐゴシック" charset="0"/>
                <a:sym typeface="Courier New Bold" charset="0"/>
              </a:rPr>
              <a:t>pArg</a:t>
            </a:r>
            <a:r>
              <a:rPr lang="en-US"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INT8U err;</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r>
              <a:rPr lang="fi-FI" sz="1300" dirty="0">
                <a:solidFill>
                  <a:schemeClr val="bg1">
                    <a:lumMod val="75000"/>
                  </a:schemeClr>
                </a:solidFill>
                <a:latin typeface="Courier New Bold" charset="0"/>
                <a:ea typeface="ＭＳ Ｐゴシック" charset="0"/>
                <a:sym typeface="Courier New Bold" charset="0"/>
              </a:rPr>
              <a:t> CAN_MSG* </a:t>
            </a:r>
            <a:r>
              <a:rPr lang="fi-FI" sz="1300" dirty="0" err="1">
                <a:solidFill>
                  <a:schemeClr val="bg1">
                    <a:lumMod val="75000"/>
                  </a:schemeClr>
                </a:solidFill>
                <a:latin typeface="Courier New Bold" charset="0"/>
                <a:ea typeface="ＭＳ Ｐゴシック" charset="0"/>
                <a:sym typeface="Courier New Bold" charset="0"/>
              </a:rPr>
              <a:t>msg</a:t>
            </a:r>
            <a:r>
              <a:rPr lang="fi-FI"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while</a:t>
            </a: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true</a:t>
            </a:r>
            <a:r>
              <a:rPr lang="fi-FI"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chemeClr val="bg1">
                    <a:lumMod val="75000"/>
                  </a:schemeClr>
                </a:solidFill>
                <a:latin typeface="Courier New Bold" charset="0"/>
                <a:ea typeface="ＭＳ Ｐゴシック" charset="0"/>
                <a:sym typeface="Courier New Bold" charset="0"/>
              </a:rPr>
              <a:t>    </a:t>
            </a:r>
            <a:r>
              <a:rPr lang="fi-FI" sz="1300" b="1" dirty="0" err="1">
                <a:solidFill>
                  <a:srgbClr val="000000"/>
                </a:solidFill>
                <a:latin typeface="Courier New Bold" charset="0"/>
                <a:ea typeface="ＭＳ Ｐゴシック" charset="0"/>
                <a:sym typeface="Courier New Bold" charset="0"/>
              </a:rPr>
              <a:t>msg</a:t>
            </a:r>
            <a:r>
              <a:rPr lang="fi-FI" sz="1300" b="1" dirty="0">
                <a:solidFill>
                  <a:srgbClr val="000000"/>
                </a:solidFill>
                <a:latin typeface="Courier New Bold" charset="0"/>
                <a:ea typeface="ＭＳ Ｐゴシック" charset="0"/>
                <a:sym typeface="Courier New Bold" charset="0"/>
              </a:rPr>
              <a:t> </a:t>
            </a:r>
            <a:r>
              <a:rPr lang="nl-NL" sz="1300" b="1" dirty="0">
                <a:solidFill>
                  <a:srgbClr val="000000"/>
                </a:solidFill>
                <a:latin typeface="Courier New Bold" charset="0"/>
                <a:ea typeface="ＭＳ Ｐゴシック" charset="0"/>
                <a:sym typeface="Courier New Bold" charset="0"/>
              </a:rPr>
              <a:t>= (CAN_MSG*)(</a:t>
            </a:r>
            <a:r>
              <a:rPr lang="nl-NL" sz="1300" b="1" dirty="0" err="1">
                <a:solidFill>
                  <a:srgbClr val="000000"/>
                </a:solidFill>
                <a:latin typeface="Courier New Bold" charset="0"/>
                <a:ea typeface="ＭＳ Ｐゴシック" charset="0"/>
                <a:sym typeface="Courier New Bold" charset="0"/>
              </a:rPr>
              <a:t>OSQPend</a:t>
            </a:r>
            <a:r>
              <a:rPr lang="nl-NL" sz="1300" b="1" dirty="0">
                <a:solidFill>
                  <a:srgbClr val="000000"/>
                </a:solidFill>
                <a:latin typeface="Courier New Bold" charset="0"/>
                <a:ea typeface="ＭＳ Ｐゴシック" charset="0"/>
                <a:sym typeface="Courier New Bold" charset="0"/>
              </a:rPr>
              <a:t>(queue1, 0, &amp;</a:t>
            </a:r>
            <a:r>
              <a:rPr lang="nl-NL" sz="1300" b="1" dirty="0" err="1">
                <a:solidFill>
                  <a:srgbClr val="000000"/>
                </a:solidFill>
                <a:latin typeface="Courier New Bold" charset="0"/>
                <a:ea typeface="ＭＳ Ｐゴシック" charset="0"/>
                <a:sym typeface="Courier New Bold" charset="0"/>
              </a:rPr>
              <a:t>err</a:t>
            </a:r>
            <a:r>
              <a:rPr lang="nl-NL" sz="1300" b="1" dirty="0">
                <a:solidFill>
                  <a:srgbClr val="000000"/>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if</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err</a:t>
            </a:r>
            <a:r>
              <a:rPr lang="nl-NL" sz="1300" dirty="0">
                <a:solidFill>
                  <a:schemeClr val="bg1">
                    <a:lumMod val="75000"/>
                  </a:schemeClr>
                </a:solidFill>
                <a:latin typeface="Courier New Bold" charset="0"/>
                <a:ea typeface="ＭＳ Ｐゴシック" charset="0"/>
                <a:sym typeface="Courier New Bold" charset="0"/>
              </a:rPr>
              <a:t> == OS_ERR_NONE)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 do </a:t>
            </a:r>
            <a:r>
              <a:rPr lang="nl-NL" sz="1300" dirty="0" err="1">
                <a:solidFill>
                  <a:schemeClr val="bg1">
                    <a:lumMod val="75000"/>
                  </a:schemeClr>
                </a:solidFill>
                <a:latin typeface="Courier New Bold" charset="0"/>
                <a:ea typeface="ＭＳ Ｐゴシック" charset="0"/>
                <a:sym typeface="Courier New Bold" charset="0"/>
              </a:rPr>
              <a:t>something</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with</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msg</a:t>
            </a:r>
            <a:r>
              <a:rPr lang="nl-NL"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CANForget</a:t>
            </a:r>
            <a:r>
              <a:rPr lang="nl-NL" sz="1300" dirty="0">
                <a:solidFill>
                  <a:schemeClr val="bg1">
                    <a:lumMod val="75000"/>
                  </a:schemeClr>
                </a:solidFill>
                <a:latin typeface="Courier New Bold" charset="0"/>
                <a:ea typeface="ＭＳ Ｐゴシック" charset="0"/>
                <a:sym typeface="Courier New Bold" charset="0"/>
              </a:rPr>
              <a:t>(</a:t>
            </a:r>
            <a:r>
              <a:rPr lang="nl-NL" sz="1300" dirty="0" err="1">
                <a:solidFill>
                  <a:schemeClr val="bg1">
                    <a:lumMod val="75000"/>
                  </a:schemeClr>
                </a:solidFill>
                <a:latin typeface="Courier New Bold" charset="0"/>
                <a:ea typeface="ＭＳ Ｐゴシック" charset="0"/>
                <a:sym typeface="Courier New Bold" charset="0"/>
              </a:rPr>
              <a:t>msg</a:t>
            </a:r>
            <a:r>
              <a:rPr lang="nl-NL"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void </a:t>
            </a:r>
            <a:r>
              <a:rPr lang="en-US" sz="1300" dirty="0" smtClean="0">
                <a:solidFill>
                  <a:schemeClr val="bg1">
                    <a:lumMod val="75000"/>
                  </a:schemeClr>
                </a:solidFill>
                <a:latin typeface="Courier New Bold" charset="0"/>
                <a:ea typeface="ＭＳ Ｐゴシック" charset="0"/>
                <a:sym typeface="Courier New Bold" charset="0"/>
              </a:rPr>
              <a:t>main(void) </a:t>
            </a: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r>
              <a:rPr lang="en-US" sz="1300" dirty="0" smtClean="0">
                <a:solidFill>
                  <a:schemeClr val="bg1">
                    <a:lumMod val="75000"/>
                  </a:schemeClr>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smtClean="0">
                <a:solidFill>
                  <a:schemeClr val="bg1">
                    <a:lumMod val="75000"/>
                  </a:schemeClr>
                </a:solidFill>
                <a:latin typeface="Courier New Bold" charset="0"/>
                <a:ea typeface="ＭＳ Ｐゴシック" charset="0"/>
                <a:sym typeface="Courier New Bold" charset="0"/>
              </a:rPr>
              <a:t>CANInit</a:t>
            </a:r>
            <a:r>
              <a:rPr lang="de-DE"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a:solidFill>
                  <a:schemeClr val="bg1">
                    <a:lumMod val="75000"/>
                  </a:schemeClr>
                </a:solidFill>
                <a:latin typeface="Courier New Bold" charset="0"/>
                <a:ea typeface="ＭＳ Ｐゴシック" charset="0"/>
                <a:sym typeface="Courier New Bold" charset="0"/>
              </a:rPr>
              <a:t>CANConfigureBaudrate</a:t>
            </a:r>
            <a:r>
              <a:rPr lang="de-DE" sz="1300" dirty="0">
                <a:solidFill>
                  <a:schemeClr val="bg1">
                    <a:lumMod val="75000"/>
                  </a:schemeClr>
                </a:solidFill>
                <a:latin typeface="Courier New Bold" charset="0"/>
                <a:ea typeface="ＭＳ Ｐゴシック" charset="0"/>
                <a:sym typeface="Courier New Bold" charset="0"/>
              </a:rPr>
              <a:t>(125000, 0)</a:t>
            </a:r>
            <a:r>
              <a:rPr lang="de-DE" sz="1300" dirty="0" smtClean="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chemeClr val="bg1">
                    <a:lumMod val="75000"/>
                  </a:schemeClr>
                </a:solidFill>
                <a:latin typeface="Courier New Bold" charset="0"/>
                <a:ea typeface="ＭＳ Ｐゴシック" charset="0"/>
                <a:sym typeface="Courier New Bold" charset="0"/>
              </a:rPr>
              <a:t>  queue1 </a:t>
            </a:r>
            <a:r>
              <a:rPr lang="fi-FI" sz="1300" dirty="0">
                <a:solidFill>
                  <a:schemeClr val="bg1">
                    <a:lumMod val="75000"/>
                  </a:schemeClr>
                </a:solidFill>
                <a:latin typeface="Courier New Bold" charset="0"/>
                <a:ea typeface="ＭＳ Ｐゴシック" charset="0"/>
                <a:sym typeface="Courier New Bold" charset="0"/>
              </a:rPr>
              <a:t>= OSQCreate</a:t>
            </a:r>
            <a:r>
              <a:rPr lang="fi-FI" sz="1300" dirty="0" smtClean="0">
                <a:solidFill>
                  <a:schemeClr val="bg1">
                    <a:lumMod val="75000"/>
                  </a:schemeClr>
                </a:solidFill>
                <a:latin typeface="Courier New Bold" charset="0"/>
                <a:ea typeface="ＭＳ Ｐゴシック" charset="0"/>
                <a:sym typeface="Courier New Bold" charset="0"/>
              </a:rPr>
              <a:t>(queue1buf</a:t>
            </a:r>
            <a:r>
              <a:rPr lang="fi-FI" sz="1300" dirty="0">
                <a:solidFill>
                  <a:schemeClr val="bg1">
                    <a:lumMod val="75000"/>
                  </a:schemeClr>
                </a:solidFill>
                <a:latin typeface="Courier New Bold" charset="0"/>
                <a:ea typeface="ＭＳ Ｐゴシック" charset="0"/>
                <a:sym typeface="Courier New Bold" charset="0"/>
              </a:rPr>
              <a:t>, 10)</a:t>
            </a:r>
            <a:r>
              <a:rPr lang="fi-FI" sz="1300" dirty="0" smtClean="0">
                <a:solidFill>
                  <a:schemeClr val="bg1">
                    <a:lumMod val="75000"/>
                  </a:schemeClr>
                </a:solidFill>
                <a:latin typeface="Courier New Bold" charset="0"/>
                <a:ea typeface="ＭＳ Ｐゴシック" charset="0"/>
                <a:sym typeface="Courier New Bold" charset="0"/>
              </a:rPr>
              <a:t>;</a:t>
            </a:r>
            <a:endParaRPr lang="fi-FI" sz="1300" dirty="0">
              <a:solidFill>
                <a:schemeClr val="bg1">
                  <a:lumMod val="75000"/>
                </a:schemeClr>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smtClean="0">
                <a:solidFill>
                  <a:schemeClr val="bg1">
                    <a:lumMod val="75000"/>
                  </a:schemeClr>
                </a:solidFill>
                <a:latin typeface="Courier New Bold" charset="0"/>
                <a:ea typeface="ＭＳ Ｐゴシック" charset="0"/>
                <a:sym typeface="Courier New Bold" charset="0"/>
              </a:rPr>
              <a:t>CANRegister</a:t>
            </a:r>
            <a:r>
              <a:rPr lang="de-DE" sz="1300" dirty="0" smtClean="0">
                <a:solidFill>
                  <a:schemeClr val="bg1">
                    <a:lumMod val="75000"/>
                  </a:schemeClr>
                </a:solidFill>
                <a:latin typeface="Courier New Bold" charset="0"/>
                <a:ea typeface="ＭＳ Ｐゴシック" charset="0"/>
                <a:sym typeface="Courier New Bold" charset="0"/>
              </a:rPr>
              <a:t>(1, idlist1, queue1)</a:t>
            </a:r>
            <a:r>
              <a:rPr lang="de-DE" sz="1300" dirty="0">
                <a:solidFill>
                  <a:schemeClr val="bg1">
                    <a:lumMod val="75000"/>
                  </a:schemeClr>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a:solidFill>
                  <a:schemeClr val="bg1">
                    <a:lumMod val="75000"/>
                  </a:schemeClr>
                </a:solidFill>
                <a:latin typeface="Courier New Bold" charset="0"/>
                <a:ea typeface="ＭＳ Ｐゴシック" charset="0"/>
                <a:sym typeface="Courier New Bold" charset="0"/>
              </a:rPr>
              <a:t>  </a:t>
            </a:r>
            <a:r>
              <a:rPr lang="de-DE" sz="1300" dirty="0" err="1">
                <a:solidFill>
                  <a:schemeClr val="bg1">
                    <a:lumMod val="75000"/>
                  </a:schemeClr>
                </a:solidFill>
                <a:latin typeface="Courier New Bold" charset="0"/>
                <a:ea typeface="ＭＳ Ｐゴシック" charset="0"/>
                <a:sym typeface="Courier New Bold" charset="0"/>
              </a:rPr>
              <a:t>CANStart</a:t>
            </a:r>
            <a:r>
              <a:rPr lang="de-DE" sz="1300" dirty="0">
                <a:solidFill>
                  <a:schemeClr val="bg1">
                    <a:lumMod val="75000"/>
                  </a:schemeClr>
                </a:solidFill>
                <a:latin typeface="Courier New Bold" charset="0"/>
                <a:ea typeface="ＭＳ Ｐゴシック" charset="0"/>
                <a:sym typeface="Courier New Bold" charset="0"/>
              </a:rPr>
              <a:t>();</a:t>
            </a:r>
            <a:endParaRPr lang="en-US" sz="1300" dirty="0">
              <a:solidFill>
                <a:schemeClr val="bg1">
                  <a:lumMod val="75000"/>
                </a:schemeClr>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chemeClr val="bg1">
                    <a:lumMod val="75000"/>
                  </a:schemeClr>
                </a:solidFill>
                <a:latin typeface="Courier New Bold" charset="0"/>
                <a:ea typeface="ＭＳ Ｐゴシック" charset="0"/>
                <a:sym typeface="Courier New Bold" charset="0"/>
              </a:rPr>
              <a:t>  ...</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259068267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(receiving)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53</a:t>
            </a:fld>
            <a:endParaRPr lang="en-US"/>
          </a:p>
        </p:txBody>
      </p:sp>
      <p:sp>
        <p:nvSpPr>
          <p:cNvPr id="5" name="Rectangle 2"/>
          <p:cNvSpPr>
            <a:spLocks/>
          </p:cNvSpPr>
          <p:nvPr/>
        </p:nvSpPr>
        <p:spPr bwMode="auto">
          <a:xfrm>
            <a:off x="961171" y="1171253"/>
            <a:ext cx="5851947" cy="525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#define id </a:t>
            </a:r>
            <a:r>
              <a:rPr lang="fi-FI" sz="1200" dirty="0">
                <a:solidFill>
                  <a:srgbClr val="BFBFBF"/>
                </a:solidFill>
                <a:latin typeface="Courier New Bold" charset="0"/>
                <a:ea typeface="ＭＳ Ｐゴシック" charset="0"/>
                <a:sym typeface="Courier New Bold" charset="0"/>
              </a:rPr>
              <a:t>0x000000A8</a:t>
            </a: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OS_EVENT* </a:t>
            </a:r>
            <a:r>
              <a:rPr lang="en-US" sz="1300" dirty="0" smtClean="0">
                <a:solidFill>
                  <a:schemeClr val="bg1">
                    <a:lumMod val="75000"/>
                  </a:schemeClr>
                </a:solidFill>
                <a:latin typeface="Courier New Bold" charset="0"/>
                <a:ea typeface="ＭＳ Ｐゴシック" charset="0"/>
                <a:sym typeface="Courier New Bold" charset="0"/>
              </a:rPr>
              <a:t>queue1;</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err="1">
                <a:solidFill>
                  <a:schemeClr val="bg1">
                    <a:lumMod val="75000"/>
                  </a:schemeClr>
                </a:solidFill>
                <a:latin typeface="Courier New Bold" charset="0"/>
                <a:ea typeface="ＭＳ Ｐゴシック" charset="0"/>
                <a:sym typeface="Courier New Bold" charset="0"/>
              </a:rPr>
              <a:t>void</a:t>
            </a:r>
            <a:r>
              <a:rPr lang="fi-FI" sz="1300" dirty="0">
                <a:solidFill>
                  <a:schemeClr val="bg1">
                    <a:lumMod val="75000"/>
                  </a:schemeClr>
                </a:solidFill>
                <a:latin typeface="Courier New Bold" charset="0"/>
                <a:ea typeface="ＭＳ Ｐゴシック" charset="0"/>
                <a:sym typeface="Courier New Bold" charset="0"/>
              </a:rPr>
              <a:t>* queue1buf[10];</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chemeClr val="bg1">
                    <a:lumMod val="75000"/>
                  </a:schemeClr>
                </a:solidFill>
                <a:latin typeface="Courier New Bold" charset="0"/>
                <a:ea typeface="ＭＳ Ｐゴシック" charset="0"/>
                <a:sym typeface="Courier New Bold" charset="0"/>
              </a:rPr>
              <a:t>INT32U </a:t>
            </a:r>
            <a:r>
              <a:rPr lang="fi-FI" sz="1300" dirty="0">
                <a:solidFill>
                  <a:schemeClr val="bg1">
                    <a:lumMod val="75000"/>
                  </a:schemeClr>
                </a:solidFill>
                <a:latin typeface="Courier New Bold" charset="0"/>
                <a:ea typeface="ＭＳ Ｐゴシック" charset="0"/>
                <a:sym typeface="Courier New Bold" charset="0"/>
              </a:rPr>
              <a:t>idlist1[1] = { id };</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smtClean="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void Task2(void* </a:t>
            </a:r>
            <a:r>
              <a:rPr lang="en-US" sz="1300" dirty="0" err="1">
                <a:solidFill>
                  <a:schemeClr val="bg1">
                    <a:lumMod val="75000"/>
                  </a:schemeClr>
                </a:solidFill>
                <a:latin typeface="Courier New Bold" charset="0"/>
                <a:ea typeface="ＭＳ Ｐゴシック" charset="0"/>
                <a:sym typeface="Courier New Bold" charset="0"/>
              </a:rPr>
              <a:t>pArg</a:t>
            </a:r>
            <a:r>
              <a:rPr lang="en-US"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INT8U err;</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r>
              <a:rPr lang="fi-FI" sz="1300" dirty="0">
                <a:solidFill>
                  <a:schemeClr val="bg1">
                    <a:lumMod val="75000"/>
                  </a:schemeClr>
                </a:solidFill>
                <a:latin typeface="Courier New Bold" charset="0"/>
                <a:ea typeface="ＭＳ Ｐゴシック" charset="0"/>
                <a:sym typeface="Courier New Bold" charset="0"/>
              </a:rPr>
              <a:t> CAN_MSG* </a:t>
            </a:r>
            <a:r>
              <a:rPr lang="fi-FI" sz="1300" dirty="0" err="1">
                <a:solidFill>
                  <a:schemeClr val="bg1">
                    <a:lumMod val="75000"/>
                  </a:schemeClr>
                </a:solidFill>
                <a:latin typeface="Courier New Bold" charset="0"/>
                <a:ea typeface="ＭＳ Ｐゴシック" charset="0"/>
                <a:sym typeface="Courier New Bold" charset="0"/>
              </a:rPr>
              <a:t>msg</a:t>
            </a:r>
            <a:r>
              <a:rPr lang="fi-FI"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while</a:t>
            </a: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true</a:t>
            </a:r>
            <a:r>
              <a:rPr lang="fi-FI"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msg</a:t>
            </a:r>
            <a:r>
              <a:rPr lang="fi-FI" sz="1300" dirty="0">
                <a:solidFill>
                  <a:schemeClr val="bg1">
                    <a:lumMod val="75000"/>
                  </a:schemeClr>
                </a:solidFill>
                <a:latin typeface="Courier New Bold" charset="0"/>
                <a:ea typeface="ＭＳ Ｐゴシック" charset="0"/>
                <a:sym typeface="Courier New Bold" charset="0"/>
              </a:rPr>
              <a:t> </a:t>
            </a:r>
            <a:r>
              <a:rPr lang="nl-NL" sz="1300" dirty="0">
                <a:solidFill>
                  <a:schemeClr val="bg1">
                    <a:lumMod val="75000"/>
                  </a:schemeClr>
                </a:solidFill>
                <a:latin typeface="Courier New Bold" charset="0"/>
                <a:ea typeface="ＭＳ Ｐゴシック" charset="0"/>
                <a:sym typeface="Courier New Bold" charset="0"/>
              </a:rPr>
              <a:t>= (CAN_MSG*)(</a:t>
            </a:r>
            <a:r>
              <a:rPr lang="nl-NL" sz="1300" dirty="0" err="1">
                <a:solidFill>
                  <a:schemeClr val="bg1">
                    <a:lumMod val="75000"/>
                  </a:schemeClr>
                </a:solidFill>
                <a:latin typeface="Courier New Bold" charset="0"/>
                <a:ea typeface="ＭＳ Ｐゴシック" charset="0"/>
                <a:sym typeface="Courier New Bold" charset="0"/>
              </a:rPr>
              <a:t>OSQPend</a:t>
            </a:r>
            <a:r>
              <a:rPr lang="nl-NL" sz="1300" dirty="0">
                <a:solidFill>
                  <a:schemeClr val="bg1">
                    <a:lumMod val="75000"/>
                  </a:schemeClr>
                </a:solidFill>
                <a:latin typeface="Courier New Bold" charset="0"/>
                <a:ea typeface="ＭＳ Ｐゴシック" charset="0"/>
                <a:sym typeface="Courier New Bold" charset="0"/>
              </a:rPr>
              <a:t>(queue1, 0, &amp;</a:t>
            </a:r>
            <a:r>
              <a:rPr lang="nl-NL" sz="1300" dirty="0" err="1">
                <a:solidFill>
                  <a:schemeClr val="bg1">
                    <a:lumMod val="75000"/>
                  </a:schemeClr>
                </a:solidFill>
                <a:latin typeface="Courier New Bold" charset="0"/>
                <a:ea typeface="ＭＳ Ｐゴシック" charset="0"/>
                <a:sym typeface="Courier New Bold" charset="0"/>
              </a:rPr>
              <a:t>err</a:t>
            </a:r>
            <a:r>
              <a:rPr lang="nl-NL"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r>
              <a:rPr lang="nl-NL" sz="1300" b="1" dirty="0" err="1">
                <a:solidFill>
                  <a:srgbClr val="000000"/>
                </a:solidFill>
                <a:latin typeface="Courier New Bold" charset="0"/>
                <a:ea typeface="ＭＳ Ｐゴシック" charset="0"/>
                <a:sym typeface="Courier New Bold" charset="0"/>
              </a:rPr>
              <a:t>if</a:t>
            </a:r>
            <a:r>
              <a:rPr lang="nl-NL" sz="1300" b="1" dirty="0">
                <a:solidFill>
                  <a:srgbClr val="000000"/>
                </a:solidFill>
                <a:latin typeface="Courier New Bold" charset="0"/>
                <a:ea typeface="ＭＳ Ｐゴシック" charset="0"/>
                <a:sym typeface="Courier New Bold" charset="0"/>
              </a:rPr>
              <a:t> (</a:t>
            </a:r>
            <a:r>
              <a:rPr lang="nl-NL" sz="1300" b="1" dirty="0" err="1">
                <a:solidFill>
                  <a:srgbClr val="000000"/>
                </a:solidFill>
                <a:latin typeface="Courier New Bold" charset="0"/>
                <a:ea typeface="ＭＳ Ｐゴシック" charset="0"/>
                <a:sym typeface="Courier New Bold" charset="0"/>
              </a:rPr>
              <a:t>err</a:t>
            </a:r>
            <a:r>
              <a:rPr lang="nl-NL" sz="1300" b="1" dirty="0">
                <a:solidFill>
                  <a:srgbClr val="000000"/>
                </a:solidFill>
                <a:latin typeface="Courier New Bold" charset="0"/>
                <a:ea typeface="ＭＳ Ｐゴシック" charset="0"/>
                <a:sym typeface="Courier New Bold" charset="0"/>
              </a:rPr>
              <a:t> == OS_ERR_NONE)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b="1" dirty="0">
                <a:solidFill>
                  <a:srgbClr val="000000"/>
                </a:solidFill>
                <a:latin typeface="Courier New Bold" charset="0"/>
                <a:ea typeface="ＭＳ Ｐゴシック" charset="0"/>
                <a:sym typeface="Courier New Bold" charset="0"/>
              </a:rPr>
              <a:t>      /* do </a:t>
            </a:r>
            <a:r>
              <a:rPr lang="nl-NL" sz="1300" b="1" dirty="0" err="1">
                <a:solidFill>
                  <a:srgbClr val="000000"/>
                </a:solidFill>
                <a:latin typeface="Courier New Bold" charset="0"/>
                <a:ea typeface="ＭＳ Ｐゴシック" charset="0"/>
                <a:sym typeface="Courier New Bold" charset="0"/>
              </a:rPr>
              <a:t>something</a:t>
            </a:r>
            <a:r>
              <a:rPr lang="nl-NL" sz="1300" b="1" dirty="0">
                <a:solidFill>
                  <a:srgbClr val="000000"/>
                </a:solidFill>
                <a:latin typeface="Courier New Bold" charset="0"/>
                <a:ea typeface="ＭＳ Ｐゴシック" charset="0"/>
                <a:sym typeface="Courier New Bold" charset="0"/>
              </a:rPr>
              <a:t> </a:t>
            </a:r>
            <a:r>
              <a:rPr lang="nl-NL" sz="1300" b="1" dirty="0" err="1">
                <a:solidFill>
                  <a:srgbClr val="000000"/>
                </a:solidFill>
                <a:latin typeface="Courier New Bold" charset="0"/>
                <a:ea typeface="ＭＳ Ｐゴシック" charset="0"/>
                <a:sym typeface="Courier New Bold" charset="0"/>
              </a:rPr>
              <a:t>with</a:t>
            </a:r>
            <a:r>
              <a:rPr lang="nl-NL" sz="1300" b="1" dirty="0">
                <a:solidFill>
                  <a:srgbClr val="000000"/>
                </a:solidFill>
                <a:latin typeface="Courier New Bold" charset="0"/>
                <a:ea typeface="ＭＳ Ｐゴシック" charset="0"/>
                <a:sym typeface="Courier New Bold" charset="0"/>
              </a:rPr>
              <a:t> </a:t>
            </a:r>
            <a:r>
              <a:rPr lang="nl-NL" sz="1300" b="1" dirty="0" err="1">
                <a:solidFill>
                  <a:srgbClr val="000000"/>
                </a:solidFill>
                <a:latin typeface="Courier New Bold" charset="0"/>
                <a:ea typeface="ＭＳ Ｐゴシック" charset="0"/>
                <a:sym typeface="Courier New Bold" charset="0"/>
              </a:rPr>
              <a:t>msg</a:t>
            </a:r>
            <a:r>
              <a:rPr lang="nl-NL" sz="1300" b="1" dirty="0">
                <a:solidFill>
                  <a:srgbClr val="000000"/>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b="1" dirty="0">
                <a:solidFill>
                  <a:srgbClr val="000000"/>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CANForget</a:t>
            </a:r>
            <a:r>
              <a:rPr lang="nl-NL" sz="1300" dirty="0">
                <a:solidFill>
                  <a:schemeClr val="bg1">
                    <a:lumMod val="75000"/>
                  </a:schemeClr>
                </a:solidFill>
                <a:latin typeface="Courier New Bold" charset="0"/>
                <a:ea typeface="ＭＳ Ｐゴシック" charset="0"/>
                <a:sym typeface="Courier New Bold" charset="0"/>
              </a:rPr>
              <a:t>(</a:t>
            </a:r>
            <a:r>
              <a:rPr lang="nl-NL" sz="1300" dirty="0" err="1">
                <a:solidFill>
                  <a:schemeClr val="bg1">
                    <a:lumMod val="75000"/>
                  </a:schemeClr>
                </a:solidFill>
                <a:latin typeface="Courier New Bold" charset="0"/>
                <a:ea typeface="ＭＳ Ｐゴシック" charset="0"/>
                <a:sym typeface="Courier New Bold" charset="0"/>
              </a:rPr>
              <a:t>msg</a:t>
            </a:r>
            <a:r>
              <a:rPr lang="nl-NL"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void </a:t>
            </a:r>
            <a:r>
              <a:rPr lang="en-US" sz="1300" dirty="0" smtClean="0">
                <a:solidFill>
                  <a:schemeClr val="bg1">
                    <a:lumMod val="75000"/>
                  </a:schemeClr>
                </a:solidFill>
                <a:latin typeface="Courier New Bold" charset="0"/>
                <a:ea typeface="ＭＳ Ｐゴシック" charset="0"/>
                <a:sym typeface="Courier New Bold" charset="0"/>
              </a:rPr>
              <a:t>main(void) </a:t>
            </a: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r>
              <a:rPr lang="en-US" sz="1300" dirty="0" smtClean="0">
                <a:solidFill>
                  <a:schemeClr val="bg1">
                    <a:lumMod val="75000"/>
                  </a:schemeClr>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smtClean="0">
                <a:solidFill>
                  <a:schemeClr val="bg1">
                    <a:lumMod val="75000"/>
                  </a:schemeClr>
                </a:solidFill>
                <a:latin typeface="Courier New Bold" charset="0"/>
                <a:ea typeface="ＭＳ Ｐゴシック" charset="0"/>
                <a:sym typeface="Courier New Bold" charset="0"/>
              </a:rPr>
              <a:t>CANInit</a:t>
            </a:r>
            <a:r>
              <a:rPr lang="de-DE"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a:solidFill>
                  <a:schemeClr val="bg1">
                    <a:lumMod val="75000"/>
                  </a:schemeClr>
                </a:solidFill>
                <a:latin typeface="Courier New Bold" charset="0"/>
                <a:ea typeface="ＭＳ Ｐゴシック" charset="0"/>
                <a:sym typeface="Courier New Bold" charset="0"/>
              </a:rPr>
              <a:t>CANConfigureBaudrate</a:t>
            </a:r>
            <a:r>
              <a:rPr lang="de-DE" sz="1300" dirty="0">
                <a:solidFill>
                  <a:schemeClr val="bg1">
                    <a:lumMod val="75000"/>
                  </a:schemeClr>
                </a:solidFill>
                <a:latin typeface="Courier New Bold" charset="0"/>
                <a:ea typeface="ＭＳ Ｐゴシック" charset="0"/>
                <a:sym typeface="Courier New Bold" charset="0"/>
              </a:rPr>
              <a:t>(125000, 0)</a:t>
            </a:r>
            <a:r>
              <a:rPr lang="de-DE" sz="1300" dirty="0" smtClean="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chemeClr val="bg1">
                    <a:lumMod val="75000"/>
                  </a:schemeClr>
                </a:solidFill>
                <a:latin typeface="Courier New Bold" charset="0"/>
                <a:ea typeface="ＭＳ Ｐゴシック" charset="0"/>
                <a:sym typeface="Courier New Bold" charset="0"/>
              </a:rPr>
              <a:t>  queue1 </a:t>
            </a:r>
            <a:r>
              <a:rPr lang="fi-FI" sz="1300" dirty="0">
                <a:solidFill>
                  <a:schemeClr val="bg1">
                    <a:lumMod val="75000"/>
                  </a:schemeClr>
                </a:solidFill>
                <a:latin typeface="Courier New Bold" charset="0"/>
                <a:ea typeface="ＭＳ Ｐゴシック" charset="0"/>
                <a:sym typeface="Courier New Bold" charset="0"/>
              </a:rPr>
              <a:t>= OSQCreate</a:t>
            </a:r>
            <a:r>
              <a:rPr lang="fi-FI" sz="1300" dirty="0" smtClean="0">
                <a:solidFill>
                  <a:schemeClr val="bg1">
                    <a:lumMod val="75000"/>
                  </a:schemeClr>
                </a:solidFill>
                <a:latin typeface="Courier New Bold" charset="0"/>
                <a:ea typeface="ＭＳ Ｐゴシック" charset="0"/>
                <a:sym typeface="Courier New Bold" charset="0"/>
              </a:rPr>
              <a:t>(queue1buf</a:t>
            </a:r>
            <a:r>
              <a:rPr lang="fi-FI" sz="1300" dirty="0">
                <a:solidFill>
                  <a:schemeClr val="bg1">
                    <a:lumMod val="75000"/>
                  </a:schemeClr>
                </a:solidFill>
                <a:latin typeface="Courier New Bold" charset="0"/>
                <a:ea typeface="ＭＳ Ｐゴシック" charset="0"/>
                <a:sym typeface="Courier New Bold" charset="0"/>
              </a:rPr>
              <a:t>, 10)</a:t>
            </a:r>
            <a:r>
              <a:rPr lang="fi-FI" sz="1300" dirty="0" smtClean="0">
                <a:solidFill>
                  <a:schemeClr val="bg1">
                    <a:lumMod val="75000"/>
                  </a:schemeClr>
                </a:solidFill>
                <a:latin typeface="Courier New Bold" charset="0"/>
                <a:ea typeface="ＭＳ Ｐゴシック" charset="0"/>
                <a:sym typeface="Courier New Bold" charset="0"/>
              </a:rPr>
              <a:t>;</a:t>
            </a:r>
            <a:endParaRPr lang="fi-FI" sz="1300" dirty="0">
              <a:solidFill>
                <a:schemeClr val="bg1">
                  <a:lumMod val="75000"/>
                </a:schemeClr>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smtClean="0">
                <a:solidFill>
                  <a:schemeClr val="bg1">
                    <a:lumMod val="75000"/>
                  </a:schemeClr>
                </a:solidFill>
                <a:latin typeface="Courier New Bold" charset="0"/>
                <a:ea typeface="ＭＳ Ｐゴシック" charset="0"/>
                <a:sym typeface="Courier New Bold" charset="0"/>
              </a:rPr>
              <a:t>CANRegister</a:t>
            </a:r>
            <a:r>
              <a:rPr lang="de-DE" sz="1300" dirty="0" smtClean="0">
                <a:solidFill>
                  <a:schemeClr val="bg1">
                    <a:lumMod val="75000"/>
                  </a:schemeClr>
                </a:solidFill>
                <a:latin typeface="Courier New Bold" charset="0"/>
                <a:ea typeface="ＭＳ Ｐゴシック" charset="0"/>
                <a:sym typeface="Courier New Bold" charset="0"/>
              </a:rPr>
              <a:t>(1, idlist1, queue1)</a:t>
            </a:r>
            <a:r>
              <a:rPr lang="de-DE" sz="1300" dirty="0">
                <a:solidFill>
                  <a:schemeClr val="bg1">
                    <a:lumMod val="75000"/>
                  </a:schemeClr>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a:solidFill>
                  <a:schemeClr val="bg1">
                    <a:lumMod val="75000"/>
                  </a:schemeClr>
                </a:solidFill>
                <a:latin typeface="Courier New Bold" charset="0"/>
                <a:ea typeface="ＭＳ Ｐゴシック" charset="0"/>
                <a:sym typeface="Courier New Bold" charset="0"/>
              </a:rPr>
              <a:t>  </a:t>
            </a:r>
            <a:r>
              <a:rPr lang="de-DE" sz="1300" dirty="0" err="1">
                <a:solidFill>
                  <a:schemeClr val="bg1">
                    <a:lumMod val="75000"/>
                  </a:schemeClr>
                </a:solidFill>
                <a:latin typeface="Courier New Bold" charset="0"/>
                <a:ea typeface="ＭＳ Ｐゴシック" charset="0"/>
                <a:sym typeface="Courier New Bold" charset="0"/>
              </a:rPr>
              <a:t>CANStart</a:t>
            </a:r>
            <a:r>
              <a:rPr lang="de-DE" sz="1300" dirty="0">
                <a:solidFill>
                  <a:schemeClr val="bg1">
                    <a:lumMod val="75000"/>
                  </a:schemeClr>
                </a:solidFill>
                <a:latin typeface="Courier New Bold" charset="0"/>
                <a:ea typeface="ＭＳ Ｐゴシック" charset="0"/>
                <a:sym typeface="Courier New Bold" charset="0"/>
              </a:rPr>
              <a:t>();</a:t>
            </a:r>
            <a:endParaRPr lang="en-US" sz="1300" dirty="0">
              <a:solidFill>
                <a:schemeClr val="bg1">
                  <a:lumMod val="75000"/>
                </a:schemeClr>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chemeClr val="bg1">
                    <a:lumMod val="75000"/>
                  </a:schemeClr>
                </a:solidFill>
                <a:latin typeface="Courier New Bold" charset="0"/>
                <a:ea typeface="ＭＳ Ｐゴシック" charset="0"/>
                <a:sym typeface="Courier New Bold" charset="0"/>
              </a:rPr>
              <a:t>  ...</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259068267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CAN under </a:t>
            </a:r>
            <a:r>
              <a:rPr lang="en-US" dirty="0" err="1"/>
              <a:t>μC</a:t>
            </a:r>
            <a:r>
              <a:rPr lang="en-US" dirty="0"/>
              <a:t>/OS-II (receiving)</a:t>
            </a:r>
          </a:p>
        </p:txBody>
      </p:sp>
      <p:sp>
        <p:nvSpPr>
          <p:cNvPr id="3" name="Slide Number Placeholder 2"/>
          <p:cNvSpPr>
            <a:spLocks noGrp="1"/>
          </p:cNvSpPr>
          <p:nvPr>
            <p:ph type="sldNum" sz="quarter" idx="12"/>
          </p:nvPr>
        </p:nvSpPr>
        <p:spPr/>
        <p:txBody>
          <a:bodyPr/>
          <a:lstStyle/>
          <a:p>
            <a:fld id="{025A855F-C6D8-5944-9B1B-50E202AEB8AD}" type="slidenum">
              <a:rPr lang="en-US" smtClean="0"/>
              <a:pPr/>
              <a:t>54</a:t>
            </a:fld>
            <a:endParaRPr lang="en-US"/>
          </a:p>
        </p:txBody>
      </p:sp>
      <p:sp>
        <p:nvSpPr>
          <p:cNvPr id="5" name="Rectangle 2"/>
          <p:cNvSpPr>
            <a:spLocks/>
          </p:cNvSpPr>
          <p:nvPr/>
        </p:nvSpPr>
        <p:spPr bwMode="auto">
          <a:xfrm>
            <a:off x="961171" y="1171253"/>
            <a:ext cx="5851947" cy="525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nchorCtr="0"/>
          <a:lstStyle/>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rgbClr val="BFBFBF"/>
                </a:solidFill>
                <a:latin typeface="Courier New Bold" charset="0"/>
                <a:ea typeface="ＭＳ Ｐゴシック" charset="0"/>
                <a:sym typeface="Courier New Bold" charset="0"/>
              </a:rPr>
              <a:t>#define id </a:t>
            </a:r>
            <a:r>
              <a:rPr lang="fi-FI" sz="1200" dirty="0">
                <a:solidFill>
                  <a:srgbClr val="BFBFBF"/>
                </a:solidFill>
                <a:latin typeface="Courier New Bold" charset="0"/>
                <a:ea typeface="ＭＳ Ｐゴシック" charset="0"/>
                <a:sym typeface="Courier New Bold" charset="0"/>
              </a:rPr>
              <a:t>0x000000A8</a:t>
            </a:r>
            <a:endParaRPr lang="en-US" sz="1300" dirty="0">
              <a:solidFill>
                <a:srgbClr val="BFBFBF"/>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OS_EVENT* </a:t>
            </a:r>
            <a:r>
              <a:rPr lang="en-US" sz="1300" dirty="0" smtClean="0">
                <a:solidFill>
                  <a:schemeClr val="bg1">
                    <a:lumMod val="75000"/>
                  </a:schemeClr>
                </a:solidFill>
                <a:latin typeface="Courier New Bold" charset="0"/>
                <a:ea typeface="ＭＳ Ｐゴシック" charset="0"/>
                <a:sym typeface="Courier New Bold" charset="0"/>
              </a:rPr>
              <a:t>queue1;</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err="1">
                <a:solidFill>
                  <a:schemeClr val="bg1">
                    <a:lumMod val="75000"/>
                  </a:schemeClr>
                </a:solidFill>
                <a:latin typeface="Courier New Bold" charset="0"/>
                <a:ea typeface="ＭＳ Ｐゴシック" charset="0"/>
                <a:sym typeface="Courier New Bold" charset="0"/>
              </a:rPr>
              <a:t>void</a:t>
            </a:r>
            <a:r>
              <a:rPr lang="fi-FI" sz="1300" dirty="0">
                <a:solidFill>
                  <a:schemeClr val="bg1">
                    <a:lumMod val="75000"/>
                  </a:schemeClr>
                </a:solidFill>
                <a:latin typeface="Courier New Bold" charset="0"/>
                <a:ea typeface="ＭＳ Ｐゴシック" charset="0"/>
                <a:sym typeface="Courier New Bold" charset="0"/>
              </a:rPr>
              <a:t>* queue1buf[10];</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chemeClr val="bg1">
                    <a:lumMod val="75000"/>
                  </a:schemeClr>
                </a:solidFill>
                <a:latin typeface="Courier New Bold" charset="0"/>
                <a:ea typeface="ＭＳ Ｐゴシック" charset="0"/>
                <a:sym typeface="Courier New Bold" charset="0"/>
              </a:rPr>
              <a:t>INT32U </a:t>
            </a:r>
            <a:r>
              <a:rPr lang="fi-FI" sz="1300" dirty="0">
                <a:solidFill>
                  <a:schemeClr val="bg1">
                    <a:lumMod val="75000"/>
                  </a:schemeClr>
                </a:solidFill>
                <a:latin typeface="Courier New Bold" charset="0"/>
                <a:ea typeface="ＭＳ Ｐゴシック" charset="0"/>
                <a:sym typeface="Courier New Bold" charset="0"/>
              </a:rPr>
              <a:t>idlist1[1] = { id };</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smtClean="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void Task2(void* </a:t>
            </a:r>
            <a:r>
              <a:rPr lang="en-US" sz="1300" dirty="0" err="1">
                <a:solidFill>
                  <a:schemeClr val="bg1">
                    <a:lumMod val="75000"/>
                  </a:schemeClr>
                </a:solidFill>
                <a:latin typeface="Courier New Bold" charset="0"/>
                <a:ea typeface="ＭＳ Ｐゴシック" charset="0"/>
                <a:sym typeface="Courier New Bold" charset="0"/>
              </a:rPr>
              <a:t>pArg</a:t>
            </a:r>
            <a:r>
              <a:rPr lang="en-US"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INT8U err;</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r>
              <a:rPr lang="fi-FI" sz="1300" dirty="0">
                <a:solidFill>
                  <a:schemeClr val="bg1">
                    <a:lumMod val="75000"/>
                  </a:schemeClr>
                </a:solidFill>
                <a:latin typeface="Courier New Bold" charset="0"/>
                <a:ea typeface="ＭＳ Ｐゴシック" charset="0"/>
                <a:sym typeface="Courier New Bold" charset="0"/>
              </a:rPr>
              <a:t> CAN_MSG* </a:t>
            </a:r>
            <a:r>
              <a:rPr lang="fi-FI" sz="1300" dirty="0" err="1">
                <a:solidFill>
                  <a:schemeClr val="bg1">
                    <a:lumMod val="75000"/>
                  </a:schemeClr>
                </a:solidFill>
                <a:latin typeface="Courier New Bold" charset="0"/>
                <a:ea typeface="ＭＳ Ｐゴシック" charset="0"/>
                <a:sym typeface="Courier New Bold" charset="0"/>
              </a:rPr>
              <a:t>msg</a:t>
            </a:r>
            <a:r>
              <a:rPr lang="fi-FI"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while</a:t>
            </a: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true</a:t>
            </a:r>
            <a:r>
              <a:rPr lang="fi-FI"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a:solidFill>
                  <a:schemeClr val="bg1">
                    <a:lumMod val="75000"/>
                  </a:schemeClr>
                </a:solidFill>
                <a:latin typeface="Courier New Bold" charset="0"/>
                <a:ea typeface="ＭＳ Ｐゴシック" charset="0"/>
                <a:sym typeface="Courier New Bold" charset="0"/>
              </a:rPr>
              <a:t>    </a:t>
            </a:r>
            <a:r>
              <a:rPr lang="fi-FI" sz="1300" dirty="0" err="1">
                <a:solidFill>
                  <a:schemeClr val="bg1">
                    <a:lumMod val="75000"/>
                  </a:schemeClr>
                </a:solidFill>
                <a:latin typeface="Courier New Bold" charset="0"/>
                <a:ea typeface="ＭＳ Ｐゴシック" charset="0"/>
                <a:sym typeface="Courier New Bold" charset="0"/>
              </a:rPr>
              <a:t>msg</a:t>
            </a:r>
            <a:r>
              <a:rPr lang="fi-FI" sz="1300" dirty="0">
                <a:solidFill>
                  <a:schemeClr val="bg1">
                    <a:lumMod val="75000"/>
                  </a:schemeClr>
                </a:solidFill>
                <a:latin typeface="Courier New Bold" charset="0"/>
                <a:ea typeface="ＭＳ Ｐゴシック" charset="0"/>
                <a:sym typeface="Courier New Bold" charset="0"/>
              </a:rPr>
              <a:t> </a:t>
            </a:r>
            <a:r>
              <a:rPr lang="nl-NL" sz="1300" dirty="0">
                <a:solidFill>
                  <a:schemeClr val="bg1">
                    <a:lumMod val="75000"/>
                  </a:schemeClr>
                </a:solidFill>
                <a:latin typeface="Courier New Bold" charset="0"/>
                <a:ea typeface="ＭＳ Ｐゴシック" charset="0"/>
                <a:sym typeface="Courier New Bold" charset="0"/>
              </a:rPr>
              <a:t>= (CAN_MSG*)(</a:t>
            </a:r>
            <a:r>
              <a:rPr lang="nl-NL" sz="1300" dirty="0" err="1">
                <a:solidFill>
                  <a:schemeClr val="bg1">
                    <a:lumMod val="75000"/>
                  </a:schemeClr>
                </a:solidFill>
                <a:latin typeface="Courier New Bold" charset="0"/>
                <a:ea typeface="ＭＳ Ｐゴシック" charset="0"/>
                <a:sym typeface="Courier New Bold" charset="0"/>
              </a:rPr>
              <a:t>OSQPend</a:t>
            </a:r>
            <a:r>
              <a:rPr lang="nl-NL" sz="1300" dirty="0">
                <a:solidFill>
                  <a:schemeClr val="bg1">
                    <a:lumMod val="75000"/>
                  </a:schemeClr>
                </a:solidFill>
                <a:latin typeface="Courier New Bold" charset="0"/>
                <a:ea typeface="ＭＳ Ｐゴシック" charset="0"/>
                <a:sym typeface="Courier New Bold" charset="0"/>
              </a:rPr>
              <a:t>(queue1, 0, &amp;</a:t>
            </a:r>
            <a:r>
              <a:rPr lang="nl-NL" sz="1300" dirty="0" err="1">
                <a:solidFill>
                  <a:schemeClr val="bg1">
                    <a:lumMod val="75000"/>
                  </a:schemeClr>
                </a:solidFill>
                <a:latin typeface="Courier New Bold" charset="0"/>
                <a:ea typeface="ＭＳ Ｐゴシック" charset="0"/>
                <a:sym typeface="Courier New Bold" charset="0"/>
              </a:rPr>
              <a:t>err</a:t>
            </a:r>
            <a:r>
              <a:rPr lang="nl-NL"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if</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err</a:t>
            </a:r>
            <a:r>
              <a:rPr lang="nl-NL" sz="1300" dirty="0">
                <a:solidFill>
                  <a:schemeClr val="bg1">
                    <a:lumMod val="75000"/>
                  </a:schemeClr>
                </a:solidFill>
                <a:latin typeface="Courier New Bold" charset="0"/>
                <a:ea typeface="ＭＳ Ｐゴシック" charset="0"/>
                <a:sym typeface="Courier New Bold" charset="0"/>
              </a:rPr>
              <a:t> == OS_ERR_NONE)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 do </a:t>
            </a:r>
            <a:r>
              <a:rPr lang="nl-NL" sz="1300" dirty="0" err="1">
                <a:solidFill>
                  <a:schemeClr val="bg1">
                    <a:lumMod val="75000"/>
                  </a:schemeClr>
                </a:solidFill>
                <a:latin typeface="Courier New Bold" charset="0"/>
                <a:ea typeface="ＭＳ Ｐゴシック" charset="0"/>
                <a:sym typeface="Courier New Bold" charset="0"/>
              </a:rPr>
              <a:t>something</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with</a:t>
            </a:r>
            <a:r>
              <a:rPr lang="nl-NL" sz="1300" dirty="0">
                <a:solidFill>
                  <a:schemeClr val="bg1">
                    <a:lumMod val="75000"/>
                  </a:schemeClr>
                </a:solidFill>
                <a:latin typeface="Courier New Bold" charset="0"/>
                <a:ea typeface="ＭＳ Ｐゴシック" charset="0"/>
                <a:sym typeface="Courier New Bold" charset="0"/>
              </a:rPr>
              <a:t> </a:t>
            </a:r>
            <a:r>
              <a:rPr lang="nl-NL" sz="1300" dirty="0" err="1">
                <a:solidFill>
                  <a:schemeClr val="bg1">
                    <a:lumMod val="75000"/>
                  </a:schemeClr>
                </a:solidFill>
                <a:latin typeface="Courier New Bold" charset="0"/>
                <a:ea typeface="ＭＳ Ｐゴシック" charset="0"/>
                <a:sym typeface="Courier New Bold" charset="0"/>
              </a:rPr>
              <a:t>msg</a:t>
            </a:r>
            <a:r>
              <a:rPr lang="nl-NL"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nl-NL" sz="1300" dirty="0">
                <a:solidFill>
                  <a:schemeClr val="bg1">
                    <a:lumMod val="75000"/>
                  </a:schemeClr>
                </a:solidFill>
                <a:latin typeface="Courier New Bold" charset="0"/>
                <a:ea typeface="ＭＳ Ｐゴシック" charset="0"/>
                <a:sym typeface="Courier New Bold" charset="0"/>
              </a:rPr>
              <a:t>    </a:t>
            </a:r>
            <a:r>
              <a:rPr lang="nl-NL" sz="1300" b="1" dirty="0" err="1">
                <a:solidFill>
                  <a:srgbClr val="000000"/>
                </a:solidFill>
                <a:latin typeface="Courier New Bold" charset="0"/>
                <a:ea typeface="ＭＳ Ｐゴシック" charset="0"/>
                <a:sym typeface="Courier New Bold" charset="0"/>
              </a:rPr>
              <a:t>CANForget</a:t>
            </a:r>
            <a:r>
              <a:rPr lang="nl-NL" sz="1300" b="1" dirty="0">
                <a:solidFill>
                  <a:srgbClr val="000000"/>
                </a:solidFill>
                <a:latin typeface="Courier New Bold" charset="0"/>
                <a:ea typeface="ＭＳ Ｐゴシック" charset="0"/>
                <a:sym typeface="Courier New Bold" charset="0"/>
              </a:rPr>
              <a:t>(</a:t>
            </a:r>
            <a:r>
              <a:rPr lang="nl-NL" sz="1300" b="1" dirty="0" err="1">
                <a:solidFill>
                  <a:srgbClr val="000000"/>
                </a:solidFill>
                <a:latin typeface="Courier New Bold" charset="0"/>
                <a:ea typeface="ＭＳ Ｐゴシック" charset="0"/>
                <a:sym typeface="Courier New Bold" charset="0"/>
              </a:rPr>
              <a:t>msg</a:t>
            </a:r>
            <a:r>
              <a:rPr lang="nl-NL" sz="1300" b="1" dirty="0">
                <a:solidFill>
                  <a:srgbClr val="000000"/>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void </a:t>
            </a:r>
            <a:r>
              <a:rPr lang="en-US" sz="1300" dirty="0" smtClean="0">
                <a:solidFill>
                  <a:schemeClr val="bg1">
                    <a:lumMod val="75000"/>
                  </a:schemeClr>
                </a:solidFill>
                <a:latin typeface="Courier New Bold" charset="0"/>
                <a:ea typeface="ＭＳ Ｐゴシック" charset="0"/>
                <a:sym typeface="Courier New Bold" charset="0"/>
              </a:rPr>
              <a:t>main(void) </a:t>
            </a: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  </a:t>
            </a:r>
            <a:r>
              <a:rPr lang="en-US" sz="1300" dirty="0" smtClean="0">
                <a:solidFill>
                  <a:schemeClr val="bg1">
                    <a:lumMod val="75000"/>
                  </a:schemeClr>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smtClean="0">
                <a:solidFill>
                  <a:schemeClr val="bg1">
                    <a:lumMod val="75000"/>
                  </a:schemeClr>
                </a:solidFill>
                <a:latin typeface="Courier New Bold" charset="0"/>
                <a:ea typeface="ＭＳ Ｐゴシック" charset="0"/>
                <a:sym typeface="Courier New Bold" charset="0"/>
              </a:rPr>
              <a:t>CANInit</a:t>
            </a:r>
            <a:r>
              <a:rPr lang="de-DE"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a:solidFill>
                  <a:schemeClr val="bg1">
                    <a:lumMod val="75000"/>
                  </a:schemeClr>
                </a:solidFill>
                <a:latin typeface="Courier New Bold" charset="0"/>
                <a:ea typeface="ＭＳ Ｐゴシック" charset="0"/>
                <a:sym typeface="Courier New Bold" charset="0"/>
              </a:rPr>
              <a:t>CANConfigureBaudrate</a:t>
            </a:r>
            <a:r>
              <a:rPr lang="de-DE" sz="1300" dirty="0">
                <a:solidFill>
                  <a:schemeClr val="bg1">
                    <a:lumMod val="75000"/>
                  </a:schemeClr>
                </a:solidFill>
                <a:latin typeface="Courier New Bold" charset="0"/>
                <a:ea typeface="ＭＳ Ｐゴシック" charset="0"/>
                <a:sym typeface="Courier New Bold" charset="0"/>
              </a:rPr>
              <a:t>(125000, 0)</a:t>
            </a:r>
            <a:r>
              <a:rPr lang="de-DE" sz="1300" dirty="0" smtClean="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fi-FI" sz="1300" dirty="0" smtClean="0">
                <a:solidFill>
                  <a:schemeClr val="bg1">
                    <a:lumMod val="75000"/>
                  </a:schemeClr>
                </a:solidFill>
                <a:latin typeface="Courier New Bold" charset="0"/>
                <a:ea typeface="ＭＳ Ｐゴシック" charset="0"/>
                <a:sym typeface="Courier New Bold" charset="0"/>
              </a:rPr>
              <a:t>  queue1 </a:t>
            </a:r>
            <a:r>
              <a:rPr lang="fi-FI" sz="1300" dirty="0">
                <a:solidFill>
                  <a:schemeClr val="bg1">
                    <a:lumMod val="75000"/>
                  </a:schemeClr>
                </a:solidFill>
                <a:latin typeface="Courier New Bold" charset="0"/>
                <a:ea typeface="ＭＳ Ｐゴシック" charset="0"/>
                <a:sym typeface="Courier New Bold" charset="0"/>
              </a:rPr>
              <a:t>= OSQCreate</a:t>
            </a:r>
            <a:r>
              <a:rPr lang="fi-FI" sz="1300" dirty="0" smtClean="0">
                <a:solidFill>
                  <a:schemeClr val="bg1">
                    <a:lumMod val="75000"/>
                  </a:schemeClr>
                </a:solidFill>
                <a:latin typeface="Courier New Bold" charset="0"/>
                <a:ea typeface="ＭＳ Ｐゴシック" charset="0"/>
                <a:sym typeface="Courier New Bold" charset="0"/>
              </a:rPr>
              <a:t>(queue1buf</a:t>
            </a:r>
            <a:r>
              <a:rPr lang="fi-FI" sz="1300" dirty="0">
                <a:solidFill>
                  <a:schemeClr val="bg1">
                    <a:lumMod val="75000"/>
                  </a:schemeClr>
                </a:solidFill>
                <a:latin typeface="Courier New Bold" charset="0"/>
                <a:ea typeface="ＭＳ Ｐゴシック" charset="0"/>
                <a:sym typeface="Courier New Bold" charset="0"/>
              </a:rPr>
              <a:t>, 10)</a:t>
            </a:r>
            <a:r>
              <a:rPr lang="fi-FI" sz="1300" dirty="0" smtClean="0">
                <a:solidFill>
                  <a:schemeClr val="bg1">
                    <a:lumMod val="75000"/>
                  </a:schemeClr>
                </a:solidFill>
                <a:latin typeface="Courier New Bold" charset="0"/>
                <a:ea typeface="ＭＳ Ｐゴシック" charset="0"/>
                <a:sym typeface="Courier New Bold" charset="0"/>
              </a:rPr>
              <a:t>;</a:t>
            </a:r>
            <a:endParaRPr lang="fi-FI" sz="1300" dirty="0">
              <a:solidFill>
                <a:schemeClr val="bg1">
                  <a:lumMod val="75000"/>
                </a:schemeClr>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smtClean="0">
                <a:solidFill>
                  <a:schemeClr val="bg1">
                    <a:lumMod val="75000"/>
                  </a:schemeClr>
                </a:solidFill>
                <a:latin typeface="Courier New Bold" charset="0"/>
                <a:ea typeface="ＭＳ Ｐゴシック" charset="0"/>
                <a:sym typeface="Courier New Bold" charset="0"/>
              </a:rPr>
              <a:t>  </a:t>
            </a:r>
            <a:r>
              <a:rPr lang="de-DE" sz="1300" dirty="0" err="1" smtClean="0">
                <a:solidFill>
                  <a:schemeClr val="bg1">
                    <a:lumMod val="75000"/>
                  </a:schemeClr>
                </a:solidFill>
                <a:latin typeface="Courier New Bold" charset="0"/>
                <a:ea typeface="ＭＳ Ｐゴシック" charset="0"/>
                <a:sym typeface="Courier New Bold" charset="0"/>
              </a:rPr>
              <a:t>CANRegister</a:t>
            </a:r>
            <a:r>
              <a:rPr lang="de-DE" sz="1300" dirty="0" smtClean="0">
                <a:solidFill>
                  <a:schemeClr val="bg1">
                    <a:lumMod val="75000"/>
                  </a:schemeClr>
                </a:solidFill>
                <a:latin typeface="Courier New Bold" charset="0"/>
                <a:ea typeface="ＭＳ Ｐゴシック" charset="0"/>
                <a:sym typeface="Courier New Bold" charset="0"/>
              </a:rPr>
              <a:t>(1, idlist1, queue1)</a:t>
            </a:r>
            <a:r>
              <a:rPr lang="de-DE" sz="1300" dirty="0">
                <a:solidFill>
                  <a:schemeClr val="bg1">
                    <a:lumMod val="75000"/>
                  </a:schemeClr>
                </a:solidFill>
                <a:latin typeface="Courier New Bold" charset="0"/>
                <a:ea typeface="ＭＳ Ｐゴシック" charset="0"/>
                <a:sym typeface="Courier New Bold" charset="0"/>
              </a:rPr>
              <a:t>;      </a:t>
            </a: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de-DE" sz="1300" dirty="0">
                <a:solidFill>
                  <a:schemeClr val="bg1">
                    <a:lumMod val="75000"/>
                  </a:schemeClr>
                </a:solidFill>
                <a:latin typeface="Courier New Bold" charset="0"/>
                <a:ea typeface="ＭＳ Ｐゴシック" charset="0"/>
                <a:sym typeface="Courier New Bold" charset="0"/>
              </a:rPr>
              <a:t>  </a:t>
            </a:r>
            <a:r>
              <a:rPr lang="de-DE" sz="1300" dirty="0" err="1">
                <a:solidFill>
                  <a:schemeClr val="bg1">
                    <a:lumMod val="75000"/>
                  </a:schemeClr>
                </a:solidFill>
                <a:latin typeface="Courier New Bold" charset="0"/>
                <a:ea typeface="ＭＳ Ｐゴシック" charset="0"/>
                <a:sym typeface="Courier New Bold" charset="0"/>
              </a:rPr>
              <a:t>CANStart</a:t>
            </a:r>
            <a:r>
              <a:rPr lang="de-DE" sz="1300" dirty="0">
                <a:solidFill>
                  <a:schemeClr val="bg1">
                    <a:lumMod val="75000"/>
                  </a:schemeClr>
                </a:solidFill>
                <a:latin typeface="Courier New Bold" charset="0"/>
                <a:ea typeface="ＭＳ Ｐゴシック" charset="0"/>
                <a:sym typeface="Courier New Bold" charset="0"/>
              </a:rPr>
              <a:t>();</a:t>
            </a:r>
            <a:endParaRPr lang="en-US" sz="1300" dirty="0">
              <a:solidFill>
                <a:schemeClr val="bg1">
                  <a:lumMod val="75000"/>
                </a:schemeClr>
              </a:solidFill>
              <a:latin typeface="Courier New Bold" charset="0"/>
              <a:ea typeface="ＭＳ Ｐゴシック" charset="0"/>
              <a:sym typeface="Courier New Bold" charset="0"/>
            </a:endParaRPr>
          </a:p>
          <a:p>
            <a:pPr marL="0" lvl="1">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smtClean="0">
                <a:solidFill>
                  <a:schemeClr val="bg1">
                    <a:lumMod val="75000"/>
                  </a:schemeClr>
                </a:solidFill>
                <a:latin typeface="Courier New Bold" charset="0"/>
                <a:ea typeface="ＭＳ Ｐゴシック" charset="0"/>
                <a:sym typeface="Courier New Bold" charset="0"/>
              </a:rPr>
              <a:t>  ...</a:t>
            </a:r>
            <a:endParaRPr lang="en-US" sz="1300" dirty="0">
              <a:solidFill>
                <a:schemeClr val="bg1">
                  <a:lumMod val="75000"/>
                </a:schemeClr>
              </a:solidFill>
              <a:latin typeface="Courier New Bold" charset="0"/>
              <a:ea typeface="ＭＳ Ｐゴシック" charset="0"/>
              <a:sym typeface="Courier New Bold" charset="0"/>
            </a:endParaRP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1300" dirty="0">
                <a:solidFill>
                  <a:schemeClr val="bg1">
                    <a:lumMod val="75000"/>
                  </a:schemeClr>
                </a:solidFill>
                <a:latin typeface="Courier New Bold" charset="0"/>
                <a:ea typeface="ＭＳ Ｐゴシック" charset="0"/>
                <a:sym typeface="Courier New Bold" charset="0"/>
              </a:rPr>
              <a:t>}</a:t>
            </a:r>
          </a:p>
          <a:p>
            <a:pPr>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endParaRPr lang="en-US" sz="1300" dirty="0">
              <a:solidFill>
                <a:schemeClr val="bg1">
                  <a:lumMod val="75000"/>
                </a:schemeClr>
              </a:solidFill>
              <a:latin typeface="Courier New Bold" charset="0"/>
              <a:ea typeface="ＭＳ Ｐゴシック" charset="0"/>
              <a:sym typeface="Courier New Bold" charset="0"/>
            </a:endParaRPr>
          </a:p>
        </p:txBody>
      </p:sp>
    </p:spTree>
    <p:extLst>
      <p:ext uri="{BB962C8B-B14F-4D97-AF65-F5344CB8AC3E}">
        <p14:creationId xmlns:p14="http://schemas.microsoft.com/office/powerpoint/2010/main" val="396899240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p:txBody>
          <a:bodyPr/>
          <a:lstStyle/>
          <a:p>
            <a:r>
              <a:rPr lang="en-US" smtClean="0"/>
              <a:t>References</a:t>
            </a:r>
            <a:endParaRPr lang="en-US"/>
          </a:p>
        </p:txBody>
      </p:sp>
      <p:sp>
        <p:nvSpPr>
          <p:cNvPr id="65539" name="Rectangle 3"/>
          <p:cNvSpPr>
            <a:spLocks noGrp="1" noChangeArrowheads="1"/>
          </p:cNvSpPr>
          <p:nvPr>
            <p:ph idx="1"/>
          </p:nvPr>
        </p:nvSpPr>
        <p:spPr/>
        <p:txBody>
          <a:bodyPr>
            <a:normAutofit/>
          </a:bodyPr>
          <a:lstStyle/>
          <a:p>
            <a:r>
              <a:rPr lang="en-US" dirty="0" smtClean="0">
                <a:sym typeface="Wingdings" charset="0"/>
              </a:rPr>
              <a:t>Recommended reading:</a:t>
            </a:r>
          </a:p>
          <a:p>
            <a:pPr lvl="1"/>
            <a:r>
              <a:rPr lang="en-US" dirty="0" smtClean="0">
                <a:sym typeface="Wingdings" charset="0"/>
              </a:rPr>
              <a:t>[Burns]: Ch. 11.14</a:t>
            </a:r>
          </a:p>
          <a:p>
            <a:r>
              <a:rPr lang="en-US" dirty="0" smtClean="0">
                <a:sym typeface="Wingdings" charset="0"/>
              </a:rPr>
              <a:t>Further reading:</a:t>
            </a:r>
          </a:p>
          <a:p>
            <a:pPr lvl="1"/>
            <a:r>
              <a:rPr lang="en-US" dirty="0">
                <a:sym typeface="Wingdings" charset="0"/>
              </a:rPr>
              <a:t>[Burns]: Ch. </a:t>
            </a:r>
            <a:r>
              <a:rPr lang="en-US" smtClean="0">
                <a:sym typeface="Wingdings" charset="0"/>
              </a:rPr>
              <a:t>11.10.3</a:t>
            </a:r>
            <a:endParaRPr lang="en-US" dirty="0" smtClean="0">
              <a:sym typeface="Wingdings" charset="0"/>
            </a:endParaRPr>
          </a:p>
          <a:p>
            <a:pPr lvl="1"/>
            <a:r>
              <a:rPr lang="en-US" dirty="0" smtClean="0">
                <a:sym typeface="Wingdings" charset="0"/>
              </a:rPr>
              <a:t>R.I. Davis, A. Burns, R.J. </a:t>
            </a:r>
            <a:r>
              <a:rPr lang="en-US" dirty="0" err="1" smtClean="0">
                <a:sym typeface="Wingdings" charset="0"/>
              </a:rPr>
              <a:t>Bril</a:t>
            </a:r>
            <a:r>
              <a:rPr lang="en-US" dirty="0" smtClean="0">
                <a:sym typeface="Wingdings" charset="0"/>
              </a:rPr>
              <a:t>, and J.J. </a:t>
            </a:r>
            <a:r>
              <a:rPr lang="en-US" dirty="0" err="1" smtClean="0">
                <a:sym typeface="Wingdings" charset="0"/>
              </a:rPr>
              <a:t>Lukkien</a:t>
            </a:r>
            <a:r>
              <a:rPr lang="en-US" dirty="0" smtClean="0">
                <a:sym typeface="Wingdings" charset="0"/>
              </a:rPr>
              <a:t>, </a:t>
            </a:r>
            <a:r>
              <a:rPr lang="en-US" i="1" dirty="0" smtClean="0">
                <a:sym typeface="Wingdings" charset="0"/>
              </a:rPr>
              <a:t>Controller Area Network (CAN) schedulability analysis: Refuted, revisited and revised</a:t>
            </a:r>
            <a:r>
              <a:rPr lang="en-US" dirty="0" smtClean="0">
                <a:sym typeface="Wingdings" charset="0"/>
              </a:rPr>
              <a:t>,</a:t>
            </a:r>
            <a:br>
              <a:rPr lang="en-US" dirty="0" smtClean="0">
                <a:sym typeface="Wingdings" charset="0"/>
              </a:rPr>
            </a:br>
            <a:r>
              <a:rPr lang="en-US" dirty="0" smtClean="0">
                <a:sym typeface="Wingdings" charset="0"/>
              </a:rPr>
              <a:t>Real-Time Systems, 35(3): 239-272, April 2007 </a:t>
            </a:r>
            <a:endParaRPr lang="en-US" dirty="0" smtClean="0"/>
          </a:p>
          <a:p>
            <a:endParaRPr lang="en-US" dirty="0" smtClean="0">
              <a:sym typeface="Wingdings" charset="0"/>
            </a:endParaRPr>
          </a:p>
          <a:p>
            <a:endParaRPr lang="en-US" dirty="0" smtClean="0">
              <a:sym typeface="Wingdings" charset="0"/>
            </a:endParaRPr>
          </a:p>
          <a:p>
            <a:endParaRPr lang="en-US" dirty="0" smtClean="0">
              <a:sym typeface="Wingdings" charset="0"/>
            </a:endParaRPr>
          </a:p>
          <a:p>
            <a:endParaRPr lang="en-US" dirty="0" smtClean="0">
              <a:sym typeface="Wingdings" charset="0"/>
            </a:endParaRPr>
          </a:p>
          <a:p>
            <a:endParaRPr lang="en-US" dirty="0">
              <a:sym typeface="Wingdings" charset="0"/>
            </a:endParaRPr>
          </a:p>
        </p:txBody>
      </p:sp>
      <p:sp>
        <p:nvSpPr>
          <p:cNvPr id="2" name="Slide Number Placeholder 1"/>
          <p:cNvSpPr>
            <a:spLocks noGrp="1"/>
          </p:cNvSpPr>
          <p:nvPr>
            <p:ph type="sldNum" sz="quarter" idx="12"/>
          </p:nvPr>
        </p:nvSpPr>
        <p:spPr/>
        <p:txBody>
          <a:bodyPr/>
          <a:lstStyle/>
          <a:p>
            <a:fld id="{025A855F-C6D8-5944-9B1B-50E202AEB8AD}" type="slidenum">
              <a:rPr lang="en-US" smtClean="0"/>
              <a:t>55</a:t>
            </a:fld>
            <a:endParaRPr lang="en-US"/>
          </a:p>
        </p:txBody>
      </p:sp>
    </p:spTree>
    <p:extLst>
      <p:ext uri="{BB962C8B-B14F-4D97-AF65-F5344CB8AC3E}">
        <p14:creationId xmlns:p14="http://schemas.microsoft.com/office/powerpoint/2010/main" val="31258310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distributed control</a:t>
            </a:r>
          </a:p>
        </p:txBody>
      </p:sp>
      <p:sp>
        <p:nvSpPr>
          <p:cNvPr id="3" name="Content Placeholder 2"/>
          <p:cNvSpPr>
            <a:spLocks noGrp="1"/>
          </p:cNvSpPr>
          <p:nvPr>
            <p:ph idx="1"/>
          </p:nvPr>
        </p:nvSpPr>
        <p:spPr/>
        <p:txBody>
          <a:bodyPr>
            <a:normAutofit/>
          </a:bodyPr>
          <a:lstStyle/>
          <a:p>
            <a:r>
              <a:rPr lang="en-US" dirty="0" smtClean="0"/>
              <a:t>Requires communicating the sensed value with another ECU</a:t>
            </a:r>
          </a:p>
          <a:p>
            <a:r>
              <a:rPr lang="en-US" dirty="0" smtClean="0"/>
              <a:t>Communication requires a </a:t>
            </a:r>
            <a:r>
              <a:rPr lang="en-US" b="1" dirty="0" smtClean="0"/>
              <a:t>protocol</a:t>
            </a:r>
          </a:p>
          <a:p>
            <a:pPr lvl="1"/>
            <a:r>
              <a:rPr lang="en-US" dirty="0" smtClean="0"/>
              <a:t>Protocol describes the frame (message) format, frame sequence, timing, physical constraints, …</a:t>
            </a:r>
          </a:p>
          <a:p>
            <a:pPr lvl="1"/>
            <a:r>
              <a:rPr lang="en-US" dirty="0" smtClean="0"/>
              <a:t>Infeasible to have a different protocol for every sensor/ECU</a:t>
            </a:r>
          </a:p>
          <a:p>
            <a:pPr lvl="1"/>
            <a:r>
              <a:rPr lang="en-US" dirty="0" smtClean="0"/>
              <a:t>Standard protocols used in automotive: </a:t>
            </a:r>
            <a:r>
              <a:rPr lang="en-US" b="1" dirty="0" smtClean="0"/>
              <a:t>CAN</a:t>
            </a:r>
            <a:r>
              <a:rPr lang="en-US" dirty="0" smtClean="0"/>
              <a:t>, </a:t>
            </a:r>
            <a:r>
              <a:rPr lang="en-US" dirty="0" err="1" smtClean="0"/>
              <a:t>FlexRay</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025A855F-C6D8-5944-9B1B-50E202AEB8AD}" type="slidenum">
              <a:rPr lang="en-US" smtClean="0"/>
              <a:t>6</a:t>
            </a:fld>
            <a:endParaRPr lang="en-US"/>
          </a:p>
        </p:txBody>
      </p:sp>
    </p:spTree>
    <p:extLst>
      <p:ext uri="{BB962C8B-B14F-4D97-AF65-F5344CB8AC3E}">
        <p14:creationId xmlns:p14="http://schemas.microsoft.com/office/powerpoint/2010/main" val="33329845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sv-SE" b="1">
                <a:solidFill>
                  <a:srgbClr val="3399FF"/>
                </a:solidFill>
                <a:latin typeface="Arial" charset="0"/>
              </a:rPr>
              <a:t/>
            </a:r>
            <a:br>
              <a:rPr lang="sv-SE" b="1">
                <a:solidFill>
                  <a:srgbClr val="3399FF"/>
                </a:solidFill>
                <a:latin typeface="Arial" charset="0"/>
              </a:rPr>
            </a:br>
            <a:endParaRPr lang="sv-SE">
              <a:solidFill>
                <a:schemeClr val="tx2"/>
              </a:solidFill>
              <a:latin typeface="Arial" charset="0"/>
              <a:cs typeface="Times New Roman" charset="0"/>
            </a:endParaRPr>
          </a:p>
        </p:txBody>
      </p:sp>
      <p:sp>
        <p:nvSpPr>
          <p:cNvPr id="1028" name="Rectangle 3"/>
          <p:cNvSpPr>
            <a:spLocks noGrp="1" noChangeArrowheads="1"/>
          </p:cNvSpPr>
          <p:nvPr>
            <p:ph type="title"/>
          </p:nvPr>
        </p:nvSpPr>
        <p:spPr/>
        <p:txBody>
          <a:bodyPr>
            <a:normAutofit fontScale="90000"/>
          </a:bodyPr>
          <a:lstStyle/>
          <a:p>
            <a:r>
              <a:rPr lang="en-US" smtClean="0"/>
              <a:t>RT communication used to look like this…</a:t>
            </a:r>
            <a:endParaRPr lang="en-US"/>
          </a:p>
        </p:txBody>
      </p:sp>
      <p:sp>
        <p:nvSpPr>
          <p:cNvPr id="1030" name="Text Box 23"/>
          <p:cNvSpPr txBox="1">
            <a:spLocks noChangeArrowheads="1"/>
          </p:cNvSpPr>
          <p:nvPr/>
        </p:nvSpPr>
        <p:spPr bwMode="auto">
          <a:xfrm>
            <a:off x="676275" y="1492250"/>
            <a:ext cx="4729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latin typeface="+mn-lt"/>
              </a:rPr>
              <a:t>It used to look like this…</a:t>
            </a:r>
          </a:p>
          <a:p>
            <a:pPr eaLnBrk="1" hangingPunct="1"/>
            <a:endParaRPr lang="en-US" sz="2000" dirty="0">
              <a:latin typeface="+mn-lt"/>
            </a:endParaRPr>
          </a:p>
        </p:txBody>
      </p:sp>
      <p:graphicFrame>
        <p:nvGraphicFramePr>
          <p:cNvPr id="1026" name="Object 24"/>
          <p:cNvGraphicFramePr>
            <a:graphicFrameLocks noChangeAspect="1"/>
          </p:cNvGraphicFramePr>
          <p:nvPr>
            <p:extLst>
              <p:ext uri="{D42A27DB-BD31-4B8C-83A1-F6EECF244321}">
                <p14:modId xmlns:p14="http://schemas.microsoft.com/office/powerpoint/2010/main" val="1993654765"/>
              </p:ext>
            </p:extLst>
          </p:nvPr>
        </p:nvGraphicFramePr>
        <p:xfrm>
          <a:off x="762000" y="2193925"/>
          <a:ext cx="4899025" cy="2703512"/>
        </p:xfrm>
        <a:graphic>
          <a:graphicData uri="http://schemas.openxmlformats.org/presentationml/2006/ole">
            <mc:AlternateContent xmlns:mc="http://schemas.openxmlformats.org/markup-compatibility/2006">
              <mc:Choice xmlns:v="urn:schemas-microsoft-com:vml" Requires="v">
                <p:oleObj spid="_x0000_s12593" name="Photo Editor Photo" r:id="rId4" imgW="6733333" imgH="3828571" progId="MSPhotoEd.3">
                  <p:embed/>
                </p:oleObj>
              </mc:Choice>
              <mc:Fallback>
                <p:oleObj name="Photo Editor Photo" r:id="rId4" imgW="6733333" imgH="38285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193925"/>
                        <a:ext cx="4899025" cy="270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1" name="Rectangle 26"/>
          <p:cNvSpPr>
            <a:spLocks noChangeArrowheads="1"/>
          </p:cNvSpPr>
          <p:nvPr/>
        </p:nvSpPr>
        <p:spPr bwMode="auto">
          <a:xfrm>
            <a:off x="349250" y="5253038"/>
            <a:ext cx="6350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2000" b="1" dirty="0">
                <a:cs typeface="Times New Roman" charset="0"/>
              </a:rPr>
              <a:t>	</a:t>
            </a:r>
            <a:r>
              <a:rPr lang="en-US" sz="2000" b="1" dirty="0"/>
              <a:t>As the number of electronic devices grew</a:t>
            </a:r>
            <a:endParaRPr lang="en-US" sz="2000" b="1" dirty="0">
              <a:cs typeface="Times New Roman" charset="0"/>
            </a:endParaRPr>
          </a:p>
          <a:p>
            <a:pPr marL="742950" lvl="1" indent="-285750">
              <a:buFontTx/>
              <a:buChar char="•"/>
            </a:pPr>
            <a:r>
              <a:rPr lang="en-US" sz="1800" dirty="0">
                <a:cs typeface="Times New Roman" charset="0"/>
              </a:rPr>
              <a:t>the wiring gets more “messy”</a:t>
            </a:r>
          </a:p>
          <a:p>
            <a:pPr marL="742950" lvl="1" indent="-285750">
              <a:buFontTx/>
              <a:buChar char="•"/>
            </a:pPr>
            <a:r>
              <a:rPr lang="en-US" sz="1800" dirty="0">
                <a:cs typeface="Times New Roman" charset="0"/>
              </a:rPr>
              <a:t>the weight of the car increases</a:t>
            </a:r>
          </a:p>
          <a:p>
            <a:pPr marL="342900" indent="-342900"/>
            <a:r>
              <a:rPr lang="en-US" sz="2000" dirty="0"/>
              <a:t>	</a:t>
            </a:r>
          </a:p>
        </p:txBody>
      </p:sp>
      <p:pic>
        <p:nvPicPr>
          <p:cNvPr id="1032" name="Picture 28" descr="wiringjoke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5325" y="2309812"/>
            <a:ext cx="3305175"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25A855F-C6D8-5944-9B1B-50E202AEB8AD}" type="slidenum">
              <a:rPr lang="en-US" smtClean="0"/>
              <a:t>7</a:t>
            </a:fld>
            <a:endParaRPr lang="en-US"/>
          </a:p>
        </p:txBody>
      </p:sp>
    </p:spTree>
    <p:extLst>
      <p:ext uri="{BB962C8B-B14F-4D97-AF65-F5344CB8AC3E}">
        <p14:creationId xmlns:p14="http://schemas.microsoft.com/office/powerpoint/2010/main" val="37183536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architecture of a car</a:t>
            </a:r>
            <a:endParaRPr lang="en-US" dirty="0"/>
          </a:p>
        </p:txBody>
      </p:sp>
      <p:sp>
        <p:nvSpPr>
          <p:cNvPr id="5" name="Content Placeholder 4"/>
          <p:cNvSpPr>
            <a:spLocks noGrp="1"/>
          </p:cNvSpPr>
          <p:nvPr>
            <p:ph idx="1"/>
          </p:nvPr>
        </p:nvSpPr>
        <p:spPr>
          <a:xfrm>
            <a:off x="457198" y="1600201"/>
            <a:ext cx="4425099" cy="4540772"/>
          </a:xfrm>
        </p:spPr>
        <p:txBody>
          <a:bodyPr>
            <a:normAutofit fontScale="85000" lnSpcReduction="20000"/>
          </a:bodyPr>
          <a:lstStyle/>
          <a:p>
            <a:r>
              <a:rPr lang="en-US" dirty="0"/>
              <a:t>In modern cars, point-to-point wiring is replaced by a common </a:t>
            </a:r>
            <a:r>
              <a:rPr lang="en-US" dirty="0" smtClean="0"/>
              <a:t>communication bus</a:t>
            </a:r>
          </a:p>
          <a:p>
            <a:r>
              <a:rPr lang="en-US" dirty="0" smtClean="0"/>
              <a:t>Bus</a:t>
            </a:r>
          </a:p>
          <a:p>
            <a:pPr lvl="1"/>
            <a:r>
              <a:rPr lang="en-US" dirty="0" smtClean="0"/>
              <a:t>Connects individual ECUs</a:t>
            </a:r>
          </a:p>
          <a:p>
            <a:pPr lvl="1"/>
            <a:r>
              <a:rPr lang="en-US" dirty="0" smtClean="0"/>
              <a:t>Examples: CAN, </a:t>
            </a:r>
            <a:r>
              <a:rPr lang="en-US" dirty="0" err="1" smtClean="0"/>
              <a:t>FlexRay</a:t>
            </a:r>
            <a:endParaRPr lang="en-US" dirty="0" smtClean="0"/>
          </a:p>
          <a:p>
            <a:r>
              <a:rPr lang="en-US" dirty="0" smtClean="0"/>
              <a:t>Interconnect between buses</a:t>
            </a:r>
          </a:p>
          <a:p>
            <a:r>
              <a:rPr lang="en-US" dirty="0"/>
              <a:t>Benefits:</a:t>
            </a:r>
          </a:p>
          <a:p>
            <a:pPr lvl="1"/>
            <a:r>
              <a:rPr lang="en-US" dirty="0"/>
              <a:t>Cost reduction</a:t>
            </a:r>
          </a:p>
          <a:p>
            <a:pPr lvl="1"/>
            <a:r>
              <a:rPr lang="en-US" dirty="0"/>
              <a:t>Flexibility</a:t>
            </a:r>
          </a:p>
          <a:p>
            <a:endParaRPr lang="en-US" dirty="0" smtClean="0"/>
          </a:p>
        </p:txBody>
      </p:sp>
      <p:sp>
        <p:nvSpPr>
          <p:cNvPr id="3" name="Slide Number Placeholder 2"/>
          <p:cNvSpPr>
            <a:spLocks noGrp="1"/>
          </p:cNvSpPr>
          <p:nvPr>
            <p:ph type="sldNum" sz="quarter" idx="12"/>
          </p:nvPr>
        </p:nvSpPr>
        <p:spPr/>
        <p:txBody>
          <a:bodyPr/>
          <a:lstStyle/>
          <a:p>
            <a:fld id="{385D65D4-6F63-2147-A957-5093430513A9}" type="slidenum">
              <a:rPr lang="en-US" smtClean="0"/>
              <a:t>8</a:t>
            </a:fld>
            <a:endParaRPr lang="en-US"/>
          </a:p>
        </p:txBody>
      </p:sp>
      <p:grpSp>
        <p:nvGrpSpPr>
          <p:cNvPr id="6" name="Group 7"/>
          <p:cNvGrpSpPr>
            <a:grpSpLocks/>
          </p:cNvGrpSpPr>
          <p:nvPr/>
        </p:nvGrpSpPr>
        <p:grpSpPr bwMode="auto">
          <a:xfrm>
            <a:off x="4882297" y="1897120"/>
            <a:ext cx="4105275" cy="2767013"/>
            <a:chOff x="113" y="1071"/>
            <a:chExt cx="2586" cy="1743"/>
          </a:xfrm>
        </p:grpSpPr>
        <p:pic>
          <p:nvPicPr>
            <p:cNvPr id="7" name="Picture 8" descr="vw2006passat1767404m"/>
            <p:cNvPicPr>
              <a:picLocks noChangeAspect="1" noChangeArrowheads="1"/>
            </p:cNvPicPr>
            <p:nvPr/>
          </p:nvPicPr>
          <p:blipFill>
            <a:blip r:embed="rId3">
              <a:lum bright="44000" contrast="-60000"/>
              <a:extLst>
                <a:ext uri="{28A0092B-C50C-407E-A947-70E740481C1C}">
                  <a14:useLocalDpi xmlns:a14="http://schemas.microsoft.com/office/drawing/2010/main" val="0"/>
                </a:ext>
              </a:extLst>
            </a:blip>
            <a:srcRect/>
            <a:stretch>
              <a:fillRect/>
            </a:stretch>
          </p:blipFill>
          <p:spPr bwMode="auto">
            <a:xfrm>
              <a:off x="113" y="1071"/>
              <a:ext cx="2586" cy="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v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1072"/>
              <a:ext cx="2267" cy="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03116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based sensing</a:t>
            </a:r>
            <a:endParaRPr lang="en-US" dirty="0"/>
          </a:p>
        </p:txBody>
      </p:sp>
      <p:sp>
        <p:nvSpPr>
          <p:cNvPr id="3" name="Content Placeholder 2"/>
          <p:cNvSpPr>
            <a:spLocks noGrp="1"/>
          </p:cNvSpPr>
          <p:nvPr>
            <p:ph idx="1"/>
          </p:nvPr>
        </p:nvSpPr>
        <p:spPr/>
        <p:txBody>
          <a:bodyPr>
            <a:normAutofit/>
          </a:bodyPr>
          <a:lstStyle/>
          <a:p>
            <a:r>
              <a:rPr lang="en-US" dirty="0" smtClean="0"/>
              <a:t>Check for a condition at regular intervals</a:t>
            </a:r>
          </a:p>
          <a:p>
            <a:pPr lvl="1"/>
            <a:r>
              <a:rPr lang="en-US" b="1" dirty="0" smtClean="0"/>
              <a:t>Busy-waiting</a:t>
            </a:r>
            <a:r>
              <a:rPr lang="en-US" dirty="0" smtClean="0"/>
              <a:t>: check continuously</a:t>
            </a:r>
            <a:endParaRPr lang="en-US" dirty="0"/>
          </a:p>
          <a:p>
            <a:pPr lvl="2"/>
            <a:r>
              <a:rPr lang="en-US" dirty="0" smtClean="0"/>
              <a:t>E.g. implementation of the ATD driver: check continuously if </a:t>
            </a:r>
            <a:r>
              <a:rPr lang="en-US" dirty="0"/>
              <a:t>the status flag in the ATDSTAT </a:t>
            </a:r>
            <a:r>
              <a:rPr lang="en-US" dirty="0" smtClean="0"/>
              <a:t>register </a:t>
            </a:r>
            <a:r>
              <a:rPr lang="en-US" dirty="0"/>
              <a:t>was written (indicating ATD conversion was completed</a:t>
            </a:r>
            <a:r>
              <a:rPr lang="en-US" dirty="0" smtClean="0"/>
              <a:t>)</a:t>
            </a:r>
          </a:p>
          <a:p>
            <a:pPr lvl="1"/>
            <a:r>
              <a:rPr lang="en-US" b="1" dirty="0"/>
              <a:t>Suspension</a:t>
            </a:r>
            <a:r>
              <a:rPr lang="en-US" dirty="0"/>
              <a:t>: check </a:t>
            </a:r>
            <a:r>
              <a:rPr lang="en-US" dirty="0" smtClean="0"/>
              <a:t>again after a delay</a:t>
            </a:r>
            <a:endParaRPr lang="en-US" dirty="0"/>
          </a:p>
          <a:p>
            <a:pPr lvl="2"/>
            <a:r>
              <a:rPr lang="en-US" dirty="0"/>
              <a:t>E.g</a:t>
            </a:r>
            <a:r>
              <a:rPr lang="en-US" dirty="0" smtClean="0"/>
              <a:t>. alternative implementation of </a:t>
            </a:r>
            <a:r>
              <a:rPr lang="en-US" dirty="0"/>
              <a:t>the ATD driver</a:t>
            </a:r>
            <a:r>
              <a:rPr lang="en-US" dirty="0" smtClean="0"/>
              <a:t>: delay (and suspend) between consecutive checks of the </a:t>
            </a:r>
            <a:r>
              <a:rPr lang="en-US" dirty="0"/>
              <a:t>ATDSTAT </a:t>
            </a:r>
            <a:r>
              <a:rPr lang="en-US" dirty="0" smtClean="0"/>
              <a:t>status flag</a:t>
            </a:r>
          </a:p>
        </p:txBody>
      </p:sp>
      <p:sp>
        <p:nvSpPr>
          <p:cNvPr id="4" name="Slide Number Placeholder 3"/>
          <p:cNvSpPr>
            <a:spLocks noGrp="1"/>
          </p:cNvSpPr>
          <p:nvPr>
            <p:ph type="sldNum" sz="quarter" idx="12"/>
          </p:nvPr>
        </p:nvSpPr>
        <p:spPr/>
        <p:txBody>
          <a:bodyPr/>
          <a:lstStyle/>
          <a:p>
            <a:fld id="{025A855F-C6D8-5944-9B1B-50E202AEB8AD}" type="slidenum">
              <a:rPr lang="en-US" smtClean="0"/>
              <a:t>9</a:t>
            </a:fld>
            <a:endParaRPr lang="en-US"/>
          </a:p>
        </p:txBody>
      </p:sp>
    </p:spTree>
    <p:extLst>
      <p:ext uri="{BB962C8B-B14F-4D97-AF65-F5344CB8AC3E}">
        <p14:creationId xmlns:p14="http://schemas.microsoft.com/office/powerpoint/2010/main" val="134207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15035</TotalTime>
  <Words>4739</Words>
  <Application>Microsoft Macintosh PowerPoint</Application>
  <PresentationFormat>On-screen Show (4:3)</PresentationFormat>
  <Paragraphs>896</Paragraphs>
  <Slides>55</Slides>
  <Notes>27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55</vt:i4>
      </vt:variant>
    </vt:vector>
  </HeadingPairs>
  <TitlesOfParts>
    <vt:vector size="59" baseType="lpstr">
      <vt:lpstr>Office Theme</vt:lpstr>
      <vt:lpstr>Photo Editor Photo</vt:lpstr>
      <vt:lpstr>Equation</vt:lpstr>
      <vt:lpstr>Formel</vt:lpstr>
      <vt:lpstr>Communication</vt:lpstr>
      <vt:lpstr>Goals for this slide set</vt:lpstr>
      <vt:lpstr>Outline</vt:lpstr>
      <vt:lpstr>Summary of real-time primitives so far</vt:lpstr>
      <vt:lpstr>Example: distributed control</vt:lpstr>
      <vt:lpstr>Example: distributed control</vt:lpstr>
      <vt:lpstr>RT communication used to look like this…</vt:lpstr>
      <vt:lpstr>Network architecture of a car</vt:lpstr>
      <vt:lpstr>Polling based sensing</vt:lpstr>
      <vt:lpstr>Polling based sensing</vt:lpstr>
      <vt:lpstr>Interrupt based sensing</vt:lpstr>
      <vt:lpstr>Polling vs. interrupts</vt:lpstr>
      <vt:lpstr>Time-trigged communication</vt:lpstr>
      <vt:lpstr>Event-trigged communication</vt:lpstr>
      <vt:lpstr>Protocols suitable for real-time communication</vt:lpstr>
      <vt:lpstr>Outline</vt:lpstr>
      <vt:lpstr>CAN – Control Area Network </vt:lpstr>
      <vt:lpstr>Structure and function</vt:lpstr>
      <vt:lpstr>Frame types</vt:lpstr>
      <vt:lpstr>CAN data frame</vt:lpstr>
      <vt:lpstr>Arbitration mechanism</vt:lpstr>
      <vt:lpstr>Arbitration mechanism</vt:lpstr>
      <vt:lpstr>CAN error frame</vt:lpstr>
      <vt:lpstr>Bit stuffing</vt:lpstr>
      <vt:lpstr>Outline</vt:lpstr>
      <vt:lpstr>Traffic model</vt:lpstr>
      <vt:lpstr>Timing properties</vt:lpstr>
      <vt:lpstr>Timing properties</vt:lpstr>
      <vt:lpstr>Timing properties (with bit stuffing)</vt:lpstr>
      <vt:lpstr>Timing properties (with bit stuffing)</vt:lpstr>
      <vt:lpstr>Timing properties (bit stuffing)</vt:lpstr>
      <vt:lpstr>Outline</vt:lpstr>
      <vt:lpstr>Response time analysis for CAN</vt:lpstr>
      <vt:lpstr>Response time analysis for CAN</vt:lpstr>
      <vt:lpstr>Outline</vt:lpstr>
      <vt:lpstr>Example: CAN under μC/OS-II</vt:lpstr>
      <vt:lpstr>CAN under μC/OS-II</vt:lpstr>
      <vt:lpstr>CAN under μC/OS-II (initialization)</vt:lpstr>
      <vt:lpstr>CAN under μC/OS-II (initialization)</vt:lpstr>
      <vt:lpstr>CAN under μC/OS-II (sending)</vt:lpstr>
      <vt:lpstr>Example: CAN under μC/OS-II (sending)</vt:lpstr>
      <vt:lpstr>Example: CAN under μC/OS-II (sending)</vt:lpstr>
      <vt:lpstr>Example: CAN under μC/OS-II (sending)</vt:lpstr>
      <vt:lpstr>Example: CAN under μC/OS-II (sending)</vt:lpstr>
      <vt:lpstr>Example: CAN under μC/OS-II (sending)</vt:lpstr>
      <vt:lpstr>Example: CAN under μC/OS-II (sending)</vt:lpstr>
      <vt:lpstr>CAN under μC/OS-II (receiving)</vt:lpstr>
      <vt:lpstr>CAN under μC/OS-II (initialization)</vt:lpstr>
      <vt:lpstr>Example: CAN under μC/OS-II (receiving)</vt:lpstr>
      <vt:lpstr>Example: CAN under μC/OS-II (receiving)</vt:lpstr>
      <vt:lpstr>Example: CAN under μC/OS-II (receiving)</vt:lpstr>
      <vt:lpstr>Example: CAN under μC/OS-II (receiving)</vt:lpstr>
      <vt:lpstr>Example: CAN under μC/OS-II (receiving)</vt:lpstr>
      <vt:lpstr>Example: CAN under μC/OS-II (receiving)</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H.</dc:creator>
  <cp:lastModifiedBy>Mike</cp:lastModifiedBy>
  <cp:revision>813</cp:revision>
  <dcterms:created xsi:type="dcterms:W3CDTF">2011-05-16T15:02:47Z</dcterms:created>
  <dcterms:modified xsi:type="dcterms:W3CDTF">2015-01-05T20:01:19Z</dcterms:modified>
</cp:coreProperties>
</file>