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1"/>
  </p:sldMasterIdLst>
  <p:notesMasterIdLst>
    <p:notesMasterId r:id="rId24"/>
  </p:notesMasterIdLst>
  <p:sldIdLst>
    <p:sldId id="256" r:id="rId2"/>
    <p:sldId id="259" r:id="rId3"/>
    <p:sldId id="262" r:id="rId4"/>
    <p:sldId id="261" r:id="rId5"/>
    <p:sldId id="285" r:id="rId6"/>
    <p:sldId id="264" r:id="rId7"/>
    <p:sldId id="265" r:id="rId8"/>
    <p:sldId id="272" r:id="rId9"/>
    <p:sldId id="274" r:id="rId10"/>
    <p:sldId id="277" r:id="rId11"/>
    <p:sldId id="275" r:id="rId12"/>
    <p:sldId id="266" r:id="rId13"/>
    <p:sldId id="276" r:id="rId14"/>
    <p:sldId id="278" r:id="rId15"/>
    <p:sldId id="281" r:id="rId16"/>
    <p:sldId id="282" r:id="rId17"/>
    <p:sldId id="286" r:id="rId18"/>
    <p:sldId id="289" r:id="rId19"/>
    <p:sldId id="288" r:id="rId20"/>
    <p:sldId id="283" r:id="rId21"/>
    <p:sldId id="287" r:id="rId22"/>
    <p:sldId id="290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43" autoAdjust="0"/>
    <p:restoredTop sz="76207" autoAdjust="0"/>
  </p:normalViewPr>
  <p:slideViewPr>
    <p:cSldViewPr>
      <p:cViewPr>
        <p:scale>
          <a:sx n="150" d="100"/>
          <a:sy n="150" d="100"/>
        </p:scale>
        <p:origin x="-420" y="14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29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15.emf"/><Relationship Id="rId2" Type="http://schemas.openxmlformats.org/officeDocument/2006/relationships/image" Target="../media/image16.emf"/><Relationship Id="rId1" Type="http://schemas.openxmlformats.org/officeDocument/2006/relationships/image" Target="../media/image13.emf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7" Type="http://schemas.openxmlformats.org/officeDocument/2006/relationships/image" Target="../media/image15.emf"/><Relationship Id="rId2" Type="http://schemas.openxmlformats.org/officeDocument/2006/relationships/image" Target="../media/image18.emf"/><Relationship Id="rId1" Type="http://schemas.openxmlformats.org/officeDocument/2006/relationships/image" Target="../media/image13.emf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9.emf"/><Relationship Id="rId1" Type="http://schemas.openxmlformats.org/officeDocument/2006/relationships/image" Target="../media/image20.emf"/><Relationship Id="rId4" Type="http://schemas.openxmlformats.org/officeDocument/2006/relationships/image" Target="../media/image3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E0315-76D3-43E8-BEFA-DB3CA530A9DF}" type="datetimeFigureOut">
              <a:rPr lang="el-GR" smtClean="0"/>
              <a:pPr/>
              <a:t>6/4/2014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44781-B848-4512-861E-0886E968B2E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44781-B848-4512-861E-0886E968B2EB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44781-B848-4512-861E-0886E968B2EB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44781-B848-4512-861E-0886E968B2EB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44781-B848-4512-861E-0886E968B2EB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44781-B848-4512-861E-0886E968B2EB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44781-B848-4512-861E-0886E968B2EB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44781-B848-4512-861E-0886E968B2EB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44781-B848-4512-861E-0886E968B2EB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44781-B848-4512-861E-0886E968B2EB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Introduction</a:t>
            </a:r>
            <a:r>
              <a:rPr lang="en-US" baseline="0" dirty="0" smtClean="0"/>
              <a:t> to skylines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44781-B848-4512-861E-0886E968B2EB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Another motivation example…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44781-B848-4512-861E-0886E968B2EB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44781-B848-4512-861E-0886E968B2EB}" type="slidenum">
              <a:rPr lang="el-GR" smtClean="0"/>
              <a:pPr/>
              <a:t>2</a:t>
            </a:fld>
            <a:endParaRPr 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Further experiments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44781-B848-4512-861E-0886E968B2EB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Further experiments</a:t>
            </a:r>
            <a:endParaRPr lang="el-GR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44781-B848-4512-861E-0886E968B2EB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Further experiments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44781-B848-4512-861E-0886E968B2EB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44781-B848-4512-861E-0886E968B2EB}" type="slidenum">
              <a:rPr lang="el-GR" smtClean="0"/>
              <a:pPr/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44781-B848-4512-861E-0886E968B2EB}" type="slidenum">
              <a:rPr lang="el-GR" smtClean="0"/>
              <a:pPr/>
              <a:t>4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44781-B848-4512-861E-0886E968B2EB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44781-B848-4512-861E-0886E968B2EB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44781-B848-4512-861E-0886E968B2EB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44781-B848-4512-861E-0886E968B2EB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44781-B848-4512-861E-0886E968B2EB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019053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4257303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fld id="{841A420B-1732-43C8-8A48-DE9EC485F620}" type="datetimeFigureOut">
              <a:rPr lang="el-GR" smtClean="0"/>
              <a:pPr/>
              <a:t>6/4/2014</a:t>
            </a:fld>
            <a:endParaRPr lang="el-G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  <a:prstGeom prst="rect">
            <a:avLst/>
          </a:prstGeom>
        </p:spPr>
        <p:txBody>
          <a:bodyPr/>
          <a:lstStyle/>
          <a:p>
            <a:fld id="{E2AA03EF-824F-4C83-B79D-424EF781EF6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904875" y="2780928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4181103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2780928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4181103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841A420B-1732-43C8-8A48-DE9EC485F620}" type="datetimeFigureOut">
              <a:rPr lang="el-GR" smtClean="0"/>
              <a:pPr/>
              <a:t>6/4/2014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E2AA03EF-824F-4C83-B79D-424EF781EF64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841A420B-1732-43C8-8A48-DE9EC485F620}" type="datetimeFigureOut">
              <a:rPr lang="el-GR" smtClean="0"/>
              <a:pPr/>
              <a:t>6/4/2014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E2AA03EF-824F-4C83-B79D-424EF781EF6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841A420B-1732-43C8-8A48-DE9EC485F620}" type="datetimeFigureOut">
              <a:rPr lang="el-GR" smtClean="0"/>
              <a:pPr/>
              <a:t>6/4/2014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E2AA03EF-824F-4C83-B79D-424EF781EF6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/>
          <a:p>
            <a:fld id="{841A420B-1732-43C8-8A48-DE9EC485F620}" type="datetimeFigureOut">
              <a:rPr lang="el-GR" smtClean="0"/>
              <a:pPr/>
              <a:t>6/4/2014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  <a:prstGeom prst="rect">
            <a:avLst/>
          </a:prstGeom>
        </p:spPr>
        <p:txBody>
          <a:bodyPr/>
          <a:lstStyle/>
          <a:p>
            <a:fld id="{E2AA03EF-824F-4C83-B79D-424EF781EF6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841A420B-1732-43C8-8A48-DE9EC485F620}" type="datetimeFigureOut">
              <a:rPr lang="el-GR" smtClean="0"/>
              <a:pPr/>
              <a:t>6/4/2014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E2AA03EF-824F-4C83-B79D-424EF781EF6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841A420B-1732-43C8-8A48-DE9EC485F620}" type="datetimeFigureOut">
              <a:rPr lang="el-GR" smtClean="0"/>
              <a:pPr/>
              <a:t>6/4/2014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E2AA03EF-824F-4C83-B79D-424EF781EF6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841A420B-1732-43C8-8A48-DE9EC485F620}" type="datetimeFigureOut">
              <a:rPr lang="el-GR" smtClean="0"/>
              <a:pPr/>
              <a:t>6/4/2014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E2AA03EF-824F-4C83-B79D-424EF781EF6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841A420B-1732-43C8-8A48-DE9EC485F620}" type="datetimeFigureOut">
              <a:rPr lang="el-GR" smtClean="0"/>
              <a:pPr/>
              <a:t>6/4/2014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E2AA03EF-824F-4C83-B79D-424EF781EF6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841A420B-1732-43C8-8A48-DE9EC485F620}" type="datetimeFigureOut">
              <a:rPr lang="el-GR" smtClean="0"/>
              <a:pPr/>
              <a:t>6/4/2014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E2AA03EF-824F-4C83-B79D-424EF781EF6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841A420B-1732-43C8-8A48-DE9EC485F620}" type="datetimeFigureOut">
              <a:rPr lang="el-GR" smtClean="0"/>
              <a:pPr/>
              <a:t>6/4/2014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E2AA03EF-824F-4C83-B79D-424EF781EF64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51621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pic>
        <p:nvPicPr>
          <p:cNvPr id="11" name="Picture 2" descr="http://titan.softnet.tuc.gr:8080/softnet/images/lab_logo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28384" y="1"/>
            <a:ext cx="1115616" cy="35019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7.bin"/><Relationship Id="rId2" Type="http://schemas.openxmlformats.org/officeDocument/2006/relationships/tags" Target="../tags/tag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10" Type="http://schemas.openxmlformats.org/officeDocument/2006/relationships/oleObject" Target="../embeddings/oleObject30.bin"/><Relationship Id="rId4" Type="http://schemas.openxmlformats.org/officeDocument/2006/relationships/notesSlide" Target="../notesSlides/notesSlide11.xml"/><Relationship Id="rId9" Type="http://schemas.openxmlformats.org/officeDocument/2006/relationships/oleObject" Target="../embeddings/oleObject2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3.bin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Relationship Id="rId9" Type="http://schemas.openxmlformats.org/officeDocument/2006/relationships/oleObject" Target="../embeddings/oleObject3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3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hyperlink" Target="http://www.lift-eu.org/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7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2.png"/><Relationship Id="rId10" Type="http://schemas.openxmlformats.org/officeDocument/2006/relationships/oleObject" Target="../embeddings/oleObject5.bin"/><Relationship Id="rId4" Type="http://schemas.openxmlformats.org/officeDocument/2006/relationships/notesSlide" Target="../notesSlides/notesSlide6.xml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13.bin"/><Relationship Id="rId2" Type="http://schemas.openxmlformats.org/officeDocument/2006/relationships/tags" Target="../tags/tag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1.bin"/><Relationship Id="rId10" Type="http://schemas.openxmlformats.org/officeDocument/2006/relationships/oleObject" Target="../embeddings/oleObject16.bin"/><Relationship Id="rId4" Type="http://schemas.openxmlformats.org/officeDocument/2006/relationships/notesSlide" Target="../notesSlides/notesSlide8.xml"/><Relationship Id="rId9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20.bin"/><Relationship Id="rId2" Type="http://schemas.openxmlformats.org/officeDocument/2006/relationships/tags" Target="../tags/tag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18.bin"/><Relationship Id="rId10" Type="http://schemas.openxmlformats.org/officeDocument/2006/relationships/oleObject" Target="../embeddings/oleObject23.bin"/><Relationship Id="rId4" Type="http://schemas.openxmlformats.org/officeDocument/2006/relationships/notesSlide" Target="../notesSlides/notesSlide9.xml"/><Relationship Id="rId9" Type="http://schemas.openxmlformats.org/officeDocument/2006/relationships/oleObject" Target="../embeddings/oleObject2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5762727"/>
            <a:ext cx="1728192" cy="104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Continuous Fragmented Skylines over Distributed Streams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600" dirty="0" err="1"/>
              <a:t>Odysseas</a:t>
            </a:r>
            <a:r>
              <a:rPr lang="en-US" sz="1600" dirty="0"/>
              <a:t> </a:t>
            </a:r>
            <a:r>
              <a:rPr lang="en-US" sz="1600" dirty="0" err="1" smtClean="0"/>
              <a:t>Papapetrou</a:t>
            </a:r>
            <a:r>
              <a:rPr lang="en-US" sz="1600" dirty="0" smtClean="0"/>
              <a:t> and </a:t>
            </a:r>
            <a:r>
              <a:rPr lang="en-US" sz="1600" dirty="0" err="1" smtClean="0"/>
              <a:t>Minos</a:t>
            </a:r>
            <a:r>
              <a:rPr lang="en-US" sz="1600" dirty="0" smtClean="0"/>
              <a:t> </a:t>
            </a:r>
            <a:r>
              <a:rPr lang="en-US" sz="1600" dirty="0" err="1" smtClean="0"/>
              <a:t>Garofalakis</a:t>
            </a:r>
            <a:endParaRPr lang="en-US" sz="1600" dirty="0" smtClean="0"/>
          </a:p>
          <a:p>
            <a:r>
              <a:rPr lang="en-US" sz="1600" dirty="0" err="1" smtClean="0"/>
              <a:t>SoftNet</a:t>
            </a:r>
            <a:r>
              <a:rPr lang="en-US" sz="1600" dirty="0" smtClean="0"/>
              <a:t> laboratory, Technical University of Crete</a:t>
            </a:r>
          </a:p>
          <a:p>
            <a:endParaRPr lang="el-GR" sz="1600" dirty="0"/>
          </a:p>
        </p:txBody>
      </p:sp>
      <p:pic>
        <p:nvPicPr>
          <p:cNvPr id="14338" name="Picture 2" descr="http://titan.softnet.tuc.gr:8080/softnet/images/lab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6038866"/>
            <a:ext cx="2124075" cy="666751"/>
          </a:xfrm>
          <a:prstGeom prst="rect">
            <a:avLst/>
          </a:prstGeom>
          <a:noFill/>
        </p:spPr>
      </p:pic>
    </p:spTree>
  </p:cSld>
  <p:clrMapOvr>
    <a:masterClrMapping/>
  </p:clrMapOvr>
  <p:transition advTm="1054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PIVOT</a:t>
            </a:r>
            <a:r>
              <a:rPr lang="en-US" dirty="0" smtClean="0"/>
              <a:t> method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Handling of threshold crossings</a:t>
            </a:r>
          </a:p>
          <a:p>
            <a:pPr lvl="1"/>
            <a:r>
              <a:rPr lang="en-US" dirty="0" smtClean="0"/>
              <a:t>Synchronization: Collect updated statistics for violating object</a:t>
            </a:r>
          </a:p>
          <a:p>
            <a:pPr lvl="2"/>
            <a:r>
              <a:rPr lang="en-US" dirty="0" smtClean="0"/>
              <a:t>Partial: updates at some nodes cancel out </a:t>
            </a:r>
            <a:r>
              <a:rPr lang="en-US" dirty="0" smtClean="0">
                <a:sym typeface="Wingdings" pitchFamily="2" charset="2"/>
              </a:rPr>
              <a:t> partial average not causing threshold crossings</a:t>
            </a:r>
            <a:endParaRPr lang="en-US" dirty="0" smtClean="0"/>
          </a:p>
          <a:p>
            <a:pPr lvl="2"/>
            <a:r>
              <a:rPr lang="en-US" dirty="0" smtClean="0"/>
              <a:t>Full: </a:t>
            </a:r>
            <a:r>
              <a:rPr lang="en-US" dirty="0" err="1" smtClean="0"/>
              <a:t>recompute</a:t>
            </a:r>
            <a:r>
              <a:rPr lang="en-US" dirty="0" smtClean="0"/>
              <a:t> skyline </a:t>
            </a:r>
            <a:r>
              <a:rPr lang="en-US" dirty="0" smtClean="0">
                <a:sym typeface="Wingdings" pitchFamily="2" charset="2"/>
              </a:rPr>
              <a:t>and update threshold queries</a:t>
            </a:r>
          </a:p>
          <a:p>
            <a:r>
              <a:rPr lang="en-US" dirty="0" smtClean="0"/>
              <a:t>Full algorithm</a:t>
            </a:r>
          </a:p>
          <a:p>
            <a:pPr lvl="1"/>
            <a:r>
              <a:rPr lang="en-US" dirty="0" smtClean="0"/>
              <a:t>Initialization: collect statistics and compute initial skyline</a:t>
            </a:r>
          </a:p>
          <a:p>
            <a:pPr lvl="1"/>
            <a:r>
              <a:rPr lang="en-US" dirty="0" smtClean="0"/>
              <a:t>Extract threshold queries and broadcast to nodes</a:t>
            </a:r>
          </a:p>
          <a:p>
            <a:pPr lvl="1"/>
            <a:r>
              <a:rPr lang="en-US" dirty="0" smtClean="0"/>
              <a:t>Threshold crossing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initiate synchronization process.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 advTm="108998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07" name="Object 19"/>
          <p:cNvGraphicFramePr>
            <a:graphicFrameLocks noChangeAspect="1"/>
          </p:cNvGraphicFramePr>
          <p:nvPr/>
        </p:nvGraphicFramePr>
        <p:xfrm>
          <a:off x="5204221" y="3471045"/>
          <a:ext cx="2824163" cy="2936875"/>
        </p:xfrm>
        <a:graphic>
          <a:graphicData uri="http://schemas.openxmlformats.org/presentationml/2006/ole">
            <p:oleObj spid="_x0000_s37907" name="Visio" r:id="rId5" imgW="2824780" imgH="2936790" progId="Visio.Drawing.11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DIRECT </a:t>
            </a:r>
            <a:r>
              <a:rPr lang="en-US" dirty="0" smtClean="0"/>
              <a:t>method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Check relative positioning of each pair of objects</a:t>
            </a:r>
          </a:p>
          <a:p>
            <a:pPr lvl="1"/>
            <a:r>
              <a:rPr lang="en-US" dirty="0" smtClean="0"/>
              <a:t>No fixed pivot points </a:t>
            </a:r>
            <a:r>
              <a:rPr lang="en-US" dirty="0" smtClean="0">
                <a:sym typeface="Wingdings" pitchFamily="2" charset="2"/>
              </a:rPr>
              <a:t> possibly </a:t>
            </a:r>
            <a:r>
              <a:rPr lang="en-US" dirty="0" smtClean="0"/>
              <a:t>more slack for movement</a:t>
            </a:r>
          </a:p>
          <a:p>
            <a:pPr lvl="1"/>
            <a:r>
              <a:rPr lang="en-US" dirty="0" smtClean="0"/>
              <a:t>Threshold queries constructed on pairs of objects</a:t>
            </a:r>
          </a:p>
          <a:p>
            <a:pPr lvl="2"/>
            <a:r>
              <a:rPr lang="en-US" dirty="0" smtClean="0"/>
              <a:t>g(o</a:t>
            </a:r>
            <a:r>
              <a:rPr lang="en-US" baseline="-25000" dirty="0" smtClean="0"/>
              <a:t>1</a:t>
            </a:r>
            <a:r>
              <a:rPr lang="en-US" dirty="0" smtClean="0"/>
              <a:t>|o</a:t>
            </a:r>
            <a:r>
              <a:rPr lang="en-US" baseline="-25000" dirty="0" smtClean="0"/>
              <a:t>2</a:t>
            </a:r>
            <a:r>
              <a:rPr lang="en-US" dirty="0" smtClean="0"/>
              <a:t>)=f(o</a:t>
            </a:r>
            <a:r>
              <a:rPr lang="en-US" baseline="-25000" dirty="0" smtClean="0"/>
              <a:t>1</a:t>
            </a:r>
            <a:r>
              <a:rPr lang="en-US" dirty="0" smtClean="0"/>
              <a:t>)-f(o</a:t>
            </a:r>
            <a:r>
              <a:rPr lang="en-US" baseline="-25000" dirty="0" smtClean="0"/>
              <a:t>2</a:t>
            </a:r>
            <a:r>
              <a:rPr lang="en-US" dirty="0" smtClean="0"/>
              <a:t>)  -- dimensions of function double</a:t>
            </a:r>
          </a:p>
          <a:p>
            <a:pPr lvl="2"/>
            <a:r>
              <a:rPr lang="en-US" dirty="0" smtClean="0"/>
              <a:t>Threshold crossing when sign of g(o</a:t>
            </a:r>
            <a:r>
              <a:rPr lang="en-US" baseline="-25000" dirty="0" smtClean="0"/>
              <a:t>1</a:t>
            </a:r>
            <a:r>
              <a:rPr lang="en-US" dirty="0" smtClean="0"/>
              <a:t>|o</a:t>
            </a:r>
            <a:r>
              <a:rPr lang="en-US" baseline="-25000" dirty="0" smtClean="0"/>
              <a:t>2</a:t>
            </a:r>
            <a:r>
              <a:rPr lang="en-US" dirty="0" smtClean="0"/>
              <a:t>)[.] changes</a:t>
            </a:r>
          </a:p>
          <a:p>
            <a:r>
              <a:rPr lang="en-US" dirty="0" smtClean="0"/>
              <a:t>Example with </a:t>
            </a:r>
            <a:r>
              <a:rPr lang="en-US" b="1" dirty="0" smtClean="0"/>
              <a:t>1-dim. </a:t>
            </a:r>
            <a:r>
              <a:rPr lang="en-US" dirty="0" smtClean="0"/>
              <a:t>objects:</a:t>
            </a:r>
          </a:p>
        </p:txBody>
      </p:sp>
      <p:sp>
        <p:nvSpPr>
          <p:cNvPr id="35" name="Right Arrow 34"/>
          <p:cNvSpPr/>
          <p:nvPr/>
        </p:nvSpPr>
        <p:spPr>
          <a:xfrm>
            <a:off x="3635896" y="4956537"/>
            <a:ext cx="100811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g</a:t>
            </a:r>
            <a:r>
              <a:rPr lang="en-US" dirty="0" smtClean="0"/>
              <a:t>(.)</a:t>
            </a:r>
            <a:endParaRPr lang="el-GR" dirty="0"/>
          </a:p>
        </p:txBody>
      </p:sp>
      <p:graphicFrame>
        <p:nvGraphicFramePr>
          <p:cNvPr id="37902" name="Object 14"/>
          <p:cNvGraphicFramePr>
            <a:graphicFrameLocks noChangeAspect="1"/>
          </p:cNvGraphicFramePr>
          <p:nvPr/>
        </p:nvGraphicFramePr>
        <p:xfrm>
          <a:off x="467544" y="3948425"/>
          <a:ext cx="2492375" cy="2374900"/>
        </p:xfrm>
        <a:graphic>
          <a:graphicData uri="http://schemas.openxmlformats.org/presentationml/2006/ole">
            <p:oleObj spid="_x0000_s37902" name="Visio" r:id="rId6" imgW="2492517" imgH="2374650" progId="Visio.Drawing.11">
              <p:embed/>
            </p:oleObj>
          </a:graphicData>
        </a:graphic>
      </p:graphicFrame>
      <p:graphicFrame>
        <p:nvGraphicFramePr>
          <p:cNvPr id="37904" name="Object 16"/>
          <p:cNvGraphicFramePr>
            <a:graphicFrameLocks noChangeAspect="1"/>
          </p:cNvGraphicFramePr>
          <p:nvPr/>
        </p:nvGraphicFramePr>
        <p:xfrm>
          <a:off x="1383190" y="5141540"/>
          <a:ext cx="990600" cy="555625"/>
        </p:xfrm>
        <a:graphic>
          <a:graphicData uri="http://schemas.openxmlformats.org/presentationml/2006/ole">
            <p:oleObj spid="_x0000_s37904" name="Visio" r:id="rId7" imgW="991388" imgH="554850" progId="Visio.Drawing.11">
              <p:embed/>
            </p:oleObj>
          </a:graphicData>
        </a:graphic>
      </p:graphicFrame>
      <p:graphicFrame>
        <p:nvGraphicFramePr>
          <p:cNvPr id="37906" name="Object 18"/>
          <p:cNvGraphicFramePr>
            <a:graphicFrameLocks noChangeAspect="1"/>
          </p:cNvGraphicFramePr>
          <p:nvPr/>
        </p:nvGraphicFramePr>
        <p:xfrm>
          <a:off x="5826958" y="3971057"/>
          <a:ext cx="984250" cy="1408113"/>
        </p:xfrm>
        <a:graphic>
          <a:graphicData uri="http://schemas.openxmlformats.org/presentationml/2006/ole">
            <p:oleObj spid="_x0000_s37906" name="Visio" r:id="rId8" imgW="983554" imgH="1408590" progId="Visio.Drawing.11">
              <p:embed/>
            </p:oleObj>
          </a:graphicData>
        </a:graphic>
      </p:graphicFrame>
      <p:graphicFrame>
        <p:nvGraphicFramePr>
          <p:cNvPr id="37908" name="Object 20"/>
          <p:cNvGraphicFramePr>
            <a:graphicFrameLocks noChangeAspect="1"/>
          </p:cNvGraphicFramePr>
          <p:nvPr/>
        </p:nvGraphicFramePr>
        <p:xfrm>
          <a:off x="5051045" y="4607720"/>
          <a:ext cx="1547813" cy="777875"/>
        </p:xfrm>
        <a:graphic>
          <a:graphicData uri="http://schemas.openxmlformats.org/presentationml/2006/ole">
            <p:oleObj spid="_x0000_s37908" name="Visio" r:id="rId9" imgW="1547862" imgH="777330" progId="Visio.Drawing.11">
              <p:embed/>
            </p:oleObj>
          </a:graphicData>
        </a:graphic>
      </p:graphicFrame>
      <p:graphicFrame>
        <p:nvGraphicFramePr>
          <p:cNvPr id="37909" name="Object 21"/>
          <p:cNvGraphicFramePr>
            <a:graphicFrameLocks noChangeAspect="1"/>
          </p:cNvGraphicFramePr>
          <p:nvPr/>
        </p:nvGraphicFramePr>
        <p:xfrm>
          <a:off x="1767895" y="4966811"/>
          <a:ext cx="674687" cy="485775"/>
        </p:xfrm>
        <a:graphic>
          <a:graphicData uri="http://schemas.openxmlformats.org/presentationml/2006/ole">
            <p:oleObj spid="_x0000_s37909" name="Visio" r:id="rId10" imgW="674792" imgH="485730" progId="Visio.Drawing.11">
              <p:embed/>
            </p:oleObj>
          </a:graphicData>
        </a:graphic>
      </p:graphicFrame>
      <p:sp>
        <p:nvSpPr>
          <p:cNvPr id="11" name="Rectangle 10"/>
          <p:cNvSpPr/>
          <p:nvPr/>
        </p:nvSpPr>
        <p:spPr>
          <a:xfrm>
            <a:off x="5521911" y="4845547"/>
            <a:ext cx="252000" cy="288032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custDataLst>
      <p:tags r:id="rId2"/>
    </p:custDataLst>
  </p:cSld>
  <p:clrMapOvr>
    <a:masterClrMapping/>
  </p:clrMapOvr>
  <p:transition advTm="1927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60" name="Object 64"/>
          <p:cNvGraphicFramePr>
            <a:graphicFrameLocks noChangeAspect="1"/>
          </p:cNvGraphicFramePr>
          <p:nvPr/>
        </p:nvGraphicFramePr>
        <p:xfrm>
          <a:off x="7208593" y="2363166"/>
          <a:ext cx="610910" cy="296874"/>
        </p:xfrm>
        <a:graphic>
          <a:graphicData uri="http://schemas.openxmlformats.org/presentationml/2006/ole">
            <p:oleObj spid="_x0000_s4160" name="Visio" r:id="rId4" imgW="565118" imgH="274590" progId="Visio.Drawing.11">
              <p:embed/>
            </p:oleObj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554960" cy="5018112"/>
          </a:xfrm>
        </p:spPr>
        <p:txBody>
          <a:bodyPr>
            <a:normAutofit/>
          </a:bodyPr>
          <a:lstStyle/>
          <a:p>
            <a:r>
              <a:rPr lang="de-DE" dirty="0" smtClean="0"/>
              <a:t>Example for 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PIVOT</a:t>
            </a:r>
          </a:p>
          <a:p>
            <a:pPr lvl="1"/>
            <a:r>
              <a:rPr lang="de-DE" dirty="0" smtClean="0">
                <a:sym typeface="Wingdings" pitchFamily="2" charset="2"/>
              </a:rPr>
              <a:t>Group pivot points</a:t>
            </a:r>
          </a:p>
          <a:p>
            <a:pPr lvl="2"/>
            <a:r>
              <a:rPr lang="de-DE" dirty="0" smtClean="0">
                <a:sym typeface="Wingdings" pitchFamily="2" charset="2"/>
              </a:rPr>
              <a:t>p</a:t>
            </a:r>
            <a:r>
              <a:rPr lang="de-DE" baseline="-25000" dirty="0" smtClean="0">
                <a:sym typeface="Wingdings" pitchFamily="2" charset="2"/>
              </a:rPr>
              <a:t>1,5</a:t>
            </a:r>
            <a:r>
              <a:rPr lang="de-DE" dirty="0" smtClean="0">
                <a:sym typeface="Wingdings" pitchFamily="2" charset="2"/>
              </a:rPr>
              <a:t> and p</a:t>
            </a:r>
            <a:r>
              <a:rPr lang="de-DE" baseline="-25000" dirty="0" smtClean="0">
                <a:sym typeface="Wingdings" pitchFamily="2" charset="2"/>
              </a:rPr>
              <a:t>1,6</a:t>
            </a:r>
            <a:r>
              <a:rPr lang="de-DE" dirty="0" smtClean="0">
                <a:sym typeface="Wingdings" pitchFamily="2" charset="2"/>
              </a:rPr>
              <a:t> grouped to </a:t>
            </a:r>
            <a:r>
              <a:rPr lang="de-DE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p</a:t>
            </a:r>
            <a:r>
              <a:rPr lang="de-DE" baseline="-25000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1,G</a:t>
            </a:r>
          </a:p>
          <a:p>
            <a:pPr lvl="1"/>
            <a:r>
              <a:rPr lang="de-DE" dirty="0" smtClean="0"/>
              <a:t>Keep most restricting pivot points</a:t>
            </a:r>
          </a:p>
          <a:p>
            <a:pPr lvl="2"/>
            <a:r>
              <a:rPr lang="de-DE" dirty="0" smtClean="0">
                <a:sym typeface="Wingdings" pitchFamily="2" charset="2"/>
              </a:rPr>
              <a:t>p</a:t>
            </a:r>
            <a:r>
              <a:rPr lang="de-DE" baseline="-25000" dirty="0" smtClean="0">
                <a:sym typeface="Wingdings" pitchFamily="2" charset="2"/>
              </a:rPr>
              <a:t>1,5</a:t>
            </a:r>
            <a:r>
              <a:rPr lang="de-DE" dirty="0" smtClean="0">
                <a:sym typeface="Wingdings" pitchFamily="2" charset="2"/>
              </a:rPr>
              <a:t>, p</a:t>
            </a:r>
            <a:r>
              <a:rPr lang="de-DE" baseline="-25000" dirty="0" smtClean="0">
                <a:sym typeface="Wingdings" pitchFamily="2" charset="2"/>
              </a:rPr>
              <a:t>1,6</a:t>
            </a:r>
            <a:r>
              <a:rPr lang="de-DE" dirty="0" smtClean="0">
                <a:sym typeface="Wingdings" pitchFamily="2" charset="2"/>
              </a:rPr>
              <a:t>,</a:t>
            </a:r>
            <a:r>
              <a:rPr lang="de-DE" baseline="-25000" dirty="0" smtClean="0">
                <a:sym typeface="Wingdings" pitchFamily="2" charset="2"/>
              </a:rPr>
              <a:t> </a:t>
            </a:r>
            <a:r>
              <a:rPr lang="de-DE" dirty="0" smtClean="0">
                <a:sym typeface="Wingdings" pitchFamily="2" charset="2"/>
              </a:rPr>
              <a:t>p</a:t>
            </a:r>
            <a:r>
              <a:rPr lang="de-DE" baseline="-25000" dirty="0" smtClean="0">
                <a:sym typeface="Wingdings" pitchFamily="2" charset="2"/>
              </a:rPr>
              <a:t>1,G</a:t>
            </a:r>
            <a:r>
              <a:rPr lang="de-DE" dirty="0" smtClean="0">
                <a:sym typeface="Wingdings" pitchFamily="2" charset="2"/>
              </a:rPr>
              <a:t> dominated by p</a:t>
            </a:r>
            <a:r>
              <a:rPr lang="de-DE" baseline="-25000" dirty="0" smtClean="0">
                <a:sym typeface="Wingdings" pitchFamily="2" charset="2"/>
              </a:rPr>
              <a:t>1,4</a:t>
            </a:r>
          </a:p>
          <a:p>
            <a:r>
              <a:rPr lang="de-DE" dirty="0" smtClean="0">
                <a:sym typeface="Wingdings" pitchFamily="2" charset="2"/>
              </a:rPr>
              <a:t>Total queries reduced to O(n)</a:t>
            </a:r>
          </a:p>
          <a:p>
            <a:pPr lvl="1"/>
            <a:endParaRPr lang="de-DE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de-DE" dirty="0" smtClean="0"/>
              <a:t>Same principles apply for 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DIRECT</a:t>
            </a:r>
          </a:p>
          <a:p>
            <a:pPr lvl="1"/>
            <a:r>
              <a:rPr lang="de-DE" dirty="0" smtClean="0"/>
              <a:t>C</a:t>
            </a:r>
            <a:r>
              <a:rPr lang="de-DE" dirty="0" smtClean="0">
                <a:sym typeface="Wingdings" pitchFamily="2" charset="2"/>
              </a:rPr>
              <a:t>omposite objects</a:t>
            </a:r>
            <a:endParaRPr lang="de-DE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endParaRPr lang="de-DE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the number of queries</a:t>
            </a:r>
            <a:endParaRPr lang="el-GR" dirty="0"/>
          </a:p>
        </p:txBody>
      </p:sp>
      <p:graphicFrame>
        <p:nvGraphicFramePr>
          <p:cNvPr id="4130" name="Object 34"/>
          <p:cNvGraphicFramePr>
            <a:graphicFrameLocks noChangeAspect="1"/>
          </p:cNvGraphicFramePr>
          <p:nvPr/>
        </p:nvGraphicFramePr>
        <p:xfrm>
          <a:off x="7221056" y="2420888"/>
          <a:ext cx="38100" cy="1290637"/>
        </p:xfrm>
        <a:graphic>
          <a:graphicData uri="http://schemas.openxmlformats.org/presentationml/2006/ole">
            <p:oleObj spid="_x0000_s4130" name="Visio" r:id="rId5" imgW="37819" imgH="1290600" progId="Visio.Drawing.11">
              <p:embed/>
            </p:oleObj>
          </a:graphicData>
        </a:graphic>
      </p:graphicFrame>
      <p:graphicFrame>
        <p:nvGraphicFramePr>
          <p:cNvPr id="4152" name="Object 56"/>
          <p:cNvGraphicFramePr>
            <a:graphicFrameLocks noChangeAspect="1"/>
          </p:cNvGraphicFramePr>
          <p:nvPr/>
        </p:nvGraphicFramePr>
        <p:xfrm>
          <a:off x="5762795" y="1292575"/>
          <a:ext cx="3077294" cy="2953811"/>
        </p:xfrm>
        <a:graphic>
          <a:graphicData uri="http://schemas.openxmlformats.org/presentationml/2006/ole">
            <p:oleObj spid="_x0000_s4152" name="Visio" r:id="rId6" imgW="2683771" imgH="2440800" progId="Visio.Drawing.11">
              <p:embed/>
            </p:oleObj>
          </a:graphicData>
        </a:graphic>
      </p:graphicFrame>
      <p:graphicFrame>
        <p:nvGraphicFramePr>
          <p:cNvPr id="4154" name="Object 58"/>
          <p:cNvGraphicFramePr>
            <a:graphicFrameLocks noChangeAspect="1"/>
          </p:cNvGraphicFramePr>
          <p:nvPr/>
        </p:nvGraphicFramePr>
        <p:xfrm>
          <a:off x="6413728" y="2955424"/>
          <a:ext cx="1739900" cy="38100"/>
        </p:xfrm>
        <a:graphic>
          <a:graphicData uri="http://schemas.openxmlformats.org/presentationml/2006/ole">
            <p:oleObj spid="_x0000_s4154" name="Visio" r:id="rId7" imgW="1740467" imgH="37800" progId="Visio.Drawing.11">
              <p:embed/>
            </p:oleObj>
          </a:graphicData>
        </a:graphic>
      </p:graphicFrame>
      <p:graphicFrame>
        <p:nvGraphicFramePr>
          <p:cNvPr id="4156" name="Object 60"/>
          <p:cNvGraphicFramePr>
            <a:graphicFrameLocks noChangeAspect="1"/>
          </p:cNvGraphicFramePr>
          <p:nvPr/>
        </p:nvGraphicFramePr>
        <p:xfrm>
          <a:off x="6626324" y="2420888"/>
          <a:ext cx="38100" cy="1290638"/>
        </p:xfrm>
        <a:graphic>
          <a:graphicData uri="http://schemas.openxmlformats.org/presentationml/2006/ole">
            <p:oleObj spid="_x0000_s4156" name="Visio" r:id="rId8" imgW="37819" imgH="1290600" progId="Visio.Drawing.11">
              <p:embed/>
            </p:oleObj>
          </a:graphicData>
        </a:graphic>
      </p:graphicFrame>
      <p:graphicFrame>
        <p:nvGraphicFramePr>
          <p:cNvPr id="4157" name="Object 61"/>
          <p:cNvGraphicFramePr>
            <a:graphicFrameLocks noChangeAspect="1"/>
          </p:cNvGraphicFramePr>
          <p:nvPr/>
        </p:nvGraphicFramePr>
        <p:xfrm>
          <a:off x="6432500" y="3288412"/>
          <a:ext cx="1739900" cy="38100"/>
        </p:xfrm>
        <a:graphic>
          <a:graphicData uri="http://schemas.openxmlformats.org/presentationml/2006/ole">
            <p:oleObj spid="_x0000_s4157" name="Visio" r:id="rId9" imgW="1740467" imgH="37800" progId="Visio.Drawing.11">
              <p:embed/>
            </p:oleObj>
          </a:graphicData>
        </a:graphic>
      </p:graphicFrame>
    </p:spTree>
  </p:cSld>
  <p:clrMapOvr>
    <a:masterClrMapping/>
  </p:clrMapOvr>
  <p:transition advTm="138263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5554960" cy="5018112"/>
          </a:xfrm>
        </p:spPr>
        <p:txBody>
          <a:bodyPr>
            <a:normAutofit/>
          </a:bodyPr>
          <a:lstStyle/>
          <a:p>
            <a:r>
              <a:rPr lang="de-DE" dirty="0" smtClean="0"/>
              <a:t>Only for 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PIVOT</a:t>
            </a:r>
          </a:p>
          <a:p>
            <a:pPr lvl="1"/>
            <a:r>
              <a:rPr lang="de-DE" dirty="0" smtClean="0"/>
              <a:t>Some queries are just too tight </a:t>
            </a:r>
            <a:r>
              <a:rPr lang="de-DE" dirty="0" smtClean="0">
                <a:sym typeface="Wingdings" pitchFamily="2" charset="2"/>
              </a:rPr>
              <a:t> frequent threshold crossings</a:t>
            </a:r>
            <a:endParaRPr lang="de-DE" dirty="0" smtClean="0"/>
          </a:p>
          <a:p>
            <a:pPr lvl="2"/>
            <a:r>
              <a:rPr lang="de-DE" dirty="0" smtClean="0"/>
              <a:t>Frequent synchronization more expensive than streaming</a:t>
            </a:r>
          </a:p>
          <a:p>
            <a:pPr lvl="2"/>
            <a:r>
              <a:rPr lang="de-DE" dirty="0" smtClean="0"/>
              <a:t>Identify these queries and set the corresponding objects to streaming mode</a:t>
            </a:r>
          </a:p>
          <a:p>
            <a:pPr lvl="3"/>
            <a:r>
              <a:rPr lang="en-US" dirty="0" smtClean="0">
                <a:solidFill>
                  <a:srgbClr val="FF0000"/>
                </a:solidFill>
              </a:rPr>
              <a:t>Cost model based on random walks and statistics </a:t>
            </a:r>
          </a:p>
          <a:p>
            <a:pPr lvl="3"/>
            <a:r>
              <a:rPr lang="en-US" dirty="0" smtClean="0">
                <a:solidFill>
                  <a:srgbClr val="FF0000"/>
                </a:solidFill>
              </a:rPr>
              <a:t>Adaptively switches between streaming and geometric scheme</a:t>
            </a:r>
            <a:endParaRPr lang="de-DE" dirty="0" smtClean="0"/>
          </a:p>
          <a:p>
            <a:r>
              <a:rPr lang="de-DE" dirty="0" smtClean="0"/>
              <a:t>Cannot be used in </a:t>
            </a:r>
            <a:r>
              <a:rPr lang="de-DE" dirty="0" smtClean="0">
                <a:latin typeface="Courier New" pitchFamily="49" charset="0"/>
                <a:cs typeface="Courier New" pitchFamily="49" charset="0"/>
              </a:rPr>
              <a:t>DIRECT</a:t>
            </a:r>
          </a:p>
          <a:p>
            <a:pPr lvl="1"/>
            <a:r>
              <a:rPr lang="de-DE" dirty="0" smtClean="0"/>
              <a:t>Objects always examined in pairs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Adaptive method: Streaming </a:t>
            </a:r>
            <a:r>
              <a:rPr lang="en-US" dirty="0" err="1" smtClean="0"/>
              <a:t>vs</a:t>
            </a:r>
            <a:r>
              <a:rPr lang="en-US" dirty="0" smtClean="0"/>
              <a:t> Geometric</a:t>
            </a:r>
            <a:endParaRPr lang="el-GR" dirty="0"/>
          </a:p>
        </p:txBody>
      </p:sp>
      <p:graphicFrame>
        <p:nvGraphicFramePr>
          <p:cNvPr id="38927" name="Object 15"/>
          <p:cNvGraphicFramePr>
            <a:graphicFrameLocks noChangeAspect="1"/>
          </p:cNvGraphicFramePr>
          <p:nvPr/>
        </p:nvGraphicFramePr>
        <p:xfrm>
          <a:off x="5940152" y="1484784"/>
          <a:ext cx="2636391" cy="2376264"/>
        </p:xfrm>
        <a:graphic>
          <a:graphicData uri="http://schemas.openxmlformats.org/presentationml/2006/ole">
            <p:oleObj spid="_x0000_s38927" name="Visio" r:id="rId4" imgW="2492517" imgH="2391660" progId="Visio.Drawing.11">
              <p:embed/>
            </p:oleObj>
          </a:graphicData>
        </a:graphic>
      </p:graphicFrame>
      <p:sp>
        <p:nvSpPr>
          <p:cNvPr id="5" name="Oval 4"/>
          <p:cNvSpPr/>
          <p:nvPr/>
        </p:nvSpPr>
        <p:spPr>
          <a:xfrm>
            <a:off x="6907786" y="2420888"/>
            <a:ext cx="688550" cy="79208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 advTm="149309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evaluation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Baseline: All updates streamed to a coordinator</a:t>
            </a:r>
          </a:p>
          <a:p>
            <a:r>
              <a:rPr lang="en-US" dirty="0" smtClean="0"/>
              <a:t>Measure network efficiency</a:t>
            </a:r>
          </a:p>
          <a:p>
            <a:pPr lvl="1"/>
            <a:r>
              <a:rPr lang="en-US" dirty="0" smtClean="0"/>
              <a:t>Transfer volume and number of messages</a:t>
            </a:r>
          </a:p>
          <a:p>
            <a:pPr lvl="1"/>
            <a:r>
              <a:rPr lang="en-US" dirty="0" smtClean="0"/>
              <a:t>Accuracy always 100%</a:t>
            </a:r>
          </a:p>
          <a:p>
            <a:r>
              <a:rPr lang="en-US" dirty="0" smtClean="0"/>
              <a:t>Data sets: Real-world and synthetic</a:t>
            </a:r>
          </a:p>
          <a:p>
            <a:pPr lvl="1"/>
            <a:r>
              <a:rPr lang="en-US" dirty="0" smtClean="0"/>
              <a:t>Up to 94 Million updates, 5000 sites, 10000 objects</a:t>
            </a:r>
          </a:p>
          <a:p>
            <a:r>
              <a:rPr lang="en-US" dirty="0" smtClean="0"/>
              <a:t>Functions used:</a:t>
            </a:r>
          </a:p>
          <a:p>
            <a:pPr lvl="1"/>
            <a:r>
              <a:rPr lang="en-US" dirty="0" smtClean="0"/>
              <a:t>Identity: </a:t>
            </a:r>
          </a:p>
          <a:p>
            <a:pPr lvl="1"/>
            <a:r>
              <a:rPr lang="en-US" dirty="0" smtClean="0"/>
              <a:t>Variance:</a:t>
            </a:r>
          </a:p>
          <a:p>
            <a:pPr lvl="1"/>
            <a:r>
              <a:rPr lang="en-US" dirty="0" smtClean="0"/>
              <a:t>Euclidean norm:</a:t>
            </a:r>
          </a:p>
          <a:p>
            <a:pPr lvl="1"/>
            <a:r>
              <a:rPr lang="en-US" dirty="0" smtClean="0"/>
              <a:t>L2 distance in 4 dimensions: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195736" y="4365104"/>
          <a:ext cx="1152611" cy="409817"/>
        </p:xfrm>
        <a:graphic>
          <a:graphicData uri="http://schemas.openxmlformats.org/presentationml/2006/ole">
            <p:oleObj spid="_x0000_s51201" name="Equation" r:id="rId4" imgW="571320" imgH="203040" progId="Equation.3">
              <p:embed/>
            </p:oleObj>
          </a:graphicData>
        </a:graphic>
      </p:graphicFrame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2411760" y="4725144"/>
          <a:ext cx="3816425" cy="461045"/>
        </p:xfrm>
        <a:graphic>
          <a:graphicData uri="http://schemas.openxmlformats.org/presentationml/2006/ole">
            <p:oleObj spid="_x0000_s51202" name="Equation" r:id="rId5" imgW="1892160" imgH="228600" progId="Equation.3">
              <p:embed/>
            </p:oleObj>
          </a:graphicData>
        </a:graphic>
      </p:graphicFrame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3178718" y="5097749"/>
          <a:ext cx="2689426" cy="563499"/>
        </p:xfrm>
        <a:graphic>
          <a:graphicData uri="http://schemas.openxmlformats.org/presentationml/2006/ole">
            <p:oleObj spid="_x0000_s51203" name="Equation" r:id="rId6" imgW="1333440" imgH="279360" progId="Equation.3">
              <p:embed/>
            </p:oleObj>
          </a:graphicData>
        </a:graphic>
      </p:graphicFrame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4860032" y="5564213"/>
          <a:ext cx="4104456" cy="935731"/>
        </p:xfrm>
        <a:graphic>
          <a:graphicData uri="http://schemas.openxmlformats.org/presentationml/2006/ole">
            <p:oleObj spid="_x0000_s51204" name="Equation" r:id="rId7" imgW="2450880" imgH="558720" progId="Equation.3">
              <p:embed/>
            </p:oleObj>
          </a:graphicData>
        </a:graphic>
      </p:graphicFrame>
    </p:spTree>
  </p:cSld>
  <p:clrMapOvr>
    <a:masterClrMapping/>
  </p:clrMapOvr>
  <p:transition advTm="69982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data sets</a:t>
            </a:r>
            <a:endParaRPr lang="el-GR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034680" cy="4937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Cost presented as ratio of baseline</a:t>
            </a:r>
          </a:p>
          <a:p>
            <a:r>
              <a:rPr lang="en-US" sz="2400" dirty="0" smtClean="0"/>
              <a:t>2 - 5 dimensions at domain space</a:t>
            </a:r>
          </a:p>
          <a:p>
            <a:r>
              <a:rPr lang="en-US" sz="2400" dirty="0" smtClean="0"/>
              <a:t>2 functions</a:t>
            </a:r>
          </a:p>
          <a:p>
            <a:pPr lvl="1"/>
            <a:r>
              <a:rPr lang="en-US" sz="2000" dirty="0" smtClean="0"/>
              <a:t>Identity</a:t>
            </a:r>
          </a:p>
          <a:p>
            <a:pPr lvl="1"/>
            <a:r>
              <a:rPr lang="en-US" sz="2000" dirty="0" smtClean="0"/>
              <a:t>Variance</a:t>
            </a:r>
          </a:p>
          <a:p>
            <a:pPr lvl="1"/>
            <a:r>
              <a:rPr lang="en-US" sz="2000" dirty="0" smtClean="0"/>
              <a:t>Euclidean norm</a:t>
            </a:r>
          </a:p>
          <a:p>
            <a:pPr lvl="1"/>
            <a:r>
              <a:rPr lang="en-US" sz="2000" dirty="0" smtClean="0"/>
              <a:t>L2 distance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6479" y="1196752"/>
            <a:ext cx="5787521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385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First work of Continuous Fragmented Skylines</a:t>
            </a:r>
          </a:p>
          <a:p>
            <a:pPr lvl="1"/>
            <a:r>
              <a:rPr lang="en-US" dirty="0" smtClean="0"/>
              <a:t>Objects are fragmented over the network</a:t>
            </a:r>
          </a:p>
          <a:p>
            <a:pPr lvl="1"/>
            <a:r>
              <a:rPr lang="en-US" dirty="0" smtClean="0"/>
              <a:t>Skyline dimensions defined through arbitrary functions</a:t>
            </a:r>
          </a:p>
          <a:p>
            <a:pPr lvl="1"/>
            <a:r>
              <a:rPr lang="en-US" dirty="0" smtClean="0"/>
              <a:t>Continuous maintenance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PIVOT</a:t>
            </a:r>
            <a:r>
              <a:rPr lang="en-US" dirty="0" smtClean="0"/>
              <a:t> and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DIRECT</a:t>
            </a:r>
          </a:p>
          <a:p>
            <a:pPr lvl="1"/>
            <a:r>
              <a:rPr lang="en-US" dirty="0" smtClean="0"/>
              <a:t>Decomposition of fragmented skyline maintenance to threshold crossing queries</a:t>
            </a:r>
          </a:p>
          <a:p>
            <a:pPr lvl="1"/>
            <a:r>
              <a:rPr lang="en-US" dirty="0" smtClean="0"/>
              <a:t>Use of Geometric Method to monitor these queries</a:t>
            </a:r>
          </a:p>
          <a:p>
            <a:pPr lvl="1"/>
            <a:r>
              <a:rPr lang="en-US" dirty="0" smtClean="0"/>
              <a:t>Optimizations</a:t>
            </a:r>
          </a:p>
          <a:p>
            <a:pPr lvl="2"/>
            <a:r>
              <a:rPr lang="en-US" dirty="0" smtClean="0"/>
              <a:t>Reduction of queries to O(n)</a:t>
            </a:r>
          </a:p>
          <a:p>
            <a:pPr lvl="2"/>
            <a:r>
              <a:rPr lang="en-US" dirty="0" smtClean="0"/>
              <a:t>Adaptive monitoring based on novel cost model</a:t>
            </a:r>
          </a:p>
          <a:p>
            <a:r>
              <a:rPr lang="en-US" dirty="0" smtClean="0"/>
              <a:t>Scalable and efficient</a:t>
            </a:r>
          </a:p>
          <a:p>
            <a:pPr lvl="1"/>
            <a:r>
              <a:rPr lang="en-US" dirty="0" smtClean="0"/>
              <a:t>Orders of magnitude network improvement compared to streaming</a:t>
            </a:r>
          </a:p>
        </p:txBody>
      </p:sp>
    </p:spTree>
  </p:cSld>
  <p:clrMapOvr>
    <a:masterClrMapping/>
  </p:clrMapOvr>
  <p:transition advTm="84319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6272"/>
            <a:ext cx="8229600" cy="214272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Thank you for your attention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Questions?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283968" y="4077072"/>
            <a:ext cx="3837112" cy="43204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Work partially supported by:</a:t>
            </a:r>
            <a:endParaRPr lang="el-GR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509120"/>
            <a:ext cx="16478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283968" y="5445225"/>
            <a:ext cx="4536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LIFT: USING LOCAL INFERENCE</a:t>
            </a:r>
          </a:p>
          <a:p>
            <a:r>
              <a:rPr lang="en-US" dirty="0" smtClean="0"/>
              <a:t>IN MASSIVELY DISTRIBUTED SYSTEMS</a:t>
            </a:r>
          </a:p>
          <a:p>
            <a:r>
              <a:rPr lang="en-US" dirty="0" smtClean="0">
                <a:hlinkClick r:id="rId4"/>
              </a:rPr>
              <a:t>http://www.lift-eu.org/</a:t>
            </a:r>
            <a:endParaRPr lang="en-US" dirty="0" smtClean="0"/>
          </a:p>
          <a:p>
            <a:endParaRPr lang="el-GR" dirty="0"/>
          </a:p>
        </p:txBody>
      </p:sp>
      <p:pic>
        <p:nvPicPr>
          <p:cNvPr id="55298" name="Picture 2" descr="http://www.lift-eu.org/fileadmin/img/FP7-ge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4437112"/>
            <a:ext cx="1143000" cy="1047751"/>
          </a:xfrm>
          <a:prstGeom prst="rect">
            <a:avLst/>
          </a:prstGeom>
          <a:noFill/>
        </p:spPr>
      </p:pic>
    </p:spTree>
  </p:cSld>
  <p:clrMapOvr>
    <a:masterClrMapping/>
  </p:clrMapOvr>
  <p:transition advTm="8237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Skylines 101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762872" cy="4937760"/>
          </a:xfrm>
        </p:spPr>
        <p:txBody>
          <a:bodyPr>
            <a:normAutofit/>
          </a:bodyPr>
          <a:lstStyle/>
          <a:p>
            <a:r>
              <a:rPr lang="de-DE" dirty="0" smtClean="0"/>
              <a:t>Buying a used car</a:t>
            </a:r>
          </a:p>
          <a:p>
            <a:pPr lvl="1"/>
            <a:r>
              <a:rPr lang="de-DE" dirty="0" smtClean="0"/>
              <a:t>It should be cheap</a:t>
            </a:r>
          </a:p>
          <a:p>
            <a:pPr lvl="1"/>
            <a:r>
              <a:rPr lang="de-DE" dirty="0" smtClean="0"/>
              <a:t>But it should not be too old</a:t>
            </a:r>
          </a:p>
          <a:p>
            <a:pPr lvl="1"/>
            <a:r>
              <a:rPr lang="de-DE" dirty="0" smtClean="0"/>
              <a:t>And ...</a:t>
            </a:r>
          </a:p>
          <a:p>
            <a:endParaRPr lang="de-DE" dirty="0" smtClean="0"/>
          </a:p>
          <a:p>
            <a:r>
              <a:rPr lang="de-DE" dirty="0" smtClean="0"/>
              <a:t>Let the user decide on the trade-off of </a:t>
            </a:r>
            <a:r>
              <a:rPr lang="de-DE" i="1" dirty="0" smtClean="0"/>
              <a:t>cheap </a:t>
            </a:r>
            <a:r>
              <a:rPr lang="de-DE" dirty="0" smtClean="0"/>
              <a:t>and </a:t>
            </a:r>
            <a:r>
              <a:rPr lang="de-DE" i="1" dirty="0" smtClean="0"/>
              <a:t>not too old</a:t>
            </a:r>
          </a:p>
          <a:p>
            <a:endParaRPr lang="el-GR" dirty="0"/>
          </a:p>
        </p:txBody>
      </p:sp>
      <p:sp>
        <p:nvSpPr>
          <p:cNvPr id="4" name="Oval 8"/>
          <p:cNvSpPr>
            <a:spLocks noChangeArrowheads="1"/>
          </p:cNvSpPr>
          <p:nvPr/>
        </p:nvSpPr>
        <p:spPr bwMode="auto">
          <a:xfrm>
            <a:off x="6002337" y="3128954"/>
            <a:ext cx="250825" cy="2413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" name="Oval 9"/>
          <p:cNvSpPr>
            <a:spLocks noChangeArrowheads="1"/>
          </p:cNvSpPr>
          <p:nvPr/>
        </p:nvSpPr>
        <p:spPr bwMode="auto">
          <a:xfrm>
            <a:off x="6732240" y="2348880"/>
            <a:ext cx="250825" cy="2413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5713412" y="2865429"/>
            <a:ext cx="250825" cy="23971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7929586" y="4572008"/>
            <a:ext cx="250825" cy="2413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8" name="Oval 12"/>
          <p:cNvSpPr>
            <a:spLocks noChangeArrowheads="1"/>
          </p:cNvSpPr>
          <p:nvPr/>
        </p:nvSpPr>
        <p:spPr bwMode="auto">
          <a:xfrm>
            <a:off x="7308304" y="4005064"/>
            <a:ext cx="250825" cy="23971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9" name="Oval 13"/>
          <p:cNvSpPr>
            <a:spLocks noChangeArrowheads="1"/>
          </p:cNvSpPr>
          <p:nvPr/>
        </p:nvSpPr>
        <p:spPr bwMode="auto">
          <a:xfrm>
            <a:off x="6770687" y="4186229"/>
            <a:ext cx="250825" cy="23971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7236296" y="3429000"/>
            <a:ext cx="250825" cy="23971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5868144" y="4077072"/>
            <a:ext cx="250825" cy="239713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2" name="Oval 17"/>
          <p:cNvSpPr>
            <a:spLocks noChangeArrowheads="1"/>
          </p:cNvSpPr>
          <p:nvPr/>
        </p:nvSpPr>
        <p:spPr bwMode="auto">
          <a:xfrm>
            <a:off x="7429520" y="4500570"/>
            <a:ext cx="250825" cy="2413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3" name="Oval 18"/>
          <p:cNvSpPr>
            <a:spLocks noChangeArrowheads="1"/>
          </p:cNvSpPr>
          <p:nvPr/>
        </p:nvSpPr>
        <p:spPr bwMode="auto">
          <a:xfrm>
            <a:off x="5645428" y="3573016"/>
            <a:ext cx="250825" cy="23971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4" name="Oval 19"/>
          <p:cNvSpPr>
            <a:spLocks noChangeArrowheads="1"/>
          </p:cNvSpPr>
          <p:nvPr/>
        </p:nvSpPr>
        <p:spPr bwMode="auto">
          <a:xfrm>
            <a:off x="6876256" y="4742722"/>
            <a:ext cx="250825" cy="23971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5" name="Oval 20"/>
          <p:cNvSpPr>
            <a:spLocks noChangeArrowheads="1"/>
          </p:cNvSpPr>
          <p:nvPr/>
        </p:nvSpPr>
        <p:spPr bwMode="auto">
          <a:xfrm>
            <a:off x="8172400" y="4869160"/>
            <a:ext cx="250825" cy="2413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grpSp>
        <p:nvGrpSpPr>
          <p:cNvPr id="16" name="Gruppieren 49"/>
          <p:cNvGrpSpPr>
            <a:grpSpLocks/>
          </p:cNvGrpSpPr>
          <p:nvPr/>
        </p:nvGrpSpPr>
        <p:grpSpPr bwMode="auto">
          <a:xfrm>
            <a:off x="4986337" y="2143116"/>
            <a:ext cx="4157663" cy="3471863"/>
            <a:chOff x="4714874" y="3143248"/>
            <a:chExt cx="4157445" cy="3471944"/>
          </a:xfrm>
        </p:grpSpPr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 rot="10800000">
              <a:off x="4714874" y="3500438"/>
              <a:ext cx="492443" cy="15716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latin typeface="Verdana" pitchFamily="34" charset="0"/>
                </a:rPr>
                <a:t>price</a:t>
              </a:r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6786578" y="6215082"/>
              <a:ext cx="192882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dirty="0" smtClean="0">
                  <a:latin typeface="Verdana" pitchFamily="34" charset="0"/>
                </a:rPr>
                <a:t>age</a:t>
              </a:r>
              <a:endParaRPr lang="en-US" sz="2000" b="1" dirty="0">
                <a:latin typeface="Verdana" pitchFamily="34" charset="0"/>
              </a:endParaRPr>
            </a:p>
          </p:txBody>
        </p:sp>
        <p:sp>
          <p:nvSpPr>
            <p:cNvPr id="24" name="Line 4"/>
            <p:cNvSpPr>
              <a:spLocks noChangeShapeType="1"/>
            </p:cNvSpPr>
            <p:nvPr/>
          </p:nvSpPr>
          <p:spPr bwMode="auto">
            <a:xfrm flipV="1">
              <a:off x="5330792" y="3143248"/>
              <a:ext cx="1588" cy="2987745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5" name="Line 5"/>
            <p:cNvSpPr>
              <a:spLocks noChangeShapeType="1"/>
            </p:cNvSpPr>
            <p:nvPr/>
          </p:nvSpPr>
          <p:spPr bwMode="auto">
            <a:xfrm>
              <a:off x="5330792" y="6132581"/>
              <a:ext cx="3541527" cy="1270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sp>
        <p:nvSpPr>
          <p:cNvPr id="18" name="Textfeld 50"/>
          <p:cNvSpPr txBox="1">
            <a:spLocks noChangeArrowheads="1"/>
          </p:cNvSpPr>
          <p:nvPr/>
        </p:nvSpPr>
        <p:spPr bwMode="auto">
          <a:xfrm>
            <a:off x="5057781" y="2357425"/>
            <a:ext cx="5902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smtClean="0">
                <a:latin typeface="Calibri" pitchFamily="34" charset="0"/>
              </a:rPr>
              <a:t>high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19" name="Textfeld 51"/>
          <p:cNvSpPr txBox="1">
            <a:spLocks noChangeArrowheads="1"/>
          </p:cNvSpPr>
          <p:nvPr/>
        </p:nvSpPr>
        <p:spPr bwMode="auto">
          <a:xfrm>
            <a:off x="5057781" y="4571951"/>
            <a:ext cx="5236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smtClean="0">
                <a:latin typeface="Calibri" pitchFamily="34" charset="0"/>
              </a:rPr>
              <a:t>low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20" name="Textfeld 53"/>
          <p:cNvSpPr txBox="1">
            <a:spLocks noChangeArrowheads="1"/>
          </p:cNvSpPr>
          <p:nvPr/>
        </p:nvSpPr>
        <p:spPr bwMode="auto">
          <a:xfrm>
            <a:off x="8415543" y="5202817"/>
            <a:ext cx="590257" cy="36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latin typeface="Calibri" pitchFamily="34" charset="0"/>
              </a:rPr>
              <a:t>high</a:t>
            </a:r>
          </a:p>
        </p:txBody>
      </p:sp>
      <p:sp>
        <p:nvSpPr>
          <p:cNvPr id="21" name="Textfeld 55"/>
          <p:cNvSpPr txBox="1">
            <a:spLocks noChangeArrowheads="1"/>
          </p:cNvSpPr>
          <p:nvPr/>
        </p:nvSpPr>
        <p:spPr bwMode="auto">
          <a:xfrm>
            <a:off x="5919842" y="5202817"/>
            <a:ext cx="523632" cy="36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latin typeface="Calibri" pitchFamily="34" charset="0"/>
              </a:rPr>
              <a:t>low</a:t>
            </a:r>
          </a:p>
        </p:txBody>
      </p:sp>
      <p:sp>
        <p:nvSpPr>
          <p:cNvPr id="26" name="Oval 18"/>
          <p:cNvSpPr>
            <a:spLocks noChangeArrowheads="1"/>
          </p:cNvSpPr>
          <p:nvPr/>
        </p:nvSpPr>
        <p:spPr bwMode="auto">
          <a:xfrm>
            <a:off x="8429652" y="4357694"/>
            <a:ext cx="250825" cy="23971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7" name="Oval 18"/>
          <p:cNvSpPr>
            <a:spLocks noChangeArrowheads="1"/>
          </p:cNvSpPr>
          <p:nvPr/>
        </p:nvSpPr>
        <p:spPr bwMode="auto">
          <a:xfrm>
            <a:off x="6072198" y="2643182"/>
            <a:ext cx="250825" cy="23971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8" name="Oval 12"/>
          <p:cNvSpPr>
            <a:spLocks noChangeArrowheads="1"/>
          </p:cNvSpPr>
          <p:nvPr/>
        </p:nvSpPr>
        <p:spPr bwMode="auto">
          <a:xfrm>
            <a:off x="7286644" y="2786058"/>
            <a:ext cx="250825" cy="23971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9" name="Oval 18"/>
          <p:cNvSpPr>
            <a:spLocks noChangeArrowheads="1"/>
          </p:cNvSpPr>
          <p:nvPr/>
        </p:nvSpPr>
        <p:spPr bwMode="auto">
          <a:xfrm>
            <a:off x="7715272" y="3357562"/>
            <a:ext cx="250825" cy="239712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0" name="Oval 8"/>
          <p:cNvSpPr>
            <a:spLocks noChangeArrowheads="1"/>
          </p:cNvSpPr>
          <p:nvPr/>
        </p:nvSpPr>
        <p:spPr bwMode="auto">
          <a:xfrm>
            <a:off x="6605605" y="2978151"/>
            <a:ext cx="250825" cy="2413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1" name="Oval 9"/>
          <p:cNvSpPr>
            <a:spLocks noChangeArrowheads="1"/>
          </p:cNvSpPr>
          <p:nvPr/>
        </p:nvSpPr>
        <p:spPr bwMode="auto">
          <a:xfrm>
            <a:off x="6372200" y="3717032"/>
            <a:ext cx="250825" cy="2413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2" name="Rectangle 31"/>
          <p:cNvSpPr/>
          <p:nvPr/>
        </p:nvSpPr>
        <p:spPr>
          <a:xfrm>
            <a:off x="8316416" y="2071678"/>
            <a:ext cx="827584" cy="357190"/>
          </a:xfrm>
          <a:prstGeom prst="rect">
            <a:avLst/>
          </a:prstGeom>
          <a:solidFill>
            <a:srgbClr val="FF000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worst</a:t>
            </a:r>
            <a:endParaRPr lang="el-GR" b="1" dirty="0"/>
          </a:p>
        </p:txBody>
      </p:sp>
      <p:sp>
        <p:nvSpPr>
          <p:cNvPr id="33" name="Rectangle 32"/>
          <p:cNvSpPr/>
          <p:nvPr/>
        </p:nvSpPr>
        <p:spPr>
          <a:xfrm>
            <a:off x="5143504" y="4929198"/>
            <a:ext cx="868656" cy="357190"/>
          </a:xfrm>
          <a:prstGeom prst="rect">
            <a:avLst/>
          </a:prstGeom>
          <a:solidFill>
            <a:srgbClr val="92D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best</a:t>
            </a:r>
            <a:endParaRPr lang="el-GR" b="1" dirty="0"/>
          </a:p>
        </p:txBody>
      </p:sp>
      <p:sp>
        <p:nvSpPr>
          <p:cNvPr id="34" name="Oval 18"/>
          <p:cNvSpPr>
            <a:spLocks noChangeArrowheads="1"/>
          </p:cNvSpPr>
          <p:nvPr/>
        </p:nvSpPr>
        <p:spPr bwMode="auto">
          <a:xfrm>
            <a:off x="6876256" y="4725144"/>
            <a:ext cx="250825" cy="239712"/>
          </a:xfrm>
          <a:prstGeom prst="ellipse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5" name="Oval 18"/>
          <p:cNvSpPr>
            <a:spLocks noChangeArrowheads="1"/>
          </p:cNvSpPr>
          <p:nvPr/>
        </p:nvSpPr>
        <p:spPr bwMode="auto">
          <a:xfrm>
            <a:off x="5652120" y="3573016"/>
            <a:ext cx="250825" cy="239712"/>
          </a:xfrm>
          <a:prstGeom prst="ellipse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6" name="Oval 12"/>
          <p:cNvSpPr>
            <a:spLocks noChangeArrowheads="1"/>
          </p:cNvSpPr>
          <p:nvPr/>
        </p:nvSpPr>
        <p:spPr bwMode="auto">
          <a:xfrm>
            <a:off x="5868144" y="4077072"/>
            <a:ext cx="250825" cy="239712"/>
          </a:xfrm>
          <a:prstGeom prst="ellipse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7" name="Oval 18"/>
          <p:cNvSpPr>
            <a:spLocks noChangeArrowheads="1"/>
          </p:cNvSpPr>
          <p:nvPr/>
        </p:nvSpPr>
        <p:spPr bwMode="auto">
          <a:xfrm>
            <a:off x="8172400" y="4869160"/>
            <a:ext cx="250825" cy="239712"/>
          </a:xfrm>
          <a:prstGeom prst="ellipse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</p:spTree>
  </p:cSld>
  <p:clrMapOvr>
    <a:masterClrMapping/>
  </p:clrMapOvr>
  <p:transition advTm="71761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Network monitoring at the edge routers</a:t>
            </a:r>
            <a:endParaRPr lang="el-GR" dirty="0"/>
          </a:p>
        </p:txBody>
      </p:sp>
      <p:grpSp>
        <p:nvGrpSpPr>
          <p:cNvPr id="4" name="Group 3"/>
          <p:cNvGrpSpPr/>
          <p:nvPr/>
        </p:nvGrpSpPr>
        <p:grpSpPr>
          <a:xfrm>
            <a:off x="3851920" y="4118600"/>
            <a:ext cx="2487238" cy="1963962"/>
            <a:chOff x="3374066" y="4378516"/>
            <a:chExt cx="1130741" cy="888806"/>
          </a:xfrm>
        </p:grpSpPr>
        <p:grpSp>
          <p:nvGrpSpPr>
            <p:cNvPr id="5" name="Group 32"/>
            <p:cNvGrpSpPr/>
            <p:nvPr/>
          </p:nvGrpSpPr>
          <p:grpSpPr>
            <a:xfrm>
              <a:off x="3374066" y="4552556"/>
              <a:ext cx="916610" cy="714766"/>
              <a:chOff x="6681095" y="2924944"/>
              <a:chExt cx="916610" cy="714766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6804248" y="2924944"/>
                <a:ext cx="0" cy="6480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6732240" y="3501008"/>
                <a:ext cx="79208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/>
              <p:cNvSpPr/>
              <p:nvPr/>
            </p:nvSpPr>
            <p:spPr>
              <a:xfrm>
                <a:off x="6876256" y="3356992"/>
                <a:ext cx="45719" cy="5030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7092280" y="3429000"/>
                <a:ext cx="45719" cy="5030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6948264" y="3068960"/>
                <a:ext cx="45719" cy="5030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7092280" y="3212976"/>
                <a:ext cx="45719" cy="5030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948264" y="3212976"/>
                <a:ext cx="45719" cy="5030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7411843" y="3429000"/>
                <a:ext cx="45719" cy="5030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7236296" y="3429000"/>
                <a:ext cx="45719" cy="5030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7276773" y="3280222"/>
                <a:ext cx="45719" cy="5030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6849487" y="2946373"/>
                <a:ext cx="45719" cy="5030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020272" y="3289746"/>
                <a:ext cx="45719" cy="5030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20272" y="3429000"/>
                <a:ext cx="45719" cy="5030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6895882" y="3132600"/>
                <a:ext cx="45719" cy="5030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6828058" y="3212976"/>
                <a:ext cx="45719" cy="5030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6906490" y="3500423"/>
                <a:ext cx="691215" cy="139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#packets</a:t>
                </a:r>
                <a:endParaRPr lang="el-GR" sz="14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 rot="16200000">
                <a:off x="6600568" y="3143928"/>
                <a:ext cx="300975" cy="1399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Tr.vol.</a:t>
                </a:r>
                <a:endParaRPr lang="el-GR" sz="1400" dirty="0"/>
              </a:p>
            </p:txBody>
          </p:sp>
        </p:grpSp>
        <p:cxnSp>
          <p:nvCxnSpPr>
            <p:cNvPr id="6" name="Straight Arrow Connector 5"/>
            <p:cNvCxnSpPr/>
            <p:nvPr/>
          </p:nvCxnSpPr>
          <p:spPr>
            <a:xfrm flipH="1">
              <a:off x="3707904" y="4624564"/>
              <a:ext cx="360040" cy="720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3851920" y="4624564"/>
              <a:ext cx="216024" cy="21602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3995936" y="4624564"/>
              <a:ext cx="72008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3980857" y="4486100"/>
              <a:ext cx="215857" cy="125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P2P</a:t>
              </a:r>
              <a:endParaRPr lang="el-GR" sz="9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28786" y="4802157"/>
              <a:ext cx="476021" cy="125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DDoS</a:t>
              </a:r>
              <a:r>
                <a:rPr lang="en-US" sz="1200" dirty="0" smtClean="0"/>
                <a:t> attack</a:t>
              </a:r>
              <a:endParaRPr lang="el-GR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668689" y="4378516"/>
              <a:ext cx="425738" cy="125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DoS</a:t>
              </a:r>
              <a:r>
                <a:rPr lang="en-US" sz="1200" dirty="0" smtClean="0"/>
                <a:t> attack</a:t>
              </a:r>
              <a:endParaRPr lang="el-GR" sz="1200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4137572" y="4924501"/>
              <a:ext cx="72007" cy="127139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3601984" y="4480548"/>
              <a:ext cx="249936" cy="11509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Down Arrow 53"/>
          <p:cNvSpPr/>
          <p:nvPr/>
        </p:nvSpPr>
        <p:spPr>
          <a:xfrm rot="-5400000">
            <a:off x="6625344" y="2526593"/>
            <a:ext cx="180020" cy="252028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56" name="Table 55"/>
          <p:cNvGraphicFramePr>
            <a:graphicFrameLocks noGrp="1"/>
          </p:cNvGraphicFramePr>
          <p:nvPr/>
        </p:nvGraphicFramePr>
        <p:xfrm>
          <a:off x="4645124" y="1914525"/>
          <a:ext cx="1854200" cy="1514475"/>
        </p:xfrm>
        <a:graphic>
          <a:graphicData uri="http://schemas.openxmlformats.org/drawingml/2006/table">
            <a:tbl>
              <a:tblPr/>
              <a:tblGrid>
                <a:gridCol w="408875"/>
                <a:gridCol w="599049"/>
                <a:gridCol w="513471"/>
                <a:gridCol w="332805"/>
              </a:tblGrid>
              <a:tr h="16192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6100"/>
                          </a:solidFill>
                          <a:latin typeface="Calibri"/>
                        </a:rPr>
                        <a:t>Raw data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router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target IP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#packets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vol.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>
                          <a:solidFill>
                            <a:srgbClr val="4F6228"/>
                          </a:solidFill>
                          <a:latin typeface="Calibri"/>
                        </a:rPr>
                        <a:t>121.11.*.*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1226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110.1.*.*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>
                          <a:solidFill>
                            <a:srgbClr val="4F6228"/>
                          </a:solidFill>
                          <a:latin typeface="Calibri"/>
                        </a:rPr>
                        <a:t>121.11.*.*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110.1.*.*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>
                          <a:solidFill>
                            <a:srgbClr val="4F6228"/>
                          </a:solidFill>
                          <a:latin typeface="Calibri"/>
                        </a:rPr>
                        <a:t>121.11.*.*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 dirty="0">
                          <a:solidFill>
                            <a:srgbClr val="953735"/>
                          </a:solidFill>
                          <a:latin typeface="Calibri"/>
                        </a:rPr>
                        <a:t>201.7.*.*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6877372" y="1914525"/>
          <a:ext cx="1943100" cy="1171575"/>
        </p:xfrm>
        <a:graphic>
          <a:graphicData uri="http://schemas.openxmlformats.org/drawingml/2006/table">
            <a:tbl>
              <a:tblPr/>
              <a:tblGrid>
                <a:gridCol w="600075"/>
                <a:gridCol w="514350"/>
                <a:gridCol w="333375"/>
                <a:gridCol w="495300"/>
              </a:tblGrid>
              <a:tr h="16192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6100"/>
                          </a:solidFill>
                          <a:latin typeface="Calibri"/>
                        </a:rPr>
                        <a:t>Dimensions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target IP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#packets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vol.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var(vol.)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>
                          <a:solidFill>
                            <a:srgbClr val="4F6228"/>
                          </a:solidFill>
                          <a:latin typeface="Calibri"/>
                        </a:rPr>
                        <a:t>121.11.*.*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>
                          <a:solidFill>
                            <a:srgbClr val="1F497D"/>
                          </a:solidFill>
                          <a:latin typeface="Calibri"/>
                        </a:rPr>
                        <a:t>110.1.*.*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>
                          <a:solidFill>
                            <a:srgbClr val="953735"/>
                          </a:solidFill>
                          <a:latin typeface="Calibri"/>
                        </a:rPr>
                        <a:t>201.7.*.*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627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4874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 dirty="0">
                          <a:solidFill>
                            <a:srgbClr val="E46D0A"/>
                          </a:solidFill>
                          <a:latin typeface="Calibri"/>
                        </a:rPr>
                        <a:t>117.3.*.*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…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1" name="Group 57"/>
          <p:cNvGrpSpPr/>
          <p:nvPr/>
        </p:nvGrpSpPr>
        <p:grpSpPr>
          <a:xfrm>
            <a:off x="6588224" y="4509120"/>
            <a:ext cx="2454199" cy="1579395"/>
            <a:chOff x="3374066" y="4552556"/>
            <a:chExt cx="1115721" cy="714767"/>
          </a:xfrm>
        </p:grpSpPr>
        <p:grpSp>
          <p:nvGrpSpPr>
            <p:cNvPr id="32" name="Group 32"/>
            <p:cNvGrpSpPr/>
            <p:nvPr/>
          </p:nvGrpSpPr>
          <p:grpSpPr>
            <a:xfrm>
              <a:off x="3374066" y="4552556"/>
              <a:ext cx="934325" cy="714767"/>
              <a:chOff x="6681095" y="2924944"/>
              <a:chExt cx="934325" cy="714767"/>
            </a:xfrm>
          </p:grpSpPr>
          <p:cxnSp>
            <p:nvCxnSpPr>
              <p:cNvPr id="68" name="Straight Connector 67"/>
              <p:cNvCxnSpPr/>
              <p:nvPr/>
            </p:nvCxnSpPr>
            <p:spPr>
              <a:xfrm>
                <a:off x="6804248" y="2924944"/>
                <a:ext cx="0" cy="64807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6732240" y="3501008"/>
                <a:ext cx="79208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Oval 69"/>
              <p:cNvSpPr/>
              <p:nvPr/>
            </p:nvSpPr>
            <p:spPr>
              <a:xfrm>
                <a:off x="6876256" y="3356992"/>
                <a:ext cx="45719" cy="5030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7092280" y="3429000"/>
                <a:ext cx="45719" cy="5030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6948264" y="3068960"/>
                <a:ext cx="45719" cy="5030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7092280" y="3212976"/>
                <a:ext cx="45719" cy="5030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6948264" y="3212976"/>
                <a:ext cx="45719" cy="5030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7411843" y="3429000"/>
                <a:ext cx="45719" cy="5030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7236296" y="3429000"/>
                <a:ext cx="45719" cy="5030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7276773" y="3280222"/>
                <a:ext cx="45719" cy="5030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6849487" y="2946373"/>
                <a:ext cx="45719" cy="5030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7020272" y="3289746"/>
                <a:ext cx="45719" cy="5030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7020272" y="3429000"/>
                <a:ext cx="45719" cy="5030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6895882" y="3132600"/>
                <a:ext cx="45719" cy="5030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6828058" y="3212976"/>
                <a:ext cx="45719" cy="5030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6924205" y="3500424"/>
                <a:ext cx="691215" cy="139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#packets</a:t>
                </a:r>
                <a:endParaRPr lang="el-GR" sz="1400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 rot="16200000">
                <a:off x="6513630" y="3143927"/>
                <a:ext cx="474851" cy="1399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/>
                  <a:t>Var</a:t>
                </a:r>
                <a:r>
                  <a:rPr lang="en-US" sz="1400" dirty="0" smtClean="0"/>
                  <a:t>(Tr.vol.)</a:t>
                </a:r>
                <a:endParaRPr lang="el-GR" sz="1400" dirty="0"/>
              </a:p>
            </p:txBody>
          </p:sp>
        </p:grpSp>
        <p:cxnSp>
          <p:nvCxnSpPr>
            <p:cNvPr id="62" name="Straight Arrow Connector 61"/>
            <p:cNvCxnSpPr>
              <a:stCxn id="64" idx="2"/>
            </p:cNvCxnSpPr>
            <p:nvPr/>
          </p:nvCxnSpPr>
          <p:spPr>
            <a:xfrm flipH="1">
              <a:off x="3995937" y="4797163"/>
              <a:ext cx="255840" cy="11543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4013766" y="4671805"/>
              <a:ext cx="476021" cy="1253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DDoS</a:t>
              </a:r>
              <a:r>
                <a:rPr lang="en-US" sz="1200" dirty="0" smtClean="0"/>
                <a:t> attack</a:t>
              </a:r>
              <a:endParaRPr lang="el-GR" sz="1200" dirty="0"/>
            </a:p>
          </p:txBody>
        </p:sp>
        <p:cxnSp>
          <p:nvCxnSpPr>
            <p:cNvPr id="66" name="Straight Arrow Connector 65"/>
            <p:cNvCxnSpPr>
              <a:stCxn id="64" idx="2"/>
            </p:cNvCxnSpPr>
            <p:nvPr/>
          </p:nvCxnSpPr>
          <p:spPr>
            <a:xfrm flipH="1">
              <a:off x="4137572" y="4797163"/>
              <a:ext cx="114205" cy="2544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44" y="1779508"/>
            <a:ext cx="4389285" cy="259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</a:t>
            </a:r>
            <a:r>
              <a:rPr lang="en-US" dirty="0" smtClean="0">
                <a:sym typeface="Wingdings" pitchFamily="2" charset="2"/>
              </a:rPr>
              <a:t>requirements for skylines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Distributed and P2P algorithms, tracking of skylines, etc.</a:t>
            </a:r>
          </a:p>
          <a:p>
            <a:r>
              <a:rPr lang="en-US" i="1" dirty="0" smtClean="0"/>
              <a:t>Continuous </a:t>
            </a:r>
            <a:r>
              <a:rPr lang="en-US" dirty="0" smtClean="0"/>
              <a:t>monitoring of </a:t>
            </a:r>
            <a:r>
              <a:rPr lang="en-US" i="1" dirty="0" smtClean="0"/>
              <a:t>functional</a:t>
            </a:r>
            <a:r>
              <a:rPr lang="en-US" dirty="0" smtClean="0"/>
              <a:t> skylines with </a:t>
            </a:r>
            <a:r>
              <a:rPr lang="en-US" i="1" dirty="0" smtClean="0"/>
              <a:t>data fragmentation</a:t>
            </a:r>
          </a:p>
          <a:p>
            <a:pPr lvl="1"/>
            <a:r>
              <a:rPr lang="en-US" dirty="0" smtClean="0"/>
              <a:t>Volatile data: sensor networks, network monitoring, financial streams</a:t>
            </a:r>
          </a:p>
          <a:p>
            <a:pPr lvl="2"/>
            <a:r>
              <a:rPr lang="en-US" dirty="0" smtClean="0"/>
              <a:t>Skyline tracking essential</a:t>
            </a:r>
          </a:p>
          <a:p>
            <a:pPr lvl="1"/>
            <a:r>
              <a:rPr lang="en-US" dirty="0" smtClean="0"/>
              <a:t>Data points </a:t>
            </a:r>
            <a:r>
              <a:rPr lang="en-US" dirty="0" smtClean="0">
                <a:solidFill>
                  <a:srgbClr val="FF0000"/>
                </a:solidFill>
              </a:rPr>
              <a:t>fragmented</a:t>
            </a:r>
            <a:r>
              <a:rPr lang="en-US" dirty="0" smtClean="0"/>
              <a:t> over the network: no single node has knowledge of each point’s coordinates</a:t>
            </a:r>
          </a:p>
          <a:p>
            <a:pPr lvl="2"/>
            <a:r>
              <a:rPr lang="en-US" dirty="0" smtClean="0"/>
              <a:t>Coordinates of each point computed by aggregation</a:t>
            </a:r>
          </a:p>
          <a:p>
            <a:pPr lvl="1"/>
            <a:r>
              <a:rPr lang="en-US" dirty="0" smtClean="0"/>
              <a:t>Skyline dimensions computed through (possibly) </a:t>
            </a:r>
            <a:r>
              <a:rPr lang="en-US" dirty="0" smtClean="0">
                <a:solidFill>
                  <a:srgbClr val="FF0000"/>
                </a:solidFill>
              </a:rPr>
              <a:t>non-linear functions</a:t>
            </a:r>
            <a:r>
              <a:rPr lang="en-US" dirty="0" smtClean="0"/>
              <a:t> over the </a:t>
            </a:r>
            <a:r>
              <a:rPr lang="en-US" b="1" dirty="0" smtClean="0"/>
              <a:t>aggregate </a:t>
            </a:r>
            <a:r>
              <a:rPr lang="en-US" dirty="0" smtClean="0"/>
              <a:t>data</a:t>
            </a:r>
          </a:p>
        </p:txBody>
      </p:sp>
    </p:spTree>
  </p:cSld>
  <p:clrMapOvr>
    <a:masterClrMapping/>
  </p:clrMapOvr>
  <p:transition advTm="94427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data sets</a:t>
            </a:r>
            <a:endParaRPr lang="el-GR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03468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1000 sites</a:t>
            </a:r>
          </a:p>
          <a:p>
            <a:r>
              <a:rPr lang="en-US" dirty="0" smtClean="0"/>
              <a:t>2000 objects</a:t>
            </a:r>
          </a:p>
          <a:p>
            <a:r>
              <a:rPr lang="en-US" dirty="0" smtClean="0"/>
              <a:t>10 Million updates</a:t>
            </a:r>
          </a:p>
          <a:p>
            <a:r>
              <a:rPr lang="en-US" dirty="0" smtClean="0"/>
              <a:t>2-4 functions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5193" y="1196753"/>
            <a:ext cx="5788807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Synthetic data sets</a:t>
            </a:r>
            <a:endParaRPr lang="el-GR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2458616" cy="49377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2000 objects</a:t>
            </a:r>
          </a:p>
          <a:p>
            <a:r>
              <a:rPr lang="en-US" sz="2400" dirty="0" smtClean="0"/>
              <a:t>10000 updates per site/object</a:t>
            </a:r>
          </a:p>
          <a:p>
            <a:r>
              <a:rPr lang="en-US" sz="2400" dirty="0" smtClean="0"/>
              <a:t>2 dimensions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2200" y="1196752"/>
            <a:ext cx="6131800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9609" y="1484784"/>
            <a:ext cx="5504392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 data sets</a:t>
            </a:r>
            <a:endParaRPr lang="el-GR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3178696" cy="4937760"/>
          </a:xfrm>
        </p:spPr>
        <p:txBody>
          <a:bodyPr>
            <a:normAutofit fontScale="92500" lnSpcReduction="20000"/>
          </a:bodyPr>
          <a:lstStyle/>
          <a:p>
            <a:r>
              <a:rPr lang="en-US" cap="small" dirty="0" smtClean="0"/>
              <a:t>Weather</a:t>
            </a:r>
            <a:r>
              <a:rPr lang="en-US" dirty="0" smtClean="0"/>
              <a:t>: NOAA weather data (2010-2011)</a:t>
            </a:r>
          </a:p>
          <a:p>
            <a:pPr lvl="1"/>
            <a:r>
              <a:rPr lang="en-US" dirty="0" smtClean="0"/>
              <a:t>~94 million readings</a:t>
            </a:r>
          </a:p>
          <a:p>
            <a:pPr lvl="1"/>
            <a:r>
              <a:rPr lang="en-US" dirty="0" smtClean="0"/>
              <a:t>5423 sensors, 257 countries</a:t>
            </a:r>
          </a:p>
          <a:p>
            <a:pPr lvl="1"/>
            <a:r>
              <a:rPr lang="en-US" dirty="0" smtClean="0"/>
              <a:t>Sensors monitor only one object!</a:t>
            </a:r>
          </a:p>
          <a:p>
            <a:r>
              <a:rPr lang="en-US" cap="small" dirty="0" smtClean="0"/>
              <a:t>Movies</a:t>
            </a:r>
            <a:r>
              <a:rPr lang="en-US" dirty="0" smtClean="0"/>
              <a:t>: </a:t>
            </a:r>
            <a:r>
              <a:rPr lang="en-US" dirty="0" err="1" smtClean="0"/>
              <a:t>Movielens</a:t>
            </a:r>
            <a:r>
              <a:rPr lang="en-US" dirty="0" smtClean="0"/>
              <a:t> movie ratings</a:t>
            </a:r>
          </a:p>
          <a:p>
            <a:pPr lvl="1"/>
            <a:r>
              <a:rPr lang="en-US" dirty="0" smtClean="0"/>
              <a:t>10 million ratings</a:t>
            </a:r>
          </a:p>
          <a:p>
            <a:pPr lvl="1"/>
            <a:r>
              <a:rPr lang="en-US" dirty="0" smtClean="0"/>
              <a:t>10681 movies</a:t>
            </a:r>
          </a:p>
          <a:p>
            <a:pPr lvl="1"/>
            <a:r>
              <a:rPr lang="en-US" dirty="0" smtClean="0"/>
              <a:t>71567 users assigned to 200 sites</a:t>
            </a:r>
          </a:p>
          <a:p>
            <a:endParaRPr lang="en-US" dirty="0" smtClean="0"/>
          </a:p>
        </p:txBody>
      </p:sp>
      <p:sp>
        <p:nvSpPr>
          <p:cNvPr id="13" name="Down Arrow 12"/>
          <p:cNvSpPr/>
          <p:nvPr/>
        </p:nvSpPr>
        <p:spPr>
          <a:xfrm>
            <a:off x="6588224" y="5296934"/>
            <a:ext cx="57606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Down Arrow 15"/>
          <p:cNvSpPr/>
          <p:nvPr/>
        </p:nvSpPr>
        <p:spPr>
          <a:xfrm rot="10800000">
            <a:off x="6660232" y="4072798"/>
            <a:ext cx="576064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6156176" y="4720870"/>
            <a:ext cx="1732077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Winter 2010/11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5177" y="1340768"/>
            <a:ext cx="72008" cy="5517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custDataLst>
      <p:tags r:id="rId1"/>
    </p:custDataLst>
  </p:cSld>
  <p:clrMapOvr>
    <a:masterClrMapping/>
  </p:clrMapOvr>
  <p:transition advTm="1002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219200"/>
            <a:ext cx="8219256" cy="1273696"/>
          </a:xfrm>
        </p:spPr>
        <p:txBody>
          <a:bodyPr>
            <a:normAutofit fontScale="85000" lnSpcReduction="20000"/>
          </a:bodyPr>
          <a:lstStyle/>
          <a:p>
            <a:r>
              <a:rPr lang="en-US" sz="1800" dirty="0" smtClean="0"/>
              <a:t>Weather sensors spread over the US</a:t>
            </a:r>
          </a:p>
          <a:p>
            <a:r>
              <a:rPr lang="en-US" sz="1800" dirty="0" smtClean="0"/>
              <a:t>Skyline of states with the most extreme weather situations</a:t>
            </a:r>
          </a:p>
          <a:p>
            <a:pPr lvl="1"/>
            <a:r>
              <a:rPr lang="en-US" sz="1600" dirty="0" smtClean="0"/>
              <a:t>Lowest temperature, highest humidity</a:t>
            </a:r>
          </a:p>
          <a:p>
            <a:pPr lvl="1"/>
            <a:r>
              <a:rPr lang="en-US" sz="1600" dirty="0" smtClean="0"/>
              <a:t>Lowest temperature, lowest dew-point </a:t>
            </a:r>
            <a:r>
              <a:rPr lang="en-US" sz="1600" u="sng" dirty="0" smtClean="0"/>
              <a:t>(dew-point=f(temperature, humidity))</a:t>
            </a:r>
          </a:p>
          <a:p>
            <a:pPr lvl="1"/>
            <a:r>
              <a:rPr lang="en-US" sz="1600" dirty="0" smtClean="0"/>
              <a:t>Average values over all sensors at each state</a:t>
            </a:r>
            <a:endParaRPr lang="el-GR" sz="1800" dirty="0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4904"/>
            <a:ext cx="9177102" cy="406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6661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Challenges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Distributed data</a:t>
            </a:r>
          </a:p>
          <a:p>
            <a:pPr lvl="1"/>
            <a:r>
              <a:rPr lang="en-US" dirty="0" smtClean="0"/>
              <a:t>Data points are fragmented </a:t>
            </a:r>
            <a:r>
              <a:rPr lang="en-US" dirty="0" smtClean="0">
                <a:sym typeface="Wingdings" pitchFamily="2" charset="2"/>
              </a:rPr>
              <a:t> cannot apply distributed skyline techniques</a:t>
            </a:r>
            <a:endParaRPr lang="en-US" dirty="0" smtClean="0"/>
          </a:p>
          <a:p>
            <a:pPr lvl="1"/>
            <a:r>
              <a:rPr lang="en-US" dirty="0" smtClean="0"/>
              <a:t>Non-linear functions</a:t>
            </a:r>
          </a:p>
          <a:p>
            <a:pPr lvl="2"/>
            <a:r>
              <a:rPr lang="en-US" dirty="0" smtClean="0"/>
              <a:t>Direction of the local update not the same as direction of the change in the skyline space</a:t>
            </a:r>
          </a:p>
          <a:p>
            <a:pPr lvl="2"/>
            <a:r>
              <a:rPr lang="en-US" dirty="0" smtClean="0"/>
              <a:t>Impossible to filter out local updates</a:t>
            </a:r>
          </a:p>
          <a:p>
            <a:r>
              <a:rPr lang="en-US" dirty="0" smtClean="0"/>
              <a:t>Network cost</a:t>
            </a:r>
          </a:p>
          <a:p>
            <a:pPr lvl="1"/>
            <a:r>
              <a:rPr lang="en-US" dirty="0" smtClean="0"/>
              <a:t>Prohibitive for voluminous streams</a:t>
            </a:r>
          </a:p>
          <a:p>
            <a:pPr lvl="2"/>
            <a:r>
              <a:rPr lang="en-US" dirty="0" smtClean="0"/>
              <a:t>Financial streams - stock ticks (80 Million updates per second)</a:t>
            </a:r>
          </a:p>
          <a:p>
            <a:pPr lvl="2"/>
            <a:r>
              <a:rPr lang="en-US" dirty="0" smtClean="0"/>
              <a:t>Network packet monitoring (up to 100Gbps)</a:t>
            </a:r>
          </a:p>
          <a:p>
            <a:pPr lvl="2"/>
            <a:r>
              <a:rPr lang="en-US" dirty="0" smtClean="0"/>
              <a:t>Sensors (arbitrary frequency)</a:t>
            </a:r>
          </a:p>
        </p:txBody>
      </p:sp>
    </p:spTree>
  </p:cSld>
  <p:clrMapOvr>
    <a:masterClrMapping/>
  </p:clrMapOvr>
  <p:transition advTm="13464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First work to address </a:t>
            </a:r>
            <a:r>
              <a:rPr lang="en-US" i="1" dirty="0" smtClean="0"/>
              <a:t>continuous fragmented functional skyline monitoring</a:t>
            </a:r>
            <a:endParaRPr lang="en-US" dirty="0" smtClean="0"/>
          </a:p>
          <a:p>
            <a:r>
              <a:rPr lang="en-US" dirty="0" smtClean="0"/>
              <a:t>Decompose skyline monitoring to a set of threshold crossing queries</a:t>
            </a:r>
          </a:p>
          <a:p>
            <a:pPr lvl="1"/>
            <a:r>
              <a:rPr lang="en-US" dirty="0" smtClean="0"/>
              <a:t>Monitor using the Geometric Method</a:t>
            </a:r>
          </a:p>
          <a:p>
            <a:pPr lvl="1"/>
            <a:r>
              <a:rPr lang="en-US" dirty="0" smtClean="0"/>
              <a:t>Minimize the number of queries</a:t>
            </a:r>
          </a:p>
          <a:p>
            <a:r>
              <a:rPr lang="en-US" dirty="0" smtClean="0"/>
              <a:t>Novel adaptive combination of streaming/geometric scheme</a:t>
            </a:r>
          </a:p>
          <a:p>
            <a:pPr lvl="1"/>
            <a:r>
              <a:rPr lang="en-US" dirty="0" smtClean="0"/>
              <a:t>Stochastic model </a:t>
            </a:r>
          </a:p>
          <a:p>
            <a:pPr lvl="1"/>
            <a:r>
              <a:rPr lang="en-US" dirty="0" smtClean="0"/>
              <a:t>Observes the sites behavior </a:t>
            </a:r>
          </a:p>
          <a:p>
            <a:pPr lvl="1"/>
            <a:r>
              <a:rPr lang="en-US" dirty="0" smtClean="0"/>
              <a:t>Switches to the most efficient monitoring scheme</a:t>
            </a:r>
            <a:endParaRPr lang="el-GR" dirty="0"/>
          </a:p>
        </p:txBody>
      </p:sp>
    </p:spTree>
  </p:cSld>
  <p:clrMapOvr>
    <a:masterClrMapping/>
  </p:clrMapOvr>
  <p:transition advTm="5275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789040"/>
            <a:ext cx="3483242" cy="249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Geometry to the rescue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2341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geometric method [SIGMOD06, TODS07] </a:t>
            </a:r>
          </a:p>
          <a:p>
            <a:pPr lvl="1"/>
            <a:r>
              <a:rPr lang="en-US" dirty="0" smtClean="0"/>
              <a:t>Distributed monitoring of threshold crossing queries with fragmented data</a:t>
            </a:r>
          </a:p>
          <a:p>
            <a:pPr lvl="1"/>
            <a:r>
              <a:rPr lang="en-US" dirty="0" smtClean="0"/>
              <a:t>Detect when               where      is the aggregate value, for arbitrary</a:t>
            </a:r>
          </a:p>
          <a:p>
            <a:r>
              <a:rPr lang="en-US" dirty="0" smtClean="0"/>
              <a:t>Key idea: Cannot monitor the range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monitor domain</a:t>
            </a:r>
          </a:p>
          <a:p>
            <a:r>
              <a:rPr lang="en-US" dirty="0" smtClean="0"/>
              <a:t>Any convex aggregate is </a:t>
            </a:r>
            <a:br>
              <a:rPr lang="en-US" dirty="0" smtClean="0"/>
            </a:br>
            <a:r>
              <a:rPr lang="en-US" dirty="0" smtClean="0"/>
              <a:t>within the balls with </a:t>
            </a:r>
            <a:br>
              <a:rPr lang="en-US" dirty="0" smtClean="0"/>
            </a:br>
            <a:r>
              <a:rPr lang="en-US" dirty="0" smtClean="0"/>
              <a:t>center            </a:t>
            </a:r>
            <a:br>
              <a:rPr lang="en-US" dirty="0" smtClean="0"/>
            </a:br>
            <a:r>
              <a:rPr lang="en-US" dirty="0" smtClean="0"/>
              <a:t>	</a:t>
            </a:r>
            <a:br>
              <a:rPr lang="en-US" dirty="0" smtClean="0"/>
            </a:br>
            <a:r>
              <a:rPr lang="en-US" dirty="0" smtClean="0"/>
              <a:t>and radius</a:t>
            </a:r>
          </a:p>
          <a:p>
            <a:endParaRPr lang="en-US" dirty="0" smtClean="0"/>
          </a:p>
          <a:p>
            <a:r>
              <a:rPr lang="en-US" dirty="0" smtClean="0"/>
              <a:t>Check if  </a:t>
            </a:r>
            <a:br>
              <a:rPr lang="en-US" dirty="0" smtClean="0"/>
            </a:br>
            <a:r>
              <a:rPr lang="en-US" dirty="0" smtClean="0"/>
              <a:t>for all    in all balls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586256" y="2258368"/>
          <a:ext cx="1014371" cy="360040"/>
        </p:xfrm>
        <a:graphic>
          <a:graphicData uri="http://schemas.openxmlformats.org/presentationml/2006/ole">
            <p:oleObj spid="_x0000_s2050" name="Equation" r:id="rId6" imgW="571320" imgH="203040" progId="Equation.3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499992" y="2315136"/>
          <a:ext cx="253594" cy="281770"/>
        </p:xfrm>
        <a:graphic>
          <a:graphicData uri="http://schemas.openxmlformats.org/presentationml/2006/ole">
            <p:oleObj spid="_x0000_s2051" name="Equation" r:id="rId7" imgW="126720" imgH="139680" progId="Equation.3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2070505" y="2554020"/>
          <a:ext cx="269247" cy="360038"/>
        </p:xfrm>
        <a:graphic>
          <a:graphicData uri="http://schemas.openxmlformats.org/presentationml/2006/ole">
            <p:oleObj spid="_x0000_s2052" name="Equation" r:id="rId8" imgW="152280" imgH="203040" progId="Equation.3">
              <p:embed/>
            </p:oleObj>
          </a:graphicData>
        </a:graphic>
      </p:graphicFrame>
      <p:graphicFrame>
        <p:nvGraphicFramePr>
          <p:cNvPr id="7" name="Object 15"/>
          <p:cNvGraphicFramePr>
            <a:graphicFrameLocks noChangeAspect="1"/>
          </p:cNvGraphicFramePr>
          <p:nvPr/>
        </p:nvGraphicFramePr>
        <p:xfrm>
          <a:off x="1697038" y="3946525"/>
          <a:ext cx="855662" cy="736600"/>
        </p:xfrm>
        <a:graphic>
          <a:graphicData uri="http://schemas.openxmlformats.org/presentationml/2006/ole">
            <p:oleObj spid="_x0000_s2053" name="Equation" r:id="rId9" imgW="482400" imgH="419040" progId="Equation.3">
              <p:embed/>
            </p:oleObj>
          </a:graphicData>
        </a:graphic>
      </p:graphicFrame>
      <p:graphicFrame>
        <p:nvGraphicFramePr>
          <p:cNvPr id="8" name="Object 30"/>
          <p:cNvGraphicFramePr>
            <a:graphicFrameLocks noChangeAspect="1"/>
          </p:cNvGraphicFramePr>
          <p:nvPr/>
        </p:nvGraphicFramePr>
        <p:xfrm>
          <a:off x="2201863" y="4594225"/>
          <a:ext cx="1141412" cy="735013"/>
        </p:xfrm>
        <a:graphic>
          <a:graphicData uri="http://schemas.openxmlformats.org/presentationml/2006/ole">
            <p:oleObj spid="_x0000_s2054" name="Equation" r:id="rId10" imgW="647640" imgH="419040" progId="Equation.3">
              <p:embed/>
            </p:oleObj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2022178" y="5443538"/>
          <a:ext cx="1109662" cy="393700"/>
        </p:xfrm>
        <a:graphic>
          <a:graphicData uri="http://schemas.openxmlformats.org/presentationml/2006/ole">
            <p:oleObj spid="_x0000_s2055" name="Equation" r:id="rId11" imgW="571320" imgH="203040" progId="Equation.3">
              <p:embed/>
            </p:oleObj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1580322" y="5818648"/>
          <a:ext cx="288032" cy="317028"/>
        </p:xfrm>
        <a:graphic>
          <a:graphicData uri="http://schemas.openxmlformats.org/presentationml/2006/ole">
            <p:oleObj spid="_x0000_s2056" name="Equation" r:id="rId12" imgW="126720" imgH="139680" progId="Equation.3">
              <p:embed/>
            </p:oleObj>
          </a:graphicData>
        </a:graphic>
      </p:graphicFrame>
      <p:sp>
        <p:nvSpPr>
          <p:cNvPr id="13" name="Rounded Rectangular Callout 12"/>
          <p:cNvSpPr/>
          <p:nvPr/>
        </p:nvSpPr>
        <p:spPr>
          <a:xfrm>
            <a:off x="7258068" y="3284984"/>
            <a:ext cx="1296144" cy="802974"/>
          </a:xfrm>
          <a:prstGeom prst="wedgeRoundRectCallout">
            <a:avLst>
              <a:gd name="adj1" fmla="val -65293"/>
              <a:gd name="adj2" fmla="val 2121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Last known average</a:t>
            </a:r>
            <a:endParaRPr lang="el-GR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5436096" y="2636912"/>
            <a:ext cx="1440160" cy="1080120"/>
          </a:xfrm>
          <a:prstGeom prst="wedgeRoundRectCallout">
            <a:avLst>
              <a:gd name="adj1" fmla="val -39142"/>
              <a:gd name="adj2" fmla="val 1047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Drift of x at node </a:t>
            </a:r>
            <a:r>
              <a:rPr lang="en-US" dirty="0" err="1" smtClean="0"/>
              <a:t>i</a:t>
            </a:r>
            <a:endParaRPr lang="el-GR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6732240" y="3140968"/>
            <a:ext cx="1872208" cy="1080120"/>
          </a:xfrm>
          <a:prstGeom prst="wedgeRoundRectCallout">
            <a:avLst>
              <a:gd name="adj1" fmla="val -52748"/>
              <a:gd name="adj2" fmla="val 10371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Current average of x</a:t>
            </a:r>
          </a:p>
          <a:p>
            <a:pPr algn="ctr"/>
            <a:r>
              <a:rPr lang="en-US" dirty="0" smtClean="0">
                <a:solidFill>
                  <a:srgbClr val="FF00FF"/>
                </a:solidFill>
              </a:rPr>
              <a:t>Unknown</a:t>
            </a:r>
            <a:endParaRPr lang="el-GR" dirty="0">
              <a:solidFill>
                <a:srgbClr val="FF00FF"/>
              </a:solidFill>
            </a:endParaRPr>
          </a:p>
        </p:txBody>
      </p:sp>
    </p:spTree>
    <p:custDataLst>
      <p:tags r:id="rId2"/>
    </p:custDataLst>
  </p:cSld>
  <p:clrMapOvr>
    <a:masterClrMapping/>
  </p:clrMapOvr>
  <p:transition advTm="1777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of fragmented skylines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Decompose skyline monitoring to threshold queries</a:t>
            </a:r>
          </a:p>
          <a:p>
            <a:pPr lvl="1"/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PIVOT</a:t>
            </a:r>
            <a:r>
              <a:rPr lang="en-US" sz="2000" dirty="0" smtClean="0"/>
              <a:t>: Check relative positioning of each object to </a:t>
            </a:r>
            <a:r>
              <a:rPr lang="en-US" sz="2000" b="1" dirty="0" smtClean="0"/>
              <a:t>fixed</a:t>
            </a:r>
            <a:r>
              <a:rPr lang="en-US" sz="2000" dirty="0" smtClean="0"/>
              <a:t> pivot points</a:t>
            </a:r>
          </a:p>
          <a:p>
            <a:pPr lvl="2"/>
            <a:r>
              <a:rPr lang="en-US" sz="1800" dirty="0" smtClean="0"/>
              <a:t>Pivot points defined in range space</a:t>
            </a:r>
          </a:p>
          <a:p>
            <a:pPr lvl="1"/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DIRECT</a:t>
            </a:r>
            <a:r>
              <a:rPr lang="en-US" sz="2000" dirty="0" smtClean="0"/>
              <a:t>: Check relative positioning of each pair of objects in range space</a:t>
            </a:r>
          </a:p>
        </p:txBody>
      </p:sp>
      <p:graphicFrame>
        <p:nvGraphicFramePr>
          <p:cNvPr id="3099" name="Object 27"/>
          <p:cNvGraphicFramePr>
            <a:graphicFrameLocks noChangeAspect="1"/>
          </p:cNvGraphicFramePr>
          <p:nvPr/>
        </p:nvGraphicFramePr>
        <p:xfrm>
          <a:off x="2411760" y="3905672"/>
          <a:ext cx="2409825" cy="2374900"/>
        </p:xfrm>
        <a:graphic>
          <a:graphicData uri="http://schemas.openxmlformats.org/presentationml/2006/ole">
            <p:oleObj spid="_x0000_s3099" name="Visio" r:id="rId4" imgW="2410396" imgH="2375460" progId="Visio.Drawing.11">
              <p:embed/>
            </p:oleObj>
          </a:graphicData>
        </a:graphic>
      </p:graphicFrame>
      <p:sp>
        <p:nvSpPr>
          <p:cNvPr id="35" name="Right Arrow 34"/>
          <p:cNvSpPr/>
          <p:nvPr/>
        </p:nvSpPr>
        <p:spPr>
          <a:xfrm>
            <a:off x="4967536" y="4625752"/>
            <a:ext cx="100811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f</a:t>
            </a:r>
            <a:r>
              <a:rPr lang="en-US" dirty="0" smtClean="0"/>
              <a:t>(.)</a:t>
            </a:r>
            <a:endParaRPr lang="el-GR" dirty="0"/>
          </a:p>
        </p:txBody>
      </p:sp>
      <p:sp>
        <p:nvSpPr>
          <p:cNvPr id="36" name="Rounded Rectangular Callout 35"/>
          <p:cNvSpPr/>
          <p:nvPr/>
        </p:nvSpPr>
        <p:spPr>
          <a:xfrm>
            <a:off x="287016" y="3833664"/>
            <a:ext cx="1908720" cy="1296144"/>
          </a:xfrm>
          <a:prstGeom prst="wedgeRoundRectCallout">
            <a:avLst>
              <a:gd name="adj1" fmla="val 80934"/>
              <a:gd name="adj2" fmla="val 92630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Average values e.g., </a:t>
            </a:r>
            <a:r>
              <a:rPr lang="en-US" dirty="0" err="1" smtClean="0"/>
              <a:t>avg</a:t>
            </a:r>
            <a:r>
              <a:rPr lang="en-US" dirty="0" smtClean="0"/>
              <a:t> #packets, tr.vol. per IP address</a:t>
            </a:r>
            <a:endParaRPr lang="el-GR" dirty="0"/>
          </a:p>
        </p:txBody>
      </p:sp>
      <p:sp>
        <p:nvSpPr>
          <p:cNvPr id="41" name="TextBox 40"/>
          <p:cNvSpPr txBox="1"/>
          <p:nvPr/>
        </p:nvSpPr>
        <p:spPr>
          <a:xfrm>
            <a:off x="7991872" y="3977680"/>
            <a:ext cx="873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PIVOT</a:t>
            </a:r>
            <a:endParaRPr lang="el-GR" dirty="0"/>
          </a:p>
        </p:txBody>
      </p:sp>
      <p:sp>
        <p:nvSpPr>
          <p:cNvPr id="42" name="TextBox 41"/>
          <p:cNvSpPr txBox="1"/>
          <p:nvPr/>
        </p:nvSpPr>
        <p:spPr>
          <a:xfrm>
            <a:off x="7991872" y="5480556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DIRECT</a:t>
            </a:r>
            <a:endParaRPr lang="el-GR" dirty="0"/>
          </a:p>
        </p:txBody>
      </p:sp>
      <p:graphicFrame>
        <p:nvGraphicFramePr>
          <p:cNvPr id="3105" name="Object 33"/>
          <p:cNvGraphicFramePr>
            <a:graphicFrameLocks noChangeAspect="1"/>
          </p:cNvGraphicFramePr>
          <p:nvPr/>
        </p:nvGraphicFramePr>
        <p:xfrm>
          <a:off x="6274190" y="5212705"/>
          <a:ext cx="1727008" cy="1645295"/>
        </p:xfrm>
        <a:graphic>
          <a:graphicData uri="http://schemas.openxmlformats.org/presentationml/2006/ole">
            <p:oleObj spid="_x0000_s3105" name="Visio" r:id="rId5" imgW="2483332" imgH="2364660" progId="Visio.Drawing.11">
              <p:embed/>
            </p:oleObj>
          </a:graphicData>
        </a:graphic>
      </p:graphicFrame>
      <p:graphicFrame>
        <p:nvGraphicFramePr>
          <p:cNvPr id="3106" name="Object 34"/>
          <p:cNvGraphicFramePr>
            <a:graphicFrameLocks noChangeAspect="1"/>
          </p:cNvGraphicFramePr>
          <p:nvPr/>
        </p:nvGraphicFramePr>
        <p:xfrm>
          <a:off x="6263680" y="3473624"/>
          <a:ext cx="1739182" cy="1669394"/>
        </p:xfrm>
        <a:graphic>
          <a:graphicData uri="http://schemas.openxmlformats.org/presentationml/2006/ole">
            <p:oleObj spid="_x0000_s3106" name="Visio" r:id="rId6" imgW="2492517" imgH="2391660" progId="Visio.Drawing.11">
              <p:embed/>
            </p:oleObj>
          </a:graphicData>
        </a:graphic>
      </p:graphicFrame>
    </p:spTree>
  </p:cSld>
  <p:clrMapOvr>
    <a:masterClrMapping/>
  </p:clrMapOvr>
  <p:transition advTm="663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31" name="Object 15"/>
          <p:cNvGraphicFramePr>
            <a:graphicFrameLocks noChangeAspect="1"/>
          </p:cNvGraphicFramePr>
          <p:nvPr/>
        </p:nvGraphicFramePr>
        <p:xfrm>
          <a:off x="5542647" y="3438526"/>
          <a:ext cx="2485737" cy="2385852"/>
        </p:xfrm>
        <a:graphic>
          <a:graphicData uri="http://schemas.openxmlformats.org/presentationml/2006/ole">
            <p:oleObj spid="_x0000_s34831" name="Visio" r:id="rId5" imgW="2492517" imgH="2391660" progId="Visio.Drawing.11">
              <p:embed/>
            </p:oleObj>
          </a:graphicData>
        </a:graphic>
      </p:graphicFrame>
      <p:graphicFrame>
        <p:nvGraphicFramePr>
          <p:cNvPr id="34827" name="Object 11"/>
          <p:cNvGraphicFramePr>
            <a:graphicFrameLocks noChangeAspect="1"/>
          </p:cNvGraphicFramePr>
          <p:nvPr/>
        </p:nvGraphicFramePr>
        <p:xfrm>
          <a:off x="6169339" y="4173458"/>
          <a:ext cx="1739900" cy="1290637"/>
        </p:xfrm>
        <a:graphic>
          <a:graphicData uri="http://schemas.openxmlformats.org/presentationml/2006/ole">
            <p:oleObj spid="_x0000_s34827" name="Visio" r:id="rId6" imgW="1740467" imgH="1290600" progId="Visio.Drawing.11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PIVOT</a:t>
            </a:r>
            <a:r>
              <a:rPr lang="en-US" dirty="0" smtClean="0"/>
              <a:t> method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Check relative positioning of each object to </a:t>
            </a:r>
            <a:r>
              <a:rPr lang="en-US" b="1" dirty="0" smtClean="0"/>
              <a:t>fixed</a:t>
            </a:r>
            <a:r>
              <a:rPr lang="en-US" dirty="0" smtClean="0"/>
              <a:t> pivot points</a:t>
            </a:r>
          </a:p>
          <a:p>
            <a:pPr lvl="1"/>
            <a:r>
              <a:rPr lang="en-US" dirty="0" smtClean="0"/>
              <a:t>Pivot points – mid points between two objects in f() space</a:t>
            </a:r>
          </a:p>
          <a:p>
            <a:pPr lvl="1"/>
            <a:r>
              <a:rPr lang="en-US" dirty="0" smtClean="0"/>
              <a:t>Geometric method to determine threshold crossings</a:t>
            </a:r>
          </a:p>
          <a:p>
            <a:r>
              <a:rPr lang="en-US" dirty="0" smtClean="0"/>
              <a:t>Example: function vector </a:t>
            </a:r>
            <a:r>
              <a:rPr lang="en-US" i="1" dirty="0" smtClean="0"/>
              <a:t>f: </a:t>
            </a:r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>
                <a:sym typeface="Wingdings" pitchFamily="2" charset="2"/>
              </a:rPr>
              <a:t>R</a:t>
            </a:r>
            <a:r>
              <a:rPr lang="en-US" baseline="30000" dirty="0" smtClean="0">
                <a:sym typeface="Wingdings" pitchFamily="2" charset="2"/>
              </a:rPr>
              <a:t>2</a:t>
            </a:r>
            <a:endParaRPr lang="en-US" i="1" dirty="0" smtClean="0"/>
          </a:p>
        </p:txBody>
      </p:sp>
      <p:graphicFrame>
        <p:nvGraphicFramePr>
          <p:cNvPr id="3099" name="Object 27"/>
          <p:cNvGraphicFramePr>
            <a:graphicFrameLocks noChangeAspect="1"/>
          </p:cNvGraphicFramePr>
          <p:nvPr/>
        </p:nvGraphicFramePr>
        <p:xfrm>
          <a:off x="1800200" y="3429000"/>
          <a:ext cx="2409825" cy="2374900"/>
        </p:xfrm>
        <a:graphic>
          <a:graphicData uri="http://schemas.openxmlformats.org/presentationml/2006/ole">
            <p:oleObj spid="_x0000_s34818" name="Visio" r:id="rId7" imgW="2410396" imgH="2375460" progId="Visio.Drawing.11">
              <p:embed/>
            </p:oleObj>
          </a:graphicData>
        </a:graphic>
      </p:graphicFrame>
      <p:sp>
        <p:nvSpPr>
          <p:cNvPr id="35" name="Right Arrow 34"/>
          <p:cNvSpPr/>
          <p:nvPr/>
        </p:nvSpPr>
        <p:spPr>
          <a:xfrm>
            <a:off x="4355976" y="4149080"/>
            <a:ext cx="100811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f</a:t>
            </a:r>
            <a:r>
              <a:rPr lang="en-US" dirty="0" smtClean="0"/>
              <a:t>(.)</a:t>
            </a:r>
            <a:endParaRPr lang="el-GR" dirty="0"/>
          </a:p>
        </p:txBody>
      </p:sp>
      <p:sp>
        <p:nvSpPr>
          <p:cNvPr id="36" name="Rounded Rectangular Callout 35"/>
          <p:cNvSpPr/>
          <p:nvPr/>
        </p:nvSpPr>
        <p:spPr>
          <a:xfrm>
            <a:off x="0" y="3356992"/>
            <a:ext cx="1908720" cy="1296144"/>
          </a:xfrm>
          <a:prstGeom prst="wedgeRoundRectCallout">
            <a:avLst>
              <a:gd name="adj1" fmla="val 63825"/>
              <a:gd name="adj2" fmla="val 94310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Average values e.g., </a:t>
            </a:r>
            <a:r>
              <a:rPr lang="en-US" dirty="0" err="1" smtClean="0"/>
              <a:t>avg</a:t>
            </a:r>
            <a:r>
              <a:rPr lang="en-US" dirty="0" smtClean="0"/>
              <a:t> #packets, tr.vol. per IP address</a:t>
            </a:r>
            <a:endParaRPr lang="el-GR" dirty="0"/>
          </a:p>
        </p:txBody>
      </p:sp>
      <p:graphicFrame>
        <p:nvGraphicFramePr>
          <p:cNvPr id="34822" name="Object 6"/>
          <p:cNvGraphicFramePr>
            <a:graphicFrameLocks noChangeAspect="1"/>
          </p:cNvGraphicFramePr>
          <p:nvPr/>
        </p:nvGraphicFramePr>
        <p:xfrm>
          <a:off x="3028082" y="3803650"/>
          <a:ext cx="1066800" cy="566738"/>
        </p:xfrm>
        <a:graphic>
          <a:graphicData uri="http://schemas.openxmlformats.org/presentationml/2006/ole">
            <p:oleObj spid="_x0000_s34822" name="Visio" r:id="rId8" imgW="1067565" imgH="566730" progId="Visio.Drawing.11">
              <p:embed/>
            </p:oleObj>
          </a:graphicData>
        </a:graphic>
      </p:graphicFrame>
      <p:graphicFrame>
        <p:nvGraphicFramePr>
          <p:cNvPr id="34825" name="Object 9"/>
          <p:cNvGraphicFramePr>
            <a:graphicFrameLocks noChangeAspect="1"/>
          </p:cNvGraphicFramePr>
          <p:nvPr/>
        </p:nvGraphicFramePr>
        <p:xfrm>
          <a:off x="6372200" y="4667425"/>
          <a:ext cx="779463" cy="568325"/>
        </p:xfrm>
        <a:graphic>
          <a:graphicData uri="http://schemas.openxmlformats.org/presentationml/2006/ole">
            <p:oleObj spid="_x0000_s34825" name="Visio" r:id="rId9" imgW="779334" imgH="568080" progId="Visio.Drawing.11">
              <p:embed/>
            </p:oleObj>
          </a:graphicData>
        </a:graphic>
      </p:graphicFrame>
      <p:graphicFrame>
        <p:nvGraphicFramePr>
          <p:cNvPr id="34829" name="Object 13"/>
          <p:cNvGraphicFramePr>
            <a:graphicFrameLocks noChangeAspect="1"/>
          </p:cNvGraphicFramePr>
          <p:nvPr/>
        </p:nvGraphicFramePr>
        <p:xfrm>
          <a:off x="6012160" y="5075658"/>
          <a:ext cx="1739900" cy="38100"/>
        </p:xfrm>
        <a:graphic>
          <a:graphicData uri="http://schemas.openxmlformats.org/presentationml/2006/ole">
            <p:oleObj spid="_x0000_s34829" name="Visio" r:id="rId10" imgW="1740467" imgH="37800" progId="Visio.Drawing.11">
              <p:embed/>
            </p:oleObj>
          </a:graphicData>
        </a:graphic>
      </p:graphicFrame>
      <p:graphicFrame>
        <p:nvGraphicFramePr>
          <p:cNvPr id="34830" name="Object 14"/>
          <p:cNvGraphicFramePr>
            <a:graphicFrameLocks noChangeAspect="1"/>
          </p:cNvGraphicFramePr>
          <p:nvPr/>
        </p:nvGraphicFramePr>
        <p:xfrm>
          <a:off x="6333533" y="4144880"/>
          <a:ext cx="38100" cy="1290637"/>
        </p:xfrm>
        <a:graphic>
          <a:graphicData uri="http://schemas.openxmlformats.org/presentationml/2006/ole">
            <p:oleObj spid="_x0000_s34830" name="Visio" r:id="rId11" imgW="37819" imgH="1290600" progId="Visio.Drawing.11">
              <p:embed/>
            </p:oleObj>
          </a:graphicData>
        </a:graphic>
      </p:graphicFrame>
    </p:spTree>
    <p:custDataLst>
      <p:tags r:id="rId2"/>
    </p:custDataLst>
  </p:cSld>
  <p:clrMapOvr>
    <a:masterClrMapping/>
  </p:clrMapOvr>
  <p:transition advTm="1293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77" name="Object 13"/>
          <p:cNvGraphicFramePr>
            <a:graphicFrameLocks noChangeAspect="1"/>
          </p:cNvGraphicFramePr>
          <p:nvPr/>
        </p:nvGraphicFramePr>
        <p:xfrm>
          <a:off x="5541963" y="3438525"/>
          <a:ext cx="2486025" cy="2386013"/>
        </p:xfrm>
        <a:graphic>
          <a:graphicData uri="http://schemas.openxmlformats.org/presentationml/2006/ole">
            <p:oleObj spid="_x0000_s36877" name="Visio" r:id="rId5" imgW="2492517" imgH="2391660" progId="Visio.Drawing.11">
              <p:embed/>
            </p:oleObj>
          </a:graphicData>
        </a:graphic>
      </p:graphicFrame>
      <p:graphicFrame>
        <p:nvGraphicFramePr>
          <p:cNvPr id="34827" name="Object 11"/>
          <p:cNvGraphicFramePr>
            <a:graphicFrameLocks noChangeAspect="1"/>
          </p:cNvGraphicFramePr>
          <p:nvPr/>
        </p:nvGraphicFramePr>
        <p:xfrm>
          <a:off x="6169339" y="4173458"/>
          <a:ext cx="1739900" cy="1290637"/>
        </p:xfrm>
        <a:graphic>
          <a:graphicData uri="http://schemas.openxmlformats.org/presentationml/2006/ole">
            <p:oleObj spid="_x0000_s36870" name="Visio" r:id="rId6" imgW="1740467" imgH="1290600" progId="Visio.Drawing.11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PIVOT</a:t>
            </a:r>
            <a:r>
              <a:rPr lang="en-US" dirty="0" smtClean="0"/>
              <a:t> method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Check relative positioning of each object to </a:t>
            </a:r>
            <a:r>
              <a:rPr lang="en-US" b="1" dirty="0" smtClean="0"/>
              <a:t>fixed</a:t>
            </a:r>
            <a:r>
              <a:rPr lang="en-US" dirty="0" smtClean="0"/>
              <a:t> pivot points</a:t>
            </a:r>
          </a:p>
          <a:p>
            <a:pPr lvl="1"/>
            <a:r>
              <a:rPr lang="en-US" dirty="0" smtClean="0"/>
              <a:t>Pivot points – mid points between two objects in f() space</a:t>
            </a:r>
          </a:p>
          <a:p>
            <a:pPr lvl="1"/>
            <a:r>
              <a:rPr lang="en-US" dirty="0" smtClean="0"/>
              <a:t>Geometric method to determine threshold crossings</a:t>
            </a:r>
          </a:p>
          <a:p>
            <a:r>
              <a:rPr lang="en-US" dirty="0" smtClean="0"/>
              <a:t>Example: function vector </a:t>
            </a:r>
            <a:r>
              <a:rPr lang="en-US" i="1" dirty="0" smtClean="0"/>
              <a:t>f: </a:t>
            </a:r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>
                <a:sym typeface="Wingdings" pitchFamily="2" charset="2"/>
              </a:rPr>
              <a:t>R</a:t>
            </a:r>
            <a:r>
              <a:rPr lang="en-US" baseline="30000" dirty="0" smtClean="0">
                <a:sym typeface="Wingdings" pitchFamily="2" charset="2"/>
              </a:rPr>
              <a:t>2</a:t>
            </a:r>
            <a:endParaRPr lang="en-US" i="1" dirty="0" smtClean="0"/>
          </a:p>
        </p:txBody>
      </p:sp>
      <p:graphicFrame>
        <p:nvGraphicFramePr>
          <p:cNvPr id="3099" name="Object 27"/>
          <p:cNvGraphicFramePr>
            <a:graphicFrameLocks noChangeAspect="1"/>
          </p:cNvGraphicFramePr>
          <p:nvPr/>
        </p:nvGraphicFramePr>
        <p:xfrm>
          <a:off x="1800200" y="3429000"/>
          <a:ext cx="2409825" cy="2374900"/>
        </p:xfrm>
        <a:graphic>
          <a:graphicData uri="http://schemas.openxmlformats.org/presentationml/2006/ole">
            <p:oleObj spid="_x0000_s36866" name="Visio" r:id="rId7" imgW="2410396" imgH="2375460" progId="Visio.Drawing.11">
              <p:embed/>
            </p:oleObj>
          </a:graphicData>
        </a:graphic>
      </p:graphicFrame>
      <p:sp>
        <p:nvSpPr>
          <p:cNvPr id="35" name="Right Arrow 34"/>
          <p:cNvSpPr/>
          <p:nvPr/>
        </p:nvSpPr>
        <p:spPr>
          <a:xfrm>
            <a:off x="4355976" y="4149080"/>
            <a:ext cx="100811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/>
              <a:t>f</a:t>
            </a:r>
            <a:r>
              <a:rPr lang="en-US" dirty="0" smtClean="0"/>
              <a:t>(.)</a:t>
            </a:r>
            <a:endParaRPr lang="el-GR" dirty="0"/>
          </a:p>
        </p:txBody>
      </p:sp>
      <p:sp>
        <p:nvSpPr>
          <p:cNvPr id="36" name="Rounded Rectangular Callout 35"/>
          <p:cNvSpPr/>
          <p:nvPr/>
        </p:nvSpPr>
        <p:spPr>
          <a:xfrm>
            <a:off x="0" y="3356992"/>
            <a:ext cx="1907704" cy="1296144"/>
          </a:xfrm>
          <a:prstGeom prst="wedgeRoundRectCallout">
            <a:avLst>
              <a:gd name="adj1" fmla="val 64697"/>
              <a:gd name="adj2" fmla="val 92630"/>
              <a:gd name="adj3" fmla="val 16667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Average values e.g., </a:t>
            </a:r>
            <a:r>
              <a:rPr lang="en-US" dirty="0" err="1" smtClean="0"/>
              <a:t>avg</a:t>
            </a:r>
            <a:r>
              <a:rPr lang="en-US" dirty="0" smtClean="0"/>
              <a:t> #packets, tr.vol. per IP address</a:t>
            </a:r>
            <a:endParaRPr lang="el-GR" dirty="0"/>
          </a:p>
        </p:txBody>
      </p:sp>
      <p:graphicFrame>
        <p:nvGraphicFramePr>
          <p:cNvPr id="34829" name="Object 13"/>
          <p:cNvGraphicFramePr>
            <a:graphicFrameLocks noChangeAspect="1"/>
          </p:cNvGraphicFramePr>
          <p:nvPr/>
        </p:nvGraphicFramePr>
        <p:xfrm>
          <a:off x="6012160" y="5075658"/>
          <a:ext cx="1739900" cy="38100"/>
        </p:xfrm>
        <a:graphic>
          <a:graphicData uri="http://schemas.openxmlformats.org/presentationml/2006/ole">
            <p:oleObj spid="_x0000_s36871" name="Visio" r:id="rId8" imgW="1740467" imgH="37800" progId="Visio.Drawing.11">
              <p:embed/>
            </p:oleObj>
          </a:graphicData>
        </a:graphic>
      </p:graphicFrame>
      <p:graphicFrame>
        <p:nvGraphicFramePr>
          <p:cNvPr id="34830" name="Object 14"/>
          <p:cNvGraphicFramePr>
            <a:graphicFrameLocks noChangeAspect="1"/>
          </p:cNvGraphicFramePr>
          <p:nvPr/>
        </p:nvGraphicFramePr>
        <p:xfrm>
          <a:off x="6333533" y="4144880"/>
          <a:ext cx="38100" cy="1290637"/>
        </p:xfrm>
        <a:graphic>
          <a:graphicData uri="http://schemas.openxmlformats.org/presentationml/2006/ole">
            <p:oleObj spid="_x0000_s36872" name="Visio" r:id="rId9" imgW="37819" imgH="1290600" progId="Visio.Drawing.11">
              <p:embed/>
            </p:oleObj>
          </a:graphicData>
        </a:graphic>
      </p:graphicFrame>
      <p:graphicFrame>
        <p:nvGraphicFramePr>
          <p:cNvPr id="36873" name="Object 9"/>
          <p:cNvGraphicFramePr>
            <a:graphicFrameLocks noChangeAspect="1"/>
          </p:cNvGraphicFramePr>
          <p:nvPr/>
        </p:nvGraphicFramePr>
        <p:xfrm>
          <a:off x="6026943" y="4490070"/>
          <a:ext cx="931863" cy="1071563"/>
        </p:xfrm>
        <a:graphic>
          <a:graphicData uri="http://schemas.openxmlformats.org/presentationml/2006/ole">
            <p:oleObj spid="_x0000_s36873" name="Visio" r:id="rId10" imgW="932499" imgH="1071090" progId="Visio.Drawing.11">
              <p:embed/>
            </p:oleObj>
          </a:graphicData>
        </a:graphic>
      </p:graphicFrame>
      <p:graphicFrame>
        <p:nvGraphicFramePr>
          <p:cNvPr id="36876" name="Object 12"/>
          <p:cNvGraphicFramePr>
            <a:graphicFrameLocks noChangeAspect="1"/>
          </p:cNvGraphicFramePr>
          <p:nvPr/>
        </p:nvGraphicFramePr>
        <p:xfrm>
          <a:off x="2793317" y="3891528"/>
          <a:ext cx="614363" cy="782637"/>
        </p:xfrm>
        <a:graphic>
          <a:graphicData uri="http://schemas.openxmlformats.org/presentationml/2006/ole">
            <p:oleObj spid="_x0000_s36876" name="Visio" r:id="rId11" imgW="614552" imgH="781920" progId="Visio.Drawing.11">
              <p:embed/>
            </p:oleObj>
          </a:graphicData>
        </a:graphic>
      </p:graphicFrame>
      <p:sp>
        <p:nvSpPr>
          <p:cNvPr id="17" name="Rectangle 16"/>
          <p:cNvSpPr/>
          <p:nvPr/>
        </p:nvSpPr>
        <p:spPr>
          <a:xfrm>
            <a:off x="5796136" y="5091280"/>
            <a:ext cx="558920" cy="504056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custDataLst>
      <p:tags r:id="rId2"/>
    </p:custDataLst>
  </p:cSld>
  <p:clrMapOvr>
    <a:masterClrMapping/>
  </p:clrMapOvr>
  <p:transition advTm="3907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5.7|23.6|86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9|40.5|17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2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9|13.3|22|0.6|10.7|17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5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1107</Words>
  <Application>Microsoft Office PowerPoint</Application>
  <PresentationFormat>On-screen Show (4:3)</PresentationFormat>
  <Paragraphs>275</Paragraphs>
  <Slides>22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Origin</vt:lpstr>
      <vt:lpstr>Equation</vt:lpstr>
      <vt:lpstr>Visio</vt:lpstr>
      <vt:lpstr>Continuous Fragmented Skylines over Distributed Streams</vt:lpstr>
      <vt:lpstr>New requirements for skylines</vt:lpstr>
      <vt:lpstr>Example</vt:lpstr>
      <vt:lpstr>Challenges</vt:lpstr>
      <vt:lpstr>Our Contribution</vt:lpstr>
      <vt:lpstr>Geometry to the rescue</vt:lpstr>
      <vt:lpstr>Monitoring of fragmented skylines</vt:lpstr>
      <vt:lpstr>The PIVOT method</vt:lpstr>
      <vt:lpstr>The PIVOT method</vt:lpstr>
      <vt:lpstr>The PIVOT method</vt:lpstr>
      <vt:lpstr>The DIRECT method</vt:lpstr>
      <vt:lpstr>Reducing the number of queries</vt:lpstr>
      <vt:lpstr>Adaptive method: Streaming vs Geometric</vt:lpstr>
      <vt:lpstr>Experimental evaluation</vt:lpstr>
      <vt:lpstr>Synthetic data sets</vt:lpstr>
      <vt:lpstr>Conclusions</vt:lpstr>
      <vt:lpstr>Thank you for your attention  Questions?</vt:lpstr>
      <vt:lpstr>Skylines 101</vt:lpstr>
      <vt:lpstr>Example</vt:lpstr>
      <vt:lpstr>Synthetic data sets</vt:lpstr>
      <vt:lpstr>Synthetic data sets</vt:lpstr>
      <vt:lpstr>Real world data sets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2014-04-06T10:42:21Z</dcterms:created>
  <dcterms:modified xsi:type="dcterms:W3CDTF">2014-04-06T10:44:11Z</dcterms:modified>
</cp:coreProperties>
</file>