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7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8.xml" ContentType="application/vnd.openxmlformats-officedocument.presentationml.notesSlide+xml"/>
  <Override PartName="/ppt/tags/tag4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666" r:id="rId2"/>
    <p:sldId id="667" r:id="rId3"/>
    <p:sldId id="706" r:id="rId4"/>
    <p:sldId id="707" r:id="rId5"/>
    <p:sldId id="668" r:id="rId6"/>
    <p:sldId id="669" r:id="rId7"/>
    <p:sldId id="386" r:id="rId8"/>
    <p:sldId id="458" r:id="rId9"/>
    <p:sldId id="647" r:id="rId10"/>
    <p:sldId id="648" r:id="rId11"/>
    <p:sldId id="705" r:id="rId12"/>
    <p:sldId id="672" r:id="rId13"/>
    <p:sldId id="708" r:id="rId14"/>
    <p:sldId id="675" r:id="rId15"/>
    <p:sldId id="680" r:id="rId16"/>
    <p:sldId id="677" r:id="rId17"/>
    <p:sldId id="670" r:id="rId18"/>
    <p:sldId id="684" r:id="rId19"/>
    <p:sldId id="683" r:id="rId20"/>
    <p:sldId id="681" r:id="rId21"/>
    <p:sldId id="671" r:id="rId22"/>
    <p:sldId id="685" r:id="rId23"/>
    <p:sldId id="682" r:id="rId24"/>
    <p:sldId id="686" r:id="rId25"/>
    <p:sldId id="687" r:id="rId26"/>
    <p:sldId id="695" r:id="rId27"/>
    <p:sldId id="696" r:id="rId28"/>
    <p:sldId id="697" r:id="rId29"/>
    <p:sldId id="691" r:id="rId30"/>
    <p:sldId id="692" r:id="rId31"/>
    <p:sldId id="689" r:id="rId32"/>
    <p:sldId id="690" r:id="rId33"/>
    <p:sldId id="694" r:id="rId34"/>
    <p:sldId id="732" r:id="rId35"/>
    <p:sldId id="733" r:id="rId36"/>
  </p:sldIdLst>
  <p:sldSz cx="9144000" cy="6858000" type="screen4x3"/>
  <p:notesSz cx="6858000" cy="9144000"/>
  <p:custDataLst>
    <p:tags r:id="rId38"/>
  </p:custDataLst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8" clrIdx="0"/>
  <p:cmAuthor id="1" name="Pelt, R.F.P. van" initials="PRv" lastIdx="2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  <a:srgbClr val="000000"/>
    <a:srgbClr val="7F7F7F"/>
    <a:srgbClr val="F9B67F"/>
    <a:srgbClr val="B5650D"/>
    <a:srgbClr val="FF9900"/>
    <a:srgbClr val="B0B0B0"/>
    <a:srgbClr val="BFBFBF"/>
    <a:srgbClr val="B8B8B8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16" autoAdjust="0"/>
    <p:restoredTop sz="89039" autoAdjust="0"/>
  </p:normalViewPr>
  <p:slideViewPr>
    <p:cSldViewPr>
      <p:cViewPr varScale="1">
        <p:scale>
          <a:sx n="117" d="100"/>
          <a:sy n="117" d="100"/>
        </p:scale>
        <p:origin x="186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91D0746-5083-433B-93F4-ABA6BAFC4A6D}" type="datetimeFigureOut">
              <a:rPr lang="nl-NL"/>
              <a:pPr>
                <a:defRPr/>
              </a:pPr>
              <a:t>14-1-2016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1B8B6F4-EAC6-43AB-8A3A-EB4AB1742A8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2884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80E472-7DBE-4142-95B5-8D3FDFDE20E0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533145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26ECB-1F3B-43D8-B0DD-F0D2954855A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36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baseline="0" dirty="0" smtClean="0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E617D9-0ED3-4132-A11C-E6D3F16524AE}" type="slidenum">
              <a:rPr lang="nl-NL" smtClean="0"/>
              <a:pPr/>
              <a:t>33</a:t>
            </a:fld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1652178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nl-NL" dirty="0" err="1" smtClean="0"/>
              <a:t>Contextual</a:t>
            </a:r>
            <a:r>
              <a:rPr lang="nl-NL" dirty="0" smtClean="0"/>
              <a:t> image processing </a:t>
            </a:r>
            <a:r>
              <a:rPr lang="nl-NL" dirty="0" err="1" smtClean="0"/>
              <a:t>example</a:t>
            </a:r>
            <a:endParaRPr lang="nl-NL" dirty="0" smtClean="0"/>
          </a:p>
          <a:p>
            <a:pPr eaLnBrk="1" hangingPunct="1"/>
            <a:r>
              <a:rPr lang="nl-NL" dirty="0" err="1" smtClean="0"/>
              <a:t>Consider</a:t>
            </a:r>
            <a:r>
              <a:rPr lang="nl-NL" dirty="0" smtClean="0"/>
              <a:t> the patch </a:t>
            </a:r>
            <a:r>
              <a:rPr lang="nl-NL" dirty="0" err="1" smtClean="0"/>
              <a:t>within</a:t>
            </a:r>
            <a:r>
              <a:rPr lang="nl-NL" dirty="0" smtClean="0"/>
              <a:t> the red </a:t>
            </a:r>
            <a:r>
              <a:rPr lang="nl-NL" dirty="0" err="1" smtClean="0"/>
              <a:t>circle</a:t>
            </a:r>
            <a:r>
              <a:rPr lang="nl-NL" dirty="0" smtClean="0"/>
              <a:t>.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Then</a:t>
            </a:r>
            <a:endParaRPr lang="nl-NL" dirty="0" smtClean="0"/>
          </a:p>
          <a:p>
            <a:pPr eaLnBrk="1" hangingPunct="1"/>
            <a:r>
              <a:rPr lang="nl-NL" dirty="0" err="1" smtClean="0"/>
              <a:t>Surpising</a:t>
            </a:r>
            <a:r>
              <a:rPr lang="nl-NL" dirty="0" smtClean="0"/>
              <a:t> </a:t>
            </a:r>
            <a:r>
              <a:rPr lang="nl-NL" dirty="0" err="1" smtClean="0"/>
              <a:t>how</a:t>
            </a:r>
            <a:r>
              <a:rPr lang="nl-NL" dirty="0" smtClean="0"/>
              <a:t> the </a:t>
            </a:r>
            <a:r>
              <a:rPr lang="nl-NL" dirty="0" err="1" smtClean="0"/>
              <a:t>surroundings</a:t>
            </a:r>
            <a:r>
              <a:rPr lang="nl-NL" dirty="0" smtClean="0"/>
              <a:t> </a:t>
            </a:r>
            <a:r>
              <a:rPr lang="nl-NL" dirty="0" err="1" smtClean="0"/>
              <a:t>contribute</a:t>
            </a:r>
            <a:r>
              <a:rPr lang="nl-NL" dirty="0" smtClean="0"/>
              <a:t> </a:t>
            </a:r>
            <a:r>
              <a:rPr lang="nl-NL" dirty="0" err="1" smtClean="0"/>
              <a:t>contributes</a:t>
            </a:r>
            <a:endParaRPr lang="nl-NL" dirty="0" smtClean="0"/>
          </a:p>
          <a:p>
            <a:pPr eaLnBrk="1" hangingPunct="1"/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phenomenon</a:t>
            </a:r>
            <a:r>
              <a:rPr lang="nl-NL" dirty="0" smtClean="0"/>
              <a:t> is </a:t>
            </a:r>
            <a:r>
              <a:rPr lang="nl-NL" dirty="0" err="1" smtClean="0"/>
              <a:t>called</a:t>
            </a:r>
            <a:r>
              <a:rPr lang="nl-NL" dirty="0" smtClean="0"/>
              <a:t> </a:t>
            </a:r>
            <a:r>
              <a:rPr lang="nl-NL" dirty="0" err="1" smtClean="0"/>
              <a:t>contextual</a:t>
            </a:r>
            <a:r>
              <a:rPr lang="nl-NL" baseline="0" dirty="0" smtClean="0"/>
              <a:t> image analysis</a:t>
            </a:r>
            <a:endParaRPr lang="nl-NL" dirty="0" smtClean="0"/>
          </a:p>
          <a:p>
            <a:pPr eaLnBrk="1" hangingPunct="1"/>
            <a:r>
              <a:rPr lang="nl-NL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see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whether</a:t>
            </a:r>
            <a:r>
              <a:rPr lang="nl-NL" baseline="0" dirty="0" smtClean="0"/>
              <a:t> patch matches the </a:t>
            </a:r>
            <a:r>
              <a:rPr lang="nl-NL" baseline="0" dirty="0" err="1" smtClean="0"/>
              <a:t>surrounding</a:t>
            </a:r>
            <a:r>
              <a:rPr lang="nl-NL" baseline="0" dirty="0" smtClean="0"/>
              <a:t> patches </a:t>
            </a:r>
            <a:r>
              <a:rPr lang="nl-NL" baseline="0" dirty="0" err="1" smtClean="0"/>
              <a:t>one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needs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Lie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group</a:t>
            </a:r>
            <a:r>
              <a:rPr lang="nl-NL" baseline="0" dirty="0" smtClean="0"/>
              <a:t> actions</a:t>
            </a:r>
          </a:p>
          <a:p>
            <a:pPr eaLnBrk="1" hangingPunct="1"/>
            <a:r>
              <a:rPr lang="nl-NL" baseline="0" dirty="0" smtClean="0"/>
              <a:t>In </a:t>
            </a:r>
            <a:r>
              <a:rPr lang="nl-NL" baseline="0" dirty="0" err="1" smtClean="0"/>
              <a:t>this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particular</a:t>
            </a:r>
            <a:r>
              <a:rPr lang="nl-NL" baseline="0" dirty="0" smtClean="0"/>
              <a:t> case the </a:t>
            </a:r>
            <a:r>
              <a:rPr lang="nl-NL" baseline="0" dirty="0" err="1" smtClean="0"/>
              <a:t>group</a:t>
            </a:r>
            <a:r>
              <a:rPr lang="nl-NL" baseline="0" dirty="0" smtClean="0"/>
              <a:t> SE(2) of </a:t>
            </a:r>
            <a:r>
              <a:rPr lang="nl-NL" baseline="0" dirty="0" err="1" smtClean="0"/>
              <a:t>rotations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translation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plane</a:t>
            </a:r>
            <a:r>
              <a:rPr lang="nl-NL" baseline="0" dirty="0" smtClean="0"/>
              <a:t>. </a:t>
            </a:r>
          </a:p>
          <a:p>
            <a:pPr eaLnBrk="1" hangingPunct="1"/>
            <a:endParaRPr lang="nl-NL" baseline="0" dirty="0" smtClean="0"/>
          </a:p>
          <a:p>
            <a:pPr eaLnBrk="1" hangingPunct="1"/>
            <a:r>
              <a:rPr lang="nl-NL" baseline="0" dirty="0" err="1" smtClean="0"/>
              <a:t>Such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contextual</a:t>
            </a:r>
            <a:r>
              <a:rPr lang="nl-NL" baseline="0" dirty="0" smtClean="0"/>
              <a:t> image processing </a:t>
            </a:r>
            <a:r>
              <a:rPr lang="nl-NL" baseline="0" dirty="0" err="1" smtClean="0"/>
              <a:t>generalizes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other</a:t>
            </a:r>
            <a:r>
              <a:rPr lang="nl-NL" baseline="0" dirty="0" smtClean="0"/>
              <a:t> basic </a:t>
            </a:r>
            <a:r>
              <a:rPr lang="nl-NL" baseline="0" dirty="0" err="1" smtClean="0"/>
              <a:t>patterns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lines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such</a:t>
            </a:r>
            <a:r>
              <a:rPr lang="nl-NL" baseline="0" dirty="0" smtClean="0"/>
              <a:t> as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instance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frequencies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velocities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requiring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other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group</a:t>
            </a:r>
            <a:r>
              <a:rPr lang="nl-NL" baseline="0" dirty="0" smtClean="0"/>
              <a:t> actions . </a:t>
            </a:r>
          </a:p>
          <a:p>
            <a:pPr eaLnBrk="1" hangingPunct="1"/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this</a:t>
            </a:r>
            <a:r>
              <a:rPr lang="nl-NL" baseline="0" dirty="0" smtClean="0"/>
              <a:t> end I </a:t>
            </a:r>
            <a:r>
              <a:rPr lang="nl-NL" baseline="0" dirty="0" err="1" smtClean="0"/>
              <a:t>propose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generic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contextual</a:t>
            </a:r>
            <a:r>
              <a:rPr lang="nl-NL" baseline="0" dirty="0" smtClean="0"/>
              <a:t> image analysis via scores on </a:t>
            </a:r>
            <a:r>
              <a:rPr lang="nl-NL" baseline="0" dirty="0" err="1" smtClean="0"/>
              <a:t>Lie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groups</a:t>
            </a:r>
            <a:r>
              <a:rPr lang="nl-NL" baseline="0" dirty="0" smtClean="0"/>
              <a:t>. </a:t>
            </a:r>
            <a:r>
              <a:rPr lang="nl-NL" baseline="0" dirty="0" err="1" smtClean="0"/>
              <a:t>Such</a:t>
            </a:r>
            <a:r>
              <a:rPr lang="nl-NL" baseline="0" dirty="0" smtClean="0"/>
              <a:t> scores are </a:t>
            </a:r>
            <a:r>
              <a:rPr lang="nl-NL" baseline="0" dirty="0" err="1" smtClean="0"/>
              <a:t>typically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obtained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probing</a:t>
            </a:r>
            <a:r>
              <a:rPr lang="nl-NL" baseline="0" dirty="0" smtClean="0"/>
              <a:t> image f </a:t>
            </a:r>
            <a:r>
              <a:rPr lang="nl-NL" baseline="0" dirty="0" err="1" smtClean="0"/>
              <a:t>by</a:t>
            </a:r>
            <a:r>
              <a:rPr lang="nl-NL" baseline="0" dirty="0" smtClean="0"/>
              <a:t> a family of </a:t>
            </a:r>
            <a:r>
              <a:rPr lang="nl-NL" baseline="0" dirty="0" err="1" smtClean="0"/>
              <a:t>group</a:t>
            </a:r>
            <a:r>
              <a:rPr lang="nl-NL" baseline="0" dirty="0" smtClean="0"/>
              <a:t> coherent </a:t>
            </a:r>
            <a:r>
              <a:rPr lang="nl-NL" baseline="0" dirty="0" err="1" smtClean="0"/>
              <a:t>wavelets</a:t>
            </a:r>
            <a:r>
              <a:rPr lang="nl-NL" baseline="0" dirty="0" smtClean="0"/>
              <a:t>.</a:t>
            </a:r>
          </a:p>
          <a:p>
            <a:pPr eaLnBrk="1" hangingPunct="1"/>
            <a:endParaRPr lang="nl-NL" baseline="0" dirty="0" smtClean="0"/>
          </a:p>
          <a:p>
            <a:pPr eaLnBrk="1" hangingPunct="1"/>
            <a:endParaRPr lang="nl-NL" dirty="0" smtClean="0"/>
          </a:p>
          <a:p>
            <a:pPr eaLnBrk="1" hangingPunct="1"/>
            <a:endParaRPr lang="nl-NL" dirty="0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0F4A943-362C-496B-835F-D01BC77F7AB0}" type="slidenum">
              <a:rPr lang="nl-NL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338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8B6F4-EAC6-43AB-8A3A-EB4AB1742A83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5660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 smtClean="0"/>
          </a:p>
          <a:p>
            <a:pPr>
              <a:defRPr/>
            </a:pPr>
            <a:endParaRPr lang="nl-NL" dirty="0" smtClean="0"/>
          </a:p>
          <a:p>
            <a:pPr>
              <a:defRPr/>
            </a:pPr>
            <a:endParaRPr lang="nl-NL" dirty="0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439B01-A5CD-4AC7-9C72-992CA29FAB02}" type="slidenum">
              <a:rPr lang="nl-NL" smtClean="0"/>
              <a:pPr/>
              <a:t>7</a:t>
            </a:fld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1513569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nl-NL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67BFF8-57E7-4FC3-B663-48E9DC3C9021}" type="slidenum">
              <a:rPr lang="nl-NL" smtClean="0"/>
              <a:pPr/>
              <a:t>8</a:t>
            </a:fld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1648649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8B6F4-EAC6-43AB-8A3A-EB4AB1742A83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6416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8B6F4-EAC6-43AB-8A3A-EB4AB1742A83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5315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8B6F4-EAC6-43AB-8A3A-EB4AB1742A83}" type="slidenum">
              <a:rPr lang="nl-NL" smtClean="0"/>
              <a:pPr>
                <a:defRPr/>
              </a:pPr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8441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8B6F4-EAC6-43AB-8A3A-EB4AB1742A83}" type="slidenum">
              <a:rPr lang="nl-NL" smtClean="0"/>
              <a:pPr>
                <a:defRPr/>
              </a:pPr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0321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0A57C-05BB-478A-9593-DB6E89436971}" type="datetime1">
              <a:rPr lang="nl-NL" smtClean="0"/>
              <a:pPr>
                <a:defRPr/>
              </a:pPr>
              <a:t>14-1-2016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498A-E5CE-47C2-9350-ADDD72E2CF4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716C-ECE9-441B-986D-26AFAB70BE83}" type="datetime1">
              <a:rPr lang="nl-NL" smtClean="0"/>
              <a:pPr>
                <a:defRPr/>
              </a:pPr>
              <a:t>14-1-2016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0316-5627-4CC2-89CA-4C2952B9B31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957F4-68FC-4DAE-ADA3-09C473C1BCED}" type="datetime1">
              <a:rPr lang="nl-NL" smtClean="0"/>
              <a:pPr>
                <a:defRPr/>
              </a:pPr>
              <a:t>14-1-2016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C1D8-EE75-4B86-915D-F47FFA05F19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53BF-71C2-479F-8CF7-E207BF70E927}" type="datetime1">
              <a:rPr lang="nl-NL" smtClean="0"/>
              <a:pPr>
                <a:defRPr/>
              </a:pPr>
              <a:t>14-1-2016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BAE1-7E2A-4F92-81A7-804DD379C7A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497E-FB00-4A5A-A36C-7838AA701439}" type="datetime1">
              <a:rPr lang="nl-NL" smtClean="0"/>
              <a:pPr>
                <a:defRPr/>
              </a:pPr>
              <a:t>14-1-2016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A9AA-8F2B-462B-9AC6-B99AFAB9EB1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8BD14-8957-4315-B86F-D3A227AFCC6D}" type="datetime1">
              <a:rPr lang="nl-NL" smtClean="0"/>
              <a:pPr>
                <a:defRPr/>
              </a:pPr>
              <a:t>14-1-2016</a:t>
            </a:fld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47DF-3AC4-4269-BA27-C078E6BBC1F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6357-9F6A-4167-B742-752CEC57C812}" type="datetime1">
              <a:rPr lang="nl-NL" smtClean="0"/>
              <a:pPr>
                <a:defRPr/>
              </a:pPr>
              <a:t>14-1-2016</a:t>
            </a:fld>
            <a:endParaRPr lang="nl-N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90E1E-7ECE-4D4C-88BD-703AA7EDAD6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F8EA-1087-46D7-B734-01AC8C39CBCB}" type="datetime1">
              <a:rPr lang="nl-NL" smtClean="0"/>
              <a:pPr>
                <a:defRPr/>
              </a:pPr>
              <a:t>14-1-2016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1E6AC-2CDE-4362-A199-F383AA00A0B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7031-C17A-4E34-84E6-3300A2480E6E}" type="datetime1">
              <a:rPr lang="nl-NL" smtClean="0"/>
              <a:pPr>
                <a:defRPr/>
              </a:pPr>
              <a:t>14-1-2016</a:t>
            </a:fld>
            <a:endParaRPr lang="nl-N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CDB8-EC3E-47ED-989F-4EA6DFFB24B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18100-037F-465F-8898-DDE3EF020890}" type="datetime1">
              <a:rPr lang="nl-NL" smtClean="0"/>
              <a:pPr>
                <a:defRPr/>
              </a:pPr>
              <a:t>14-1-2016</a:t>
            </a:fld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21896-F0CB-4620-BD9D-12DB7E5B10E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F32B8-A1F7-48C5-9FF1-DE99196C1622}" type="datetime1">
              <a:rPr lang="nl-NL" smtClean="0"/>
              <a:pPr>
                <a:defRPr/>
              </a:pPr>
              <a:t>14-1-2016</a:t>
            </a:fld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5761-5A94-45B3-99A5-72811BA142D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NL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302DA0-1BB7-437D-9A85-8674B3523549}" type="datetime1">
              <a:rPr lang="nl-NL" smtClean="0"/>
              <a:pPr>
                <a:defRPr/>
              </a:pPr>
              <a:t>14-1-2016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078C4-3B13-4DFB-BA0F-0350E9F2EBB6}" type="slidenum">
              <a:rPr lang="nl-NL" smtClean="0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file:///C:\Users\RDuits\Desktop\VIDI\VIDI-presentation\VIDI\jasper2noisy.avi" TargetMode="External"/><Relationship Id="rId1" Type="http://schemas.openxmlformats.org/officeDocument/2006/relationships/tags" Target="../tags/tag20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2.gif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1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60.png"/><Relationship Id="rId5" Type="http://schemas.openxmlformats.org/officeDocument/2006/relationships/tags" Target="../tags/tag25.xml"/><Relationship Id="rId10" Type="http://schemas.openxmlformats.org/officeDocument/2006/relationships/image" Target="../media/image59.png"/><Relationship Id="rId4" Type="http://schemas.openxmlformats.org/officeDocument/2006/relationships/tags" Target="../tags/tag24.xml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image" Target="../media/image66.gif"/><Relationship Id="rId18" Type="http://schemas.openxmlformats.org/officeDocument/2006/relationships/image" Target="../media/image71.png"/><Relationship Id="rId3" Type="http://schemas.openxmlformats.org/officeDocument/2006/relationships/video" Target="file:///D:\ProefSchriftv2\PRESENTATIEPROEFSCHRIFT\remco\scalespace2.avi" TargetMode="External"/><Relationship Id="rId7" Type="http://schemas.openxmlformats.org/officeDocument/2006/relationships/tags" Target="../tags/tag32.xml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tags" Target="../tags/tag28.xml"/><Relationship Id="rId16" Type="http://schemas.openxmlformats.org/officeDocument/2006/relationships/image" Target="../media/image69.png"/><Relationship Id="rId1" Type="http://schemas.openxmlformats.org/officeDocument/2006/relationships/tags" Target="../tags/tag27.xml"/><Relationship Id="rId6" Type="http://schemas.openxmlformats.org/officeDocument/2006/relationships/tags" Target="../tags/tag31.xml"/><Relationship Id="rId11" Type="http://schemas.openxmlformats.org/officeDocument/2006/relationships/image" Target="../media/image64.png"/><Relationship Id="rId5" Type="http://schemas.openxmlformats.org/officeDocument/2006/relationships/tags" Target="../tags/tag30.xml"/><Relationship Id="rId15" Type="http://schemas.openxmlformats.org/officeDocument/2006/relationships/image" Target="../media/image68.png"/><Relationship Id="rId10" Type="http://schemas.openxmlformats.org/officeDocument/2006/relationships/notesSlide" Target="../notesSlides/notesSlide7.xml"/><Relationship Id="rId4" Type="http://schemas.openxmlformats.org/officeDocument/2006/relationships/tags" Target="../tags/tag29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73.png"/><Relationship Id="rId5" Type="http://schemas.openxmlformats.org/officeDocument/2006/relationships/image" Target="../media/image13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8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2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6" Type="http://schemas.openxmlformats.org/officeDocument/2006/relationships/image" Target="../media/image84.png"/><Relationship Id="rId5" Type="http://schemas.openxmlformats.org/officeDocument/2006/relationships/image" Target="../media/image10.png"/><Relationship Id="rId4" Type="http://schemas.openxmlformats.org/officeDocument/2006/relationships/image" Target="../media/image83.png"/><Relationship Id="rId9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tags" Target="../tags/tag39.xml"/><Relationship Id="rId7" Type="http://schemas.openxmlformats.org/officeDocument/2006/relationships/image" Target="../media/image89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88.png"/><Relationship Id="rId11" Type="http://schemas.openxmlformats.org/officeDocument/2006/relationships/image" Target="../media/image93.jpe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png"/><Relationship Id="rId7" Type="http://schemas.openxmlformats.org/officeDocument/2006/relationships/image" Target="../media/image102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10" Type="http://schemas.openxmlformats.org/officeDocument/2006/relationships/image" Target="../media/image93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9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8.jpeg"/><Relationship Id="rId12" Type="http://schemas.openxmlformats.org/officeDocument/2006/relationships/image" Target="../media/image112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107.png"/><Relationship Id="rId11" Type="http://schemas.openxmlformats.org/officeDocument/2006/relationships/image" Target="../media/image111.jpeg"/><Relationship Id="rId5" Type="http://schemas.openxmlformats.org/officeDocument/2006/relationships/image" Target="../media/image106.png"/><Relationship Id="rId10" Type="http://schemas.openxmlformats.org/officeDocument/2006/relationships/image" Target="../media/image110.jpeg"/><Relationship Id="rId4" Type="http://schemas.openxmlformats.org/officeDocument/2006/relationships/image" Target="../media/image105.png"/><Relationship Id="rId9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tags" Target="../tags/tag44.xml"/><Relationship Id="rId7" Type="http://schemas.openxmlformats.org/officeDocument/2006/relationships/image" Target="../media/image10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13.png"/><Relationship Id="rId11" Type="http://schemas.openxmlformats.org/officeDocument/2006/relationships/image" Target="../media/image1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6.png"/><Relationship Id="rId4" Type="http://schemas.openxmlformats.org/officeDocument/2006/relationships/tags" Target="../tags/tag45.xml"/><Relationship Id="rId9" Type="http://schemas.openxmlformats.org/officeDocument/2006/relationships/image" Target="../media/image1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13.png"/><Relationship Id="rId4" Type="http://schemas.openxmlformats.org/officeDocument/2006/relationships/image" Target="../media/image1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93.jpeg"/><Relationship Id="rId4" Type="http://schemas.openxmlformats.org/officeDocument/2006/relationships/image" Target="../media/image1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RDuits\Desktop\VIDI\VIDI-presentation\VIDI\jasper2noisy.avi" TargetMode="Externa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tiff"/><Relationship Id="rId13" Type="http://schemas.openxmlformats.org/officeDocument/2006/relationships/image" Target="../media/image139.png"/><Relationship Id="rId18" Type="http://schemas.microsoft.com/office/2007/relationships/hdphoto" Target="../media/hdphoto5.wdp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144.png"/><Relationship Id="rId7" Type="http://schemas.openxmlformats.org/officeDocument/2006/relationships/image" Target="../media/image133.tif"/><Relationship Id="rId12" Type="http://schemas.openxmlformats.org/officeDocument/2006/relationships/image" Target="../media/image138.jpeg"/><Relationship Id="rId17" Type="http://schemas.openxmlformats.org/officeDocument/2006/relationships/image" Target="../media/image141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4.wdp"/><Relationship Id="rId20" Type="http://schemas.openxmlformats.org/officeDocument/2006/relationships/image" Target="../media/image143.png"/><Relationship Id="rId1" Type="http://schemas.openxmlformats.org/officeDocument/2006/relationships/tags" Target="../tags/tag46.xml"/><Relationship Id="rId6" Type="http://schemas.openxmlformats.org/officeDocument/2006/relationships/image" Target="../media/image132.tif"/><Relationship Id="rId11" Type="http://schemas.openxmlformats.org/officeDocument/2006/relationships/image" Target="../media/image137.tif"/><Relationship Id="rId5" Type="http://schemas.openxmlformats.org/officeDocument/2006/relationships/image" Target="../media/image131.tif"/><Relationship Id="rId15" Type="http://schemas.openxmlformats.org/officeDocument/2006/relationships/image" Target="../media/image140.png"/><Relationship Id="rId10" Type="http://schemas.openxmlformats.org/officeDocument/2006/relationships/image" Target="../media/image136.tiff"/><Relationship Id="rId19" Type="http://schemas.openxmlformats.org/officeDocument/2006/relationships/image" Target="../media/image142.jpeg"/><Relationship Id="rId4" Type="http://schemas.openxmlformats.org/officeDocument/2006/relationships/image" Target="../media/image130.tif"/><Relationship Id="rId9" Type="http://schemas.openxmlformats.org/officeDocument/2006/relationships/image" Target="../media/image135.jpeg"/><Relationship Id="rId14" Type="http://schemas.microsoft.com/office/2007/relationships/hdphoto" Target="../media/hdphoto3.wdp"/><Relationship Id="rId22" Type="http://schemas.openxmlformats.org/officeDocument/2006/relationships/image" Target="../media/image14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4.jpeg"/><Relationship Id="rId3" Type="http://schemas.openxmlformats.org/officeDocument/2006/relationships/image" Target="../media/image146.png"/><Relationship Id="rId7" Type="http://schemas.microsoft.com/office/2007/relationships/hdphoto" Target="../media/hdphoto6.wdp"/><Relationship Id="rId12" Type="http://schemas.openxmlformats.org/officeDocument/2006/relationships/image" Target="../media/image15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11" Type="http://schemas.openxmlformats.org/officeDocument/2006/relationships/image" Target="../media/image152.jpeg"/><Relationship Id="rId5" Type="http://schemas.openxmlformats.org/officeDocument/2006/relationships/image" Target="../media/image148.png"/><Relationship Id="rId10" Type="http://schemas.openxmlformats.org/officeDocument/2006/relationships/image" Target="../media/image151.png"/><Relationship Id="rId4" Type="http://schemas.openxmlformats.org/officeDocument/2006/relationships/image" Target="../media/image147.png"/><Relationship Id="rId9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bmia.bmt.tue.nl/people/RDuits/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tags" Target="../tags/tag4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7.xml"/><Relationship Id="rId15" Type="http://schemas.openxmlformats.org/officeDocument/2006/relationships/image" Target="../media/image23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7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gif"/><Relationship Id="rId12" Type="http://schemas.openxmlformats.org/officeDocument/2006/relationships/image" Target="../media/image37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1.gif"/><Relationship Id="rId11" Type="http://schemas.openxmlformats.org/officeDocument/2006/relationships/image" Target="../media/image36.emf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46.png"/><Relationship Id="rId3" Type="http://schemas.openxmlformats.org/officeDocument/2006/relationships/tags" Target="../tags/tag1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5.png"/><Relationship Id="rId2" Type="http://schemas.openxmlformats.org/officeDocument/2006/relationships/tags" Target="../tags/tag15.xml"/><Relationship Id="rId16" Type="http://schemas.openxmlformats.org/officeDocument/2006/relationships/image" Target="../media/image49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44.png"/><Relationship Id="rId5" Type="http://schemas.openxmlformats.org/officeDocument/2006/relationships/tags" Target="../tags/tag18.xml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tags" Target="../tags/tag17.xml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0888" y="7096323"/>
            <a:ext cx="2133600" cy="365125"/>
          </a:xfrm>
        </p:spPr>
        <p:txBody>
          <a:bodyPr/>
          <a:lstStyle/>
          <a:p>
            <a:pPr>
              <a:defRPr/>
            </a:pPr>
            <a:fld id="{88B1498A-E5CE-47C2-9350-ADDD72E2CF45}" type="slidenum">
              <a:rPr lang="nl-NL" smtClean="0"/>
              <a:pPr>
                <a:defRPr/>
              </a:pPr>
              <a:t>1</a:t>
            </a:fld>
            <a:endParaRPr lang="nl-NL"/>
          </a:p>
        </p:txBody>
      </p:sp>
      <p:sp>
        <p:nvSpPr>
          <p:cNvPr id="5" name="Rectangle 51"/>
          <p:cNvSpPr>
            <a:spLocks noChangeArrowheads="1"/>
          </p:cNvSpPr>
          <p:nvPr/>
        </p:nvSpPr>
        <p:spPr bwMode="auto">
          <a:xfrm>
            <a:off x="-31899" y="2704654"/>
            <a:ext cx="9175899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</a:pPr>
            <a:endParaRPr lang="en-US" sz="2800" dirty="0" smtClean="0">
              <a:solidFill>
                <a:srgbClr val="E46C0A"/>
              </a:solidFill>
              <a:latin typeface="+mj-lt"/>
            </a:endParaRPr>
          </a:p>
          <a:p>
            <a:pPr algn="ctr">
              <a:spcAft>
                <a:spcPts val="600"/>
              </a:spcAft>
            </a:pPr>
            <a:r>
              <a:rPr lang="en-US" sz="2800" b="1" dirty="0" smtClean="0">
                <a:latin typeface="+mj-lt"/>
              </a:rPr>
              <a:t>The Drunk </a:t>
            </a:r>
            <a:r>
              <a:rPr lang="en-US" sz="2800" b="1" dirty="0">
                <a:latin typeface="+mj-lt"/>
              </a:rPr>
              <a:t>M</a:t>
            </a:r>
            <a:r>
              <a:rPr lang="en-US" sz="2800" b="1" dirty="0" smtClean="0">
                <a:latin typeface="+mj-lt"/>
              </a:rPr>
              <a:t>an’s </a:t>
            </a:r>
            <a:r>
              <a:rPr lang="en-US" sz="2800" b="1" dirty="0" smtClean="0">
                <a:solidFill>
                  <a:schemeClr val="accent6"/>
                </a:solidFill>
                <a:latin typeface="+mj-lt"/>
              </a:rPr>
              <a:t>Walk</a:t>
            </a:r>
            <a:r>
              <a:rPr lang="en-US" sz="2800" b="1" dirty="0">
                <a:solidFill>
                  <a:srgbClr val="E46C0A"/>
                </a:solidFill>
                <a:latin typeface="+mj-lt"/>
              </a:rPr>
              <a:t> </a:t>
            </a:r>
            <a:r>
              <a:rPr lang="en-US" sz="2800" b="1" dirty="0" smtClean="0">
                <a:latin typeface="+mj-lt"/>
              </a:rPr>
              <a:t>, 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Drive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smtClean="0">
                <a:latin typeface="+mj-lt"/>
              </a:rPr>
              <a:t>, and</a:t>
            </a:r>
            <a:r>
              <a:rPr lang="en-US" sz="2800" b="1" dirty="0" smtClean="0">
                <a:solidFill>
                  <a:srgbClr val="E46C0A"/>
                </a:solidFill>
                <a:latin typeface="+mj-lt"/>
              </a:rPr>
              <a:t> 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Flight </a:t>
            </a:r>
            <a:r>
              <a:rPr lang="en-US" sz="2800" b="1" dirty="0" smtClean="0">
                <a:latin typeface="+mj-lt"/>
              </a:rPr>
              <a:t>,</a:t>
            </a:r>
          </a:p>
          <a:p>
            <a:pPr algn="ctr">
              <a:spcAft>
                <a:spcPts val="600"/>
              </a:spcAft>
            </a:pPr>
            <a:r>
              <a:rPr lang="en-US" sz="2800" b="1" dirty="0" smtClean="0">
                <a:latin typeface="+mj-lt"/>
              </a:rPr>
              <a:t>and Applications to Medical Image Analysis</a:t>
            </a:r>
            <a:endParaRPr lang="en-US" sz="2800" b="1" dirty="0"/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67544" y="4358723"/>
            <a:ext cx="8244407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nl-NL" sz="2000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/>
            <a:endParaRPr lang="nl-NL" sz="2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/>
            <a:endParaRPr lang="nl-NL" sz="2000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/>
            <a:endParaRPr lang="nl-NL" sz="2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nl-NL" sz="3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Remco Duits </a:t>
            </a:r>
          </a:p>
          <a:p>
            <a:pPr algn="ctr"/>
            <a:endParaRPr lang="nl-NL" sz="2000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nl-NL" sz="2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CASA, BMIa, TU/e, Eindhoven</a:t>
            </a:r>
          </a:p>
          <a:p>
            <a:pPr algn="ctr"/>
            <a:endParaRPr lang="nl-NL" sz="20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Picture 6" descr="ERC-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081" y="5659454"/>
            <a:ext cx="1080120" cy="93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DADADA"/>
              </a:clrFrom>
              <a:clrTo>
                <a:srgbClr val="DADA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7" t="4578" r="267" b="53767"/>
          <a:stretch/>
        </p:blipFill>
        <p:spPr>
          <a:xfrm>
            <a:off x="2950386" y="4063327"/>
            <a:ext cx="2246343" cy="124099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DADADA"/>
              </a:clrFrom>
              <a:clrTo>
                <a:srgbClr val="DADA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" t="4381" r="59819" b="53914"/>
          <a:stretch/>
        </p:blipFill>
        <p:spPr>
          <a:xfrm>
            <a:off x="1043608" y="4051321"/>
            <a:ext cx="1742487" cy="126978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731" y="4067610"/>
            <a:ext cx="1542200" cy="12114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DADADA"/>
              </a:clrFrom>
              <a:clrTo>
                <a:srgbClr val="DADA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t="54309" r="69984" b="6559"/>
          <a:stretch/>
        </p:blipFill>
        <p:spPr>
          <a:xfrm>
            <a:off x="6939021" y="4067610"/>
            <a:ext cx="1420805" cy="1208586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115616" y="2782470"/>
            <a:ext cx="7200800" cy="103805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11333" r="6459" b="75068"/>
          <a:stretch/>
        </p:blipFill>
        <p:spPr>
          <a:xfrm>
            <a:off x="2909956" y="1484784"/>
            <a:ext cx="2528370" cy="144478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 t="11333" r="61894" b="75297"/>
          <a:stretch/>
        </p:blipFill>
        <p:spPr>
          <a:xfrm>
            <a:off x="3104917" y="275357"/>
            <a:ext cx="2339041" cy="1425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60D0D"/>
              </a:clrFrom>
              <a:clrTo>
                <a:srgbClr val="260D0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49852" r="54754" b="28921"/>
          <a:stretch/>
        </p:blipFill>
        <p:spPr>
          <a:xfrm rot="5400000">
            <a:off x="6934232" y="347234"/>
            <a:ext cx="1017916" cy="214088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35593" y="659099"/>
            <a:ext cx="1888135" cy="1761789"/>
            <a:chOff x="230968" y="836711"/>
            <a:chExt cx="1214163" cy="1245211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0968" y="836711"/>
              <a:ext cx="1214163" cy="1245211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355" y="1261157"/>
              <a:ext cx="365253" cy="365253"/>
            </a:xfrm>
            <a:prstGeom prst="rect">
              <a:avLst/>
            </a:prstGeom>
          </p:spPr>
        </p:pic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206749"/>
            <a:ext cx="637229" cy="504048"/>
          </a:xfrm>
          <a:prstGeom prst="rect">
            <a:avLst/>
          </a:prstGeom>
        </p:spPr>
      </p:pic>
      <p:pic>
        <p:nvPicPr>
          <p:cNvPr id="59" name="Picture 58" descr="EU-logo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869168"/>
            <a:ext cx="864096" cy="61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6880408" y="6470604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MANET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105634" y="6455130"/>
            <a:ext cx="1378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Lie Analysis</a:t>
            </a:r>
          </a:p>
        </p:txBody>
      </p:sp>
      <p:cxnSp>
        <p:nvCxnSpPr>
          <p:cNvPr id="86" name="Straight Connector 85"/>
          <p:cNvCxnSpPr/>
          <p:nvPr/>
        </p:nvCxnSpPr>
        <p:spPr>
          <a:xfrm flipH="1" flipV="1">
            <a:off x="7740650" y="2672938"/>
            <a:ext cx="1270000" cy="35982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asted-image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843808" y="610961"/>
            <a:ext cx="770225" cy="477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pasted-image.png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3842795" y="1868356"/>
            <a:ext cx="654807" cy="40598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ounded Rectangle 2"/>
          <p:cNvSpPr/>
          <p:nvPr/>
        </p:nvSpPr>
        <p:spPr>
          <a:xfrm>
            <a:off x="4067944" y="1484784"/>
            <a:ext cx="204511" cy="36260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43808" y="180108"/>
            <a:ext cx="837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type 1</a:t>
            </a:r>
            <a:endParaRPr lang="en-US" sz="2000" dirty="0" smtClean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43808" y="1516722"/>
            <a:ext cx="837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type 2</a:t>
            </a:r>
          </a:p>
        </p:txBody>
      </p:sp>
    </p:spTree>
    <p:extLst>
      <p:ext uri="{BB962C8B-B14F-4D97-AF65-F5344CB8AC3E}">
        <p14:creationId xmlns:p14="http://schemas.microsoft.com/office/powerpoint/2010/main" val="149345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5BAE1-7E2A-4F92-81A7-804DD379C7AD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7915" y="188640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SE(2): Inclusion </a:t>
            </a:r>
            <a:r>
              <a:rPr lang="en-US" sz="3200" dirty="0" err="1" smtClean="0">
                <a:solidFill>
                  <a:srgbClr val="E46C0A"/>
                </a:solidFill>
              </a:rPr>
              <a:t>adaptivity</a:t>
            </a:r>
            <a:r>
              <a:rPr lang="en-US" sz="3200" dirty="0" smtClean="0">
                <a:solidFill>
                  <a:srgbClr val="E46C0A"/>
                </a:solidFill>
              </a:rPr>
              <a:t> via local frames</a:t>
            </a:r>
            <a:endParaRPr lang="en-US" sz="40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27" y="880509"/>
            <a:ext cx="8838469" cy="52847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5656" y="880509"/>
            <a:ext cx="1080120" cy="316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83968" y="836712"/>
            <a:ext cx="1080120" cy="316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92280" y="3467595"/>
            <a:ext cx="1944216" cy="356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0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7186" y="0"/>
            <a:ext cx="9351714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877272"/>
            <a:ext cx="8388424" cy="9807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1" y="118318"/>
            <a:ext cx="9144001" cy="712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265113" algn="l"/>
              </a:tabLst>
              <a:defRPr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	Lie groups     </a:t>
            </a:r>
            <a:r>
              <a:rPr lang="en-US" sz="2800" dirty="0" smtClean="0">
                <a:solidFill>
                  <a:srgbClr val="00B050"/>
                </a:solidFill>
                <a:latin typeface="+mj-lt"/>
              </a:rPr>
              <a:t>Scores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Applications</a:t>
            </a:r>
          </a:p>
          <a:p>
            <a:pPr>
              <a:spcAft>
                <a:spcPts val="700"/>
              </a:spcAft>
              <a:tabLst>
                <a:tab pos="265113" algn="l"/>
              </a:tabLst>
              <a:defRPr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SE(2)    </a:t>
            </a:r>
            <a:r>
              <a:rPr lang="en-US" sz="2000" dirty="0">
                <a:solidFill>
                  <a:srgbClr val="00B050"/>
                </a:solidFill>
                <a:latin typeface="+mj-lt"/>
              </a:rPr>
              <a:t>O</a:t>
            </a:r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rientation scores of 2D images</a:t>
            </a:r>
            <a:endParaRPr lang="en-US" sz="2000" dirty="0">
              <a:solidFill>
                <a:srgbClr val="00B050"/>
              </a:solidFill>
              <a:latin typeface="+mj-lt"/>
            </a:endParaRPr>
          </a:p>
          <a:p>
            <a:pPr>
              <a:tabLst>
                <a:tab pos="265113" algn="l"/>
              </a:tabLst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                         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Crossing-preserving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denoising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>
              <a:tabLst>
                <a:tab pos="265113" algn="l"/>
              </a:tabLst>
              <a:defRPr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		       &amp; detection of curvilinear structures </a:t>
            </a:r>
          </a:p>
          <a:p>
            <a:pPr>
              <a:tabLst>
                <a:tab pos="265113" algn="l"/>
              </a:tabLst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                      in low contrast medical images. </a:t>
            </a:r>
          </a:p>
          <a:p>
            <a:pPr>
              <a:tabLst>
                <a:tab pos="265113" algn="l"/>
              </a:tabLst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                      Biomarkers for diabetes.</a:t>
            </a:r>
          </a:p>
          <a:p>
            <a:pPr>
              <a:tabLst>
                <a:tab pos="265113" algn="l"/>
              </a:tabLst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SE(3)    </a:t>
            </a:r>
            <a:r>
              <a:rPr lang="en-US" sz="2000" dirty="0">
                <a:solidFill>
                  <a:srgbClr val="00B050"/>
                </a:solidFill>
                <a:latin typeface="+mj-lt"/>
              </a:rPr>
              <a:t>O</a:t>
            </a:r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rientation scores of 3D images</a:t>
            </a:r>
          </a:p>
          <a:p>
            <a:pPr>
              <a:tabLst>
                <a:tab pos="265113" algn="l"/>
              </a:tabLst>
              <a:defRPr/>
            </a:pPr>
            <a:r>
              <a:rPr lang="en-US" sz="2000" b="1" dirty="0" smtClean="0">
                <a:solidFill>
                  <a:srgbClr val="00B050"/>
                </a:solidFill>
                <a:latin typeface="+mj-lt"/>
              </a:rPr>
              <a:t>		       </a:t>
            </a:r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DW-MRI</a:t>
            </a:r>
          </a:p>
          <a:p>
            <a:pPr>
              <a:tabLst>
                <a:tab pos="265113" algn="l"/>
              </a:tabLst>
              <a:defRPr/>
            </a:pPr>
            <a:endParaRPr lang="en-US" sz="2000" dirty="0">
              <a:solidFill>
                <a:srgbClr val="00B050"/>
              </a:solidFill>
              <a:latin typeface="+mj-lt"/>
            </a:endParaRPr>
          </a:p>
          <a:p>
            <a:pPr>
              <a:tabLst>
                <a:tab pos="265113" algn="l"/>
              </a:tabLst>
              <a:defRPr/>
            </a:pPr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>
              <a:spcAft>
                <a:spcPts val="800"/>
              </a:spcAft>
              <a:tabLst>
                <a:tab pos="265113" algn="l"/>
              </a:tabLst>
              <a:defRPr/>
            </a:pP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>
              <a:spcAft>
                <a:spcPts val="800"/>
              </a:spcAft>
              <a:tabLst>
                <a:tab pos="265113" algn="l"/>
              </a:tabLst>
              <a:defRPr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	</a:t>
            </a:r>
          </a:p>
          <a:p>
            <a:pPr>
              <a:spcAft>
                <a:spcPts val="800"/>
              </a:spcAft>
              <a:tabLst>
                <a:tab pos="265113" algn="l"/>
              </a:tabLst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</a:p>
          <a:p>
            <a:pPr>
              <a:spcAft>
                <a:spcPts val="800"/>
              </a:spcAft>
              <a:tabLst>
                <a:tab pos="265113" algn="l"/>
              </a:tabLst>
              <a:defRPr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</a:t>
            </a:r>
            <a:r>
              <a:rPr lang="en-US" sz="25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SIM(2)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</a:t>
            </a:r>
            <a:r>
              <a:rPr lang="en-US" sz="2000" dirty="0">
                <a:solidFill>
                  <a:srgbClr val="00B050"/>
                </a:solidFill>
                <a:latin typeface="+mj-lt"/>
              </a:rPr>
              <a:t>C</a:t>
            </a:r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ontinuous wavelet transforms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multiple-scale extensions</a:t>
            </a:r>
          </a:p>
          <a:p>
            <a:pPr>
              <a:spcAft>
                <a:spcPts val="800"/>
              </a:spcAft>
              <a:tabLst>
                <a:tab pos="265113" algn="l"/>
              </a:tabLst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	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SO(3)    </a:t>
            </a:r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Orientation scores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Detect vascular tree in spherical images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</a:t>
            </a:r>
          </a:p>
          <a:p>
            <a:pPr>
              <a:spcAft>
                <a:spcPts val="800"/>
              </a:spcAft>
              <a:tabLst>
                <a:tab pos="265113" algn="l"/>
              </a:tabLst>
              <a:defRPr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H(5)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</a:t>
            </a:r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Gabor transforms    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Quantify cardiac wall deformation in MR-tagging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	</a:t>
            </a:r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                      	           	          velocity scores       	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Track moving objects in crowds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9" name="jasper2noisy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8425" y="311053"/>
            <a:ext cx="1502955" cy="120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1"/>
          <p:cNvSpPr/>
          <p:nvPr/>
        </p:nvSpPr>
        <p:spPr>
          <a:xfrm>
            <a:off x="7156474" y="805746"/>
            <a:ext cx="219033" cy="21957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3" name="Picture 1" descr="enhanced bone 2pslm.jpg"/>
          <p:cNvPicPr>
            <a:picLocks noChangeAspect="1"/>
          </p:cNvPicPr>
          <p:nvPr/>
        </p:nvPicPr>
        <p:blipFill rotWithShape="1">
          <a:blip r:embed="rId5" cstate="print"/>
          <a:srcRect l="577" t="3259" r="1480" b="1205"/>
          <a:stretch/>
        </p:blipFill>
        <p:spPr bwMode="auto">
          <a:xfrm>
            <a:off x="7375508" y="298145"/>
            <a:ext cx="1477139" cy="121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4499992" y="3458309"/>
            <a:ext cx="3816424" cy="1770891"/>
            <a:chOff x="4819816" y="3482763"/>
            <a:chExt cx="3161103" cy="142147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" t="54782" r="39791" b="7422"/>
            <a:stretch/>
          </p:blipFill>
          <p:spPr>
            <a:xfrm>
              <a:off x="4819816" y="3482763"/>
              <a:ext cx="3161103" cy="136921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351863" y="3486958"/>
              <a:ext cx="112316" cy="141727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 descr="DTI-CorpusCallosu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75656" y="3458309"/>
            <a:ext cx="2808312" cy="18174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68152" y="3111600"/>
            <a:ext cx="8028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Fiber 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tracking &amp; connectivity for therapy planning              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" t="5808" r="60493" b="55752"/>
          <a:stretch/>
        </p:blipFill>
        <p:spPr>
          <a:xfrm>
            <a:off x="7253394" y="1641623"/>
            <a:ext cx="1891530" cy="128232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-2" y="5877272"/>
            <a:ext cx="914400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0" y="5877272"/>
            <a:ext cx="8324193" cy="980728"/>
          </a:xfrm>
          <a:prstGeom prst="rect">
            <a:avLst/>
          </a:prstGeom>
          <a:solidFill>
            <a:srgbClr val="7F7F7F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3288612" y="271298"/>
            <a:ext cx="263884" cy="25421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3" name="Right Arrow 22"/>
          <p:cNvSpPr/>
          <p:nvPr/>
        </p:nvSpPr>
        <p:spPr>
          <a:xfrm>
            <a:off x="1952872" y="271158"/>
            <a:ext cx="263884" cy="25421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673393"/>
            <a:ext cx="1959418" cy="125055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ight Arrow 20"/>
          <p:cNvSpPr/>
          <p:nvPr/>
        </p:nvSpPr>
        <p:spPr>
          <a:xfrm>
            <a:off x="7131131" y="2129305"/>
            <a:ext cx="219033" cy="21957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-7114" y="5805264"/>
            <a:ext cx="9151114" cy="105273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/>
              <a:pPr>
                <a:defRPr/>
              </a:pPr>
              <a:t>11</a:t>
            </a:fld>
            <a:endParaRPr lang="nl-N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273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9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5BAE1-7E2A-4F92-81A7-804DD379C7AD}" type="slidenum">
              <a:rPr lang="nl-NL" smtClean="0"/>
              <a:pPr>
                <a:defRPr/>
              </a:pPr>
              <a:t>12</a:t>
            </a:fld>
            <a:endParaRPr lang="nl-NL"/>
          </a:p>
        </p:txBody>
      </p:sp>
      <p:sp>
        <p:nvSpPr>
          <p:cNvPr id="5" name="Rectangle 51"/>
          <p:cNvSpPr>
            <a:spLocks noChangeArrowheads="1"/>
          </p:cNvSpPr>
          <p:nvPr/>
        </p:nvSpPr>
        <p:spPr bwMode="auto">
          <a:xfrm>
            <a:off x="8638" y="235760"/>
            <a:ext cx="9175899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rgbClr val="E46C0A"/>
                </a:solidFill>
                <a:latin typeface="+mj-lt"/>
              </a:rPr>
              <a:t>Part IA: Probability Theory for Drunk Traffic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79512" y="1444175"/>
            <a:ext cx="7849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</a:rPr>
              <a:t>The Drunk Man’s </a:t>
            </a:r>
            <a:endParaRPr lang="en-US" b="1" dirty="0" smtClean="0">
              <a:latin typeface="+mj-lt"/>
            </a:endParaRPr>
          </a:p>
          <a:p>
            <a:endParaRPr lang="en-US" b="1" dirty="0">
              <a:solidFill>
                <a:schemeClr val="accent6"/>
              </a:solidFill>
              <a:latin typeface="+mj-lt"/>
            </a:endParaRPr>
          </a:p>
          <a:p>
            <a:r>
              <a:rPr lang="en-US" b="1" dirty="0" smtClean="0">
                <a:solidFill>
                  <a:schemeClr val="accent6"/>
                </a:solidFill>
                <a:latin typeface="+mj-lt"/>
              </a:rPr>
              <a:t>Walk</a:t>
            </a:r>
            <a:r>
              <a:rPr lang="en-US" b="1" dirty="0" smtClean="0">
                <a:solidFill>
                  <a:srgbClr val="E46C0A"/>
                </a:solidFill>
                <a:latin typeface="+mj-lt"/>
              </a:rPr>
              <a:t> </a:t>
            </a:r>
            <a:r>
              <a:rPr lang="en-US" b="1" dirty="0">
                <a:latin typeface="+mj-lt"/>
              </a:rPr>
              <a:t> </a:t>
            </a:r>
            <a:r>
              <a:rPr lang="en-US" b="1" dirty="0" smtClean="0">
                <a:latin typeface="+mj-lt"/>
              </a:rPr>
              <a:t>                                   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Drive</a:t>
            </a:r>
            <a:r>
              <a:rPr lang="en-US" b="1" dirty="0" smtClean="0">
                <a:latin typeface="+mj-lt"/>
              </a:rPr>
              <a:t>                                                        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Flight </a:t>
            </a:r>
            <a:endParaRPr lang="en-US" dirty="0">
              <a:latin typeface="+mj-lt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11333" r="6459" b="75068"/>
          <a:stretch/>
        </p:blipFill>
        <p:spPr>
          <a:xfrm>
            <a:off x="2909956" y="2348880"/>
            <a:ext cx="2528370" cy="144478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 t="11333" r="61894" b="75297"/>
          <a:stretch/>
        </p:blipFill>
        <p:spPr>
          <a:xfrm>
            <a:off x="3046617" y="3649953"/>
            <a:ext cx="2339041" cy="1425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260D0D"/>
              </a:clrFrom>
              <a:clrTo>
                <a:srgbClr val="260D0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49852" r="54754" b="28921"/>
          <a:stretch/>
        </p:blipFill>
        <p:spPr>
          <a:xfrm rot="5400000">
            <a:off x="6934232" y="3150499"/>
            <a:ext cx="1017916" cy="2140888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235593" y="3007979"/>
            <a:ext cx="1888135" cy="1761789"/>
            <a:chOff x="230968" y="836711"/>
            <a:chExt cx="1214163" cy="1245211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0968" y="836711"/>
              <a:ext cx="1214163" cy="124521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355" y="1261157"/>
              <a:ext cx="365253" cy="365253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010014"/>
            <a:ext cx="637229" cy="504048"/>
          </a:xfrm>
          <a:prstGeom prst="rect">
            <a:avLst/>
          </a:prstGeom>
        </p:spPr>
      </p:pic>
      <p:pic>
        <p:nvPicPr>
          <p:cNvPr id="47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85508" y="3985557"/>
            <a:ext cx="770225" cy="477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pasted-image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3851920" y="2730500"/>
            <a:ext cx="654807" cy="4059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6990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256" y="6381328"/>
            <a:ext cx="2133600" cy="365125"/>
          </a:xfrm>
        </p:spPr>
        <p:txBody>
          <a:bodyPr/>
          <a:lstStyle/>
          <a:p>
            <a:pPr>
              <a:defRPr/>
            </a:pPr>
            <a:fld id="{9475BAE1-7E2A-4F92-81A7-804DD379C7AD}" type="slidenum">
              <a:rPr lang="nl-NL" smtClean="0"/>
              <a:pPr>
                <a:defRPr/>
              </a:pPr>
              <a:t>13</a:t>
            </a:fld>
            <a:endParaRPr lang="nl-NL" dirty="0"/>
          </a:p>
        </p:txBody>
      </p:sp>
      <p:sp>
        <p:nvSpPr>
          <p:cNvPr id="5" name="Rectangle 51"/>
          <p:cNvSpPr>
            <a:spLocks noChangeArrowheads="1"/>
          </p:cNvSpPr>
          <p:nvPr/>
        </p:nvSpPr>
        <p:spPr bwMode="auto">
          <a:xfrm>
            <a:off x="8638" y="-27384"/>
            <a:ext cx="9175899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rgbClr val="E46C0A"/>
                </a:solidFill>
                <a:latin typeface="+mj-lt"/>
              </a:rPr>
              <a:t>The Drunk Man’s </a:t>
            </a:r>
            <a:r>
              <a:rPr lang="en-US" sz="2800" b="1" dirty="0">
                <a:solidFill>
                  <a:srgbClr val="E46C0A"/>
                </a:solidFill>
                <a:latin typeface="+mj-lt"/>
              </a:rPr>
              <a:t>W</a:t>
            </a:r>
            <a:r>
              <a:rPr lang="en-US" sz="2800" b="1" dirty="0" smtClean="0">
                <a:solidFill>
                  <a:srgbClr val="E46C0A"/>
                </a:solidFill>
                <a:latin typeface="+mj-lt"/>
              </a:rPr>
              <a:t>alk on 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999" y="3560711"/>
            <a:ext cx="1584176" cy="1436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9" y="764704"/>
            <a:ext cx="7056783" cy="20246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0" y="2964017"/>
            <a:ext cx="6057688" cy="14292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613" y="184196"/>
            <a:ext cx="459286" cy="35808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311560"/>
            <a:ext cx="4682583" cy="10697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9552" y="5239552"/>
            <a:ext cx="4896544" cy="11906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140968"/>
            <a:ext cx="2260682" cy="22544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845380"/>
            <a:ext cx="1823234" cy="203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45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5BAE1-7E2A-4F92-81A7-804DD379C7AD}" type="slidenum">
              <a:rPr lang="nl-NL" smtClean="0"/>
              <a:pPr>
                <a:defRPr/>
              </a:pPr>
              <a:t>14</a:t>
            </a:fld>
            <a:endParaRPr lang="nl-NL" dirty="0"/>
          </a:p>
        </p:txBody>
      </p:sp>
      <p:sp>
        <p:nvSpPr>
          <p:cNvPr id="5" name="Rectangle 51"/>
          <p:cNvSpPr>
            <a:spLocks noChangeArrowheads="1"/>
          </p:cNvSpPr>
          <p:nvPr/>
        </p:nvSpPr>
        <p:spPr bwMode="auto">
          <a:xfrm>
            <a:off x="8638" y="-27384"/>
            <a:ext cx="9175899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rgbClr val="E46C0A"/>
                </a:solidFill>
                <a:latin typeface="+mj-lt"/>
              </a:rPr>
              <a:t>Wiener Process &amp; </a:t>
            </a:r>
            <a:r>
              <a:rPr lang="en-US" sz="2800" b="1" dirty="0" err="1">
                <a:solidFill>
                  <a:srgbClr val="E46C0A"/>
                </a:solidFill>
                <a:latin typeface="+mj-lt"/>
              </a:rPr>
              <a:t>R</a:t>
            </a:r>
            <a:r>
              <a:rPr lang="en-US" sz="2800" b="1" dirty="0" err="1" smtClean="0">
                <a:solidFill>
                  <a:srgbClr val="E46C0A"/>
                </a:solidFill>
                <a:latin typeface="+mj-lt"/>
              </a:rPr>
              <a:t>esolvent</a:t>
            </a:r>
            <a:endParaRPr lang="en-US" sz="2800" b="1" dirty="0" smtClean="0">
              <a:solidFill>
                <a:srgbClr val="E46C0A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096" y="3267494"/>
            <a:ext cx="2308832" cy="254662"/>
          </a:xfrm>
          <a:prstGeom prst="rect">
            <a:avLst/>
          </a:prstGeom>
        </p:spPr>
      </p:pic>
      <p:pic>
        <p:nvPicPr>
          <p:cNvPr id="23" name="scalespace2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710" y="1614300"/>
            <a:ext cx="2520280" cy="3360726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587131"/>
            <a:ext cx="2520544" cy="336072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06" y="1052736"/>
            <a:ext cx="2937731" cy="24467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0" y="5472580"/>
            <a:ext cx="3420417" cy="2463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377427"/>
            <a:ext cx="2261811" cy="60222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203848" y="2276872"/>
            <a:ext cx="2376264" cy="769192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1259632" y="5877272"/>
            <a:ext cx="5112568" cy="84120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995013"/>
            <a:ext cx="4232960" cy="6921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6560" y="4364534"/>
            <a:ext cx="1122262" cy="17502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332764" y="4194914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4353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827584" y="740534"/>
            <a:ext cx="7488832" cy="118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sz="2400" dirty="0">
                <a:latin typeface="+mj-lt"/>
              </a:rPr>
              <a:t>Similar to the drunk man’s walk </a:t>
            </a:r>
            <a:r>
              <a:rPr lang="en-US" sz="2400" dirty="0" smtClean="0">
                <a:latin typeface="+mj-lt"/>
              </a:rPr>
              <a:t>on Lie group </a:t>
            </a:r>
          </a:p>
          <a:p>
            <a:pPr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latin typeface="+mj-lt"/>
              </a:rPr>
              <a:t>we consider the </a:t>
            </a:r>
            <a:r>
              <a:rPr sz="2400" dirty="0" smtClean="0">
                <a:solidFill>
                  <a:schemeClr val="accent5"/>
                </a:solidFill>
                <a:latin typeface="+mj-lt"/>
              </a:rPr>
              <a:t>drunk </a:t>
            </a:r>
            <a:r>
              <a:rPr sz="2400" dirty="0">
                <a:solidFill>
                  <a:schemeClr val="accent5"/>
                </a:solidFill>
                <a:latin typeface="+mj-lt"/>
              </a:rPr>
              <a:t>man’s drive</a:t>
            </a:r>
            <a:r>
              <a:rPr sz="2400" dirty="0">
                <a:latin typeface="+mj-lt"/>
              </a:rPr>
              <a:t> </a:t>
            </a:r>
            <a:endParaRPr lang="en-US" sz="2400" dirty="0" smtClean="0">
              <a:latin typeface="+mj-lt"/>
            </a:endParaRPr>
          </a:p>
          <a:p>
            <a:pPr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latin typeface="+mj-lt"/>
                <a:ea typeface="Arial"/>
                <a:cs typeface="Arial"/>
                <a:sym typeface="Arial"/>
              </a:rPr>
              <a:t>a</a:t>
            </a:r>
            <a:r>
              <a:rPr lang="en-US" sz="2400" dirty="0" smtClean="0">
                <a:latin typeface="+mj-lt"/>
                <a:ea typeface="Arial"/>
                <a:cs typeface="Arial"/>
                <a:sym typeface="Arial"/>
              </a:rPr>
              <a:t>s a </a:t>
            </a:r>
            <a:r>
              <a:rPr sz="2400" dirty="0" smtClean="0">
                <a:latin typeface="+mj-lt"/>
                <a:ea typeface="Arial"/>
                <a:cs typeface="Arial"/>
                <a:sym typeface="Arial"/>
              </a:rPr>
              <a:t>stochastic </a:t>
            </a:r>
            <a:r>
              <a:rPr sz="2400" dirty="0">
                <a:latin typeface="+mj-lt"/>
                <a:ea typeface="Arial"/>
                <a:cs typeface="Arial"/>
                <a:sym typeface="Arial"/>
              </a:rPr>
              <a:t>processes </a:t>
            </a:r>
            <a:r>
              <a:rPr sz="2400" dirty="0" smtClean="0">
                <a:latin typeface="+mj-lt"/>
                <a:ea typeface="Arial"/>
                <a:cs typeface="Arial"/>
                <a:sym typeface="Arial"/>
              </a:rPr>
              <a:t>in</a:t>
            </a:r>
            <a:r>
              <a:rPr lang="en-US" sz="2400" dirty="0" smtClean="0">
                <a:latin typeface="+mj-lt"/>
                <a:ea typeface="Arial"/>
                <a:cs typeface="Arial"/>
                <a:sym typeface="Arial"/>
              </a:rPr>
              <a:t> Lie group</a:t>
            </a:r>
            <a:endParaRPr sz="2400" dirty="0"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t="8552" r="2229" b="4828"/>
          <a:stretch/>
        </p:blipFill>
        <p:spPr bwMode="auto">
          <a:xfrm>
            <a:off x="3491881" y="2511225"/>
            <a:ext cx="5609128" cy="36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9511" y="2564904"/>
            <a:ext cx="3368117" cy="2088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763103"/>
            <a:ext cx="397101" cy="3096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524671"/>
            <a:ext cx="2376264" cy="356540"/>
          </a:xfrm>
          <a:prstGeom prst="rect">
            <a:avLst/>
          </a:prstGeom>
        </p:spPr>
      </p:pic>
      <p:sp>
        <p:nvSpPr>
          <p:cNvPr id="7" name="Rectangle 51"/>
          <p:cNvSpPr>
            <a:spLocks noChangeArrowheads="1"/>
          </p:cNvSpPr>
          <p:nvPr/>
        </p:nvSpPr>
        <p:spPr bwMode="auto">
          <a:xfrm>
            <a:off x="8638" y="-27384"/>
            <a:ext cx="9175899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rgbClr val="E46C0A"/>
                </a:solidFill>
                <a:latin typeface="+mj-lt"/>
              </a:rPr>
              <a:t>The Drunk Man’s Drive on SE(2)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15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273354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571572" y="2376724"/>
            <a:ext cx="9293846" cy="1052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endParaRPr lang="en-US" sz="1969" dirty="0">
              <a:latin typeface="+mj-lt"/>
            </a:endParaRP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lang="en-US" sz="2200" dirty="0">
                <a:latin typeface="+mj-lt"/>
              </a:rPr>
              <a:t>C</a:t>
            </a:r>
            <a:r>
              <a:rPr sz="2200" dirty="0" smtClean="0">
                <a:latin typeface="+mj-lt"/>
              </a:rPr>
              <a:t>ars </a:t>
            </a:r>
            <a:r>
              <a:rPr sz="2200" dirty="0">
                <a:latin typeface="+mj-lt"/>
              </a:rPr>
              <a:t>are allowed to move </a:t>
            </a:r>
            <a:r>
              <a:rPr sz="2200" dirty="0" smtClean="0">
                <a:latin typeface="+mj-lt"/>
              </a:rPr>
              <a:t>forward </a:t>
            </a:r>
            <a:r>
              <a:rPr sz="2200" dirty="0">
                <a:latin typeface="+mj-lt"/>
              </a:rPr>
              <a:t>and backwards, </a:t>
            </a:r>
            <a:endParaRPr lang="en-US" sz="2200" dirty="0" smtClean="0">
              <a:latin typeface="+mj-lt"/>
            </a:endParaRP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sz="2200" dirty="0" smtClean="0">
                <a:latin typeface="+mj-lt"/>
              </a:rPr>
              <a:t>to </a:t>
            </a:r>
            <a:r>
              <a:rPr sz="2200" dirty="0">
                <a:latin typeface="+mj-lt"/>
              </a:rPr>
              <a:t>change their orientation, </a:t>
            </a:r>
            <a:r>
              <a:rPr sz="2200" dirty="0" smtClean="0">
                <a:latin typeface="+mj-lt"/>
              </a:rPr>
              <a:t>but </a:t>
            </a:r>
            <a:r>
              <a:rPr sz="2200" i="1" dirty="0">
                <a:solidFill>
                  <a:srgbClr val="FF0000"/>
                </a:solidFill>
                <a:latin typeface="+mj-lt"/>
              </a:rPr>
              <a:t>they cannot move </a:t>
            </a:r>
            <a:r>
              <a:rPr sz="2200" i="1" dirty="0" err="1" smtClean="0">
                <a:solidFill>
                  <a:srgbClr val="FF0000"/>
                </a:solidFill>
                <a:latin typeface="+mj-lt"/>
              </a:rPr>
              <a:t>sidewards</a:t>
            </a:r>
            <a:endParaRPr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4" name="Shape 134"/>
          <p:cNvSpPr/>
          <p:nvPr/>
        </p:nvSpPr>
        <p:spPr>
          <a:xfrm>
            <a:off x="534714" y="5892661"/>
            <a:ext cx="8796135" cy="41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200" dirty="0" smtClean="0">
                <a:latin typeface="+mj-lt"/>
              </a:rPr>
              <a:t>We endow </a:t>
            </a:r>
            <a:r>
              <a:rPr sz="2200" dirty="0" smtClean="0">
                <a:latin typeface="+mj-lt"/>
              </a:rPr>
              <a:t>Lie </a:t>
            </a:r>
            <a:r>
              <a:rPr sz="2200" dirty="0">
                <a:latin typeface="+mj-lt"/>
              </a:rPr>
              <a:t>group SE(2</a:t>
            </a:r>
            <a:r>
              <a:rPr sz="2200" dirty="0" smtClean="0">
                <a:latin typeface="+mj-lt"/>
              </a:rPr>
              <a:t>)</a:t>
            </a:r>
            <a:r>
              <a:rPr lang="en-US" sz="2200" dirty="0" smtClean="0">
                <a:latin typeface="+mj-lt"/>
              </a:rPr>
              <a:t> </a:t>
            </a:r>
            <a:r>
              <a:rPr sz="2200" dirty="0" smtClean="0">
                <a:latin typeface="+mj-lt"/>
              </a:rPr>
              <a:t>with </a:t>
            </a:r>
            <a:r>
              <a:rPr sz="2200" dirty="0">
                <a:latin typeface="+mj-lt"/>
              </a:rPr>
              <a:t>a </a:t>
            </a:r>
            <a:r>
              <a:rPr sz="2200" dirty="0">
                <a:solidFill>
                  <a:srgbClr val="FF0000"/>
                </a:solidFill>
                <a:latin typeface="+mj-lt"/>
              </a:rPr>
              <a:t>sub-</a:t>
            </a:r>
            <a:r>
              <a:rPr sz="2200" dirty="0">
                <a:latin typeface="+mj-lt"/>
              </a:rPr>
              <a:t>Riemannian </a:t>
            </a:r>
            <a:r>
              <a:rPr sz="2200" dirty="0" smtClean="0">
                <a:latin typeface="+mj-lt"/>
              </a:rPr>
              <a:t>metric</a:t>
            </a:r>
            <a:r>
              <a:rPr lang="en-US" sz="2200" dirty="0" smtClean="0">
                <a:latin typeface="+mj-lt"/>
              </a:rPr>
              <a:t> (tensor)</a:t>
            </a:r>
            <a:endParaRPr sz="2200" dirty="0">
              <a:latin typeface="+mj-lt"/>
            </a:endParaRPr>
          </a:p>
        </p:txBody>
      </p:sp>
      <p:pic>
        <p:nvPicPr>
          <p:cNvPr id="13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23928" y="3557352"/>
            <a:ext cx="3384376" cy="2341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3568" y="3466631"/>
            <a:ext cx="2704284" cy="237301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1"/>
          <p:cNvSpPr>
            <a:spLocks noChangeArrowheads="1"/>
          </p:cNvSpPr>
          <p:nvPr/>
        </p:nvSpPr>
        <p:spPr bwMode="auto">
          <a:xfrm>
            <a:off x="13684" y="-105894"/>
            <a:ext cx="9175899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rgbClr val="E46C0A"/>
                </a:solidFill>
                <a:latin typeface="+mj-lt"/>
              </a:rPr>
              <a:t>The Drunk Man’s Drive on SE(2)</a:t>
            </a:r>
          </a:p>
        </p:txBody>
      </p:sp>
      <p:sp>
        <p:nvSpPr>
          <p:cNvPr id="7" name="Shape 123"/>
          <p:cNvSpPr/>
          <p:nvPr/>
        </p:nvSpPr>
        <p:spPr>
          <a:xfrm>
            <a:off x="577669" y="971433"/>
            <a:ext cx="7988662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lang="en-US" sz="2109" dirty="0" smtClean="0"/>
          </a:p>
        </p:txBody>
      </p:sp>
      <p:sp>
        <p:nvSpPr>
          <p:cNvPr id="8" name="Shape 123"/>
          <p:cNvSpPr/>
          <p:nvPr/>
        </p:nvSpPr>
        <p:spPr>
          <a:xfrm>
            <a:off x="571572" y="116936"/>
            <a:ext cx="7988662" cy="1059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lang="en-US" sz="2109" dirty="0" smtClean="0"/>
          </a:p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lang="en-US" sz="2109" dirty="0" smtClean="0"/>
          </a:p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lang="en-US" sz="2200" b="1" dirty="0" smtClean="0">
                <a:latin typeface="+mj-lt"/>
              </a:rPr>
              <a:t>Lifts:</a:t>
            </a:r>
            <a:r>
              <a:rPr lang="en-US" sz="2200" dirty="0" smtClean="0">
                <a:latin typeface="+mj-lt"/>
              </a:rPr>
              <a:t> </a:t>
            </a:r>
            <a:r>
              <a:rPr sz="2200" dirty="0" smtClean="0">
                <a:latin typeface="+mj-lt"/>
              </a:rPr>
              <a:t>Car </a:t>
            </a:r>
            <a:r>
              <a:rPr sz="2200" dirty="0">
                <a:latin typeface="+mj-lt"/>
              </a:rPr>
              <a:t>paths can be </a:t>
            </a:r>
            <a:r>
              <a:rPr sz="2200" dirty="0" smtClean="0">
                <a:solidFill>
                  <a:schemeClr val="accent5"/>
                </a:solidFill>
                <a:latin typeface="+mj-lt"/>
              </a:rPr>
              <a:t>“</a:t>
            </a:r>
            <a:r>
              <a:rPr sz="2200" dirty="0">
                <a:solidFill>
                  <a:schemeClr val="accent5"/>
                </a:solidFill>
                <a:latin typeface="+mj-lt"/>
              </a:rPr>
              <a:t>lifted”</a:t>
            </a:r>
            <a:r>
              <a:rPr sz="2200" dirty="0">
                <a:latin typeface="+mj-lt"/>
              </a:rPr>
              <a:t> </a:t>
            </a:r>
            <a:r>
              <a:rPr lang="en-US" sz="2200" dirty="0" smtClean="0">
                <a:latin typeface="+mj-lt"/>
              </a:rPr>
              <a:t>to SE(2)</a:t>
            </a:r>
            <a:endParaRPr sz="2200" dirty="0">
              <a:latin typeface="+mj-lt"/>
            </a:endParaRPr>
          </a:p>
        </p:txBody>
      </p:sp>
      <p:pic>
        <p:nvPicPr>
          <p:cNvPr id="9" name="cars.png"/>
          <p:cNvPicPr>
            <a:picLocks noChangeAspect="1"/>
          </p:cNvPicPr>
          <p:nvPr/>
        </p:nvPicPr>
        <p:blipFill rotWithShape="1">
          <a:blip r:embed="rId4">
            <a:extLst/>
          </a:blip>
          <a:srcRect r="68309" b="66485"/>
          <a:stretch/>
        </p:blipFill>
        <p:spPr>
          <a:xfrm>
            <a:off x="2267744" y="1105477"/>
            <a:ext cx="2220174" cy="1487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22139"/>
            <a:ext cx="2376265" cy="211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68344" y="924159"/>
            <a:ext cx="107157" cy="16966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16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93665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364087" y="764704"/>
            <a:ext cx="3456384" cy="3024336"/>
            <a:chOff x="6804248" y="1340768"/>
            <a:chExt cx="2339752" cy="20912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" t="10992" r="73333" b="53339"/>
            <a:stretch/>
          </p:blipFill>
          <p:spPr>
            <a:xfrm>
              <a:off x="6804248" y="1484416"/>
              <a:ext cx="2267270" cy="194755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452320" y="1340768"/>
              <a:ext cx="1224136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828856" y="2852935"/>
              <a:ext cx="315144" cy="579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77123"/>
            <a:ext cx="3312368" cy="24700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1560" y="293489"/>
            <a:ext cx="2472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Type I:</a:t>
            </a:r>
          </a:p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(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Contour completion)</a:t>
            </a:r>
            <a:endParaRPr lang="nl-NL" sz="2000" b="1" dirty="0" err="1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9685" y="3284984"/>
            <a:ext cx="2734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Type II:</a:t>
            </a:r>
          </a:p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(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Contour enhancement)</a:t>
            </a:r>
            <a:endParaRPr lang="nl-NL" sz="2000" b="1" dirty="0" err="1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" t="63004" r="73333" b="5382"/>
          <a:stretch/>
        </p:blipFill>
        <p:spPr>
          <a:xfrm>
            <a:off x="5415148" y="4005063"/>
            <a:ext cx="3298249" cy="244827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86871" y="6457747"/>
            <a:ext cx="2133600" cy="365125"/>
          </a:xfrm>
        </p:spPr>
        <p:txBody>
          <a:bodyPr/>
          <a:lstStyle/>
          <a:p>
            <a:pPr>
              <a:defRPr/>
            </a:pPr>
            <a:fld id="{9475BAE1-7E2A-4F92-81A7-804DD379C7AD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  <p:sp>
        <p:nvSpPr>
          <p:cNvPr id="13" name="Rectangle 12"/>
          <p:cNvSpPr/>
          <p:nvPr/>
        </p:nvSpPr>
        <p:spPr>
          <a:xfrm>
            <a:off x="8354926" y="6093296"/>
            <a:ext cx="465545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5580112" y="332656"/>
            <a:ext cx="269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+mj-lt"/>
              </a:rPr>
              <a:t> Exact Limits of </a:t>
            </a:r>
            <a:r>
              <a:rPr lang="en-US" b="1" dirty="0" err="1" smtClean="0">
                <a:solidFill>
                  <a:srgbClr val="002060"/>
                </a:solidFill>
                <a:latin typeface="+mj-lt"/>
              </a:rPr>
              <a:t>Resolvents</a:t>
            </a:r>
            <a:endParaRPr lang="en-US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77617"/>
            <a:ext cx="3240360" cy="2331703"/>
          </a:xfrm>
          <a:prstGeom prst="rect">
            <a:avLst/>
          </a:prstGeom>
        </p:spPr>
      </p:pic>
      <p:pic>
        <p:nvPicPr>
          <p:cNvPr id="17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12004" y="49198"/>
            <a:ext cx="2058935" cy="127654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5364087" y="1196752"/>
            <a:ext cx="21602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01650" y="924485"/>
            <a:ext cx="21602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613888">
            <a:off x="7310809" y="3509380"/>
            <a:ext cx="21602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561272">
            <a:off x="5590622" y="3092200"/>
            <a:ext cx="21602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613888">
            <a:off x="7084381" y="6270552"/>
            <a:ext cx="56930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433591">
            <a:off x="5588066" y="5882672"/>
            <a:ext cx="33257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20353245">
            <a:off x="6120150" y="3951491"/>
            <a:ext cx="56930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20635922">
            <a:off x="5210877" y="4243040"/>
            <a:ext cx="56930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5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759802" y="-92699"/>
            <a:ext cx="7988662" cy="1784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lang="en-US" sz="2109" dirty="0" smtClean="0"/>
          </a:p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lang="en-US" sz="2109" dirty="0" smtClean="0"/>
          </a:p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lang="en-US" sz="2109" b="1" dirty="0" smtClean="0">
              <a:latin typeface="+mj-lt"/>
            </a:endParaRPr>
          </a:p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dirty="0" smtClean="0">
                <a:latin typeface="+mj-lt"/>
              </a:rPr>
              <a:t>Lifts:</a:t>
            </a:r>
            <a:r>
              <a:rPr lang="en-US" sz="2400" dirty="0" smtClean="0">
                <a:latin typeface="+mj-lt"/>
              </a:rPr>
              <a:t> Flight </a:t>
            </a:r>
            <a:r>
              <a:rPr sz="2400" dirty="0" smtClean="0">
                <a:latin typeface="+mj-lt"/>
              </a:rPr>
              <a:t>paths </a:t>
            </a:r>
            <a:r>
              <a:rPr sz="2400" dirty="0">
                <a:latin typeface="+mj-lt"/>
              </a:rPr>
              <a:t>can be </a:t>
            </a:r>
            <a:r>
              <a:rPr sz="2400" dirty="0" smtClean="0">
                <a:solidFill>
                  <a:schemeClr val="accent5"/>
                </a:solidFill>
                <a:latin typeface="+mj-lt"/>
              </a:rPr>
              <a:t>“</a:t>
            </a:r>
            <a:r>
              <a:rPr sz="2400" dirty="0">
                <a:solidFill>
                  <a:schemeClr val="accent5"/>
                </a:solidFill>
                <a:latin typeface="+mj-lt"/>
              </a:rPr>
              <a:t>lifted”</a:t>
            </a:r>
            <a:r>
              <a:rPr sz="2400" dirty="0">
                <a:latin typeface="+mj-lt"/>
              </a:rPr>
              <a:t> </a:t>
            </a:r>
            <a:r>
              <a:rPr sz="2400" dirty="0" smtClean="0">
                <a:latin typeface="+mj-lt"/>
              </a:rPr>
              <a:t>in</a:t>
            </a:r>
            <a:r>
              <a:rPr lang="en-US" sz="2400" dirty="0" smtClean="0">
                <a:latin typeface="+mj-lt"/>
              </a:rPr>
              <a:t> sub-Riemannian manifold</a:t>
            </a:r>
          </a:p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         within quotient</a:t>
            </a:r>
            <a:endParaRPr sz="2400" dirty="0">
              <a:latin typeface="+mj-lt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6277831" y="1657826"/>
            <a:ext cx="1011951" cy="5215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13" name="Rectangle 51"/>
          <p:cNvSpPr>
            <a:spLocks noChangeArrowheads="1"/>
          </p:cNvSpPr>
          <p:nvPr/>
        </p:nvSpPr>
        <p:spPr bwMode="auto">
          <a:xfrm>
            <a:off x="-31899" y="-27384"/>
            <a:ext cx="9175899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rgbClr val="E46C0A"/>
                </a:solidFill>
                <a:latin typeface="+mj-lt"/>
              </a:rPr>
              <a:t>The Drunk Man’s Flight in SE(3)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387" y="1294316"/>
            <a:ext cx="4013926" cy="3061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260D0D"/>
              </a:clrFrom>
              <a:clrTo>
                <a:srgbClr val="260D0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49852" r="54754" b="28921"/>
          <a:stretch/>
        </p:blipFill>
        <p:spPr>
          <a:xfrm>
            <a:off x="323528" y="2918963"/>
            <a:ext cx="1991146" cy="30303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4323"/>
            <a:ext cx="1055217" cy="8346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" t="10101" r="6595" b="3800"/>
          <a:stretch/>
        </p:blipFill>
        <p:spPr>
          <a:xfrm>
            <a:off x="7018893" y="2636072"/>
            <a:ext cx="1873587" cy="2665136"/>
          </a:xfrm>
          <a:prstGeom prst="rect">
            <a:avLst/>
          </a:prstGeom>
          <a:ln>
            <a:noFill/>
          </a:ln>
        </p:spPr>
      </p:pic>
      <p:cxnSp>
        <p:nvCxnSpPr>
          <p:cNvPr id="25" name="Straight Connector 24"/>
          <p:cNvCxnSpPr/>
          <p:nvPr/>
        </p:nvCxnSpPr>
        <p:spPr>
          <a:xfrm flipV="1">
            <a:off x="7123195" y="2674294"/>
            <a:ext cx="1558498" cy="3262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120994" y="2713441"/>
            <a:ext cx="50629" cy="25337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680139" y="2674514"/>
            <a:ext cx="27969" cy="26183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169421" y="5242794"/>
            <a:ext cx="1538687" cy="500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864399" y="2789560"/>
            <a:ext cx="0" cy="22640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681693" y="2676468"/>
            <a:ext cx="180504" cy="11091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173825" y="5012259"/>
            <a:ext cx="352203" cy="230535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7541436" y="5001386"/>
            <a:ext cx="1320761" cy="36971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7113072" y="2710180"/>
            <a:ext cx="404151" cy="118528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7510621" y="2826533"/>
            <a:ext cx="46226" cy="2172678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109452" y="2185406"/>
            <a:ext cx="1633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+mj-lt"/>
              </a:rPr>
              <a:t>Our Exact Limit</a:t>
            </a:r>
            <a:endParaRPr lang="en-US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0" t="50529" r="20797" b="29784"/>
          <a:stretch/>
        </p:blipFill>
        <p:spPr>
          <a:xfrm>
            <a:off x="4536729" y="2466242"/>
            <a:ext cx="2277490" cy="3195006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26589" y="2566645"/>
            <a:ext cx="817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+mn-lt"/>
              </a:rPr>
              <a:t>Type I:</a:t>
            </a:r>
          </a:p>
          <a:p>
            <a:endParaRPr lang="nl-NL" b="1" dirty="0" err="1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46680" y="2555612"/>
            <a:ext cx="87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+mn-lt"/>
              </a:rPr>
              <a:t>Type II:</a:t>
            </a:r>
            <a:endParaRPr lang="nl-NL" b="1" dirty="0" err="1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62540" y="2188665"/>
            <a:ext cx="163339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+mj-lt"/>
              </a:rPr>
              <a:t>Our Exact Limit</a:t>
            </a:r>
          </a:p>
          <a:p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(</a:t>
            </a:r>
            <a:r>
              <a:rPr lang="en-US" sz="1600" dirty="0" err="1" smtClean="0">
                <a:solidFill>
                  <a:srgbClr val="002060"/>
                </a:solidFill>
                <a:latin typeface="+mj-lt"/>
              </a:rPr>
              <a:t>resolvent</a:t>
            </a: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)</a:t>
            </a:r>
            <a:endParaRPr lang="en-US" sz="1600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8710411" y="5027054"/>
            <a:ext cx="158840" cy="2575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8686986" y="2681968"/>
            <a:ext cx="175211" cy="1062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2417887" y="2887689"/>
            <a:ext cx="1722065" cy="2549035"/>
            <a:chOff x="2454281" y="3019133"/>
            <a:chExt cx="1642808" cy="2439772"/>
          </a:xfrm>
        </p:grpSpPr>
        <p:sp>
          <p:nvSpPr>
            <p:cNvPr id="62" name="Rectangle 61"/>
            <p:cNvSpPr/>
            <p:nvPr/>
          </p:nvSpPr>
          <p:spPr>
            <a:xfrm rot="15934601">
              <a:off x="1558229" y="3991381"/>
              <a:ext cx="2024156" cy="2320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9"/>
            <a:stretch/>
          </p:blipFill>
          <p:spPr>
            <a:xfrm>
              <a:off x="2610426" y="3053420"/>
              <a:ext cx="1183102" cy="2205076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584919">
              <a:off x="2492913" y="5202284"/>
              <a:ext cx="930362" cy="160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 rot="20037848">
              <a:off x="3166727" y="5132237"/>
              <a:ext cx="930362" cy="326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 rot="15932852">
              <a:off x="2106985" y="4604119"/>
              <a:ext cx="930362" cy="147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2618704" y="3185375"/>
              <a:ext cx="77273" cy="194900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3408608" y="4531118"/>
              <a:ext cx="299320" cy="19542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3408604" y="4136305"/>
              <a:ext cx="303593" cy="1645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3417254" y="3744728"/>
              <a:ext cx="301381" cy="15228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3400023" y="3327042"/>
              <a:ext cx="330557" cy="11161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3483340" y="3202547"/>
              <a:ext cx="215860" cy="19435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 rot="16401073">
              <a:off x="2802628" y="3915185"/>
              <a:ext cx="2024156" cy="2320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/>
            <p:cNvCxnSpPr/>
            <p:nvPr/>
          </p:nvCxnSpPr>
          <p:spPr>
            <a:xfrm flipH="1">
              <a:off x="3690794" y="3116687"/>
              <a:ext cx="61251" cy="19529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3347864" y="5061397"/>
              <a:ext cx="344080" cy="19647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2695978" y="5142963"/>
              <a:ext cx="665408" cy="1116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/>
          <p:cNvSpPr txBox="1"/>
          <p:nvPr/>
        </p:nvSpPr>
        <p:spPr>
          <a:xfrm>
            <a:off x="537896" y="5989687"/>
            <a:ext cx="7878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Exact formulas and again verified by Monte Carlo simulations</a:t>
            </a:r>
          </a:p>
        </p:txBody>
      </p:sp>
      <p:sp>
        <p:nvSpPr>
          <p:cNvPr id="44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pPr>
              <a:defRPr/>
            </a:pPr>
            <a:fld id="{9475BAE1-7E2A-4F92-81A7-804DD379C7AD}" type="slidenum">
              <a:rPr lang="nl-NL" smtClean="0"/>
              <a:pPr>
                <a:defRPr/>
              </a:pPr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54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1835696" y="3068960"/>
            <a:ext cx="266429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03099" y="6402804"/>
            <a:ext cx="2133600" cy="365125"/>
          </a:xfrm>
        </p:spPr>
        <p:txBody>
          <a:bodyPr/>
          <a:lstStyle/>
          <a:p>
            <a:pPr>
              <a:defRPr/>
            </a:pPr>
            <a:fld id="{9475BAE1-7E2A-4F92-81A7-804DD379C7AD}" type="slidenum">
              <a:rPr lang="nl-NL" smtClean="0"/>
              <a:pPr>
                <a:defRPr/>
              </a:pPr>
              <a:t>19</a:t>
            </a:fld>
            <a:endParaRPr lang="nl-NL" dirty="0"/>
          </a:p>
        </p:txBody>
      </p:sp>
      <p:sp>
        <p:nvSpPr>
          <p:cNvPr id="5" name="Rectangle 51"/>
          <p:cNvSpPr>
            <a:spLocks noChangeArrowheads="1"/>
          </p:cNvSpPr>
          <p:nvPr/>
        </p:nvSpPr>
        <p:spPr bwMode="auto">
          <a:xfrm>
            <a:off x="-31899" y="-171400"/>
            <a:ext cx="9175899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rgbClr val="E46C0A"/>
                </a:solidFill>
                <a:latin typeface="+mj-lt"/>
              </a:rPr>
              <a:t>Part </a:t>
            </a:r>
            <a:r>
              <a:rPr lang="en-US" sz="2800" b="1" dirty="0" err="1" smtClean="0">
                <a:solidFill>
                  <a:srgbClr val="E46C0A"/>
                </a:solidFill>
                <a:latin typeface="+mj-lt"/>
              </a:rPr>
              <a:t>Ib</a:t>
            </a:r>
            <a:r>
              <a:rPr lang="en-US" sz="2800" b="1" dirty="0" smtClean="0">
                <a:solidFill>
                  <a:srgbClr val="E46C0A"/>
                </a:solidFill>
                <a:latin typeface="+mj-lt"/>
              </a:rPr>
              <a:t>:  Optimal control for Sober Drivers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77123" y="6472103"/>
            <a:ext cx="720080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8" y="552278"/>
            <a:ext cx="6099192" cy="291783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83568" y="3472833"/>
            <a:ext cx="7884826" cy="3404364"/>
            <a:chOff x="467544" y="3140968"/>
            <a:chExt cx="8172858" cy="3736229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3418427"/>
              <a:ext cx="3780370" cy="3178925"/>
            </a:xfrm>
            <a:prstGeom prst="rect">
              <a:avLst/>
            </a:prstGeom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02" r="29396"/>
            <a:stretch/>
          </p:blipFill>
          <p:spPr bwMode="auto">
            <a:xfrm>
              <a:off x="467544" y="3615688"/>
              <a:ext cx="3744416" cy="326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TextBox 62"/>
            <p:cNvSpPr txBox="1"/>
            <p:nvPr/>
          </p:nvSpPr>
          <p:spPr>
            <a:xfrm>
              <a:off x="2195736" y="3140968"/>
              <a:ext cx="216024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ln>
                    <a:solidFill>
                      <a:schemeClr val="tx1"/>
                    </a:solidFill>
                  </a:ln>
                  <a:solidFill>
                    <a:srgbClr val="92D050"/>
                  </a:solidFill>
                  <a:latin typeface="+mn-lt"/>
                </a:rPr>
                <a:t>Shortest curves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687985" y="3165884"/>
              <a:ext cx="223224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ln>
                    <a:solidFill>
                      <a:schemeClr val="tx1"/>
                    </a:solidFill>
                  </a:ln>
                  <a:solidFill>
                    <a:srgbClr val="92D050"/>
                  </a:solidFill>
                  <a:latin typeface="+mn-lt"/>
                </a:rPr>
                <a:t>Straight curves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60032" y="4941168"/>
              <a:ext cx="216024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205" y="3240447"/>
              <a:ext cx="218426" cy="305009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159" y="6532030"/>
              <a:ext cx="3024335" cy="25524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6" t="56698" r="71650" b="38772"/>
            <a:stretch/>
          </p:blipFill>
          <p:spPr>
            <a:xfrm>
              <a:off x="5807412" y="5024452"/>
              <a:ext cx="204747" cy="20474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6" t="56698" r="71650" b="38772"/>
            <a:stretch/>
          </p:blipFill>
          <p:spPr>
            <a:xfrm>
              <a:off x="6100868" y="5074504"/>
              <a:ext cx="204747" cy="20474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08" t="68858" r="62630" b="25648"/>
            <a:stretch/>
          </p:blipFill>
          <p:spPr>
            <a:xfrm>
              <a:off x="6293796" y="5598268"/>
              <a:ext cx="165371" cy="224302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683568" y="6499487"/>
            <a:ext cx="360040" cy="385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830" y="188640"/>
            <a:ext cx="1252138" cy="78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4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436096" y="3162359"/>
            <a:ext cx="2310116" cy="1270669"/>
            <a:chOff x="2909956" y="0"/>
            <a:chExt cx="2528370" cy="14447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52" t="11333" r="6459" b="75068"/>
            <a:stretch/>
          </p:blipFill>
          <p:spPr>
            <a:xfrm>
              <a:off x="2909956" y="0"/>
              <a:ext cx="2528370" cy="1444783"/>
            </a:xfrm>
            <a:prstGeom prst="rect">
              <a:avLst/>
            </a:prstGeom>
          </p:spPr>
        </p:pic>
        <p:pic>
          <p:nvPicPr>
            <p:cNvPr id="10" name="pasted-image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3851920" y="381620"/>
              <a:ext cx="654807" cy="40598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1" name="Rounded Rectangle 10"/>
          <p:cNvSpPr/>
          <p:nvPr/>
        </p:nvSpPr>
        <p:spPr>
          <a:xfrm>
            <a:off x="6632914" y="2730903"/>
            <a:ext cx="243342" cy="4314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5BAE1-7E2A-4F92-81A7-804DD379C7AD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  <p:sp>
        <p:nvSpPr>
          <p:cNvPr id="5" name="Rectangle 51"/>
          <p:cNvSpPr>
            <a:spLocks noChangeArrowheads="1"/>
          </p:cNvSpPr>
          <p:nvPr/>
        </p:nvSpPr>
        <p:spPr bwMode="auto">
          <a:xfrm>
            <a:off x="-21144" y="-27384"/>
            <a:ext cx="9175899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</a:pPr>
            <a:r>
              <a:rPr lang="en-US" sz="2800" dirty="0" smtClean="0">
                <a:solidFill>
                  <a:srgbClr val="E46C0A"/>
                </a:solidFill>
                <a:latin typeface="+mj-lt"/>
              </a:rPr>
              <a:t>Overview of the Talk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94962" y="3188566"/>
            <a:ext cx="1736054" cy="1152128"/>
            <a:chOff x="3772050" y="2507605"/>
            <a:chExt cx="2600150" cy="14254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1" t="11333" r="61894" b="75297"/>
            <a:stretch/>
          </p:blipFill>
          <p:spPr>
            <a:xfrm>
              <a:off x="4033159" y="2507605"/>
              <a:ext cx="2339041" cy="142545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72050" y="2843209"/>
              <a:ext cx="770225" cy="4775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" name="Rectangle 38"/>
          <p:cNvSpPr>
            <a:spLocks noChangeArrowheads="1"/>
          </p:cNvSpPr>
          <p:nvPr/>
        </p:nvSpPr>
        <p:spPr bwMode="auto">
          <a:xfrm>
            <a:off x="486095" y="1071021"/>
            <a:ext cx="8239539" cy="487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1166813" algn="l"/>
              </a:tabLst>
              <a:defRPr/>
            </a:pPr>
            <a:r>
              <a:rPr lang="en-US" sz="2200" b="1" dirty="0" smtClean="0">
                <a:solidFill>
                  <a:schemeClr val="tx2"/>
                </a:solidFill>
                <a:latin typeface="+mj-lt"/>
              </a:rPr>
              <a:t>Research Overview 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 Lie group 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a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nalysis for medical 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i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mage processing</a:t>
            </a:r>
            <a:br>
              <a:rPr lang="en-US" sz="2200" dirty="0" smtClean="0">
                <a:solidFill>
                  <a:schemeClr val="tx2"/>
                </a:solidFill>
                <a:latin typeface="+mj-lt"/>
              </a:rPr>
            </a:br>
            <a:endParaRPr lang="en-US" sz="2200" dirty="0" smtClean="0">
              <a:solidFill>
                <a:schemeClr val="tx2"/>
              </a:solidFill>
              <a:latin typeface="+mj-lt"/>
            </a:endParaRPr>
          </a:p>
          <a:p>
            <a:pPr>
              <a:tabLst>
                <a:tab pos="1166813" algn="l"/>
              </a:tabLst>
              <a:defRPr/>
            </a:pPr>
            <a:r>
              <a:rPr lang="en-US" sz="2200" b="1" dirty="0" smtClean="0">
                <a:solidFill>
                  <a:schemeClr val="tx2"/>
                </a:solidFill>
                <a:latin typeface="+mj-lt"/>
              </a:rPr>
              <a:t>Part </a:t>
            </a:r>
            <a:r>
              <a:rPr lang="en-US" sz="2200" b="1" dirty="0" err="1" smtClean="0">
                <a:solidFill>
                  <a:schemeClr val="tx2"/>
                </a:solidFill>
                <a:latin typeface="+mj-lt"/>
              </a:rPr>
              <a:t>Ia</a:t>
            </a:r>
            <a:r>
              <a:rPr lang="en-US" sz="2200" b="1" dirty="0" smtClean="0">
                <a:solidFill>
                  <a:schemeClr val="tx2"/>
                </a:solidFill>
                <a:latin typeface="+mj-lt"/>
              </a:rPr>
              <a:t>   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Probability 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t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heory for 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d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runk traffic:</a:t>
            </a:r>
          </a:p>
          <a:p>
            <a:pPr>
              <a:tabLst>
                <a:tab pos="1166813" algn="l"/>
              </a:tabLst>
              <a:defRPr/>
            </a:pPr>
            <a:endParaRPr lang="en-US" sz="2200" dirty="0">
              <a:solidFill>
                <a:schemeClr val="tx2"/>
              </a:solidFill>
              <a:latin typeface="+mj-lt"/>
            </a:endParaRPr>
          </a:p>
          <a:p>
            <a:pPr marL="342900" indent="-342900">
              <a:buFontTx/>
              <a:buChar char="-"/>
              <a:tabLst>
                <a:tab pos="1166813" algn="l"/>
              </a:tabLst>
              <a:defRPr/>
            </a:pP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Drunk man’s 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w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alk</a:t>
            </a:r>
          </a:p>
          <a:p>
            <a:pPr marL="342900" indent="-342900">
              <a:buFontTx/>
              <a:buChar char="-"/>
              <a:tabLst>
                <a:tab pos="1166813" algn="l"/>
              </a:tabLst>
              <a:defRPr/>
            </a:pP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Drunk 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m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an’s drive </a:t>
            </a:r>
            <a:endParaRPr lang="en-US" sz="22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>
              <a:tabLst>
                <a:tab pos="1166813" algn="l"/>
              </a:tabLst>
              <a:defRPr/>
            </a:pP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          	- type I 			-  type II</a:t>
            </a:r>
          </a:p>
          <a:p>
            <a:pPr>
              <a:tabLst>
                <a:tab pos="1166813" algn="l"/>
              </a:tabLst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>
              <a:tabLst>
                <a:tab pos="1166813" algn="l"/>
              </a:tabLst>
              <a:defRPr/>
            </a:pPr>
            <a:endParaRPr lang="en-US" sz="20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342900" indent="-342900">
              <a:buFontTx/>
              <a:buChar char="-"/>
              <a:tabLst>
                <a:tab pos="1166813" algn="l"/>
              </a:tabLst>
              <a:defRPr/>
            </a:pP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Drunk man’s flight</a:t>
            </a:r>
          </a:p>
          <a:p>
            <a:pPr>
              <a:tabLst>
                <a:tab pos="1166813" algn="l"/>
              </a:tabLst>
              <a:defRPr/>
            </a:pPr>
            <a:endParaRPr lang="en-US" sz="2200" b="1" dirty="0" smtClean="0">
              <a:solidFill>
                <a:schemeClr val="tx2"/>
              </a:solidFill>
              <a:latin typeface="+mj-lt"/>
            </a:endParaRPr>
          </a:p>
          <a:p>
            <a:pPr>
              <a:tabLst>
                <a:tab pos="1166813" algn="l"/>
              </a:tabLst>
              <a:defRPr/>
            </a:pPr>
            <a:r>
              <a:rPr lang="en-US" sz="2200" b="1" dirty="0" smtClean="0">
                <a:solidFill>
                  <a:schemeClr val="tx2"/>
                </a:solidFill>
                <a:latin typeface="+mj-lt"/>
              </a:rPr>
              <a:t>Part </a:t>
            </a:r>
            <a:r>
              <a:rPr lang="en-US" sz="2200" b="1" dirty="0" err="1" smtClean="0">
                <a:solidFill>
                  <a:schemeClr val="tx2"/>
                </a:solidFill>
                <a:latin typeface="+mj-lt"/>
              </a:rPr>
              <a:t>Ib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  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Optimal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c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ontrol for sober traffic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</a:p>
          <a:p>
            <a:pPr>
              <a:tabLst>
                <a:tab pos="1166813" algn="l"/>
              </a:tabLst>
              <a:defRPr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>
              <a:spcBef>
                <a:spcPts val="600"/>
              </a:spcBef>
              <a:tabLst>
                <a:tab pos="1166813" algn="l"/>
              </a:tabLst>
              <a:defRPr/>
            </a:pPr>
            <a:r>
              <a:rPr lang="en-US" sz="2200" b="1" dirty="0" smtClean="0">
                <a:solidFill>
                  <a:schemeClr val="tx2"/>
                </a:solidFill>
                <a:latin typeface="+mj-lt"/>
              </a:rPr>
              <a:t>Part II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 Medical image 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a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nalysis applications</a:t>
            </a:r>
            <a:endParaRPr lang="en-US" sz="22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16216" y="3068960"/>
            <a:ext cx="173951" cy="409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531772" y="692696"/>
            <a:ext cx="8417932" cy="839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321457">
              <a:defRPr sz="2900">
                <a:latin typeface="Arial"/>
                <a:ea typeface="Arial"/>
                <a:cs typeface="Arial"/>
                <a:sym typeface="Arial"/>
              </a:defRPr>
            </a:pPr>
            <a:endParaRPr sz="984" dirty="0"/>
          </a:p>
          <a:p>
            <a:pPr defTabSz="321457"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sz="2000" dirty="0">
                <a:latin typeface="+mj-lt"/>
              </a:rPr>
              <a:t>A </a:t>
            </a:r>
            <a:r>
              <a:rPr sz="2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sub-Riemannian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(SR)</a:t>
            </a:r>
            <a:r>
              <a:rPr sz="2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sphere </a:t>
            </a:r>
            <a:r>
              <a:rPr lang="en-US" sz="2000" dirty="0" smtClean="0">
                <a:latin typeface="+mj-lt"/>
              </a:rPr>
              <a:t>is the</a:t>
            </a:r>
            <a:r>
              <a:rPr sz="2000" dirty="0" smtClean="0">
                <a:latin typeface="+mj-lt"/>
              </a:rPr>
              <a:t> </a:t>
            </a:r>
            <a:r>
              <a:rPr sz="2000" dirty="0">
                <a:latin typeface="+mj-lt"/>
              </a:rPr>
              <a:t>set of endpoints of </a:t>
            </a:r>
          </a:p>
          <a:p>
            <a:pPr defTabSz="321457"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latin typeface="+mj-lt"/>
              </a:rPr>
              <a:t>t</a:t>
            </a:r>
            <a:r>
              <a:rPr lang="en-US" sz="2000" dirty="0" smtClean="0">
                <a:latin typeface="+mj-lt"/>
              </a:rPr>
              <a:t>he </a:t>
            </a:r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shortest curves</a:t>
            </a:r>
            <a:r>
              <a:rPr lang="en-US" sz="2000" dirty="0" smtClean="0">
                <a:latin typeface="+mj-lt"/>
              </a:rPr>
              <a:t> </a:t>
            </a:r>
            <a:r>
              <a:rPr sz="2000" dirty="0" smtClean="0">
                <a:latin typeface="+mj-lt"/>
              </a:rPr>
              <a:t>with </a:t>
            </a:r>
            <a:r>
              <a:rPr sz="2000" dirty="0">
                <a:latin typeface="+mj-lt"/>
              </a:rPr>
              <a:t>equal length departing from the origin.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54828" y="1687907"/>
            <a:ext cx="6709370" cy="2592288"/>
            <a:chOff x="442292" y="1052736"/>
            <a:chExt cx="8259416" cy="359711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396"/>
            <a:stretch/>
          </p:blipFill>
          <p:spPr bwMode="auto">
            <a:xfrm>
              <a:off x="442292" y="1052736"/>
              <a:ext cx="8259416" cy="3597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42292" y="4281445"/>
              <a:ext cx="484303" cy="331758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1687">
                <a:solidFill>
                  <a:srgbClr val="FFFFFF"/>
                </a:solidFill>
                <a:latin typeface="+mn-lt"/>
                <a:cs typeface="+mn-cs"/>
                <a:sym typeface="Helvetica Ligh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510471" y="4281445"/>
              <a:ext cx="484303" cy="331758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1687">
                <a:solidFill>
                  <a:srgbClr val="FFFFFF"/>
                </a:solidFill>
                <a:latin typeface="+mn-lt"/>
                <a:cs typeface="+mn-cs"/>
                <a:sym typeface="Helvetica Light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17293" y="4330839"/>
            <a:ext cx="8747195" cy="20005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Theorem</a:t>
            </a:r>
          </a:p>
          <a:p>
            <a:r>
              <a:rPr lang="en-US" sz="2000" dirty="0" smtClean="0">
                <a:latin typeface="+mn-lt"/>
              </a:rPr>
              <a:t> -   </a:t>
            </a:r>
            <a:r>
              <a:rPr lang="en-US" sz="2000" dirty="0" smtClean="0">
                <a:solidFill>
                  <a:srgbClr val="00B050"/>
                </a:solidFill>
                <a:latin typeface="+mn-lt"/>
              </a:rPr>
              <a:t>Shortest curves </a:t>
            </a:r>
            <a:r>
              <a:rPr lang="en-US" sz="2000" dirty="0" smtClean="0">
                <a:latin typeface="+mn-lt"/>
              </a:rPr>
              <a:t>have parallel momentum w.r.t. </a:t>
            </a:r>
          </a:p>
          <a:p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      partial left-</a:t>
            </a:r>
            <a:r>
              <a:rPr lang="en-US" sz="2000" dirty="0" err="1" smtClean="0">
                <a:latin typeface="+mn-lt"/>
              </a:rPr>
              <a:t>Cartan</a:t>
            </a:r>
            <a:r>
              <a:rPr lang="en-US" sz="2000" dirty="0" smtClean="0">
                <a:latin typeface="+mn-lt"/>
              </a:rPr>
              <a:t> connection. </a:t>
            </a:r>
          </a:p>
          <a:p>
            <a:r>
              <a:rPr lang="en-US" sz="2000" dirty="0" smtClean="0">
                <a:latin typeface="+mn-lt"/>
              </a:rPr>
              <a:t>  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 -   Straight curves </a:t>
            </a:r>
            <a:r>
              <a:rPr lang="en-US" sz="2000" dirty="0" smtClean="0">
                <a:latin typeface="+mn-lt"/>
              </a:rPr>
              <a:t>have parallel velocity</a:t>
            </a:r>
          </a:p>
          <a:p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     horizontal exponential curves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502" y="4422974"/>
            <a:ext cx="1559672" cy="2395611"/>
          </a:xfrm>
          <a:prstGeom prst="rect">
            <a:avLst/>
          </a:prstGeom>
        </p:spPr>
      </p:pic>
      <p:sp>
        <p:nvSpPr>
          <p:cNvPr id="17" name="Rectangle 51"/>
          <p:cNvSpPr>
            <a:spLocks noChangeArrowheads="1"/>
          </p:cNvSpPr>
          <p:nvPr/>
        </p:nvSpPr>
        <p:spPr bwMode="auto">
          <a:xfrm>
            <a:off x="-31899" y="112366"/>
            <a:ext cx="9175899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rgbClr val="E46C0A"/>
                </a:solidFill>
                <a:latin typeface="+mj-lt"/>
              </a:rPr>
              <a:t>Shortest Paths for Sober Drivers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830" y="188640"/>
            <a:ext cx="1252138" cy="782586"/>
          </a:xfrm>
          <a:prstGeom prst="rect">
            <a:avLst/>
          </a:prstGeom>
        </p:spPr>
      </p:pic>
      <p:sp>
        <p:nvSpPr>
          <p:cNvPr id="12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20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29090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5BAE1-7E2A-4F92-81A7-804DD379C7AD}" type="slidenum">
              <a:rPr lang="nl-NL" smtClean="0"/>
              <a:pPr>
                <a:defRPr/>
              </a:pPr>
              <a:t>21</a:t>
            </a:fld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75754"/>
            <a:ext cx="3819892" cy="4123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59" y="1064920"/>
            <a:ext cx="4317013" cy="41343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4693935"/>
            <a:ext cx="100811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Box 14"/>
          <p:cNvSpPr txBox="1"/>
          <p:nvPr/>
        </p:nvSpPr>
        <p:spPr>
          <a:xfrm>
            <a:off x="683568" y="5340687"/>
            <a:ext cx="83830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Observations</a:t>
            </a:r>
            <a:r>
              <a:rPr lang="en-US" sz="2000" dirty="0" smtClean="0">
                <a:latin typeface="+mj-lt"/>
              </a:rPr>
              <a:t> </a:t>
            </a:r>
          </a:p>
          <a:p>
            <a:r>
              <a:rPr lang="en-US" sz="2000" dirty="0" smtClean="0">
                <a:latin typeface="+mj-lt"/>
              </a:rPr>
              <a:t>1. Sometimes </a:t>
            </a:r>
            <a:r>
              <a:rPr lang="en-US" sz="2000" dirty="0">
                <a:latin typeface="+mj-lt"/>
              </a:rPr>
              <a:t>cusps in spatial </a:t>
            </a:r>
            <a:r>
              <a:rPr lang="en-US" sz="2000" dirty="0" smtClean="0">
                <a:latin typeface="+mj-lt"/>
              </a:rPr>
              <a:t>projections.</a:t>
            </a:r>
          </a:p>
          <a:p>
            <a:r>
              <a:rPr lang="en-US" sz="2000" dirty="0" smtClean="0">
                <a:latin typeface="+mj-lt"/>
              </a:rPr>
              <a:t>2. Folds on SR-spheres.</a:t>
            </a:r>
          </a:p>
          <a:p>
            <a:endParaRPr lang="en-US" sz="2000" dirty="0" smtClean="0"/>
          </a:p>
          <a:p>
            <a:endParaRPr lang="en-US" sz="2000" dirty="0" err="1" smtClean="0">
              <a:latin typeface="+mn-lt"/>
            </a:endParaRPr>
          </a:p>
        </p:txBody>
      </p:sp>
      <p:sp>
        <p:nvSpPr>
          <p:cNvPr id="16" name="Rectangle 51"/>
          <p:cNvSpPr>
            <a:spLocks noChangeArrowheads="1"/>
          </p:cNvSpPr>
          <p:nvPr/>
        </p:nvSpPr>
        <p:spPr bwMode="auto">
          <a:xfrm>
            <a:off x="-31899" y="68824"/>
            <a:ext cx="9175899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rgbClr val="E46C0A"/>
                </a:solidFill>
                <a:latin typeface="+mj-lt"/>
              </a:rPr>
              <a:t>Shortest Paths for Sober Drivers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830" y="188640"/>
            <a:ext cx="1252138" cy="78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1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usp.png"/>
          <p:cNvPicPr>
            <a:picLocks noChangeAspect="1"/>
          </p:cNvPicPr>
          <p:nvPr/>
        </p:nvPicPr>
        <p:blipFill>
          <a:blip r:embed="rId2" cstate="print"/>
          <a:srcRect t="19948"/>
          <a:stretch>
            <a:fillRect/>
          </a:stretch>
        </p:blipFill>
        <p:spPr>
          <a:xfrm>
            <a:off x="1475657" y="1657264"/>
            <a:ext cx="3854519" cy="24313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2322" y="848608"/>
            <a:ext cx="8136142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smtClean="0">
                <a:latin typeface="+mj-lt"/>
              </a:rPr>
              <a:t>Explanation Observations: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000" dirty="0" smtClean="0">
                <a:latin typeface="+mj-lt"/>
              </a:rPr>
              <a:t>Sometimes </a:t>
            </a:r>
            <a:r>
              <a:rPr lang="en-US" sz="2000" dirty="0">
                <a:latin typeface="+mj-lt"/>
              </a:rPr>
              <a:t>cusps in spatial </a:t>
            </a:r>
            <a:r>
              <a:rPr lang="en-US" sz="2000" dirty="0" smtClean="0">
                <a:latin typeface="+mj-lt"/>
              </a:rPr>
              <a:t>projections – </a:t>
            </a:r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must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put car in reverse</a:t>
            </a:r>
          </a:p>
          <a:p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                                                                                  </a:t>
            </a:r>
          </a:p>
          <a:p>
            <a:r>
              <a:rPr lang="en-US" sz="2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                                                                                         </a:t>
            </a:r>
            <a:r>
              <a:rPr lang="en-US" sz="2000" b="1" dirty="0" smtClean="0">
                <a:latin typeface="+mj-lt"/>
              </a:rPr>
              <a:t>Theorem</a:t>
            </a:r>
          </a:p>
          <a:p>
            <a:endParaRPr lang="en-US" sz="2000" dirty="0">
              <a:latin typeface="+mj-lt"/>
            </a:endParaRPr>
          </a:p>
          <a:p>
            <a:endParaRPr lang="en-US" sz="2000" dirty="0" smtClean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 smtClean="0">
              <a:latin typeface="+mj-lt"/>
            </a:endParaRP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2.    Folds on SR-spheres – </a:t>
            </a:r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Maxwell points</a:t>
            </a:r>
          </a:p>
          <a:p>
            <a:endParaRPr lang="en-US" sz="2000" dirty="0" smtClean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 smtClean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 smtClean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 smtClean="0">
              <a:latin typeface="+mj-lt"/>
            </a:endParaRPr>
          </a:p>
          <a:p>
            <a:endParaRPr lang="en-US" sz="2000" dirty="0" err="1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5BAE1-7E2A-4F92-81A7-804DD379C7AD}" type="slidenum">
              <a:rPr lang="nl-NL" smtClean="0"/>
              <a:pPr>
                <a:defRPr/>
              </a:pPr>
              <a:t>22</a:t>
            </a:fld>
            <a:endParaRPr lang="nl-NL" dirty="0"/>
          </a:p>
        </p:txBody>
      </p:sp>
      <p:sp>
        <p:nvSpPr>
          <p:cNvPr id="5" name="Rectangle 51"/>
          <p:cNvSpPr>
            <a:spLocks noChangeArrowheads="1"/>
          </p:cNvSpPr>
          <p:nvPr/>
        </p:nvSpPr>
        <p:spPr bwMode="auto">
          <a:xfrm>
            <a:off x="-31899" y="68824"/>
            <a:ext cx="9175899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rgbClr val="E46C0A"/>
                </a:solidFill>
                <a:latin typeface="+mj-lt"/>
              </a:rPr>
              <a:t>Shortest Paths for Sober Drivers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3538583" y="3947649"/>
            <a:ext cx="892867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kumimoji="0" lang="en-US" sz="1600" b="0" i="1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84168" y="2165253"/>
            <a:ext cx="50405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528738" y="5802282"/>
            <a:ext cx="99918" cy="397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6193511" y="3947649"/>
            <a:ext cx="2884801" cy="2289663"/>
            <a:chOff x="6660232" y="4096585"/>
            <a:chExt cx="2112849" cy="1852695"/>
          </a:xfrm>
        </p:grpSpPr>
        <p:sp>
          <p:nvSpPr>
            <p:cNvPr id="19" name="Rectangle 18"/>
            <p:cNvSpPr/>
            <p:nvPr/>
          </p:nvSpPr>
          <p:spPr>
            <a:xfrm>
              <a:off x="6669573" y="4677475"/>
              <a:ext cx="422707" cy="3833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6660232" y="4096585"/>
              <a:ext cx="2112849" cy="1852695"/>
              <a:chOff x="7020273" y="3573016"/>
              <a:chExt cx="2112849" cy="1852695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7791338" y="4412513"/>
                <a:ext cx="86570" cy="397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812360" y="4653136"/>
                <a:ext cx="64308" cy="2051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601428" y="3899709"/>
                <a:ext cx="531694" cy="11909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740352" y="3573016"/>
                <a:ext cx="206732" cy="4636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793582" y="4954539"/>
                <a:ext cx="58320" cy="471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7020273" y="3789040"/>
                <a:ext cx="1800199" cy="1301609"/>
                <a:chOff x="7020273" y="3789040"/>
                <a:chExt cx="1800199" cy="1301609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900" t="8689" r="3249" b="40874"/>
                <a:stretch/>
              </p:blipFill>
              <p:spPr>
                <a:xfrm>
                  <a:off x="7020273" y="4041756"/>
                  <a:ext cx="1642180" cy="1048893"/>
                </a:xfrm>
                <a:prstGeom prst="rect">
                  <a:avLst/>
                </a:prstGeom>
              </p:spPr>
            </p:pic>
            <p:sp>
              <p:nvSpPr>
                <p:cNvPr id="14" name="Rectangle 13"/>
                <p:cNvSpPr/>
                <p:nvPr/>
              </p:nvSpPr>
              <p:spPr>
                <a:xfrm>
                  <a:off x="7731820" y="4344753"/>
                  <a:ext cx="194784" cy="2588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7788171" y="4370074"/>
                  <a:ext cx="81287" cy="4320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" name="Straight Connector 15"/>
                <p:cNvCxnSpPr/>
                <p:nvPr/>
              </p:nvCxnSpPr>
              <p:spPr>
                <a:xfrm flipH="1" flipV="1">
                  <a:off x="7812360" y="3947649"/>
                  <a:ext cx="57098" cy="5521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V="1">
                  <a:off x="7668344" y="4876164"/>
                  <a:ext cx="1152128" cy="2861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7816404" y="3789040"/>
                  <a:ext cx="42529" cy="1301609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7698437" y="4874996"/>
                  <a:ext cx="1093871" cy="29781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7819688" y="3789040"/>
                  <a:ext cx="46782" cy="130160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Rectangle 37"/>
              <p:cNvSpPr/>
              <p:nvPr/>
            </p:nvSpPr>
            <p:spPr>
              <a:xfrm>
                <a:off x="7628656" y="4918283"/>
                <a:ext cx="353956" cy="2351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 flipV="1">
                <a:off x="7823182" y="4891228"/>
                <a:ext cx="195403" cy="272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diamond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/>
              <p:nvPr/>
            </p:nvSpPr>
            <p:spPr>
              <a:xfrm rot="20027224">
                <a:off x="8521164" y="3695811"/>
                <a:ext cx="422707" cy="3833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 rot="18914796" flipV="1">
                <a:off x="7857779" y="4477140"/>
                <a:ext cx="752475" cy="528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 rot="15464704" flipV="1">
                <a:off x="8161322" y="3913539"/>
                <a:ext cx="397535" cy="2832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847217" y="3821506"/>
                <a:ext cx="64759" cy="2138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4" name="Straight Arrow Connector 53"/>
            <p:cNvCxnSpPr/>
            <p:nvPr/>
          </p:nvCxnSpPr>
          <p:spPr>
            <a:xfrm flipH="1">
              <a:off x="8072691" y="5413017"/>
              <a:ext cx="170486" cy="845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diamond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>
              <a:off x="7294459" y="4591500"/>
              <a:ext cx="170486" cy="845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diamond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>
              <a:off x="8197136" y="4657330"/>
              <a:ext cx="4559" cy="201434"/>
            </a:xfrm>
            <a:prstGeom prst="straightConnector1">
              <a:avLst/>
            </a:prstGeom>
            <a:ln w="28575">
              <a:solidFill>
                <a:srgbClr val="7030A0"/>
              </a:solidFill>
              <a:headEnd type="diamond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80" y="5320700"/>
            <a:ext cx="460013" cy="268540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 rot="5581504">
            <a:off x="462070" y="4203823"/>
            <a:ext cx="1985531" cy="1760703"/>
            <a:chOff x="642542" y="4060986"/>
            <a:chExt cx="2180917" cy="1946865"/>
          </a:xfrm>
        </p:grpSpPr>
        <p:pic>
          <p:nvPicPr>
            <p:cNvPr id="13" name="Picture 12" descr="cutC22n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6401966">
              <a:off x="831573" y="4015965"/>
              <a:ext cx="1946865" cy="2036907"/>
            </a:xfrm>
            <a:prstGeom prst="rect">
              <a:avLst/>
            </a:prstGeom>
          </p:spPr>
        </p:pic>
        <p:cxnSp>
          <p:nvCxnSpPr>
            <p:cNvPr id="3" name="Straight Arrow Connector 2"/>
            <p:cNvCxnSpPr/>
            <p:nvPr/>
          </p:nvCxnSpPr>
          <p:spPr>
            <a:xfrm flipV="1">
              <a:off x="2704862" y="4149587"/>
              <a:ext cx="33368" cy="575557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546805" y="4576891"/>
              <a:ext cx="460013" cy="268540"/>
            </a:xfrm>
            <a:prstGeom prst="rect">
              <a:avLst/>
            </a:prstGeom>
          </p:spPr>
        </p:pic>
      </p:grpSp>
      <p:pic>
        <p:nvPicPr>
          <p:cNvPr id="25" name="Picture 24" descr="D:\confs\Bern2015\Presentation\fig2_fixed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153" y="4189505"/>
            <a:ext cx="2952328" cy="191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9672" flipH="1">
            <a:off x="2052309" y="2641176"/>
            <a:ext cx="461670" cy="271305"/>
          </a:xfrm>
          <a:prstGeom prst="rect">
            <a:avLst/>
          </a:prstGeom>
        </p:spPr>
      </p:pic>
      <p:cxnSp>
        <p:nvCxnSpPr>
          <p:cNvPr id="68" name="Straight Arrow Connector 67"/>
          <p:cNvCxnSpPr/>
          <p:nvPr/>
        </p:nvCxnSpPr>
        <p:spPr>
          <a:xfrm>
            <a:off x="4129755" y="2730379"/>
            <a:ext cx="269268" cy="113626"/>
          </a:xfrm>
          <a:prstGeom prst="straightConnector1">
            <a:avLst/>
          </a:prstGeom>
          <a:ln w="28575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7339" flipH="1">
            <a:off x="4127007" y="2526848"/>
            <a:ext cx="489828" cy="28785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830" y="188640"/>
            <a:ext cx="1252138" cy="7825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56638" y="2204357"/>
            <a:ext cx="238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Before cusp geodesic</a:t>
            </a:r>
          </a:p>
          <a:p>
            <a:r>
              <a:rPr lang="en-US" sz="2000" dirty="0" smtClean="0">
                <a:solidFill>
                  <a:srgbClr val="00B050"/>
                </a:solidFill>
                <a:latin typeface="+mn-lt"/>
              </a:rPr>
              <a:t>is unique minimizer</a:t>
            </a:r>
            <a:endParaRPr lang="en-US" sz="20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51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35" y="2031746"/>
            <a:ext cx="4252973" cy="369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35792" y="5338607"/>
            <a:ext cx="125016" cy="116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52029" y="3584703"/>
            <a:ext cx="125016" cy="17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758" y="2145112"/>
            <a:ext cx="3374527" cy="308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30379" y="4874785"/>
            <a:ext cx="125016" cy="17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60649" y="4903292"/>
            <a:ext cx="125016" cy="116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16080" y="3439355"/>
            <a:ext cx="107157" cy="169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115416"/>
            <a:ext cx="5630049" cy="513384"/>
          </a:xfrm>
          <a:prstGeom prst="rect">
            <a:avLst/>
          </a:prstGeom>
        </p:spPr>
      </p:pic>
      <p:sp>
        <p:nvSpPr>
          <p:cNvPr id="13" name="Rectangle 51"/>
          <p:cNvSpPr>
            <a:spLocks noChangeArrowheads="1"/>
          </p:cNvSpPr>
          <p:nvPr/>
        </p:nvSpPr>
        <p:spPr bwMode="auto">
          <a:xfrm>
            <a:off x="-468560" y="44624"/>
            <a:ext cx="9175899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rgbClr val="E46C0A"/>
                </a:solidFill>
                <a:latin typeface="+mj-lt"/>
              </a:rPr>
              <a:t>Shortest Paths for Sober Drivers with Cost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95" y="2978669"/>
            <a:ext cx="605317" cy="3783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392">
            <a:off x="5598564" y="2949414"/>
            <a:ext cx="567687" cy="354805"/>
          </a:xfrm>
          <a:prstGeom prst="rect">
            <a:avLst/>
          </a:prstGeom>
        </p:spPr>
      </p:pic>
      <p:sp>
        <p:nvSpPr>
          <p:cNvPr id="5" name="Arc 4"/>
          <p:cNvSpPr/>
          <p:nvPr/>
        </p:nvSpPr>
        <p:spPr>
          <a:xfrm rot="20611138">
            <a:off x="1169092" y="3373145"/>
            <a:ext cx="912349" cy="252661"/>
          </a:xfrm>
          <a:prstGeom prst="arc">
            <a:avLst>
              <a:gd name="adj1" fmla="val 11874880"/>
              <a:gd name="adj2" fmla="val 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2173057" y="1627656"/>
            <a:ext cx="360040" cy="354450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26" y="1196582"/>
            <a:ext cx="601253" cy="32831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07503" y="4653137"/>
            <a:ext cx="283531" cy="720080"/>
            <a:chOff x="107504" y="4721691"/>
            <a:chExt cx="208576" cy="651525"/>
          </a:xfrm>
        </p:grpSpPr>
        <p:sp>
          <p:nvSpPr>
            <p:cNvPr id="16" name="Rectangle 15"/>
            <p:cNvSpPr/>
            <p:nvPr/>
          </p:nvSpPr>
          <p:spPr>
            <a:xfrm>
              <a:off x="107504" y="4721691"/>
              <a:ext cx="208576" cy="576064"/>
            </a:xfrm>
            <a:prstGeom prst="rect">
              <a:avLst/>
            </a:prstGeom>
            <a:gradFill flip="none" rotWithShape="1">
              <a:gsLst>
                <a:gs pos="0">
                  <a:srgbClr val="FF9900">
                    <a:shade val="30000"/>
                    <a:satMod val="115000"/>
                  </a:srgbClr>
                </a:gs>
                <a:gs pos="50000">
                  <a:srgbClr val="FF9900">
                    <a:shade val="67500"/>
                    <a:satMod val="115000"/>
                  </a:srgbClr>
                </a:gs>
                <a:gs pos="100000">
                  <a:srgbClr val="FF99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10800000">
              <a:off x="107504" y="4969703"/>
              <a:ext cx="208576" cy="40351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08736" y="4545497"/>
            <a:ext cx="560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low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3528" y="5065739"/>
            <a:ext cx="633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high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6088" y="724634"/>
            <a:ext cx="1628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Metric tensor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830" y="188640"/>
            <a:ext cx="1252138" cy="782586"/>
          </a:xfrm>
          <a:prstGeom prst="rect">
            <a:avLst/>
          </a:prstGeom>
        </p:spPr>
      </p:pic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23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21077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35" y="829526"/>
            <a:ext cx="4716318" cy="270535"/>
          </a:xfrm>
          <a:prstGeom prst="rect">
            <a:avLst/>
          </a:prstGeom>
        </p:spPr>
      </p:pic>
      <p:sp>
        <p:nvSpPr>
          <p:cNvPr id="13" name="Rectangle 51"/>
          <p:cNvSpPr>
            <a:spLocks noChangeArrowheads="1"/>
          </p:cNvSpPr>
          <p:nvPr/>
        </p:nvSpPr>
        <p:spPr bwMode="auto">
          <a:xfrm>
            <a:off x="-10879" y="-27384"/>
            <a:ext cx="9175899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rgbClr val="E46C0A"/>
                </a:solidFill>
                <a:latin typeface="+mj-lt"/>
              </a:rPr>
              <a:t>Shortest Paths for Sober Pilots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83312"/>
            <a:ext cx="1008112" cy="79741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79512" y="1964634"/>
            <a:ext cx="5832648" cy="4272677"/>
            <a:chOff x="1844984" y="1601009"/>
            <a:chExt cx="6887630" cy="5140359"/>
          </a:xfrm>
        </p:grpSpPr>
        <p:grpSp>
          <p:nvGrpSpPr>
            <p:cNvPr id="6" name="Group 5"/>
            <p:cNvGrpSpPr/>
            <p:nvPr/>
          </p:nvGrpSpPr>
          <p:grpSpPr>
            <a:xfrm>
              <a:off x="1844984" y="1601009"/>
              <a:ext cx="6887630" cy="5140359"/>
              <a:chOff x="1844984" y="1601009"/>
              <a:chExt cx="6887630" cy="5140359"/>
            </a:xfrm>
          </p:grpSpPr>
          <p:pic>
            <p:nvPicPr>
              <p:cNvPr id="18" name="Picture 17" descr="D:\papers\SE3\newdraft\v20\figs_new\GeodesicCusp_Edit_Axis1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4984" y="1601009"/>
                <a:ext cx="6887630" cy="51403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5136778" y="5136633"/>
                <a:ext cx="797070" cy="630482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495544">
                <a:off x="2596015" y="3061617"/>
                <a:ext cx="769048" cy="655331"/>
              </a:xfrm>
              <a:prstGeom prst="rect">
                <a:avLst/>
              </a:prstGeom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5724128" y="5085183"/>
              <a:ext cx="162430" cy="844047"/>
              <a:chOff x="5724128" y="5085183"/>
              <a:chExt cx="162430" cy="844047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5769861" y="5451873"/>
                <a:ext cx="72008" cy="477357"/>
              </a:xfrm>
              <a:prstGeom prst="rect">
                <a:avLst/>
              </a:prstGeom>
              <a:solidFill>
                <a:srgbClr val="F9B6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724128" y="5085183"/>
                <a:ext cx="162430" cy="135285"/>
              </a:xfrm>
              <a:prstGeom prst="rect">
                <a:avLst/>
              </a:prstGeom>
              <a:solidFill>
                <a:srgbClr val="F9B6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Shape 148"/>
          <p:cNvSpPr/>
          <p:nvPr/>
        </p:nvSpPr>
        <p:spPr>
          <a:xfrm>
            <a:off x="327319" y="1341165"/>
            <a:ext cx="10506815" cy="38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321457"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39" dirty="0" smtClean="0">
                <a:latin typeface="+mj-lt"/>
              </a:rPr>
              <a:t>Spatially projected curves          in</a:t>
            </a:r>
            <a:endParaRPr sz="2039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90903"/>
            <a:ext cx="448676" cy="2864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714" y="1362450"/>
            <a:ext cx="365254" cy="283174"/>
          </a:xfrm>
          <a:prstGeom prst="rect">
            <a:avLst/>
          </a:prstGeom>
        </p:spPr>
      </p:pic>
      <p:sp>
        <p:nvSpPr>
          <p:cNvPr id="35" name="Shape 148"/>
          <p:cNvSpPr/>
          <p:nvPr/>
        </p:nvSpPr>
        <p:spPr>
          <a:xfrm>
            <a:off x="327319" y="764704"/>
            <a:ext cx="8452337" cy="69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321457"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39" b="1" dirty="0" smtClean="0">
                <a:latin typeface="+mj-lt"/>
              </a:rPr>
              <a:t>Metric Tensor</a:t>
            </a:r>
            <a:endParaRPr lang="en-US" sz="2039" dirty="0" smtClean="0">
              <a:latin typeface="+mj-lt"/>
            </a:endParaRPr>
          </a:p>
          <a:p>
            <a:pPr defTabSz="321457">
              <a:defRPr sz="2900">
                <a:latin typeface="Arial"/>
                <a:ea typeface="Arial"/>
                <a:cs typeface="Arial"/>
                <a:sym typeface="Arial"/>
              </a:defRPr>
            </a:pPr>
            <a:endParaRPr sz="2039" dirty="0"/>
          </a:p>
        </p:txBody>
      </p:sp>
      <p:grpSp>
        <p:nvGrpSpPr>
          <p:cNvPr id="4" name="Group 3"/>
          <p:cNvGrpSpPr/>
          <p:nvPr/>
        </p:nvGrpSpPr>
        <p:grpSpPr>
          <a:xfrm>
            <a:off x="6007978" y="1827181"/>
            <a:ext cx="3044551" cy="3075976"/>
            <a:chOff x="6007978" y="1827181"/>
            <a:chExt cx="3044551" cy="3075976"/>
          </a:xfrm>
        </p:grpSpPr>
        <p:pic>
          <p:nvPicPr>
            <p:cNvPr id="17" name="Picture 16" descr="D:\papers\SE3\newdraft\v20\figs_new\conesSE2SE3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08" t="12897"/>
            <a:stretch/>
          </p:blipFill>
          <p:spPr bwMode="auto">
            <a:xfrm>
              <a:off x="6007978" y="2093820"/>
              <a:ext cx="2785040" cy="2809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007978" y="1827181"/>
              <a:ext cx="30445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B050"/>
                  </a:solidFill>
                  <a:latin typeface="+mn-lt"/>
                </a:rPr>
                <a:t>Reachable cones (no cusps)</a:t>
              </a:r>
            </a:p>
          </p:txBody>
        </p:sp>
      </p:grpSp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24</a:t>
            </a:r>
            <a:endParaRPr lang="nl-N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1338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36512" y="0"/>
            <a:ext cx="9180512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5BAE1-7E2A-4F92-81A7-804DD379C7AD}" type="slidenum">
              <a:rPr lang="nl-NL" smtClean="0"/>
              <a:pPr>
                <a:defRPr/>
              </a:pPr>
              <a:t>25</a:t>
            </a:fld>
            <a:endParaRPr lang="nl-NL"/>
          </a:p>
        </p:txBody>
      </p:sp>
      <p:pic>
        <p:nvPicPr>
          <p:cNvPr id="5" name="Picture 4" descr="MultiScale2.png"/>
          <p:cNvPicPr>
            <a:picLocks noChangeAspect="1"/>
          </p:cNvPicPr>
          <p:nvPr/>
        </p:nvPicPr>
        <p:blipFill>
          <a:blip r:embed="rId2" cstate="print"/>
          <a:srcRect l="31707"/>
          <a:stretch>
            <a:fillRect/>
          </a:stretch>
        </p:blipFill>
        <p:spPr>
          <a:xfrm>
            <a:off x="4646818" y="3405337"/>
            <a:ext cx="2016224" cy="2952328"/>
          </a:xfrm>
          <a:prstGeom prst="rect">
            <a:avLst/>
          </a:prstGeom>
        </p:spPr>
      </p:pic>
      <p:pic>
        <p:nvPicPr>
          <p:cNvPr id="7" name="Picture 6" descr="HighCurvature1.png"/>
          <p:cNvPicPr>
            <a:picLocks noChangeAspect="1"/>
          </p:cNvPicPr>
          <p:nvPr/>
        </p:nvPicPr>
        <p:blipFill>
          <a:blip r:embed="rId3" cstate="print"/>
          <a:srcRect l="7493" r="25660" b="24529"/>
          <a:stretch>
            <a:fillRect/>
          </a:stretch>
        </p:blipFill>
        <p:spPr>
          <a:xfrm>
            <a:off x="6836229" y="3405336"/>
            <a:ext cx="1973946" cy="2952328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-36511" y="118318"/>
            <a:ext cx="91805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361950" algn="l"/>
              </a:tabLst>
              <a:defRPr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Part II:  Medical Imaging Applications  </a:t>
            </a:r>
          </a:p>
          <a:p>
            <a:pPr>
              <a:tabLst>
                <a:tab pos="361950" algn="l"/>
              </a:tabLst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Detect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v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ascular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ree in images of the eye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6512" y="1085021"/>
            <a:ext cx="9180512" cy="2943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	</a:t>
            </a:r>
            <a:r>
              <a:rPr lang="en-US" sz="2200" b="1" dirty="0" smtClean="0">
                <a:solidFill>
                  <a:schemeClr val="bg1"/>
                </a:solidFill>
                <a:latin typeface="+mn-lt"/>
              </a:rPr>
              <a:t>Application:	</a:t>
            </a:r>
            <a:r>
              <a:rPr lang="en-US" sz="2200" dirty="0" smtClean="0">
                <a:solidFill>
                  <a:schemeClr val="bg1"/>
                </a:solidFill>
                <a:latin typeface="+mn-lt"/>
              </a:rPr>
              <a:t>Early diagnosis of diabetes</a:t>
            </a:r>
            <a:r>
              <a:rPr lang="en-US" sz="2200" b="1" dirty="0" smtClean="0">
                <a:solidFill>
                  <a:schemeClr val="bg1"/>
                </a:solidFill>
                <a:latin typeface="+mn-lt"/>
              </a:rPr>
              <a:t>	</a:t>
            </a:r>
          </a:p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200" b="1" dirty="0" smtClean="0">
                <a:solidFill>
                  <a:schemeClr val="bg1"/>
                </a:solidFill>
                <a:latin typeface="+mj-lt"/>
              </a:rPr>
              <a:t>	Problem:  	</a:t>
            </a:r>
            <a:r>
              <a:rPr lang="en-US" sz="2200" dirty="0" smtClean="0">
                <a:solidFill>
                  <a:schemeClr val="bg1"/>
                </a:solidFill>
                <a:latin typeface="+mj-lt"/>
              </a:rPr>
              <a:t>Low contrast &amp; crossings &amp; bifurcations &amp; scales</a:t>
            </a:r>
          </a:p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200" b="1" dirty="0" smtClean="0">
                <a:solidFill>
                  <a:schemeClr val="bg1"/>
                </a:solidFill>
                <a:latin typeface="+mn-lt"/>
              </a:rPr>
              <a:t>	Aim:	</a:t>
            </a:r>
            <a:r>
              <a:rPr lang="en-US" sz="2200" dirty="0" smtClean="0">
                <a:solidFill>
                  <a:schemeClr val="bg1"/>
                </a:solidFill>
                <a:latin typeface="+mn-lt"/>
              </a:rPr>
              <a:t>Reliable tracking of </a:t>
            </a:r>
            <a:r>
              <a:rPr lang="en-US" sz="2200" i="1" dirty="0" smtClean="0">
                <a:solidFill>
                  <a:schemeClr val="bg1"/>
                </a:solidFill>
                <a:latin typeface="+mn-lt"/>
              </a:rPr>
              <a:t>all</a:t>
            </a:r>
            <a:r>
              <a:rPr lang="en-US" sz="2200" dirty="0" smtClean="0">
                <a:solidFill>
                  <a:schemeClr val="bg1"/>
                </a:solidFill>
                <a:latin typeface="+mn-lt"/>
              </a:rPr>
              <a:t> blood vessels in retina</a:t>
            </a:r>
          </a:p>
          <a:p>
            <a:pPr marL="342900" indent="-342900" eaLnBrk="0" hangingPunct="0">
              <a:spcBef>
                <a:spcPts val="7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200" dirty="0" smtClean="0">
                <a:solidFill>
                  <a:schemeClr val="bg1"/>
                </a:solidFill>
                <a:latin typeface="+mn-lt"/>
              </a:rPr>
              <a:t>      </a:t>
            </a:r>
            <a:r>
              <a:rPr lang="en-US" sz="2200" b="1" dirty="0" smtClean="0">
                <a:solidFill>
                  <a:schemeClr val="bg1"/>
                </a:solidFill>
                <a:latin typeface="+mn-lt"/>
              </a:rPr>
              <a:t>Industry </a:t>
            </a:r>
            <a:r>
              <a:rPr lang="en-US" sz="2200" dirty="0" smtClean="0">
                <a:solidFill>
                  <a:schemeClr val="bg1"/>
                </a:solidFill>
                <a:latin typeface="+mn-lt"/>
              </a:rPr>
              <a:t>:                                     PhD E.J. Bekkers  </a:t>
            </a:r>
          </a:p>
          <a:p>
            <a:pPr marL="342900" indent="-342900" eaLnBrk="0" hangingPunct="0">
              <a:spcBef>
                <a:spcPts val="7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+mn-lt"/>
              </a:rPr>
              <a:t>    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Math:                    Sober &amp; drunk drives in SE(2)</a:t>
            </a:r>
          </a:p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endParaRPr lang="en-US" sz="2200" dirty="0" smtClean="0">
              <a:solidFill>
                <a:schemeClr val="bg1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200" dirty="0" smtClean="0">
                <a:solidFill>
                  <a:schemeClr val="bg1"/>
                </a:solidFill>
                <a:latin typeface="+mn-lt"/>
              </a:rPr>
              <a:t>      </a:t>
            </a:r>
            <a:endParaRPr lang="nl-NL" sz="2200" dirty="0" err="1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Picture 13" descr="segmentation_dr_original_gre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339"/>
            <a:ext cx="4427984" cy="29519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555776" y="2370995"/>
            <a:ext cx="1216770" cy="385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\\ioptnl01s001\i-Optics\Products\i-Optics-WIKI\i-Optics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5776" y="2357802"/>
            <a:ext cx="1216770" cy="44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49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9662" y="6381328"/>
            <a:ext cx="3137472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000" dirty="0"/>
              <a:t>o</a:t>
            </a:r>
            <a:r>
              <a:rPr lang="en-US" sz="2000" dirty="0" smtClean="0"/>
              <a:t>ur method</a:t>
            </a:r>
            <a:endParaRPr lang="en-US" sz="2000" i="1" dirty="0" smtClean="0"/>
          </a:p>
        </p:txBody>
      </p:sp>
      <p:pic>
        <p:nvPicPr>
          <p:cNvPr id="5" name="Content Placeholder 5" descr="C:\Users\Erik\Google Drive New\Google Drive\MasterThesis\VTOS\Results\SomeImages\ribbons3d-2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523"/>
          <a:stretch/>
        </p:blipFill>
        <p:spPr bwMode="auto">
          <a:xfrm>
            <a:off x="2987824" y="332656"/>
            <a:ext cx="3240360" cy="2184465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37915" y="-2738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Vessel Tracking via fast marching in SE(2)</a:t>
            </a:r>
            <a:endParaRPr lang="en-US" sz="40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276872"/>
            <a:ext cx="8100392" cy="4312708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26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180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2189" y="6492875"/>
            <a:ext cx="2133600" cy="365125"/>
          </a:xfrm>
        </p:spPr>
        <p:txBody>
          <a:bodyPr/>
          <a:lstStyle/>
          <a:p>
            <a:pPr>
              <a:defRPr/>
            </a:pPr>
            <a:fld id="{9475BAE1-7E2A-4F92-81A7-804DD379C7AD}" type="slidenum">
              <a:rPr lang="nl-NL" smtClean="0"/>
              <a:pPr>
                <a:defRPr/>
              </a:pPr>
              <a:t>27</a:t>
            </a:fld>
            <a:endParaRPr lang="nl-NL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7915" y="-2738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Vessel Tree from Optic </a:t>
            </a:r>
            <a:r>
              <a:rPr lang="en-US" sz="3200" dirty="0">
                <a:solidFill>
                  <a:srgbClr val="E46C0A"/>
                </a:solidFill>
              </a:rPr>
              <a:t>N</a:t>
            </a:r>
            <a:r>
              <a:rPr lang="en-US" sz="3200" dirty="0" smtClean="0">
                <a:solidFill>
                  <a:srgbClr val="E46C0A"/>
                </a:solidFill>
              </a:rPr>
              <a:t>erve </a:t>
            </a:r>
            <a:r>
              <a:rPr lang="en-US" sz="3200" dirty="0">
                <a:solidFill>
                  <a:srgbClr val="E46C0A"/>
                </a:solidFill>
              </a:rPr>
              <a:t>H</a:t>
            </a:r>
            <a:r>
              <a:rPr lang="en-US" sz="3200" dirty="0" smtClean="0">
                <a:solidFill>
                  <a:srgbClr val="E46C0A"/>
                </a:solidFill>
              </a:rPr>
              <a:t>ead </a:t>
            </a:r>
            <a:endParaRPr lang="en-US" sz="40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t="4906" r="60192" b="54624"/>
          <a:stretch/>
        </p:blipFill>
        <p:spPr>
          <a:xfrm>
            <a:off x="3131840" y="3392231"/>
            <a:ext cx="4564868" cy="32137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7914" y="713738"/>
            <a:ext cx="6810349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nl-NL" dirty="0" smtClean="0">
                <a:solidFill>
                  <a:schemeClr val="tx2"/>
                </a:solidFill>
                <a:latin typeface="+mj-lt"/>
              </a:rPr>
              <a:t>Automatic </a:t>
            </a:r>
            <a:r>
              <a:rPr lang="nl-NL" dirty="0" smtClean="0">
                <a:solidFill>
                  <a:srgbClr val="FF0000"/>
                </a:solidFill>
                <a:latin typeface="+mj-lt"/>
              </a:rPr>
              <a:t>ONH</a:t>
            </a:r>
            <a:r>
              <a:rPr lang="nl-NL" dirty="0" smtClean="0">
                <a:solidFill>
                  <a:schemeClr val="tx2"/>
                </a:solidFill>
                <a:latin typeface="+mj-lt"/>
              </a:rPr>
              <a:t> detection by template matching in orientation </a:t>
            </a:r>
            <a:r>
              <a:rPr lang="nl-NL" dirty="0">
                <a:solidFill>
                  <a:schemeClr val="tx2"/>
                </a:solidFill>
                <a:latin typeface="+mj-lt"/>
              </a:rPr>
              <a:t>s</a:t>
            </a:r>
            <a:r>
              <a:rPr lang="nl-NL" dirty="0" smtClean="0">
                <a:solidFill>
                  <a:schemeClr val="tx2"/>
                </a:solidFill>
                <a:latin typeface="+mj-lt"/>
              </a:rPr>
              <a:t>cores via machine learning:</a:t>
            </a:r>
          </a:p>
          <a:p>
            <a:r>
              <a:rPr lang="nl-NL" dirty="0">
                <a:solidFill>
                  <a:schemeClr val="tx2"/>
                </a:solidFill>
                <a:latin typeface="+mj-lt"/>
              </a:rPr>
              <a:t> </a:t>
            </a:r>
            <a:r>
              <a:rPr lang="nl-NL" dirty="0" smtClean="0">
                <a:solidFill>
                  <a:schemeClr val="tx2"/>
                </a:solidFill>
                <a:latin typeface="+mj-lt"/>
              </a:rPr>
              <a:t>      smoothed regression with</a:t>
            </a:r>
          </a:p>
          <a:p>
            <a:r>
              <a:rPr lang="nl-NL" dirty="0" smtClean="0">
                <a:solidFill>
                  <a:schemeClr val="tx2"/>
                </a:solidFill>
                <a:latin typeface="+mj-lt"/>
              </a:rPr>
              <a:t>       SR-Tikhonov regularization and GCV.</a:t>
            </a:r>
          </a:p>
          <a:p>
            <a:r>
              <a:rPr lang="nl-NL" dirty="0">
                <a:solidFill>
                  <a:schemeClr val="tx2"/>
                </a:solidFill>
                <a:latin typeface="+mj-lt"/>
              </a:rPr>
              <a:t> </a:t>
            </a:r>
            <a:r>
              <a:rPr lang="nl-NL" dirty="0" smtClean="0">
                <a:solidFill>
                  <a:schemeClr val="tx2"/>
                </a:solidFill>
                <a:latin typeface="+mj-lt"/>
              </a:rPr>
              <a:t>     </a:t>
            </a:r>
          </a:p>
          <a:p>
            <a:r>
              <a:rPr lang="nl-NL" dirty="0">
                <a:solidFill>
                  <a:schemeClr val="tx2"/>
                </a:solidFill>
                <a:latin typeface="+mj-lt"/>
              </a:rPr>
              <a:t> </a:t>
            </a:r>
            <a:r>
              <a:rPr lang="nl-NL" dirty="0" smtClean="0">
                <a:solidFill>
                  <a:schemeClr val="tx2"/>
                </a:solidFill>
                <a:latin typeface="+mj-lt"/>
              </a:rPr>
              <a:t>         </a:t>
            </a:r>
            <a:r>
              <a:rPr lang="nl-NL" dirty="0" smtClean="0">
                <a:solidFill>
                  <a:srgbClr val="FF0000"/>
                </a:solidFill>
                <a:latin typeface="+mj-lt"/>
              </a:rPr>
              <a:t>drunkman’s drive            </a:t>
            </a:r>
          </a:p>
          <a:p>
            <a:r>
              <a:rPr lang="nl-NL" sz="1600" dirty="0" smtClean="0">
                <a:solidFill>
                  <a:srgbClr val="00B050"/>
                </a:solidFill>
                <a:latin typeface="+mj-lt"/>
              </a:rPr>
              <a:t>    </a:t>
            </a:r>
            <a:r>
              <a:rPr lang="nl-NL" dirty="0" smtClean="0">
                <a:solidFill>
                  <a:srgbClr val="00B050"/>
                </a:solidFill>
                <a:latin typeface="+mj-lt"/>
              </a:rPr>
              <a:t>   </a:t>
            </a:r>
          </a:p>
          <a:p>
            <a:r>
              <a:rPr lang="nl-NL" dirty="0">
                <a:solidFill>
                  <a:srgbClr val="00B050"/>
                </a:solidFill>
                <a:latin typeface="+mj-lt"/>
              </a:rPr>
              <a:t> </a:t>
            </a:r>
            <a:r>
              <a:rPr lang="nl-NL" dirty="0" smtClean="0">
                <a:solidFill>
                  <a:srgbClr val="00B050"/>
                </a:solidFill>
                <a:latin typeface="+mj-lt"/>
              </a:rPr>
              <a:t>      99.8 % succes on 1700 bench-mark  images, </a:t>
            </a:r>
          </a:p>
          <a:p>
            <a:r>
              <a:rPr lang="nl-NL" dirty="0">
                <a:solidFill>
                  <a:srgbClr val="00B050"/>
                </a:solidFill>
                <a:latin typeface="+mj-lt"/>
              </a:rPr>
              <a:t> </a:t>
            </a:r>
            <a:r>
              <a:rPr lang="nl-NL" dirty="0" smtClean="0">
                <a:solidFill>
                  <a:srgbClr val="00B050"/>
                </a:solidFill>
                <a:latin typeface="+mj-lt"/>
              </a:rPr>
              <a:t>      outperforming state of art.</a:t>
            </a:r>
          </a:p>
          <a:p>
            <a:pPr>
              <a:spcBef>
                <a:spcPts val="600"/>
              </a:spcBef>
            </a:pPr>
            <a:endParaRPr lang="nl-NL" dirty="0" smtClean="0">
              <a:solidFill>
                <a:schemeClr val="tx2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r>
              <a:rPr lang="nl-NL" dirty="0" smtClean="0">
                <a:solidFill>
                  <a:schemeClr val="tx2"/>
                </a:solidFill>
                <a:latin typeface="+mj-lt"/>
              </a:rPr>
              <a:t>2.   Tracking</a:t>
            </a:r>
            <a:r>
              <a:rPr lang="nl-NL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nl-NL" dirty="0" smtClean="0">
                <a:solidFill>
                  <a:schemeClr val="tx2"/>
                </a:solidFill>
                <a:latin typeface="+mj-lt"/>
              </a:rPr>
              <a:t>of</a:t>
            </a:r>
          </a:p>
          <a:p>
            <a:pPr>
              <a:spcBef>
                <a:spcPts val="0"/>
              </a:spcBef>
            </a:pPr>
            <a:r>
              <a:rPr lang="nl-NL" dirty="0">
                <a:solidFill>
                  <a:schemeClr val="tx2"/>
                </a:solidFill>
                <a:latin typeface="+mj-lt"/>
              </a:rPr>
              <a:t> </a:t>
            </a:r>
            <a:r>
              <a:rPr lang="nl-NL" dirty="0" smtClean="0">
                <a:solidFill>
                  <a:schemeClr val="tx2"/>
                </a:solidFill>
                <a:latin typeface="+mj-lt"/>
              </a:rPr>
              <a:t>     vascular tree</a:t>
            </a:r>
          </a:p>
          <a:p>
            <a:pPr>
              <a:spcBef>
                <a:spcPts val="600"/>
              </a:spcBef>
            </a:pPr>
            <a:r>
              <a:rPr lang="nl-NL" dirty="0" smtClean="0">
                <a:solidFill>
                  <a:srgbClr val="00B050"/>
                </a:solidFill>
                <a:latin typeface="+mj-lt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nl-NL" dirty="0" smtClean="0">
                <a:solidFill>
                  <a:srgbClr val="00B050"/>
                </a:solidFill>
                <a:latin typeface="+mj-lt"/>
              </a:rPr>
              <a:t>         </a:t>
            </a:r>
            <a:r>
              <a:rPr lang="nl-NL" dirty="0" smtClean="0">
                <a:solidFill>
                  <a:srgbClr val="FF0000"/>
                </a:solidFill>
                <a:latin typeface="+mj-lt"/>
              </a:rPr>
              <a:t>sober drive</a:t>
            </a:r>
            <a:endParaRPr lang="nl-NL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20072" y="1058494"/>
            <a:ext cx="3865941" cy="1794442"/>
            <a:chOff x="3635896" y="2166804"/>
            <a:chExt cx="4941775" cy="253858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96" y="2166804"/>
              <a:ext cx="4941775" cy="253858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651264" y="4213404"/>
              <a:ext cx="4752528" cy="19734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lowchart: Or 14"/>
          <p:cNvSpPr/>
          <p:nvPr/>
        </p:nvSpPr>
        <p:spPr>
          <a:xfrm>
            <a:off x="6542681" y="4834367"/>
            <a:ext cx="216024" cy="211192"/>
          </a:xfrm>
          <a:prstGeom prst="flowChar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10849" y="1988840"/>
            <a:ext cx="981031" cy="608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86" y="4216518"/>
            <a:ext cx="1252138" cy="7825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r="63316"/>
          <a:stretch/>
        </p:blipFill>
        <p:spPr>
          <a:xfrm flipV="1">
            <a:off x="477098" y="5445224"/>
            <a:ext cx="2476496" cy="1161046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9" name="Flowchart: Or 18"/>
          <p:cNvSpPr/>
          <p:nvPr/>
        </p:nvSpPr>
        <p:spPr>
          <a:xfrm>
            <a:off x="2699792" y="6023986"/>
            <a:ext cx="143892" cy="146341"/>
          </a:xfrm>
          <a:prstGeom prst="flowChar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Or 19"/>
          <p:cNvSpPr/>
          <p:nvPr/>
        </p:nvSpPr>
        <p:spPr>
          <a:xfrm>
            <a:off x="1115740" y="6106050"/>
            <a:ext cx="143892" cy="146341"/>
          </a:xfrm>
          <a:prstGeom prst="flowChar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2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Zhang1\Desktop\illn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801" y="476672"/>
            <a:ext cx="2235745" cy="179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5BAE1-7E2A-4F92-81A7-804DD379C7AD}" type="slidenum">
              <a:rPr lang="nl-NL" smtClean="0"/>
              <a:pPr>
                <a:defRPr/>
              </a:pPr>
              <a:t>28</a:t>
            </a:fld>
            <a:endParaRPr lang="nl-NL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504" y="-99392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Biomarkers for diabetic retinopathy  </a:t>
            </a:r>
            <a:endParaRPr lang="en-US" sz="40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 descr="C:\Users\JZhang1\Desktop\Norm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r="2166"/>
          <a:stretch/>
        </p:blipFill>
        <p:spPr bwMode="auto">
          <a:xfrm>
            <a:off x="2245666" y="481309"/>
            <a:ext cx="2299033" cy="179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78" y="2296454"/>
            <a:ext cx="6290570" cy="20823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5" y="2664979"/>
            <a:ext cx="1252138" cy="7825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55703" y="3421048"/>
            <a:ext cx="186127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nl-NL" dirty="0" smtClean="0">
                <a:solidFill>
                  <a:srgbClr val="FF0000"/>
                </a:solidFill>
                <a:latin typeface="+mj-lt"/>
              </a:rPr>
              <a:t> Sober drive</a:t>
            </a:r>
          </a:p>
          <a:p>
            <a:pPr>
              <a:spcBef>
                <a:spcPts val="0"/>
              </a:spcBef>
            </a:pPr>
            <a:r>
              <a:rPr lang="nl-NL" dirty="0" smtClean="0">
                <a:solidFill>
                  <a:srgbClr val="FF0000"/>
                </a:solidFill>
                <a:latin typeface="+mj-lt"/>
              </a:rPr>
              <a:t>“straight curves”</a:t>
            </a:r>
          </a:p>
          <a:p>
            <a:pPr>
              <a:spcBef>
                <a:spcPts val="0"/>
              </a:spcBef>
            </a:pPr>
            <a:r>
              <a:rPr lang="nl-NL" dirty="0" smtClean="0">
                <a:latin typeface="+mj-lt"/>
              </a:rPr>
              <a:t> Best exponential</a:t>
            </a:r>
          </a:p>
          <a:p>
            <a:pPr>
              <a:spcBef>
                <a:spcPts val="0"/>
              </a:spcBef>
            </a:pPr>
            <a:r>
              <a:rPr lang="nl-NL" dirty="0" smtClean="0">
                <a:latin typeface="+mj-lt"/>
              </a:rPr>
              <a:t> curve fits in SE(d)</a:t>
            </a:r>
          </a:p>
          <a:p>
            <a:pPr>
              <a:spcBef>
                <a:spcPts val="0"/>
              </a:spcBef>
            </a:pPr>
            <a:r>
              <a:rPr lang="nl-NL" sz="16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endParaRPr lang="nl-NL" sz="16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61" y="4352329"/>
            <a:ext cx="7252271" cy="25052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86941" y="2543250"/>
            <a:ext cx="216456" cy="1321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"/>
          <p:cNvSpPr txBox="1"/>
          <p:nvPr/>
        </p:nvSpPr>
        <p:spPr>
          <a:xfrm>
            <a:off x="34025" y="5751398"/>
            <a:ext cx="4289197" cy="914400"/>
          </a:xfrm>
          <a:prstGeom prst="rect">
            <a:avLst/>
          </a:prstGeom>
        </p:spPr>
        <p:txBody>
          <a:bodyPr wrap="square" rtlCol="0" anchor="t">
            <a:noAutofit/>
          </a:bodyPr>
          <a:lstStyle>
            <a:defPPr>
              <a:defRPr lang="nl-NL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  <a:cs typeface="+mn-cs"/>
              </a:defRPr>
            </a:lvl9pPr>
          </a:lstStyle>
          <a:p>
            <a:r>
              <a:rPr lang="nl-NL" sz="1600" dirty="0" smtClean="0">
                <a:solidFill>
                  <a:srgbClr val="FF0000"/>
                </a:solidFill>
              </a:rPr>
              <a:t>Average curvature </a:t>
            </a:r>
          </a:p>
          <a:p>
            <a:r>
              <a:rPr lang="nl-NL" sz="1600" dirty="0" smtClean="0">
                <a:solidFill>
                  <a:srgbClr val="FF0000"/>
                </a:solidFill>
              </a:rPr>
              <a:t>increases with </a:t>
            </a:r>
          </a:p>
          <a:p>
            <a:r>
              <a:rPr lang="nl-NL" sz="1600" dirty="0" smtClean="0">
                <a:solidFill>
                  <a:srgbClr val="FF0000"/>
                </a:solidFill>
              </a:rPr>
              <a:t>progression towards </a:t>
            </a:r>
          </a:p>
          <a:p>
            <a:r>
              <a:rPr lang="nl-NL" sz="1600" dirty="0" smtClean="0">
                <a:solidFill>
                  <a:srgbClr val="FF0000"/>
                </a:solidFill>
              </a:rPr>
              <a:t>diabetic retinopathy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4711018" y="393304"/>
            <a:ext cx="4289197" cy="914400"/>
          </a:xfrm>
          <a:prstGeom prst="rect">
            <a:avLst/>
          </a:prstGeom>
        </p:spPr>
        <p:txBody>
          <a:bodyPr wrap="square" rtlCol="0" anchor="t">
            <a:noAutofit/>
          </a:bodyPr>
          <a:lstStyle>
            <a:defPPr>
              <a:defRPr lang="nl-NL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  <a:cs typeface="+mn-cs"/>
              </a:defRPr>
            </a:lvl9pPr>
          </a:lstStyle>
          <a:p>
            <a:endParaRPr lang="nl-NL" sz="1600" dirty="0" smtClean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28184" y="4005064"/>
            <a:ext cx="1368152" cy="347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52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46912" y="6356350"/>
            <a:ext cx="2133600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/>
              <a:pPr>
                <a:defRPr/>
              </a:pPr>
              <a:t>29</a:t>
            </a:fld>
            <a:endParaRPr lang="nl-NL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1" y="118318"/>
            <a:ext cx="914400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265113" algn="l"/>
              </a:tabLst>
              <a:defRPr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	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Medical Imaging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Application  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>
              <a:tabLst>
                <a:tab pos="265113" algn="l"/>
              </a:tabLst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Denoising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of crossing elongated structures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72008" y="1047507"/>
            <a:ext cx="9180512" cy="158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	Application:	Analysis of orientation of collagen fibers </a:t>
            </a:r>
          </a:p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	Problem:  	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Many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Crossings &amp; multiple scales</a:t>
            </a:r>
          </a:p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	Aim:	Crossing-preserving Enhancement </a:t>
            </a:r>
            <a:endParaRPr lang="en-US" sz="2000" dirty="0" smtClean="0">
              <a:solidFill>
                <a:schemeClr val="bg1"/>
              </a:solidFill>
              <a:latin typeface="+mj-lt"/>
            </a:endParaRPr>
          </a:p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000" b="1" dirty="0" smtClean="0">
                <a:solidFill>
                  <a:schemeClr val="accent1"/>
                </a:solidFill>
                <a:latin typeface="+mj-lt"/>
              </a:rPr>
              <a:t>     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Math:                  Drunk man’s drive in SE(2)</a:t>
            </a:r>
            <a:endParaRPr lang="nl-NL" sz="2400" b="1" dirty="0" err="1" smtClean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jasper2noisy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163" y="2569188"/>
            <a:ext cx="3734781" cy="4240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1"/>
          <p:cNvSpPr/>
          <p:nvPr/>
        </p:nvSpPr>
        <p:spPr>
          <a:xfrm>
            <a:off x="4283968" y="4303326"/>
            <a:ext cx="597917" cy="64807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3" name="Picture 1" descr="enhanced bone 2pslm.jpg"/>
          <p:cNvPicPr>
            <a:picLocks noChangeAspect="1"/>
          </p:cNvPicPr>
          <p:nvPr/>
        </p:nvPicPr>
        <p:blipFill rotWithShape="1">
          <a:blip r:embed="rId4" cstate="print"/>
          <a:srcRect l="577" t="3259" r="1480" b="1205"/>
          <a:stretch/>
        </p:blipFill>
        <p:spPr bwMode="auto">
          <a:xfrm>
            <a:off x="5004048" y="2530063"/>
            <a:ext cx="3801855" cy="427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4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507529" y="5629274"/>
            <a:ext cx="8055446" cy="3838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/>
          </a:p>
        </p:txBody>
      </p:sp>
      <p:sp>
        <p:nvSpPr>
          <p:cNvPr id="15362" name="Rectangle 51"/>
          <p:cNvSpPr>
            <a:spLocks noChangeArrowheads="1"/>
          </p:cNvSpPr>
          <p:nvPr/>
        </p:nvSpPr>
        <p:spPr bwMode="auto">
          <a:xfrm>
            <a:off x="17916" y="188640"/>
            <a:ext cx="9175899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</a:pPr>
            <a:endParaRPr lang="en-US" sz="2800" dirty="0" smtClean="0">
              <a:solidFill>
                <a:srgbClr val="E46C0A"/>
              </a:solidFill>
              <a:latin typeface="+mj-lt"/>
            </a:endParaRPr>
          </a:p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rgbClr val="E46C0A"/>
                </a:solidFill>
                <a:latin typeface="+mj-lt"/>
              </a:rPr>
              <a:t>Lie Group Analysis for Medical Image Processing</a:t>
            </a:r>
            <a:endParaRPr lang="en-US" sz="2800" b="1" dirty="0">
              <a:solidFill>
                <a:srgbClr val="E46C0A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014159" y="2570875"/>
            <a:ext cx="3183415" cy="2582458"/>
            <a:chOff x="3213374" y="2891035"/>
            <a:chExt cx="2644897" cy="2145600"/>
          </a:xfrm>
        </p:grpSpPr>
        <p:pic>
          <p:nvPicPr>
            <p:cNvPr id="20" name="Picture 19" descr="DTI-CorpusCallosum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13374" y="2891035"/>
              <a:ext cx="2644897" cy="2145600"/>
            </a:xfrm>
            <a:prstGeom prst="rect">
              <a:avLst/>
            </a:prstGeom>
          </p:spPr>
        </p:pic>
        <p:pic>
          <p:nvPicPr>
            <p:cNvPr id="25" name="Picture 24" descr="DTI-CorpusCallosum.png"/>
            <p:cNvPicPr>
              <a:picLocks noChangeAspect="1"/>
            </p:cNvPicPr>
            <p:nvPr/>
          </p:nvPicPr>
          <p:blipFill>
            <a:blip r:embed="rId4" cstate="print"/>
            <a:srcRect l="15643" t="85009" r="72862" b="1580"/>
            <a:stretch>
              <a:fillRect/>
            </a:stretch>
          </p:blipFill>
          <p:spPr>
            <a:xfrm>
              <a:off x="3360042" y="4598293"/>
              <a:ext cx="491877" cy="288032"/>
            </a:xfrm>
            <a:prstGeom prst="rect">
              <a:avLst/>
            </a:prstGeom>
          </p:spPr>
        </p:pic>
      </p:grpSp>
      <p:pic>
        <p:nvPicPr>
          <p:cNvPr id="23" name="Picture 2" descr="C:\Users\RDuits\Desktop\VIDI\patmotionnoHD.gif"/>
          <p:cNvPicPr>
            <a:picLocks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7592" y="2564904"/>
            <a:ext cx="2582458" cy="2582458"/>
          </a:xfrm>
          <a:prstGeom prst="rect">
            <a:avLst/>
          </a:prstGeom>
          <a:noFill/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323528" y="2573891"/>
            <a:ext cx="2583301" cy="258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Rectangle 21"/>
          <p:cNvSpPr>
            <a:spLocks noChangeArrowheads="1"/>
          </p:cNvSpPr>
          <p:nvPr/>
        </p:nvSpPr>
        <p:spPr bwMode="auto">
          <a:xfrm>
            <a:off x="327600" y="2574024"/>
            <a:ext cx="2574000" cy="2174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368" name="Text Box 22"/>
          <p:cNvSpPr txBox="1">
            <a:spLocks noChangeArrowheads="1"/>
          </p:cNvSpPr>
          <p:nvPr/>
        </p:nvSpPr>
        <p:spPr bwMode="auto">
          <a:xfrm>
            <a:off x="310878" y="2492896"/>
            <a:ext cx="2604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2813"/>
            <a:r>
              <a:rPr lang="nl-NL" sz="1600" dirty="0" err="1">
                <a:solidFill>
                  <a:schemeClr val="bg1"/>
                </a:solidFill>
                <a:latin typeface="+mj-lt"/>
              </a:rPr>
              <a:t>catheters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371" name="Text Box 30"/>
          <p:cNvSpPr txBox="1">
            <a:spLocks noChangeArrowheads="1"/>
          </p:cNvSpPr>
          <p:nvPr/>
        </p:nvSpPr>
        <p:spPr bwMode="auto">
          <a:xfrm>
            <a:off x="5149850" y="5252690"/>
            <a:ext cx="534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/>
            <a:r>
              <a:rPr lang="nl-NL" sz="1600">
                <a:solidFill>
                  <a:schemeClr val="bg1"/>
                </a:solidFill>
              </a:rPr>
              <a:t>hart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372" name="Rectangle 25"/>
          <p:cNvSpPr>
            <a:spLocks noChangeArrowheads="1"/>
          </p:cNvSpPr>
          <p:nvPr/>
        </p:nvSpPr>
        <p:spPr bwMode="auto">
          <a:xfrm>
            <a:off x="6310800" y="2564904"/>
            <a:ext cx="2574000" cy="223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373" name="Text Box 16"/>
          <p:cNvSpPr txBox="1">
            <a:spLocks noChangeArrowheads="1"/>
          </p:cNvSpPr>
          <p:nvPr/>
        </p:nvSpPr>
        <p:spPr bwMode="auto">
          <a:xfrm>
            <a:off x="6300192" y="2492896"/>
            <a:ext cx="25922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2813"/>
            <a:r>
              <a:rPr lang="nl-NL" sz="1600" dirty="0" smtClean="0">
                <a:solidFill>
                  <a:schemeClr val="bg1"/>
                </a:solidFill>
                <a:latin typeface="+mj-lt"/>
              </a:rPr>
              <a:t>cardiac wall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0" name="Rectangle 38"/>
          <p:cNvSpPr>
            <a:spLocks noChangeArrowheads="1"/>
          </p:cNvSpPr>
          <p:nvPr/>
        </p:nvSpPr>
        <p:spPr bwMode="auto">
          <a:xfrm>
            <a:off x="954276" y="5397604"/>
            <a:ext cx="7416824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1166813" algn="l"/>
              </a:tabLst>
              <a:defRPr/>
            </a:pPr>
            <a:r>
              <a:rPr lang="en-US" sz="2200" b="1" dirty="0">
                <a:solidFill>
                  <a:schemeClr val="tx2"/>
                </a:solidFill>
                <a:latin typeface="+mj-lt"/>
              </a:rPr>
              <a:t>Problem: 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Automated</a:t>
            </a:r>
            <a:r>
              <a:rPr lang="en-US" sz="22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recognition of basic patterns often 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fails</a:t>
            </a:r>
            <a:br>
              <a:rPr lang="en-US" sz="2200" dirty="0" smtClean="0">
                <a:solidFill>
                  <a:schemeClr val="tx2"/>
                </a:solidFill>
                <a:latin typeface="+mj-lt"/>
              </a:rPr>
            </a:br>
            <a:endParaRPr lang="en-US" sz="2200" dirty="0" smtClean="0">
              <a:solidFill>
                <a:schemeClr val="tx2"/>
              </a:solidFill>
              <a:latin typeface="+mj-lt"/>
            </a:endParaRPr>
          </a:p>
          <a:p>
            <a:pPr>
              <a:tabLst>
                <a:tab pos="1166813" algn="l"/>
              </a:tabLst>
              <a:defRPr/>
            </a:pPr>
            <a:r>
              <a:rPr lang="en-US" sz="2200" b="1" dirty="0" smtClean="0">
                <a:solidFill>
                  <a:schemeClr val="tx2"/>
                </a:solidFill>
                <a:latin typeface="+mj-lt"/>
              </a:rPr>
              <a:t>Solution: 	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Contextual image processing via Lie group analysis</a:t>
            </a:r>
            <a:endParaRPr lang="en-US" sz="2200" b="1" dirty="0" smtClean="0">
              <a:solidFill>
                <a:schemeClr val="tx2"/>
              </a:solidFill>
              <a:latin typeface="+mj-lt"/>
            </a:endParaRPr>
          </a:p>
          <a:p>
            <a:pPr>
              <a:defRPr/>
            </a:pPr>
            <a:endParaRPr lang="en-US" sz="2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8E47DF-3AC4-4269-BA27-C078E6BBC1FC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  <p:sp>
        <p:nvSpPr>
          <p:cNvPr id="15369" name="Rectangle 23"/>
          <p:cNvSpPr>
            <a:spLocks noChangeArrowheads="1"/>
          </p:cNvSpPr>
          <p:nvPr/>
        </p:nvSpPr>
        <p:spPr bwMode="auto">
          <a:xfrm>
            <a:off x="3024000" y="2570424"/>
            <a:ext cx="3168000" cy="22178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370" name="Text Box 24"/>
          <p:cNvSpPr txBox="1">
            <a:spLocks noChangeArrowheads="1"/>
          </p:cNvSpPr>
          <p:nvPr/>
        </p:nvSpPr>
        <p:spPr bwMode="auto">
          <a:xfrm>
            <a:off x="2987824" y="2492896"/>
            <a:ext cx="32403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2813"/>
            <a:r>
              <a:rPr lang="nl-NL" sz="1600" dirty="0">
                <a:solidFill>
                  <a:schemeClr val="bg1"/>
                </a:solidFill>
                <a:latin typeface="+mj-lt"/>
              </a:rPr>
              <a:t>neural </a:t>
            </a:r>
            <a:r>
              <a:rPr lang="nl-NL" sz="1600" dirty="0" smtClean="0">
                <a:solidFill>
                  <a:schemeClr val="bg1"/>
                </a:solidFill>
                <a:latin typeface="+mj-lt"/>
              </a:rPr>
              <a:t>fibers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1" name="Picture 20" descr="ERC-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1080120" cy="93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011685"/>
      </p:ext>
    </p:extLst>
  </p:cSld>
  <p:clrMapOvr>
    <a:masterClrMapping/>
  </p:clrMapOvr>
  <p:transition advTm="235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46912" y="6356350"/>
            <a:ext cx="2133600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/>
              <a:pPr>
                <a:defRPr/>
              </a:pPr>
              <a:t>30</a:t>
            </a:fld>
            <a:endParaRPr lang="nl-NL" dirty="0"/>
          </a:p>
        </p:txBody>
      </p:sp>
      <p:sp>
        <p:nvSpPr>
          <p:cNvPr id="3" name="Rectangle 2"/>
          <p:cNvSpPr/>
          <p:nvPr/>
        </p:nvSpPr>
        <p:spPr>
          <a:xfrm>
            <a:off x="395536" y="98140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00B050"/>
                </a:solidFill>
                <a:latin typeface="+mj-lt"/>
              </a:rPr>
              <a:t>Two Extensions</a:t>
            </a:r>
            <a:r>
              <a:rPr lang="en-US" sz="2800" dirty="0" smtClean="0">
                <a:solidFill>
                  <a:srgbClr val="E46C0A"/>
                </a:solidFill>
                <a:latin typeface="+mj-lt"/>
              </a:rPr>
              <a:t> of Crossing Preserving Diffusion</a:t>
            </a:r>
            <a:endParaRPr lang="en-US" sz="2800" dirty="0">
              <a:solidFill>
                <a:srgbClr val="E46C0A"/>
              </a:solidFill>
              <a:latin typeface="+mj-lt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2497" y="752917"/>
            <a:ext cx="8648913" cy="4541316"/>
            <a:chOff x="455942" y="781654"/>
            <a:chExt cx="8875358" cy="4942924"/>
          </a:xfrm>
        </p:grpSpPr>
        <p:sp>
          <p:nvSpPr>
            <p:cNvPr id="17" name="Content Placeholder 3"/>
            <p:cNvSpPr txBox="1">
              <a:spLocks/>
            </p:cNvSpPr>
            <p:nvPr/>
          </p:nvSpPr>
          <p:spPr bwMode="auto">
            <a:xfrm>
              <a:off x="5312568" y="5125466"/>
              <a:ext cx="1140638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 dirty="0" smtClean="0">
                  <a:solidFill>
                    <a:schemeClr val="accent1"/>
                  </a:solidFill>
                  <a:latin typeface="+mn-lt"/>
                  <a:cs typeface="+mn-cs"/>
                </a:rPr>
                <a:t>BM3D</a:t>
              </a:r>
              <a:endParaRPr lang="en-US" sz="2000" dirty="0">
                <a:solidFill>
                  <a:schemeClr val="accent1"/>
                </a:solidFill>
                <a:latin typeface="+mn-lt"/>
                <a:cs typeface="+mn-cs"/>
              </a:endParaRPr>
            </a:p>
          </p:txBody>
        </p:sp>
        <p:sp>
          <p:nvSpPr>
            <p:cNvPr id="18" name="Content Placeholder 3"/>
            <p:cNvSpPr txBox="1">
              <a:spLocks/>
            </p:cNvSpPr>
            <p:nvPr/>
          </p:nvSpPr>
          <p:spPr bwMode="auto">
            <a:xfrm>
              <a:off x="6979986" y="5148514"/>
              <a:ext cx="1503780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000" dirty="0">
                <a:solidFill>
                  <a:schemeClr val="tx2"/>
                </a:solidFill>
                <a:latin typeface="+mn-lt"/>
                <a:cs typeface="+mn-cs"/>
              </a:endParaRPr>
            </a:p>
          </p:txBody>
        </p:sp>
        <p:sp>
          <p:nvSpPr>
            <p:cNvPr id="20" name="Content Placeholder 3"/>
            <p:cNvSpPr txBox="1">
              <a:spLocks/>
            </p:cNvSpPr>
            <p:nvPr/>
          </p:nvSpPr>
          <p:spPr bwMode="auto">
            <a:xfrm>
              <a:off x="3275856" y="5134610"/>
              <a:ext cx="823577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 dirty="0" smtClean="0">
                  <a:solidFill>
                    <a:schemeClr val="accent1"/>
                  </a:solidFill>
                  <a:latin typeface="+mn-lt"/>
                  <a:cs typeface="+mn-cs"/>
                </a:rPr>
                <a:t>ISKR</a:t>
              </a:r>
              <a:endParaRPr lang="en-US" sz="2000" dirty="0">
                <a:solidFill>
                  <a:schemeClr val="accent1"/>
                </a:solidFill>
                <a:latin typeface="+mn-lt"/>
                <a:cs typeface="+mn-cs"/>
              </a:endParaRPr>
            </a:p>
          </p:txBody>
        </p:sp>
        <p:sp>
          <p:nvSpPr>
            <p:cNvPr id="22" name="Content Placeholder 3"/>
            <p:cNvSpPr txBox="1">
              <a:spLocks/>
            </p:cNvSpPr>
            <p:nvPr/>
          </p:nvSpPr>
          <p:spPr bwMode="auto">
            <a:xfrm>
              <a:off x="971600" y="5085184"/>
              <a:ext cx="1008286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 dirty="0" smtClean="0">
                  <a:solidFill>
                    <a:schemeClr val="accent1"/>
                  </a:solidFill>
                  <a:latin typeface="+mn-lt"/>
                  <a:cs typeface="+mn-cs"/>
                </a:rPr>
                <a:t>Image</a:t>
              </a:r>
              <a:endParaRPr lang="en-US" sz="2000" dirty="0">
                <a:solidFill>
                  <a:schemeClr val="accent1"/>
                </a:solidFill>
                <a:latin typeface="+mn-lt"/>
                <a:cs typeface="+mn-cs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455942" y="781654"/>
              <a:ext cx="8875358" cy="4447546"/>
              <a:chOff x="455942" y="781654"/>
              <a:chExt cx="8875358" cy="444754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6038" y="795031"/>
                <a:ext cx="2005962" cy="200596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9233" y="794538"/>
                <a:ext cx="2000581" cy="2000581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2240" y="786871"/>
                <a:ext cx="2016224" cy="2021808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2" y="781654"/>
                <a:ext cx="2019339" cy="2019339"/>
              </a:xfrm>
              <a:prstGeom prst="rect">
                <a:avLst/>
              </a:prstGeom>
            </p:spPr>
          </p:pic>
          <p:sp>
            <p:nvSpPr>
              <p:cNvPr id="10" name="Content Placeholder 3"/>
              <p:cNvSpPr txBox="1">
                <a:spLocks/>
              </p:cNvSpPr>
              <p:nvPr/>
            </p:nvSpPr>
            <p:spPr bwMode="auto">
              <a:xfrm>
                <a:off x="971426" y="2725870"/>
                <a:ext cx="1008286" cy="576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2000" dirty="0" smtClean="0">
                    <a:solidFill>
                      <a:schemeClr val="accent1"/>
                    </a:solidFill>
                    <a:latin typeface="+mn-lt"/>
                    <a:cs typeface="+mn-cs"/>
                  </a:rPr>
                  <a:t>Image</a:t>
                </a:r>
                <a:endParaRPr lang="en-US" sz="2000" dirty="0">
                  <a:solidFill>
                    <a:schemeClr val="accen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1" name="Content Placeholder 3"/>
              <p:cNvSpPr txBox="1">
                <a:spLocks/>
              </p:cNvSpPr>
              <p:nvPr/>
            </p:nvSpPr>
            <p:spPr bwMode="auto">
              <a:xfrm>
                <a:off x="3347690" y="2725870"/>
                <a:ext cx="1008286" cy="576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2000" dirty="0" smtClean="0">
                    <a:solidFill>
                      <a:schemeClr val="accent1"/>
                    </a:solidFill>
                    <a:latin typeface="+mn-lt"/>
                    <a:cs typeface="+mn-cs"/>
                  </a:rPr>
                  <a:t>CED</a:t>
                </a:r>
                <a:endParaRPr lang="en-US" sz="2000" dirty="0">
                  <a:solidFill>
                    <a:schemeClr val="accen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2" name="Content Placeholder 3"/>
              <p:cNvSpPr txBox="1">
                <a:spLocks/>
              </p:cNvSpPr>
              <p:nvPr/>
            </p:nvSpPr>
            <p:spPr bwMode="auto">
              <a:xfrm>
                <a:off x="5292314" y="2737191"/>
                <a:ext cx="1008286" cy="576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2000" dirty="0" smtClean="0">
                    <a:solidFill>
                      <a:schemeClr val="accent1"/>
                    </a:solidFill>
                    <a:latin typeface="+mn-lt"/>
                    <a:cs typeface="+mn-cs"/>
                  </a:rPr>
                  <a:t>CED-OS</a:t>
                </a:r>
                <a:endParaRPr lang="en-US" sz="2000" dirty="0">
                  <a:solidFill>
                    <a:schemeClr val="accen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3" name="Content Placeholder 3"/>
              <p:cNvSpPr txBox="1">
                <a:spLocks/>
              </p:cNvSpPr>
              <p:nvPr/>
            </p:nvSpPr>
            <p:spPr bwMode="auto">
              <a:xfrm>
                <a:off x="6649783" y="2766915"/>
                <a:ext cx="2681517" cy="576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2000" b="1" dirty="0" smtClean="0">
                    <a:solidFill>
                      <a:srgbClr val="00B050"/>
                    </a:solidFill>
                    <a:latin typeface="+mn-lt"/>
                    <a:cs typeface="+mn-cs"/>
                  </a:rPr>
                  <a:t>To multiple scales</a:t>
                </a:r>
                <a:endParaRPr lang="en-US" sz="2000" b="1" dirty="0">
                  <a:solidFill>
                    <a:srgbClr val="00B050"/>
                  </a:solidFill>
                  <a:latin typeface="+mn-lt"/>
                  <a:cs typeface="+mn-cs"/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1823" y="3237927"/>
                <a:ext cx="1967960" cy="1966044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2240" y="3229926"/>
                <a:ext cx="1999274" cy="1999274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6038" y="3237927"/>
                <a:ext cx="2043964" cy="1966044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245" y="3237926"/>
                <a:ext cx="2003036" cy="1936215"/>
              </a:xfrm>
              <a:prstGeom prst="rect">
                <a:avLst/>
              </a:prstGeom>
            </p:spPr>
          </p:pic>
          <p:pic>
            <p:nvPicPr>
              <p:cNvPr id="25" name="Picture 2" descr="http://emailmarketingstart.com/wp-content/uploads/green-check-icon.jpg"/>
              <p:cNvPicPr>
                <a:picLocks noChangeAspect="1" noChangeArrowheads="1"/>
              </p:cNvPicPr>
              <p:nvPr/>
            </p:nvPicPr>
            <p:blipFill>
              <a:blip r:embed="rId1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28831" y="1645750"/>
                <a:ext cx="338932" cy="2711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Multiply 25"/>
              <p:cNvSpPr/>
              <p:nvPr/>
            </p:nvSpPr>
            <p:spPr>
              <a:xfrm>
                <a:off x="6378733" y="1656018"/>
                <a:ext cx="322476" cy="357499"/>
              </a:xfrm>
              <a:prstGeom prst="mathMultiply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Multiply 26"/>
              <p:cNvSpPr/>
              <p:nvPr/>
            </p:nvSpPr>
            <p:spPr>
              <a:xfrm>
                <a:off x="6327338" y="4707722"/>
                <a:ext cx="322476" cy="357499"/>
              </a:xfrm>
              <a:prstGeom prst="mathMultiply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" descr="http://emailmarketingstart.com/wp-content/uploads/green-check-icon.jpg"/>
              <p:cNvPicPr>
                <a:picLocks noChangeAspect="1" noChangeArrowheads="1"/>
              </p:cNvPicPr>
              <p:nvPr/>
            </p:nvPicPr>
            <p:blipFill>
              <a:blip r:embed="rId1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19306" y="4750900"/>
                <a:ext cx="338932" cy="2711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Multiply 28"/>
              <p:cNvSpPr/>
              <p:nvPr/>
            </p:nvSpPr>
            <p:spPr>
              <a:xfrm>
                <a:off x="4655701" y="3120623"/>
                <a:ext cx="322476" cy="357499"/>
              </a:xfrm>
              <a:prstGeom prst="mathMultiply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Multiply 29"/>
              <p:cNvSpPr/>
              <p:nvPr/>
            </p:nvSpPr>
            <p:spPr>
              <a:xfrm>
                <a:off x="5027176" y="4101698"/>
                <a:ext cx="322476" cy="357499"/>
              </a:xfrm>
              <a:prstGeom prst="mathMultiply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2" descr="http://emailmarketingstart.com/wp-content/uploads/green-check-icon.jpg"/>
              <p:cNvPicPr>
                <a:picLocks noChangeAspect="1" noChangeArrowheads="1"/>
              </p:cNvPicPr>
              <p:nvPr/>
            </p:nvPicPr>
            <p:blipFill>
              <a:blip r:embed="rId1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23893" y="4179400"/>
                <a:ext cx="338932" cy="2711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http://emailmarketingstart.com/wp-content/uploads/green-check-icon.jpg"/>
              <p:cNvPicPr>
                <a:picLocks noChangeAspect="1" noChangeArrowheads="1"/>
              </p:cNvPicPr>
              <p:nvPr/>
            </p:nvPicPr>
            <p:blipFill>
              <a:blip r:embed="rId1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90518" y="3126888"/>
                <a:ext cx="338932" cy="2711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9" name="Group 48"/>
          <p:cNvGrpSpPr/>
          <p:nvPr/>
        </p:nvGrpSpPr>
        <p:grpSpPr>
          <a:xfrm>
            <a:off x="459952" y="4847533"/>
            <a:ext cx="9055657" cy="1854989"/>
            <a:chOff x="1060959" y="4892490"/>
            <a:chExt cx="9055657" cy="1854989"/>
          </a:xfrm>
        </p:grpSpPr>
        <p:sp>
          <p:nvSpPr>
            <p:cNvPr id="23" name="TextBox 22"/>
            <p:cNvSpPr txBox="1"/>
            <p:nvPr/>
          </p:nvSpPr>
          <p:spPr>
            <a:xfrm>
              <a:off x="1060959" y="4892490"/>
              <a:ext cx="90556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NL" sz="2000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  <a:p>
              <a:r>
                <a:rPr lang="nl-NL" sz="2000" b="1" dirty="0" smtClean="0">
                  <a:solidFill>
                    <a:srgbClr val="00B050"/>
                  </a:solidFill>
                  <a:latin typeface="+mj-lt"/>
                </a:rPr>
                <a:t>To 3D</a:t>
              </a:r>
              <a:endParaRPr lang="nl-NL" sz="1600" dirty="0" smtClean="0">
                <a:solidFill>
                  <a:schemeClr val="bg1">
                    <a:lumMod val="65000"/>
                  </a:schemeClr>
                </a:solidFill>
                <a:latin typeface="+mj-lt"/>
              </a:endParaRPr>
            </a:p>
            <a:p>
              <a:endParaRPr lang="nl-NL" sz="1600" dirty="0" smtClean="0">
                <a:solidFill>
                  <a:srgbClr val="FF0000"/>
                </a:solidFill>
                <a:latin typeface="+mj-lt"/>
              </a:endParaRPr>
            </a:p>
            <a:p>
              <a:endParaRPr lang="nl-NL" sz="1000" dirty="0" smtClean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1132967" y="5655138"/>
              <a:ext cx="1523442" cy="929142"/>
              <a:chOff x="6829987" y="5655138"/>
              <a:chExt cx="1523442" cy="929142"/>
            </a:xfrm>
          </p:grpSpPr>
          <p:pic>
            <p:nvPicPr>
              <p:cNvPr id="36" name="Picture 35" descr="C:\Users\mjansse1\Dropbox\Phd\Notebooks\TangentVectorEstimation\vessel2b.pn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62" t="-7689" r="19485" b="23934"/>
              <a:stretch/>
            </p:blipFill>
            <p:spPr bwMode="auto">
              <a:xfrm>
                <a:off x="6829987" y="5655138"/>
                <a:ext cx="740839" cy="9233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Oval 37"/>
              <p:cNvSpPr/>
              <p:nvPr/>
            </p:nvSpPr>
            <p:spPr>
              <a:xfrm>
                <a:off x="6922755" y="6058840"/>
                <a:ext cx="360040" cy="38104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7602467" y="5732830"/>
                <a:ext cx="750962" cy="851450"/>
                <a:chOff x="7668344" y="5745902"/>
                <a:chExt cx="720080" cy="851450"/>
              </a:xfrm>
            </p:grpSpPr>
            <p:pic>
              <p:nvPicPr>
                <p:cNvPr id="37" name="Picture 36" descr="C:\Users\mjansse1\Dropbox\Phd\Notebooks\TangentVectorEstimation\vessel1b.png"/>
                <p:cNvPicPr>
                  <a:picLocks noChangeAspect="1" noChangeArrowheads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185" r="15479" b="24436"/>
                <a:stretch/>
              </p:blipFill>
              <p:spPr bwMode="auto">
                <a:xfrm>
                  <a:off x="7668344" y="5745902"/>
                  <a:ext cx="720080" cy="8514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38" descr="C:\Users\mjansse1\Dropbox\Phd\Notebooks\TangentVectorEstimation\vessel1b.png"/>
                <p:cNvPicPr>
                  <a:picLocks noChangeAspect="1" noChangeArrowheads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814" t="-40210" r="-49169" b="64646"/>
                <a:stretch/>
              </p:blipFill>
              <p:spPr bwMode="auto">
                <a:xfrm>
                  <a:off x="7740352" y="5768479"/>
                  <a:ext cx="375542" cy="3766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0" name="Oval 39"/>
              <p:cNvSpPr/>
              <p:nvPr/>
            </p:nvSpPr>
            <p:spPr>
              <a:xfrm>
                <a:off x="7713948" y="6042105"/>
                <a:ext cx="386444" cy="394420"/>
              </a:xfrm>
              <a:prstGeom prst="ellipse">
                <a:avLst/>
              </a:pr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41" name="Picture 3" descr="C:\Users\mjansse1\Pictures\DataGauge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16"/>
            <a:stretch/>
          </p:blipFill>
          <p:spPr bwMode="auto">
            <a:xfrm>
              <a:off x="5545144" y="5589240"/>
              <a:ext cx="1564487" cy="1137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5" descr="C:\Users\mjansse1\Pictures\DataNoise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88"/>
            <a:stretch/>
          </p:blipFill>
          <p:spPr bwMode="auto">
            <a:xfrm>
              <a:off x="3319104" y="5589241"/>
              <a:ext cx="1609358" cy="1158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ight Arrow 43"/>
            <p:cNvSpPr/>
            <p:nvPr/>
          </p:nvSpPr>
          <p:spPr>
            <a:xfrm>
              <a:off x="5007398" y="5919500"/>
              <a:ext cx="492273" cy="517415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079155" y="5203296"/>
            <a:ext cx="1532105" cy="1476900"/>
            <a:chOff x="7079155" y="5203296"/>
            <a:chExt cx="1532105" cy="147690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7368" y="5203296"/>
              <a:ext cx="841780" cy="326042"/>
            </a:xfrm>
            <a:prstGeom prst="rect">
              <a:avLst/>
            </a:prstGeom>
          </p:spPr>
        </p:pic>
        <p:pic>
          <p:nvPicPr>
            <p:cNvPr id="51" name="Picture 2" descr="image001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079155" y="5465614"/>
              <a:ext cx="1532105" cy="121458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2382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/>
              <a:pPr>
                <a:defRPr/>
              </a:pPr>
              <a:t>31</a:t>
            </a:fld>
            <a:endParaRPr lang="nl-NL"/>
          </a:p>
        </p:txBody>
      </p:sp>
      <p:pic>
        <p:nvPicPr>
          <p:cNvPr id="3" name="Picture 2" descr="DTI-CorpusCallosu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3080977"/>
            <a:ext cx="5544616" cy="3588383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1" y="118318"/>
            <a:ext cx="914400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265113" algn="l"/>
              </a:tabLst>
              <a:defRPr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	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Medical Imaging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Application  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>
              <a:tabLst>
                <a:tab pos="265113" algn="l"/>
              </a:tabLst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Detect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Neural Tracts in DW-MRI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72008" y="1047507"/>
            <a:ext cx="9180512" cy="195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	Application:	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Fiber tracking for diagnosis &amp; therapy planning</a:t>
            </a:r>
            <a:endParaRPr lang="en-US" sz="2000" b="1" dirty="0" smtClean="0">
              <a:solidFill>
                <a:schemeClr val="bg1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	Problem:  	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Only parallel bundles 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resolve crossings</a:t>
            </a:r>
          </a:p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	Aim:	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Generic resolving of crossing </a:t>
            </a:r>
            <a:r>
              <a:rPr lang="en-US" sz="2000" i="1" dirty="0" smtClean="0">
                <a:solidFill>
                  <a:schemeClr val="bg1"/>
                </a:solidFill>
                <a:latin typeface="+mn-lt"/>
              </a:rPr>
              <a:t>without increase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of scanning time!</a:t>
            </a:r>
          </a:p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Clinics: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 	Kempenhaeghe, Hospital 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C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linic Barcelona, SCIL</a:t>
            </a:r>
          </a:p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     </a:t>
            </a:r>
            <a:r>
              <a:rPr lang="en-US" sz="2400" b="1" dirty="0" smtClean="0">
                <a:solidFill>
                  <a:schemeClr val="accent1"/>
                </a:solidFill>
                <a:latin typeface="+mn-lt"/>
              </a:rPr>
              <a:t>Math:</a:t>
            </a:r>
            <a:r>
              <a:rPr lang="en-US" sz="24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  <a:latin typeface="+mn-lt"/>
              </a:rPr>
              <a:t>	</a:t>
            </a:r>
            <a:r>
              <a:rPr lang="en-US" sz="2400" b="1" dirty="0" err="1" smtClean="0">
                <a:solidFill>
                  <a:schemeClr val="accent1"/>
                </a:solidFill>
                <a:latin typeface="+mn-lt"/>
              </a:rPr>
              <a:t>Drunkman’s</a:t>
            </a:r>
            <a:r>
              <a:rPr lang="en-US" sz="2400" b="1" dirty="0" smtClean="0">
                <a:solidFill>
                  <a:schemeClr val="accent1"/>
                </a:solidFill>
                <a:latin typeface="+mn-lt"/>
              </a:rPr>
              <a:t> Flight and Sober Flight</a:t>
            </a:r>
            <a:endParaRPr lang="nl-NL" sz="2400" b="1" dirty="0" err="1" smtClean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0887" y="6339593"/>
            <a:ext cx="688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600" dirty="0" err="1" smtClean="0">
                <a:solidFill>
                  <a:schemeClr val="bg1"/>
                </a:solidFill>
                <a:latin typeface="+mn-lt"/>
              </a:rPr>
              <a:t>vIST</a:t>
            </a:r>
            <a:r>
              <a:rPr lang="nl-NL" sz="1600" dirty="0" smtClean="0">
                <a:solidFill>
                  <a:schemeClr val="bg1"/>
                </a:solidFill>
                <a:latin typeface="+mn-lt"/>
              </a:rPr>
              <a:t>/e</a:t>
            </a:r>
          </a:p>
        </p:txBody>
      </p:sp>
      <p:sp>
        <p:nvSpPr>
          <p:cNvPr id="5" name="Rectangle 4"/>
          <p:cNvSpPr/>
          <p:nvPr/>
        </p:nvSpPr>
        <p:spPr>
          <a:xfrm>
            <a:off x="6915554" y="2892337"/>
            <a:ext cx="104718" cy="1818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67151" y="2883916"/>
            <a:ext cx="104718" cy="1818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8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410200" y="2499677"/>
            <a:ext cx="740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1" dirty="0" smtClean="0">
                <a:solidFill>
                  <a:schemeClr val="bg1"/>
                </a:solidFill>
              </a:rPr>
              <a:t>Cortex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4" r="15214"/>
          <a:stretch/>
        </p:blipFill>
        <p:spPr>
          <a:xfrm>
            <a:off x="381000" y="4941231"/>
            <a:ext cx="1894825" cy="1525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3" r="15383"/>
          <a:stretch/>
        </p:blipFill>
        <p:spPr>
          <a:xfrm>
            <a:off x="2338226" y="4932831"/>
            <a:ext cx="1889966" cy="1525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5" y="1030228"/>
            <a:ext cx="4285501" cy="35289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855" y="1058260"/>
            <a:ext cx="1943129" cy="108009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072" y="1058260"/>
            <a:ext cx="1943128" cy="108009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0" name="Down Arrow 19"/>
          <p:cNvSpPr/>
          <p:nvPr/>
        </p:nvSpPr>
        <p:spPr>
          <a:xfrm rot="16200000">
            <a:off x="6586314" y="1551980"/>
            <a:ext cx="205526" cy="572853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6200000">
            <a:off x="2144712" y="5201161"/>
            <a:ext cx="205526" cy="572853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572904" y="4636090"/>
            <a:ext cx="1535292" cy="369332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nl-NL" b="1" dirty="0" err="1" smtClean="0">
                <a:latin typeface="+mj-lt"/>
              </a:rPr>
              <a:t>Phantom</a:t>
            </a:r>
            <a:r>
              <a:rPr lang="nl-NL" b="1" dirty="0" smtClean="0">
                <a:latin typeface="+mj-lt"/>
              </a:rPr>
              <a:t> data</a:t>
            </a:r>
            <a:endParaRPr lang="en-US" b="1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400" y="729418"/>
            <a:ext cx="3688317" cy="369332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nl-NL" b="1" dirty="0" smtClean="0">
                <a:latin typeface="+mj-lt"/>
              </a:rPr>
              <a:t>Pipeline Processing DW-MRI of Brain</a:t>
            </a:r>
            <a:endParaRPr lang="en-US" b="1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03409" y="745425"/>
            <a:ext cx="1130887" cy="369332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nl-NL" b="1" dirty="0">
                <a:latin typeface="+mj-lt"/>
              </a:rPr>
              <a:t>D</a:t>
            </a:r>
            <a:r>
              <a:rPr lang="nl-NL" b="1" dirty="0" smtClean="0">
                <a:latin typeface="+mj-lt"/>
              </a:rPr>
              <a:t>ata </a:t>
            </a:r>
            <a:r>
              <a:rPr lang="nl-NL" b="1" dirty="0" err="1" smtClean="0">
                <a:latin typeface="+mj-lt"/>
              </a:rPr>
              <a:t>UzM</a:t>
            </a:r>
            <a:endParaRPr lang="en-US" b="1" dirty="0">
              <a:latin typeface="+mj-lt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8" t="21873" r="9659" b="21714"/>
          <a:stretch/>
        </p:blipFill>
        <p:spPr bwMode="auto">
          <a:xfrm>
            <a:off x="4471191" y="2615518"/>
            <a:ext cx="4672809" cy="178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860032" y="2193225"/>
            <a:ext cx="3952364" cy="369332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nl-NL" b="1" dirty="0" smtClean="0">
                <a:latin typeface="+mj-lt"/>
              </a:rPr>
              <a:t>Data                                (Optic Radiation)</a:t>
            </a:r>
            <a:endParaRPr lang="en-US" b="1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1452" y="1879604"/>
            <a:ext cx="114130" cy="1782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315696" y="3603717"/>
            <a:ext cx="135214" cy="1782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8182654" y="3483847"/>
            <a:ext cx="911746" cy="2987149"/>
            <a:chOff x="5346694" y="1489781"/>
            <a:chExt cx="1233365" cy="35532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82"/>
            <a:stretch/>
          </p:blipFill>
          <p:spPr>
            <a:xfrm>
              <a:off x="5426016" y="2589312"/>
              <a:ext cx="1154043" cy="245368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596831" y="1489781"/>
              <a:ext cx="4461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b="1" dirty="0" smtClean="0">
                  <a:solidFill>
                    <a:schemeClr val="bg1"/>
                  </a:solidFill>
                </a:rPr>
                <a:t>LGN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46694" y="2511366"/>
              <a:ext cx="6003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Cortex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43" y="4426642"/>
            <a:ext cx="3237429" cy="20236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8661792" y="5541247"/>
            <a:ext cx="329808" cy="230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LGN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77574" y="6028213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ML-TP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77574" y="3122866"/>
            <a:ext cx="210996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410200" y="6444625"/>
            <a:ext cx="2715808" cy="58477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Improved Stability/Accuracy</a:t>
            </a:r>
          </a:p>
          <a:p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345670" y="146678"/>
            <a:ext cx="11305256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Crossing-preserving PDE Flows &amp; Geometric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ontrol in DW-MRI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endParaRPr lang="nl-NL" b="1" dirty="0" err="1">
              <a:solidFill>
                <a:schemeClr val="accent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2223611"/>
            <a:ext cx="1532050" cy="300693"/>
          </a:xfrm>
          <a:prstGeom prst="rect">
            <a:avLst/>
          </a:prstGeom>
        </p:spPr>
      </p:pic>
      <p:sp>
        <p:nvSpPr>
          <p:cNvPr id="3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64253" y="644462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32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220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504" y="295190"/>
            <a:ext cx="9217024" cy="70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rgbClr val="E46C0A"/>
                </a:solidFill>
                <a:latin typeface="+mj-lt"/>
              </a:rPr>
              <a:t>Conclusion</a:t>
            </a:r>
            <a:endParaRPr lang="en-US" sz="3600" b="1" dirty="0">
              <a:solidFill>
                <a:schemeClr val="tx2"/>
              </a:solidFill>
              <a:latin typeface="+mj-lt"/>
            </a:endParaRPr>
          </a:p>
          <a:p>
            <a:pPr>
              <a:defRPr/>
            </a:pPr>
            <a:endParaRPr lang="en-US" sz="2200" dirty="0" smtClean="0">
              <a:solidFill>
                <a:schemeClr val="tx2"/>
              </a:solidFill>
              <a:latin typeface="+mj-lt"/>
            </a:endParaRPr>
          </a:p>
          <a:p>
            <a:pPr marL="430213" indent="-342900">
              <a:buFont typeface="Arial" panose="020B0604020202020204" pitchFamily="34" charset="0"/>
              <a:buChar char="•"/>
              <a:defRPr/>
            </a:pP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 We have solved for the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exact limiting distributions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 of the </a:t>
            </a:r>
          </a:p>
          <a:p>
            <a:pPr marL="87313">
              <a:defRPr/>
            </a:pPr>
            <a:r>
              <a:rPr lang="en-US" sz="22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      drunk man’s drive and the drunk man’s flight.</a:t>
            </a:r>
          </a:p>
          <a:p>
            <a:pPr marL="87313">
              <a:defRPr/>
            </a:pP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       Useful for crossing preserving PDE’s.     </a:t>
            </a:r>
          </a:p>
          <a:p>
            <a:pPr marL="430213" indent="-342900">
              <a:buFont typeface="Arial" panose="020B0604020202020204" pitchFamily="34" charset="0"/>
              <a:buChar char="•"/>
              <a:defRPr/>
            </a:pPr>
            <a:endParaRPr lang="en-US" sz="2200" dirty="0" smtClean="0">
              <a:solidFill>
                <a:schemeClr val="tx2"/>
              </a:solidFill>
              <a:latin typeface="+mj-lt"/>
            </a:endParaRPr>
          </a:p>
          <a:p>
            <a:pPr marL="430213" indent="-342900">
              <a:buFont typeface="Arial" panose="020B0604020202020204" pitchFamily="34" charset="0"/>
              <a:buChar char="•"/>
              <a:defRPr/>
            </a:pP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 We also considered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optimal path planning for sober traffic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. </a:t>
            </a:r>
          </a:p>
          <a:p>
            <a:pPr marL="87313">
              <a:defRPr/>
            </a:pP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       Useful for tracking in SE(d). </a:t>
            </a:r>
          </a:p>
          <a:p>
            <a:pPr marL="87313">
              <a:defRPr/>
            </a:pP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       </a:t>
            </a:r>
          </a:p>
          <a:p>
            <a:pPr marL="361950" indent="-276225"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  Specific Part of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new PDE framework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 on Lie groups via invertible scores</a:t>
            </a:r>
          </a:p>
          <a:p>
            <a:pPr marL="361950" indent="-276225">
              <a:defRPr/>
            </a:pPr>
            <a:r>
              <a:rPr lang="en-US" sz="2200" i="1" dirty="0" smtClean="0">
                <a:solidFill>
                  <a:schemeClr val="tx2"/>
                </a:solidFill>
                <a:latin typeface="+mj-lt"/>
              </a:rPr>
              <a:t>        	-  New</a:t>
            </a:r>
            <a:r>
              <a:rPr lang="en-US" sz="22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exact and numerical solutions 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of PDE’s</a:t>
            </a:r>
          </a:p>
          <a:p>
            <a:pPr marL="361950" indent="-276225">
              <a:defRPr/>
            </a:pPr>
            <a:r>
              <a:rPr lang="en-US" sz="2200" i="1" dirty="0" smtClean="0">
                <a:solidFill>
                  <a:schemeClr val="tx2"/>
                </a:solidFill>
                <a:latin typeface="+mj-lt"/>
              </a:rPr>
              <a:t>        	-  New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geometric control theory 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in Lie groups</a:t>
            </a:r>
          </a:p>
          <a:p>
            <a:pPr marL="361950" indent="-276225">
              <a:defRPr/>
            </a:pPr>
            <a:endParaRPr lang="en-US" sz="2200" dirty="0" smtClean="0">
              <a:solidFill>
                <a:schemeClr val="tx2"/>
              </a:solidFill>
              <a:latin typeface="+mj-lt"/>
            </a:endParaRPr>
          </a:p>
          <a:p>
            <a:pPr marL="361950" indent="-276225"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  Impact in medical image analysis &amp; computer vision</a:t>
            </a:r>
            <a:r>
              <a:rPr lang="en-US" sz="2200" i="1" dirty="0" smtClean="0">
                <a:solidFill>
                  <a:schemeClr val="tx2"/>
                </a:solidFill>
                <a:latin typeface="+mj-lt"/>
              </a:rPr>
              <a:t>     </a:t>
            </a:r>
          </a:p>
          <a:p>
            <a:pPr marL="361950" indent="-276225">
              <a:defRPr/>
            </a:pPr>
            <a:r>
              <a:rPr lang="en-US" sz="2200" i="1" dirty="0" smtClean="0">
                <a:solidFill>
                  <a:schemeClr val="tx2"/>
                </a:solidFill>
                <a:latin typeface="+mj-lt"/>
              </a:rPr>
              <a:t>		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- 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Growing interest 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from medical communities &amp; industry</a:t>
            </a:r>
          </a:p>
          <a:p>
            <a:pPr marL="361950" indent="-276225">
              <a:defRPr/>
            </a:pPr>
            <a:endParaRPr lang="en-US" sz="2200" dirty="0" smtClean="0">
              <a:solidFill>
                <a:schemeClr val="tx2"/>
              </a:solidFill>
              <a:latin typeface="+mj-lt"/>
            </a:endParaRPr>
          </a:p>
          <a:p>
            <a:pPr marL="361950" indent="-276225"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 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Fundamental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mathematics 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and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medical image analysis</a:t>
            </a:r>
          </a:p>
          <a:p>
            <a:pPr>
              <a:defRPr/>
            </a:pPr>
            <a:endParaRPr lang="en-US" sz="2300" dirty="0">
              <a:solidFill>
                <a:schemeClr val="tx2"/>
              </a:solidFill>
            </a:endParaRPr>
          </a:p>
          <a:p>
            <a:pPr>
              <a:defRPr/>
            </a:pPr>
            <a:endParaRPr lang="en-US" sz="2200" dirty="0">
              <a:solidFill>
                <a:srgbClr val="E46C0A"/>
              </a:solidFill>
            </a:endParaRPr>
          </a:p>
          <a:p>
            <a:pPr>
              <a:defRPr/>
            </a:pPr>
            <a:r>
              <a:rPr lang="en-US" sz="2200" dirty="0">
                <a:solidFill>
                  <a:srgbClr val="E46C0A"/>
                </a:solidFill>
              </a:rPr>
              <a:t>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5BAE1-7E2A-4F92-81A7-804DD379C7AD}" type="slidenum">
              <a:rPr lang="nl-NL" smtClean="0"/>
              <a:pPr>
                <a:defRPr/>
              </a:pPr>
              <a:t>33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321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179512" y="44624"/>
            <a:ext cx="9742157" cy="7571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spcBef>
                <a:spcPts val="844"/>
              </a:spcBef>
              <a:defRPr sz="34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dirty="0" smtClean="0">
                <a:latin typeface="+mj-lt"/>
              </a:rPr>
              <a:t>References</a:t>
            </a:r>
            <a:endParaRPr lang="en-US" sz="2000" dirty="0" smtClean="0">
              <a:latin typeface="+mj-lt"/>
            </a:endParaRPr>
          </a:p>
          <a:p>
            <a:pPr defTabSz="321457">
              <a:spcBef>
                <a:spcPts val="844"/>
              </a:spcBef>
              <a:defRPr sz="34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 smtClean="0">
                <a:latin typeface="+mj-lt"/>
              </a:rPr>
              <a:t>See homepage of </a:t>
            </a:r>
            <a:r>
              <a:rPr lang="en-US" sz="1200" dirty="0" err="1" smtClean="0">
                <a:latin typeface="+mj-lt"/>
              </a:rPr>
              <a:t>Remco</a:t>
            </a:r>
            <a:r>
              <a:rPr lang="en-US" sz="1200" dirty="0" smtClean="0">
                <a:latin typeface="+mj-lt"/>
              </a:rPr>
              <a:t> Duits</a:t>
            </a:r>
          </a:p>
          <a:p>
            <a:pPr defTabSz="321457">
              <a:spcBef>
                <a:spcPts val="844"/>
              </a:spcBef>
              <a:defRPr sz="34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i="1" dirty="0">
                <a:latin typeface="+mj-lt"/>
                <a:hlinkClick r:id="rId2"/>
              </a:rPr>
              <a:t>http://bmia.bmt.tue.nl/people/RDuits</a:t>
            </a:r>
            <a:r>
              <a:rPr lang="en-US" sz="1200" i="1" dirty="0" smtClean="0">
                <a:latin typeface="+mj-lt"/>
                <a:hlinkClick r:id="rId2"/>
              </a:rPr>
              <a:t>/</a:t>
            </a:r>
            <a:endParaRPr lang="en-US" sz="1200" i="1" dirty="0" smtClean="0">
              <a:latin typeface="+mj-lt"/>
            </a:endParaRPr>
          </a:p>
          <a:p>
            <a:pPr defTabSz="321457">
              <a:spcBef>
                <a:spcPts val="844"/>
              </a:spcBef>
              <a:defRPr sz="34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i="1" dirty="0" smtClean="0">
                <a:latin typeface="+mj-lt"/>
              </a:rPr>
              <a:t>(with links to key publications)</a:t>
            </a:r>
          </a:p>
          <a:p>
            <a:pPr defTabSz="321457">
              <a:spcBef>
                <a:spcPts val="844"/>
              </a:spcBef>
              <a:defRPr sz="34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i="1" dirty="0" smtClean="0">
                <a:latin typeface="+mj-lt"/>
              </a:rPr>
              <a:t>Selection in view of this presentation:</a:t>
            </a:r>
            <a:endParaRPr lang="en-US" sz="1200" dirty="0" smtClean="0">
              <a:latin typeface="+mj-lt"/>
            </a:endParaRPr>
          </a:p>
          <a:p>
            <a:pPr marL="171450" indent="-171450" defTabSz="321457">
              <a:spcBef>
                <a:spcPts val="844"/>
              </a:spcBef>
              <a:buFont typeface="Arial" panose="020B0604020202020204" pitchFamily="34" charset="0"/>
              <a:buChar char="•"/>
              <a:defRPr sz="2200" b="1" u="sng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 smtClean="0">
                <a:latin typeface="+mj-lt"/>
              </a:rPr>
              <a:t>Sober man’s drive/flight  </a:t>
            </a:r>
            <a:r>
              <a:rPr sz="1200" dirty="0" smtClean="0">
                <a:latin typeface="+mj-lt"/>
              </a:rPr>
              <a:t>On </a:t>
            </a:r>
            <a:r>
              <a:rPr sz="1200" dirty="0">
                <a:latin typeface="+mj-lt"/>
              </a:rPr>
              <a:t>sub-Riemannian geodesics in </a:t>
            </a:r>
            <a:r>
              <a:rPr sz="1200" dirty="0" smtClean="0">
                <a:latin typeface="+mj-lt"/>
              </a:rPr>
              <a:t>SE(</a:t>
            </a:r>
            <a:r>
              <a:rPr lang="en-US" sz="1200" dirty="0" smtClean="0">
                <a:latin typeface="+mj-lt"/>
              </a:rPr>
              <a:t>d</a:t>
            </a:r>
            <a:r>
              <a:rPr sz="1200" dirty="0" smtClean="0">
                <a:latin typeface="+mj-lt"/>
              </a:rPr>
              <a:t>)</a:t>
            </a:r>
            <a:endParaRPr lang="en-US" sz="1200" dirty="0" smtClean="0">
              <a:latin typeface="+mj-lt"/>
            </a:endParaRPr>
          </a:p>
          <a:p>
            <a:pPr lvl="1"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+mj-lt"/>
            </a:endParaRP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lang="en-US" sz="1000" dirty="0" smtClean="0">
                <a:latin typeface="+mj-lt"/>
              </a:rPr>
              <a:t>Bekkers, E.J.  and Duits, R. and Mashtakov, A. and Sanguinetti, G.</a:t>
            </a: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lang="de-DE" sz="1000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A PDE </a:t>
            </a:r>
            <a:r>
              <a:rPr lang="de-DE" sz="1000" dirty="0" err="1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approach</a:t>
            </a:r>
            <a:r>
              <a:rPr lang="de-DE" sz="1000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de-DE" sz="1000" dirty="0" err="1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to</a:t>
            </a:r>
            <a:r>
              <a:rPr lang="de-DE" sz="1000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 Sub-</a:t>
            </a:r>
            <a:r>
              <a:rPr lang="de-DE" sz="1000" dirty="0" err="1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Riemannian</a:t>
            </a:r>
            <a:r>
              <a:rPr lang="de-DE" sz="1000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de-DE" sz="100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Fast </a:t>
            </a:r>
            <a:r>
              <a:rPr lang="de-DE" sz="1000" dirty="0" err="1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Marching</a:t>
            </a:r>
            <a:r>
              <a:rPr lang="de-DE" sz="100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 in SE(2)</a:t>
            </a:r>
            <a:r>
              <a:rPr lang="de-DE" sz="1000" dirty="0">
                <a:latin typeface="+mj-lt"/>
                <a:ea typeface="Arial"/>
                <a:cs typeface="Arial"/>
                <a:sym typeface="Arial"/>
              </a:rPr>
              <a:t>. </a:t>
            </a:r>
            <a:endParaRPr lang="de-DE" sz="1000" dirty="0" smtClean="0">
              <a:latin typeface="+mj-lt"/>
              <a:ea typeface="Arial"/>
              <a:cs typeface="Arial"/>
              <a:sym typeface="Arial"/>
            </a:endParaRP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lang="de-DE" sz="1000" dirty="0" smtClean="0">
                <a:latin typeface="+mj-lt"/>
                <a:ea typeface="Arial"/>
                <a:cs typeface="Arial"/>
                <a:sym typeface="Arial"/>
              </a:rPr>
              <a:t>SIAM Journal on Imaging </a:t>
            </a:r>
            <a:r>
              <a:rPr lang="de-DE" sz="1000" dirty="0" err="1" smtClean="0">
                <a:latin typeface="+mj-lt"/>
                <a:ea typeface="Arial"/>
                <a:cs typeface="Arial"/>
                <a:sym typeface="Arial"/>
              </a:rPr>
              <a:t>Sciencens</a:t>
            </a:r>
            <a:r>
              <a:rPr lang="de-DE" sz="1000" dirty="0" smtClean="0">
                <a:latin typeface="+mj-lt"/>
                <a:ea typeface="Arial"/>
                <a:cs typeface="Arial"/>
                <a:sym typeface="Arial"/>
              </a:rPr>
              <a:t>, 2015</a:t>
            </a: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endParaRPr lang="de-DE" sz="1000" dirty="0">
              <a:latin typeface="+mj-lt"/>
              <a:ea typeface="Arial"/>
              <a:cs typeface="Arial"/>
              <a:sym typeface="Arial"/>
            </a:endParaRP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000" dirty="0" smtClean="0">
                <a:latin typeface="+mj-lt"/>
              </a:rPr>
              <a:t>Sanguinetti,</a:t>
            </a:r>
            <a:r>
              <a:rPr lang="en-US" sz="1000" dirty="0" smtClean="0">
                <a:latin typeface="+mj-lt"/>
              </a:rPr>
              <a:t> G., </a:t>
            </a:r>
            <a:r>
              <a:rPr sz="1000" dirty="0" err="1" smtClean="0">
                <a:latin typeface="+mj-lt"/>
              </a:rPr>
              <a:t>Bekkers,</a:t>
            </a:r>
            <a:r>
              <a:rPr lang="en-US" sz="1000" dirty="0" err="1" smtClean="0">
                <a:latin typeface="+mj-lt"/>
              </a:rPr>
              <a:t>E.J</a:t>
            </a:r>
            <a:r>
              <a:rPr lang="en-US" sz="1000" dirty="0" smtClean="0">
                <a:latin typeface="+mj-lt"/>
              </a:rPr>
              <a:t>., </a:t>
            </a:r>
            <a:r>
              <a:rPr sz="1000" dirty="0" smtClean="0">
                <a:latin typeface="+mj-lt"/>
              </a:rPr>
              <a:t>Duits,</a:t>
            </a:r>
            <a:r>
              <a:rPr lang="en-US" sz="1000" dirty="0" smtClean="0">
                <a:latin typeface="+mj-lt"/>
              </a:rPr>
              <a:t> R., </a:t>
            </a:r>
            <a:r>
              <a:rPr sz="1000" dirty="0" smtClean="0">
                <a:latin typeface="+mj-lt"/>
              </a:rPr>
              <a:t>Mashtakov,</a:t>
            </a:r>
            <a:r>
              <a:rPr lang="en-US" sz="1000" dirty="0" smtClean="0">
                <a:latin typeface="+mj-lt"/>
              </a:rPr>
              <a:t> A. &amp;</a:t>
            </a:r>
            <a:r>
              <a:rPr sz="1000" dirty="0" smtClean="0">
                <a:latin typeface="+mj-lt"/>
              </a:rPr>
              <a:t> </a:t>
            </a:r>
            <a:r>
              <a:rPr sz="1000" dirty="0" err="1" smtClean="0">
                <a:latin typeface="+mj-lt"/>
              </a:rPr>
              <a:t>Mirebeau</a:t>
            </a:r>
            <a:r>
              <a:rPr lang="en-US" sz="1000" dirty="0" smtClean="0">
                <a:latin typeface="+mj-lt"/>
              </a:rPr>
              <a:t>, JM</a:t>
            </a:r>
            <a:r>
              <a:rPr sz="1000" dirty="0" smtClean="0">
                <a:latin typeface="+mj-lt"/>
              </a:rPr>
              <a:t>. </a:t>
            </a:r>
            <a:endParaRPr sz="1000" dirty="0">
              <a:latin typeface="+mj-lt"/>
            </a:endParaRP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000" dirty="0">
                <a:solidFill>
                  <a:schemeClr val="accent1"/>
                </a:solidFill>
                <a:latin typeface="+mj-lt"/>
              </a:rPr>
              <a:t>Sub-Riemannian Fast Marching in SE(2)</a:t>
            </a:r>
            <a:r>
              <a:rPr sz="1000" dirty="0">
                <a:latin typeface="+mj-lt"/>
              </a:rPr>
              <a:t>. </a:t>
            </a: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000" dirty="0">
                <a:latin typeface="+mj-lt"/>
              </a:rPr>
              <a:t>Proceedings of CIARP, </a:t>
            </a:r>
            <a:r>
              <a:rPr sz="1000" dirty="0" smtClean="0">
                <a:latin typeface="+mj-lt"/>
              </a:rPr>
              <a:t>2015</a:t>
            </a:r>
            <a:endParaRPr lang="en-US" sz="1000" dirty="0" smtClean="0">
              <a:latin typeface="+mj-lt"/>
            </a:endParaRP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endParaRPr lang="en-US" sz="1000" dirty="0">
              <a:latin typeface="+mj-lt"/>
            </a:endParaRP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lang="en-US" sz="1000" dirty="0">
                <a:latin typeface="+mj-lt"/>
                <a:sym typeface="Arial"/>
              </a:rPr>
              <a:t>Duits, R., Ghosh, A., Dela Haije, T.C.J. and Sachkov, Y.L. </a:t>
            </a:r>
            <a:r>
              <a:rPr lang="en-US" sz="1000" i="1" dirty="0">
                <a:latin typeface="+mj-lt"/>
                <a:sym typeface="Arial"/>
              </a:rPr>
              <a:t> </a:t>
            </a:r>
            <a:r>
              <a:rPr lang="en-US" sz="1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Arial"/>
              </a:rPr>
              <a:t>Cuspless</a:t>
            </a:r>
            <a:r>
              <a:rPr lang="en-US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Arial"/>
              </a:rPr>
              <a:t> Sub-Riemannian Geodesics within the Euclidean Motion Group SE(d)</a:t>
            </a:r>
            <a:r>
              <a:rPr lang="en-US" sz="1000" dirty="0">
                <a:latin typeface="+mj-lt"/>
                <a:sym typeface="Arial"/>
              </a:rPr>
              <a:t> Chapter 5, p.173-215, </a:t>
            </a:r>
            <a:r>
              <a:rPr lang="en-US" sz="1000" dirty="0" smtClean="0">
                <a:latin typeface="+mj-lt"/>
                <a:sym typeface="Arial"/>
              </a:rPr>
              <a:t> </a:t>
            </a: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lang="en-US" sz="1000" dirty="0" smtClean="0">
                <a:latin typeface="+mj-lt"/>
                <a:sym typeface="Arial"/>
              </a:rPr>
              <a:t>in </a:t>
            </a:r>
            <a:r>
              <a:rPr lang="en-US" sz="1000" dirty="0" err="1">
                <a:latin typeface="+mj-lt"/>
                <a:sym typeface="Arial"/>
              </a:rPr>
              <a:t>Neuromathematics</a:t>
            </a:r>
            <a:r>
              <a:rPr lang="en-US" sz="1000" dirty="0">
                <a:latin typeface="+mj-lt"/>
                <a:sym typeface="Arial"/>
              </a:rPr>
              <a:t> of Vision, </a:t>
            </a:r>
            <a:r>
              <a:rPr lang="en-US" sz="1000" dirty="0" err="1" smtClean="0">
                <a:latin typeface="+mj-lt"/>
                <a:sym typeface="Arial"/>
              </a:rPr>
              <a:t>eds</a:t>
            </a:r>
            <a:r>
              <a:rPr lang="en-US" sz="1000" dirty="0">
                <a:latin typeface="+mj-lt"/>
                <a:sym typeface="Arial"/>
              </a:rPr>
              <a:t>: </a:t>
            </a:r>
            <a:r>
              <a:rPr lang="en-US" sz="1000" dirty="0" err="1" smtClean="0">
                <a:latin typeface="+mj-lt"/>
                <a:sym typeface="Arial"/>
              </a:rPr>
              <a:t>Citti</a:t>
            </a:r>
            <a:r>
              <a:rPr lang="en-US" sz="1000" dirty="0" smtClean="0">
                <a:latin typeface="+mj-lt"/>
                <a:sym typeface="Arial"/>
              </a:rPr>
              <a:t> </a:t>
            </a:r>
            <a:r>
              <a:rPr lang="en-US" sz="1000" dirty="0">
                <a:latin typeface="+mj-lt"/>
                <a:sym typeface="Arial"/>
              </a:rPr>
              <a:t>and </a:t>
            </a:r>
            <a:r>
              <a:rPr lang="en-US" sz="1000" dirty="0" err="1" smtClean="0">
                <a:latin typeface="+mj-lt"/>
                <a:sym typeface="Arial"/>
              </a:rPr>
              <a:t>Sarti</a:t>
            </a:r>
            <a:r>
              <a:rPr lang="en-US" sz="1000" dirty="0">
                <a:latin typeface="+mj-lt"/>
                <a:sym typeface="Arial"/>
              </a:rPr>
              <a:t>, ISBN 978-3-642-34443-5, Springer-</a:t>
            </a:r>
            <a:r>
              <a:rPr lang="en-US" sz="1000" dirty="0" err="1">
                <a:latin typeface="+mj-lt"/>
                <a:sym typeface="Arial"/>
              </a:rPr>
              <a:t>Verlag</a:t>
            </a:r>
            <a:r>
              <a:rPr lang="en-US" sz="1000" dirty="0">
                <a:latin typeface="+mj-lt"/>
                <a:sym typeface="Arial"/>
              </a:rPr>
              <a:t>, </a:t>
            </a:r>
            <a:r>
              <a:rPr lang="en-US" sz="1000" dirty="0" smtClean="0">
                <a:latin typeface="+mj-lt"/>
                <a:sym typeface="Arial"/>
              </a:rPr>
              <a:t> 2014.</a:t>
            </a: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endParaRPr lang="en-US" sz="1000" dirty="0">
              <a:latin typeface="+mj-lt"/>
              <a:sym typeface="Arial"/>
            </a:endParaRP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lang="en-US" sz="1000" dirty="0">
                <a:latin typeface="+mj-lt"/>
                <a:sym typeface="Arial"/>
              </a:rPr>
              <a:t>Duits, R,  Ghosh, A., Dela Haije, T.C.J. and Mashtakov, A.. </a:t>
            </a:r>
            <a:r>
              <a:rPr lang="en-US" sz="1000" dirty="0">
                <a:solidFill>
                  <a:srgbClr val="0070C0"/>
                </a:solidFill>
                <a:latin typeface="+mj-lt"/>
                <a:sym typeface="Arial"/>
              </a:rPr>
              <a:t>On </a:t>
            </a:r>
            <a:r>
              <a:rPr lang="en-US" sz="1000" dirty="0" smtClean="0">
                <a:solidFill>
                  <a:srgbClr val="0070C0"/>
                </a:solidFill>
                <a:latin typeface="+mj-lt"/>
                <a:sym typeface="Arial"/>
              </a:rPr>
              <a:t>Sub-Riemannian </a:t>
            </a:r>
            <a:r>
              <a:rPr lang="en-US" sz="1000" dirty="0">
                <a:solidFill>
                  <a:srgbClr val="0070C0"/>
                </a:solidFill>
                <a:latin typeface="+mj-lt"/>
                <a:sym typeface="Arial"/>
              </a:rPr>
              <a:t>Geodesics within SE(3)/({0} × SO(2)) whose spatial projections do not have </a:t>
            </a:r>
            <a:r>
              <a:rPr lang="en-US" sz="1000" dirty="0" smtClean="0">
                <a:solidFill>
                  <a:srgbClr val="0070C0"/>
                </a:solidFill>
                <a:latin typeface="+mj-lt"/>
                <a:sym typeface="Arial"/>
              </a:rPr>
              <a:t>cusps</a:t>
            </a: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lang="en-US" sz="1000" i="1" dirty="0" err="1" smtClean="0">
                <a:latin typeface="+mj-lt"/>
                <a:sym typeface="Arial"/>
              </a:rPr>
              <a:t>ArxiV</a:t>
            </a:r>
            <a:r>
              <a:rPr lang="en-US" sz="1000" i="1" dirty="0" smtClean="0">
                <a:latin typeface="+mj-lt"/>
                <a:sym typeface="Arial"/>
              </a:rPr>
              <a:t>, submitted 2015.</a:t>
            </a: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endParaRPr lang="en-US" sz="1000" i="1" dirty="0">
              <a:latin typeface="+mj-lt"/>
              <a:sym typeface="Arial"/>
            </a:endParaRPr>
          </a:p>
          <a:p>
            <a:r>
              <a:rPr lang="en-US" sz="1000" dirty="0">
                <a:latin typeface="+mj-lt"/>
              </a:rPr>
              <a:t>Duits, R., </a:t>
            </a:r>
            <a:r>
              <a:rPr lang="en-US" sz="1000" dirty="0" err="1">
                <a:latin typeface="+mj-lt"/>
              </a:rPr>
              <a:t>Boscain</a:t>
            </a:r>
            <a:r>
              <a:rPr lang="en-US" sz="1000" dirty="0">
                <a:latin typeface="+mj-lt"/>
              </a:rPr>
              <a:t>, U., Rossi, F., &amp; Sachkov, Y.L.  </a:t>
            </a:r>
            <a:r>
              <a:rPr lang="en-US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Association Fields via </a:t>
            </a:r>
            <a:r>
              <a:rPr lang="en-US" sz="1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Cuspless</a:t>
            </a:r>
            <a:r>
              <a:rPr lang="en-US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1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Sub-Riemannian </a:t>
            </a:r>
            <a:r>
              <a:rPr lang="en-US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Geodesics in SE(2</a:t>
            </a:r>
            <a:r>
              <a:rPr lang="en-US" sz="1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)</a:t>
            </a:r>
            <a:r>
              <a:rPr lang="en-US" sz="1000" dirty="0" smtClean="0">
                <a:latin typeface="+mj-lt"/>
              </a:rPr>
              <a:t>, </a:t>
            </a:r>
          </a:p>
          <a:p>
            <a:r>
              <a:rPr lang="en-US" sz="1000" dirty="0" smtClean="0">
                <a:latin typeface="+mj-lt"/>
              </a:rPr>
              <a:t>JMIV </a:t>
            </a:r>
            <a:r>
              <a:rPr lang="en-US" sz="1000" dirty="0">
                <a:latin typeface="+mj-lt"/>
              </a:rPr>
              <a:t>Journal of Mathematical Imaging and Vision , vol. 49, no. 2 pp. 384--417, 2014.</a:t>
            </a:r>
          </a:p>
          <a:p>
            <a:pPr defTabSz="321457">
              <a:defRPr sz="17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+mj-lt"/>
            </a:endParaRPr>
          </a:p>
          <a:p>
            <a:pPr marL="171450" indent="-171450" defTabSz="321457">
              <a:buFont typeface="Arial" panose="020B0604020202020204" pitchFamily="34" charset="0"/>
              <a:buChar char="•"/>
              <a:defRPr sz="2200" b="1" u="sng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 smtClean="0">
                <a:latin typeface="+mj-lt"/>
              </a:rPr>
              <a:t>Drunk man’s drive; </a:t>
            </a:r>
            <a:r>
              <a:rPr sz="1200" dirty="0" smtClean="0">
                <a:latin typeface="+mj-lt"/>
              </a:rPr>
              <a:t>On sub-Riemannian stochastic processes in SE(</a:t>
            </a:r>
            <a:r>
              <a:rPr lang="en-US" sz="1200" dirty="0" smtClean="0">
                <a:latin typeface="+mj-lt"/>
              </a:rPr>
              <a:t>2</a:t>
            </a:r>
            <a:r>
              <a:rPr sz="1200" dirty="0" smtClean="0">
                <a:latin typeface="+mj-lt"/>
              </a:rPr>
              <a:t>)</a:t>
            </a: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endParaRPr lang="en-US" sz="1000" dirty="0" smtClean="0">
              <a:latin typeface="+mj-lt"/>
            </a:endParaRP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000" dirty="0" smtClean="0">
                <a:latin typeface="+mj-lt"/>
              </a:rPr>
              <a:t>Duits,</a:t>
            </a:r>
            <a:r>
              <a:rPr lang="en-US" sz="1000" dirty="0" smtClean="0">
                <a:latin typeface="+mj-lt"/>
              </a:rPr>
              <a:t> R. and</a:t>
            </a:r>
            <a:r>
              <a:rPr sz="1000" dirty="0" smtClean="0">
                <a:latin typeface="+mj-lt"/>
              </a:rPr>
              <a:t> Van </a:t>
            </a:r>
            <a:r>
              <a:rPr sz="1000" dirty="0" err="1" smtClean="0">
                <a:latin typeface="+mj-lt"/>
              </a:rPr>
              <a:t>Almsick</a:t>
            </a:r>
            <a:r>
              <a:rPr lang="en-US" sz="1000" dirty="0" smtClean="0">
                <a:latin typeface="+mj-lt"/>
              </a:rPr>
              <a:t>, M.A.</a:t>
            </a:r>
            <a:endParaRPr sz="1000" dirty="0" smtClean="0">
              <a:latin typeface="+mj-lt"/>
            </a:endParaRPr>
          </a:p>
          <a:p>
            <a:pPr defTabSz="321457">
              <a:defRPr sz="1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000" dirty="0" smtClean="0">
                <a:latin typeface="+mj-lt"/>
              </a:rPr>
              <a:t>The explicit solutions of linear left-invariant second order stochastic evolution equations on the 2D Euclidean motion group</a:t>
            </a: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000" dirty="0" smtClean="0">
                <a:latin typeface="+mj-lt"/>
              </a:rPr>
              <a:t>Quarterly of Applied Mathematics, AMS, 2008</a:t>
            </a: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000" dirty="0" smtClean="0">
              <a:latin typeface="+mj-lt"/>
            </a:endParaRP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000" dirty="0" smtClean="0">
                <a:latin typeface="+mj-lt"/>
              </a:rPr>
              <a:t>Duits,</a:t>
            </a:r>
            <a:r>
              <a:rPr lang="en-US" sz="1000" dirty="0" smtClean="0">
                <a:latin typeface="+mj-lt"/>
              </a:rPr>
              <a:t> R. and</a:t>
            </a:r>
            <a:r>
              <a:rPr sz="1000" dirty="0" smtClean="0">
                <a:latin typeface="+mj-lt"/>
              </a:rPr>
              <a:t> Franken</a:t>
            </a:r>
            <a:r>
              <a:rPr lang="en-US" sz="1000" dirty="0" smtClean="0">
                <a:latin typeface="+mj-lt"/>
              </a:rPr>
              <a:t>, E.M.</a:t>
            </a:r>
            <a:endParaRPr sz="1000" dirty="0" smtClean="0">
              <a:latin typeface="+mj-lt"/>
            </a:endParaRPr>
          </a:p>
          <a:p>
            <a:pPr defTabSz="321457">
              <a:defRPr sz="1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000" dirty="0" smtClean="0">
                <a:latin typeface="+mj-lt"/>
              </a:rPr>
              <a:t>Left-invariant parabolic evolutions on SE (2) and contour enhancement via invertible orientation scores—part I: </a:t>
            </a:r>
          </a:p>
          <a:p>
            <a:pPr defTabSz="321457">
              <a:defRPr sz="1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000" dirty="0" smtClean="0">
                <a:latin typeface="+mj-lt"/>
              </a:rPr>
              <a:t>Linear left-invariant diffusion equations on SE (2)</a:t>
            </a: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000" dirty="0" smtClean="0">
                <a:latin typeface="+mj-lt"/>
              </a:rPr>
              <a:t>Quarterly of Applied mathematics, AMS, 2010</a:t>
            </a: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000" dirty="0" smtClean="0">
              <a:latin typeface="+mj-lt"/>
            </a:endParaRP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000" dirty="0" smtClean="0">
                <a:latin typeface="+mj-lt"/>
              </a:rPr>
              <a:t>Zhang,</a:t>
            </a:r>
            <a:r>
              <a:rPr lang="en-US" sz="1000" dirty="0" smtClean="0">
                <a:latin typeface="+mj-lt"/>
              </a:rPr>
              <a:t> J. &amp;</a:t>
            </a:r>
            <a:r>
              <a:rPr sz="1000" dirty="0" smtClean="0">
                <a:latin typeface="+mj-lt"/>
              </a:rPr>
              <a:t> Duits,</a:t>
            </a:r>
            <a:r>
              <a:rPr lang="en-US" sz="1000" dirty="0" smtClean="0">
                <a:latin typeface="+mj-lt"/>
              </a:rPr>
              <a:t> R., </a:t>
            </a:r>
            <a:r>
              <a:rPr sz="1000" dirty="0" smtClean="0">
                <a:latin typeface="+mj-lt"/>
              </a:rPr>
              <a:t> Sanguinetti</a:t>
            </a:r>
            <a:r>
              <a:rPr lang="en-US" sz="1000" dirty="0" smtClean="0">
                <a:latin typeface="+mj-lt"/>
              </a:rPr>
              <a:t>, G.</a:t>
            </a:r>
            <a:r>
              <a:rPr sz="1000" dirty="0" smtClean="0">
                <a:latin typeface="+mj-lt"/>
              </a:rPr>
              <a:t> and </a:t>
            </a:r>
            <a:r>
              <a:rPr lang="en-US" sz="1000" dirty="0" smtClean="0">
                <a:latin typeface="+mj-lt"/>
              </a:rPr>
              <a:t>ter Haar </a:t>
            </a:r>
            <a:r>
              <a:rPr sz="1000" dirty="0" smtClean="0">
                <a:latin typeface="+mj-lt"/>
              </a:rPr>
              <a:t>Romeny</a:t>
            </a:r>
            <a:r>
              <a:rPr lang="en-US" sz="1000" dirty="0" smtClean="0">
                <a:latin typeface="+mj-lt"/>
              </a:rPr>
              <a:t>, B.M.</a:t>
            </a:r>
            <a:r>
              <a:rPr sz="1000" dirty="0" smtClean="0">
                <a:latin typeface="+mj-lt"/>
              </a:rPr>
              <a:t> </a:t>
            </a: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000" dirty="0" smtClean="0">
                <a:solidFill>
                  <a:schemeClr val="accent1"/>
                </a:solidFill>
                <a:latin typeface="+mj-lt"/>
              </a:rPr>
              <a:t>Numerical Approaches for Linear Left-invariant Diffusions on SE(2), their Comparison to Exact Solutions, and their Applications in Retinal Imaging.</a:t>
            </a:r>
            <a:r>
              <a:rPr sz="1000" dirty="0" smtClean="0">
                <a:latin typeface="+mj-lt"/>
              </a:rPr>
              <a:t> </a:t>
            </a: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000" dirty="0" smtClean="0">
                <a:latin typeface="+mj-lt"/>
              </a:rPr>
              <a:t>Numerical Mathematics, Theory Methods and Applications,</a:t>
            </a:r>
            <a:r>
              <a:rPr lang="en-US" sz="1000" dirty="0" smtClean="0">
                <a:latin typeface="+mj-lt"/>
              </a:rPr>
              <a:t> accepted to appear in</a:t>
            </a:r>
            <a:r>
              <a:rPr sz="1000" dirty="0" smtClean="0">
                <a:latin typeface="+mj-lt"/>
              </a:rPr>
              <a:t> 201</a:t>
            </a:r>
            <a:r>
              <a:rPr lang="en-US" sz="1000" dirty="0" smtClean="0">
                <a:latin typeface="+mj-lt"/>
              </a:rPr>
              <a:t>6. Also available on </a:t>
            </a:r>
            <a:r>
              <a:rPr lang="en-US" sz="1000" dirty="0" err="1" smtClean="0">
                <a:latin typeface="+mj-lt"/>
              </a:rPr>
              <a:t>arXiv</a:t>
            </a:r>
            <a:r>
              <a:rPr lang="en-US" sz="1000" dirty="0" smtClean="0">
                <a:latin typeface="+mj-lt"/>
              </a:rPr>
              <a:t>.</a:t>
            </a:r>
            <a:r>
              <a:rPr sz="1000" dirty="0" smtClean="0">
                <a:latin typeface="+mj-lt"/>
              </a:rPr>
              <a:t> </a:t>
            </a:r>
            <a:endParaRPr lang="en-US" sz="1000" dirty="0" smtClean="0">
              <a:latin typeface="+mj-lt"/>
            </a:endParaRP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endParaRPr lang="en-US" sz="1200" b="1" u="sng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endParaRPr lang="en-US" sz="1200" b="1" u="sng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endParaRPr lang="en-US" sz="1200" b="1" u="sng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69378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16632"/>
            <a:ext cx="9153468" cy="7017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1457">
              <a:defRPr sz="2200" b="1" u="sng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nl-NL" sz="1000" b="1" u="sng" dirty="0" smtClean="0">
              <a:solidFill>
                <a:schemeClr val="accent1">
                  <a:hueOff val="47394"/>
                  <a:satOff val="-25753"/>
                  <a:lumOff val="-7544"/>
                </a:schemeClr>
              </a:solidFill>
              <a:latin typeface="+mj-lt"/>
              <a:ea typeface="Arial"/>
              <a:cs typeface="Arial"/>
              <a:sym typeface="Arial"/>
            </a:endParaRPr>
          </a:p>
          <a:p>
            <a:pPr marL="171450" indent="-171450" defTabSz="321457">
              <a:buFont typeface="Arial" panose="020B0604020202020204" pitchFamily="34" charset="0"/>
              <a:buChar char="•"/>
              <a:defRPr sz="2200" b="1" u="sng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000" b="1" u="sng" dirty="0" smtClean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+mj-lt"/>
                <a:ea typeface="Arial"/>
                <a:cs typeface="Arial"/>
                <a:sym typeface="Arial"/>
              </a:rPr>
              <a:t>Invertible Orientation Scores</a:t>
            </a:r>
          </a:p>
          <a:p>
            <a:pPr marL="171450" indent="-171450" defTabSz="321457">
              <a:buFont typeface="Arial" panose="020B0604020202020204" pitchFamily="34" charset="0"/>
              <a:buChar char="•"/>
              <a:defRPr sz="2200" b="1" u="sng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1000" b="1" u="sng" dirty="0">
              <a:solidFill>
                <a:schemeClr val="accent1">
                  <a:hueOff val="47394"/>
                  <a:satOff val="-25753"/>
                  <a:lumOff val="-7544"/>
                </a:schemeClr>
              </a:solidFill>
              <a:latin typeface="+mj-lt"/>
              <a:ea typeface="Arial"/>
              <a:cs typeface="Arial"/>
              <a:sym typeface="Arial"/>
            </a:endParaRPr>
          </a:p>
          <a:p>
            <a:r>
              <a:rPr lang="en-US" sz="1000" dirty="0" smtClean="0">
                <a:latin typeface="+mj-lt"/>
              </a:rPr>
              <a:t>Duits, R. (PhD-thesis, </a:t>
            </a:r>
            <a:r>
              <a:rPr lang="en-US" sz="1000" dirty="0" smtClean="0">
                <a:solidFill>
                  <a:schemeClr val="accent1"/>
                </a:solidFill>
                <a:latin typeface="+mj-lt"/>
              </a:rPr>
              <a:t>Perceptual Organization: A Mathematical Approach Based on Scale, Orientation and Curvature</a:t>
            </a:r>
            <a:r>
              <a:rPr lang="en-US" sz="1000" dirty="0" smtClean="0">
                <a:latin typeface="+mj-lt"/>
              </a:rPr>
              <a:t>, 2005)</a:t>
            </a:r>
          </a:p>
          <a:p>
            <a:r>
              <a:rPr lang="en-US" sz="1000" dirty="0" smtClean="0">
                <a:latin typeface="+mj-lt"/>
              </a:rPr>
              <a:t>Franken, E.M. </a:t>
            </a:r>
            <a:r>
              <a:rPr lang="en-US" sz="1000" dirty="0" smtClean="0"/>
              <a:t>(</a:t>
            </a:r>
            <a:r>
              <a:rPr lang="en-US" sz="1000" dirty="0" smtClean="0">
                <a:latin typeface="+mj-lt"/>
              </a:rPr>
              <a:t>PhD-thesis, </a:t>
            </a:r>
            <a:r>
              <a:rPr lang="en-US" sz="1000" dirty="0" smtClean="0">
                <a:solidFill>
                  <a:schemeClr val="accent1"/>
                </a:solidFill>
                <a:latin typeface="+mj-lt"/>
              </a:rPr>
              <a:t>Enhancement of Crossing Elongated Structures</a:t>
            </a:r>
            <a:r>
              <a:rPr lang="en-US" sz="1000" dirty="0" smtClean="0">
                <a:latin typeface="+mj-lt"/>
              </a:rPr>
              <a:t>, 2008</a:t>
            </a:r>
            <a:r>
              <a:rPr lang="en-US" sz="1000" dirty="0" smtClean="0"/>
              <a:t>)</a:t>
            </a:r>
            <a:endParaRPr lang="en-US" sz="1000" dirty="0"/>
          </a:p>
          <a:p>
            <a:endParaRPr lang="en-US" sz="1000" dirty="0">
              <a:latin typeface="+mj-lt"/>
            </a:endParaRPr>
          </a:p>
          <a:p>
            <a:r>
              <a:rPr lang="en-US" sz="1000" dirty="0" smtClean="0">
                <a:latin typeface="+mj-lt"/>
              </a:rPr>
              <a:t>Duits, R., </a:t>
            </a:r>
            <a:r>
              <a:rPr lang="en-US" sz="1000" dirty="0" err="1" smtClean="0">
                <a:latin typeface="+mj-lt"/>
              </a:rPr>
              <a:t>Felsberg</a:t>
            </a:r>
            <a:r>
              <a:rPr lang="en-US" sz="1000" dirty="0" smtClean="0">
                <a:latin typeface="+mj-lt"/>
              </a:rPr>
              <a:t>, M., </a:t>
            </a:r>
            <a:r>
              <a:rPr lang="en-US" sz="1000" dirty="0" err="1">
                <a:latin typeface="+mj-lt"/>
              </a:rPr>
              <a:t>Granlund</a:t>
            </a:r>
            <a:r>
              <a:rPr lang="en-US" sz="1000" dirty="0">
                <a:latin typeface="+mj-lt"/>
              </a:rPr>
              <a:t>, </a:t>
            </a:r>
            <a:r>
              <a:rPr lang="en-US" sz="1000" dirty="0" smtClean="0">
                <a:latin typeface="+mj-lt"/>
              </a:rPr>
              <a:t>G. </a:t>
            </a:r>
            <a:r>
              <a:rPr lang="en-US" sz="1000" dirty="0">
                <a:latin typeface="+mj-lt"/>
              </a:rPr>
              <a:t>&amp;</a:t>
            </a:r>
            <a:r>
              <a:rPr lang="en-US" sz="1000" dirty="0" smtClean="0"/>
              <a:t> </a:t>
            </a:r>
            <a:r>
              <a:rPr lang="en-US" sz="1000" dirty="0" smtClean="0">
                <a:latin typeface="+mj-lt"/>
              </a:rPr>
              <a:t>ter Haar Romeny, B.M.  </a:t>
            </a:r>
            <a:endParaRPr lang="en-US" sz="1000" dirty="0" smtClean="0">
              <a:solidFill>
                <a:schemeClr val="accent1"/>
              </a:solidFill>
              <a:latin typeface="+mj-lt"/>
            </a:endParaRPr>
          </a:p>
          <a:p>
            <a:r>
              <a:rPr lang="en-US" sz="1000" dirty="0" smtClean="0">
                <a:solidFill>
                  <a:schemeClr val="accent1"/>
                </a:solidFill>
                <a:latin typeface="+mj-lt"/>
              </a:rPr>
              <a:t>Image Analysis and Reconstruction using a Wavelet Transform based on a Reducible Representation of the Euclidean Motion Group</a:t>
            </a:r>
            <a:r>
              <a:rPr lang="en-US" sz="1000" dirty="0" smtClean="0">
                <a:latin typeface="+mj-lt"/>
              </a:rPr>
              <a:t> </a:t>
            </a:r>
          </a:p>
          <a:p>
            <a:r>
              <a:rPr lang="en-US" sz="1000" dirty="0" smtClean="0">
                <a:latin typeface="+mj-lt"/>
              </a:rPr>
              <a:t>International Journal of Computer Vision, IJCV, 79(1), 2007.</a:t>
            </a:r>
          </a:p>
          <a:p>
            <a:endParaRPr lang="en-US" sz="1000" dirty="0" smtClean="0">
              <a:latin typeface="+mj-lt"/>
            </a:endParaRP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lang="en-US" sz="1000" dirty="0" smtClean="0">
                <a:latin typeface="+mj-lt"/>
                <a:ea typeface="Arial"/>
                <a:cs typeface="Arial"/>
                <a:sym typeface="Arial"/>
              </a:rPr>
              <a:t>Duits, R. and Franken, E.M.</a:t>
            </a:r>
            <a:endParaRPr lang="en-US" sz="1000" dirty="0">
              <a:latin typeface="+mj-lt"/>
              <a:ea typeface="Arial"/>
              <a:cs typeface="Arial"/>
              <a:sym typeface="Arial"/>
            </a:endParaRPr>
          </a:p>
          <a:p>
            <a:pPr defTabSz="321457">
              <a:defRPr sz="1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00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Left-invariant parabolic evolutions on SE (2) and contour enhancement via invertible orientation scores—part I: </a:t>
            </a:r>
          </a:p>
          <a:p>
            <a:pPr defTabSz="321457">
              <a:defRPr sz="1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00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Linear left-invariant diffusion equations on SE (2)</a:t>
            </a: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lang="en-US" sz="1000" dirty="0">
                <a:latin typeface="+mj-lt"/>
                <a:ea typeface="Arial"/>
                <a:cs typeface="Arial"/>
                <a:sym typeface="Arial"/>
              </a:rPr>
              <a:t>Quarterly of Applied mathematics, AMS, </a:t>
            </a:r>
            <a:r>
              <a:rPr lang="en-US" sz="1000" dirty="0" smtClean="0">
                <a:latin typeface="+mj-lt"/>
                <a:ea typeface="Arial"/>
                <a:cs typeface="Arial"/>
                <a:sym typeface="Arial"/>
              </a:rPr>
              <a:t>2010.</a:t>
            </a:r>
            <a:endParaRPr lang="en-US" sz="1000" dirty="0">
              <a:latin typeface="+mj-lt"/>
              <a:ea typeface="Arial"/>
              <a:cs typeface="Arial"/>
              <a:sym typeface="Arial"/>
            </a:endParaRPr>
          </a:p>
          <a:p>
            <a:endParaRPr lang="en-US" sz="1000" dirty="0" smtClean="0">
              <a:latin typeface="+mj-lt"/>
            </a:endParaRPr>
          </a:p>
          <a:p>
            <a:r>
              <a:rPr lang="en-US" sz="1000" dirty="0" smtClean="0">
                <a:latin typeface="+mj-lt"/>
              </a:rPr>
              <a:t>Sharma</a:t>
            </a:r>
            <a:r>
              <a:rPr lang="en-US" sz="1000" dirty="0">
                <a:latin typeface="+mj-lt"/>
              </a:rPr>
              <a:t>, U. &amp; Duits, R. </a:t>
            </a:r>
            <a:endParaRPr lang="nl-NL" sz="1000" dirty="0">
              <a:latin typeface="+mj-lt"/>
            </a:endParaRPr>
          </a:p>
          <a:p>
            <a:r>
              <a:rPr lang="en-US" sz="1000" dirty="0">
                <a:solidFill>
                  <a:schemeClr val="accent1"/>
                </a:solidFill>
                <a:latin typeface="+mj-lt"/>
              </a:rPr>
              <a:t>Left-invariant evolutions of wavelet transforms on the </a:t>
            </a:r>
            <a:r>
              <a:rPr lang="en-US" sz="1000" dirty="0" smtClean="0">
                <a:solidFill>
                  <a:schemeClr val="accent1"/>
                </a:solidFill>
                <a:latin typeface="+mj-lt"/>
              </a:rPr>
              <a:t>Similitude Group</a:t>
            </a:r>
            <a:r>
              <a:rPr lang="en-US" sz="1000" dirty="0">
                <a:solidFill>
                  <a:schemeClr val="accent1"/>
                </a:solidFill>
                <a:latin typeface="+mj-lt"/>
              </a:rPr>
              <a:t>. </a:t>
            </a:r>
            <a:endParaRPr lang="en-US" sz="1000" dirty="0" smtClean="0">
              <a:solidFill>
                <a:schemeClr val="accent1"/>
              </a:solidFill>
              <a:latin typeface="+mj-lt"/>
            </a:endParaRPr>
          </a:p>
          <a:p>
            <a:r>
              <a:rPr lang="en-US" sz="1000" dirty="0" smtClean="0">
                <a:latin typeface="+mj-lt"/>
              </a:rPr>
              <a:t>ACHA </a:t>
            </a:r>
            <a:r>
              <a:rPr lang="en-US" sz="1000" dirty="0">
                <a:latin typeface="+mj-lt"/>
              </a:rPr>
              <a:t>Applied and Computational Harmonic Analysis </a:t>
            </a:r>
            <a:r>
              <a:rPr lang="en-US" sz="1000" dirty="0" smtClean="0">
                <a:latin typeface="+mj-lt"/>
              </a:rPr>
              <a:t>2015. </a:t>
            </a:r>
            <a:r>
              <a:rPr lang="nl-NL" sz="1000" dirty="0" smtClean="0">
                <a:latin typeface="+mj-lt"/>
              </a:rPr>
              <a:t>Vol</a:t>
            </a:r>
            <a:r>
              <a:rPr lang="nl-NL" sz="1000" dirty="0">
                <a:latin typeface="+mj-lt"/>
              </a:rPr>
              <a:t>. 39, p.110—137, 2015</a:t>
            </a:r>
            <a:r>
              <a:rPr lang="nl-NL" sz="1000" dirty="0" smtClean="0">
                <a:latin typeface="+mj-lt"/>
              </a:rPr>
              <a:t>.</a:t>
            </a:r>
          </a:p>
          <a:p>
            <a:pPr defTabSz="321457">
              <a:defRPr sz="2200" b="1" u="sng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nl-NL" sz="1000" b="1" u="sng" dirty="0" smtClean="0">
              <a:solidFill>
                <a:schemeClr val="accent1">
                  <a:hueOff val="47394"/>
                  <a:satOff val="-25753"/>
                  <a:lumOff val="-7544"/>
                </a:schemeClr>
              </a:solidFill>
              <a:latin typeface="+mj-lt"/>
              <a:ea typeface="Arial"/>
              <a:cs typeface="Arial"/>
              <a:sym typeface="Arial"/>
            </a:endParaRPr>
          </a:p>
          <a:p>
            <a:pPr marL="171450" indent="-171450" defTabSz="321457">
              <a:buFont typeface="Arial" panose="020B0604020202020204" pitchFamily="34" charset="0"/>
              <a:buChar char="•"/>
              <a:defRPr sz="2200" b="1" u="sng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1000" b="1" u="sng" dirty="0" err="1" smtClean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+mj-lt"/>
                <a:ea typeface="Arial"/>
                <a:cs typeface="Arial"/>
                <a:sym typeface="Arial"/>
              </a:rPr>
              <a:t>Medical</a:t>
            </a:r>
            <a:r>
              <a:rPr lang="nl-NL" sz="1000" b="1" u="sng" dirty="0" smtClean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nl-NL" sz="1000" b="1" u="sng" dirty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+mj-lt"/>
                <a:ea typeface="Arial"/>
                <a:cs typeface="Arial"/>
                <a:sym typeface="Arial"/>
              </a:rPr>
              <a:t>I</a:t>
            </a:r>
            <a:r>
              <a:rPr lang="nl-NL" sz="1000" b="1" u="sng" dirty="0" smtClean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+mj-lt"/>
                <a:ea typeface="Arial"/>
                <a:cs typeface="Arial"/>
                <a:sym typeface="Arial"/>
              </a:rPr>
              <a:t>mage Analysis Applications</a:t>
            </a:r>
            <a:endParaRPr lang="nl-NL" sz="1000" b="1" u="sng" dirty="0">
              <a:solidFill>
                <a:schemeClr val="accent1">
                  <a:hueOff val="47394"/>
                  <a:satOff val="-25753"/>
                  <a:lumOff val="-7544"/>
                </a:schemeClr>
              </a:solidFill>
              <a:latin typeface="+mj-lt"/>
              <a:ea typeface="Arial"/>
              <a:cs typeface="Arial"/>
              <a:sym typeface="Arial"/>
            </a:endParaRP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endParaRPr lang="nl-NL" sz="1000" dirty="0">
              <a:latin typeface="+mj-lt"/>
              <a:ea typeface="Arial"/>
              <a:cs typeface="Arial"/>
              <a:sym typeface="Arial"/>
            </a:endParaRP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lang="nl-NL" sz="1000" dirty="0" smtClean="0">
                <a:latin typeface="+mj-lt"/>
                <a:ea typeface="Arial"/>
                <a:cs typeface="Arial"/>
                <a:sym typeface="Arial"/>
              </a:rPr>
              <a:t>Portegies</a:t>
            </a:r>
            <a:r>
              <a:rPr lang="nl-NL" sz="1000" dirty="0">
                <a:latin typeface="+mj-lt"/>
                <a:ea typeface="Arial"/>
                <a:cs typeface="Arial"/>
                <a:sym typeface="Arial"/>
              </a:rPr>
              <a:t>, </a:t>
            </a:r>
            <a:r>
              <a:rPr lang="nl-NL" sz="1000" dirty="0" smtClean="0">
                <a:latin typeface="+mj-lt"/>
                <a:ea typeface="Arial"/>
                <a:cs typeface="Arial"/>
                <a:sym typeface="Arial"/>
              </a:rPr>
              <a:t>J., Fick, R.,  Sanguinetti</a:t>
            </a:r>
            <a:r>
              <a:rPr lang="nl-NL" sz="1000" dirty="0">
                <a:latin typeface="+mj-lt"/>
                <a:ea typeface="Arial"/>
                <a:cs typeface="Arial"/>
                <a:sym typeface="Arial"/>
              </a:rPr>
              <a:t>, </a:t>
            </a:r>
            <a:r>
              <a:rPr lang="nl-NL" sz="1000" dirty="0" smtClean="0">
                <a:latin typeface="+mj-lt"/>
                <a:ea typeface="Arial"/>
                <a:cs typeface="Arial"/>
                <a:sym typeface="Arial"/>
              </a:rPr>
              <a:t>G., Meesters, S.,  Girard, G. &amp; Duits, R. </a:t>
            </a:r>
            <a:endParaRPr lang="nl-NL" sz="1000" dirty="0">
              <a:latin typeface="+mj-lt"/>
              <a:ea typeface="Arial"/>
              <a:cs typeface="Arial"/>
              <a:sym typeface="Arial"/>
            </a:endParaRPr>
          </a:p>
          <a:p>
            <a:pPr defTabSz="321457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lang="nl-NL" sz="100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Improving Fiber Alignment in HARDI by Combining Contextual PDE flow with Constrained Spherical Deconvolution.</a:t>
            </a:r>
            <a:r>
              <a:rPr lang="nl-NL" sz="1000" dirty="0"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nl-NL" sz="1000" dirty="0" smtClean="0">
                <a:latin typeface="+mj-lt"/>
                <a:ea typeface="Arial"/>
                <a:cs typeface="Arial"/>
                <a:sym typeface="Arial"/>
              </a:rPr>
              <a:t>Plos </a:t>
            </a:r>
            <a:r>
              <a:rPr lang="nl-NL" sz="1000" dirty="0">
                <a:latin typeface="+mj-lt"/>
                <a:ea typeface="Arial"/>
                <a:cs typeface="Arial"/>
                <a:sym typeface="Arial"/>
              </a:rPr>
              <a:t>ONE </a:t>
            </a:r>
            <a:r>
              <a:rPr lang="nl-NL" sz="1000" dirty="0" smtClean="0">
                <a:latin typeface="+mj-lt"/>
                <a:ea typeface="Arial"/>
                <a:cs typeface="Arial"/>
                <a:sym typeface="Arial"/>
              </a:rPr>
              <a:t>2015</a:t>
            </a:r>
          </a:p>
          <a:p>
            <a:pPr>
              <a:spcBef>
                <a:spcPts val="600"/>
              </a:spcBef>
            </a:pPr>
            <a:r>
              <a:rPr lang="nl-NL" sz="1000" dirty="0" smtClean="0">
                <a:latin typeface="+mj-lt"/>
              </a:rPr>
              <a:t>Bekkers</a:t>
            </a:r>
            <a:r>
              <a:rPr lang="nl-NL" sz="1000" dirty="0">
                <a:latin typeface="+mj-lt"/>
              </a:rPr>
              <a:t>, </a:t>
            </a:r>
            <a:r>
              <a:rPr lang="nl-NL" sz="1000" dirty="0" smtClean="0">
                <a:latin typeface="+mj-lt"/>
              </a:rPr>
              <a:t>E.J., Loog, M.,  </a:t>
            </a:r>
            <a:r>
              <a:rPr lang="nl-NL" sz="1000" dirty="0">
                <a:latin typeface="+mj-lt"/>
              </a:rPr>
              <a:t>ter Haar </a:t>
            </a:r>
            <a:r>
              <a:rPr lang="nl-NL" sz="1000" dirty="0" smtClean="0">
                <a:latin typeface="+mj-lt"/>
              </a:rPr>
              <a:t>Romeny, B.M. </a:t>
            </a:r>
            <a:r>
              <a:rPr lang="nl-NL" sz="1000" dirty="0">
                <a:latin typeface="+mj-lt"/>
              </a:rPr>
              <a:t>&amp; Duits</a:t>
            </a:r>
            <a:r>
              <a:rPr lang="nl-NL" sz="1000" dirty="0" smtClean="0">
                <a:latin typeface="+mj-lt"/>
              </a:rPr>
              <a:t>, R</a:t>
            </a:r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nl-NL" sz="9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sz="1000" dirty="0">
                <a:solidFill>
                  <a:srgbClr val="0070C0"/>
                </a:solidFill>
                <a:latin typeface="+mj-lt"/>
              </a:rPr>
              <a:t>Template Matching on the Roto-Translation Group</a:t>
            </a:r>
            <a:r>
              <a:rPr lang="nl-NL" sz="1000" i="1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submitted 2015, available on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arXiv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>
              <a:spcBef>
                <a:spcPts val="300"/>
              </a:spcBef>
            </a:pPr>
            <a:r>
              <a:rPr lang="nl-NL" sz="1000" dirty="0" smtClean="0">
                <a:latin typeface="+mj-lt"/>
              </a:rPr>
              <a:t>Bekkers, E.J., </a:t>
            </a:r>
            <a:r>
              <a:rPr lang="nl-NL" sz="1000" dirty="0">
                <a:latin typeface="+mj-lt"/>
              </a:rPr>
              <a:t>Duits</a:t>
            </a:r>
            <a:r>
              <a:rPr lang="nl-NL" sz="1000" dirty="0" smtClean="0">
                <a:latin typeface="+mj-lt"/>
              </a:rPr>
              <a:t>, R., Berendschot, T. </a:t>
            </a:r>
            <a:r>
              <a:rPr lang="nl-NL" sz="1000" dirty="0">
                <a:latin typeface="+mj-lt"/>
              </a:rPr>
              <a:t>and ter Haar Romeny</a:t>
            </a:r>
            <a:r>
              <a:rPr lang="nl-NL" sz="1000" dirty="0" smtClean="0">
                <a:latin typeface="+mj-lt"/>
              </a:rPr>
              <a:t>, B.M.</a:t>
            </a:r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sz="1000" dirty="0">
                <a:solidFill>
                  <a:srgbClr val="0070C0"/>
                </a:solidFill>
                <a:latin typeface="+mj-lt"/>
              </a:rPr>
              <a:t>A Multi-Orientation Analysis Approach to Retinal Vessel Tracking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JMIV, 49 (3), 583-610, 2014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1000" dirty="0" smtClean="0">
                <a:latin typeface="+mn-lt"/>
              </a:rPr>
              <a:t>Bekkers, E.J., Duits, R., </a:t>
            </a:r>
            <a:r>
              <a:rPr lang="en-US" sz="1000" dirty="0" err="1" smtClean="0">
                <a:latin typeface="+mn-lt"/>
              </a:rPr>
              <a:t>Loog</a:t>
            </a:r>
            <a:r>
              <a:rPr lang="en-US" sz="1000" dirty="0" smtClean="0">
                <a:latin typeface="+mn-lt"/>
              </a:rPr>
              <a:t>, M. </a:t>
            </a:r>
            <a:r>
              <a:rPr lang="en-US" sz="1000" dirty="0">
                <a:solidFill>
                  <a:schemeClr val="accent1"/>
                </a:solidFill>
                <a:latin typeface="+mj-lt"/>
              </a:rPr>
              <a:t>Training of Templates for Object Recognition </a:t>
            </a:r>
            <a:r>
              <a:rPr lang="en-US" sz="1000" dirty="0" smtClean="0">
                <a:solidFill>
                  <a:schemeClr val="accent1"/>
                </a:solidFill>
                <a:latin typeface="+mj-lt"/>
              </a:rPr>
              <a:t>in Invertible </a:t>
            </a:r>
            <a:r>
              <a:rPr lang="en-US" sz="1000" dirty="0">
                <a:solidFill>
                  <a:schemeClr val="accent1"/>
                </a:solidFill>
                <a:latin typeface="+mj-lt"/>
              </a:rPr>
              <a:t>Orientation Scores: Application </a:t>
            </a:r>
            <a:r>
              <a:rPr lang="en-US" sz="1000" dirty="0" smtClean="0">
                <a:solidFill>
                  <a:schemeClr val="accent1"/>
                </a:solidFill>
                <a:latin typeface="+mj-lt"/>
              </a:rPr>
              <a:t>to  </a:t>
            </a:r>
          </a:p>
          <a:p>
            <a:r>
              <a:rPr lang="en-US" sz="1000" dirty="0" smtClean="0">
                <a:solidFill>
                  <a:schemeClr val="accent1"/>
                </a:solidFill>
                <a:latin typeface="+mj-lt"/>
              </a:rPr>
              <a:t>Optic </a:t>
            </a:r>
            <a:r>
              <a:rPr lang="en-US" sz="1000" dirty="0">
                <a:solidFill>
                  <a:schemeClr val="accent1"/>
                </a:solidFill>
                <a:latin typeface="+mj-lt"/>
              </a:rPr>
              <a:t>Nerve Head Detection in Retinal </a:t>
            </a:r>
            <a:r>
              <a:rPr lang="en-US" sz="1000" dirty="0" smtClean="0">
                <a:solidFill>
                  <a:schemeClr val="accent1"/>
                </a:solidFill>
                <a:latin typeface="+mj-lt"/>
              </a:rPr>
              <a:t>Images 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EMMCVPR,  LNCS 8932, pp.464-477, 2015.</a:t>
            </a:r>
            <a:r>
              <a:rPr lang="en-US" sz="1000" dirty="0" smtClean="0">
                <a:latin typeface="+mn-lt"/>
              </a:rPr>
              <a:t> </a:t>
            </a:r>
          </a:p>
          <a:p>
            <a:endParaRPr lang="en-US" sz="1000" dirty="0">
              <a:latin typeface="+mn-lt"/>
            </a:endParaRPr>
          </a:p>
          <a:p>
            <a:r>
              <a:rPr lang="en-US" sz="1000" dirty="0" smtClean="0">
                <a:latin typeface="+mn-lt"/>
              </a:rPr>
              <a:t>Duits, R., Dela Haije, T.C.J., Creusen, E.J. &amp; Ghosh, A.  </a:t>
            </a:r>
            <a:r>
              <a:rPr lang="en-US" sz="1000" dirty="0" smtClean="0">
                <a:solidFill>
                  <a:srgbClr val="0070C0"/>
                </a:solidFill>
                <a:latin typeface="+mn-lt"/>
              </a:rPr>
              <a:t>Morphological  and Linear Scale Spaces for Fiber Enhancement in DW-MRI</a:t>
            </a:r>
            <a:r>
              <a:rPr lang="en-US" sz="1000" dirty="0" smtClean="0">
                <a:latin typeface="+mn-lt"/>
              </a:rPr>
              <a:t> JMIV, 2014. </a:t>
            </a:r>
          </a:p>
          <a:p>
            <a:r>
              <a:rPr lang="en-US" sz="1000" dirty="0" smtClean="0">
                <a:latin typeface="+mn-lt"/>
              </a:rPr>
              <a:t>Duits, R., </a:t>
            </a:r>
            <a:r>
              <a:rPr lang="en-US" sz="1000" dirty="0" err="1" smtClean="0">
                <a:latin typeface="+mn-lt"/>
              </a:rPr>
              <a:t>Führ</a:t>
            </a:r>
            <a:r>
              <a:rPr lang="en-US" sz="1000" dirty="0" smtClean="0">
                <a:latin typeface="+mn-lt"/>
              </a:rPr>
              <a:t>, H., Janssen, B.J., </a:t>
            </a:r>
            <a:r>
              <a:rPr lang="en-US" sz="1000" dirty="0" err="1" smtClean="0">
                <a:latin typeface="+mn-lt"/>
              </a:rPr>
              <a:t>Bruurmijn</a:t>
            </a:r>
            <a:r>
              <a:rPr lang="en-US" sz="1000" dirty="0" smtClean="0">
                <a:latin typeface="+mn-lt"/>
              </a:rPr>
              <a:t>, L.M.C., Florack, L. &amp; van Assen, H.C. </a:t>
            </a:r>
            <a:r>
              <a:rPr lang="en-US" sz="1000" dirty="0" smtClean="0">
                <a:solidFill>
                  <a:schemeClr val="accent1"/>
                </a:solidFill>
                <a:latin typeface="+mn-lt"/>
              </a:rPr>
              <a:t>Evolution Equations on Gabor Transforms and their Applications</a:t>
            </a:r>
            <a:r>
              <a:rPr lang="en-US" sz="1000" dirty="0" smtClean="0">
                <a:latin typeface="+mn-lt"/>
              </a:rPr>
              <a:t> ACHA, 35(3), 483-526, 2013.</a:t>
            </a:r>
          </a:p>
          <a:p>
            <a:endParaRPr lang="en-US" sz="1000" dirty="0">
              <a:latin typeface="+mn-lt"/>
            </a:endParaRPr>
          </a:p>
          <a:p>
            <a:r>
              <a:rPr lang="nl-NL" sz="1000" dirty="0">
                <a:latin typeface="+mj-lt"/>
                <a:sym typeface="Arial"/>
              </a:rPr>
              <a:t>Hannink, J., Duits, R. and Bekkers, E.J.  </a:t>
            </a:r>
            <a:r>
              <a:rPr lang="en-US" sz="1000" dirty="0">
                <a:solidFill>
                  <a:schemeClr val="accent1"/>
                </a:solidFill>
                <a:latin typeface="+mj-lt"/>
                <a:sym typeface="Arial"/>
              </a:rPr>
              <a:t>Crossing-Preserving Multi-Scale </a:t>
            </a:r>
            <a:r>
              <a:rPr lang="en-US" sz="1000" dirty="0" err="1">
                <a:solidFill>
                  <a:schemeClr val="accent1"/>
                </a:solidFill>
                <a:latin typeface="+mj-lt"/>
                <a:sym typeface="Arial"/>
              </a:rPr>
              <a:t>Vesselness</a:t>
            </a:r>
            <a:r>
              <a:rPr lang="en-US" sz="1000" dirty="0">
                <a:latin typeface="+mj-lt"/>
                <a:sym typeface="Arial"/>
              </a:rPr>
              <a:t>  (MICCAI main conference)  LNCS 8674, pp.603--610,  2014.</a:t>
            </a:r>
            <a:endParaRPr lang="nl-NL" sz="1000" dirty="0">
              <a:latin typeface="+mj-lt"/>
              <a:ea typeface="Arial"/>
              <a:cs typeface="Arial"/>
              <a:sym typeface="Arial"/>
            </a:endParaRPr>
          </a:p>
          <a:p>
            <a:endParaRPr lang="en-US" sz="1000" dirty="0" smtClean="0">
              <a:latin typeface="+mn-lt"/>
            </a:endParaRP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nl-NL" sz="1000" b="1" u="sng" dirty="0" smtClean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+mj-lt"/>
                <a:ea typeface="Arial"/>
                <a:cs typeface="Arial"/>
                <a:sym typeface="Arial"/>
              </a:rPr>
              <a:t>Locally Adaptive Frame Theory in SE(d) </a:t>
            </a:r>
            <a:endParaRPr lang="en-US" sz="1200" dirty="0" smtClean="0">
              <a:latin typeface="+mn-lt"/>
            </a:endParaRPr>
          </a:p>
          <a:p>
            <a:pPr>
              <a:spcBef>
                <a:spcPts val="300"/>
              </a:spcBef>
            </a:pPr>
            <a:r>
              <a:rPr lang="en-US" sz="1000" dirty="0" smtClean="0">
                <a:latin typeface="+mn-lt"/>
              </a:rPr>
              <a:t>Duits, R. and Janssen M.H.J., Hannink, J. &amp; Sanguinetti, G. </a:t>
            </a:r>
            <a:r>
              <a:rPr lang="en-US" sz="1000" dirty="0">
                <a:solidFill>
                  <a:srgbClr val="0070C0"/>
                </a:solidFill>
                <a:latin typeface="+mj-lt"/>
              </a:rPr>
              <a:t>Locally Adaptive Frames in the </a:t>
            </a:r>
            <a:r>
              <a:rPr lang="en-US" sz="1000" dirty="0" err="1">
                <a:solidFill>
                  <a:srgbClr val="0070C0"/>
                </a:solidFill>
                <a:latin typeface="+mj-lt"/>
              </a:rPr>
              <a:t>Roto</a:t>
            </a:r>
            <a:r>
              <a:rPr lang="en-US" sz="1000" dirty="0">
                <a:solidFill>
                  <a:srgbClr val="0070C0"/>
                </a:solidFill>
                <a:latin typeface="+mj-lt"/>
              </a:rPr>
              <a:t>-translation Group and their Applications in Medical </a:t>
            </a:r>
            <a:r>
              <a:rPr lang="en-US" sz="1000" dirty="0" smtClean="0">
                <a:solidFill>
                  <a:srgbClr val="0070C0"/>
                </a:solidFill>
                <a:latin typeface="+mj-lt"/>
              </a:rPr>
              <a:t>Imaging</a:t>
            </a:r>
            <a:r>
              <a:rPr lang="en-US" sz="1000" dirty="0" smtClean="0">
                <a:latin typeface="+mn-lt"/>
              </a:rPr>
              <a:t>  </a:t>
            </a:r>
          </a:p>
          <a:p>
            <a:r>
              <a:rPr lang="en-US" sz="1000" dirty="0" smtClean="0">
                <a:latin typeface="+mn-lt"/>
              </a:rPr>
              <a:t>(available on </a:t>
            </a:r>
            <a:r>
              <a:rPr lang="en-US" sz="1000" dirty="0" err="1" smtClean="0">
                <a:latin typeface="+mn-lt"/>
              </a:rPr>
              <a:t>arXiv</a:t>
            </a:r>
            <a:r>
              <a:rPr lang="en-US" sz="1000" dirty="0" smtClean="0">
                <a:latin typeface="+mn-lt"/>
              </a:rPr>
              <a:t>) Submitted to Journal of Mathematical Imaging and Vision 2015. </a:t>
            </a:r>
          </a:p>
          <a:p>
            <a:endParaRPr lang="en-US" sz="1000" dirty="0">
              <a:latin typeface="+mn-lt"/>
            </a:endParaRP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nl-NL" sz="1000" b="1" u="sng" dirty="0" err="1" smtClean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+mj-lt"/>
                <a:ea typeface="Arial"/>
                <a:cs typeface="Arial"/>
                <a:sym typeface="Arial"/>
              </a:rPr>
              <a:t>Drunk</a:t>
            </a:r>
            <a:r>
              <a:rPr lang="nl-NL" sz="1000" b="1" u="sng" dirty="0" smtClean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nl-NL" sz="1000" b="1" u="sng" dirty="0" err="1" smtClean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+mj-lt"/>
                <a:ea typeface="Arial"/>
                <a:cs typeface="Arial"/>
                <a:sym typeface="Arial"/>
              </a:rPr>
              <a:t>man’s</a:t>
            </a:r>
            <a:r>
              <a:rPr lang="nl-NL" sz="1000" b="1" u="sng" dirty="0" smtClean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+mj-lt"/>
                <a:ea typeface="Arial"/>
                <a:cs typeface="Arial"/>
                <a:sym typeface="Arial"/>
              </a:rPr>
              <a:t> flight</a:t>
            </a:r>
            <a:endParaRPr lang="en-US" sz="1000" b="1" dirty="0">
              <a:latin typeface="+mj-lt"/>
            </a:endParaRPr>
          </a:p>
          <a:p>
            <a:pPr>
              <a:spcBef>
                <a:spcPts val="300"/>
              </a:spcBef>
            </a:pPr>
            <a:r>
              <a:rPr lang="en-US" sz="1000" dirty="0" smtClean="0">
                <a:latin typeface="+mn-lt"/>
              </a:rPr>
              <a:t>P</a:t>
            </a:r>
            <a:r>
              <a:rPr lang="en-US" sz="1000" dirty="0" smtClean="0">
                <a:latin typeface="+mj-lt"/>
              </a:rPr>
              <a:t>ortegies</a:t>
            </a:r>
            <a:r>
              <a:rPr lang="en-US" sz="1000" dirty="0">
                <a:latin typeface="+mj-lt"/>
              </a:rPr>
              <a:t>, J., Sanguinetti, G.R., Meesters, S.P.L. and Duits, R.. </a:t>
            </a:r>
          </a:p>
          <a:p>
            <a:r>
              <a:rPr lang="en-US" sz="1000" dirty="0">
                <a:solidFill>
                  <a:srgbClr val="0070C0"/>
                </a:solidFill>
                <a:latin typeface="+mj-lt"/>
              </a:rPr>
              <a:t>New Approximation of a Scale Space Kernel on SE(3) and Applications in Neuroimaging, </a:t>
            </a:r>
          </a:p>
          <a:p>
            <a:r>
              <a:rPr lang="en-US" sz="1000" dirty="0">
                <a:latin typeface="+mj-lt"/>
              </a:rPr>
              <a:t>Proc. SSVM 2015 (eds. </a:t>
            </a:r>
            <a:r>
              <a:rPr lang="en-US" sz="1000" dirty="0" err="1">
                <a:latin typeface="+mj-lt"/>
              </a:rPr>
              <a:t>Aujol</a:t>
            </a:r>
            <a:r>
              <a:rPr lang="en-US" sz="1000" dirty="0">
                <a:latin typeface="+mj-lt"/>
              </a:rPr>
              <a:t>, </a:t>
            </a:r>
            <a:r>
              <a:rPr lang="en-US" sz="1000" dirty="0" err="1">
                <a:latin typeface="+mj-lt"/>
              </a:rPr>
              <a:t>Nikolova</a:t>
            </a:r>
            <a:r>
              <a:rPr lang="en-US" sz="1000" dirty="0">
                <a:latin typeface="+mj-lt"/>
              </a:rPr>
              <a:t>, </a:t>
            </a:r>
            <a:r>
              <a:rPr lang="en-US" sz="1000" dirty="0" err="1">
                <a:latin typeface="+mj-lt"/>
              </a:rPr>
              <a:t>Papadakis</a:t>
            </a:r>
            <a:r>
              <a:rPr lang="en-US" sz="1000" dirty="0">
                <a:latin typeface="+mj-lt"/>
              </a:rPr>
              <a:t>), LNCS 9087, p.40-52,  2015</a:t>
            </a:r>
            <a:r>
              <a:rPr lang="en-US" sz="1000" dirty="0" smtClean="0">
                <a:latin typeface="+mj-lt"/>
              </a:rPr>
              <a:t>. </a:t>
            </a:r>
          </a:p>
          <a:p>
            <a:r>
              <a:rPr lang="en-US" sz="1000" dirty="0" smtClean="0">
                <a:latin typeface="+mj-lt"/>
              </a:rPr>
              <a:t>(</a:t>
            </a:r>
            <a:r>
              <a:rPr lang="en-US" sz="1000" dirty="0">
                <a:latin typeface="+mj-lt"/>
              </a:rPr>
              <a:t>NB. exact solutions in preparation for submission Portegies &amp; Duits in 2016)</a:t>
            </a:r>
            <a:endParaRPr lang="nl-NL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989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hether.tif"/>
          <p:cNvPicPr>
            <a:picLocks noChangeAspect="1"/>
          </p:cNvPicPr>
          <p:nvPr/>
        </p:nvPicPr>
        <p:blipFill>
          <a:blip r:embed="rId3" cstate="print">
            <a:lum bright="20000" contrast="-4000"/>
          </a:blip>
          <a:srcRect t="21709" r="-3351"/>
          <a:stretch>
            <a:fillRect/>
          </a:stretch>
        </p:blipFill>
        <p:spPr>
          <a:xfrm>
            <a:off x="1950198" y="662054"/>
            <a:ext cx="5199460" cy="461245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3075" name="Slide Number Placeholder 7"/>
          <p:cNvSpPr>
            <a:spLocks noGrp="1"/>
          </p:cNvSpPr>
          <p:nvPr>
            <p:ph type="sldNum" sz="quarter" idx="12"/>
          </p:nvPr>
        </p:nvSpPr>
        <p:spPr bwMode="auto">
          <a:xfrm>
            <a:off x="6830888" y="6120046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F07C4DEE-C654-4E08-AC24-79DA7F65F002}" type="slidenum">
              <a:rPr lang="nl-NL"/>
              <a:pPr/>
              <a:t>4</a:t>
            </a:fld>
            <a:endParaRPr lang="nl-NL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195513" y="2832334"/>
            <a:ext cx="695325" cy="688975"/>
            <a:chOff x="1043608" y="2924944"/>
            <a:chExt cx="695842" cy="688975"/>
          </a:xfrm>
        </p:grpSpPr>
        <p:pic>
          <p:nvPicPr>
            <p:cNvPr id="16386" name="Picture 2" descr="C:\Users\rpelt\Desktop\patch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43608" y="2924944"/>
              <a:ext cx="695325" cy="688975"/>
            </a:xfrm>
            <a:prstGeom prst="rect">
              <a:avLst/>
            </a:prstGeom>
            <a:noFill/>
          </p:spPr>
        </p:pic>
        <p:sp>
          <p:nvSpPr>
            <p:cNvPr id="11" name="Oval 10"/>
            <p:cNvSpPr/>
            <p:nvPr/>
          </p:nvSpPr>
          <p:spPr>
            <a:xfrm>
              <a:off x="1043608" y="2924944"/>
              <a:ext cx="695842" cy="681037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nl-NL">
                <a:solidFill>
                  <a:srgbClr val="FFFFFF"/>
                </a:solidFill>
                <a:cs typeface="Arial" charset="0"/>
              </a:endParaRPr>
            </a:p>
          </p:txBody>
        </p:sp>
      </p:grpSp>
      <p:grpSp>
        <p:nvGrpSpPr>
          <p:cNvPr id="5" name="Group 36"/>
          <p:cNvGrpSpPr/>
          <p:nvPr/>
        </p:nvGrpSpPr>
        <p:grpSpPr>
          <a:xfrm>
            <a:off x="194018" y="-2619672"/>
            <a:ext cx="8547100" cy="8532813"/>
            <a:chOff x="194018" y="-2383368"/>
            <a:chExt cx="8547100" cy="8532813"/>
          </a:xfrm>
        </p:grpSpPr>
        <p:sp>
          <p:nvSpPr>
            <p:cNvPr id="20" name="Donut 19"/>
            <p:cNvSpPr/>
            <p:nvPr/>
          </p:nvSpPr>
          <p:spPr>
            <a:xfrm>
              <a:off x="194018" y="-2383368"/>
              <a:ext cx="8547100" cy="8532813"/>
            </a:xfrm>
            <a:prstGeom prst="donut">
              <a:avLst>
                <a:gd name="adj" fmla="val 437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691680" y="5229200"/>
              <a:ext cx="6408712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" name="Oval 3"/>
          <p:cNvSpPr/>
          <p:nvPr/>
        </p:nvSpPr>
        <p:spPr>
          <a:xfrm>
            <a:off x="3935578" y="1126404"/>
            <a:ext cx="1058254" cy="10398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289" y="-2713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Contextual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Image Analysis</a:t>
            </a:r>
            <a:endParaRPr kumimoji="0" lang="en-US" sz="40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6" name="Group 15"/>
          <p:cNvGrpSpPr/>
          <p:nvPr/>
        </p:nvGrpSpPr>
        <p:grpSpPr>
          <a:xfrm>
            <a:off x="508000" y="5176079"/>
            <a:ext cx="8175489" cy="989225"/>
            <a:chOff x="508000" y="4365104"/>
            <a:chExt cx="8175489" cy="937431"/>
          </a:xfrm>
        </p:grpSpPr>
        <p:sp>
          <p:nvSpPr>
            <p:cNvPr id="15" name="Rectangle 14"/>
            <p:cNvSpPr/>
            <p:nvPr/>
          </p:nvSpPr>
          <p:spPr>
            <a:xfrm>
              <a:off x="508000" y="4365104"/>
              <a:ext cx="8128000" cy="937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519139" y="4466140"/>
              <a:ext cx="8164350" cy="729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200" dirty="0">
                  <a:solidFill>
                    <a:schemeClr val="tx2"/>
                  </a:solidFill>
                  <a:latin typeface="+mn-lt"/>
                </a:rPr>
                <a:t>I propose </a:t>
              </a:r>
              <a:r>
                <a:rPr lang="en-US" sz="2200" dirty="0" smtClean="0">
                  <a:solidFill>
                    <a:schemeClr val="tx2"/>
                  </a:solidFill>
                  <a:latin typeface="+mn-lt"/>
                </a:rPr>
                <a:t>a generic mathematical model for contextual image analysis</a:t>
              </a:r>
            </a:p>
            <a:p>
              <a:pPr algn="ctr">
                <a:defRPr/>
              </a:pPr>
              <a:r>
                <a:rPr lang="en-US" sz="2200" dirty="0" smtClean="0">
                  <a:solidFill>
                    <a:schemeClr val="tx2"/>
                  </a:solidFill>
                  <a:latin typeface="+mn-lt"/>
                </a:rPr>
                <a:t>via scores on Lie groups with many applications.</a:t>
              </a:r>
              <a:endParaRPr lang="en-US" sz="2200" b="1" dirty="0">
                <a:solidFill>
                  <a:schemeClr val="tx2"/>
                </a:solidFill>
                <a:latin typeface="+mn-lt"/>
              </a:endParaRPr>
            </a:p>
          </p:txBody>
        </p:sp>
      </p:grpSp>
      <p:pic>
        <p:nvPicPr>
          <p:cNvPr id="16387" name="Picture 3" descr="C:\Users\rpelt\Desktop\lin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559575"/>
            <a:ext cx="489585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144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82E-6 C 0.00695 -0.01527 0.02414 -0.0583 0.04393 -0.08907 C 0.06389 -0.12008 0.09636 -0.1645 0.11858 -0.18695 C 0.14098 -0.20916 0.16216 -0.21656 0.17744 -0.22304 C 0.19323 -0.22952 0.20469 -0.22628 0.21233 -0.2272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0" y="-11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240000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5BAE1-7E2A-4F92-81A7-804DD379C7AD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289" y="-2713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Lie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Group and Score</a:t>
            </a:r>
            <a:endParaRPr kumimoji="0" lang="en-US" sz="40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38"/>
          <p:cNvSpPr>
            <a:spLocks noChangeArrowheads="1"/>
          </p:cNvSpPr>
          <p:nvPr/>
        </p:nvSpPr>
        <p:spPr bwMode="auto">
          <a:xfrm>
            <a:off x="323528" y="693702"/>
            <a:ext cx="8239539" cy="615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1166813" algn="l"/>
              </a:tabLst>
              <a:defRPr/>
            </a:pPr>
            <a:endParaRPr lang="en-US" sz="2200" dirty="0">
              <a:solidFill>
                <a:schemeClr val="tx2"/>
              </a:solidFill>
              <a:latin typeface="+mn-lt"/>
            </a:endParaRPr>
          </a:p>
          <a:p>
            <a:pPr>
              <a:tabLst>
                <a:tab pos="1166813" algn="l"/>
              </a:tabLst>
              <a:defRPr/>
            </a:pPr>
            <a:r>
              <a:rPr lang="en-US" sz="2200" b="1" dirty="0" smtClean="0">
                <a:solidFill>
                  <a:schemeClr val="tx2"/>
                </a:solidFill>
                <a:latin typeface="+mj-lt"/>
              </a:rPr>
              <a:t>In high </a:t>
            </a:r>
            <a:r>
              <a:rPr lang="en-US" sz="2200" b="1" dirty="0">
                <a:solidFill>
                  <a:schemeClr val="tx2"/>
                </a:solidFill>
                <a:latin typeface="+mj-lt"/>
              </a:rPr>
              <a:t>s</a:t>
            </a:r>
            <a:r>
              <a:rPr lang="en-US" sz="2200" b="1" dirty="0" smtClean="0">
                <a:solidFill>
                  <a:schemeClr val="tx2"/>
                </a:solidFill>
                <a:latin typeface="+mj-lt"/>
              </a:rPr>
              <a:t>chool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: scaling &amp; shifting of function</a:t>
            </a:r>
          </a:p>
          <a:p>
            <a:pPr>
              <a:tabLst>
                <a:tab pos="1166813" algn="l"/>
              </a:tabLst>
              <a:defRPr/>
            </a:pPr>
            <a:endParaRPr lang="en-US" sz="2200" dirty="0">
              <a:solidFill>
                <a:schemeClr val="tx2"/>
              </a:solidFill>
              <a:latin typeface="+mj-lt"/>
            </a:endParaRPr>
          </a:p>
          <a:p>
            <a:pPr>
              <a:tabLst>
                <a:tab pos="1166813" algn="l"/>
              </a:tabLst>
              <a:defRPr/>
            </a:pPr>
            <a:endParaRPr lang="en-US" sz="2200" dirty="0" smtClean="0">
              <a:solidFill>
                <a:schemeClr val="tx2"/>
              </a:solidFill>
              <a:latin typeface="+mj-lt"/>
            </a:endParaRPr>
          </a:p>
          <a:p>
            <a:pPr>
              <a:tabLst>
                <a:tab pos="1166813" algn="l"/>
              </a:tabLst>
              <a:defRPr/>
            </a:pPr>
            <a:endParaRPr lang="en-US" sz="2200" dirty="0">
              <a:solidFill>
                <a:schemeClr val="tx2"/>
              </a:solidFill>
              <a:latin typeface="+mj-lt"/>
            </a:endParaRPr>
          </a:p>
          <a:p>
            <a:pPr>
              <a:tabLst>
                <a:tab pos="1166813" algn="l"/>
              </a:tabLst>
              <a:defRPr/>
            </a:pP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Lie group</a:t>
            </a:r>
          </a:p>
          <a:p>
            <a:pPr>
              <a:tabLst>
                <a:tab pos="1166813" algn="l"/>
              </a:tabLst>
              <a:defRPr/>
            </a:pPr>
            <a:endParaRPr lang="en-US" sz="2200" b="1" dirty="0" smtClean="0">
              <a:solidFill>
                <a:schemeClr val="tx2"/>
              </a:solidFill>
              <a:latin typeface="+mj-lt"/>
            </a:endParaRPr>
          </a:p>
          <a:p>
            <a:pPr>
              <a:tabLst>
                <a:tab pos="1166813" algn="l"/>
              </a:tabLst>
              <a:defRPr/>
            </a:pPr>
            <a:endParaRPr lang="en-US" sz="2200" b="1" dirty="0" smtClean="0">
              <a:solidFill>
                <a:schemeClr val="tx2"/>
              </a:solidFill>
              <a:latin typeface="+mj-lt"/>
            </a:endParaRPr>
          </a:p>
          <a:p>
            <a:pPr>
              <a:tabLst>
                <a:tab pos="1166813" algn="l"/>
              </a:tabLst>
              <a:defRPr/>
            </a:pPr>
            <a:r>
              <a:rPr lang="en-US" sz="2200" b="1" dirty="0" smtClean="0">
                <a:solidFill>
                  <a:schemeClr val="tx2"/>
                </a:solidFill>
                <a:latin typeface="+mj-lt"/>
              </a:rPr>
              <a:t>In image </a:t>
            </a:r>
            <a:r>
              <a:rPr lang="en-US" sz="2200" b="1" dirty="0">
                <a:solidFill>
                  <a:schemeClr val="tx2"/>
                </a:solidFill>
                <a:latin typeface="+mj-lt"/>
              </a:rPr>
              <a:t>a</a:t>
            </a:r>
            <a:r>
              <a:rPr lang="en-US" sz="2200" b="1" dirty="0" smtClean="0">
                <a:solidFill>
                  <a:schemeClr val="tx2"/>
                </a:solidFill>
                <a:latin typeface="+mj-lt"/>
              </a:rPr>
              <a:t>nalysis:</a:t>
            </a:r>
          </a:p>
          <a:p>
            <a:pPr>
              <a:tabLst>
                <a:tab pos="1166813" algn="l"/>
              </a:tabLst>
              <a:defRPr/>
            </a:pP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	- image:</a:t>
            </a:r>
          </a:p>
          <a:p>
            <a:pPr>
              <a:tabLst>
                <a:tab pos="1166813" algn="l"/>
              </a:tabLst>
              <a:defRPr/>
            </a:pP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	- kernel:	           </a:t>
            </a:r>
          </a:p>
          <a:p>
            <a:pPr>
              <a:tabLst>
                <a:tab pos="1166813" algn="l"/>
              </a:tabLst>
              <a:defRPr/>
            </a:pP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	- score:</a:t>
            </a:r>
          </a:p>
          <a:p>
            <a:pPr>
              <a:tabLst>
                <a:tab pos="1166813" algn="l"/>
              </a:tabLst>
              <a:defRPr/>
            </a:pPr>
            <a:endParaRPr lang="en-US" sz="2200" dirty="0">
              <a:solidFill>
                <a:schemeClr val="tx2"/>
              </a:solidFill>
              <a:latin typeface="+mj-lt"/>
            </a:endParaRPr>
          </a:p>
          <a:p>
            <a:pPr>
              <a:tabLst>
                <a:tab pos="1166813" algn="l"/>
              </a:tabLst>
              <a:defRPr/>
            </a:pP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	 e.g. on Lie group:</a:t>
            </a:r>
          </a:p>
          <a:p>
            <a:pPr>
              <a:tabLst>
                <a:tab pos="1166813" algn="l"/>
              </a:tabLst>
              <a:defRPr/>
            </a:pP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			</a:t>
            </a:r>
            <a:endParaRPr lang="en-US" sz="2200" dirty="0">
              <a:solidFill>
                <a:schemeClr val="tx2"/>
              </a:solidFill>
              <a:latin typeface="+mj-lt"/>
            </a:endParaRPr>
          </a:p>
          <a:p>
            <a:pPr>
              <a:tabLst>
                <a:tab pos="1166813" algn="l"/>
              </a:tabLst>
              <a:defRPr/>
            </a:pP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	</a:t>
            </a:r>
          </a:p>
          <a:p>
            <a:pPr>
              <a:tabLst>
                <a:tab pos="1166813" algn="l"/>
              </a:tabLst>
              <a:defRPr/>
            </a:pPr>
            <a:r>
              <a:rPr lang="en-US" sz="2200" b="1" dirty="0" smtClean="0">
                <a:solidFill>
                  <a:schemeClr val="tx2"/>
                </a:solidFill>
                <a:latin typeface="+mj-lt"/>
              </a:rPr>
              <a:t> </a:t>
            </a:r>
          </a:p>
          <a:p>
            <a:pPr>
              <a:tabLst>
                <a:tab pos="1166813" algn="l"/>
              </a:tabLst>
              <a:defRPr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48" y="1514461"/>
            <a:ext cx="5184576" cy="330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869292"/>
            <a:ext cx="5904656" cy="27167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877" y="3771729"/>
            <a:ext cx="150231" cy="26827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090" y="4144720"/>
            <a:ext cx="182424" cy="2664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600406"/>
            <a:ext cx="4463237" cy="509174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559" y="5165567"/>
            <a:ext cx="661953" cy="27819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6263056"/>
            <a:ext cx="5050387" cy="249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02" y="2057320"/>
            <a:ext cx="2032000" cy="3117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8392" y="652626"/>
            <a:ext cx="83480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  <a:latin typeface="+mn-lt"/>
              </a:rPr>
              <a:t>Lie </a:t>
            </a:r>
            <a:r>
              <a:rPr lang="en-US" sz="2200" b="1" dirty="0" smtClean="0">
                <a:solidFill>
                  <a:schemeClr val="tx2"/>
                </a:solidFill>
                <a:latin typeface="+mn-lt"/>
              </a:rPr>
              <a:t>group:</a:t>
            </a:r>
            <a:r>
              <a:rPr lang="en-US" sz="2200" dirty="0" smtClean="0">
                <a:solidFill>
                  <a:schemeClr val="tx2"/>
                </a:solidFill>
                <a:latin typeface="+mn-lt"/>
              </a:rPr>
              <a:t> differentiable</a:t>
            </a:r>
            <a:r>
              <a:rPr lang="en-US" sz="2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200" dirty="0">
                <a:solidFill>
                  <a:schemeClr val="tx2"/>
                </a:solidFill>
                <a:latin typeface="+mn-lt"/>
              </a:rPr>
              <a:t>manifold with group </a:t>
            </a:r>
            <a:r>
              <a:rPr lang="en-US" sz="2200" dirty="0" smtClean="0">
                <a:solidFill>
                  <a:schemeClr val="tx2"/>
                </a:solidFill>
                <a:latin typeface="+mn-lt"/>
              </a:rPr>
              <a:t>product (compatible) </a:t>
            </a:r>
            <a:endParaRPr lang="en-US" sz="2200" dirty="0"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71" y="4431740"/>
            <a:ext cx="2952327" cy="70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3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5BAE1-7E2A-4F92-81A7-804DD379C7AD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42689" y="118318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E46C0A"/>
                </a:solidFill>
                <a:latin typeface="+mj-lt"/>
              </a:rPr>
              <a:t>Invertible Orientation Scores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6" name="Picture 5" descr="C:\Users\Erik\Google Drive New\Google Drive\MasterThesis\VTOS\CakeKernelsGStac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30" b="3405"/>
          <a:stretch>
            <a:fillRect/>
          </a:stretch>
        </p:blipFill>
        <p:spPr bwMode="auto">
          <a:xfrm>
            <a:off x="5968313" y="764704"/>
            <a:ext cx="295232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52546" y="879130"/>
            <a:ext cx="4751502" cy="2021214"/>
            <a:chOff x="257386" y="1340768"/>
            <a:chExt cx="5609786" cy="2489422"/>
          </a:xfrm>
        </p:grpSpPr>
        <p:sp>
          <p:nvSpPr>
            <p:cNvPr id="8" name="Rectangle 7"/>
            <p:cNvSpPr/>
            <p:nvPr/>
          </p:nvSpPr>
          <p:spPr>
            <a:xfrm>
              <a:off x="257386" y="1340768"/>
              <a:ext cx="5609786" cy="24894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C:\Users\Erik\Google Drive New\Google Drive\MasterThesis\VTOS\CakeKernelsG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296537" y="1690835"/>
              <a:ext cx="1450133" cy="1450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/>
            <p:cNvPicPr>
              <a:picLocks noChangeAspect="1" noChangeArrowheads="1" noCrop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345031" y="1690835"/>
              <a:ext cx="1450133" cy="1450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/>
            <p:cNvPicPr>
              <a:picLocks noChangeAspect="1" noChangeArrowheads="1" noCrop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26205" y="1690835"/>
              <a:ext cx="1450133" cy="1450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Left-Right Arrow 11"/>
          <p:cNvSpPr/>
          <p:nvPr/>
        </p:nvSpPr>
        <p:spPr>
          <a:xfrm>
            <a:off x="5189196" y="1736994"/>
            <a:ext cx="677117" cy="339882"/>
          </a:xfrm>
          <a:prstGeom prst="left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1" r="60673" b="22187"/>
          <a:stretch/>
        </p:blipFill>
        <p:spPr>
          <a:xfrm>
            <a:off x="1643339" y="1256171"/>
            <a:ext cx="316835" cy="7844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5" r="29189" b="11423"/>
          <a:stretch/>
        </p:blipFill>
        <p:spPr>
          <a:xfrm>
            <a:off x="3275856" y="1268760"/>
            <a:ext cx="432048" cy="8929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15363" y="2346731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Image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582980" y="3252378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Orientation Score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7010" y="3164451"/>
            <a:ext cx="5396029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+mn-lt"/>
              </a:rPr>
              <a:t>Curved Geometry of SE(2) visible in Score:</a:t>
            </a:r>
          </a:p>
          <a:p>
            <a:endParaRPr lang="en-US" sz="2000" dirty="0">
              <a:solidFill>
                <a:schemeClr val="tx2"/>
              </a:solidFill>
              <a:latin typeface="+mn-lt"/>
            </a:endParaRPr>
          </a:p>
          <a:p>
            <a:endParaRPr lang="en-US" sz="2000" dirty="0" smtClean="0">
              <a:solidFill>
                <a:schemeClr val="tx2"/>
              </a:solidFill>
              <a:latin typeface="+mn-lt"/>
            </a:endParaRPr>
          </a:p>
          <a:p>
            <a:endParaRPr lang="en-US" sz="2000" dirty="0">
              <a:solidFill>
                <a:schemeClr val="tx2"/>
              </a:solidFill>
              <a:latin typeface="+mn-lt"/>
            </a:endParaRPr>
          </a:p>
          <a:p>
            <a:endParaRPr lang="en-US" sz="2000" dirty="0" smtClean="0">
              <a:solidFill>
                <a:schemeClr val="tx2"/>
              </a:solidFill>
              <a:latin typeface="+mn-lt"/>
            </a:endParaRPr>
          </a:p>
          <a:p>
            <a:endParaRPr lang="en-US" sz="2000" dirty="0">
              <a:solidFill>
                <a:schemeClr val="tx2"/>
              </a:solidFill>
              <a:latin typeface="+mn-lt"/>
            </a:endParaRPr>
          </a:p>
          <a:p>
            <a:endParaRPr lang="en-US" sz="2000" dirty="0" smtClean="0">
              <a:solidFill>
                <a:schemeClr val="tx2"/>
              </a:solidFill>
              <a:latin typeface="+mn-lt"/>
            </a:endParaRPr>
          </a:p>
          <a:p>
            <a:endParaRPr lang="en-US" sz="2000" dirty="0">
              <a:solidFill>
                <a:schemeClr val="tx2"/>
              </a:solidFill>
              <a:latin typeface="+mn-lt"/>
            </a:endParaRPr>
          </a:p>
          <a:p>
            <a:endParaRPr lang="en-US" sz="2000" dirty="0" smtClean="0">
              <a:solidFill>
                <a:schemeClr val="tx2"/>
              </a:solidFill>
              <a:latin typeface="+mn-lt"/>
            </a:endParaRPr>
          </a:p>
          <a:p>
            <a:endParaRPr lang="en-US" sz="2000" dirty="0">
              <a:solidFill>
                <a:schemeClr val="tx2"/>
              </a:solidFill>
              <a:latin typeface="+mn-lt"/>
            </a:endParaRPr>
          </a:p>
          <a:p>
            <a:r>
              <a:rPr lang="en-US" sz="2000" dirty="0" smtClean="0">
                <a:solidFill>
                  <a:srgbClr val="00B050"/>
                </a:solidFill>
                <a:latin typeface="+mn-lt"/>
              </a:rPr>
              <a:t>				Moving frame </a:t>
            </a:r>
            <a:endParaRPr lang="en-US" sz="20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56176" y="2708920"/>
            <a:ext cx="21602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532440" y="3064096"/>
            <a:ext cx="21602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37104" y="1251307"/>
            <a:ext cx="144016" cy="228613"/>
          </a:xfrm>
          <a:prstGeom prst="rect">
            <a:avLst/>
          </a:prstGeom>
          <a:solidFill>
            <a:srgbClr val="999999">
              <a:alpha val="9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848" y="1697259"/>
            <a:ext cx="109478" cy="18454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38076" y="3573016"/>
            <a:ext cx="8438380" cy="2736304"/>
            <a:chOff x="238076" y="4005064"/>
            <a:chExt cx="8222356" cy="2736304"/>
          </a:xfrm>
        </p:grpSpPr>
        <p:sp>
          <p:nvSpPr>
            <p:cNvPr id="13" name="TextBox 12"/>
            <p:cNvSpPr txBox="1"/>
            <p:nvPr/>
          </p:nvSpPr>
          <p:spPr>
            <a:xfrm>
              <a:off x="5432162" y="4653136"/>
              <a:ext cx="19423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dirty="0" smtClean="0"/>
                <a:t>Cake </a:t>
              </a:r>
              <a:r>
                <a:rPr lang="nl-NL" sz="2400" dirty="0" err="1" smtClean="0"/>
                <a:t>wavelets</a:t>
              </a:r>
              <a:endParaRPr lang="nl-NL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32162" y="5381945"/>
              <a:ext cx="21206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dirty="0" smtClean="0"/>
                <a:t>Gabor </a:t>
              </a:r>
              <a:r>
                <a:rPr lang="nl-NL" sz="2400" dirty="0" err="1" smtClean="0"/>
                <a:t>wavelets</a:t>
              </a:r>
              <a:endParaRPr lang="nl-NL" sz="24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A2A4A7"/>
                </a:clrFrom>
                <a:clrTo>
                  <a:srgbClr val="A2A4A7">
                    <a:alpha val="0"/>
                  </a:srgbClr>
                </a:clrTo>
              </a:clrChange>
            </a:blip>
            <a:srcRect b="-6874"/>
            <a:stretch/>
          </p:blipFill>
          <p:spPr>
            <a:xfrm>
              <a:off x="238076" y="4005064"/>
              <a:ext cx="8222356" cy="273630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4860032" y="6453336"/>
              <a:ext cx="216024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714384" y="4764056"/>
              <a:ext cx="432048" cy="310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699792" y="5642721"/>
              <a:ext cx="508186" cy="3785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555776" y="5013175"/>
              <a:ext cx="864096" cy="6295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Left-Right Arrow 27"/>
            <p:cNvSpPr/>
            <p:nvPr/>
          </p:nvSpPr>
          <p:spPr>
            <a:xfrm>
              <a:off x="2604416" y="5133574"/>
              <a:ext cx="677117" cy="339882"/>
            </a:xfrm>
            <a:prstGeom prst="left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80" y="6093296"/>
            <a:ext cx="2385227" cy="71872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 rot="20804163">
            <a:off x="7234448" y="5208435"/>
            <a:ext cx="154059" cy="199642"/>
          </a:xfrm>
          <a:prstGeom prst="rect">
            <a:avLst/>
          </a:prstGeom>
          <a:solidFill>
            <a:srgbClr val="B8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623928" y="5682006"/>
            <a:ext cx="171854" cy="212103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674791" y="5432196"/>
            <a:ext cx="114108" cy="984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 rot="731765">
            <a:off x="7571772" y="5370487"/>
            <a:ext cx="154184" cy="1085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 rot="731765">
            <a:off x="7625701" y="5319903"/>
            <a:ext cx="118703" cy="69454"/>
          </a:xfrm>
          <a:prstGeom prst="rect">
            <a:avLst/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7429500" y="5295900"/>
            <a:ext cx="22820" cy="232353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7435850" y="5489576"/>
            <a:ext cx="209550" cy="60324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7435850" y="5546726"/>
            <a:ext cx="146050" cy="193674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7399201" y="5290178"/>
            <a:ext cx="32287" cy="1011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7438571" y="5308600"/>
            <a:ext cx="50800" cy="1088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 flipV="1">
            <a:off x="7399201" y="4088982"/>
            <a:ext cx="3931" cy="2800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7386662" y="4332008"/>
            <a:ext cx="258738" cy="5862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 flipV="1">
            <a:off x="7213600" y="4218126"/>
            <a:ext cx="173062" cy="169328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7362371" y="4077072"/>
            <a:ext cx="32067" cy="1211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7401520" y="4095494"/>
            <a:ext cx="50800" cy="1088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7220999" y="4223094"/>
            <a:ext cx="25258" cy="84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7224486" y="4230914"/>
            <a:ext cx="79828" cy="108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7555855" y="4307041"/>
            <a:ext cx="93174" cy="291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7587343" y="4343400"/>
            <a:ext cx="61686" cy="326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7376683" y="4362361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7437234" y="5533206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2908" y="1240502"/>
            <a:ext cx="1968500" cy="194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5770" y="1240502"/>
            <a:ext cx="1751013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-Right Arrow 5"/>
          <p:cNvSpPr/>
          <p:nvPr/>
        </p:nvSpPr>
        <p:spPr>
          <a:xfrm>
            <a:off x="3714120" y="1921539"/>
            <a:ext cx="1512888" cy="576263"/>
          </a:xfrm>
          <a:prstGeom prst="left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134920" y="3089850"/>
            <a:ext cx="83112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i</a:t>
            </a:r>
            <a:r>
              <a:rPr lang="en-US" sz="2000" dirty="0" smtClean="0">
                <a:latin typeface="+mn-lt"/>
              </a:rPr>
              <a:t>mage</a:t>
            </a:r>
            <a:endParaRPr lang="en-GB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9570" y="3089850"/>
            <a:ext cx="20351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 smtClean="0">
                <a:latin typeface="+mn-lt"/>
              </a:rPr>
              <a:t>orientation </a:t>
            </a:r>
            <a:r>
              <a:rPr lang="en-US" sz="2000" dirty="0">
                <a:latin typeface="+mn-lt"/>
              </a:rPr>
              <a:t>score</a:t>
            </a:r>
            <a:endParaRPr lang="en-GB" sz="2000" dirty="0">
              <a:latin typeface="+mn-lt"/>
            </a:endParaRPr>
          </a:p>
        </p:txBody>
      </p:sp>
      <p:pic>
        <p:nvPicPr>
          <p:cNvPr id="21510" name="Picture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8895" y="3544152"/>
            <a:ext cx="6550025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8895" y="3544152"/>
            <a:ext cx="6550025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877210" y="5685566"/>
            <a:ext cx="98777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 smtClean="0">
                <a:latin typeface="+mn-lt"/>
              </a:rPr>
              <a:t>original</a:t>
            </a:r>
            <a:endParaRPr lang="en-GB" sz="20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91070" y="5664928"/>
            <a:ext cx="167975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 smtClean="0">
                <a:latin typeface="+mn-lt"/>
              </a:rPr>
              <a:t>CED on image </a:t>
            </a:r>
            <a:endParaRPr lang="en-US" sz="20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60495" y="5693186"/>
            <a:ext cx="144770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 smtClean="0">
                <a:latin typeface="+mn-lt"/>
              </a:rPr>
              <a:t>our method</a:t>
            </a:r>
            <a:endParaRPr lang="en-GB" sz="2000" dirty="0">
              <a:latin typeface="+mn-lt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-42689" y="118318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E46C0A"/>
                </a:solidFill>
                <a:latin typeface="+mj-lt"/>
              </a:rPr>
              <a:t>Contextual Diffusion in Orientation Scores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5BAE1-7E2A-4F92-81A7-804DD379C7AD}" type="slidenum">
              <a:rPr lang="nl-NL" smtClean="0"/>
              <a:pPr>
                <a:defRPr/>
              </a:pPr>
              <a:t>7</a:t>
            </a:fld>
            <a:endParaRPr lang="nl-NL" dirty="0"/>
          </a:p>
        </p:txBody>
      </p:sp>
      <p:sp>
        <p:nvSpPr>
          <p:cNvPr id="15" name="Rectangle 14"/>
          <p:cNvSpPr/>
          <p:nvPr/>
        </p:nvSpPr>
        <p:spPr>
          <a:xfrm>
            <a:off x="7869238" y="5204290"/>
            <a:ext cx="2311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137915" y="233591"/>
            <a:ext cx="8928673" cy="603121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Lie Group Analysis via Invertible Scores</a:t>
            </a:r>
            <a:endParaRPr lang="en-US" sz="4000" b="1" i="1" dirty="0" smtClean="0">
              <a:solidFill>
                <a:srgbClr val="C00000"/>
              </a:solidFill>
            </a:endParaRPr>
          </a:p>
        </p:txBody>
      </p:sp>
      <p:sp>
        <p:nvSpPr>
          <p:cNvPr id="16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6830888" y="6376243"/>
            <a:ext cx="2133600" cy="365125"/>
          </a:xfrm>
        </p:spPr>
        <p:txBody>
          <a:bodyPr/>
          <a:lstStyle/>
          <a:p>
            <a:pPr>
              <a:defRPr/>
            </a:pPr>
            <a:fld id="{9475BAE1-7E2A-4F92-81A7-804DD379C7AD}" type="slidenum">
              <a:rPr lang="nl-NL" smtClean="0"/>
              <a:pPr>
                <a:defRPr/>
              </a:pPr>
              <a:t>8</a:t>
            </a:fld>
            <a:endParaRPr lang="nl-NL" dirty="0"/>
          </a:p>
        </p:txBody>
      </p:sp>
      <p:grpSp>
        <p:nvGrpSpPr>
          <p:cNvPr id="3" name="Group 2"/>
          <p:cNvGrpSpPr/>
          <p:nvPr/>
        </p:nvGrpSpPr>
        <p:grpSpPr>
          <a:xfrm>
            <a:off x="1691680" y="1196752"/>
            <a:ext cx="6120680" cy="3024336"/>
            <a:chOff x="1979712" y="1124744"/>
            <a:chExt cx="5409916" cy="2664296"/>
          </a:xfrm>
        </p:grpSpPr>
        <p:sp>
          <p:nvSpPr>
            <p:cNvPr id="44" name="TextBox 43"/>
            <p:cNvSpPr txBox="1"/>
            <p:nvPr/>
          </p:nvSpPr>
          <p:spPr>
            <a:xfrm>
              <a:off x="1979712" y="1124744"/>
              <a:ext cx="2404800" cy="1015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smtClean="0">
                  <a:latin typeface="+mn-lt"/>
                </a:rPr>
                <a:t>Image</a:t>
              </a:r>
            </a:p>
            <a:p>
              <a:pPr algn="ctr"/>
              <a:endParaRPr lang="nl-NL" sz="2000" smtClean="0">
                <a:latin typeface="+mn-lt"/>
              </a:endParaRPr>
            </a:p>
            <a:p>
              <a:pPr algn="ctr"/>
              <a:endParaRPr lang="nl-NL" sz="2000" dirty="0" err="1" smtClean="0">
                <a:latin typeface="+mn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932040" y="1124744"/>
              <a:ext cx="2404425" cy="1015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smtClean="0">
                  <a:latin typeface="+mn-lt"/>
                </a:rPr>
                <a:t>Score</a:t>
              </a:r>
            </a:p>
            <a:p>
              <a:pPr algn="ctr"/>
              <a:endParaRPr lang="nl-NL" sz="2000" smtClean="0">
                <a:latin typeface="+mn-lt"/>
              </a:endParaRPr>
            </a:p>
            <a:p>
              <a:pPr algn="ctr"/>
              <a:endParaRPr lang="nl-NL" sz="2000" dirty="0" err="1" smtClean="0">
                <a:latin typeface="+mn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979712" y="2644463"/>
              <a:ext cx="2404800" cy="1015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nl-NL" sz="2000" smtClean="0">
                <a:latin typeface="+mn-lt"/>
              </a:endParaRPr>
            </a:p>
            <a:p>
              <a:pPr algn="ctr"/>
              <a:endParaRPr lang="nl-NL" sz="2000" smtClean="0">
                <a:latin typeface="+mn-lt"/>
              </a:endParaRPr>
            </a:p>
            <a:p>
              <a:pPr algn="ctr"/>
              <a:endParaRPr lang="nl-NL" sz="2000" dirty="0" err="1" smtClean="0">
                <a:latin typeface="+mn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932040" y="2644463"/>
              <a:ext cx="2457588" cy="1015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nl-NL" sz="2000" smtClean="0">
                <a:latin typeface="+mn-lt"/>
              </a:endParaRPr>
            </a:p>
            <a:p>
              <a:pPr algn="ctr"/>
              <a:endParaRPr lang="nl-NL" sz="2000" smtClean="0">
                <a:latin typeface="+mn-lt"/>
              </a:endParaRPr>
            </a:p>
            <a:p>
              <a:pPr algn="ctr"/>
              <a:endParaRPr lang="nl-NL" sz="2000" dirty="0" err="1" smtClean="0">
                <a:latin typeface="+mn-lt"/>
              </a:endParaRPr>
            </a:p>
          </p:txBody>
        </p:sp>
        <p:cxnSp>
          <p:nvCxnSpPr>
            <p:cNvPr id="37" name="Straight Arrow Connector 36"/>
            <p:cNvCxnSpPr>
              <a:stCxn id="44" idx="2"/>
            </p:cNvCxnSpPr>
            <p:nvPr/>
          </p:nvCxnSpPr>
          <p:spPr>
            <a:xfrm>
              <a:off x="3182112" y="2140407"/>
              <a:ext cx="8764" cy="501069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4381139" y="1638000"/>
              <a:ext cx="547528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6071424" y="2133786"/>
              <a:ext cx="7026" cy="517205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4355976" y="3186000"/>
              <a:ext cx="570968" cy="2078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466142" y="1557724"/>
              <a:ext cx="1438944" cy="352357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8" name="Picture 17" descr="TP_tmp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251971" y="1628800"/>
              <a:ext cx="1757498" cy="316756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9" name="TextBox 18"/>
            <p:cNvSpPr txBox="1"/>
            <p:nvPr/>
          </p:nvSpPr>
          <p:spPr>
            <a:xfrm>
              <a:off x="1979712" y="2465601"/>
              <a:ext cx="2404800" cy="13234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nl-NL" sz="2000" dirty="0" smtClean="0">
                <a:latin typeface="+mn-lt"/>
              </a:endParaRPr>
            </a:p>
            <a:p>
              <a:pPr algn="ctr"/>
              <a:r>
                <a:rPr lang="nl-NL" sz="2000" dirty="0" smtClean="0">
                  <a:latin typeface="+mn-lt"/>
                </a:rPr>
                <a:t>Processed</a:t>
              </a:r>
            </a:p>
            <a:p>
              <a:pPr algn="ctr"/>
              <a:r>
                <a:rPr lang="nl-NL" sz="2000" dirty="0" smtClean="0">
                  <a:latin typeface="+mn-lt"/>
                </a:rPr>
                <a:t>image</a:t>
              </a:r>
            </a:p>
            <a:p>
              <a:pPr algn="ctr"/>
              <a:endParaRPr lang="nl-NL" sz="2000" dirty="0" err="1" smtClean="0">
                <a:latin typeface="+mn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22874" y="2464195"/>
              <a:ext cx="2457407" cy="101566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nl-NL" sz="2000" smtClean="0">
                <a:latin typeface="+mn-lt"/>
              </a:endParaRPr>
            </a:p>
            <a:p>
              <a:pPr algn="ctr"/>
              <a:r>
                <a:rPr lang="nl-NL" sz="2000" smtClean="0">
                  <a:latin typeface="+mn-lt"/>
                </a:rPr>
                <a:t>Processed</a:t>
              </a:r>
            </a:p>
            <a:p>
              <a:pPr algn="ctr"/>
              <a:r>
                <a:rPr lang="nl-NL" sz="2000" smtClean="0">
                  <a:latin typeface="+mn-lt"/>
                </a:rPr>
                <a:t>Score</a:t>
              </a:r>
              <a:endParaRPr lang="nl-NL" sz="2000" dirty="0" err="1" smtClean="0">
                <a:latin typeface="+mn-lt"/>
              </a:endParaRPr>
            </a:p>
          </p:txBody>
        </p:sp>
        <p:pic>
          <p:nvPicPr>
            <p:cNvPr id="21" name="Picture 20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/>
            <a:stretch>
              <a:fillRect/>
            </a:stretch>
          </p:blipFill>
          <p:spPr>
            <a:xfrm>
              <a:off x="6343897" y="2226365"/>
              <a:ext cx="237822" cy="270345"/>
            </a:xfrm>
            <a:prstGeom prst="rect">
              <a:avLst/>
            </a:prstGeom>
          </p:spPr>
        </p:pic>
        <p:pic>
          <p:nvPicPr>
            <p:cNvPr id="22" name="Picture 54" descr="TP_tmp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827492" y="2247405"/>
              <a:ext cx="181641" cy="2167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2" name="Rectangle 1"/>
            <p:cNvSpPr/>
            <p:nvPr/>
          </p:nvSpPr>
          <p:spPr>
            <a:xfrm>
              <a:off x="6222246" y="2214489"/>
              <a:ext cx="504056" cy="338539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57"/>
          <p:cNvGrpSpPr>
            <a:grpSpLocks/>
          </p:cNvGrpSpPr>
          <p:nvPr/>
        </p:nvGrpSpPr>
        <p:grpSpPr bwMode="auto">
          <a:xfrm>
            <a:off x="2250081" y="5159260"/>
            <a:ext cx="4717785" cy="936105"/>
            <a:chOff x="822" y="3397"/>
            <a:chExt cx="4309" cy="816"/>
          </a:xfrm>
        </p:grpSpPr>
        <p:grpSp>
          <p:nvGrpSpPr>
            <p:cNvPr id="28" name="Group 17"/>
            <p:cNvGrpSpPr>
              <a:grpSpLocks/>
            </p:cNvGrpSpPr>
            <p:nvPr/>
          </p:nvGrpSpPr>
          <p:grpSpPr bwMode="auto">
            <a:xfrm>
              <a:off x="822" y="3397"/>
              <a:ext cx="4309" cy="816"/>
              <a:chOff x="612" y="2840"/>
              <a:chExt cx="4309" cy="816"/>
            </a:xfrm>
          </p:grpSpPr>
          <p:pic>
            <p:nvPicPr>
              <p:cNvPr id="31" name="Picture 1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612" y="2840"/>
                <a:ext cx="816" cy="8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19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746" y="2840"/>
                <a:ext cx="816" cy="8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20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971" y="2840"/>
                <a:ext cx="816" cy="8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21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4105" y="2840"/>
                <a:ext cx="816" cy="8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Line 22"/>
              <p:cNvSpPr>
                <a:spLocks noChangeShapeType="1"/>
              </p:cNvSpPr>
              <p:nvPr/>
            </p:nvSpPr>
            <p:spPr bwMode="auto">
              <a:xfrm>
                <a:off x="1474" y="3248"/>
                <a:ext cx="22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8" name="Line 23"/>
              <p:cNvSpPr>
                <a:spLocks noChangeShapeType="1"/>
              </p:cNvSpPr>
              <p:nvPr/>
            </p:nvSpPr>
            <p:spPr bwMode="auto">
              <a:xfrm>
                <a:off x="3833" y="3248"/>
                <a:ext cx="22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pic>
          <p:nvPicPr>
            <p:cNvPr id="29" name="Picture 54" descr="TP_tmp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14" y="3545"/>
              <a:ext cx="151" cy="1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30" name="Picture 56" descr="TP_t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074" y="3545"/>
              <a:ext cx="151" cy="1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2230084" y="4344603"/>
            <a:ext cx="4946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Processing on the score must be left-invariant</a:t>
            </a:r>
          </a:p>
          <a:p>
            <a:r>
              <a:rPr lang="en-US" sz="2000" dirty="0" smtClean="0">
                <a:latin typeface="+mn-lt"/>
              </a:rPr>
              <a:t>E.g. for diffusions</a:t>
            </a:r>
          </a:p>
        </p:txBody>
      </p:sp>
    </p:spTree>
    <p:extLst>
      <p:ext uri="{BB962C8B-B14F-4D97-AF65-F5344CB8AC3E}">
        <p14:creationId xmlns:p14="http://schemas.microsoft.com/office/powerpoint/2010/main" val="284025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" y="803683"/>
            <a:ext cx="8995318" cy="5541282"/>
            <a:chOff x="76200" y="445324"/>
            <a:chExt cx="8995318" cy="5541282"/>
          </a:xfrm>
        </p:grpSpPr>
        <p:grpSp>
          <p:nvGrpSpPr>
            <p:cNvPr id="9" name="Group 8"/>
            <p:cNvGrpSpPr/>
            <p:nvPr/>
          </p:nvGrpSpPr>
          <p:grpSpPr>
            <a:xfrm>
              <a:off x="76200" y="445324"/>
              <a:ext cx="8995318" cy="5541282"/>
              <a:chOff x="-79918" y="444838"/>
              <a:chExt cx="9376318" cy="576805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475" r="73333"/>
              <a:stretch/>
            </p:blipFill>
            <p:spPr>
              <a:xfrm>
                <a:off x="6858000" y="444838"/>
                <a:ext cx="2438400" cy="5767361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685800" y="650123"/>
                <a:ext cx="1295400" cy="1880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V="1">
                <a:off x="822342" y="845689"/>
                <a:ext cx="1027600" cy="837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-49770" y="572869"/>
                <a:ext cx="15526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Exact solution:</a:t>
                </a:r>
              </a:p>
              <a:p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42352" y="3239869"/>
                <a:ext cx="15526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Exact solution:</a:t>
                </a:r>
              </a:p>
              <a:p>
                <a:endParaRPr lang="en-US" dirty="0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26"/>
              <a:stretch/>
            </p:blipFill>
            <p:spPr>
              <a:xfrm>
                <a:off x="-79918" y="529394"/>
                <a:ext cx="6937918" cy="5683499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-76200" y="1371600"/>
                <a:ext cx="228600" cy="1143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-76200" y="4267200"/>
                <a:ext cx="228600" cy="1143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>
                <a:off x="-76200" y="572869"/>
                <a:ext cx="451" cy="5589862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9295949" y="582338"/>
                <a:ext cx="451" cy="5589862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9057430" y="2595343"/>
                <a:ext cx="200194" cy="7376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9095303" y="5475578"/>
                <a:ext cx="177655" cy="6722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16200000">
                <a:off x="8089709" y="85300"/>
                <a:ext cx="211544" cy="12419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817953" y="499280"/>
                <a:ext cx="13149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solidFill>
                      <a:srgbClr val="002060"/>
                    </a:solidFill>
                  </a:rPr>
                  <a:t>Exact Limits</a:t>
                </a:r>
                <a:endParaRPr lang="en-US" b="1" i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2915816" y="594866"/>
              <a:ext cx="2376264" cy="673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915816" y="3043138"/>
              <a:ext cx="2952328" cy="673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452320" y="3188404"/>
              <a:ext cx="1389938" cy="8154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452320" y="776580"/>
              <a:ext cx="1389938" cy="4245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920431" y="1272515"/>
              <a:ext cx="116065" cy="2122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842258" y="2221445"/>
              <a:ext cx="194238" cy="2122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840559" y="5006824"/>
              <a:ext cx="211265" cy="7086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897240" y="3933056"/>
              <a:ext cx="86923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 rot="20089520">
              <a:off x="7258082" y="3900432"/>
              <a:ext cx="194238" cy="2122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 rot="20089520">
              <a:off x="6809524" y="4058517"/>
              <a:ext cx="164218" cy="1995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 rot="20089520">
              <a:off x="6807925" y="1233922"/>
              <a:ext cx="194238" cy="2122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 rot="20089520">
              <a:off x="7275601" y="1012632"/>
              <a:ext cx="194238" cy="2122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136020" y="2895254"/>
              <a:ext cx="116065" cy="2122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975463" y="2607222"/>
              <a:ext cx="116065" cy="2122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 rot="193725">
              <a:off x="6918759" y="5304174"/>
              <a:ext cx="194238" cy="2122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 rot="645901">
              <a:off x="7900330" y="5522534"/>
              <a:ext cx="194238" cy="2122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2"/>
          <p:cNvSpPr txBox="1">
            <a:spLocks noChangeArrowheads="1"/>
          </p:cNvSpPr>
          <p:nvPr/>
        </p:nvSpPr>
        <p:spPr bwMode="auto">
          <a:xfrm>
            <a:off x="137915" y="188640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SE(2): Underlying Probability Theory on Lie group</a:t>
            </a:r>
            <a:endParaRPr lang="en-US" sz="40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3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087" y="5114177"/>
            <a:ext cx="582961" cy="361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pasted-image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137915" y="2466991"/>
            <a:ext cx="572865" cy="355176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9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398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54"/>
  <p:tag name="DEFAULTHEIGHT" val="200"/>
  <p:tag name="FIRSTRDUITS@ECVKWWNFUVW0Y5J4" val="537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1.5"/>
  <p:tag name="ORIGINALWIDTH" val="792"/>
  <p:tag name="LATEXADDIN" val="\documentclass{article}&#10;\usepackage{amsmath}&#10;\pagestyle{empty}&#10;\begin{document}&#10;$\mathcal{U}_{g_1 g_2}=\mathcal{U}_{g_1} \mathcal{U}_{g_2}$&#10;&#10;&#10;&#10;\end{document}"/>
  <p:tag name="IGUANATEXSIZE" val="20"/>
  <p:tag name="IGUANATEXCURSOR" val="13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6"/>
  <p:tag name="ORIGINALWIDTH" val="1527"/>
  <p:tag name="LATEXADDIN" val="\documentclass{article}&#10;\usepackage{amsmath}&#10;\usepackage{amssymb}&#10;\newcommand{\ul}{\mathbf}&#10;\pagestyle{empty}&#10;\begin{document}&#10;\[&#10;\mathcal{W}_{\psi}f(g)=\int \limits_{\mathbb{R}^{d}}\mathcal{U}_{g}\psi(\ul{y})&#10;f(\ul{y}) {\rm d}\ul{y} &#10;\]&#10;\end{document}"/>
  <p:tag name="IGUANATEXSIZE" val="20"/>
  <p:tag name="IGUANATEXCURSOR" val="1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8.5"/>
  <p:tag name="ORIGINALWIDTH" val="52.5"/>
  <p:tag name="LATEXADDIN" val="\documentclass{article}&#10;\usepackage{amsmath}&#10;\pagestyle{empty}&#10;\begin{document}&#10;$\theta$&#10;&#10;&#10;&#10;\end{document}"/>
  <p:tag name="IGUANATEXSIZE" val="20"/>
  <p:tag name="IGUANATEXCURSOR" val="8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9.5"/>
  <p:tag name="ORIGINALWIDTH" val="1359"/>
  <p:tag name="LATEXADDIN" val="\documentclass{article}&#10;\usepackage{amsmath}&#10;\usepackage{color}&#10;\pagestyle{empty}&#10;\begin{document}&#10;$&#10;\begin{array}{l}&#10;\mathcal{A}_{1}= \cos \theta \, \partial_{x} + \sin \theta \, \partial_y \\&#10;\mathcal{A}_{2}= -\sin \theta \, \partial_{x} + \cos \theta \, \partial_y \\&#10;\mathcal{A}_{3}= \partial_{\theta} &#10;\end{array}&#10;$&#10;&#10;&#10;&#10;\end{document}"/>
  <p:tag name="IGUANATEXSIZE" val="20"/>
  <p:tag name="IGUANATEXCURSOR" val="32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Upsilon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7"/>
  <p:tag name="PICTUREFILESIZE" val="3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Upsilon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7"/>
  <p:tag name="PICTUREFILESIZE" val="3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,amsmath,mathrsfs,amsfonts}&#10;\begin{document}&#10;\[&#10;f:\mathbb{R}^{d} \to \mathbb{R}&#10;\]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49"/>
  <p:tag name="PICTUREFILESIZE" val="1128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times}&#10;\usepackage{amscd}&#10;\usepackage{amssymb}&#10;\usepackage{amsmath}&#10;\usepackage{mathrsfs}&#10;\begin{document}&#10;\[&#10;\mathcal{W}_{\psi}f:G \to \mathbb{C}&#10;\]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61"/>
  <p:tag name="PICTUREFILESIZE" val="157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"/>
  <p:tag name="PICTUREFILESIZE" val="40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Upsilon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7"/>
  <p:tag name="PICTUREFILESIZE" val="3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5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7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4.5"/>
  <p:tag name="ORIGINALWIDTH" val="3048"/>
  <p:tag name="LATEXADDIN" val="\documentclass{article}&#10;\usepackage{amsmath}&#10;\usepackage{amssymb}&#10;\newcommand{\ul}{\mathbf}&#10;\pagestyle{empty}&#10;\begin{document}&#10;\noindent&#10;\textbf{Wiener Process as limit from Random Walk} \\[5pt]&#10;Let $t&gt;0$, $N \in \mathbb{N}$, $\ul{X}(0)=\ul{X}_0$. \\&#10;$&#10;\ul{X}_{n+1}(t)=\ul{X}_{n}(t)+ \sqrt{\frac{ 2D t}{N}}\,&#10;\left(&#10;\begin{array}{c}&#10;\epsilon^{1}_{n+1} \\&#10;\epsilon^2_{n+1}&#10;\end{array}&#10;\right), \ \ {\small n=0, \ldots, N\!-\!1},  \\[7pt]&#10;\textrm{i.d. with } &#10;\textrm{Var}(\epsilon^{i}_n)=1, \ \ \mathbb{E}(\epsilon^{i}_n)=0, \qquad i=1,2.&#10;$&#10;\end{document}"/>
  <p:tag name="IGUANATEXSIZE" val="20"/>
  <p:tag name="IGUANATEXCURSOR" val="49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32.25"/>
  <p:tag name="ORIGINALWIDTH" val="2679.75"/>
  <p:tag name="LATEXADDIN" val="\documentclass{article}&#10;\usepackage{amsmath}&#10;\usepackage{amssymb}&#10;\newcommand{\ul}{\mathbf}&#10;\pagestyle{empty}&#10;\begin{document}&#10;\noindent&#10;$\frac{X^i_N(t) -X^i_0}{\sqrt{2D\, t}}=&#10;\left(\frac{1}{\sqrt{N}} \sum \limits_{k=1}^N \epsilon_{k}^i\right) \sim \mathcal{N}(0,1)$ \ \ \ \ $(N \to \infty)$ \\[6pt]&#10;$\lim \limits_{N \to \infty} \mathbb{P}(\ul{X}_{N}(t)=\ul{x})= \frac{1}{4\pi tD} e^{-\frac{\|\ul{x}-\ul{x}_0\|^{2}}{4t D}}$ \\[6pt]&#10;&#10;\end{document}"/>
  <p:tag name="IGUANATEXSIZE" val="20"/>
  <p:tag name="IGUANATEXCURSOR" val="43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.5"/>
  <p:tag name="ORIGINALWIDTH" val="132.75"/>
  <p:tag name="LATEXADDIN" val="\documentclass{article}&#10;\usepackage{amsmath}&#10;\usepackage{amssymb}&#10;\usepackage{xcolor}&#10;\pagestyle{empty}&#10;\begin{document}&#10;\color{orange}{&#10;$\mathbb{R}^{2}$}&#10;&#10;&#10;&#10;\end{document}"/>
  <p:tag name="IGUANATEXSIZE" val="20"/>
  <p:tag name="IGUANATEXCURSOR" val="13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7.5"/>
  <p:tag name="ORIGINALWIDTH" val="1871.25"/>
  <p:tag name="LATEXADDIN" val="\documentclass{article}&#10;\usepackage{amsmath}&#10;\usepackage{amssymb}&#10;\newcommand{\ul}{\mathbf}&#10;\pagestyle{empty}&#10;\begin{document}&#10;\noindent&#10;In $\mathbb{R}^{2}$: \\&#10;- drunk spheres \, = sober spheres \\&#10;- straight curves = shortest curves &#10;\end{document}"/>
  <p:tag name="IGUANATEXSIZE" val="20"/>
  <p:tag name="IGUANATEXCURSOR" val="23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787.5"/>
  <p:tag name="LATEXADDIN" val="\documentclass{article}&#10;\usepackage{amsmath}&#10;\usepackage{amssymb}&#10;\newcommand{\ul}{\mathbf}&#10;\pagestyle{empty}&#10;\begin{document}&#10;\noindent&#10;\textbf{Monte-Carlo} &#10;\end{document}"/>
  <p:tag name="IGUANATEXSIZE" val="20"/>
  <p:tag name="IGUANATEXCURSOR" val="15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3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1128.75"/>
  <p:tag name="LATEXADDIN" val="\documentclass{article}&#10;\usepackage{amsmath}&#10;\usepackage{amssymb}&#10;\newcommand{\ul}{\mathbf}&#10;\pagestyle{empty}&#10;\begin{document}&#10;\noindent&#10;$u(x,t):= &#10;(G_{t} * f)(\ul{x})$&#10;\end{document}"/>
  <p:tag name="IGUANATEXSIZE" val="20"/>
  <p:tag name="IGUANATEXCURSOR" val="13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.25"/>
  <p:tag name="ORIGINALWIDTH" val="1323.75"/>
  <p:tag name="LATEXADDIN" val="\documentclass{article}&#10;\usepackage{amsmath}&#10;\usepackage{amssymb}&#10;\newcommand{\ul}{\mathbf}&#10;\newcommand{\R}{\mathbb{R}}&#10;\pagestyle{empty}&#10;\begin{document}&#10;\noindent&#10;\textbf{Gaussian Scale Space} \\[6pt]&#10;\end{document}"/>
  <p:tag name="IGUANATEXSIZE" val="20"/>
  <p:tag name="IGUANATEXCURSOR" val="1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9.5"/>
  <p:tag name="ORIGINALWIDTH" val="2189.25"/>
  <p:tag name="LATEXADDIN" val="\documentclass{article}&#10;\usepackage{amsmath}&#10;\pagestyle{empty}&#10;\begin{document}&#10;$(\mathcal{U}_{g} f)(v)=f( a^{-1}( v-x)), \qquad g=(x,a) $&#10;&#10;&#10;&#10;\end{document}"/>
  <p:tag name="IGUANATEXSIZE" val="20"/>
  <p:tag name="IGUANATEXCURSOR" val="8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"/>
  <p:tag name="ORIGINALWIDTH" val="1541.25"/>
  <p:tag name="LATEXADDIN" val="\documentclass{article}&#10;\usepackage{amsmath}&#10;\usepackage{amssymb}&#10;\newcommand{\ul}{\mathbf}&#10;\newcommand{\R}{\mathbb{R}}&#10;\pagestyle{empty}&#10;\begin{document}&#10;\noindent&#10;\textbf{Tikhonov Regularization} \\[6pt]&#10;\end{document}"/>
  <p:tag name="IGUANATEXSIZE" val="20"/>
  <p:tag name="IGUANATEXCURSOR" val="19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1.75"/>
  <p:tag name="ORIGINALWIDTH" val="1095.75"/>
  <p:tag name="LATEXADDIN" val="\documentclass{article}&#10;\usepackage{amsmath}&#10;\pagestyle{empty}&#10;\newcommand{\ul}{\mathbf}&#10;\begin{document}&#10;\[&#10;\begin{array}{rl}&#10;\frac{\partial u}{\partial t}(\ul{x},t) &amp;= \Delta u(\ul{x},t) \\&#10;u(\ul{x},0) &amp;=f(\ul{x})&#10;\end{array}&#10;\]&#10;\end{document}"/>
  <p:tag name="IGUANATEXSIZE" val="20"/>
  <p:tag name="IGUANATEXCURSOR" val="8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3"/>
  <p:tag name="ORIGINALWIDTH" val="2220"/>
  <p:tag name="LATEXADDIN" val="\documentclass{article}&#10;\usepackage{amsmath}&#10;\usepackage{amssymb}&#10;\pagestyle{empty}&#10;\newcommand{\ul}{\mathbf}&#10;\newcommand{\R}{\mathbb{R}}&#10;\begin{document}&#10;\[&#10;w_{\lambda}:= \textrm{argmin}&#10;\int \limits_{\R^2} |w-f|^2 + \lambda^{-1}\|\nabla w\|^2 {\rm d}\ul{x}&#10;\]&#10;\end{document}"/>
  <p:tag name="IGUANATEXSIZE" val="20"/>
  <p:tag name="IGUANATEXCURSOR" val="18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"/>
  <p:tag name="ORIGINALWIDTH" val="711.75"/>
  <p:tag name="LATEXADDIN" val="\documentclass{article}&#10;\usepackage{amsmath}&#10;\pagestyle{empty}&#10;\begin{document}&#10;Laplace trafo &#10;&#10;&#10;&#10;\end{document}"/>
  <p:tag name="IGUANATEXSIZE" val="20"/>
  <p:tag name="IGUANATEXCURSOR" val="9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.5"/>
  <p:tag name="ORIGINALWIDTH" val="132.75"/>
  <p:tag name="LATEXADDIN" val="\documentclass{article}&#10;\usepackage{amsmath}&#10;\usepackage{amssymb}&#10;\usepackage{xcolor}&#10;\pagestyle{empty}&#10;\begin{document}&#10;$\mathbb{R}^{2}$&#10;&#10;&#10;&#10;\end{document}"/>
  <p:tag name="IGUANATEXSIZE" val="20"/>
  <p:tag name="IGUANATEXCURSOR" val="13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4.25"/>
  <p:tag name="ORIGINALWIDTH" val="894.75"/>
  <p:tag name="LATEXADDIN" val="\documentclass{article}&#10;\usepackage{amsmath}&#10;\usepackage{amssymb}&#10;\usepackage{xcolor}&#10;\pagestyle{empty}&#10;\begin{document}&#10;&#10;$\textrm{SE(2)}\equiv \mathbb{R}^{2} \rtimes S^{1}$&#10;&#10;&#10;&#10;\end{document}"/>
  <p:tag name="IGUANATEXSIZE" val="20"/>
  <p:tag name="IGUANATEXCURSOR" val="13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4.25"/>
  <p:tag name="ORIGINALWIDTH" val="1760.25"/>
  <p:tag name="LATEXADDIN" val="\documentclass{article}&#10;\usepackage{amsmath}&#10;\usepackage{amssymb}&#10;\usepackage{xcolor}&#10;\pagestyle{empty}&#10;\newcommand{\R}{\mathbb{R}}&#10;\begin{document}&#10;$\R^{3}\rtimes S^2:=\textrm{SE(3)}/(\{0\} \times \textrm{SO(2)})  &#10;$&#10;&#10;&#10;&#10;\end{document}"/>
  <p:tag name="IGUANATEXSIZE" val="20"/>
  <p:tag name="IGUANATEXCURSOR" val="21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11"/>
  <p:tag name="ORIGINALWIDTH" val="3367.5"/>
  <p:tag name="LATEXADDIN" val="\documentclass{article}&#10;\usepackage{amsmath}&#10;\usepackage{amssymb}&#10;\usepackage{xcolor}&#10;\pagestyle{empty}&#10;\begin{document}&#10;\begin{itemize}&#10;\item On $\mathbb{R}^{2}$: shortest curves  = straight lines&#10;\item On $SE(2)$: \\&#10;\textbf{curve }$\gamma(t)=(x(t),y(t),\theta(t))$\\[7pt]&#10;\textbf{metric tensor } \ $\mathcal{G}(\dot{\gamma},\dot{\gamma})= &#10;\dot{\theta}^2 + &#10;\xi^2 \; (\dot{x}\, \cos \theta  + \dot{y}\, \sin \theta)^2$ \\[7pt]&#10;\textbf{SR-constraint }\ \ \ \ \ \ \ \ \ $\theta(t)=\arg\{\dot{x}(t)+i \, \dot{y}(t)\}$, \\[7pt]&#10;\textbf{distance }$&#10;d(g_0,g_1):=\!\min \limits_{&#10;{\scriptsize&#10;\begin{array}{c}&#10;\gamma \textrm{ smooth} \\&#10;\textrm{SR-constraint} \\&#10;\gamma(0)=g_0, \ &#10;\gamma(1)= g_1, &#10;\end{array}&#10;}&#10;}\! \!\!\int \limits_{0}^{1} \! &#10;\sqrt{\mathcal{G}(\dot{\gamma}(t),\dot{\gamma}(t)) } \; {\rm d}t&#10;$, \end{itemize}&#10;\end{document}"/>
  <p:tag name="IGUANATEXSIZE" val="20"/>
  <p:tag name="IGUANATEXCURSOR" val="74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6.25"/>
  <p:tag name="ORIGINALWIDTH" val="83.25"/>
  <p:tag name="LATEXADDIN" val="\documentclass{article}&#10;\usepackage{amsmath}&#10;\pagestyle{empty}&#10;\begin{document}&#10;$\neq$&#10;&#10;&#10;&#10;\end{document}"/>
  <p:tag name="IGUANATEXSIZE" val="20"/>
  <p:tag name="IGUANATEXCURSOR" val="8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"/>
  <p:tag name="ORIGINALWIDTH" val="1528.5"/>
  <p:tag name="LATEXADDIN" val="\documentclass{article}&#10;\usepackage{amsmath}&#10;\pagestyle{empty}&#10;\begin{document}&#10;{\small&#10;$\dot{\theta}=c_1$ and&#10;$\dot{x}\cos \theta \!+\! \dot{y}\sin \theta=c_2$} &#10;\end{document}"/>
  <p:tag name="IGUANATEXSIZE" val="20"/>
  <p:tag name="IGUANATEXCURSOR" val="1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.75"/>
  <p:tag name="ORIGINALWIDTH" val="2820"/>
  <p:tag name="LATEXADDIN" val="\documentclass{article}&#10;\usepackage{amsmath}&#10;\usepackage{amssymb}&#10;\pagestyle{empty}&#10;\begin{document}&#10;$\mathbb{R} \rtimes \mathbb{R}^+$ : &#10;$g_1 g_2=(x_1,a_1) (x_2,a_2)= (x_1+a_{1} x_2, a_1 a_2)$&#10;\end{document}"/>
  <p:tag name="IGUANATEXSIZE" val="20"/>
  <p:tag name="IGUANATEXCURSOR" val="14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4.25"/>
  <p:tag name="ORIGINALWIDTH" val="2459.25"/>
  <p:tag name="LATEXADDIN" val="\documentclass{article}&#10;\usepackage{amsmath}&#10;\usepackage{amssymb}&#10;\usepackage{xcolor}&#10;\pagestyle{empty}&#10;\begin{document}&#10;\noindent&#10;$&#10;\mathcal{G}(\dot{\gamma},\dot{\gamma}):= &#10;\mathcal{C}(\gamma) \cdot&#10;\left(  &#10;\dot{\theta}^2 + &#10;\xi^2 \; (\dot{x}\, \cos \theta  + \dot{y}\, \sin \theta)^2\right)$ &#10;&#10;\end{document}"/>
  <p:tag name="IGUANATEXSIZE" val="20"/>
  <p:tag name="IGUANATEXCURSOR" val="13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228"/>
  <p:tag name="LATEXADDIN" val="\documentclass{article}&#10;\usepackage{amsmath}&#10;\usepackage{color}&#10;\usepackage[dvipsnames]{xcolor}&#10;\pagestyle{empty}&#10;\begin{document}&#10;{ \color{Orange} $\mathcal{C}$}$(\gamma)$&#10;&#10;&#10;&#10;\end{document}"/>
  <p:tag name="IGUANATEXSIZE" val="20"/>
  <p:tag name="IGUANATEXCURSOR" val="17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5"/>
  <p:tag name="ORIGINALWIDTH" val="2353.5"/>
  <p:tag name="LATEXADDIN" val="\documentclass{article}&#10;\usepackage{amsmath}&#10;\usepackage{amssymb}&#10;\usepackage{xcolor}&#10;\newcommand{\ul}{\mathbf}&#10;\pagestyle{empty}&#10;\begin{document}&#10;\noindent&#10;$&#10;%\left.&#10;\mathcal{G}&#10;%\right|_{\gamma}&#10;(\dot{\gamma},\dot{\gamma}):= &#10;\|\dot{\mathbf{n}}\|^2 +  |\dot{\ul{y}}\cdot \ul{n}|^2,  &#10;\; \textrm{ along } \gamma=(\ul{y},\ul{n}) &#10;$&#10;&#10;\end{document}"/>
  <p:tag name="IGUANATEXSIZE" val="20"/>
  <p:tag name="IGUANATEXCURSOR" val="30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195"/>
  <p:tag name="LATEXADDIN" val="\documentclass{article}&#10;\usepackage{amsmath}&#10;\pagestyle{empty}&#10;\begin{document}&#10;$\mathbf{y}(\cdot)$&#10;&#10;&#10;&#10;\end{document}"/>
  <p:tag name="IGUANATEXSIZE" val="20"/>
  <p:tag name="IGUANATEXCURSOR" val="9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.5"/>
  <p:tag name="ORIGINALWIDTH" val="133.5"/>
  <p:tag name="LATEXADDIN" val="\documentclass{article}&#10;\usepackage{amsmath}&#10;\pagestyle{empty}&#10;\usepackage{amssymb}&#10;\begin{document}&#10;$\mathbb{R}^3$&#10;&#10;&#10;&#10;\end{document}"/>
  <p:tag name="IGUANATEXSIZE" val="20"/>
  <p:tag name="IGUANATEXCURSOR" val="8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7|43.6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2.5"/>
  <p:tag name="ORIGINALWIDTH" val="63"/>
  <p:tag name="LATEXADDIN" val="\documentclass{article}&#10;\usepackage{amsmath}&#10;\pagestyle{empty}&#10;\newcommand{\ul}{\mathbf}&#10;\begin{document}&#10;$f$&#10;&#10;&#10;&#10;\end{document}"/>
  <p:tag name="IGUANATEXSIZE" val="20"/>
  <p:tag name="IGUANATEXCURSOR" val="10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.75"/>
  <p:tag name="ORIGINALWIDTH" val="76.5"/>
  <p:tag name="LATEXADDIN" val="\documentclass{article}&#10;\usepackage{amsmath}&#10;\pagestyle{empty}&#10;\newcommand{\ul}{\mathbf}&#10;\begin{document}&#10;$\psi$ &#10;&#10;\end{document}"/>
  <p:tag name="IGUANATEXSIZE" val="20"/>
  <p:tag name="IGUANATEXCURSOR" val="1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0"/>
  <p:tag name="ORIGINALWIDTH" val="2103.75"/>
  <p:tag name="LATEXADDIN" val="\documentclass{article}&#10;\usepackage{amsmath}&#10;\usepackage{amssymb}&#10;\pagestyle{empty}&#10;\newcommand{\ul}{\mathbf}&#10;\newcommand{\R}{\mathbb{R}}&#10;\begin{document}&#10;\[&#10;\begin{array}{rcl}&#10;(\ul{x},\ul{R}) &amp; \mapsto  &amp;&#10;\int \limits_{\R^{d}} &#10;\overline{\psi(\ul{R}^{-1}(\ul{y}-\ul{x}))}\, f(\ul{y})\; {\rm d}\ul{y}&#10;\end{array}&#10;\]&#10;\end{document}"/>
  <p:tag name="IGUANATEXSIZE" val="20"/>
  <p:tag name="IGUANATEXCURSOR" val="17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296.25"/>
  <p:tag name="LATEXADDIN" val="\documentclass{article}&#10;\usepackage{amsmath}&#10;\usepackage{amssymb}&#10;\pagestyle{empty}&#10;\newcommand{\ul}{\mathbf}&#10;\begin{document}&#10;$\textrm{SE}(d)$&#10;&#10;&#10;&#10;&#10;&#10;\end{document}"/>
  <p:tag name="IGUANATEXSIZE" val="20"/>
  <p:tag name="IGUANATEXCURSOR" val="14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2519.25"/>
  <p:tag name="LATEXADDIN" val="\documentclass{article}&#10;\usepackage{amsmath}&#10;\usepackage{amssymb}&#10;\pagestyle{empty}&#10;\newcommand{\ul}{\mathbf}&#10;\begin{document}&#10;\[&#10;g_1 g_2 = (\ul{x}_{1},\ul{R}_{1}) \, (\ul{x}_{2},\ul{R}_{2})&#10;= (\ul{x}_{1}+\ul{R}_1 \ul{x}_{2}, \ul{R}_{1}\ul{R}_{2})&#10;\]&#10;&#10;&#10;&#10;&#10;&#10;\end{document}"/>
  <p:tag name="IGUANATEXSIZE" val="20"/>
  <p:tag name="IGUANATEXCURSOR" val="2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err="1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33674</TotalTime>
  <Words>1854</Words>
  <Application>Microsoft Office PowerPoint</Application>
  <PresentationFormat>On-screen Show (4:3)</PresentationFormat>
  <Paragraphs>422</Paragraphs>
  <Slides>35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Helvetica Light</vt:lpstr>
      <vt:lpstr>Wingdings</vt:lpstr>
      <vt:lpstr>ヒラギノ角ゴ Pro W3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Lie Group Analysis via Invertible Scores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RDuits</dc:creator>
  <cp:lastModifiedBy>Duits, R.</cp:lastModifiedBy>
  <cp:revision>1311</cp:revision>
  <dcterms:created xsi:type="dcterms:W3CDTF">2012-02-29T16:07:09Z</dcterms:created>
  <dcterms:modified xsi:type="dcterms:W3CDTF">2016-01-14T10:37:02Z</dcterms:modified>
</cp:coreProperties>
</file>