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4" r:id="rId1"/>
    <p:sldMasterId id="2147483656" r:id="rId2"/>
    <p:sldMasterId id="2147483776" r:id="rId3"/>
    <p:sldMasterId id="2147483778" r:id="rId4"/>
    <p:sldMasterId id="2147483780" r:id="rId5"/>
  </p:sldMasterIdLst>
  <p:notesMasterIdLst>
    <p:notesMasterId r:id="rId56"/>
  </p:notesMasterIdLst>
  <p:sldIdLst>
    <p:sldId id="297" r:id="rId6"/>
    <p:sldId id="298" r:id="rId7"/>
    <p:sldId id="521" r:id="rId8"/>
    <p:sldId id="559" r:id="rId9"/>
    <p:sldId id="612" r:id="rId10"/>
    <p:sldId id="817" r:id="rId11"/>
    <p:sldId id="610" r:id="rId12"/>
    <p:sldId id="607" r:id="rId13"/>
    <p:sldId id="558" r:id="rId14"/>
    <p:sldId id="606" r:id="rId15"/>
    <p:sldId id="523" r:id="rId16"/>
    <p:sldId id="560" r:id="rId17"/>
    <p:sldId id="561" r:id="rId18"/>
    <p:sldId id="274" r:id="rId19"/>
    <p:sldId id="562" r:id="rId20"/>
    <p:sldId id="563" r:id="rId21"/>
    <p:sldId id="564" r:id="rId22"/>
    <p:sldId id="451" r:id="rId23"/>
    <p:sldId id="524" r:id="rId24"/>
    <p:sldId id="452" r:id="rId25"/>
    <p:sldId id="453" r:id="rId26"/>
    <p:sldId id="454" r:id="rId27"/>
    <p:sldId id="455" r:id="rId28"/>
    <p:sldId id="456" r:id="rId29"/>
    <p:sldId id="526" r:id="rId30"/>
    <p:sldId id="608" r:id="rId31"/>
    <p:sldId id="527" r:id="rId32"/>
    <p:sldId id="565" r:id="rId33"/>
    <p:sldId id="528" r:id="rId34"/>
    <p:sldId id="566" r:id="rId35"/>
    <p:sldId id="609" r:id="rId36"/>
    <p:sldId id="568" r:id="rId37"/>
    <p:sldId id="569" r:id="rId38"/>
    <p:sldId id="570" r:id="rId39"/>
    <p:sldId id="571" r:id="rId40"/>
    <p:sldId id="572" r:id="rId41"/>
    <p:sldId id="573" r:id="rId42"/>
    <p:sldId id="575" r:id="rId43"/>
    <p:sldId id="576" r:id="rId44"/>
    <p:sldId id="577" r:id="rId45"/>
    <p:sldId id="578" r:id="rId46"/>
    <p:sldId id="579" r:id="rId47"/>
    <p:sldId id="580" r:id="rId48"/>
    <p:sldId id="530" r:id="rId49"/>
    <p:sldId id="616" r:id="rId50"/>
    <p:sldId id="818" r:id="rId51"/>
    <p:sldId id="819" r:id="rId52"/>
    <p:sldId id="617" r:id="rId53"/>
    <p:sldId id="618" r:id="rId54"/>
    <p:sldId id="613" r:id="rId55"/>
  </p:sldIdLst>
  <p:sldSz cx="9144000" cy="6858000" type="screen4x3"/>
  <p:notesSz cx="6858000" cy="9144000"/>
  <p:defaultTextStyle>
    <a:defPPr>
      <a:defRPr lang="nl-NL"/>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c" initials="s" lastIdx="2" clrIdx="0"/>
  <p:cmAuthor id="1" name="SE" initials="" lastIdx="9"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78"/>
    <p:restoredTop sz="93878"/>
  </p:normalViewPr>
  <p:slideViewPr>
    <p:cSldViewPr>
      <p:cViewPr varScale="1">
        <p:scale>
          <a:sx n="115" d="100"/>
          <a:sy n="115" d="100"/>
        </p:scale>
        <p:origin x="1912" y="2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nl-NL"/>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nl-NL"/>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nl-NL"/>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5B2F735-D76B-9E43-BF97-2AAC6FDEB736}" type="slidenum">
              <a:rPr lang="nl-NL"/>
              <a:pPr/>
              <a:t>‹#›</a:t>
            </a:fld>
            <a:endParaRPr lang="nl-NL"/>
          </a:p>
        </p:txBody>
      </p:sp>
    </p:spTree>
    <p:extLst>
      <p:ext uri="{BB962C8B-B14F-4D97-AF65-F5344CB8AC3E}">
        <p14:creationId xmlns:p14="http://schemas.microsoft.com/office/powerpoint/2010/main" val="4005399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r.wikipedia.org/wiki/Acid_Cryptofil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describe the basic</a:t>
            </a:r>
            <a:r>
              <a:rPr lang="en-US" baseline="0" dirty="0"/>
              <a:t> principles of the ICS Networks pointing out the connection among business </a:t>
            </a:r>
            <a:r>
              <a:rPr lang="en-US" baseline="0" dirty="0" err="1"/>
              <a:t>lan</a:t>
            </a:r>
            <a:r>
              <a:rPr lang="en-US" baseline="0" dirty="0"/>
              <a:t>, supervisory network and control system network.</a:t>
            </a:r>
          </a:p>
          <a:p>
            <a:endParaRPr lang="en-US" baseline="0" dirty="0"/>
          </a:p>
          <a:p>
            <a:r>
              <a:rPr lang="en-GB" dirty="0"/>
              <a:t>An industrial network is most typically made up of several distinct areas, which are simplified here as a business network or enterprise, business operations, a supervisory network, and process and control networks. </a:t>
            </a:r>
          </a:p>
          <a:p>
            <a:endParaRPr lang="en-GB" dirty="0"/>
          </a:p>
          <a:p>
            <a:r>
              <a:rPr lang="en-GB" dirty="0"/>
              <a:t>The separation of assets into functional groups allows specific services to be tightly locked down and controlled, and is one of the easiest methods of reducing the attack surface that is exposed to attackers. Simply by disallowing all unnecessary ports and services, we also eliminate all of the vulnerabilities—known or unknown—that could potentially allow an attacker to exploit those services. That’s wh</a:t>
            </a:r>
            <a:r>
              <a:rPr lang="en-GB" baseline="0" dirty="0"/>
              <a:t>y we expect to find  firewall to isolate these three areas.</a:t>
            </a:r>
          </a:p>
          <a:p>
            <a:endParaRPr lang="en-US" baseline="0" dirty="0"/>
          </a:p>
          <a:p>
            <a:r>
              <a:rPr lang="en-US" baseline="0" dirty="0"/>
              <a:t>--------------- ISA 95 levels</a:t>
            </a:r>
          </a:p>
          <a:p>
            <a:r>
              <a:rPr lang="en-GB" sz="1200" b="0" i="0" u="none" strike="noStrike" kern="1200" baseline="0" dirty="0">
                <a:solidFill>
                  <a:schemeClr val="tx1"/>
                </a:solidFill>
                <a:latin typeface="+mn-lt"/>
                <a:ea typeface="+mn-ea"/>
                <a:cs typeface="+mn-cs"/>
              </a:rPr>
              <a:t>Level0: Defines the actual physical processes. </a:t>
            </a:r>
          </a:p>
          <a:p>
            <a:r>
              <a:rPr lang="en-GB" sz="1200" b="0" i="0" u="none" strike="noStrike" kern="1200" baseline="0" dirty="0">
                <a:solidFill>
                  <a:schemeClr val="tx1"/>
                </a:solidFill>
                <a:latin typeface="+mn-lt"/>
                <a:ea typeface="+mn-ea"/>
                <a:cs typeface="+mn-cs"/>
              </a:rPr>
              <a:t>Level1: Defines the activities involved in sensing and manipulating the physical processes. </a:t>
            </a:r>
          </a:p>
          <a:p>
            <a:r>
              <a:rPr lang="en-GB" sz="1200" b="0" i="0" u="none" strike="noStrike" kern="1200" baseline="0" dirty="0">
                <a:solidFill>
                  <a:schemeClr val="tx1"/>
                </a:solidFill>
                <a:latin typeface="+mn-lt"/>
                <a:ea typeface="+mn-ea"/>
                <a:cs typeface="+mn-cs"/>
              </a:rPr>
              <a:t>Level2: Defines the activities of monitoring and controlling the physical processes. </a:t>
            </a:r>
          </a:p>
          <a:p>
            <a:r>
              <a:rPr lang="en-GB" sz="1200" b="0" i="0" u="none" strike="noStrike" kern="1200" baseline="0" dirty="0">
                <a:solidFill>
                  <a:schemeClr val="tx1"/>
                </a:solidFill>
                <a:latin typeface="+mn-lt"/>
                <a:ea typeface="+mn-ea"/>
                <a:cs typeface="+mn-cs"/>
              </a:rPr>
              <a:t>Level3: Defines the activities of the work flow to produce the desired end-products. </a:t>
            </a:r>
          </a:p>
          <a:p>
            <a:r>
              <a:rPr lang="en-GB" sz="1200" b="0" i="0" u="none" strike="noStrike" kern="1200" baseline="0" dirty="0">
                <a:solidFill>
                  <a:schemeClr val="tx1"/>
                </a:solidFill>
                <a:latin typeface="+mn-lt"/>
                <a:ea typeface="+mn-ea"/>
                <a:cs typeface="+mn-cs"/>
              </a:rPr>
              <a:t>Level4: Defines the business-related activities needed to manage a manufacturing organization.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E973E1-5991-9141-8865-37A189B9C4BB}"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7495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CA">
              <a:latin typeface="Times New Roman" charset="0"/>
            </a:endParaRPr>
          </a:p>
        </p:txBody>
      </p:sp>
    </p:spTree>
    <p:extLst>
      <p:ext uri="{BB962C8B-B14F-4D97-AF65-F5344CB8AC3E}">
        <p14:creationId xmlns:p14="http://schemas.microsoft.com/office/powerpoint/2010/main" val="53579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most common technical misconception about Stuxnet that appears in almost every publication on the malware is that the rotor speed attack would record and play back process values by means of the recording and playback of signal inputs that we uncovered back in 2010 and that is also highlighted in my TED talk. Slipping the attention of most people writing about Stuxnet, this particular and certainly most intriguing attack component is only used in the overpressure attack. The S7-315 attack against the Centrifuge Drive System simply doesn’t do this</a:t>
            </a:r>
          </a:p>
          <a:p>
            <a:r>
              <a:rPr lang="en-US" sz="1600"/>
              <a:t>During the attack, legitimate control code is simply suspended.</a:t>
            </a:r>
          </a:p>
          <a:p>
            <a:endParaRPr lang="en-US" sz="1600"/>
          </a:p>
          <a:p>
            <a:endParaRPr lang="en-US" sz="1600"/>
          </a:p>
          <a:p>
            <a:r>
              <a:rPr lang="en-US" sz="1600"/>
              <a:t>If a SCADA application did monitor rotor speeds by communicating with the infected S7-315 controllers, it would simply have seen the exact speed values from the time before the attack sequence executes. The SCADA software gets its information from memory in the controller, not by directly talking to the frequency converter. Such memory must be updated actively by the control logic, reading values from the converter. However if legitimate control logic is suspended, such updates no longer take place, resulting in static values that perfectly match normal operation.</a:t>
            </a:r>
          </a:p>
          <a:p>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1C5B49-B23F-5349-939B-29A5965D7BD7}" type="slidenum">
              <a:rPr kumimoji="0" lang="nl-NL"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3988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attackers created a multi-functional attack platform that includes several extensions and malicious files designed to quickly adjust to different systems’ configurations and harvest intelligence from infected machines. The platform is unique to </a:t>
            </a:r>
            <a:r>
              <a:rPr lang="en-US" dirty="0" err="1"/>
              <a:t>Rocra</a:t>
            </a:r>
            <a:r>
              <a:rPr lang="en-US" dirty="0"/>
              <a:t> and has not been identified by Kaspersky Lab in previous cyber-espionage campaigns. Notable characteristics include:</a:t>
            </a:r>
          </a:p>
          <a:p>
            <a:r>
              <a:rPr lang="en-US" b="1" dirty="0"/>
              <a:t>“Resurrection” module</a:t>
            </a:r>
            <a:r>
              <a:rPr lang="en-US" dirty="0"/>
              <a:t>: A unique module that enables the attackers to “resurrect” infected machines. The module is embedded as a plug-in inside Adobe Reader and Microsoft Office installations and provides the attackers a foolproof way to regain access to a target system if the main malware body is discovered and removed, or if the system is patched. Once the C2s are operational again the attackers send a specialized document file (PDF or Office document) to victims’ machines via e-mail which will activate the malware again.</a:t>
            </a:r>
          </a:p>
          <a:p>
            <a:r>
              <a:rPr lang="en-US" b="1" dirty="0"/>
              <a:t>Advanced cryptographic spy-modules</a:t>
            </a:r>
            <a:r>
              <a:rPr lang="en-US" dirty="0"/>
              <a:t>: The main purpose of the spying modules is to steal information. This includes files from different cryptographic systems, such as </a:t>
            </a:r>
            <a:r>
              <a:rPr lang="en-US" dirty="0">
                <a:hlinkClick r:id="rId3"/>
              </a:rPr>
              <a:t>Acid Cryptofiler</a:t>
            </a:r>
            <a:r>
              <a:rPr lang="en-US" dirty="0"/>
              <a:t>, which is known to be used in organizations of NATO, the European Union, European Parliament and European Commission since the summer of 2011 to protect sensitive information.</a:t>
            </a:r>
          </a:p>
          <a:p>
            <a:r>
              <a:rPr lang="en-US" b="1" dirty="0"/>
              <a:t>Mobile Devices</a:t>
            </a:r>
            <a:r>
              <a:rPr lang="en-US" dirty="0"/>
              <a:t>: In addition to targeting traditional workstations, the malware is capable of stealing data from mobile devices, such as smartphones (iPhone, Nokia and Windows Mobile). The malware is also capable of stealing configuration information from enterprise network equipment such as routers and switches, as well as deleted files from removable disk drives.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F526CA-63E6-4D4C-8747-3EED7BE420C0}"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6419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Air</a:t>
            </a:r>
            <a:r>
              <a:rPr lang="en-US" baseline="0" dirty="0"/>
              <a:t> gaps useless</a:t>
            </a:r>
          </a:p>
          <a:p>
            <a:pPr marL="171450" lvl="0" indent="-171450">
              <a:buFontTx/>
              <a:buChar char="-"/>
            </a:pPr>
            <a:r>
              <a:rPr lang="en-US" baseline="0" dirty="0"/>
              <a:t>So many vectors: USB, laptops (employees, contractors), even ICS equipment software (see </a:t>
            </a:r>
            <a:r>
              <a:rPr lang="en-US" baseline="0" dirty="0" err="1"/>
              <a:t>Havex</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7DC53A-C8F1-724A-BE8D-2A8F311D328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470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Air</a:t>
            </a:r>
            <a:r>
              <a:rPr lang="en-US" baseline="0" dirty="0"/>
              <a:t> gaps useless</a:t>
            </a:r>
          </a:p>
          <a:p>
            <a:pPr marL="171450" lvl="0" indent="-171450">
              <a:buFontTx/>
              <a:buChar char="-"/>
            </a:pPr>
            <a:r>
              <a:rPr lang="en-US" baseline="0" dirty="0"/>
              <a:t>So many vectors: USB, laptops (employees, contractors), even ICS equipment software (see </a:t>
            </a:r>
            <a:r>
              <a:rPr lang="en-US" baseline="0" dirty="0" err="1"/>
              <a:t>Havex</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7DC53A-C8F1-724A-BE8D-2A8F311D328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7660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Air</a:t>
            </a:r>
            <a:r>
              <a:rPr lang="en-US" baseline="0" dirty="0"/>
              <a:t> gaps useless</a:t>
            </a:r>
          </a:p>
          <a:p>
            <a:pPr marL="171450" lvl="0" indent="-171450">
              <a:buFontTx/>
              <a:buChar char="-"/>
            </a:pPr>
            <a:r>
              <a:rPr lang="en-US" baseline="0" dirty="0"/>
              <a:t>So many vectors: USB, laptops (employees, contractors), even ICS equipment software (see </a:t>
            </a:r>
            <a:r>
              <a:rPr lang="en-US" baseline="0" dirty="0" err="1"/>
              <a:t>Havex</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7DC53A-C8F1-724A-BE8D-2A8F311D328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12125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10.tiff"/><Relationship Id="rId4" Type="http://schemas.openxmlformats.org/officeDocument/2006/relationships/image" Target="../media/image1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blue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125538"/>
            <a:ext cx="3571875"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5" descr="blue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ctrTitle"/>
          </p:nvPr>
        </p:nvSpPr>
        <p:spPr>
          <a:xfrm>
            <a:off x="611188" y="1619250"/>
            <a:ext cx="5616575" cy="1470025"/>
          </a:xfrm>
        </p:spPr>
        <p:txBody>
          <a:bodyPr anchor="t"/>
          <a:lstStyle>
            <a:lvl1pPr>
              <a:defRPr/>
            </a:lvl1pPr>
          </a:lstStyle>
          <a:p>
            <a:r>
              <a:rPr lang="nl-NL"/>
              <a:t>Click to edit Master title style</a:t>
            </a:r>
          </a:p>
        </p:txBody>
      </p:sp>
      <p:sp>
        <p:nvSpPr>
          <p:cNvPr id="50179" name="Rectangle 3"/>
          <p:cNvSpPr>
            <a:spLocks noGrp="1" noChangeArrowheads="1"/>
          </p:cNvSpPr>
          <p:nvPr>
            <p:ph type="subTitle" idx="1"/>
          </p:nvPr>
        </p:nvSpPr>
        <p:spPr>
          <a:xfrm>
            <a:off x="611188" y="3238500"/>
            <a:ext cx="5113337" cy="550863"/>
          </a:xfrm>
        </p:spPr>
        <p:txBody>
          <a:bodyPr/>
          <a:lstStyle>
            <a:lvl1pPr marL="0" indent="0">
              <a:buFontTx/>
              <a:buNone/>
              <a:defRPr sz="1800">
                <a:solidFill>
                  <a:schemeClr val="tx2"/>
                </a:solidFill>
              </a:defRPr>
            </a:lvl1pPr>
          </a:lstStyle>
          <a:p>
            <a:r>
              <a:rPr lang="nl-NL"/>
              <a:t>Click to edit Master subtitle style</a:t>
            </a:r>
          </a:p>
        </p:txBody>
      </p:sp>
    </p:spTree>
    <p:extLst>
      <p:ext uri="{BB962C8B-B14F-4D97-AF65-F5344CB8AC3E}">
        <p14:creationId xmlns:p14="http://schemas.microsoft.com/office/powerpoint/2010/main" val="316705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7"/>
          <p:cNvSpPr>
            <a:spLocks noGrp="1" noChangeArrowheads="1"/>
          </p:cNvSpPr>
          <p:nvPr>
            <p:ph type="sldNum" sz="quarter" idx="11"/>
          </p:nvPr>
        </p:nvSpPr>
        <p:spPr>
          <a:ln/>
        </p:spPr>
        <p:txBody>
          <a:bodyPr/>
          <a:lstStyle>
            <a:lvl1pPr>
              <a:defRPr/>
            </a:lvl1pPr>
          </a:lstStyle>
          <a:p>
            <a:r>
              <a:rPr lang="nl-NL"/>
              <a:t>PAGE </a:t>
            </a:r>
            <a:fld id="{1914FC00-47C3-E044-BE0B-15C08C672B62}" type="slidenum">
              <a:rPr lang="nl-NL"/>
              <a:pPr/>
              <a:t>‹#›</a:t>
            </a:fld>
            <a:endParaRPr lang="nl-NL"/>
          </a:p>
        </p:txBody>
      </p:sp>
      <p:sp>
        <p:nvSpPr>
          <p:cNvPr id="6" name="Rectangle 13"/>
          <p:cNvSpPr>
            <a:spLocks noGrp="1" noChangeArrowheads="1"/>
          </p:cNvSpPr>
          <p:nvPr>
            <p:ph type="dt" sz="half" idx="12"/>
          </p:nvPr>
        </p:nvSpPr>
        <p:spPr>
          <a:ln/>
        </p:spPr>
        <p:txBody>
          <a:bodyPr/>
          <a:lstStyle>
            <a:lvl1pPr>
              <a:defRPr/>
            </a:lvl1pPr>
          </a:lstStyle>
          <a:p>
            <a:fld id="{D8764345-8834-E54C-91A3-AE0BF80A83EF}" type="datetime1">
              <a:rPr lang="nl-NL"/>
              <a:pPr/>
              <a:t>03-05-2021</a:t>
            </a:fld>
            <a:endParaRPr lang="nl-NL"/>
          </a:p>
        </p:txBody>
      </p:sp>
    </p:spTree>
    <p:extLst>
      <p:ext uri="{BB962C8B-B14F-4D97-AF65-F5344CB8AC3E}">
        <p14:creationId xmlns:p14="http://schemas.microsoft.com/office/powerpoint/2010/main" val="1156454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215900"/>
            <a:ext cx="2005012" cy="5522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188" y="215900"/>
            <a:ext cx="5867400" cy="5522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7"/>
          <p:cNvSpPr>
            <a:spLocks noGrp="1" noChangeArrowheads="1"/>
          </p:cNvSpPr>
          <p:nvPr>
            <p:ph type="sldNum" sz="quarter" idx="11"/>
          </p:nvPr>
        </p:nvSpPr>
        <p:spPr>
          <a:ln/>
        </p:spPr>
        <p:txBody>
          <a:bodyPr/>
          <a:lstStyle>
            <a:lvl1pPr>
              <a:defRPr/>
            </a:lvl1pPr>
          </a:lstStyle>
          <a:p>
            <a:r>
              <a:rPr lang="nl-NL"/>
              <a:t>PAGE </a:t>
            </a:r>
            <a:fld id="{89A3268E-F38E-5045-9FDC-FECCA3ADA8BE}" type="slidenum">
              <a:rPr lang="nl-NL"/>
              <a:pPr/>
              <a:t>‹#›</a:t>
            </a:fld>
            <a:endParaRPr lang="nl-NL"/>
          </a:p>
        </p:txBody>
      </p:sp>
      <p:sp>
        <p:nvSpPr>
          <p:cNvPr id="6" name="Rectangle 13"/>
          <p:cNvSpPr>
            <a:spLocks noGrp="1" noChangeArrowheads="1"/>
          </p:cNvSpPr>
          <p:nvPr>
            <p:ph type="dt" sz="half" idx="12"/>
          </p:nvPr>
        </p:nvSpPr>
        <p:spPr>
          <a:ln/>
        </p:spPr>
        <p:txBody>
          <a:bodyPr/>
          <a:lstStyle>
            <a:lvl1pPr>
              <a:defRPr/>
            </a:lvl1pPr>
          </a:lstStyle>
          <a:p>
            <a:fld id="{AA4FD1C5-53B9-504D-967E-537DCF5F90EF}" type="datetime1">
              <a:rPr lang="nl-NL"/>
              <a:pPr/>
              <a:t>03-05-2021</a:t>
            </a:fld>
            <a:endParaRPr lang="nl-NL"/>
          </a:p>
        </p:txBody>
      </p:sp>
    </p:spTree>
    <p:extLst>
      <p:ext uri="{BB962C8B-B14F-4D97-AF65-F5344CB8AC3E}">
        <p14:creationId xmlns:p14="http://schemas.microsoft.com/office/powerpoint/2010/main" val="197916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bulle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buFont typeface="Wingdings" pitchFamily="2" charset="2"/>
              <a:buChar char="Ø"/>
              <a:defRPr sz="2000"/>
            </a:lvl1pPr>
            <a:lvl2pPr>
              <a:defRPr sz="1800"/>
            </a:lvl2pPr>
            <a:lvl3pPr>
              <a:buFont typeface="Wingdings" pitchFamily="2" charset="2"/>
              <a:buChar char="ü"/>
              <a:defRPr sz="1600"/>
            </a:lvl3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jdelijke aanduiding voor tekst 13"/>
          <p:cNvSpPr>
            <a:spLocks noGrp="1"/>
          </p:cNvSpPr>
          <p:nvPr>
            <p:ph type="body" sz="quarter" idx="13"/>
          </p:nvPr>
        </p:nvSpPr>
        <p:spPr>
          <a:xfrm>
            <a:off x="1768702" y="590090"/>
            <a:ext cx="7161016" cy="642937"/>
          </a:xfrm>
        </p:spPr>
        <p:txBody>
          <a:bodyPr tIns="0" rIns="0" bIns="0" anchor="b"/>
          <a:lstStyle>
            <a:lvl1pPr marL="0" indent="0">
              <a:buNone/>
              <a:defRPr sz="2500" b="1" cap="all" baseline="0">
                <a:latin typeface="+mj-lt"/>
              </a:defRPr>
            </a:lvl1pPr>
          </a:lstStyle>
          <a:p>
            <a:pPr lvl="0"/>
            <a:r>
              <a:rPr lang="en-US" noProof="0"/>
              <a:t>Click to edit Master text styles</a:t>
            </a:r>
          </a:p>
        </p:txBody>
      </p:sp>
      <p:sp>
        <p:nvSpPr>
          <p:cNvPr id="10" name="Tijdelijke aanduiding voor tekst 15"/>
          <p:cNvSpPr>
            <a:spLocks noGrp="1"/>
          </p:cNvSpPr>
          <p:nvPr>
            <p:ph type="body" sz="quarter" idx="14"/>
          </p:nvPr>
        </p:nvSpPr>
        <p:spPr>
          <a:xfrm>
            <a:off x="1768687" y="1226814"/>
            <a:ext cx="7161031" cy="285750"/>
          </a:xfrm>
        </p:spPr>
        <p:txBody>
          <a:bodyPr tIns="0" rIns="0" bIns="0" anchor="b"/>
          <a:lstStyle>
            <a:lvl1pPr>
              <a:buFontTx/>
              <a:buNone/>
              <a:defRPr cap="all" baseline="0">
                <a:latin typeface="+mj-lt"/>
              </a:defRPr>
            </a:lvl1pPr>
            <a:lvl2pPr>
              <a:buFontTx/>
              <a:buNone/>
              <a:defRPr/>
            </a:lvl2pPr>
            <a:lvl3pPr>
              <a:buFontTx/>
              <a:buNone/>
              <a:defRPr/>
            </a:lvl3pPr>
            <a:lvl4pPr>
              <a:buFontTx/>
              <a:buNone/>
              <a:defRPr/>
            </a:lvl4pPr>
            <a:lvl5pPr>
              <a:buFontTx/>
              <a:buNone/>
              <a:defRPr/>
            </a:lvl5pPr>
          </a:lstStyle>
          <a:p>
            <a:pPr lvl="0"/>
            <a:r>
              <a:rPr lang="en-US" noProof="0"/>
              <a:t>Click to edit Master text styles</a:t>
            </a:r>
          </a:p>
        </p:txBody>
      </p:sp>
      <p:sp>
        <p:nvSpPr>
          <p:cNvPr id="5" name="Tijdelijke aanduiding voor datum 3"/>
          <p:cNvSpPr>
            <a:spLocks noGrp="1"/>
          </p:cNvSpPr>
          <p:nvPr>
            <p:ph type="dt" sz="half" idx="15"/>
          </p:nvPr>
        </p:nvSpPr>
        <p:spPr/>
        <p:txBody>
          <a:bodyPr/>
          <a:lstStyle>
            <a:lvl1pPr>
              <a:defRPr/>
            </a:lvl1pPr>
          </a:lstStyle>
          <a:p>
            <a:pPr>
              <a:defRPr/>
            </a:pPr>
            <a:fld id="{DA8FD15E-6E58-4B5F-AFD4-37F6DBF6415D}" type="datetime1">
              <a:rPr lang="it-IT"/>
              <a:pPr>
                <a:defRPr/>
              </a:pPr>
              <a:t>03/05/21</a:t>
            </a:fld>
            <a:endParaRPr lang="en-US"/>
          </a:p>
        </p:txBody>
      </p:sp>
      <p:sp>
        <p:nvSpPr>
          <p:cNvPr id="6" name="Tijdelijke aanduiding voor voettekst 4"/>
          <p:cNvSpPr>
            <a:spLocks noGrp="1"/>
          </p:cNvSpPr>
          <p:nvPr>
            <p:ph type="ftr" sz="quarter" idx="16"/>
          </p:nvPr>
        </p:nvSpPr>
        <p:spPr/>
        <p:txBody>
          <a:bodyPr/>
          <a:lstStyle>
            <a:lvl1pPr>
              <a:defRPr/>
            </a:lvl1pPr>
          </a:lstStyle>
          <a:p>
            <a:pPr>
              <a:defRPr/>
            </a:pPr>
            <a:r>
              <a:rPr lang="en-US"/>
              <a:t>Damiano Bolzoni</a:t>
            </a:r>
          </a:p>
        </p:txBody>
      </p:sp>
      <p:sp>
        <p:nvSpPr>
          <p:cNvPr id="7" name="Tijdelijke aanduiding voor dianummer 5"/>
          <p:cNvSpPr>
            <a:spLocks noGrp="1"/>
          </p:cNvSpPr>
          <p:nvPr>
            <p:ph type="sldNum" sz="quarter" idx="17"/>
          </p:nvPr>
        </p:nvSpPr>
        <p:spPr/>
        <p:txBody>
          <a:bodyPr/>
          <a:lstStyle>
            <a:lvl1pPr>
              <a:defRPr/>
            </a:lvl1pPr>
          </a:lstStyle>
          <a:p>
            <a:pPr>
              <a:defRPr/>
            </a:pPr>
            <a:fld id="{E2E46866-FF62-44DE-A19D-C35AE795C99E}" type="slidenum">
              <a:rPr lang="en-US"/>
              <a:pPr>
                <a:defRPr/>
              </a:pPr>
              <a:t>‹#›</a:t>
            </a:fld>
            <a:endParaRPr lang="en-US"/>
          </a:p>
        </p:txBody>
      </p:sp>
    </p:spTree>
    <p:extLst>
      <p:ext uri="{BB962C8B-B14F-4D97-AF65-F5344CB8AC3E}">
        <p14:creationId xmlns:p14="http://schemas.microsoft.com/office/powerpoint/2010/main" val="318013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pagina A Variant 1 PMSCyan">
    <p:spTree>
      <p:nvGrpSpPr>
        <p:cNvPr id="1" name=""/>
        <p:cNvGrpSpPr/>
        <p:nvPr/>
      </p:nvGrpSpPr>
      <p:grpSpPr>
        <a:xfrm>
          <a:off x="0" y="0"/>
          <a:ext cx="0" cy="0"/>
          <a:chOff x="0" y="0"/>
          <a:chExt cx="0" cy="0"/>
        </a:xfrm>
      </p:grpSpPr>
      <p:pic>
        <p:nvPicPr>
          <p:cNvPr id="4" name="Afbeelding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jdelijke aanduiding voor inhoud 3"/>
          <p:cNvSpPr>
            <a:spLocks noGrp="1"/>
          </p:cNvSpPr>
          <p:nvPr>
            <p:ph sz="half" idx="2"/>
          </p:nvPr>
        </p:nvSpPr>
        <p:spPr>
          <a:xfrm>
            <a:off x="343409" y="1129719"/>
            <a:ext cx="8250257" cy="5194127"/>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Subtitel 2"/>
          <p:cNvSpPr>
            <a:spLocks noGrp="1"/>
          </p:cNvSpPr>
          <p:nvPr>
            <p:ph type="subTitle" idx="1"/>
          </p:nvPr>
        </p:nvSpPr>
        <p:spPr>
          <a:xfrm>
            <a:off x="597209" y="6472939"/>
            <a:ext cx="1722658" cy="281430"/>
          </a:xfrm>
          <a:prstGeom prst="rect">
            <a:avLst/>
          </a:prstGeom>
        </p:spPr>
        <p:txBody>
          <a:bodyPr anchor="t">
            <a:normAutofit/>
          </a:bodyPr>
          <a:lstStyle>
            <a:lvl1pPr marL="0" indent="0" algn="l">
              <a:buNone/>
              <a:defRPr sz="1000" b="0">
                <a:solidFill>
                  <a:srgbClr val="003A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nl-NL" dirty="0"/>
          </a:p>
        </p:txBody>
      </p:sp>
      <p:sp>
        <p:nvSpPr>
          <p:cNvPr id="5" name="Tijdelijke aanduiding voor dianummer 5"/>
          <p:cNvSpPr>
            <a:spLocks noGrp="1"/>
          </p:cNvSpPr>
          <p:nvPr>
            <p:ph type="sldNum" sz="quarter" idx="10"/>
          </p:nvPr>
        </p:nvSpPr>
        <p:spPr bwMode="auto">
          <a:xfrm>
            <a:off x="49213" y="6472238"/>
            <a:ext cx="527050" cy="28257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914400">
              <a:defRPr sz="1000" b="1">
                <a:solidFill>
                  <a:srgbClr val="FFFFFF"/>
                </a:solidFill>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20DD5E9-7B7E-1349-9E62-2A2C9F9E1C75}" type="slidenum">
              <a:rPr kumimoji="0" lang="nl-NL" sz="1000" b="1" i="0" u="none" strike="noStrike" kern="1200" cap="none" spc="0" normalizeH="0" baseline="0" noProof="0">
                <a:ln>
                  <a:noFill/>
                </a:ln>
                <a:solidFill>
                  <a:srgbClr val="FFFFFF"/>
                </a:solidFill>
                <a:effectLst/>
                <a:uLnTx/>
                <a:uFillTx/>
                <a:latin typeface="Arial" charset="0"/>
                <a:ea typeface="ＭＳ Ｐゴシック"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nl-NL" sz="1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43462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0164" name="Rectangle 4"/>
          <p:cNvSpPr>
            <a:spLocks noGrp="1" noChangeArrowheads="1"/>
          </p:cNvSpPr>
          <p:nvPr>
            <p:ph type="ctrTitle"/>
          </p:nvPr>
        </p:nvSpPr>
        <p:spPr>
          <a:xfrm>
            <a:off x="611188" y="1619250"/>
            <a:ext cx="5616575" cy="1470025"/>
          </a:xfrm>
        </p:spPr>
        <p:txBody>
          <a:bodyPr anchor="t"/>
          <a:lstStyle>
            <a:lvl1pPr>
              <a:defRPr/>
            </a:lvl1pPr>
          </a:lstStyle>
          <a:p>
            <a:r>
              <a:rPr lang="nl-NL"/>
              <a:t>Click to edit Master title style</a:t>
            </a:r>
          </a:p>
        </p:txBody>
      </p:sp>
      <p:sp>
        <p:nvSpPr>
          <p:cNvPr id="220165" name="Rectangle 5"/>
          <p:cNvSpPr>
            <a:spLocks noGrp="1" noChangeArrowheads="1"/>
          </p:cNvSpPr>
          <p:nvPr>
            <p:ph type="subTitle" idx="1"/>
          </p:nvPr>
        </p:nvSpPr>
        <p:spPr>
          <a:xfrm>
            <a:off x="611188" y="3238500"/>
            <a:ext cx="5113337" cy="550863"/>
          </a:xfrm>
        </p:spPr>
        <p:txBody>
          <a:bodyPr/>
          <a:lstStyle>
            <a:lvl1pPr marL="0" indent="0">
              <a:buFontTx/>
              <a:buNone/>
              <a:defRPr sz="1800">
                <a:solidFill>
                  <a:schemeClr val="tx2"/>
                </a:solidFill>
              </a:defRPr>
            </a:lvl1pPr>
          </a:lstStyle>
          <a:p>
            <a:r>
              <a:rPr lang="nl-NL"/>
              <a:t>Click to edit Master subtitle style</a:t>
            </a:r>
          </a:p>
        </p:txBody>
      </p:sp>
    </p:spTree>
    <p:extLst>
      <p:ext uri="{BB962C8B-B14F-4D97-AF65-F5344CB8AC3E}">
        <p14:creationId xmlns:p14="http://schemas.microsoft.com/office/powerpoint/2010/main" val="420922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6"/>
          <p:cNvSpPr>
            <a:spLocks noGrp="1" noChangeArrowheads="1"/>
          </p:cNvSpPr>
          <p:nvPr>
            <p:ph type="sldNum" sz="quarter" idx="11"/>
          </p:nvPr>
        </p:nvSpPr>
        <p:spPr>
          <a:ln/>
        </p:spPr>
        <p:txBody>
          <a:bodyPr/>
          <a:lstStyle>
            <a:lvl1pPr>
              <a:defRPr/>
            </a:lvl1pPr>
          </a:lstStyle>
          <a:p>
            <a:r>
              <a:rPr lang="nl-NL"/>
              <a:t>PAGE </a:t>
            </a:r>
            <a:fld id="{BE4D7194-8C50-B84F-9844-C794BA29FAEA}" type="slidenum">
              <a:rPr lang="nl-NL"/>
              <a:pPr/>
              <a:t>‹#›</a:t>
            </a:fld>
            <a:endParaRPr lang="nl-NL"/>
          </a:p>
        </p:txBody>
      </p:sp>
      <p:sp>
        <p:nvSpPr>
          <p:cNvPr id="6" name="Rectangle 8"/>
          <p:cNvSpPr>
            <a:spLocks noGrp="1" noChangeArrowheads="1"/>
          </p:cNvSpPr>
          <p:nvPr>
            <p:ph type="dt" sz="half" idx="12"/>
          </p:nvPr>
        </p:nvSpPr>
        <p:spPr>
          <a:ln/>
        </p:spPr>
        <p:txBody>
          <a:bodyPr/>
          <a:lstStyle>
            <a:lvl1pPr>
              <a:defRPr/>
            </a:lvl1pPr>
          </a:lstStyle>
          <a:p>
            <a:fld id="{88334DF4-C2FC-6349-B012-E1814C6F4315}" type="datetime1">
              <a:rPr lang="nl-NL"/>
              <a:pPr/>
              <a:t>03-05-2021</a:t>
            </a:fld>
            <a:endParaRPr lang="nl-NL"/>
          </a:p>
        </p:txBody>
      </p:sp>
    </p:spTree>
    <p:extLst>
      <p:ext uri="{BB962C8B-B14F-4D97-AF65-F5344CB8AC3E}">
        <p14:creationId xmlns:p14="http://schemas.microsoft.com/office/powerpoint/2010/main" val="369276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6"/>
          <p:cNvSpPr>
            <a:spLocks noGrp="1" noChangeArrowheads="1"/>
          </p:cNvSpPr>
          <p:nvPr>
            <p:ph type="sldNum" sz="quarter" idx="11"/>
          </p:nvPr>
        </p:nvSpPr>
        <p:spPr>
          <a:ln/>
        </p:spPr>
        <p:txBody>
          <a:bodyPr/>
          <a:lstStyle>
            <a:lvl1pPr>
              <a:defRPr/>
            </a:lvl1pPr>
          </a:lstStyle>
          <a:p>
            <a:r>
              <a:rPr lang="nl-NL"/>
              <a:t>PAGE </a:t>
            </a:r>
            <a:fld id="{7C4389E5-9516-A84C-B9B7-E62F94307F7F}" type="slidenum">
              <a:rPr lang="nl-NL"/>
              <a:pPr/>
              <a:t>‹#›</a:t>
            </a:fld>
            <a:endParaRPr lang="nl-NL"/>
          </a:p>
        </p:txBody>
      </p:sp>
      <p:sp>
        <p:nvSpPr>
          <p:cNvPr id="6" name="Rectangle 8"/>
          <p:cNvSpPr>
            <a:spLocks noGrp="1" noChangeArrowheads="1"/>
          </p:cNvSpPr>
          <p:nvPr>
            <p:ph type="dt" sz="half" idx="12"/>
          </p:nvPr>
        </p:nvSpPr>
        <p:spPr>
          <a:ln/>
        </p:spPr>
        <p:txBody>
          <a:bodyPr/>
          <a:lstStyle>
            <a:lvl1pPr>
              <a:defRPr/>
            </a:lvl1pPr>
          </a:lstStyle>
          <a:p>
            <a:fld id="{0E5C33D9-044B-6F47-AA02-BA2B8BFC5B93}" type="datetime1">
              <a:rPr lang="nl-NL"/>
              <a:pPr/>
              <a:t>03-05-2021</a:t>
            </a:fld>
            <a:endParaRPr lang="nl-NL"/>
          </a:p>
        </p:txBody>
      </p:sp>
    </p:spTree>
    <p:extLst>
      <p:ext uri="{BB962C8B-B14F-4D97-AF65-F5344CB8AC3E}">
        <p14:creationId xmlns:p14="http://schemas.microsoft.com/office/powerpoint/2010/main" val="325863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600200"/>
            <a:ext cx="3919537"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3125" y="1600200"/>
            <a:ext cx="3921125"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6"/>
          <p:cNvSpPr>
            <a:spLocks noGrp="1" noChangeArrowheads="1"/>
          </p:cNvSpPr>
          <p:nvPr>
            <p:ph type="sldNum" sz="quarter" idx="11"/>
          </p:nvPr>
        </p:nvSpPr>
        <p:spPr>
          <a:ln/>
        </p:spPr>
        <p:txBody>
          <a:bodyPr/>
          <a:lstStyle>
            <a:lvl1pPr>
              <a:defRPr/>
            </a:lvl1pPr>
          </a:lstStyle>
          <a:p>
            <a:r>
              <a:rPr lang="nl-NL"/>
              <a:t>PAGE </a:t>
            </a:r>
            <a:fld id="{6303200F-AB7D-E641-AE66-0FDA4C8920A2}" type="slidenum">
              <a:rPr lang="nl-NL"/>
              <a:pPr/>
              <a:t>‹#›</a:t>
            </a:fld>
            <a:endParaRPr lang="nl-NL"/>
          </a:p>
        </p:txBody>
      </p:sp>
      <p:sp>
        <p:nvSpPr>
          <p:cNvPr id="7" name="Rectangle 8"/>
          <p:cNvSpPr>
            <a:spLocks noGrp="1" noChangeArrowheads="1"/>
          </p:cNvSpPr>
          <p:nvPr>
            <p:ph type="dt" sz="half" idx="12"/>
          </p:nvPr>
        </p:nvSpPr>
        <p:spPr>
          <a:ln/>
        </p:spPr>
        <p:txBody>
          <a:bodyPr/>
          <a:lstStyle>
            <a:lvl1pPr>
              <a:defRPr/>
            </a:lvl1pPr>
          </a:lstStyle>
          <a:p>
            <a:fld id="{B700F3FF-1DF4-3A45-B185-0EE2BCF4F577}" type="datetime1">
              <a:rPr lang="nl-NL"/>
              <a:pPr/>
              <a:t>03-05-2021</a:t>
            </a:fld>
            <a:endParaRPr lang="nl-NL"/>
          </a:p>
        </p:txBody>
      </p:sp>
    </p:spTree>
    <p:extLst>
      <p:ext uri="{BB962C8B-B14F-4D97-AF65-F5344CB8AC3E}">
        <p14:creationId xmlns:p14="http://schemas.microsoft.com/office/powerpoint/2010/main" val="1209893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8" name="Rectangle 6"/>
          <p:cNvSpPr>
            <a:spLocks noGrp="1" noChangeArrowheads="1"/>
          </p:cNvSpPr>
          <p:nvPr>
            <p:ph type="sldNum" sz="quarter" idx="11"/>
          </p:nvPr>
        </p:nvSpPr>
        <p:spPr>
          <a:ln/>
        </p:spPr>
        <p:txBody>
          <a:bodyPr/>
          <a:lstStyle>
            <a:lvl1pPr>
              <a:defRPr/>
            </a:lvl1pPr>
          </a:lstStyle>
          <a:p>
            <a:r>
              <a:rPr lang="nl-NL"/>
              <a:t>PAGE </a:t>
            </a:r>
            <a:fld id="{D497C140-F1AF-2840-92BC-68C70AECC2E0}" type="slidenum">
              <a:rPr lang="nl-NL"/>
              <a:pPr/>
              <a:t>‹#›</a:t>
            </a:fld>
            <a:endParaRPr lang="nl-NL"/>
          </a:p>
        </p:txBody>
      </p:sp>
      <p:sp>
        <p:nvSpPr>
          <p:cNvPr id="9" name="Rectangle 8"/>
          <p:cNvSpPr>
            <a:spLocks noGrp="1" noChangeArrowheads="1"/>
          </p:cNvSpPr>
          <p:nvPr>
            <p:ph type="dt" sz="half" idx="12"/>
          </p:nvPr>
        </p:nvSpPr>
        <p:spPr>
          <a:ln/>
        </p:spPr>
        <p:txBody>
          <a:bodyPr/>
          <a:lstStyle>
            <a:lvl1pPr>
              <a:defRPr/>
            </a:lvl1pPr>
          </a:lstStyle>
          <a:p>
            <a:fld id="{24CDC203-FB24-FC49-A216-FEB08BA4CB42}" type="datetime1">
              <a:rPr lang="nl-NL"/>
              <a:pPr/>
              <a:t>03-05-2021</a:t>
            </a:fld>
            <a:endParaRPr lang="nl-NL"/>
          </a:p>
        </p:txBody>
      </p:sp>
    </p:spTree>
    <p:extLst>
      <p:ext uri="{BB962C8B-B14F-4D97-AF65-F5344CB8AC3E}">
        <p14:creationId xmlns:p14="http://schemas.microsoft.com/office/powerpoint/2010/main" val="3726086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4" name="Rectangle 6"/>
          <p:cNvSpPr>
            <a:spLocks noGrp="1" noChangeArrowheads="1"/>
          </p:cNvSpPr>
          <p:nvPr>
            <p:ph type="sldNum" sz="quarter" idx="11"/>
          </p:nvPr>
        </p:nvSpPr>
        <p:spPr>
          <a:ln/>
        </p:spPr>
        <p:txBody>
          <a:bodyPr/>
          <a:lstStyle>
            <a:lvl1pPr>
              <a:defRPr/>
            </a:lvl1pPr>
          </a:lstStyle>
          <a:p>
            <a:r>
              <a:rPr lang="nl-NL"/>
              <a:t>PAGE </a:t>
            </a:r>
            <a:fld id="{3B17B973-33E2-1F4E-A9AC-ACC3B3DF29BF}" type="slidenum">
              <a:rPr lang="nl-NL"/>
              <a:pPr/>
              <a:t>‹#›</a:t>
            </a:fld>
            <a:endParaRPr lang="nl-NL"/>
          </a:p>
        </p:txBody>
      </p:sp>
      <p:sp>
        <p:nvSpPr>
          <p:cNvPr id="5" name="Rectangle 8"/>
          <p:cNvSpPr>
            <a:spLocks noGrp="1" noChangeArrowheads="1"/>
          </p:cNvSpPr>
          <p:nvPr>
            <p:ph type="dt" sz="half" idx="12"/>
          </p:nvPr>
        </p:nvSpPr>
        <p:spPr>
          <a:ln/>
        </p:spPr>
        <p:txBody>
          <a:bodyPr/>
          <a:lstStyle>
            <a:lvl1pPr>
              <a:defRPr/>
            </a:lvl1pPr>
          </a:lstStyle>
          <a:p>
            <a:fld id="{BB428DE2-F6C8-DA4A-839B-FBCD6A31D905}" type="datetime1">
              <a:rPr lang="nl-NL"/>
              <a:pPr/>
              <a:t>03-05-2021</a:t>
            </a:fld>
            <a:endParaRPr lang="nl-NL"/>
          </a:p>
        </p:txBody>
      </p:sp>
    </p:spTree>
    <p:extLst>
      <p:ext uri="{BB962C8B-B14F-4D97-AF65-F5344CB8AC3E}">
        <p14:creationId xmlns:p14="http://schemas.microsoft.com/office/powerpoint/2010/main" val="248616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7"/>
          <p:cNvSpPr>
            <a:spLocks noGrp="1" noChangeArrowheads="1"/>
          </p:cNvSpPr>
          <p:nvPr>
            <p:ph type="sldNum" sz="quarter" idx="11"/>
          </p:nvPr>
        </p:nvSpPr>
        <p:spPr>
          <a:ln/>
        </p:spPr>
        <p:txBody>
          <a:bodyPr/>
          <a:lstStyle>
            <a:lvl1pPr>
              <a:defRPr/>
            </a:lvl1pPr>
          </a:lstStyle>
          <a:p>
            <a:r>
              <a:rPr lang="nl-NL"/>
              <a:t>PAGE </a:t>
            </a:r>
            <a:fld id="{5E88AC5C-B19B-9A42-B9C3-384090A13D53}" type="slidenum">
              <a:rPr lang="nl-NL"/>
              <a:pPr/>
              <a:t>‹#›</a:t>
            </a:fld>
            <a:endParaRPr lang="nl-NL"/>
          </a:p>
        </p:txBody>
      </p:sp>
      <p:sp>
        <p:nvSpPr>
          <p:cNvPr id="6" name="Rectangle 13"/>
          <p:cNvSpPr>
            <a:spLocks noGrp="1" noChangeArrowheads="1"/>
          </p:cNvSpPr>
          <p:nvPr>
            <p:ph type="dt" sz="half" idx="12"/>
          </p:nvPr>
        </p:nvSpPr>
        <p:spPr>
          <a:ln/>
        </p:spPr>
        <p:txBody>
          <a:bodyPr/>
          <a:lstStyle>
            <a:lvl1pPr>
              <a:defRPr/>
            </a:lvl1pPr>
          </a:lstStyle>
          <a:p>
            <a:fld id="{9BD1A028-35AD-C44F-9914-1A3407C41845}" type="datetime1">
              <a:rPr lang="nl-NL"/>
              <a:pPr/>
              <a:t>03-05-2021</a:t>
            </a:fld>
            <a:endParaRPr lang="nl-NL"/>
          </a:p>
        </p:txBody>
      </p:sp>
    </p:spTree>
    <p:extLst>
      <p:ext uri="{BB962C8B-B14F-4D97-AF65-F5344CB8AC3E}">
        <p14:creationId xmlns:p14="http://schemas.microsoft.com/office/powerpoint/2010/main" val="3331873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3" name="Rectangle 6"/>
          <p:cNvSpPr>
            <a:spLocks noGrp="1" noChangeArrowheads="1"/>
          </p:cNvSpPr>
          <p:nvPr>
            <p:ph type="sldNum" sz="quarter" idx="11"/>
          </p:nvPr>
        </p:nvSpPr>
        <p:spPr>
          <a:ln/>
        </p:spPr>
        <p:txBody>
          <a:bodyPr/>
          <a:lstStyle>
            <a:lvl1pPr>
              <a:defRPr/>
            </a:lvl1pPr>
          </a:lstStyle>
          <a:p>
            <a:r>
              <a:rPr lang="nl-NL"/>
              <a:t>PAGE </a:t>
            </a:r>
            <a:fld id="{3A5E9FFA-ED66-654E-A045-64ED59388F48}" type="slidenum">
              <a:rPr lang="nl-NL"/>
              <a:pPr/>
              <a:t>‹#›</a:t>
            </a:fld>
            <a:endParaRPr lang="nl-NL"/>
          </a:p>
        </p:txBody>
      </p:sp>
      <p:sp>
        <p:nvSpPr>
          <p:cNvPr id="4" name="Rectangle 8"/>
          <p:cNvSpPr>
            <a:spLocks noGrp="1" noChangeArrowheads="1"/>
          </p:cNvSpPr>
          <p:nvPr>
            <p:ph type="dt" sz="half" idx="12"/>
          </p:nvPr>
        </p:nvSpPr>
        <p:spPr>
          <a:ln/>
        </p:spPr>
        <p:txBody>
          <a:bodyPr/>
          <a:lstStyle>
            <a:lvl1pPr>
              <a:defRPr/>
            </a:lvl1pPr>
          </a:lstStyle>
          <a:p>
            <a:fld id="{45077AE9-0108-304C-A48D-82869226E800}" type="datetime1">
              <a:rPr lang="nl-NL"/>
              <a:pPr/>
              <a:t>03-05-2021</a:t>
            </a:fld>
            <a:endParaRPr lang="nl-NL"/>
          </a:p>
        </p:txBody>
      </p:sp>
    </p:spTree>
    <p:extLst>
      <p:ext uri="{BB962C8B-B14F-4D97-AF65-F5344CB8AC3E}">
        <p14:creationId xmlns:p14="http://schemas.microsoft.com/office/powerpoint/2010/main" val="311463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6"/>
          <p:cNvSpPr>
            <a:spLocks noGrp="1" noChangeArrowheads="1"/>
          </p:cNvSpPr>
          <p:nvPr>
            <p:ph type="sldNum" sz="quarter" idx="11"/>
          </p:nvPr>
        </p:nvSpPr>
        <p:spPr>
          <a:ln/>
        </p:spPr>
        <p:txBody>
          <a:bodyPr/>
          <a:lstStyle>
            <a:lvl1pPr>
              <a:defRPr/>
            </a:lvl1pPr>
          </a:lstStyle>
          <a:p>
            <a:r>
              <a:rPr lang="nl-NL"/>
              <a:t>PAGE </a:t>
            </a:r>
            <a:fld id="{70B0D490-D10A-2247-858C-42BBA52E09B6}" type="slidenum">
              <a:rPr lang="nl-NL"/>
              <a:pPr/>
              <a:t>‹#›</a:t>
            </a:fld>
            <a:endParaRPr lang="nl-NL"/>
          </a:p>
        </p:txBody>
      </p:sp>
      <p:sp>
        <p:nvSpPr>
          <p:cNvPr id="7" name="Rectangle 8"/>
          <p:cNvSpPr>
            <a:spLocks noGrp="1" noChangeArrowheads="1"/>
          </p:cNvSpPr>
          <p:nvPr>
            <p:ph type="dt" sz="half" idx="12"/>
          </p:nvPr>
        </p:nvSpPr>
        <p:spPr>
          <a:ln/>
        </p:spPr>
        <p:txBody>
          <a:bodyPr/>
          <a:lstStyle>
            <a:lvl1pPr>
              <a:defRPr/>
            </a:lvl1pPr>
          </a:lstStyle>
          <a:p>
            <a:fld id="{170BD1BE-A3F7-2E4B-9BED-91886DFCB788}" type="datetime1">
              <a:rPr lang="nl-NL"/>
              <a:pPr/>
              <a:t>03-05-2021</a:t>
            </a:fld>
            <a:endParaRPr lang="nl-NL"/>
          </a:p>
        </p:txBody>
      </p:sp>
    </p:spTree>
    <p:extLst>
      <p:ext uri="{BB962C8B-B14F-4D97-AF65-F5344CB8AC3E}">
        <p14:creationId xmlns:p14="http://schemas.microsoft.com/office/powerpoint/2010/main" val="4217600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6"/>
          <p:cNvSpPr>
            <a:spLocks noGrp="1" noChangeArrowheads="1"/>
          </p:cNvSpPr>
          <p:nvPr>
            <p:ph type="sldNum" sz="quarter" idx="11"/>
          </p:nvPr>
        </p:nvSpPr>
        <p:spPr>
          <a:ln/>
        </p:spPr>
        <p:txBody>
          <a:bodyPr/>
          <a:lstStyle>
            <a:lvl1pPr>
              <a:defRPr/>
            </a:lvl1pPr>
          </a:lstStyle>
          <a:p>
            <a:r>
              <a:rPr lang="nl-NL"/>
              <a:t>PAGE </a:t>
            </a:r>
            <a:fld id="{2301F8E4-C5E5-364F-97CA-B7E269CE1825}" type="slidenum">
              <a:rPr lang="nl-NL"/>
              <a:pPr/>
              <a:t>‹#›</a:t>
            </a:fld>
            <a:endParaRPr lang="nl-NL"/>
          </a:p>
        </p:txBody>
      </p:sp>
      <p:sp>
        <p:nvSpPr>
          <p:cNvPr id="7" name="Rectangle 8"/>
          <p:cNvSpPr>
            <a:spLocks noGrp="1" noChangeArrowheads="1"/>
          </p:cNvSpPr>
          <p:nvPr>
            <p:ph type="dt" sz="half" idx="12"/>
          </p:nvPr>
        </p:nvSpPr>
        <p:spPr>
          <a:ln/>
        </p:spPr>
        <p:txBody>
          <a:bodyPr/>
          <a:lstStyle>
            <a:lvl1pPr>
              <a:defRPr/>
            </a:lvl1pPr>
          </a:lstStyle>
          <a:p>
            <a:fld id="{4D86570F-8734-3943-8262-057E9DCFCF91}" type="datetime1">
              <a:rPr lang="nl-NL"/>
              <a:pPr/>
              <a:t>03-05-2021</a:t>
            </a:fld>
            <a:endParaRPr lang="nl-NL"/>
          </a:p>
        </p:txBody>
      </p:sp>
    </p:spTree>
    <p:extLst>
      <p:ext uri="{BB962C8B-B14F-4D97-AF65-F5344CB8AC3E}">
        <p14:creationId xmlns:p14="http://schemas.microsoft.com/office/powerpoint/2010/main" val="4148544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6"/>
          <p:cNvSpPr>
            <a:spLocks noGrp="1" noChangeArrowheads="1"/>
          </p:cNvSpPr>
          <p:nvPr>
            <p:ph type="sldNum" sz="quarter" idx="11"/>
          </p:nvPr>
        </p:nvSpPr>
        <p:spPr>
          <a:ln/>
        </p:spPr>
        <p:txBody>
          <a:bodyPr/>
          <a:lstStyle>
            <a:lvl1pPr>
              <a:defRPr/>
            </a:lvl1pPr>
          </a:lstStyle>
          <a:p>
            <a:r>
              <a:rPr lang="nl-NL"/>
              <a:t>PAGE </a:t>
            </a:r>
            <a:fld id="{AC50AAA6-55F9-4F46-883D-1EC94EA36143}" type="slidenum">
              <a:rPr lang="nl-NL"/>
              <a:pPr/>
              <a:t>‹#›</a:t>
            </a:fld>
            <a:endParaRPr lang="nl-NL"/>
          </a:p>
        </p:txBody>
      </p:sp>
      <p:sp>
        <p:nvSpPr>
          <p:cNvPr id="6" name="Rectangle 8"/>
          <p:cNvSpPr>
            <a:spLocks noGrp="1" noChangeArrowheads="1"/>
          </p:cNvSpPr>
          <p:nvPr>
            <p:ph type="dt" sz="half" idx="12"/>
          </p:nvPr>
        </p:nvSpPr>
        <p:spPr>
          <a:ln/>
        </p:spPr>
        <p:txBody>
          <a:bodyPr/>
          <a:lstStyle>
            <a:lvl1pPr>
              <a:defRPr/>
            </a:lvl1pPr>
          </a:lstStyle>
          <a:p>
            <a:fld id="{43DFD6D3-3CB6-CA41-862B-723E06A16AA3}" type="datetime1">
              <a:rPr lang="nl-NL"/>
              <a:pPr/>
              <a:t>03-05-2021</a:t>
            </a:fld>
            <a:endParaRPr lang="nl-NL"/>
          </a:p>
        </p:txBody>
      </p:sp>
    </p:spTree>
    <p:extLst>
      <p:ext uri="{BB962C8B-B14F-4D97-AF65-F5344CB8AC3E}">
        <p14:creationId xmlns:p14="http://schemas.microsoft.com/office/powerpoint/2010/main" val="410783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215900"/>
            <a:ext cx="2005012" cy="5522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188" y="215900"/>
            <a:ext cx="5867400" cy="5522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6"/>
          <p:cNvSpPr>
            <a:spLocks noGrp="1" noChangeArrowheads="1"/>
          </p:cNvSpPr>
          <p:nvPr>
            <p:ph type="sldNum" sz="quarter" idx="11"/>
          </p:nvPr>
        </p:nvSpPr>
        <p:spPr>
          <a:ln/>
        </p:spPr>
        <p:txBody>
          <a:bodyPr/>
          <a:lstStyle>
            <a:lvl1pPr>
              <a:defRPr/>
            </a:lvl1pPr>
          </a:lstStyle>
          <a:p>
            <a:r>
              <a:rPr lang="nl-NL"/>
              <a:t>PAGE </a:t>
            </a:r>
            <a:fld id="{31EBDB28-3C81-BA44-AFF4-6B6FDE45A6D6}" type="slidenum">
              <a:rPr lang="nl-NL"/>
              <a:pPr/>
              <a:t>‹#›</a:t>
            </a:fld>
            <a:endParaRPr lang="nl-NL"/>
          </a:p>
        </p:txBody>
      </p:sp>
      <p:sp>
        <p:nvSpPr>
          <p:cNvPr id="6" name="Rectangle 8"/>
          <p:cNvSpPr>
            <a:spLocks noGrp="1" noChangeArrowheads="1"/>
          </p:cNvSpPr>
          <p:nvPr>
            <p:ph type="dt" sz="half" idx="12"/>
          </p:nvPr>
        </p:nvSpPr>
        <p:spPr>
          <a:ln/>
        </p:spPr>
        <p:txBody>
          <a:bodyPr/>
          <a:lstStyle>
            <a:lvl1pPr>
              <a:defRPr/>
            </a:lvl1pPr>
          </a:lstStyle>
          <a:p>
            <a:fld id="{EBF2E2D3-077A-8D45-9402-0E277AE9DF07}" type="datetime1">
              <a:rPr lang="nl-NL"/>
              <a:pPr/>
              <a:t>03-05-2021</a:t>
            </a:fld>
            <a:endParaRPr lang="nl-NL"/>
          </a:p>
        </p:txBody>
      </p:sp>
    </p:spTree>
    <p:extLst>
      <p:ext uri="{BB962C8B-B14F-4D97-AF65-F5344CB8AC3E}">
        <p14:creationId xmlns:p14="http://schemas.microsoft.com/office/powerpoint/2010/main" val="627489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924944"/>
            <a:ext cx="7772400" cy="936104"/>
          </a:xfrm>
          <a:prstGeom prst="rect">
            <a:avLst/>
          </a:prstGeom>
        </p:spPr>
        <p:txBody>
          <a:bodyPr/>
          <a:lstStyle>
            <a:lvl1pPr algn="l">
              <a:defRPr sz="2600" b="1">
                <a:solidFill>
                  <a:srgbClr val="7F7F7F"/>
                </a:solidFill>
                <a:latin typeface="Arial"/>
                <a:cs typeface="Arial"/>
              </a:defRPr>
            </a:lvl1pPr>
          </a:lstStyle>
          <a:p>
            <a:r>
              <a:rPr lang="it-IT" dirty="0"/>
              <a:t>Title / </a:t>
            </a:r>
            <a:r>
              <a:rPr lang="it-IT" dirty="0" err="1"/>
              <a:t>Lecture</a:t>
            </a:r>
            <a:r>
              <a:rPr lang="it-IT" dirty="0"/>
              <a:t> #</a:t>
            </a:r>
            <a:br>
              <a:rPr lang="it-IT" dirty="0"/>
            </a:br>
            <a:br>
              <a:rPr lang="it-IT" dirty="0"/>
            </a:br>
            <a:endParaRPr lang="it-IT" dirty="0"/>
          </a:p>
        </p:txBody>
      </p:sp>
      <p:sp>
        <p:nvSpPr>
          <p:cNvPr id="16" name="Segnaposto contenuto 15"/>
          <p:cNvSpPr>
            <a:spLocks noGrp="1"/>
          </p:cNvSpPr>
          <p:nvPr>
            <p:ph sz="quarter" idx="11" hasCustomPrompt="1"/>
          </p:nvPr>
        </p:nvSpPr>
        <p:spPr>
          <a:xfrm>
            <a:off x="685800" y="5373464"/>
            <a:ext cx="7772400" cy="431800"/>
          </a:xfrm>
          <a:prstGeom prst="rect">
            <a:avLst/>
          </a:prstGeom>
        </p:spPr>
        <p:txBody>
          <a:bodyPr vert="horz"/>
          <a:lstStyle>
            <a:lvl1pPr marL="0" indent="0">
              <a:buNone/>
              <a:defRPr sz="1600" baseline="0">
                <a:solidFill>
                  <a:srgbClr val="7F7F7F"/>
                </a:solidFill>
                <a:latin typeface="Arial"/>
                <a:cs typeface="Arial"/>
              </a:defRPr>
            </a:lvl1pPr>
          </a:lstStyle>
          <a:p>
            <a:pPr lvl="0"/>
            <a:r>
              <a:rPr lang="it-IT" dirty="0"/>
              <a:t>Date (DD/MM/YYYY)</a:t>
            </a:r>
          </a:p>
        </p:txBody>
      </p:sp>
      <p:sp>
        <p:nvSpPr>
          <p:cNvPr id="18" name="Segnaposto contenuto 17"/>
          <p:cNvSpPr>
            <a:spLocks noGrp="1"/>
          </p:cNvSpPr>
          <p:nvPr>
            <p:ph sz="quarter" idx="12" hasCustomPrompt="1"/>
          </p:nvPr>
        </p:nvSpPr>
        <p:spPr>
          <a:xfrm>
            <a:off x="685800" y="6165850"/>
            <a:ext cx="7772400" cy="28733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400">
                <a:solidFill>
                  <a:srgbClr val="7F7F7F"/>
                </a:solidFill>
                <a:latin typeface="Arial"/>
                <a:cs typeface="Arial"/>
              </a:defRPr>
            </a:lvl1pPr>
          </a:lstStyle>
          <a:p>
            <a:pPr lvl="0"/>
            <a:r>
              <a:rPr lang="it-IT" dirty="0"/>
              <a:t>Master </a:t>
            </a:r>
            <a:r>
              <a:rPr lang="it-IT" dirty="0" err="1"/>
              <a:t>Academic</a:t>
            </a:r>
            <a:r>
              <a:rPr lang="it-IT" dirty="0"/>
              <a:t> </a:t>
            </a:r>
            <a:r>
              <a:rPr lang="it-IT" dirty="0" err="1"/>
              <a:t>Year</a:t>
            </a:r>
            <a:r>
              <a:rPr lang="it-IT" dirty="0"/>
              <a:t> (YYYY/YYYY)</a:t>
            </a:r>
          </a:p>
          <a:p>
            <a:pPr lvl="0"/>
            <a:endParaRPr lang="it-IT" dirty="0"/>
          </a:p>
        </p:txBody>
      </p:sp>
      <p:sp>
        <p:nvSpPr>
          <p:cNvPr id="20" name="Segnaposto testo 19"/>
          <p:cNvSpPr>
            <a:spLocks noGrp="1"/>
          </p:cNvSpPr>
          <p:nvPr>
            <p:ph type="body" sz="quarter" idx="13" hasCustomPrompt="1"/>
          </p:nvPr>
        </p:nvSpPr>
        <p:spPr>
          <a:xfrm>
            <a:off x="685800" y="4652937"/>
            <a:ext cx="7772400" cy="576263"/>
          </a:xfrm>
          <a:prstGeom prst="rect">
            <a:avLst/>
          </a:prstGeom>
        </p:spPr>
        <p:txBody>
          <a:bodyPr vert="horz"/>
          <a:lstStyle>
            <a:lvl1pPr marL="0" indent="0">
              <a:buNone/>
              <a:defRPr sz="2400" b="1" i="1">
                <a:solidFill>
                  <a:srgbClr val="7F7F7F"/>
                </a:solidFill>
                <a:latin typeface="Arial"/>
                <a:cs typeface="Arial"/>
              </a:defRPr>
            </a:lvl1pPr>
          </a:lstStyle>
          <a:p>
            <a:pPr lvl="0"/>
            <a:r>
              <a:rPr lang="it-IT" dirty="0" err="1"/>
              <a:t>Instructor</a:t>
            </a:r>
            <a:endParaRPr lang="it-IT" dirty="0"/>
          </a:p>
        </p:txBody>
      </p:sp>
      <p:sp>
        <p:nvSpPr>
          <p:cNvPr id="24" name="Segnaposto testo 23"/>
          <p:cNvSpPr>
            <a:spLocks noGrp="1"/>
          </p:cNvSpPr>
          <p:nvPr>
            <p:ph type="body" sz="quarter" idx="14" hasCustomPrompt="1"/>
          </p:nvPr>
        </p:nvSpPr>
        <p:spPr>
          <a:xfrm>
            <a:off x="685800" y="4005263"/>
            <a:ext cx="7772400" cy="503237"/>
          </a:xfrm>
          <a:prstGeom prst="rect">
            <a:avLst/>
          </a:prstGeom>
        </p:spPr>
        <p:txBody>
          <a:bodyPr vert="horz"/>
          <a:lstStyle>
            <a:lvl1pPr marL="0" indent="0">
              <a:buNone/>
              <a:defRPr sz="2400" b="1">
                <a:solidFill>
                  <a:srgbClr val="7F7F7F"/>
                </a:solidFill>
                <a:latin typeface="Arial"/>
                <a:cs typeface="Arial"/>
              </a:defRPr>
            </a:lvl1pPr>
          </a:lstStyle>
          <a:p>
            <a:pPr lvl="0"/>
            <a:r>
              <a:rPr lang="it-IT" dirty="0"/>
              <a:t>COURSE</a:t>
            </a:r>
          </a:p>
        </p:txBody>
      </p:sp>
    </p:spTree>
    <p:extLst>
      <p:ext uri="{BB962C8B-B14F-4D97-AF65-F5344CB8AC3E}">
        <p14:creationId xmlns:p14="http://schemas.microsoft.com/office/powerpoint/2010/main" val="16575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9" name="Segnaposto testo 8"/>
          <p:cNvSpPr>
            <a:spLocks noGrp="1"/>
          </p:cNvSpPr>
          <p:nvPr>
            <p:ph type="body" sz="quarter" idx="12" hasCustomPrompt="1"/>
          </p:nvPr>
        </p:nvSpPr>
        <p:spPr>
          <a:xfrm>
            <a:off x="395039" y="265112"/>
            <a:ext cx="8353425" cy="615677"/>
          </a:xfrm>
          <a:prstGeom prst="rect">
            <a:avLst/>
          </a:prstGeom>
        </p:spPr>
        <p:txBody>
          <a:bodyPr vert="horz"/>
          <a:lstStyle>
            <a:lvl1pPr marL="0" indent="0">
              <a:buNone/>
              <a:defRPr sz="2600" b="1">
                <a:solidFill>
                  <a:srgbClr val="7F7F7F"/>
                </a:solidFill>
              </a:defRPr>
            </a:lvl1pPr>
          </a:lstStyle>
          <a:p>
            <a:pPr lvl="0"/>
            <a:r>
              <a:rPr lang="it-IT" dirty="0"/>
              <a:t>Titolo</a:t>
            </a:r>
          </a:p>
        </p:txBody>
      </p:sp>
      <p:sp>
        <p:nvSpPr>
          <p:cNvPr id="10" name="CasellaDiTesto 9"/>
          <p:cNvSpPr txBox="1"/>
          <p:nvPr userDrawn="1"/>
        </p:nvSpPr>
        <p:spPr>
          <a:xfrm>
            <a:off x="8521700" y="6477000"/>
            <a:ext cx="184666" cy="461665"/>
          </a:xfrm>
          <a:prstGeom prst="rect">
            <a:avLst/>
          </a:prstGeom>
          <a:noFill/>
        </p:spPr>
        <p:txBody>
          <a:bodyPr wrap="none" rtlCol="0">
            <a:spAutoFit/>
          </a:bodyPr>
          <a:lstStyle/>
          <a:p>
            <a:endParaRPr lang="it-IT" dirty="0"/>
          </a:p>
        </p:txBody>
      </p:sp>
      <p:sp>
        <p:nvSpPr>
          <p:cNvPr id="3" name="Text Placeholder 2">
            <a:extLst>
              <a:ext uri="{FF2B5EF4-FFF2-40B4-BE49-F238E27FC236}">
                <a16:creationId xmlns:a16="http://schemas.microsoft.com/office/drawing/2014/main" id="{8A1E11A9-477B-0741-AD81-0FA0EA419D9C}"/>
              </a:ext>
            </a:extLst>
          </p:cNvPr>
          <p:cNvSpPr>
            <a:spLocks noGrp="1"/>
          </p:cNvSpPr>
          <p:nvPr>
            <p:ph type="body" sz="quarter" idx="13"/>
          </p:nvPr>
        </p:nvSpPr>
        <p:spPr>
          <a:xfrm>
            <a:off x="395288" y="981075"/>
            <a:ext cx="8126412" cy="5327650"/>
          </a:xfrm>
          <a:prstGeom prst="rect">
            <a:avLst/>
          </a:prstGeo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79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Rectangle 7"/>
          <p:cNvSpPr/>
          <p:nvPr/>
        </p:nvSpPr>
        <p:spPr>
          <a:xfrm rot="16200000">
            <a:off x="4052313" y="1753613"/>
            <a:ext cx="1052074" cy="9156700"/>
          </a:xfrm>
          <a:prstGeom prst="rect">
            <a:avLst/>
          </a:prstGeom>
          <a:solidFill>
            <a:srgbClr val="2D4B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1" hasCustomPrompt="1"/>
          </p:nvPr>
        </p:nvSpPr>
        <p:spPr>
          <a:xfrm>
            <a:off x="685800" y="5805488"/>
            <a:ext cx="7772400" cy="1052512"/>
          </a:xfrm>
        </p:spPr>
        <p:txBody>
          <a:bodyPr anchor="ctr" anchorCtr="0">
            <a:normAutofit/>
          </a:bodyPr>
          <a:lstStyle>
            <a:lvl1pPr marL="0" indent="0" algn="ctr">
              <a:buNone/>
              <a:defRPr lang="en-US" sz="2000" kern="1200" baseline="0" dirty="0">
                <a:solidFill>
                  <a:schemeClr val="bg1"/>
                </a:solidFill>
                <a:latin typeface="Lato Light"/>
                <a:ea typeface="+mn-ea"/>
                <a:cs typeface="Lato Light"/>
              </a:defRPr>
            </a:lvl1pPr>
          </a:lstStyle>
          <a:p>
            <a:pPr marL="0" lvl="0" indent="0" algn="ctr" defTabSz="457200" rtl="0" eaLnBrk="1" latinLnBrk="0" hangingPunct="1">
              <a:spcBef>
                <a:spcPct val="20000"/>
              </a:spcBef>
              <a:buFont typeface="Wingdings" charset="2"/>
              <a:buNone/>
            </a:pPr>
            <a:r>
              <a:rPr lang="en-US" dirty="0"/>
              <a:t>Author and email</a:t>
            </a:r>
          </a:p>
        </p:txBody>
      </p:sp>
      <p:sp>
        <p:nvSpPr>
          <p:cNvPr id="9" name="Rectangle 8"/>
          <p:cNvSpPr/>
          <p:nvPr userDrawn="1"/>
        </p:nvSpPr>
        <p:spPr>
          <a:xfrm rot="16200000">
            <a:off x="4052313" y="1753613"/>
            <a:ext cx="1052074" cy="9156700"/>
          </a:xfrm>
          <a:prstGeom prst="rect">
            <a:avLst/>
          </a:prstGeom>
          <a:solidFill>
            <a:srgbClr val="002856"/>
          </a:solidFill>
          <a:ln>
            <a:solidFill>
              <a:srgbClr val="00285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Content Placeholder 4"/>
          <p:cNvSpPr>
            <a:spLocks noGrp="1"/>
          </p:cNvSpPr>
          <p:nvPr>
            <p:ph sz="quarter" idx="10" hasCustomPrompt="1"/>
          </p:nvPr>
        </p:nvSpPr>
        <p:spPr>
          <a:xfrm>
            <a:off x="1371600" y="5805488"/>
            <a:ext cx="6400800" cy="1052512"/>
          </a:xfrm>
        </p:spPr>
        <p:txBody>
          <a:bodyPr anchor="ctr">
            <a:noAutofit/>
          </a:bodyPr>
          <a:lstStyle>
            <a:lvl1pPr marL="0" indent="0" algn="ctr">
              <a:buNone/>
              <a:defRPr sz="2000" baseline="0">
                <a:solidFill>
                  <a:schemeClr val="bg1"/>
                </a:solidFill>
              </a:defRPr>
            </a:lvl1pPr>
          </a:lstStyle>
          <a:p>
            <a:pPr lvl="0"/>
            <a:r>
              <a:rPr lang="en-GB" dirty="0"/>
              <a:t>Author name and email</a:t>
            </a:r>
          </a:p>
        </p:txBody>
      </p:sp>
    </p:spTree>
    <p:extLst>
      <p:ext uri="{BB962C8B-B14F-4D97-AF65-F5344CB8AC3E}">
        <p14:creationId xmlns:p14="http://schemas.microsoft.com/office/powerpoint/2010/main" val="3431440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274638"/>
            <a:ext cx="8267700" cy="648000"/>
          </a:xfrm>
        </p:spPr>
        <p:txBody>
          <a:bodyPr/>
          <a:lstStyle>
            <a:lvl1pPr algn="l">
              <a:defRPr>
                <a:solidFill>
                  <a:srgbClr val="002856"/>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19100" y="1104900"/>
            <a:ext cx="8267700" cy="5007600"/>
          </a:xfr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4"/>
          <p:cNvSpPr>
            <a:spLocks noGrp="1"/>
          </p:cNvSpPr>
          <p:nvPr>
            <p:ph type="ftr" sz="quarter" idx="3"/>
          </p:nvPr>
        </p:nvSpPr>
        <p:spPr>
          <a:xfrm>
            <a:off x="2590800" y="6407150"/>
            <a:ext cx="3962400" cy="365125"/>
          </a:xfrm>
          <a:prstGeom prst="rect">
            <a:avLst/>
          </a:prstGeom>
        </p:spPr>
        <p:txBody>
          <a:bodyPr vert="horz" lIns="91440" tIns="45720" rIns="91440" bIns="45720" rtlCol="0" anchor="ctr"/>
          <a:lstStyle>
            <a:lvl1pPr algn="ctr">
              <a:defRPr sz="1200" b="0">
                <a:solidFill>
                  <a:schemeClr val="tx1">
                    <a:lumMod val="50000"/>
                    <a:lumOff val="50000"/>
                  </a:schemeClr>
                </a:solidFill>
                <a:latin typeface="Lato Semibold"/>
                <a:cs typeface="Lato Semibold"/>
              </a:defRPr>
            </a:lvl1pPr>
          </a:lstStyle>
          <a:p>
            <a:r>
              <a:rPr lang="en-GB" dirty="0" err="1"/>
              <a:t>www.tue.nl</a:t>
            </a:r>
            <a:endParaRPr lang="en-GB" dirty="0"/>
          </a:p>
        </p:txBody>
      </p:sp>
      <p:sp>
        <p:nvSpPr>
          <p:cNvPr id="8" name="Slide Number Placeholder 5"/>
          <p:cNvSpPr>
            <a:spLocks noGrp="1"/>
          </p:cNvSpPr>
          <p:nvPr>
            <p:ph type="sldNum" sz="quarter" idx="4"/>
          </p:nvPr>
        </p:nvSpPr>
        <p:spPr>
          <a:xfrm>
            <a:off x="6553200" y="6407150"/>
            <a:ext cx="21336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Lato Semibold"/>
                <a:cs typeface="Lato Semibold"/>
              </a:defRPr>
            </a:lvl1pPr>
          </a:lstStyle>
          <a:p>
            <a:fld id="{3052F6F0-59D5-244A-AE8B-5E62F9435A16}" type="slidenum">
              <a:rPr lang="en-GB" smtClean="0"/>
              <a:t>‹#›</a:t>
            </a:fld>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1864394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err="1"/>
              <a:t>www.tue.nl</a:t>
            </a:r>
            <a:endParaRPr lang="en-GB" dirty="0"/>
          </a:p>
        </p:txBody>
      </p:sp>
      <p:sp>
        <p:nvSpPr>
          <p:cNvPr id="5" name="Slide Number Placeholder 4"/>
          <p:cNvSpPr>
            <a:spLocks noGrp="1"/>
          </p:cNvSpPr>
          <p:nvPr>
            <p:ph type="sldNum" sz="quarter" idx="12"/>
          </p:nvPr>
        </p:nvSpPr>
        <p:spPr/>
        <p:txBody>
          <a:bodyPr/>
          <a:lstStyle/>
          <a:p>
            <a:fld id="{3052F6F0-59D5-244A-AE8B-5E62F9435A16}" type="slidenum">
              <a:rPr lang="en-GB" smtClean="0"/>
              <a:t>‹#›</a:t>
            </a:fld>
            <a:endParaRPr lang="en-GB"/>
          </a:p>
        </p:txBody>
      </p:sp>
      <p:sp>
        <p:nvSpPr>
          <p:cNvPr id="7" name="Title 1"/>
          <p:cNvSpPr>
            <a:spLocks noGrp="1"/>
          </p:cNvSpPr>
          <p:nvPr>
            <p:ph type="title"/>
          </p:nvPr>
        </p:nvSpPr>
        <p:spPr>
          <a:xfrm>
            <a:off x="419100" y="274638"/>
            <a:ext cx="8267700" cy="648000"/>
          </a:xfrm>
        </p:spPr>
        <p:txBody>
          <a:bodyPr/>
          <a:lstStyle>
            <a:lvl1pPr algn="l">
              <a:defRPr>
                <a:solidFill>
                  <a:srgbClr val="002856"/>
                </a:solidFill>
              </a:defRPr>
            </a:lvl1pPr>
          </a:lstStyle>
          <a:p>
            <a:r>
              <a:rPr lang="en-US" dirty="0"/>
              <a:t>Click to edit Master title style</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9100" y="6468765"/>
            <a:ext cx="628926" cy="241894"/>
          </a:xfrm>
          <a:prstGeom prst="rect">
            <a:avLst/>
          </a:prstGeom>
        </p:spPr>
      </p:pic>
    </p:spTree>
    <p:extLst>
      <p:ext uri="{BB962C8B-B14F-4D97-AF65-F5344CB8AC3E}">
        <p14:creationId xmlns:p14="http://schemas.microsoft.com/office/powerpoint/2010/main" val="343723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5" name="Rectangle 7"/>
          <p:cNvSpPr>
            <a:spLocks noGrp="1" noChangeArrowheads="1"/>
          </p:cNvSpPr>
          <p:nvPr>
            <p:ph type="sldNum" sz="quarter" idx="11"/>
          </p:nvPr>
        </p:nvSpPr>
        <p:spPr>
          <a:ln/>
        </p:spPr>
        <p:txBody>
          <a:bodyPr/>
          <a:lstStyle>
            <a:lvl1pPr>
              <a:defRPr/>
            </a:lvl1pPr>
          </a:lstStyle>
          <a:p>
            <a:r>
              <a:rPr lang="nl-NL"/>
              <a:t>PAGE </a:t>
            </a:r>
            <a:fld id="{1708C004-3751-784C-BEAC-4DFA17A9DECE}" type="slidenum">
              <a:rPr lang="nl-NL"/>
              <a:pPr/>
              <a:t>‹#›</a:t>
            </a:fld>
            <a:endParaRPr lang="nl-NL"/>
          </a:p>
        </p:txBody>
      </p:sp>
      <p:sp>
        <p:nvSpPr>
          <p:cNvPr id="6" name="Rectangle 13"/>
          <p:cNvSpPr>
            <a:spLocks noGrp="1" noChangeArrowheads="1"/>
          </p:cNvSpPr>
          <p:nvPr>
            <p:ph type="dt" sz="half" idx="12"/>
          </p:nvPr>
        </p:nvSpPr>
        <p:spPr>
          <a:ln/>
        </p:spPr>
        <p:txBody>
          <a:bodyPr/>
          <a:lstStyle>
            <a:lvl1pPr>
              <a:defRPr/>
            </a:lvl1pPr>
          </a:lstStyle>
          <a:p>
            <a:fld id="{8863A955-1089-6C42-A3E5-4C9376DE270D}" type="datetime1">
              <a:rPr lang="nl-NL"/>
              <a:pPr/>
              <a:t>03-05-2021</a:t>
            </a:fld>
            <a:endParaRPr lang="nl-NL"/>
          </a:p>
        </p:txBody>
      </p:sp>
    </p:spTree>
    <p:extLst>
      <p:ext uri="{BB962C8B-B14F-4D97-AF65-F5344CB8AC3E}">
        <p14:creationId xmlns:p14="http://schemas.microsoft.com/office/powerpoint/2010/main" val="13312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dirty="0" err="1"/>
              <a:t>www.tue.nl</a:t>
            </a:r>
            <a:endParaRPr lang="en-GB" dirty="0"/>
          </a:p>
        </p:txBody>
      </p:sp>
      <p:sp>
        <p:nvSpPr>
          <p:cNvPr id="4" name="Slide Number Placeholder 3"/>
          <p:cNvSpPr>
            <a:spLocks noGrp="1"/>
          </p:cNvSpPr>
          <p:nvPr>
            <p:ph type="sldNum" sz="quarter" idx="12"/>
          </p:nvPr>
        </p:nvSpPr>
        <p:spPr/>
        <p:txBody>
          <a:bodyPr/>
          <a:lstStyle/>
          <a:p>
            <a:fld id="{3052F6F0-59D5-244A-AE8B-5E62F9435A16}" type="slidenum">
              <a:rPr lang="en-GB" smtClean="0"/>
              <a:pPr/>
              <a:t>‹#›</a:t>
            </a:fld>
            <a:endParaRPr lang="en-GB" dirty="0"/>
          </a:p>
        </p:txBody>
      </p:sp>
      <p:pic>
        <p:nvPicPr>
          <p:cNvPr id="5" name="Picture 4">
            <a:extLst>
              <a:ext uri="{FF2B5EF4-FFF2-40B4-BE49-F238E27FC236}">
                <a16:creationId xmlns:a16="http://schemas.microsoft.com/office/drawing/2014/main" id="{071B482A-F479-B540-B1C1-E89DAA7852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639254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Proprietary &amp; Confidential - www.secmatters.com</a:t>
            </a:r>
          </a:p>
        </p:txBody>
      </p:sp>
      <p:sp>
        <p:nvSpPr>
          <p:cNvPr id="4" name="Slide Number Placeholder 3"/>
          <p:cNvSpPr>
            <a:spLocks noGrp="1"/>
          </p:cNvSpPr>
          <p:nvPr>
            <p:ph type="sldNum" sz="quarter" idx="12"/>
          </p:nvPr>
        </p:nvSpPr>
        <p:spPr/>
        <p:txBody>
          <a:bodyPr/>
          <a:lstStyle/>
          <a:p>
            <a:fld id="{3052F6F0-59D5-244A-AE8B-5E62F9435A16}" type="slidenum">
              <a:rPr lang="en-GB" smtClean="0"/>
              <a:t>‹#›</a:t>
            </a:fld>
            <a:endParaRPr lang="en-GB"/>
          </a:p>
        </p:txBody>
      </p:sp>
      <p:pic>
        <p:nvPicPr>
          <p:cNvPr id="5" name="Picture 4">
            <a:extLst>
              <a:ext uri="{FF2B5EF4-FFF2-40B4-BE49-F238E27FC236}">
                <a16:creationId xmlns:a16="http://schemas.microsoft.com/office/drawing/2014/main" id="{5171EC09-E2B9-1345-BA6F-A959AD05DC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188108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blank">
    <p:spTree>
      <p:nvGrpSpPr>
        <p:cNvPr id="1" name=""/>
        <p:cNvGrpSpPr/>
        <p:nvPr/>
      </p:nvGrpSpPr>
      <p:grpSpPr>
        <a:xfrm>
          <a:off x="0" y="0"/>
          <a:ext cx="0" cy="0"/>
          <a:chOff x="0" y="0"/>
          <a:chExt cx="0" cy="0"/>
        </a:xfrm>
      </p:grpSpPr>
      <p:sp>
        <p:nvSpPr>
          <p:cNvPr id="2" name="Title 1"/>
          <p:cNvSpPr>
            <a:spLocks noGrp="1"/>
          </p:cNvSpPr>
          <p:nvPr>
            <p:ph type="title"/>
          </p:nvPr>
        </p:nvSpPr>
        <p:spPr>
          <a:xfrm>
            <a:off x="1593738" y="1907362"/>
            <a:ext cx="7532338" cy="999351"/>
          </a:xfrm>
          <a:solidFill>
            <a:srgbClr val="002856"/>
          </a:solidFill>
          <a:ln>
            <a:solidFill>
              <a:srgbClr val="002856"/>
            </a:solidFill>
          </a:ln>
        </p:spPr>
        <p:txBody>
          <a:bodyPr anchor="ctr">
            <a:noAutofit/>
          </a:bodyPr>
          <a:lstStyle>
            <a:lvl1pPr algn="l">
              <a:defRPr sz="3200" b="1" cap="all">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193" y="6480957"/>
            <a:ext cx="628926" cy="241894"/>
          </a:xfrm>
          <a:prstGeom prst="rect">
            <a:avLst/>
          </a:prstGeom>
        </p:spPr>
      </p:pic>
    </p:spTree>
    <p:extLst>
      <p:ext uri="{BB962C8B-B14F-4D97-AF65-F5344CB8AC3E}">
        <p14:creationId xmlns:p14="http://schemas.microsoft.com/office/powerpoint/2010/main" val="877858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preset 1">
    <p:spTree>
      <p:nvGrpSpPr>
        <p:cNvPr id="1" name=""/>
        <p:cNvGrpSpPr/>
        <p:nvPr/>
      </p:nvGrpSpPr>
      <p:grpSpPr>
        <a:xfrm>
          <a:off x="0" y="0"/>
          <a:ext cx="0" cy="0"/>
          <a:chOff x="0" y="0"/>
          <a:chExt cx="0" cy="0"/>
        </a:xfrm>
      </p:grpSpPr>
      <p:sp>
        <p:nvSpPr>
          <p:cNvPr id="2" name="Title 1"/>
          <p:cNvSpPr>
            <a:spLocks noGrp="1"/>
          </p:cNvSpPr>
          <p:nvPr>
            <p:ph type="title"/>
          </p:nvPr>
        </p:nvSpPr>
        <p:spPr>
          <a:xfrm>
            <a:off x="1593738" y="1907362"/>
            <a:ext cx="7532338" cy="999351"/>
          </a:xfrm>
          <a:solidFill>
            <a:srgbClr val="002856"/>
          </a:solidFill>
        </p:spPr>
        <p:txBody>
          <a:bodyPr anchor="ctr">
            <a:noAutofit/>
          </a:bodyPr>
          <a:lstStyle>
            <a:lvl1pPr algn="l">
              <a:defRPr sz="3200" b="1" cap="all">
                <a:solidFill>
                  <a:schemeClr val="bg1"/>
                </a:solidFill>
              </a:defRPr>
            </a:lvl1pPr>
          </a:lstStyle>
          <a:p>
            <a:r>
              <a:rPr lang="en-US" dirty="0"/>
              <a:t>Click to edit Master title style</a:t>
            </a:r>
            <a:endParaRPr lang="en-GB" dirty="0"/>
          </a:p>
        </p:txBody>
      </p:sp>
      <p:pic>
        <p:nvPicPr>
          <p:cNvPr id="6" name="Picture 5" descr="cape-ortegal-117601_64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5828" y="3076614"/>
            <a:ext cx="2438172" cy="1790368"/>
          </a:xfrm>
          <a:prstGeom prst="rect">
            <a:avLst/>
          </a:prstGeom>
        </p:spPr>
      </p:pic>
      <p:pic>
        <p:nvPicPr>
          <p:cNvPr id="7" name="Picture 6" descr="image_water_shutterstock_7899603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9087" y="3076614"/>
            <a:ext cx="2444861" cy="1790368"/>
          </a:xfrm>
          <a:prstGeom prst="rect">
            <a:avLst/>
          </a:prstGeom>
        </p:spPr>
      </p:pic>
      <p:pic>
        <p:nvPicPr>
          <p:cNvPr id="8" name="Picture 7" descr="refinery_banner.jpg"/>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1593738" y="3076614"/>
            <a:ext cx="2438171" cy="1790368"/>
          </a:xfrm>
          <a:prstGeom prst="rect">
            <a:avLst/>
          </a:prstGeom>
        </p:spPr>
      </p:pic>
      <p:pic>
        <p:nvPicPr>
          <p:cNvPr id="10" name="Picture 9">
            <a:extLst>
              <a:ext uri="{FF2B5EF4-FFF2-40B4-BE49-F238E27FC236}">
                <a16:creationId xmlns:a16="http://schemas.microsoft.com/office/drawing/2014/main" id="{9A09C682-122A-354C-8BA3-8D02347BDDE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2696143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 preset 2">
    <p:spTree>
      <p:nvGrpSpPr>
        <p:cNvPr id="1" name=""/>
        <p:cNvGrpSpPr/>
        <p:nvPr/>
      </p:nvGrpSpPr>
      <p:grpSpPr>
        <a:xfrm>
          <a:off x="0" y="0"/>
          <a:ext cx="0" cy="0"/>
          <a:chOff x="0" y="0"/>
          <a:chExt cx="0" cy="0"/>
        </a:xfrm>
      </p:grpSpPr>
      <p:sp>
        <p:nvSpPr>
          <p:cNvPr id="2" name="Title 1"/>
          <p:cNvSpPr>
            <a:spLocks noGrp="1"/>
          </p:cNvSpPr>
          <p:nvPr>
            <p:ph type="title"/>
          </p:nvPr>
        </p:nvSpPr>
        <p:spPr>
          <a:xfrm>
            <a:off x="1593738" y="1907362"/>
            <a:ext cx="7532338" cy="999351"/>
          </a:xfrm>
          <a:solidFill>
            <a:srgbClr val="002856"/>
          </a:solidFill>
        </p:spPr>
        <p:txBody>
          <a:bodyPr anchor="ctr">
            <a:noAutofit/>
          </a:bodyPr>
          <a:lstStyle>
            <a:lvl1pPr algn="l">
              <a:defRPr sz="3200" b="1" cap="all">
                <a:solidFill>
                  <a:schemeClr val="bg1"/>
                </a:solidFill>
              </a:defRPr>
            </a:lvl1pPr>
          </a:lstStyle>
          <a:p>
            <a:r>
              <a:rPr lang="en-US" dirty="0"/>
              <a:t>Click to edit Master title style</a:t>
            </a:r>
            <a:endParaRPr lang="en-GB" dirty="0"/>
          </a:p>
        </p:txBody>
      </p:sp>
      <p:pic>
        <p:nvPicPr>
          <p:cNvPr id="9" name="Picture 8" descr="insider_bann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3738" y="3076614"/>
            <a:ext cx="7560571" cy="1823387"/>
          </a:xfrm>
          <a:prstGeom prst="rect">
            <a:avLst/>
          </a:prstGeom>
        </p:spPr>
      </p:pic>
      <p:pic>
        <p:nvPicPr>
          <p:cNvPr id="6" name="Picture 5">
            <a:extLst>
              <a:ext uri="{FF2B5EF4-FFF2-40B4-BE49-F238E27FC236}">
                <a16:creationId xmlns:a16="http://schemas.microsoft.com/office/drawing/2014/main" id="{821A1366-B5F1-8C47-88BC-99FA48A44D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2677161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l">
              <a:defRPr sz="4000" b="1" cap="none">
                <a:solidFill>
                  <a:srgbClr val="002856"/>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442A365C-0B64-C845-B5FD-7750C09BE9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1385" y="6456573"/>
            <a:ext cx="628926" cy="241894"/>
          </a:xfrm>
          <a:prstGeom prst="rect">
            <a:avLst/>
          </a:prstGeom>
        </p:spPr>
      </p:pic>
    </p:spTree>
    <p:extLst>
      <p:ext uri="{BB962C8B-B14F-4D97-AF65-F5344CB8AC3E}">
        <p14:creationId xmlns:p14="http://schemas.microsoft.com/office/powerpoint/2010/main" val="61461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clusions">
    <p:spTree>
      <p:nvGrpSpPr>
        <p:cNvPr id="1" name=""/>
        <p:cNvGrpSpPr/>
        <p:nvPr/>
      </p:nvGrpSpPr>
      <p:grpSpPr>
        <a:xfrm>
          <a:off x="0" y="0"/>
          <a:ext cx="0" cy="0"/>
          <a:chOff x="0" y="0"/>
          <a:chExt cx="0" cy="0"/>
        </a:xfrm>
      </p:grpSpPr>
      <p:sp>
        <p:nvSpPr>
          <p:cNvPr id="8" name="Rectangle 7"/>
          <p:cNvSpPr/>
          <p:nvPr/>
        </p:nvSpPr>
        <p:spPr>
          <a:xfrm rot="16200000">
            <a:off x="4052313" y="1753613"/>
            <a:ext cx="1052074" cy="9156700"/>
          </a:xfrm>
          <a:prstGeom prst="rect">
            <a:avLst/>
          </a:prstGeom>
          <a:solidFill>
            <a:srgbClr val="0028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71315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19100" y="274638"/>
            <a:ext cx="8267700" cy="648000"/>
          </a:xfrm>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a:xfrm>
            <a:off x="419100" y="1587500"/>
            <a:ext cx="5283200" cy="4525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2768600" y="6407150"/>
            <a:ext cx="3695700" cy="365125"/>
          </a:xfrm>
        </p:spPr>
        <p:txBody>
          <a:bodyPr/>
          <a:lstStyle/>
          <a:p>
            <a:r>
              <a:rPr lang="en-GB"/>
              <a:t>Proprietary &amp; Confidential - www.secmatters.com</a:t>
            </a:r>
            <a:endParaRPr lang="en-GB" dirty="0"/>
          </a:p>
        </p:txBody>
      </p:sp>
      <p:sp>
        <p:nvSpPr>
          <p:cNvPr id="6" name="Slide Number Placeholder 5"/>
          <p:cNvSpPr>
            <a:spLocks noGrp="1"/>
          </p:cNvSpPr>
          <p:nvPr>
            <p:ph type="sldNum" sz="quarter" idx="12"/>
          </p:nvPr>
        </p:nvSpPr>
        <p:spPr/>
        <p:txBody>
          <a:bodyPr/>
          <a:lstStyle/>
          <a:p>
            <a:fld id="{3052F6F0-59D5-244A-AE8B-5E62F9435A16}" type="slidenum">
              <a:rPr lang="en-GB" smtClean="0"/>
              <a:t>‹#›</a:t>
            </a:fld>
            <a:endParaRPr lang="en-GB"/>
          </a:p>
        </p:txBody>
      </p:sp>
      <p:sp>
        <p:nvSpPr>
          <p:cNvPr id="8" name="Picture Placeholder 7"/>
          <p:cNvSpPr>
            <a:spLocks noGrp="1"/>
          </p:cNvSpPr>
          <p:nvPr>
            <p:ph type="pic" sz="quarter" idx="13"/>
          </p:nvPr>
        </p:nvSpPr>
        <p:spPr>
          <a:xfrm>
            <a:off x="5969000" y="1587500"/>
            <a:ext cx="2717800" cy="4524375"/>
          </a:xfrm>
        </p:spPr>
        <p:txBody>
          <a:bodyPr/>
          <a:lstStyle/>
          <a:p>
            <a:endParaRPr lang="en-GB"/>
          </a:p>
        </p:txBody>
      </p:sp>
      <p:pic>
        <p:nvPicPr>
          <p:cNvPr id="10" name="Picture 9">
            <a:extLst>
              <a:ext uri="{FF2B5EF4-FFF2-40B4-BE49-F238E27FC236}">
                <a16:creationId xmlns:a16="http://schemas.microsoft.com/office/drawing/2014/main" id="{E2919FD9-24BF-3143-9CB3-F8FAEB704A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6468765"/>
            <a:ext cx="628926" cy="241894"/>
          </a:xfrm>
          <a:prstGeom prst="rect">
            <a:avLst/>
          </a:prstGeom>
        </p:spPr>
      </p:pic>
    </p:spTree>
    <p:extLst>
      <p:ext uri="{BB962C8B-B14F-4D97-AF65-F5344CB8AC3E}">
        <p14:creationId xmlns:p14="http://schemas.microsoft.com/office/powerpoint/2010/main" val="400100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pagina A Variant 1 PMSCyan">
    <p:spTree>
      <p:nvGrpSpPr>
        <p:cNvPr id="1" name=""/>
        <p:cNvGrpSpPr/>
        <p:nvPr/>
      </p:nvGrpSpPr>
      <p:grpSpPr>
        <a:xfrm>
          <a:off x="0" y="0"/>
          <a:ext cx="0" cy="0"/>
          <a:chOff x="0" y="0"/>
          <a:chExt cx="0" cy="0"/>
        </a:xfrm>
      </p:grpSpPr>
      <p:pic>
        <p:nvPicPr>
          <p:cNvPr id="4" name="Afbeelding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jdelijke aanduiding voor inhoud 3"/>
          <p:cNvSpPr>
            <a:spLocks noGrp="1"/>
          </p:cNvSpPr>
          <p:nvPr>
            <p:ph sz="half" idx="2"/>
          </p:nvPr>
        </p:nvSpPr>
        <p:spPr>
          <a:xfrm>
            <a:off x="343409" y="1129719"/>
            <a:ext cx="8250257" cy="5194127"/>
          </a:xfrm>
          <a:prstGeom prst="rect">
            <a:avLst/>
          </a:prstGeo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Subtitel 2"/>
          <p:cNvSpPr>
            <a:spLocks noGrp="1"/>
          </p:cNvSpPr>
          <p:nvPr>
            <p:ph type="subTitle" idx="1"/>
          </p:nvPr>
        </p:nvSpPr>
        <p:spPr>
          <a:xfrm>
            <a:off x="597209" y="6472939"/>
            <a:ext cx="1722658" cy="281430"/>
          </a:xfrm>
          <a:prstGeom prst="rect">
            <a:avLst/>
          </a:prstGeom>
        </p:spPr>
        <p:txBody>
          <a:bodyPr anchor="t">
            <a:normAutofit/>
          </a:bodyPr>
          <a:lstStyle>
            <a:lvl1pPr marL="0" indent="0" algn="l">
              <a:buNone/>
              <a:defRPr sz="1000" b="0">
                <a:solidFill>
                  <a:srgbClr val="003A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nl-NL" dirty="0"/>
          </a:p>
        </p:txBody>
      </p:sp>
      <p:sp>
        <p:nvSpPr>
          <p:cNvPr id="5" name="Tijdelijke aanduiding voor dianummer 5"/>
          <p:cNvSpPr>
            <a:spLocks noGrp="1"/>
          </p:cNvSpPr>
          <p:nvPr>
            <p:ph type="sldNum" sz="quarter" idx="10"/>
          </p:nvPr>
        </p:nvSpPr>
        <p:spPr bwMode="auto">
          <a:xfrm>
            <a:off x="49213" y="6472238"/>
            <a:ext cx="527050" cy="28257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defTabSz="914400">
              <a:defRPr sz="1000" b="1">
                <a:solidFill>
                  <a:srgbClr val="FFFFFF"/>
                </a:solidFill>
                <a:latin typeface="Arial" charset="0"/>
                <a:cs typeface="Arial" charset="0"/>
              </a:defRPr>
            </a:lvl1pPr>
          </a:lstStyle>
          <a:p>
            <a:pPr>
              <a:defRPr/>
            </a:pPr>
            <a:fld id="{520DD5E9-7B7E-1349-9E62-2A2C9F9E1C75}" type="slidenum">
              <a:rPr lang="nl-NL"/>
              <a:pPr>
                <a:defRPr/>
              </a:pPr>
              <a:t>‹#›</a:t>
            </a:fld>
            <a:endParaRPr lang="nl-NL"/>
          </a:p>
        </p:txBody>
      </p:sp>
    </p:spTree>
    <p:extLst>
      <p:ext uri="{BB962C8B-B14F-4D97-AF65-F5344CB8AC3E}">
        <p14:creationId xmlns:p14="http://schemas.microsoft.com/office/powerpoint/2010/main" val="155366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600200"/>
            <a:ext cx="3919537"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3125" y="1600200"/>
            <a:ext cx="3921125" cy="4138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7"/>
          <p:cNvSpPr>
            <a:spLocks noGrp="1" noChangeArrowheads="1"/>
          </p:cNvSpPr>
          <p:nvPr>
            <p:ph type="sldNum" sz="quarter" idx="11"/>
          </p:nvPr>
        </p:nvSpPr>
        <p:spPr>
          <a:ln/>
        </p:spPr>
        <p:txBody>
          <a:bodyPr/>
          <a:lstStyle>
            <a:lvl1pPr>
              <a:defRPr/>
            </a:lvl1pPr>
          </a:lstStyle>
          <a:p>
            <a:r>
              <a:rPr lang="nl-NL"/>
              <a:t>PAGE </a:t>
            </a:r>
            <a:fld id="{C059A0C7-51C0-4344-A66E-17BAF39E568F}" type="slidenum">
              <a:rPr lang="nl-NL"/>
              <a:pPr/>
              <a:t>‹#›</a:t>
            </a:fld>
            <a:endParaRPr lang="nl-NL"/>
          </a:p>
        </p:txBody>
      </p:sp>
      <p:sp>
        <p:nvSpPr>
          <p:cNvPr id="7" name="Rectangle 13"/>
          <p:cNvSpPr>
            <a:spLocks noGrp="1" noChangeArrowheads="1"/>
          </p:cNvSpPr>
          <p:nvPr>
            <p:ph type="dt" sz="half" idx="12"/>
          </p:nvPr>
        </p:nvSpPr>
        <p:spPr>
          <a:ln/>
        </p:spPr>
        <p:txBody>
          <a:bodyPr/>
          <a:lstStyle>
            <a:lvl1pPr>
              <a:defRPr/>
            </a:lvl1pPr>
          </a:lstStyle>
          <a:p>
            <a:fld id="{D736F6F2-FA7B-314D-ADA8-9E73075D73F7}" type="datetime1">
              <a:rPr lang="nl-NL"/>
              <a:pPr/>
              <a:t>03-05-2021</a:t>
            </a:fld>
            <a:endParaRPr lang="nl-NL"/>
          </a:p>
        </p:txBody>
      </p:sp>
    </p:spTree>
    <p:extLst>
      <p:ext uri="{BB962C8B-B14F-4D97-AF65-F5344CB8AC3E}">
        <p14:creationId xmlns:p14="http://schemas.microsoft.com/office/powerpoint/2010/main" val="106788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8" name="Rectangle 7"/>
          <p:cNvSpPr>
            <a:spLocks noGrp="1" noChangeArrowheads="1"/>
          </p:cNvSpPr>
          <p:nvPr>
            <p:ph type="sldNum" sz="quarter" idx="11"/>
          </p:nvPr>
        </p:nvSpPr>
        <p:spPr>
          <a:ln/>
        </p:spPr>
        <p:txBody>
          <a:bodyPr/>
          <a:lstStyle>
            <a:lvl1pPr>
              <a:defRPr/>
            </a:lvl1pPr>
          </a:lstStyle>
          <a:p>
            <a:r>
              <a:rPr lang="nl-NL"/>
              <a:t>PAGE </a:t>
            </a:r>
            <a:fld id="{BE806166-15EC-E74B-A64A-9297D9EECD3C}" type="slidenum">
              <a:rPr lang="nl-NL"/>
              <a:pPr/>
              <a:t>‹#›</a:t>
            </a:fld>
            <a:endParaRPr lang="nl-NL"/>
          </a:p>
        </p:txBody>
      </p:sp>
      <p:sp>
        <p:nvSpPr>
          <p:cNvPr id="9" name="Rectangle 13"/>
          <p:cNvSpPr>
            <a:spLocks noGrp="1" noChangeArrowheads="1"/>
          </p:cNvSpPr>
          <p:nvPr>
            <p:ph type="dt" sz="half" idx="12"/>
          </p:nvPr>
        </p:nvSpPr>
        <p:spPr>
          <a:ln/>
        </p:spPr>
        <p:txBody>
          <a:bodyPr/>
          <a:lstStyle>
            <a:lvl1pPr>
              <a:defRPr/>
            </a:lvl1pPr>
          </a:lstStyle>
          <a:p>
            <a:fld id="{31378CB4-89E8-4649-9EE4-C304AE7A9EB3}" type="datetime1">
              <a:rPr lang="nl-NL"/>
              <a:pPr/>
              <a:t>03-05-2021</a:t>
            </a:fld>
            <a:endParaRPr lang="nl-NL"/>
          </a:p>
        </p:txBody>
      </p:sp>
    </p:spTree>
    <p:extLst>
      <p:ext uri="{BB962C8B-B14F-4D97-AF65-F5344CB8AC3E}">
        <p14:creationId xmlns:p14="http://schemas.microsoft.com/office/powerpoint/2010/main" val="43141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4" name="Rectangle 7"/>
          <p:cNvSpPr>
            <a:spLocks noGrp="1" noChangeArrowheads="1"/>
          </p:cNvSpPr>
          <p:nvPr>
            <p:ph type="sldNum" sz="quarter" idx="11"/>
          </p:nvPr>
        </p:nvSpPr>
        <p:spPr>
          <a:ln/>
        </p:spPr>
        <p:txBody>
          <a:bodyPr/>
          <a:lstStyle>
            <a:lvl1pPr>
              <a:defRPr/>
            </a:lvl1pPr>
          </a:lstStyle>
          <a:p>
            <a:r>
              <a:rPr lang="nl-NL"/>
              <a:t>PAGE </a:t>
            </a:r>
            <a:fld id="{D73508A0-C709-894A-BCDD-F30BDA816851}" type="slidenum">
              <a:rPr lang="nl-NL"/>
              <a:pPr/>
              <a:t>‹#›</a:t>
            </a:fld>
            <a:endParaRPr lang="nl-NL"/>
          </a:p>
        </p:txBody>
      </p:sp>
      <p:sp>
        <p:nvSpPr>
          <p:cNvPr id="5" name="Rectangle 13"/>
          <p:cNvSpPr>
            <a:spLocks noGrp="1" noChangeArrowheads="1"/>
          </p:cNvSpPr>
          <p:nvPr>
            <p:ph type="dt" sz="half" idx="12"/>
          </p:nvPr>
        </p:nvSpPr>
        <p:spPr>
          <a:ln/>
        </p:spPr>
        <p:txBody>
          <a:bodyPr/>
          <a:lstStyle>
            <a:lvl1pPr>
              <a:defRPr/>
            </a:lvl1pPr>
          </a:lstStyle>
          <a:p>
            <a:fld id="{2AFDA649-988C-5E46-82C0-F03060F055AE}" type="datetime1">
              <a:rPr lang="nl-NL"/>
              <a:pPr/>
              <a:t>03-05-2021</a:t>
            </a:fld>
            <a:endParaRPr lang="nl-NL"/>
          </a:p>
        </p:txBody>
      </p:sp>
    </p:spTree>
    <p:extLst>
      <p:ext uri="{BB962C8B-B14F-4D97-AF65-F5344CB8AC3E}">
        <p14:creationId xmlns:p14="http://schemas.microsoft.com/office/powerpoint/2010/main" val="200809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3" name="Rectangle 7"/>
          <p:cNvSpPr>
            <a:spLocks noGrp="1" noChangeArrowheads="1"/>
          </p:cNvSpPr>
          <p:nvPr>
            <p:ph type="sldNum" sz="quarter" idx="11"/>
          </p:nvPr>
        </p:nvSpPr>
        <p:spPr>
          <a:ln/>
        </p:spPr>
        <p:txBody>
          <a:bodyPr/>
          <a:lstStyle>
            <a:lvl1pPr>
              <a:defRPr/>
            </a:lvl1pPr>
          </a:lstStyle>
          <a:p>
            <a:r>
              <a:rPr lang="nl-NL"/>
              <a:t>PAGE </a:t>
            </a:r>
            <a:fld id="{61290FDD-BAF4-044F-933D-907B25AFA57B}" type="slidenum">
              <a:rPr lang="nl-NL"/>
              <a:pPr/>
              <a:t>‹#›</a:t>
            </a:fld>
            <a:endParaRPr lang="nl-NL"/>
          </a:p>
        </p:txBody>
      </p:sp>
      <p:sp>
        <p:nvSpPr>
          <p:cNvPr id="4" name="Rectangle 13"/>
          <p:cNvSpPr>
            <a:spLocks noGrp="1" noChangeArrowheads="1"/>
          </p:cNvSpPr>
          <p:nvPr>
            <p:ph type="dt" sz="half" idx="12"/>
          </p:nvPr>
        </p:nvSpPr>
        <p:spPr>
          <a:ln/>
        </p:spPr>
        <p:txBody>
          <a:bodyPr/>
          <a:lstStyle>
            <a:lvl1pPr>
              <a:defRPr/>
            </a:lvl1pPr>
          </a:lstStyle>
          <a:p>
            <a:fld id="{BE986CBC-0433-264E-BE09-7951F15EC461}" type="datetime1">
              <a:rPr lang="nl-NL"/>
              <a:pPr/>
              <a:t>03-05-2021</a:t>
            </a:fld>
            <a:endParaRPr lang="nl-NL"/>
          </a:p>
        </p:txBody>
      </p:sp>
    </p:spTree>
    <p:extLst>
      <p:ext uri="{BB962C8B-B14F-4D97-AF65-F5344CB8AC3E}">
        <p14:creationId xmlns:p14="http://schemas.microsoft.com/office/powerpoint/2010/main" val="323823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7"/>
          <p:cNvSpPr>
            <a:spLocks noGrp="1" noChangeArrowheads="1"/>
          </p:cNvSpPr>
          <p:nvPr>
            <p:ph type="sldNum" sz="quarter" idx="11"/>
          </p:nvPr>
        </p:nvSpPr>
        <p:spPr>
          <a:ln/>
        </p:spPr>
        <p:txBody>
          <a:bodyPr/>
          <a:lstStyle>
            <a:lvl1pPr>
              <a:defRPr/>
            </a:lvl1pPr>
          </a:lstStyle>
          <a:p>
            <a:r>
              <a:rPr lang="nl-NL"/>
              <a:t>PAGE </a:t>
            </a:r>
            <a:fld id="{97E3BA5C-D72C-034F-96BE-A489ECC269A0}" type="slidenum">
              <a:rPr lang="nl-NL"/>
              <a:pPr/>
              <a:t>‹#›</a:t>
            </a:fld>
            <a:endParaRPr lang="nl-NL"/>
          </a:p>
        </p:txBody>
      </p:sp>
      <p:sp>
        <p:nvSpPr>
          <p:cNvPr id="7" name="Rectangle 13"/>
          <p:cNvSpPr>
            <a:spLocks noGrp="1" noChangeArrowheads="1"/>
          </p:cNvSpPr>
          <p:nvPr>
            <p:ph type="dt" sz="half" idx="12"/>
          </p:nvPr>
        </p:nvSpPr>
        <p:spPr>
          <a:ln/>
        </p:spPr>
        <p:txBody>
          <a:bodyPr/>
          <a:lstStyle>
            <a:lvl1pPr>
              <a:defRPr/>
            </a:lvl1pPr>
          </a:lstStyle>
          <a:p>
            <a:fld id="{2E8290B8-7389-DC4F-8DA9-A022FEC9317C}" type="datetime1">
              <a:rPr lang="nl-NL"/>
              <a:pPr/>
              <a:t>03-05-2021</a:t>
            </a:fld>
            <a:endParaRPr lang="nl-NL"/>
          </a:p>
        </p:txBody>
      </p:sp>
    </p:spTree>
    <p:extLst>
      <p:ext uri="{BB962C8B-B14F-4D97-AF65-F5344CB8AC3E}">
        <p14:creationId xmlns:p14="http://schemas.microsoft.com/office/powerpoint/2010/main" val="147731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r>
              <a:rPr lang="nl-NL"/>
              <a:t>/ name of department</a:t>
            </a:r>
          </a:p>
        </p:txBody>
      </p:sp>
      <p:sp>
        <p:nvSpPr>
          <p:cNvPr id="6" name="Rectangle 7"/>
          <p:cNvSpPr>
            <a:spLocks noGrp="1" noChangeArrowheads="1"/>
          </p:cNvSpPr>
          <p:nvPr>
            <p:ph type="sldNum" sz="quarter" idx="11"/>
          </p:nvPr>
        </p:nvSpPr>
        <p:spPr>
          <a:ln/>
        </p:spPr>
        <p:txBody>
          <a:bodyPr/>
          <a:lstStyle>
            <a:lvl1pPr>
              <a:defRPr/>
            </a:lvl1pPr>
          </a:lstStyle>
          <a:p>
            <a:r>
              <a:rPr lang="nl-NL"/>
              <a:t>PAGE </a:t>
            </a:r>
            <a:fld id="{AE572D85-4658-FD42-9C5A-E8A9E91CCAE8}" type="slidenum">
              <a:rPr lang="nl-NL"/>
              <a:pPr/>
              <a:t>‹#›</a:t>
            </a:fld>
            <a:endParaRPr lang="nl-NL"/>
          </a:p>
        </p:txBody>
      </p:sp>
      <p:sp>
        <p:nvSpPr>
          <p:cNvPr id="7" name="Rectangle 13"/>
          <p:cNvSpPr>
            <a:spLocks noGrp="1" noChangeArrowheads="1"/>
          </p:cNvSpPr>
          <p:nvPr>
            <p:ph type="dt" sz="half" idx="12"/>
          </p:nvPr>
        </p:nvSpPr>
        <p:spPr>
          <a:ln/>
        </p:spPr>
        <p:txBody>
          <a:bodyPr/>
          <a:lstStyle>
            <a:lvl1pPr>
              <a:defRPr/>
            </a:lvl1pPr>
          </a:lstStyle>
          <a:p>
            <a:fld id="{C828A842-44BB-E745-99AB-09A19120DDEE}" type="datetime1">
              <a:rPr lang="nl-NL"/>
              <a:pPr/>
              <a:t>03-05-2021</a:t>
            </a:fld>
            <a:endParaRPr lang="nl-NL"/>
          </a:p>
        </p:txBody>
      </p:sp>
    </p:spTree>
    <p:extLst>
      <p:ext uri="{BB962C8B-B14F-4D97-AF65-F5344CB8AC3E}">
        <p14:creationId xmlns:p14="http://schemas.microsoft.com/office/powerpoint/2010/main" val="264443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3314" name="Picture 19" descr="blue ba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89820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9" descr="date ba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9925" y="6408738"/>
            <a:ext cx="21240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Grp="1" noChangeArrowheads="1"/>
          </p:cNvSpPr>
          <p:nvPr>
            <p:ph type="title"/>
          </p:nvPr>
        </p:nvSpPr>
        <p:spPr bwMode="auto">
          <a:xfrm>
            <a:off x="611188" y="215900"/>
            <a:ext cx="8024812" cy="9223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49158" name="Rectangle 6"/>
          <p:cNvSpPr>
            <a:spLocks noGrp="1" noChangeArrowheads="1"/>
          </p:cNvSpPr>
          <p:nvPr>
            <p:ph type="ftr" sz="quarter" idx="3"/>
          </p:nvPr>
        </p:nvSpPr>
        <p:spPr bwMode="auto">
          <a:xfrm>
            <a:off x="179388" y="6548438"/>
            <a:ext cx="3598862"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000">
                <a:ea typeface="+mn-ea"/>
                <a:cs typeface="+mn-cs"/>
              </a:defRPr>
            </a:lvl1pPr>
          </a:lstStyle>
          <a:p>
            <a:pPr>
              <a:defRPr/>
            </a:pPr>
            <a:r>
              <a:rPr lang="nl-NL"/>
              <a:t>/ name of department</a:t>
            </a:r>
          </a:p>
        </p:txBody>
      </p:sp>
      <p:sp>
        <p:nvSpPr>
          <p:cNvPr id="49159" name="Rectangle 7"/>
          <p:cNvSpPr>
            <a:spLocks noGrp="1" noChangeArrowheads="1"/>
          </p:cNvSpPr>
          <p:nvPr>
            <p:ph type="sldNum" sz="quarter" idx="4"/>
          </p:nvPr>
        </p:nvSpPr>
        <p:spPr bwMode="auto">
          <a:xfrm>
            <a:off x="8243888" y="6548438"/>
            <a:ext cx="609600"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tx2"/>
                </a:solidFill>
              </a:defRPr>
            </a:lvl1pPr>
          </a:lstStyle>
          <a:p>
            <a:r>
              <a:rPr lang="nl-NL"/>
              <a:t>PAGE </a:t>
            </a:r>
            <a:fld id="{F7A1C12B-9F86-6043-9B13-06CBD7376B5C}" type="slidenum">
              <a:rPr lang="nl-NL"/>
              <a:pPr/>
              <a:t>‹#›</a:t>
            </a:fld>
            <a:endParaRPr lang="nl-NL"/>
          </a:p>
        </p:txBody>
      </p:sp>
      <p:pic>
        <p:nvPicPr>
          <p:cNvPr id="13319" name="Picture 11" descr="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02413" y="5978525"/>
            <a:ext cx="2030412"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5" name="Rectangle 13"/>
          <p:cNvSpPr>
            <a:spLocks noGrp="1" noChangeArrowheads="1"/>
          </p:cNvSpPr>
          <p:nvPr>
            <p:ph type="dt" sz="half" idx="2"/>
          </p:nvPr>
        </p:nvSpPr>
        <p:spPr bwMode="auto">
          <a:xfrm>
            <a:off x="7527925" y="6548438"/>
            <a:ext cx="647700"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tx2"/>
                </a:solidFill>
              </a:defRPr>
            </a:lvl1pPr>
          </a:lstStyle>
          <a:p>
            <a:fld id="{B210FEBE-A37C-974A-86CA-B5FDD41ACF15}" type="datetime1">
              <a:rPr lang="nl-NL"/>
              <a:pPr/>
              <a:t>03-05-2021</a:t>
            </a:fld>
            <a:endParaRPr lang="nl-NL"/>
          </a:p>
        </p:txBody>
      </p:sp>
      <p:sp>
        <p:nvSpPr>
          <p:cNvPr id="13321" name="Rectangle 15"/>
          <p:cNvSpPr>
            <a:spLocks noGrp="1" noChangeArrowheads="1"/>
          </p:cNvSpPr>
          <p:nvPr>
            <p:ph type="body" idx="1"/>
          </p:nvPr>
        </p:nvSpPr>
        <p:spPr bwMode="auto">
          <a:xfrm>
            <a:off x="611188" y="1600200"/>
            <a:ext cx="7993062" cy="41386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Tree>
  </p:cSld>
  <p:clrMap bg1="lt1" tx1="dk1" bg2="lt2" tx2="dk2" accent1="accent1" accent2="accent2" accent3="accent3" accent4="accent4" accent5="accent5" accent6="accent6" hlink="hlink" folHlink="folHlink"/>
  <p:sldLayoutIdLst>
    <p:sldLayoutId id="2147483758"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60" r:id="rId12"/>
    <p:sldLayoutId id="2147483793" r:id="rId13"/>
  </p:sldLayoutIdLst>
  <p:hf hdr="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268288" indent="-268288" algn="l" rtl="0" eaLnBrk="0" fontAlgn="base" hangingPunct="0">
        <a:spcBef>
          <a:spcPct val="20000"/>
        </a:spcBef>
        <a:spcAft>
          <a:spcPct val="0"/>
        </a:spcAft>
        <a:buClr>
          <a:schemeClr val="tx1"/>
        </a:buClr>
        <a:buChar char="•"/>
        <a:defRPr sz="2200" b="0">
          <a:solidFill>
            <a:schemeClr val="tx1"/>
          </a:solidFill>
          <a:latin typeface="Calibri"/>
          <a:ea typeface="ＭＳ Ｐゴシック" charset="-128"/>
          <a:cs typeface="ＭＳ Ｐゴシック" charset="-128"/>
        </a:defRPr>
      </a:lvl1pPr>
      <a:lvl2pPr marL="555625" indent="-285750" algn="l" rtl="0" eaLnBrk="0" fontAlgn="base" hangingPunct="0">
        <a:spcBef>
          <a:spcPct val="20000"/>
        </a:spcBef>
        <a:spcAft>
          <a:spcPct val="0"/>
        </a:spcAft>
        <a:buClr>
          <a:schemeClr val="tx1"/>
        </a:buClr>
        <a:buFont typeface="Lucida Grande"/>
        <a:buChar char="-"/>
        <a:defRPr sz="1800" b="0">
          <a:solidFill>
            <a:schemeClr val="tx1"/>
          </a:solidFill>
          <a:latin typeface="Calibri"/>
          <a:ea typeface="ＭＳ Ｐゴシック" charset="-128"/>
        </a:defRPr>
      </a:lvl2pPr>
      <a:lvl3pPr marL="814388" indent="-277813" algn="l" rtl="0" eaLnBrk="0" fontAlgn="base" hangingPunct="0">
        <a:spcBef>
          <a:spcPct val="20000"/>
        </a:spcBef>
        <a:spcAft>
          <a:spcPct val="0"/>
        </a:spcAft>
        <a:buClr>
          <a:schemeClr val="tx1"/>
        </a:buClr>
        <a:buFont typeface="Arial" charset="0"/>
        <a:buChar char="−"/>
        <a:defRPr sz="1600" b="0">
          <a:solidFill>
            <a:schemeClr val="tx1"/>
          </a:solidFill>
          <a:latin typeface="Calibri"/>
          <a:ea typeface="ＭＳ Ｐゴシック" charset="-128"/>
        </a:defRPr>
      </a:lvl3pPr>
      <a:lvl4pPr marL="1069975" indent="-254000" algn="l" rtl="0" eaLnBrk="0" fontAlgn="base" hangingPunct="0">
        <a:spcBef>
          <a:spcPct val="20000"/>
        </a:spcBef>
        <a:spcAft>
          <a:spcPct val="0"/>
        </a:spcAft>
        <a:buClr>
          <a:schemeClr val="tx1"/>
        </a:buClr>
        <a:buFont typeface="Arial" charset="0"/>
        <a:buChar char="−"/>
        <a:defRPr sz="1600" b="0">
          <a:solidFill>
            <a:schemeClr val="tx1"/>
          </a:solidFill>
          <a:latin typeface="Calibri"/>
          <a:ea typeface="ＭＳ Ｐゴシック" charset="-128"/>
        </a:defRPr>
      </a:lvl4pPr>
      <a:lvl5pPr marL="1349375" indent="-277813" algn="l" rtl="0" eaLnBrk="0" fontAlgn="base" hangingPunct="0">
        <a:spcBef>
          <a:spcPct val="20000"/>
        </a:spcBef>
        <a:spcAft>
          <a:spcPct val="0"/>
        </a:spcAft>
        <a:buClr>
          <a:schemeClr val="tx1"/>
        </a:buClr>
        <a:buFont typeface="Arial" charset="0"/>
        <a:buChar char="−"/>
        <a:defRPr sz="1600" b="0">
          <a:solidFill>
            <a:schemeClr val="tx1"/>
          </a:solidFill>
          <a:latin typeface="Calibri"/>
          <a:ea typeface="ＭＳ Ｐゴシック" charset="-128"/>
        </a:defRPr>
      </a:lvl5pPr>
      <a:lvl6pPr marL="18065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25602" name="Picture 13" descr="blue b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89820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3" name="Picture 2" descr="date ba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9925" y="6408738"/>
            <a:ext cx="2124075" cy="4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Rectangle 4"/>
          <p:cNvSpPr>
            <a:spLocks noGrp="1" noChangeArrowheads="1"/>
          </p:cNvSpPr>
          <p:nvPr>
            <p:ph type="title"/>
          </p:nvPr>
        </p:nvSpPr>
        <p:spPr bwMode="auto">
          <a:xfrm>
            <a:off x="611188" y="215900"/>
            <a:ext cx="8024812" cy="9223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nl-NL"/>
              <a:t>Click to edit Master title style</a:t>
            </a:r>
          </a:p>
        </p:txBody>
      </p:sp>
      <p:sp>
        <p:nvSpPr>
          <p:cNvPr id="219141" name="Rectangle 5"/>
          <p:cNvSpPr>
            <a:spLocks noGrp="1" noChangeArrowheads="1"/>
          </p:cNvSpPr>
          <p:nvPr>
            <p:ph type="ftr" sz="quarter" idx="3"/>
          </p:nvPr>
        </p:nvSpPr>
        <p:spPr bwMode="auto">
          <a:xfrm>
            <a:off x="179388" y="6548438"/>
            <a:ext cx="3598862"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000">
                <a:ea typeface="+mn-ea"/>
                <a:cs typeface="+mn-cs"/>
              </a:defRPr>
            </a:lvl1pPr>
          </a:lstStyle>
          <a:p>
            <a:pPr>
              <a:defRPr/>
            </a:pPr>
            <a:r>
              <a:rPr lang="nl-NL"/>
              <a:t>/ name of department</a:t>
            </a:r>
          </a:p>
        </p:txBody>
      </p:sp>
      <p:sp>
        <p:nvSpPr>
          <p:cNvPr id="219142" name="Rectangle 6"/>
          <p:cNvSpPr>
            <a:spLocks noGrp="1" noChangeArrowheads="1"/>
          </p:cNvSpPr>
          <p:nvPr>
            <p:ph type="sldNum" sz="quarter" idx="4"/>
          </p:nvPr>
        </p:nvSpPr>
        <p:spPr bwMode="auto">
          <a:xfrm>
            <a:off x="8243888" y="6548438"/>
            <a:ext cx="609600"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tx2"/>
                </a:solidFill>
              </a:defRPr>
            </a:lvl1pPr>
          </a:lstStyle>
          <a:p>
            <a:r>
              <a:rPr lang="nl-NL"/>
              <a:t>PAGE </a:t>
            </a:r>
            <a:fld id="{0997396F-286F-CF4C-AAED-391096ED9786}" type="slidenum">
              <a:rPr lang="nl-NL"/>
              <a:pPr/>
              <a:t>‹#›</a:t>
            </a:fld>
            <a:endParaRPr lang="nl-NL"/>
          </a:p>
        </p:txBody>
      </p:sp>
      <p:pic>
        <p:nvPicPr>
          <p:cNvPr id="25607" name="Picture 7" descr="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2413" y="5978525"/>
            <a:ext cx="2030412"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44" name="Rectangle 8"/>
          <p:cNvSpPr>
            <a:spLocks noGrp="1" noChangeArrowheads="1"/>
          </p:cNvSpPr>
          <p:nvPr>
            <p:ph type="dt" sz="half" idx="2"/>
          </p:nvPr>
        </p:nvSpPr>
        <p:spPr bwMode="auto">
          <a:xfrm>
            <a:off x="7527925" y="6548438"/>
            <a:ext cx="647700"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tx2"/>
                </a:solidFill>
              </a:defRPr>
            </a:lvl1pPr>
          </a:lstStyle>
          <a:p>
            <a:fld id="{C5316CA9-B570-634F-8BF3-CA9D30AF9B57}" type="datetime1">
              <a:rPr lang="nl-NL"/>
              <a:pPr/>
              <a:t>03-05-2021</a:t>
            </a:fld>
            <a:endParaRPr lang="nl-NL"/>
          </a:p>
        </p:txBody>
      </p:sp>
      <p:sp>
        <p:nvSpPr>
          <p:cNvPr id="25609" name="Rectangle 9"/>
          <p:cNvSpPr>
            <a:spLocks noGrp="1" noChangeArrowheads="1"/>
          </p:cNvSpPr>
          <p:nvPr>
            <p:ph type="body" idx="1"/>
          </p:nvPr>
        </p:nvSpPr>
        <p:spPr bwMode="auto">
          <a:xfrm>
            <a:off x="611188" y="1600200"/>
            <a:ext cx="7993062" cy="41386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3759"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l" rtl="0" eaLnBrk="0" fontAlgn="base" hangingPunct="0">
        <a:spcBef>
          <a:spcPct val="0"/>
        </a:spcBef>
        <a:spcAft>
          <a:spcPct val="0"/>
        </a:spcAft>
        <a:defRPr sz="32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268288" indent="-268288" algn="l" rtl="0" eaLnBrk="0" fontAlgn="base" hangingPunct="0">
        <a:spcBef>
          <a:spcPct val="20000"/>
        </a:spcBef>
        <a:spcAft>
          <a:spcPct val="0"/>
        </a:spcAft>
        <a:buClr>
          <a:schemeClr val="accent1"/>
        </a:buClr>
        <a:buChar char="•"/>
        <a:defRPr sz="2400" b="1">
          <a:solidFill>
            <a:schemeClr val="tx1"/>
          </a:solidFill>
          <a:latin typeface="+mn-lt"/>
          <a:ea typeface="ＭＳ Ｐゴシック" charset="-128"/>
          <a:cs typeface="ＭＳ Ｐゴシック" charset="-128"/>
        </a:defRPr>
      </a:lvl1pPr>
      <a:lvl2pPr marL="534988" indent="-265113" algn="l" rtl="0" eaLnBrk="0" fontAlgn="base" hangingPunct="0">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0" fontAlgn="base" hangingPunct="0">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fontAlgn="base">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1583668" y="5868560"/>
            <a:ext cx="5976664" cy="584776"/>
          </a:xfrm>
          <a:prstGeom prst="rect">
            <a:avLst/>
          </a:prstGeom>
        </p:spPr>
        <p:txBody>
          <a:bodyPr wrap="square">
            <a:spAutoFit/>
          </a:bodyPr>
          <a:lstStyle/>
          <a:p>
            <a:pPr lvl="0" algn="ctr" defTabSz="88900" eaLnBrk="0" hangingPunct="0">
              <a:spcBef>
                <a:spcPts val="0"/>
              </a:spcBef>
              <a:defRPr/>
            </a:pPr>
            <a:r>
              <a:rPr lang="it-IT" sz="1600" b="1" i="0" kern="1200" cap="all" dirty="0">
                <a:solidFill>
                  <a:schemeClr val="bg1">
                    <a:lumMod val="50000"/>
                  </a:schemeClr>
                </a:solidFill>
                <a:latin typeface="Gotham HTF Bold"/>
                <a:ea typeface="ヒラギノ角ゴ Pro W3" charset="-128"/>
                <a:cs typeface="Gotham HTF Bold"/>
              </a:rPr>
              <a:t>BOLOGNA</a:t>
            </a:r>
            <a:r>
              <a:rPr lang="it-IT" sz="1600" b="1" i="0" cap="all" dirty="0">
                <a:solidFill>
                  <a:schemeClr val="tx1">
                    <a:lumMod val="65000"/>
                    <a:lumOff val="35000"/>
                  </a:schemeClr>
                </a:solidFill>
                <a:latin typeface="Gotham HTF Bold"/>
                <a:cs typeface="Gotham HTF Bold"/>
              </a:rPr>
              <a:t> </a:t>
            </a:r>
            <a:r>
              <a:rPr lang="it-IT" sz="1600" b="1" i="0" cap="all" dirty="0">
                <a:solidFill>
                  <a:schemeClr val="bg1">
                    <a:lumMod val="50000"/>
                  </a:schemeClr>
                </a:solidFill>
                <a:latin typeface="Gotham HTF Bold"/>
                <a:cs typeface="Gotham HTF Bold"/>
              </a:rPr>
              <a:t>BUSINESS SCHOOL</a:t>
            </a:r>
          </a:p>
          <a:p>
            <a:pPr lvl="0" algn="ctr" defTabSz="88900" eaLnBrk="0" hangingPunct="0">
              <a:spcBef>
                <a:spcPts val="0"/>
              </a:spcBef>
              <a:defRPr/>
            </a:pPr>
            <a:r>
              <a:rPr lang="it-IT" sz="1600" b="0" i="0" cap="none" dirty="0">
                <a:solidFill>
                  <a:schemeClr val="bg1">
                    <a:lumMod val="50000"/>
                  </a:schemeClr>
                </a:solidFill>
                <a:latin typeface="Gotham HTF Book"/>
                <a:cs typeface="Gotham HTF Book"/>
              </a:rPr>
              <a:t>Alma Mater </a:t>
            </a:r>
            <a:r>
              <a:rPr lang="it-IT" sz="1600" b="0" i="0" cap="none" dirty="0" err="1">
                <a:solidFill>
                  <a:schemeClr val="bg1">
                    <a:lumMod val="50000"/>
                  </a:schemeClr>
                </a:solidFill>
                <a:latin typeface="Gotham HTF Book"/>
                <a:cs typeface="Gotham HTF Book"/>
              </a:rPr>
              <a:t>Studiorum</a:t>
            </a:r>
            <a:r>
              <a:rPr lang="it-IT" sz="1600" b="0" i="0" cap="none" dirty="0">
                <a:solidFill>
                  <a:schemeClr val="bg1">
                    <a:lumMod val="50000"/>
                  </a:schemeClr>
                </a:solidFill>
                <a:latin typeface="Gotham HTF Book"/>
                <a:cs typeface="Gotham HTF Book"/>
              </a:rPr>
              <a:t> </a:t>
            </a:r>
            <a:r>
              <a:rPr lang="it-IT" sz="1600" b="0" i="0" kern="1200" cap="none" dirty="0">
                <a:solidFill>
                  <a:schemeClr val="bg1">
                    <a:lumMod val="50000"/>
                  </a:schemeClr>
                </a:solidFill>
                <a:latin typeface="Gotham HTF Book"/>
                <a:ea typeface="ヒラギノ角ゴ Pro W3" charset="-128"/>
                <a:cs typeface="Gotham HTF Book"/>
              </a:rPr>
              <a:t>Università di Bologna</a:t>
            </a:r>
          </a:p>
        </p:txBody>
      </p:sp>
      <p:pic>
        <p:nvPicPr>
          <p:cNvPr id="3" name="Immagine 2" descr="BBS4COLOR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40210" y="1663700"/>
            <a:ext cx="4680000" cy="1806338"/>
          </a:xfrm>
          <a:prstGeom prst="rect">
            <a:avLst/>
          </a:prstGeom>
        </p:spPr>
      </p:pic>
    </p:spTree>
    <p:extLst>
      <p:ext uri="{BB962C8B-B14F-4D97-AF65-F5344CB8AC3E}">
        <p14:creationId xmlns:p14="http://schemas.microsoft.com/office/powerpoint/2010/main" val="568001689"/>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Box 6"/>
          <p:cNvSpPr txBox="1">
            <a:spLocks noChangeArrowheads="1"/>
          </p:cNvSpPr>
          <p:nvPr userDrawn="1"/>
        </p:nvSpPr>
        <p:spPr bwMode="auto">
          <a:xfrm>
            <a:off x="8460432" y="6333561"/>
            <a:ext cx="453058" cy="263791"/>
          </a:xfrm>
          <a:prstGeom prst="rect">
            <a:avLst/>
          </a:prstGeom>
          <a:solidFill>
            <a:srgbClr val="FFFFFF"/>
          </a:solidFill>
          <a:ln w="9525">
            <a:noFill/>
            <a:round/>
            <a:headEnd/>
            <a:tailEnd/>
          </a:ln>
          <a:effectLst/>
        </p:spPr>
        <p:txBody>
          <a:bodyPr wrap="square" lIns="90000" tIns="46800" rIns="90000" bIns="46800">
            <a:spAutoFit/>
          </a:bodyPr>
          <a:lstStyle/>
          <a:p>
            <a:pPr algn="ct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0C862A9-705C-450A-8EC7-19B5E57C55FC}" type="slidenum">
              <a:rPr lang="en-GB" sz="1100" smtClean="0">
                <a:solidFill>
                  <a:srgbClr val="595959"/>
                </a:solidFill>
                <a:latin typeface="Arial"/>
                <a:cs typeface="Arial"/>
              </a:rPr>
              <a:pPr algn="ctr">
                <a:buFont typeface="Tahom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a:t>
            </a:fld>
            <a:endParaRPr lang="en-GB" sz="1100" dirty="0">
              <a:solidFill>
                <a:srgbClr val="595959"/>
              </a:solidFill>
              <a:latin typeface="Arial"/>
              <a:cs typeface="Arial"/>
            </a:endParaRPr>
          </a:p>
        </p:txBody>
      </p:sp>
      <p:cxnSp>
        <p:nvCxnSpPr>
          <p:cNvPr id="13" name="Connettore 1 12"/>
          <p:cNvCxnSpPr>
            <a:endCxn id="9" idx="1"/>
          </p:cNvCxnSpPr>
          <p:nvPr userDrawn="1"/>
        </p:nvCxnSpPr>
        <p:spPr>
          <a:xfrm>
            <a:off x="1403648" y="6448004"/>
            <a:ext cx="7056784" cy="17453"/>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 name="Immagine 1" descr="BBS4COLOR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3485" y="6214550"/>
            <a:ext cx="1145455" cy="442110"/>
          </a:xfrm>
          <a:prstGeom prst="rect">
            <a:avLst/>
          </a:prstGeom>
        </p:spPr>
      </p:pic>
    </p:spTree>
    <p:extLst>
      <p:ext uri="{BB962C8B-B14F-4D97-AF65-F5344CB8AC3E}">
        <p14:creationId xmlns:p14="http://schemas.microsoft.com/office/powerpoint/2010/main" val="1112556354"/>
      </p:ext>
    </p:extLst>
  </p:cSld>
  <p:clrMap bg1="lt1" tx1="dk1" bg2="lt2" tx2="dk2" accent1="accent1" accent2="accent2" accent3="accent3" accent4="accent4" accent5="accent5" accent6="accent6" hlink="hlink" folHlink="folHlink"/>
  <p:sldLayoutIdLst>
    <p:sldLayoutId id="2147483779" r:id="rId1"/>
  </p:sldLayoutIdLst>
  <p:txStyles>
    <p:titleStyle>
      <a:lvl1pPr algn="l" defTabSz="457200" rtl="0" eaLnBrk="1" latinLnBrk="0" hangingPunct="1">
        <a:spcBef>
          <a:spcPct val="0"/>
        </a:spcBef>
        <a:buNone/>
        <a:defRPr sz="2600" b="1" kern="1200">
          <a:solidFill>
            <a:srgbClr val="7F7F7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48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117600"/>
            <a:ext cx="8229600"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407150"/>
            <a:ext cx="2133600"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Lato Semibold"/>
                <a:cs typeface="Lato Semibold"/>
              </a:defRPr>
            </a:lvl1pPr>
          </a:lstStyle>
          <a:p>
            <a:endParaRPr lang="en-GB" dirty="0"/>
          </a:p>
        </p:txBody>
      </p:sp>
      <p:sp>
        <p:nvSpPr>
          <p:cNvPr id="5" name="Footer Placeholder 4"/>
          <p:cNvSpPr>
            <a:spLocks noGrp="1"/>
          </p:cNvSpPr>
          <p:nvPr>
            <p:ph type="ftr" sz="quarter" idx="3"/>
          </p:nvPr>
        </p:nvSpPr>
        <p:spPr>
          <a:xfrm>
            <a:off x="2590800" y="6407150"/>
            <a:ext cx="3962400" cy="365125"/>
          </a:xfrm>
          <a:prstGeom prst="rect">
            <a:avLst/>
          </a:prstGeom>
        </p:spPr>
        <p:txBody>
          <a:bodyPr vert="horz" lIns="91440" tIns="45720" rIns="91440" bIns="45720" rtlCol="0" anchor="ctr"/>
          <a:lstStyle>
            <a:lvl1pPr algn="ctr">
              <a:defRPr sz="1200" b="0">
                <a:solidFill>
                  <a:schemeClr val="tx1">
                    <a:lumMod val="50000"/>
                    <a:lumOff val="50000"/>
                  </a:schemeClr>
                </a:solidFill>
                <a:latin typeface="Lato Semibold"/>
                <a:cs typeface="Lato Semibold"/>
              </a:defRPr>
            </a:lvl1pPr>
          </a:lstStyle>
          <a:p>
            <a:r>
              <a:rPr lang="en-GB"/>
              <a:t>Proprietary &amp; Confidential - www.secmatters.com</a:t>
            </a:r>
            <a:endParaRPr lang="en-GB" dirty="0"/>
          </a:p>
        </p:txBody>
      </p:sp>
      <p:sp>
        <p:nvSpPr>
          <p:cNvPr id="6" name="Slide Number Placeholder 5"/>
          <p:cNvSpPr>
            <a:spLocks noGrp="1"/>
          </p:cNvSpPr>
          <p:nvPr>
            <p:ph type="sldNum" sz="quarter" idx="4"/>
          </p:nvPr>
        </p:nvSpPr>
        <p:spPr>
          <a:xfrm>
            <a:off x="6553200" y="6407150"/>
            <a:ext cx="2133600" cy="365125"/>
          </a:xfrm>
          <a:prstGeom prst="rect">
            <a:avLst/>
          </a:prstGeom>
        </p:spPr>
        <p:txBody>
          <a:bodyPr vert="horz" lIns="91440" tIns="45720" rIns="91440" bIns="45720" rtlCol="0" anchor="ctr"/>
          <a:lstStyle>
            <a:lvl1pPr algn="r">
              <a:defRPr sz="1200">
                <a:solidFill>
                  <a:schemeClr val="tx1">
                    <a:lumMod val="50000"/>
                    <a:lumOff val="50000"/>
                  </a:schemeClr>
                </a:solidFill>
                <a:latin typeface="Lato Semibold"/>
                <a:cs typeface="Lato Semibold"/>
              </a:defRPr>
            </a:lvl1pPr>
          </a:lstStyle>
          <a:p>
            <a:fld id="{3052F6F0-59D5-244A-AE8B-5E62F9435A16}" type="slidenum">
              <a:rPr lang="en-GB" smtClean="0"/>
              <a:pPr/>
              <a:t>‹#›</a:t>
            </a:fld>
            <a:endParaRPr lang="en-GB" dirty="0"/>
          </a:p>
        </p:txBody>
      </p:sp>
      <p:cxnSp>
        <p:nvCxnSpPr>
          <p:cNvPr id="9" name="Straight Connector 8"/>
          <p:cNvCxnSpPr/>
          <p:nvPr/>
        </p:nvCxnSpPr>
        <p:spPr>
          <a:xfrm>
            <a:off x="457200" y="6328835"/>
            <a:ext cx="8229600"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58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dt="0"/>
  <p:txStyles>
    <p:titleStyle>
      <a:lvl1pPr algn="l" defTabSz="457200" rtl="0" eaLnBrk="1" latinLnBrk="0" hangingPunct="1">
        <a:spcBef>
          <a:spcPct val="0"/>
        </a:spcBef>
        <a:buNone/>
        <a:defRPr sz="3200" b="0" i="0" kern="1200">
          <a:solidFill>
            <a:srgbClr val="002856"/>
          </a:solidFill>
          <a:latin typeface="Lato Semibold"/>
          <a:ea typeface="+mj-ea"/>
          <a:cs typeface="Lato Semibold"/>
        </a:defRPr>
      </a:lvl1pPr>
    </p:titleStyle>
    <p:bodyStyle>
      <a:lvl1pPr marL="342900" indent="-342900" algn="l" defTabSz="457200" rtl="0" eaLnBrk="1" latinLnBrk="0" hangingPunct="1">
        <a:spcBef>
          <a:spcPct val="20000"/>
        </a:spcBef>
        <a:buFont typeface="Wingdings" charset="2"/>
        <a:buChar char="§"/>
        <a:defRPr sz="2400" kern="1200">
          <a:solidFill>
            <a:schemeClr val="tx1">
              <a:lumMod val="75000"/>
              <a:lumOff val="25000"/>
            </a:schemeClr>
          </a:solidFill>
          <a:latin typeface="Lato Light"/>
          <a:ea typeface="+mn-ea"/>
          <a:cs typeface="Lato Light"/>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Lato Light"/>
          <a:ea typeface="+mn-ea"/>
          <a:cs typeface="Lato Light"/>
        </a:defRPr>
      </a:lvl2pPr>
      <a:lvl3pPr marL="1143000" indent="-228600" algn="l" defTabSz="457200" rtl="0" eaLnBrk="1" latinLnBrk="0" hangingPunct="1">
        <a:spcBef>
          <a:spcPct val="20000"/>
        </a:spcBef>
        <a:buFont typeface="Lucida Grande"/>
        <a:buChar char="-"/>
        <a:defRPr sz="1600" kern="1200">
          <a:solidFill>
            <a:schemeClr val="tx1">
              <a:lumMod val="75000"/>
              <a:lumOff val="25000"/>
            </a:schemeClr>
          </a:solidFill>
          <a:latin typeface="Lato Light"/>
          <a:ea typeface="+mn-ea"/>
          <a:cs typeface="Lato Light"/>
        </a:defRPr>
      </a:lvl3pPr>
      <a:lvl4pPr marL="1600200" indent="-228600" algn="l" defTabSz="457200" rtl="0" eaLnBrk="1" latinLnBrk="0" hangingPunct="1">
        <a:spcBef>
          <a:spcPct val="20000"/>
        </a:spcBef>
        <a:buFont typeface="Arial"/>
        <a:buChar char="–"/>
        <a:defRPr sz="1400" kern="1200">
          <a:solidFill>
            <a:schemeClr val="tx1">
              <a:lumMod val="75000"/>
              <a:lumOff val="25000"/>
            </a:schemeClr>
          </a:solidFill>
          <a:latin typeface="Lato Light"/>
          <a:ea typeface="+mn-ea"/>
          <a:cs typeface="Lato Light"/>
        </a:defRPr>
      </a:lvl4pPr>
      <a:lvl5pPr marL="2057400" indent="-228600" algn="l" defTabSz="457200" rtl="0" eaLnBrk="1" latinLnBrk="0" hangingPunct="1">
        <a:spcBef>
          <a:spcPct val="20000"/>
        </a:spcBef>
        <a:buFont typeface="Arial"/>
        <a:buChar char="»"/>
        <a:defRPr sz="1200" kern="1200">
          <a:solidFill>
            <a:schemeClr val="tx1">
              <a:lumMod val="75000"/>
              <a:lumOff val="25000"/>
            </a:schemeClr>
          </a:solidFill>
          <a:latin typeface="Lato Light"/>
          <a:ea typeface="+mn-ea"/>
          <a:cs typeface="La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ymantec.com/connect/blogs/stuxnet-breakthrough"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cs.sans.org/media/E-ISAC_SANS_Ukraine_DUC_5.pdf" TargetMode="External"/><Relationship Id="rId2" Type="http://schemas.openxmlformats.org/officeDocument/2006/relationships/hyperlink" Target="https://spectrum.ieee.org/telecom/security/the-real-story-of-stuxnet" TargetMode="Externa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secmatters.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en.wikipedia.org/wiki/Industroyer#cite_note-Motherboard-4" TargetMode="External"/><Relationship Id="rId13" Type="http://schemas.openxmlformats.org/officeDocument/2006/relationships/hyperlink" Target="https://dragos.com/media/CRASHOVERRIDE2018.pdf" TargetMode="External"/><Relationship Id="rId3" Type="http://schemas.openxmlformats.org/officeDocument/2006/relationships/hyperlink" Target="https://en.wikipedia.org/wiki/Ukraine" TargetMode="External"/><Relationship Id="rId7" Type="http://schemas.openxmlformats.org/officeDocument/2006/relationships/hyperlink" Target="https://en.wikipedia.org/wiki/Kiev" TargetMode="External"/><Relationship Id="rId12" Type="http://schemas.openxmlformats.org/officeDocument/2006/relationships/hyperlink" Target="https://en.wikipedia.org/wiki/Stuxnet" TargetMode="External"/><Relationship Id="rId2" Type="http://schemas.openxmlformats.org/officeDocument/2006/relationships/hyperlink" Target="https://en.wikipedia.org/wiki/Malware" TargetMode="External"/><Relationship Id="rId1" Type="http://schemas.openxmlformats.org/officeDocument/2006/relationships/slideLayout" Target="../slideLayouts/slideLayout2.xml"/><Relationship Id="rId6" Type="http://schemas.openxmlformats.org/officeDocument/2006/relationships/hyperlink" Target="https://en.wikipedia.org/wiki/Industroyer#cite_note-We_live_security-3" TargetMode="External"/><Relationship Id="rId11" Type="http://schemas.openxmlformats.org/officeDocument/2006/relationships/hyperlink" Target="https://en.wikipedia.org/wiki/Industrial_Control_Systems" TargetMode="External"/><Relationship Id="rId5" Type="http://schemas.openxmlformats.org/officeDocument/2006/relationships/hyperlink" Target="https://en.wikipedia.org/wiki/Industroyer#cite_note-.5D_Pavel_Polityuk.2C_Oleg_Vukmanovic_and_Stephen_Jewkes:_Ukraine.27s_power_outage_was_a_cyber_attack:_Ukrenergo-2" TargetMode="External"/><Relationship Id="rId10" Type="http://schemas.openxmlformats.org/officeDocument/2006/relationships/hyperlink" Target="https://en.wikipedia.org/wiki/Industroyer#cite_note-Dragos-5" TargetMode="External"/><Relationship Id="rId4" Type="http://schemas.openxmlformats.org/officeDocument/2006/relationships/hyperlink" Target="https://en.wikipedia.org/wiki/Industroyer#cite_note-1" TargetMode="External"/><Relationship Id="rId9" Type="http://schemas.openxmlformats.org/officeDocument/2006/relationships/hyperlink" Target="https://en.wikipedia.org/wiki/Electrical_grid"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IEC_60870-5#IEC_60870-5-104" TargetMode="External"/><Relationship Id="rId2" Type="http://schemas.openxmlformats.org/officeDocument/2006/relationships/hyperlink" Target="https://en.wikipedia.org/wiki/IEC_60870-5#IEC_60870-5-101"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en.wikipedia.org/wiki/OPC_Data_Access" TargetMode="External"/><Relationship Id="rId4" Type="http://schemas.openxmlformats.org/officeDocument/2006/relationships/hyperlink" Target="https://en.wikipedia.org/wiki/IEC_61850"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securelist.com/my-name-is-dtrack/93338/" TargetMode="External"/><Relationship Id="rId2" Type="http://schemas.openxmlformats.org/officeDocument/2006/relationships/hyperlink" Target="https://twitter.com/KevinPerlow/status/1188916377819713536"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cybereason.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tue.nl/" TargetMode="External"/><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IEC_61850" TargetMode="External"/><Relationship Id="rId2" Type="http://schemas.openxmlformats.org/officeDocument/2006/relationships/hyperlink" Target="https://en.wikipedia.org/wiki/Modbus" TargetMode="Externa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spectrum.ieee.org/telecom/security/the-real-story-of-stuxne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57252" y="3430343"/>
            <a:ext cx="7800948" cy="427285"/>
          </a:xfrm>
        </p:spPr>
        <p:txBody>
          <a:bodyPr/>
          <a:lstStyle/>
          <a:p>
            <a:r>
              <a:rPr lang="en-GB" dirty="0"/>
              <a:t>Legal Informatics, Privacy  and Cyber Crime</a:t>
            </a:r>
            <a:br>
              <a:rPr lang="en-US" dirty="0"/>
            </a:br>
            <a:endParaRPr lang="it-IT" dirty="0"/>
          </a:p>
        </p:txBody>
      </p:sp>
      <p:sp>
        <p:nvSpPr>
          <p:cNvPr id="3" name="Segnaposto contenuto 2"/>
          <p:cNvSpPr>
            <a:spLocks noGrp="1"/>
          </p:cNvSpPr>
          <p:nvPr>
            <p:ph sz="quarter" idx="11"/>
          </p:nvPr>
        </p:nvSpPr>
        <p:spPr>
          <a:xfrm>
            <a:off x="657252" y="5072074"/>
            <a:ext cx="7772400" cy="431800"/>
          </a:xfrm>
        </p:spPr>
        <p:txBody>
          <a:bodyPr/>
          <a:lstStyle/>
          <a:p>
            <a:r>
              <a:rPr lang="it-IT"/>
              <a:t>03/05/2018</a:t>
            </a:r>
            <a:endParaRPr lang="it-IT" dirty="0"/>
          </a:p>
          <a:p>
            <a:endParaRPr lang="it-IT" dirty="0"/>
          </a:p>
        </p:txBody>
      </p:sp>
      <p:sp>
        <p:nvSpPr>
          <p:cNvPr id="4" name="Segnaposto contenuto 3"/>
          <p:cNvSpPr>
            <a:spLocks noGrp="1"/>
          </p:cNvSpPr>
          <p:nvPr>
            <p:ph sz="quarter" idx="12"/>
          </p:nvPr>
        </p:nvSpPr>
        <p:spPr>
          <a:xfrm>
            <a:off x="657252" y="5572140"/>
            <a:ext cx="7772400" cy="287338"/>
          </a:xfrm>
        </p:spPr>
        <p:txBody>
          <a:bodyPr/>
          <a:lstStyle/>
          <a:p>
            <a:r>
              <a:rPr lang="it-IT" dirty="0"/>
              <a:t>2017/2018</a:t>
            </a:r>
          </a:p>
        </p:txBody>
      </p:sp>
      <p:sp>
        <p:nvSpPr>
          <p:cNvPr id="5" name="Segnaposto testo 4"/>
          <p:cNvSpPr>
            <a:spLocks noGrp="1"/>
          </p:cNvSpPr>
          <p:nvPr>
            <p:ph type="body" sz="quarter" idx="13"/>
          </p:nvPr>
        </p:nvSpPr>
        <p:spPr>
          <a:xfrm>
            <a:off x="657252" y="4581499"/>
            <a:ext cx="7772400" cy="419137"/>
          </a:xfrm>
        </p:spPr>
        <p:txBody>
          <a:bodyPr/>
          <a:lstStyle/>
          <a:p>
            <a:r>
              <a:rPr lang="it-IT" dirty="0"/>
              <a:t>Sandro Etalle</a:t>
            </a:r>
          </a:p>
        </p:txBody>
      </p:sp>
      <p:sp>
        <p:nvSpPr>
          <p:cNvPr id="6" name="Segnaposto testo 5"/>
          <p:cNvSpPr>
            <a:spLocks noGrp="1"/>
          </p:cNvSpPr>
          <p:nvPr>
            <p:ph type="body" sz="quarter" idx="14"/>
          </p:nvPr>
        </p:nvSpPr>
        <p:spPr>
          <a:xfrm>
            <a:off x="657252" y="3929066"/>
            <a:ext cx="7800948" cy="503237"/>
          </a:xfrm>
        </p:spPr>
        <p:txBody>
          <a:bodyPr/>
          <a:lstStyle/>
          <a:p>
            <a:r>
              <a:rPr lang="it-IT" dirty="0"/>
              <a:t>Part Three: Advanced Attacks</a:t>
            </a:r>
          </a:p>
        </p:txBody>
      </p:sp>
    </p:spTree>
    <p:extLst>
      <p:ext uri="{BB962C8B-B14F-4D97-AF65-F5344CB8AC3E}">
        <p14:creationId xmlns:p14="http://schemas.microsoft.com/office/powerpoint/2010/main" val="207035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Stuxnet</a:t>
            </a:r>
            <a:r>
              <a:rPr lang="en-US" dirty="0"/>
              <a:t>: Consequences</a:t>
            </a:r>
          </a:p>
        </p:txBody>
      </p:sp>
      <p:sp>
        <p:nvSpPr>
          <p:cNvPr id="3" name="Content Placeholder 2"/>
          <p:cNvSpPr>
            <a:spLocks noGrp="1"/>
          </p:cNvSpPr>
          <p:nvPr>
            <p:ph idx="1"/>
          </p:nvPr>
        </p:nvSpPr>
        <p:spPr/>
        <p:txBody>
          <a:bodyPr/>
          <a:lstStyle/>
          <a:p>
            <a:r>
              <a:rPr lang="en-US" dirty="0"/>
              <a:t>Did it serve the purpose?</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2"/>
          <a:stretch>
            <a:fillRect/>
          </a:stretch>
        </p:blipFill>
        <p:spPr>
          <a:xfrm>
            <a:off x="611188" y="2235255"/>
            <a:ext cx="6400800" cy="4313183"/>
          </a:xfrm>
          <a:prstGeom prst="rect">
            <a:avLst/>
          </a:prstGeom>
        </p:spPr>
      </p:pic>
    </p:spTree>
    <p:extLst>
      <p:ext uri="{BB962C8B-B14F-4D97-AF65-F5344CB8AC3E}">
        <p14:creationId xmlns:p14="http://schemas.microsoft.com/office/powerpoint/2010/main" val="1235618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3"/>
          <p:cNvSpPr>
            <a:spLocks noGrp="1"/>
          </p:cNvSpPr>
          <p:nvPr>
            <p:ph type="title"/>
          </p:nvPr>
        </p:nvSpPr>
        <p:spPr/>
        <p:txBody>
          <a:bodyPr/>
          <a:lstStyle/>
          <a:p>
            <a:r>
              <a:rPr lang="en-US" dirty="0"/>
              <a:t>Stuxnet!</a:t>
            </a:r>
          </a:p>
        </p:txBody>
      </p:sp>
      <p:sp>
        <p:nvSpPr>
          <p:cNvPr id="30724" name="Content Placeholder 1"/>
          <p:cNvSpPr>
            <a:spLocks noGrp="1"/>
          </p:cNvSpPr>
          <p:nvPr>
            <p:ph idx="1"/>
          </p:nvPr>
        </p:nvSpPr>
        <p:spPr>
          <a:xfrm>
            <a:off x="-324544" y="1600200"/>
            <a:ext cx="7993062" cy="4138613"/>
          </a:xfrm>
        </p:spPr>
        <p:txBody>
          <a:bodyPr/>
          <a:lstStyle/>
          <a:p>
            <a:endParaRPr lang="en-US"/>
          </a:p>
          <a:p>
            <a:endParaRPr lang="nl-NL"/>
          </a:p>
        </p:txBody>
      </p:sp>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28502"/>
            <a:ext cx="542290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0"/>
          <p:cNvSpPr>
            <a:spLocks noChangeArrowheads="1"/>
          </p:cNvSpPr>
          <p:nvPr/>
        </p:nvSpPr>
        <p:spPr bwMode="auto">
          <a:xfrm>
            <a:off x="1950516" y="4293096"/>
            <a:ext cx="5181128" cy="2514600"/>
          </a:xfrm>
          <a:prstGeom prst="roundRect">
            <a:avLst>
              <a:gd name="adj" fmla="val 16667"/>
            </a:avLst>
          </a:prstGeom>
          <a:solidFill>
            <a:srgbClr val="7F7F7F">
              <a:alpha val="38039"/>
            </a:srgbClr>
          </a:solidFill>
          <a:ln w="9525">
            <a:solidFill>
              <a:schemeClr val="tx1"/>
            </a:solidFill>
            <a:round/>
            <a:headEnd/>
            <a:tailEnd/>
          </a:ln>
          <a:effectLst>
            <a:outerShdw blurRad="40000" dist="23000" dir="5400000" rotWithShape="0">
              <a:srgbClr val="000000">
                <a:alpha val="34999"/>
              </a:srgbClr>
            </a:outerShdw>
          </a:effec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rPr>
              <a:t>PHASE 1</a:t>
            </a:r>
          </a:p>
        </p:txBody>
      </p:sp>
      <p:sp>
        <p:nvSpPr>
          <p:cNvPr id="12" name="Rounded Rectangle 11"/>
          <p:cNvSpPr>
            <a:spLocks noChangeArrowheads="1"/>
          </p:cNvSpPr>
          <p:nvPr/>
        </p:nvSpPr>
        <p:spPr bwMode="auto">
          <a:xfrm>
            <a:off x="1947068" y="1412776"/>
            <a:ext cx="1814412" cy="2590800"/>
          </a:xfrm>
          <a:prstGeom prst="roundRect">
            <a:avLst>
              <a:gd name="adj" fmla="val 16667"/>
            </a:avLst>
          </a:prstGeom>
          <a:solidFill>
            <a:srgbClr val="800000">
              <a:alpha val="38039"/>
            </a:srgbClr>
          </a:solidFill>
          <a:ln w="9525">
            <a:solidFill>
              <a:schemeClr val="tx1"/>
            </a:solidFill>
            <a:round/>
            <a:headEnd/>
            <a:tailEnd/>
          </a:ln>
          <a:effectLst>
            <a:outerShdw blurRad="40000" dist="23000" dir="5400000" rotWithShape="0">
              <a:srgbClr val="000000">
                <a:alpha val="34999"/>
              </a:srgbClr>
            </a:outerShdw>
          </a:effectLst>
        </p:spPr>
        <p:txBody>
          <a:bodyP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rPr>
              <a:t>PHASE 2</a:t>
            </a:r>
          </a:p>
        </p:txBody>
      </p:sp>
      <p:sp>
        <p:nvSpPr>
          <p:cNvPr id="13" name="Rounded Rectangle 12"/>
          <p:cNvSpPr>
            <a:spLocks noChangeArrowheads="1"/>
          </p:cNvSpPr>
          <p:nvPr/>
        </p:nvSpPr>
        <p:spPr bwMode="auto">
          <a:xfrm>
            <a:off x="3878160" y="1312540"/>
            <a:ext cx="2854080" cy="1756420"/>
          </a:xfrm>
          <a:prstGeom prst="roundRect">
            <a:avLst>
              <a:gd name="adj" fmla="val 16667"/>
            </a:avLst>
          </a:prstGeom>
          <a:solidFill>
            <a:srgbClr val="FF0000">
              <a:alpha val="38039"/>
            </a:srgbClr>
          </a:solidFill>
          <a:ln w="9525">
            <a:solidFill>
              <a:schemeClr val="tx1"/>
            </a:solidFill>
            <a:round/>
            <a:headEnd/>
            <a:tailEnd/>
          </a:ln>
          <a:effectLst>
            <a:outerShdw blurRad="40000" dist="23000" dir="5400000" rotWithShape="0">
              <a:srgbClr val="000000">
                <a:alpha val="34999"/>
              </a:srgbClr>
            </a:outerShdw>
          </a:effectLst>
        </p:spPr>
        <p:txBody>
          <a:bodyP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rPr>
              <a:t>PHASE 3</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113" y="1828502"/>
            <a:ext cx="2134494" cy="1195317"/>
          </a:xfrm>
          <a:prstGeom prst="rect">
            <a:avLst/>
          </a:prstGeom>
        </p:spPr>
      </p:pic>
      <p:pic>
        <p:nvPicPr>
          <p:cNvPr id="9" name="Picture 2" descr="Usb Stick, Electronics, Connection, Memory, Computer">
            <a:extLst>
              <a:ext uri="{FF2B5EF4-FFF2-40B4-BE49-F238E27FC236}">
                <a16:creationId xmlns:a16="http://schemas.microsoft.com/office/drawing/2014/main" id="{D782B376-3FFA-B543-9448-0CA000784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72" y="4967117"/>
            <a:ext cx="1859797" cy="129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34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attack phases</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AF9670-3C8C-45BB-8A9E-593C1B377408}" type="datetime1">
              <a:rPr kumimoji="0" lang="en-US" sz="1000" b="0" i="0" u="none" strike="noStrike" kern="1200" cap="none" spc="0" normalizeH="0" baseline="0" noProof="0" smtClean="0">
                <a:ln>
                  <a:noFill/>
                </a:ln>
                <a:solidFill>
                  <a:srgbClr val="10107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5/3/21</a:t>
            </a:fld>
            <a:endParaRPr kumimoji="0" lang="en-US" sz="1000" b="0" i="0" u="none" strike="noStrike" kern="1200" cap="none" spc="0" normalizeH="0" baseline="0" noProof="0">
              <a:ln>
                <a:noFill/>
              </a:ln>
              <a:solidFill>
                <a:srgbClr val="101073"/>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ＭＳ Ｐゴシック" charset="0"/>
              </a:rPr>
              <a:t>Sandro</a:t>
            </a:r>
            <a:r>
              <a:rPr kumimoji="0" lang="en-US" sz="8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800" b="0" i="0" u="none" strike="noStrike" kern="1200" cap="none" spc="0" normalizeH="0" baseline="0" noProof="0" dirty="0" err="1">
                <a:ln>
                  <a:noFill/>
                </a:ln>
                <a:solidFill>
                  <a:srgbClr val="FFFFFF"/>
                </a:solidFill>
                <a:effectLst/>
                <a:uLnTx/>
                <a:uFillTx/>
                <a:latin typeface="Arial" charset="0"/>
                <a:ea typeface="ＭＳ Ｐゴシック" charset="0"/>
              </a:rPr>
              <a:t>Etalle</a:t>
            </a:r>
            <a:endParaRPr kumimoji="0" lang="en-US" sz="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Slide Number Placeholder 4"/>
          <p:cNvSpPr>
            <a:spLocks noGrp="1"/>
          </p:cNvSpPr>
          <p:nvPr>
            <p:ph type="sldNum" sz="quarter" idx="12"/>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9BF7F5-52C0-447F-BE34-C18B0FAE2DE4}" type="slidenum">
              <a:rPr kumimoji="0" lang="en-US"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Content Placeholder 5"/>
          <p:cNvSpPr>
            <a:spLocks noGrp="1"/>
          </p:cNvSpPr>
          <p:nvPr>
            <p:ph sz="quarter" idx="1"/>
          </p:nvPr>
        </p:nvSpPr>
        <p:spPr/>
        <p:txBody>
          <a:bodyPr>
            <a:normAutofit/>
          </a:bodyPr>
          <a:lstStyle/>
          <a:p>
            <a:r>
              <a:rPr lang="en-US" b="1" dirty="0"/>
              <a:t>PHASE 1</a:t>
            </a:r>
            <a:r>
              <a:rPr lang="en-US" dirty="0"/>
              <a:t>: an almost normal worm, amazingly smart</a:t>
            </a:r>
          </a:p>
          <a:p>
            <a:pPr lvl="1"/>
            <a:r>
              <a:rPr lang="en-US" dirty="0"/>
              <a:t>It spreads, hides, updates itself (C&amp;C communication)</a:t>
            </a:r>
          </a:p>
          <a:p>
            <a:pPr lvl="1"/>
            <a:r>
              <a:rPr lang="en-US" dirty="0"/>
              <a:t>It looks around</a:t>
            </a:r>
          </a:p>
          <a:p>
            <a:pPr lvl="2"/>
            <a:r>
              <a:rPr lang="en-US" dirty="0"/>
              <a:t>	To duplicate itself</a:t>
            </a:r>
          </a:p>
          <a:p>
            <a:pPr lvl="2"/>
            <a:r>
              <a:rPr lang="en-US" dirty="0"/>
              <a:t>	TO SEE IF IT CAN ENTER PHASE 2</a:t>
            </a:r>
          </a:p>
          <a:p>
            <a:r>
              <a:rPr lang="en-US" b="1" dirty="0"/>
              <a:t>PHASE 2</a:t>
            </a:r>
            <a:r>
              <a:rPr lang="en-US" dirty="0"/>
              <a:t>: attacking the Siemens + PLC systems</a:t>
            </a:r>
          </a:p>
          <a:p>
            <a:pPr lvl="1"/>
            <a:r>
              <a:rPr lang="en-US" dirty="0"/>
              <a:t>Infects the SIEMENS System</a:t>
            </a:r>
          </a:p>
          <a:p>
            <a:pPr lvl="1"/>
            <a:r>
              <a:rPr lang="en-US" dirty="0"/>
              <a:t>It modifies the PLC programming</a:t>
            </a:r>
          </a:p>
          <a:p>
            <a:r>
              <a:rPr lang="en-US" b="1" dirty="0"/>
              <a:t>PHASE 3</a:t>
            </a:r>
            <a:r>
              <a:rPr lang="en-US" dirty="0"/>
              <a:t>: sabotage</a:t>
            </a:r>
          </a:p>
          <a:p>
            <a:pPr lvl="1"/>
            <a:r>
              <a:rPr lang="en-US" dirty="0"/>
              <a:t>Check for a specific factory environment.</a:t>
            </a:r>
          </a:p>
          <a:p>
            <a:pPr lvl="1"/>
            <a:r>
              <a:rPr lang="en-US" dirty="0"/>
              <a:t>If it does not find it, it does nothing</a:t>
            </a:r>
          </a:p>
          <a:p>
            <a:pPr lvl="1"/>
            <a:r>
              <a:rPr lang="en-US" dirty="0"/>
              <a:t>If it finds it changes the speed of the centrifuges</a:t>
            </a:r>
          </a:p>
        </p:txBody>
      </p:sp>
    </p:spTree>
    <p:extLst>
      <p:ext uri="{BB962C8B-B14F-4D97-AF65-F5344CB8AC3E}">
        <p14:creationId xmlns:p14="http://schemas.microsoft.com/office/powerpoint/2010/main" val="33728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the Windows system</a:t>
            </a:r>
          </a:p>
        </p:txBody>
      </p:sp>
      <p:sp>
        <p:nvSpPr>
          <p:cNvPr id="6" name="Content Placeholder 5"/>
          <p:cNvSpPr>
            <a:spLocks noGrp="1"/>
          </p:cNvSpPr>
          <p:nvPr>
            <p:ph sz="quarter" idx="1"/>
          </p:nvPr>
        </p:nvSpPr>
        <p:spPr>
          <a:xfrm>
            <a:off x="3491881" y="1484784"/>
            <a:ext cx="5361608" cy="4464918"/>
          </a:xfrm>
        </p:spPr>
        <p:txBody>
          <a:bodyPr/>
          <a:lstStyle/>
          <a:p>
            <a:r>
              <a:rPr lang="en-US" dirty="0"/>
              <a:t>A very elaborate standard worm</a:t>
            </a:r>
          </a:p>
          <a:p>
            <a:r>
              <a:rPr lang="en-US" dirty="0"/>
              <a:t>To get inside the LAN: USB Sticks</a:t>
            </a:r>
          </a:p>
          <a:p>
            <a:r>
              <a:rPr lang="en-US" dirty="0"/>
              <a:t>Within a LAN: USB Sticks + Print Spooler, Shared Folders etc</a:t>
            </a:r>
          </a:p>
          <a:p>
            <a:r>
              <a:rPr lang="en-US" dirty="0"/>
              <a:t>4 zero-days vulnerabilities</a:t>
            </a:r>
          </a:p>
          <a:p>
            <a:pPr lvl="1"/>
            <a:r>
              <a:rPr lang="en-US" dirty="0"/>
              <a:t>LNK (MS10-046)</a:t>
            </a:r>
          </a:p>
          <a:p>
            <a:pPr lvl="1"/>
            <a:r>
              <a:rPr lang="en-US" dirty="0"/>
              <a:t>Print Spooler (MS10-061)</a:t>
            </a:r>
          </a:p>
          <a:p>
            <a:pPr lvl="1"/>
            <a:r>
              <a:rPr lang="en-US" dirty="0"/>
              <a:t>Server Service (MS08-067) </a:t>
            </a:r>
          </a:p>
          <a:p>
            <a:pPr lvl="1"/>
            <a:r>
              <a:rPr lang="en-US" dirty="0"/>
              <a:t>Privilege escalation </a:t>
            </a:r>
          </a:p>
          <a:p>
            <a:pPr lvl="1"/>
            <a:r>
              <a:rPr lang="en-US" dirty="0"/>
              <a:t>Siemens Step 7 project folders</a:t>
            </a:r>
          </a:p>
          <a:p>
            <a:r>
              <a:rPr lang="en-US" dirty="0"/>
              <a:t>Installs a rootkit that makes it invisible</a:t>
            </a:r>
          </a:p>
          <a:p>
            <a:r>
              <a:rPr lang="en-US" dirty="0"/>
              <a:t>first checks which antivirus is active then chooses the target executable accordingly.</a:t>
            </a:r>
          </a:p>
          <a:p>
            <a:endParaRPr lang="en-US" dirty="0"/>
          </a:p>
          <a:p>
            <a:endParaRPr lang="en-US" dirty="0"/>
          </a:p>
          <a:p>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AF9670-3C8C-45BB-8A9E-593C1B377408}" type="datetime1">
              <a:rPr kumimoji="0" lang="en-US" sz="1000" b="0" i="0" u="none" strike="noStrike" kern="1200" cap="none" spc="0" normalizeH="0" baseline="0" noProof="0" smtClean="0">
                <a:ln>
                  <a:noFill/>
                </a:ln>
                <a:solidFill>
                  <a:srgbClr val="10107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5/3/21</a:t>
            </a:fld>
            <a:endParaRPr kumimoji="0" lang="en-US" sz="1000" b="0" i="0" u="none" strike="noStrike" kern="1200" cap="none" spc="0" normalizeH="0" baseline="0" noProof="0">
              <a:ln>
                <a:noFill/>
              </a:ln>
              <a:solidFill>
                <a:srgbClr val="101073"/>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charset="0"/>
                <a:ea typeface="ＭＳ Ｐゴシック" charset="0"/>
              </a:rPr>
              <a:t>Sandro Etalle</a:t>
            </a:r>
            <a:endParaRPr kumimoji="0" lang="en-US" sz="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9BF7F5-52C0-447F-BE34-C18B0FAE2DE4}" type="slidenum">
              <a:rPr kumimoji="0" lang="en-US"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050" name="Picture 2"/>
          <p:cNvPicPr>
            <a:picLocks noChangeAspect="1" noChangeArrowheads="1"/>
          </p:cNvPicPr>
          <p:nvPr/>
        </p:nvPicPr>
        <p:blipFill>
          <a:blip r:embed="rId2" cstate="print"/>
          <a:srcRect/>
          <a:stretch>
            <a:fillRect/>
          </a:stretch>
        </p:blipFill>
        <p:spPr bwMode="auto">
          <a:xfrm>
            <a:off x="457200" y="2438400"/>
            <a:ext cx="2870087" cy="3200400"/>
          </a:xfrm>
          <a:prstGeom prst="rect">
            <a:avLst/>
          </a:prstGeom>
          <a:noFill/>
          <a:ln w="9525">
            <a:noFill/>
            <a:miter lim="800000"/>
            <a:headEnd/>
            <a:tailEnd/>
          </a:ln>
          <a:effectLst/>
        </p:spPr>
      </p:pic>
    </p:spTree>
    <p:extLst>
      <p:ext uri="{BB962C8B-B14F-4D97-AF65-F5344CB8AC3E}">
        <p14:creationId xmlns:p14="http://schemas.microsoft.com/office/powerpoint/2010/main" val="152598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complexity (part 2)</a:t>
            </a:r>
          </a:p>
        </p:txBody>
      </p:sp>
      <p:pic>
        <p:nvPicPr>
          <p:cNvPr id="7" name="Picture 6"/>
          <p:cNvPicPr>
            <a:picLocks noChangeAspect="1"/>
          </p:cNvPicPr>
          <p:nvPr/>
        </p:nvPicPr>
        <p:blipFill>
          <a:blip r:embed="rId2"/>
          <a:stretch>
            <a:fillRect/>
          </a:stretch>
        </p:blipFill>
        <p:spPr>
          <a:xfrm>
            <a:off x="838200" y="1676400"/>
            <a:ext cx="7193408" cy="4419600"/>
          </a:xfrm>
          <a:prstGeom prst="rect">
            <a:avLst/>
          </a:prstGeom>
        </p:spPr>
      </p:pic>
      <p:sp>
        <p:nvSpPr>
          <p:cNvPr id="8" name="Rounded Rectangular Callout 7"/>
          <p:cNvSpPr/>
          <p:nvPr/>
        </p:nvSpPr>
        <p:spPr>
          <a:xfrm>
            <a:off x="6248400" y="1447800"/>
            <a:ext cx="1828800" cy="1447800"/>
          </a:xfrm>
          <a:prstGeom prst="wedgeRoundRectCallout">
            <a:avLst>
              <a:gd name="adj1" fmla="val 5621"/>
              <a:gd name="adj2" fmla="val 8236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66CC"/>
                </a:solidFill>
                <a:effectLst/>
                <a:uLnTx/>
                <a:uFillTx/>
                <a:latin typeface="Arial"/>
                <a:ea typeface="+mn-ea"/>
                <a:cs typeface="+mn-cs"/>
              </a:rPr>
              <a:t>Escalation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66CC"/>
                </a:solidFill>
                <a:effectLst/>
                <a:uLnTx/>
                <a:uFillTx/>
                <a:latin typeface="Arial"/>
                <a:ea typeface="+mn-ea"/>
                <a:cs typeface="+mn-cs"/>
              </a:rPr>
              <a:t>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66CC"/>
                </a:solidFill>
                <a:effectLst/>
                <a:uLnTx/>
                <a:uFillTx/>
                <a:latin typeface="Arial"/>
                <a:ea typeface="+mn-ea"/>
                <a:cs typeface="+mn-cs"/>
              </a:rPr>
              <a:t>Privileges</a:t>
            </a:r>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101073"/>
                </a:solidFill>
                <a:effectLst/>
                <a:uLnTx/>
                <a:uFillTx/>
                <a:latin typeface="Arial" charset="0"/>
                <a:ea typeface="+mn-ea"/>
                <a:cs typeface="+mn-cs"/>
              </a:rPr>
              <a:t>SurfCERT meeting Feb 11, 2011, copyright Sandro Etalle</a:t>
            </a: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spTree>
    <p:extLst>
      <p:ext uri="{BB962C8B-B14F-4D97-AF65-F5344CB8AC3E}">
        <p14:creationId xmlns:p14="http://schemas.microsoft.com/office/powerpoint/2010/main" val="306139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Phase 2: targeted attack</a:t>
            </a:r>
            <a:endParaRPr lang="en-US" dirty="0"/>
          </a:p>
        </p:txBody>
      </p:sp>
      <p:sp>
        <p:nvSpPr>
          <p:cNvPr id="6" name="Content Placeholder 5"/>
          <p:cNvSpPr>
            <a:spLocks noGrp="1"/>
          </p:cNvSpPr>
          <p:nvPr>
            <p:ph sz="quarter" idx="1"/>
          </p:nvPr>
        </p:nvSpPr>
        <p:spPr/>
        <p:txBody>
          <a:bodyPr/>
          <a:lstStyle/>
          <a:p>
            <a:r>
              <a:rPr lang="en-US" dirty="0"/>
              <a:t>Looks for systems running</a:t>
            </a:r>
          </a:p>
          <a:p>
            <a:pPr lvl="1"/>
            <a:r>
              <a:rPr lang="en-US" dirty="0" err="1"/>
              <a:t>WinCC</a:t>
            </a:r>
            <a:r>
              <a:rPr lang="en-US" dirty="0"/>
              <a:t> and PCS 7 SCADA MANAGEMENT PROGRAMS</a:t>
            </a:r>
          </a:p>
          <a:p>
            <a:r>
              <a:rPr lang="en-US" dirty="0"/>
              <a:t>Finds them even if  disconnected (via USB sticks)</a:t>
            </a:r>
          </a:p>
          <a:p>
            <a:r>
              <a:rPr lang="en-US" dirty="0"/>
              <a:t>It attacks them, exploiting </a:t>
            </a:r>
          </a:p>
          <a:p>
            <a:pPr lvl="1"/>
            <a:r>
              <a:rPr lang="en-US" dirty="0"/>
              <a:t>Hard-wired password (</a:t>
            </a:r>
            <a:r>
              <a:rPr lang="en-US" dirty="0" err="1"/>
              <a:t>WinCC</a:t>
            </a:r>
            <a:r>
              <a:rPr lang="en-US" dirty="0"/>
              <a:t>)</a:t>
            </a:r>
          </a:p>
          <a:p>
            <a:pPr lvl="1"/>
            <a:r>
              <a:rPr lang="en-US" dirty="0"/>
              <a:t>Uploads as stored procedure</a:t>
            </a:r>
          </a:p>
          <a:p>
            <a:pPr lvl="1"/>
            <a:r>
              <a:rPr lang="en-US" dirty="0"/>
              <a:t>Siemens Project 7 folder vulnerabilities</a:t>
            </a:r>
          </a:p>
          <a:p>
            <a:r>
              <a:rPr lang="en-US" dirty="0"/>
              <a:t>Hooks into specific Step 7 </a:t>
            </a:r>
            <a:r>
              <a:rPr lang="en-US" dirty="0" err="1"/>
              <a:t>dll</a:t>
            </a:r>
            <a:r>
              <a:rPr lang="en-US" dirty="0"/>
              <a:t> to communicate with the PLC</a:t>
            </a:r>
          </a:p>
          <a:p>
            <a:r>
              <a:rPr lang="en-US" dirty="0"/>
              <a:t>It replaces the PLC Code</a:t>
            </a:r>
          </a:p>
          <a:p>
            <a:r>
              <a:rPr lang="en-US" dirty="0"/>
              <a:t>Hides using Rootkit techniques</a:t>
            </a:r>
          </a:p>
          <a:p>
            <a:pPr lvl="1"/>
            <a:r>
              <a:rPr lang="en-US" dirty="0"/>
              <a:t>First PLC rootkit EVER </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AF9670-3C8C-45BB-8A9E-593C1B377408}" type="datetime1">
              <a:rPr kumimoji="0" lang="en-US" sz="1000" b="0" i="0" u="none" strike="noStrike" kern="1200" cap="none" spc="0" normalizeH="0" baseline="0" noProof="0" smtClean="0">
                <a:ln>
                  <a:noFill/>
                </a:ln>
                <a:solidFill>
                  <a:srgbClr val="10107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5/3/21</a:t>
            </a:fld>
            <a:endParaRPr kumimoji="0" lang="en-US" sz="1000" b="0" i="0" u="none" strike="noStrike" kern="1200" cap="none" spc="0" normalizeH="0" baseline="0" noProof="0">
              <a:ln>
                <a:noFill/>
              </a:ln>
              <a:solidFill>
                <a:srgbClr val="101073"/>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charset="0"/>
                <a:ea typeface="ＭＳ Ｐゴシック" charset="0"/>
              </a:rPr>
              <a:t>Sandro Etalle</a:t>
            </a: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9BF7F5-52C0-447F-BE34-C18B0FAE2DE4}" type="slidenum">
              <a:rPr kumimoji="0" lang="en-US"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00498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3: the targeted part</a:t>
            </a:r>
          </a:p>
        </p:txBody>
      </p:sp>
      <p:sp>
        <p:nvSpPr>
          <p:cNvPr id="6" name="Content Placeholder 5"/>
          <p:cNvSpPr>
            <a:spLocks noGrp="1"/>
          </p:cNvSpPr>
          <p:nvPr>
            <p:ph idx="1"/>
          </p:nvPr>
        </p:nvSpPr>
        <p:spPr>
          <a:xfrm>
            <a:off x="611188" y="1600200"/>
            <a:ext cx="6121052" cy="4138613"/>
          </a:xfrm>
        </p:spPr>
        <p:txBody>
          <a:bodyPr/>
          <a:lstStyle/>
          <a:p>
            <a:r>
              <a:rPr lang="en-US" dirty="0"/>
              <a:t>Designed to hit a </a:t>
            </a:r>
            <a:r>
              <a:rPr lang="en-US" b="1" dirty="0"/>
              <a:t>specific plant: </a:t>
            </a:r>
            <a:r>
              <a:rPr lang="en-US" dirty="0" err="1"/>
              <a:t>Stuxnet</a:t>
            </a:r>
            <a:r>
              <a:rPr lang="en-US" dirty="0"/>
              <a:t> requires the industrial control system to have frequency converter drives from at least one of two specific vendors, one headquartered in Finland and the other in Tehran, Iran. </a:t>
            </a:r>
          </a:p>
          <a:p>
            <a:r>
              <a:rPr lang="en-US" dirty="0" err="1"/>
              <a:t>Stuxnet</a:t>
            </a:r>
            <a:r>
              <a:rPr lang="en-US" dirty="0"/>
              <a:t> requires the frequency converter drives to be operating at speeds between 807Hz and 1210Hz.  Used only in a limited number of applications.</a:t>
            </a:r>
          </a:p>
          <a:p>
            <a:r>
              <a:rPr lang="en-US" dirty="0" err="1"/>
              <a:t>Stuxnet</a:t>
            </a:r>
            <a:r>
              <a:rPr lang="en-US" dirty="0"/>
              <a:t> changes the output frequencies and thus the speed of the motors for short intervals over periods of months. </a:t>
            </a:r>
          </a:p>
          <a:p>
            <a:r>
              <a:rPr lang="en-US" dirty="0"/>
              <a:t>And makes sure that you don’t see it from behind your console</a:t>
            </a:r>
          </a:p>
          <a:p>
            <a:endParaRPr lang="en-US" dirty="0"/>
          </a:p>
          <a:p>
            <a:endParaRPr lang="en-US" dirty="0"/>
          </a:p>
          <a:p>
            <a:endParaRPr lang="en-US" dirty="0"/>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9BF7F5-52C0-447F-BE34-C18B0FAE2DE4}" type="slidenum">
              <a:rPr kumimoji="0" lang="en-US"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Date Placeholder 2"/>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7AF9670-3C8C-45BB-8A9E-593C1B377408}" type="datetime1">
              <a:rPr kumimoji="0" lang="en-US"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5/3/21</a:t>
            </a:fld>
            <a:endParaRPr kumimoji="0" lang="en-US"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2"/>
          <a:stretch>
            <a:fillRect/>
          </a:stretch>
        </p:blipFill>
        <p:spPr>
          <a:xfrm>
            <a:off x="6919643" y="1479411"/>
            <a:ext cx="7726566" cy="4541877"/>
          </a:xfrm>
          <a:prstGeom prst="rect">
            <a:avLst/>
          </a:prstGeom>
        </p:spPr>
      </p:pic>
      <p:sp>
        <p:nvSpPr>
          <p:cNvPr id="8" name="Rectangle 7"/>
          <p:cNvSpPr/>
          <p:nvPr/>
        </p:nvSpPr>
        <p:spPr>
          <a:xfrm>
            <a:off x="1929341" y="6417633"/>
            <a:ext cx="4572000" cy="26161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101073"/>
                </a:solidFill>
                <a:effectLst/>
                <a:uLnTx/>
                <a:uFillTx/>
                <a:latin typeface="Arial" charset="0"/>
                <a:ea typeface="ＭＳ Ｐゴシック" charset="0"/>
                <a:hlinkClick r:id="rId3"/>
              </a:rPr>
              <a:t>http://www.symantec.com/connect/blogs/stuxnet-breakthrough</a:t>
            </a:r>
            <a:endParaRPr kumimoji="0" lang="en-US" sz="1100" b="0" i="0" u="none" strike="noStrike" kern="1200" cap="none" spc="0" normalizeH="0" baseline="0" noProof="0" dirty="0">
              <a:ln>
                <a:noFill/>
              </a:ln>
              <a:solidFill>
                <a:srgbClr val="101073"/>
              </a:solidFill>
              <a:effectLst/>
              <a:uLnTx/>
              <a:uFillTx/>
              <a:latin typeface="Arial" charset="0"/>
              <a:ea typeface="ＭＳ Ｐゴシック" charset="0"/>
            </a:endParaRPr>
          </a:p>
        </p:txBody>
      </p:sp>
    </p:spTree>
    <p:extLst>
      <p:ext uri="{BB962C8B-B14F-4D97-AF65-F5344CB8AC3E}">
        <p14:creationId xmlns:p14="http://schemas.microsoft.com/office/powerpoint/2010/main" val="1695276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err="1"/>
              <a:t>Stuxnet</a:t>
            </a:r>
            <a:r>
              <a:rPr lang="en-US" dirty="0"/>
              <a:t> summarized</a:t>
            </a:r>
          </a:p>
        </p:txBody>
      </p:sp>
      <p:sp>
        <p:nvSpPr>
          <p:cNvPr id="6" name="Subtitle 1"/>
          <p:cNvSpPr>
            <a:spLocks noGrp="1"/>
          </p:cNvSpPr>
          <p:nvPr>
            <p:ph idx="1"/>
          </p:nvPr>
        </p:nvSpPr>
        <p:spPr/>
        <p:txBody>
          <a:bodyPr/>
          <a:lstStyle/>
          <a:p>
            <a:r>
              <a:rPr lang="en-US"/>
              <a:t>Encryption in ICS – SmartGridComm ‘17</a:t>
            </a:r>
          </a:p>
        </p:txBody>
      </p:sp>
      <p:sp>
        <p:nvSpPr>
          <p:cNvPr id="24578" name="Slide Number Placeholder 3"/>
          <p:cNvSpPr>
            <a:spLocks noGrp="1"/>
          </p:cNvSpPr>
          <p:nvPr>
            <p:ph type="sldNum" sz="quarter" idx="11"/>
          </p:nvPr>
        </p:nvSpPr>
        <p:spPr/>
        <p:txBody>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BF592CDC-A893-854A-A44D-95B61458F597}" type="slidenum">
              <a:rPr kumimoji="0" lang="nl-NL" sz="2400" b="0" i="0" u="none" strike="noStrike" kern="1200" cap="none" spc="0" normalizeH="0" baseline="0" noProof="0" smtClean="0">
                <a:ln>
                  <a:noFill/>
                </a:ln>
                <a:solidFill>
                  <a:srgbClr val="101073"/>
                </a:solidFill>
                <a:effectLst/>
                <a:uLnTx/>
                <a:uFillTx/>
                <a:latin typeface="Calibri" charset="0"/>
                <a:ea typeface="ヒラギノ角ゴ Pro W3" charset="0"/>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nl-NL" sz="2400" b="0" i="0" u="none" strike="noStrike" kern="1200" cap="none" spc="0" normalizeH="0" baseline="0" noProof="0">
              <a:ln>
                <a:noFill/>
              </a:ln>
              <a:solidFill>
                <a:srgbClr val="101073"/>
              </a:solidFill>
              <a:effectLst/>
              <a:uLnTx/>
              <a:uFillTx/>
              <a:latin typeface="Calibri" charset="0"/>
              <a:ea typeface="ヒラギノ角ゴ Pro W3" charset="0"/>
            </a:endParaRPr>
          </a:p>
        </p:txBody>
      </p:sp>
      <p:pic>
        <p:nvPicPr>
          <p:cNvPr id="3" name="Picture 2" descr="MjIyMTQzMg.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438" y="1250794"/>
            <a:ext cx="8292230" cy="4837423"/>
          </a:xfrm>
          <a:prstGeom prst="rect">
            <a:avLst/>
          </a:prstGeom>
        </p:spPr>
      </p:pic>
      <p:sp>
        <p:nvSpPr>
          <p:cNvPr id="7" name="TextBox 6"/>
          <p:cNvSpPr txBox="1"/>
          <p:nvPr/>
        </p:nvSpPr>
        <p:spPr>
          <a:xfrm>
            <a:off x="480165" y="6402329"/>
            <a:ext cx="5270500" cy="282575"/>
          </a:xfrm>
          <a:prstGeom prst="rect">
            <a:avLst/>
          </a:prstGeom>
        </p:spPr>
        <p:txBody>
          <a:bodyPr wrap="square" rtlCol="0" anchor="t">
            <a:normAutofit fontScale="40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01073"/>
                </a:solidFill>
                <a:effectLst/>
                <a:uLnTx/>
                <a:uFillTx/>
                <a:latin typeface="Arial" charset="0"/>
                <a:ea typeface="ＭＳ Ｐゴシック" charset="0"/>
              </a:rPr>
              <a:t>Image by L-Dopa: https://</a:t>
            </a:r>
            <a:r>
              <a:rPr kumimoji="0" lang="en-US" sz="2400" b="0" i="0" u="none" strike="noStrike" kern="1200" cap="none" spc="0" normalizeH="0" baseline="0" noProof="0" dirty="0" err="1">
                <a:ln>
                  <a:noFill/>
                </a:ln>
                <a:solidFill>
                  <a:srgbClr val="101073"/>
                </a:solidFill>
                <a:effectLst/>
                <a:uLnTx/>
                <a:uFillTx/>
                <a:latin typeface="Arial" charset="0"/>
                <a:ea typeface="ＭＳ Ｐゴシック" charset="0"/>
              </a:rPr>
              <a:t>spectrum.ieee.org</a:t>
            </a:r>
            <a:r>
              <a:rPr kumimoji="0" lang="en-US" sz="2400" b="0" i="0" u="none" strike="noStrike" kern="1200" cap="none" spc="0" normalizeH="0" baseline="0" noProof="0" dirty="0">
                <a:ln>
                  <a:noFill/>
                </a:ln>
                <a:solidFill>
                  <a:srgbClr val="101073"/>
                </a:solidFill>
                <a:effectLst/>
                <a:uLnTx/>
                <a:uFillTx/>
                <a:latin typeface="Arial" charset="0"/>
                <a:ea typeface="ＭＳ Ｐゴシック" charset="0"/>
              </a:rPr>
              <a:t>/telecom/security/the-real-story-of-</a:t>
            </a:r>
            <a:r>
              <a:rPr kumimoji="0" lang="en-US" sz="2400" b="0" i="0" u="none" strike="noStrike" kern="1200" cap="none" spc="0" normalizeH="0" baseline="0" noProof="0" dirty="0" err="1">
                <a:ln>
                  <a:noFill/>
                </a:ln>
                <a:solidFill>
                  <a:srgbClr val="101073"/>
                </a:solidFill>
                <a:effectLst/>
                <a:uLnTx/>
                <a:uFillTx/>
                <a:latin typeface="Arial" charset="0"/>
                <a:ea typeface="ＭＳ Ｐゴシック" charset="0"/>
              </a:rPr>
              <a:t>stuxnet</a:t>
            </a:r>
            <a:endParaRPr kumimoji="0" lang="en-US" sz="2400" b="0" i="0" u="none" strike="noStrike" kern="1200" cap="none" spc="0" normalizeH="0" baseline="0" noProof="0" dirty="0">
              <a:ln>
                <a:noFill/>
              </a:ln>
              <a:solidFill>
                <a:srgbClr val="101073"/>
              </a:solidFill>
              <a:effectLst/>
              <a:uLnTx/>
              <a:uFillTx/>
              <a:latin typeface="Arial" charset="0"/>
              <a:ea typeface="ＭＳ Ｐゴシック" charset="0"/>
            </a:endParaRPr>
          </a:p>
        </p:txBody>
      </p:sp>
      <p:sp>
        <p:nvSpPr>
          <p:cNvPr id="9" name="Oval 8"/>
          <p:cNvSpPr/>
          <p:nvPr/>
        </p:nvSpPr>
        <p:spPr>
          <a:xfrm>
            <a:off x="263525" y="2485678"/>
            <a:ext cx="3263900" cy="1447800"/>
          </a:xfrm>
          <a:prstGeom prst="ellipse">
            <a:avLst/>
          </a:prstGeom>
          <a:noFill/>
          <a:ln w="190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CC"/>
              </a:solidFill>
              <a:effectLst/>
              <a:uLnTx/>
              <a:uFillTx/>
              <a:latin typeface="Arial"/>
              <a:ea typeface="+mn-ea"/>
              <a:cs typeface="+mn-cs"/>
            </a:endParaRPr>
          </a:p>
        </p:txBody>
      </p:sp>
      <p:sp>
        <p:nvSpPr>
          <p:cNvPr id="13" name="Oval 12"/>
          <p:cNvSpPr/>
          <p:nvPr/>
        </p:nvSpPr>
        <p:spPr>
          <a:xfrm>
            <a:off x="3592512" y="2441682"/>
            <a:ext cx="2679700" cy="1549400"/>
          </a:xfrm>
          <a:prstGeom prst="ellipse">
            <a:avLst/>
          </a:prstGeom>
          <a:noFill/>
          <a:ln w="190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CC"/>
              </a:solidFill>
              <a:effectLst/>
              <a:uLnTx/>
              <a:uFillTx/>
              <a:latin typeface="Arial"/>
              <a:ea typeface="+mn-ea"/>
              <a:cs typeface="+mn-cs"/>
            </a:endParaRPr>
          </a:p>
        </p:txBody>
      </p:sp>
      <p:sp>
        <p:nvSpPr>
          <p:cNvPr id="14" name="Oval 13"/>
          <p:cNvSpPr/>
          <p:nvPr/>
        </p:nvSpPr>
        <p:spPr>
          <a:xfrm>
            <a:off x="3009900" y="4922838"/>
            <a:ext cx="6007100" cy="1427162"/>
          </a:xfrm>
          <a:prstGeom prst="ellipse">
            <a:avLst/>
          </a:prstGeom>
          <a:noFill/>
          <a:ln w="190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CC"/>
              </a:solidFill>
              <a:effectLst/>
              <a:uLnTx/>
              <a:uFillTx/>
              <a:latin typeface="Arial"/>
              <a:ea typeface="+mn-ea"/>
              <a:cs typeface="+mn-cs"/>
            </a:endParaRPr>
          </a:p>
        </p:txBody>
      </p:sp>
    </p:spTree>
    <p:extLst>
      <p:ext uri="{BB962C8B-B14F-4D97-AF65-F5344CB8AC3E}">
        <p14:creationId xmlns:p14="http://schemas.microsoft.com/office/powerpoint/2010/main" val="185380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StuxNet</a:t>
            </a:r>
            <a:endParaRPr lang="en-GB" dirty="0"/>
          </a:p>
        </p:txBody>
      </p:sp>
      <p:pic>
        <p:nvPicPr>
          <p:cNvPr id="7" name="Picture 6"/>
          <p:cNvPicPr>
            <a:picLocks noChangeAspect="1"/>
          </p:cNvPicPr>
          <p:nvPr/>
        </p:nvPicPr>
        <p:blipFill>
          <a:blip r:embed="rId2"/>
          <a:stretch>
            <a:fillRect/>
          </a:stretch>
        </p:blipFill>
        <p:spPr>
          <a:xfrm>
            <a:off x="211584" y="1340768"/>
            <a:ext cx="6376640" cy="5003358"/>
          </a:xfrm>
          <a:prstGeom prst="rect">
            <a:avLst/>
          </a:prstGeom>
        </p:spPr>
      </p:pic>
      <p:sp>
        <p:nvSpPr>
          <p:cNvPr id="8" name="Rectangle 7"/>
          <p:cNvSpPr/>
          <p:nvPr/>
        </p:nvSpPr>
        <p:spPr>
          <a:xfrm>
            <a:off x="1619672" y="6525344"/>
            <a:ext cx="6462464" cy="24045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http://</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ebiquity.umbc.edu</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blogger</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/2010/09/23/</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is</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stuxnet</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-a-cyber-</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weapon</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aimed</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at</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-an-</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iranian</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a:t>
            </a:r>
            <a:r>
              <a:rPr kumimoji="0" lang="fr-FR" sz="1050" b="0" i="0" u="none" strike="noStrike" kern="1200" cap="none" spc="0" normalizeH="0" baseline="0" noProof="0" dirty="0" err="1">
                <a:ln>
                  <a:noFill/>
                </a:ln>
                <a:solidFill>
                  <a:srgbClr val="101073"/>
                </a:solidFill>
                <a:effectLst/>
                <a:uLnTx/>
                <a:uFillTx/>
                <a:latin typeface="Arial" charset="0"/>
                <a:ea typeface="ＭＳ Ｐゴシック" charset="0"/>
              </a:rPr>
              <a:t>nuclear</a:t>
            </a:r>
            <a:r>
              <a:rPr kumimoji="0" lang="fr-FR" sz="1050" b="0" i="0" u="none" strike="noStrike" kern="1200" cap="none" spc="0" normalizeH="0" baseline="0" noProof="0" dirty="0">
                <a:ln>
                  <a:noFill/>
                </a:ln>
                <a:solidFill>
                  <a:srgbClr val="101073"/>
                </a:solidFill>
                <a:effectLst/>
                <a:uLnTx/>
                <a:uFillTx/>
                <a:latin typeface="Arial" charset="0"/>
                <a:ea typeface="ＭＳ Ｐゴシック" charset="0"/>
              </a:rPr>
              <a:t>-site/</a:t>
            </a:r>
            <a:endParaRPr kumimoji="0" lang="en-GB" sz="1050" b="0" i="0" u="none" strike="noStrike" kern="1200" cap="none" spc="0" normalizeH="0" baseline="0" noProof="0" dirty="0">
              <a:ln>
                <a:noFill/>
              </a:ln>
              <a:solidFill>
                <a:srgbClr val="101073"/>
              </a:solidFill>
              <a:effectLst/>
              <a:uLnTx/>
              <a:uFillTx/>
              <a:latin typeface="Arial" charset="0"/>
              <a:ea typeface="ＭＳ Ｐゴシック" charset="0"/>
            </a:endParaRPr>
          </a:p>
        </p:txBody>
      </p:sp>
    </p:spTree>
    <p:extLst>
      <p:ext uri="{BB962C8B-B14F-4D97-AF65-F5344CB8AC3E}">
        <p14:creationId xmlns:p14="http://schemas.microsoft.com/office/powerpoint/2010/main" val="449541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After </a:t>
            </a:r>
            <a:r>
              <a:rPr lang="en-GB" dirty="0" err="1"/>
              <a:t>Stuxnet</a:t>
            </a:r>
            <a:r>
              <a:rPr lang="en-GB" dirty="0"/>
              <a:t>: </a:t>
            </a:r>
            <a:r>
              <a:rPr lang="en-GB" dirty="0" err="1"/>
              <a:t>Duqu</a:t>
            </a:r>
            <a:r>
              <a:rPr lang="en-GB" dirty="0"/>
              <a:t>, Flame, Gauss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 name="Picture 7"/>
          <p:cNvPicPr>
            <a:picLocks noChangeAspect="1"/>
          </p:cNvPicPr>
          <p:nvPr/>
        </p:nvPicPr>
        <p:blipFill>
          <a:blip r:embed="rId2"/>
          <a:stretch>
            <a:fillRect/>
          </a:stretch>
        </p:blipFill>
        <p:spPr>
          <a:xfrm>
            <a:off x="116366" y="1484784"/>
            <a:ext cx="8715493" cy="4384158"/>
          </a:xfrm>
          <a:prstGeom prst="rect">
            <a:avLst/>
          </a:prstGeom>
        </p:spPr>
      </p:pic>
    </p:spTree>
    <p:extLst>
      <p:ext uri="{BB962C8B-B14F-4D97-AF65-F5344CB8AC3E}">
        <p14:creationId xmlns:p14="http://schemas.microsoft.com/office/powerpoint/2010/main" val="66139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2D6B9C-D950-9043-A2B8-A9F61B5F5AEB}"/>
              </a:ext>
            </a:extLst>
          </p:cNvPr>
          <p:cNvSpPr>
            <a:spLocks noGrp="1"/>
          </p:cNvSpPr>
          <p:nvPr>
            <p:ph type="body" sz="quarter" idx="12"/>
          </p:nvPr>
        </p:nvSpPr>
        <p:spPr/>
        <p:txBody>
          <a:bodyPr/>
          <a:lstStyle/>
          <a:p>
            <a:r>
              <a:rPr lang="en-US" dirty="0"/>
              <a:t>About this part of the course</a:t>
            </a:r>
          </a:p>
        </p:txBody>
      </p:sp>
      <p:sp>
        <p:nvSpPr>
          <p:cNvPr id="8" name="Text Placeholder 7">
            <a:extLst>
              <a:ext uri="{FF2B5EF4-FFF2-40B4-BE49-F238E27FC236}">
                <a16:creationId xmlns:a16="http://schemas.microsoft.com/office/drawing/2014/main" id="{09725F66-8BE3-6647-BF2F-63A85539D602}"/>
              </a:ext>
            </a:extLst>
          </p:cNvPr>
          <p:cNvSpPr>
            <a:spLocks noGrp="1"/>
          </p:cNvSpPr>
          <p:nvPr>
            <p:ph type="body" sz="quarter" idx="13"/>
          </p:nvPr>
        </p:nvSpPr>
        <p:spPr/>
        <p:txBody>
          <a:bodyPr/>
          <a:lstStyle/>
          <a:p>
            <a:r>
              <a:rPr lang="en-US" dirty="0"/>
              <a:t>Topic: real-life example of targeted attacks. </a:t>
            </a:r>
          </a:p>
          <a:p>
            <a:r>
              <a:rPr lang="en-US" b="1" dirty="0"/>
              <a:t>Underlying material: [OBLIGATORY READ!]</a:t>
            </a:r>
          </a:p>
          <a:p>
            <a:pPr lvl="1"/>
            <a:r>
              <a:rPr lang="en-US" dirty="0"/>
              <a:t>The Real Story of Stuxnet, Posted 26 Feb 2013, by David Kushner</a:t>
            </a:r>
          </a:p>
          <a:p>
            <a:pPr lvl="2"/>
            <a:r>
              <a:rPr lang="en-US" dirty="0">
                <a:hlinkClick r:id="rId2"/>
              </a:rPr>
              <a:t>https://spectrum.ieee.org/telecom/security/the-real-story-of-stuxnet</a:t>
            </a:r>
            <a:endParaRPr lang="en-US" dirty="0"/>
          </a:p>
          <a:p>
            <a:pPr lvl="1"/>
            <a:r>
              <a:rPr lang="en-US" dirty="0"/>
              <a:t>W32.Stuxnet Dossier. By Symantec https://</a:t>
            </a:r>
            <a:r>
              <a:rPr lang="en-US" dirty="0" err="1"/>
              <a:t>www.wired.com</a:t>
            </a:r>
            <a:r>
              <a:rPr lang="en-US" dirty="0"/>
              <a:t>/</a:t>
            </a:r>
            <a:r>
              <a:rPr lang="en-US" dirty="0" err="1"/>
              <a:t>images_blogs</a:t>
            </a:r>
            <a:r>
              <a:rPr lang="en-US" dirty="0"/>
              <a:t>/</a:t>
            </a:r>
            <a:r>
              <a:rPr lang="en-US" dirty="0" err="1"/>
              <a:t>threatlevel</a:t>
            </a:r>
            <a:r>
              <a:rPr lang="en-US" dirty="0"/>
              <a:t>/2011/02/Symantec-Stuxnet-Update-Feb-2011.pdf</a:t>
            </a:r>
          </a:p>
          <a:p>
            <a:pPr lvl="2"/>
            <a:r>
              <a:rPr lang="en-US" dirty="0"/>
              <a:t>Read Only: Executive Summary, </a:t>
            </a:r>
          </a:p>
          <a:p>
            <a:pPr lvl="1"/>
            <a:r>
              <a:rPr lang="en-US" dirty="0"/>
              <a:t>T. Conway, R. M. Lee, M. J. Assante. Analysis of the cyber attack on the Ukrainian power grid. SANS ICS, 2016.</a:t>
            </a:r>
          </a:p>
          <a:p>
            <a:pPr lvl="2"/>
            <a:r>
              <a:rPr lang="en-US" dirty="0">
                <a:hlinkClick r:id="rId3"/>
              </a:rPr>
              <a:t>https://ics.sans.org/media/E-ISAC_SANS_Ukraine_DUC_5.pdf</a:t>
            </a:r>
            <a:endParaRPr lang="en-US" dirty="0"/>
          </a:p>
          <a:p>
            <a:pPr lvl="1"/>
            <a:r>
              <a:rPr lang="en-US" dirty="0"/>
              <a:t>On Ransomware:</a:t>
            </a:r>
          </a:p>
          <a:p>
            <a:pPr lvl="2"/>
            <a:r>
              <a:rPr lang="en-US" dirty="0"/>
              <a:t>https://</a:t>
            </a:r>
            <a:r>
              <a:rPr lang="en-US" dirty="0" err="1"/>
              <a:t>www.csoonline.com</a:t>
            </a:r>
            <a:r>
              <a:rPr lang="en-US" dirty="0"/>
              <a:t>/article/3212260/ransomware/the-5-biggest-ransomware-attacks-of-the-last-5-years.html</a:t>
            </a:r>
          </a:p>
          <a:p>
            <a:pPr lvl="2"/>
            <a:r>
              <a:rPr lang="en-US" dirty="0"/>
              <a:t>https://</a:t>
            </a:r>
            <a:r>
              <a:rPr lang="en-US" dirty="0" err="1"/>
              <a:t>www.csoonline.com</a:t>
            </a:r>
            <a:r>
              <a:rPr lang="en-US" dirty="0"/>
              <a:t>/article/3233210/ransomware/petya-ransomware-and-notpetya-malware-what-you-need-to-know-now.html</a:t>
            </a:r>
          </a:p>
          <a:p>
            <a:pPr lvl="1"/>
            <a:endParaRPr lang="en-US" dirty="0"/>
          </a:p>
          <a:p>
            <a:endParaRPr lang="en-US" dirty="0"/>
          </a:p>
          <a:p>
            <a:endParaRPr lang="en-US" dirty="0"/>
          </a:p>
        </p:txBody>
      </p:sp>
    </p:spTree>
    <p:extLst>
      <p:ext uri="{BB962C8B-B14F-4D97-AF65-F5344CB8AC3E}">
        <p14:creationId xmlns:p14="http://schemas.microsoft.com/office/powerpoint/2010/main" val="1866217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703991" y="4896109"/>
            <a:ext cx="4427984" cy="1976865"/>
          </a:xfrm>
          <a:prstGeom prst="rect">
            <a:avLst/>
          </a:prstGeom>
        </p:spPr>
      </p:pic>
      <p:sp>
        <p:nvSpPr>
          <p:cNvPr id="2" name="Title 1"/>
          <p:cNvSpPr>
            <a:spLocks noGrp="1"/>
          </p:cNvSpPr>
          <p:nvPr>
            <p:ph type="title"/>
          </p:nvPr>
        </p:nvSpPr>
        <p:spPr/>
        <p:txBody>
          <a:bodyPr/>
          <a:lstStyle/>
          <a:p>
            <a:r>
              <a:rPr lang="en-GB"/>
              <a:t>Duqu</a:t>
            </a:r>
            <a:endParaRPr lang="en-GB" dirty="0"/>
          </a:p>
        </p:txBody>
      </p:sp>
      <p:sp>
        <p:nvSpPr>
          <p:cNvPr id="3" name="Content Placeholder 2"/>
          <p:cNvSpPr>
            <a:spLocks noGrp="1"/>
          </p:cNvSpPr>
          <p:nvPr>
            <p:ph idx="1"/>
          </p:nvPr>
        </p:nvSpPr>
        <p:spPr/>
        <p:txBody>
          <a:bodyPr/>
          <a:lstStyle/>
          <a:p>
            <a:r>
              <a:rPr lang="en-GB" sz="2000" dirty="0"/>
              <a:t>History</a:t>
            </a:r>
          </a:p>
          <a:p>
            <a:pPr lvl="1"/>
            <a:r>
              <a:rPr lang="en-GB" sz="1600" dirty="0"/>
              <a:t>First in the wild: November 2010?,  C&amp;C systems ready as early as 2009</a:t>
            </a:r>
          </a:p>
          <a:p>
            <a:pPr lvl="1"/>
            <a:r>
              <a:rPr lang="en-GB" sz="1600" dirty="0"/>
              <a:t>Discovered: September 1, 2011 </a:t>
            </a:r>
          </a:p>
          <a:p>
            <a:pPr lvl="1"/>
            <a:r>
              <a:rPr lang="en-GB" sz="1600" dirty="0"/>
              <a:t>“Wiped”: October 20, 2011, Reborn: February 2012 (variant)</a:t>
            </a:r>
          </a:p>
          <a:p>
            <a:r>
              <a:rPr lang="en-GB" sz="2000" dirty="0"/>
              <a:t>Spreading mechanism: </a:t>
            </a:r>
          </a:p>
          <a:p>
            <a:pPr lvl="1"/>
            <a:r>
              <a:rPr lang="en-GB" sz="1600" dirty="0"/>
              <a:t>Dropper: MS word document, with a 0-day exploit in it waits until the computer is idle for 10 minutes + other side conditions are met.</a:t>
            </a:r>
          </a:p>
          <a:p>
            <a:pPr lvl="1"/>
            <a:r>
              <a:rPr lang="en-GB" sz="1600" dirty="0"/>
              <a:t>In the network, then  copies itself into a shared folder (using a password stolen with the </a:t>
            </a:r>
            <a:r>
              <a:rPr lang="en-GB" sz="1600" dirty="0" err="1"/>
              <a:t>keylogger</a:t>
            </a:r>
            <a:r>
              <a:rPr lang="en-GB" sz="1600" dirty="0"/>
              <a:t>) and creates a scheduled job in the target computer.</a:t>
            </a:r>
          </a:p>
          <a:p>
            <a:r>
              <a:rPr lang="en-GB" sz="2000" dirty="0"/>
              <a:t>Same building platform of </a:t>
            </a:r>
            <a:r>
              <a:rPr lang="en-GB" sz="2000" dirty="0" err="1"/>
              <a:t>StuxNet</a:t>
            </a:r>
            <a:endParaRPr lang="en-GB" sz="2000" dirty="0"/>
          </a:p>
          <a:p>
            <a:pPr lvl="1"/>
            <a:r>
              <a:rPr lang="en-GB" sz="1600" dirty="0"/>
              <a:t>“same” vector, different payload</a:t>
            </a:r>
          </a:p>
          <a:p>
            <a:pPr lvl="1"/>
            <a:r>
              <a:rPr lang="en-GB" sz="1600" dirty="0"/>
              <a:t>default: after 30 days, it wipes itself off </a:t>
            </a:r>
          </a:p>
          <a:p>
            <a:pPr lvl="1"/>
            <a:r>
              <a:rPr lang="en-GB" sz="1600" dirty="0"/>
              <a:t>only few instances of </a:t>
            </a:r>
            <a:r>
              <a:rPr lang="en-GB" sz="1600" dirty="0" err="1"/>
              <a:t>Duqu</a:t>
            </a:r>
            <a:r>
              <a:rPr lang="en-GB" sz="1600" dirty="0"/>
              <a:t> found in the wild, unlike Flame.</a:t>
            </a:r>
          </a:p>
          <a:p>
            <a:r>
              <a:rPr lang="en-GB" sz="2000" dirty="0"/>
              <a:t>Purpose </a:t>
            </a:r>
          </a:p>
          <a:p>
            <a:pPr lvl="1"/>
            <a:r>
              <a:rPr lang="en-GB" sz="1600" dirty="0"/>
              <a:t>Information gathering on PC</a:t>
            </a:r>
          </a:p>
          <a:p>
            <a:pPr lvl="1"/>
            <a:r>
              <a:rPr lang="en-GB" sz="1600" dirty="0"/>
              <a:t>contains </a:t>
            </a:r>
            <a:r>
              <a:rPr lang="en-GB" sz="1600" dirty="0" err="1"/>
              <a:t>keylogger</a:t>
            </a:r>
            <a:r>
              <a:rPr lang="en-GB" sz="1600" dirty="0"/>
              <a:t> </a:t>
            </a:r>
          </a:p>
          <a:p>
            <a:pPr lvl="1"/>
            <a:r>
              <a:rPr lang="en-GB" sz="1600" dirty="0"/>
              <a:t>espionage software</a:t>
            </a:r>
          </a:p>
        </p:txBody>
      </p:sp>
      <p:sp>
        <p:nvSpPr>
          <p:cNvPr id="7" name="Rectangle 6"/>
          <p:cNvSpPr/>
          <p:nvPr/>
        </p:nvSpPr>
        <p:spPr>
          <a:xfrm>
            <a:off x="4427984" y="1484784"/>
            <a:ext cx="4572000" cy="21929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sz="900" b="0" i="0" u="none" strike="noStrike" kern="1200" cap="none" spc="0" normalizeH="0" baseline="0" noProof="0" dirty="0">
                <a:ln>
                  <a:noFill/>
                </a:ln>
                <a:solidFill>
                  <a:srgbClr val="000000"/>
                </a:solidFill>
                <a:effectLst/>
                <a:uLnTx/>
                <a:uFillTx/>
                <a:latin typeface="Arial" charset="0"/>
                <a:ea typeface="ＭＳ Ｐゴシック" charset="0"/>
              </a:rPr>
              <a:t>http://</a:t>
            </a:r>
            <a:r>
              <a:rPr kumimoji="0" lang="pl-PL" sz="900" b="0" i="0" u="none" strike="noStrike" kern="1200" cap="none" spc="0" normalizeH="0" baseline="0" noProof="0" dirty="0" err="1">
                <a:ln>
                  <a:noFill/>
                </a:ln>
                <a:solidFill>
                  <a:srgbClr val="000000"/>
                </a:solidFill>
                <a:effectLst/>
                <a:uLnTx/>
                <a:uFillTx/>
                <a:latin typeface="Arial" charset="0"/>
                <a:ea typeface="ＭＳ Ｐゴシック" charset="0"/>
              </a:rPr>
              <a:t>www.securelist.com</a:t>
            </a:r>
            <a:r>
              <a:rPr kumimoji="0" lang="pl-PL" sz="900" b="0" i="0" u="none" strike="noStrike" kern="1200" cap="none" spc="0" normalizeH="0" baseline="0" noProof="0" dirty="0">
                <a:ln>
                  <a:noFill/>
                </a:ln>
                <a:solidFill>
                  <a:srgbClr val="000000"/>
                </a:solidFill>
                <a:effectLst/>
                <a:uLnTx/>
                <a:uFillTx/>
                <a:latin typeface="Arial" charset="0"/>
                <a:ea typeface="ＭＳ Ｐゴシック" charset="0"/>
              </a:rPr>
              <a:t>/en/blog/208193425/</a:t>
            </a:r>
            <a:r>
              <a:rPr kumimoji="0" lang="pl-PL" sz="900" b="0" i="0" u="none" strike="noStrike" kern="1200" cap="none" spc="0" normalizeH="0" baseline="0" noProof="0" dirty="0" err="1">
                <a:ln>
                  <a:noFill/>
                </a:ln>
                <a:solidFill>
                  <a:srgbClr val="000000"/>
                </a:solidFill>
                <a:effectLst/>
                <a:uLnTx/>
                <a:uFillTx/>
                <a:latin typeface="Arial" charset="0"/>
                <a:ea typeface="ＭＳ Ｐゴシック" charset="0"/>
              </a:rPr>
              <a:t>The_mystery_of_Duqu_Part_Ten</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837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Flame</a:t>
            </a:r>
            <a:endParaRPr lang="en-GB" dirty="0"/>
          </a:p>
        </p:txBody>
      </p:sp>
      <p:sp>
        <p:nvSpPr>
          <p:cNvPr id="3" name="Content Placeholder 2"/>
          <p:cNvSpPr>
            <a:spLocks noGrp="1"/>
          </p:cNvSpPr>
          <p:nvPr>
            <p:ph idx="1"/>
          </p:nvPr>
        </p:nvSpPr>
        <p:spPr>
          <a:xfrm>
            <a:off x="611188" y="1600200"/>
            <a:ext cx="8137276" cy="4138613"/>
          </a:xfrm>
        </p:spPr>
        <p:txBody>
          <a:bodyPr/>
          <a:lstStyle/>
          <a:p>
            <a:r>
              <a:rPr lang="en-GB" dirty="0"/>
              <a:t>Information-collecting malware.</a:t>
            </a:r>
          </a:p>
          <a:p>
            <a:r>
              <a:rPr lang="en-GB" dirty="0"/>
              <a:t>Discovered: May 2012</a:t>
            </a:r>
          </a:p>
          <a:p>
            <a:r>
              <a:rPr lang="en-GB" dirty="0"/>
              <a:t>Much larger and more complex than </a:t>
            </a:r>
            <a:r>
              <a:rPr lang="en-GB" dirty="0" err="1"/>
              <a:t>StuxNet</a:t>
            </a:r>
            <a:endParaRPr lang="en-GB" dirty="0"/>
          </a:p>
          <a:p>
            <a:r>
              <a:rPr lang="en-GB" dirty="0"/>
              <a:t>A differ</a:t>
            </a:r>
            <a:r>
              <a:rPr lang="en-US" dirty="0"/>
              <a:t>e</a:t>
            </a:r>
            <a:r>
              <a:rPr lang="en-GB" dirty="0" err="1"/>
              <a:t>nt</a:t>
            </a:r>
            <a:r>
              <a:rPr lang="en-GB" dirty="0"/>
              <a:t> platform, but shares code parts with an early Stuxnet variant</a:t>
            </a:r>
          </a:p>
          <a:p>
            <a:r>
              <a:rPr lang="en-GB" dirty="0" err="1"/>
              <a:t>Rumor</a:t>
            </a:r>
            <a:r>
              <a:rPr lang="en-GB" dirty="0"/>
              <a:t>: “they” started with </a:t>
            </a:r>
            <a:r>
              <a:rPr lang="en-GB" dirty="0" err="1"/>
              <a:t>StuxNet</a:t>
            </a:r>
            <a:r>
              <a:rPr lang="en-GB" dirty="0"/>
              <a:t>, and then it became two different projects handled by different teams.</a:t>
            </a:r>
          </a:p>
          <a:p>
            <a:r>
              <a:rPr lang="en-GB" dirty="0"/>
              <a:t>&gt;10.000 instance found</a:t>
            </a:r>
          </a:p>
          <a:p>
            <a:endParaRPr lang="en-GB" dirty="0"/>
          </a:p>
        </p:txBody>
      </p:sp>
      <p:pic>
        <p:nvPicPr>
          <p:cNvPr id="6" name="Picture 5"/>
          <p:cNvPicPr>
            <a:picLocks noChangeAspect="1"/>
          </p:cNvPicPr>
          <p:nvPr/>
        </p:nvPicPr>
        <p:blipFill>
          <a:blip r:embed="rId2"/>
          <a:stretch>
            <a:fillRect/>
          </a:stretch>
        </p:blipFill>
        <p:spPr>
          <a:xfrm>
            <a:off x="5148064" y="4260640"/>
            <a:ext cx="3995936" cy="2597359"/>
          </a:xfrm>
          <a:prstGeom prst="rect">
            <a:avLst/>
          </a:prstGeom>
        </p:spPr>
      </p:pic>
      <p:sp>
        <p:nvSpPr>
          <p:cNvPr id="7" name="Rectangle 6"/>
          <p:cNvSpPr/>
          <p:nvPr/>
        </p:nvSpPr>
        <p:spPr>
          <a:xfrm>
            <a:off x="1475656" y="6309320"/>
            <a:ext cx="2736304" cy="3718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http://</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www.wired.com</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threatlevel</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/2012/05/flame/</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0944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Flame (cont)</a:t>
            </a:r>
            <a:endParaRPr lang="en-GB" dirty="0"/>
          </a:p>
        </p:txBody>
      </p:sp>
      <p:sp>
        <p:nvSpPr>
          <p:cNvPr id="3" name="Content Placeholder 2"/>
          <p:cNvSpPr>
            <a:spLocks noGrp="1"/>
          </p:cNvSpPr>
          <p:nvPr>
            <p:ph idx="1"/>
          </p:nvPr>
        </p:nvSpPr>
        <p:spPr/>
        <p:txBody>
          <a:bodyPr/>
          <a:lstStyle/>
          <a:p>
            <a:r>
              <a:rPr lang="en-GB" sz="2000" dirty="0"/>
              <a:t>Spreading mechanism</a:t>
            </a:r>
          </a:p>
          <a:p>
            <a:pPr lvl="1"/>
            <a:r>
              <a:rPr lang="en-GB" sz="1600" dirty="0"/>
              <a:t>Dropper:??? (we don’t know)</a:t>
            </a:r>
          </a:p>
          <a:p>
            <a:r>
              <a:rPr lang="en-US" sz="2000" dirty="0"/>
              <a:t>Locally: </a:t>
            </a:r>
          </a:p>
          <a:p>
            <a:pPr lvl="1"/>
            <a:r>
              <a:rPr lang="en-US" sz="1600" dirty="0"/>
              <a:t>uses the same print spooler exploit (MS10-061) and LNK exploit (MS10-046) to spread locally as Stuxnet, and</a:t>
            </a:r>
          </a:p>
          <a:p>
            <a:pPr lvl="1"/>
            <a:r>
              <a:rPr lang="en-GB" sz="1600" dirty="0"/>
              <a:t>very elaborate </a:t>
            </a:r>
            <a:r>
              <a:rPr lang="en-US" sz="1600" b="1" dirty="0"/>
              <a:t>MD5 hash collision attack that enabled Flame to masquerade as a proxy for Windows Update</a:t>
            </a:r>
          </a:p>
          <a:p>
            <a:r>
              <a:rPr lang="en-US" sz="2000" dirty="0"/>
              <a:t>Collected information</a:t>
            </a:r>
          </a:p>
          <a:p>
            <a:pPr lvl="1"/>
            <a:r>
              <a:rPr lang="en-US" sz="1600" dirty="0"/>
              <a:t>passwords, screenshots, audio, </a:t>
            </a:r>
            <a:r>
              <a:rPr lang="en-US" sz="1600" dirty="0" err="1"/>
              <a:t>skype</a:t>
            </a:r>
            <a:r>
              <a:rPr lang="en-US" sz="1600" dirty="0"/>
              <a:t> conversations, particularly eager to collect </a:t>
            </a:r>
            <a:r>
              <a:rPr lang="en-US" sz="1600" dirty="0" err="1"/>
              <a:t>pdf</a:t>
            </a:r>
            <a:r>
              <a:rPr lang="en-US" sz="1600" dirty="0"/>
              <a:t> and </a:t>
            </a:r>
            <a:r>
              <a:rPr lang="en-US" sz="1600" dirty="0" err="1"/>
              <a:t>autocad</a:t>
            </a:r>
            <a:r>
              <a:rPr lang="en-US" sz="1600" dirty="0"/>
              <a:t> files.</a:t>
            </a:r>
          </a:p>
          <a:p>
            <a:pPr lvl="1"/>
            <a:r>
              <a:rPr lang="en-US" sz="1600" dirty="0"/>
              <a:t>Exfiltration</a:t>
            </a:r>
          </a:p>
          <a:p>
            <a:pPr lvl="1"/>
            <a:r>
              <a:rPr lang="en-US" sz="1600" dirty="0"/>
              <a:t>collected intelligence is sent remote C&amp;C servers </a:t>
            </a:r>
          </a:p>
          <a:p>
            <a:r>
              <a:rPr lang="en-US" sz="2000" dirty="0"/>
              <a:t>if no network is available, </a:t>
            </a:r>
          </a:p>
          <a:p>
            <a:pPr lvl="1"/>
            <a:r>
              <a:rPr lang="en-US" sz="1600" dirty="0"/>
              <a:t>saves gathered intelligence on USB sticks, through which it can infect other computers and use their network connections to communicate with the C&amp;C servers.</a:t>
            </a:r>
            <a:endParaRPr lang="en-GB" sz="1600" dirty="0"/>
          </a:p>
        </p:txBody>
      </p:sp>
    </p:spTree>
    <p:extLst>
      <p:ext uri="{BB962C8B-B14F-4D97-AF65-F5344CB8AC3E}">
        <p14:creationId xmlns:p14="http://schemas.microsoft.com/office/powerpoint/2010/main" val="2106733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Gauss</a:t>
            </a:r>
            <a:endParaRPr lang="en-GB" dirty="0"/>
          </a:p>
        </p:txBody>
      </p:sp>
      <p:sp>
        <p:nvSpPr>
          <p:cNvPr id="3" name="Content Placeholder 2"/>
          <p:cNvSpPr>
            <a:spLocks noGrp="1"/>
          </p:cNvSpPr>
          <p:nvPr>
            <p:ph idx="1"/>
          </p:nvPr>
        </p:nvSpPr>
        <p:spPr/>
        <p:txBody>
          <a:bodyPr/>
          <a:lstStyle/>
          <a:p>
            <a:r>
              <a:rPr lang="en-US"/>
              <a:t>Same platform as Flame</a:t>
            </a:r>
          </a:p>
          <a:p>
            <a:pPr lvl="1"/>
            <a:r>
              <a:rPr lang="en-US"/>
              <a:t>modules: </a:t>
            </a:r>
            <a:r>
              <a:rPr lang="fr-FR"/>
              <a:t>Gauss, Lagrange, </a:t>
            </a:r>
            <a:r>
              <a:rPr lang="tr-TR"/>
              <a:t>Goedel, Taylor</a:t>
            </a:r>
            <a:endParaRPr lang="en-US"/>
          </a:p>
          <a:p>
            <a:r>
              <a:rPr lang="en-US"/>
              <a:t>Discovered: June 2012</a:t>
            </a:r>
          </a:p>
          <a:p>
            <a:r>
              <a:rPr lang="en-US"/>
              <a:t>Part of it is a “mere” banking trojan</a:t>
            </a:r>
          </a:p>
          <a:p>
            <a:pPr lvl="1"/>
            <a:r>
              <a:rPr lang="en-US"/>
              <a:t>Includes stealing of credentials of social networks, instant messaging, etc</a:t>
            </a:r>
          </a:p>
          <a:p>
            <a:r>
              <a:rPr lang="en-US"/>
              <a:t>Part of it is the most targeted attack to date:</a:t>
            </a:r>
          </a:p>
          <a:p>
            <a:pPr lvl="1"/>
            <a:r>
              <a:rPr lang="en-US"/>
              <a:t>one of its modules (Goedel) is encrypted in such a way that that it can only be decrypted on its target system; has not been decrypted yet</a:t>
            </a:r>
            <a:endParaRPr lang="en-GB" dirty="0"/>
          </a:p>
        </p:txBody>
      </p:sp>
      <p:pic>
        <p:nvPicPr>
          <p:cNvPr id="10" name="Picture 9"/>
          <p:cNvPicPr>
            <a:picLocks noChangeAspect="1"/>
          </p:cNvPicPr>
          <p:nvPr/>
        </p:nvPicPr>
        <p:blipFill>
          <a:blip r:embed="rId2"/>
          <a:stretch>
            <a:fillRect/>
          </a:stretch>
        </p:blipFill>
        <p:spPr>
          <a:xfrm>
            <a:off x="4283968" y="4432310"/>
            <a:ext cx="4860032" cy="2444744"/>
          </a:xfrm>
          <a:prstGeom prst="rect">
            <a:avLst/>
          </a:prstGeom>
        </p:spPr>
      </p:pic>
      <p:sp>
        <p:nvSpPr>
          <p:cNvPr id="11" name="Rectangle 10"/>
          <p:cNvSpPr/>
          <p:nvPr/>
        </p:nvSpPr>
        <p:spPr>
          <a:xfrm>
            <a:off x="1619672" y="5805264"/>
            <a:ext cx="2232248" cy="5103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http://</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www.theregister.co.uk</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/2012/08/10/</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rPr>
              <a:t>gauss_middle_east_malware</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GB" sz="10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63205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Red October</a:t>
            </a:r>
            <a:endParaRPr lang="en-GB" dirty="0"/>
          </a:p>
        </p:txBody>
      </p:sp>
      <p:sp>
        <p:nvSpPr>
          <p:cNvPr id="3" name="Content Placeholder 2"/>
          <p:cNvSpPr>
            <a:spLocks noGrp="1"/>
          </p:cNvSpPr>
          <p:nvPr>
            <p:ph idx="1"/>
          </p:nvPr>
        </p:nvSpPr>
        <p:spPr>
          <a:xfrm>
            <a:off x="611188" y="1600200"/>
            <a:ext cx="3744788" cy="4138613"/>
          </a:xfrm>
        </p:spPr>
        <p:txBody>
          <a:bodyPr/>
          <a:lstStyle/>
          <a:p>
            <a:r>
              <a:rPr lang="en-GB" dirty="0"/>
              <a:t>infection method “low profile”, but organizationally huge and well-orchestrated</a:t>
            </a:r>
          </a:p>
          <a:p>
            <a:r>
              <a:rPr lang="en-GB" dirty="0"/>
              <a:t>“</a:t>
            </a:r>
            <a:r>
              <a:rPr lang="en-US" dirty="0"/>
              <a:t>The attackers have been active since at least 2007, focusing on diplomatic and governmental”</a:t>
            </a:r>
          </a:p>
          <a:p>
            <a:r>
              <a:rPr lang="en-US" dirty="0"/>
              <a:t>“resistant to C&amp;C server takeover”</a:t>
            </a:r>
          </a:p>
          <a:p>
            <a:r>
              <a:rPr lang="en-US" dirty="0"/>
              <a:t>“Resurrection module”</a:t>
            </a:r>
          </a:p>
          <a:p>
            <a:r>
              <a:rPr lang="en-GB" dirty="0"/>
              <a:t>terabytes of stolen data </a:t>
            </a:r>
          </a:p>
          <a:p>
            <a:r>
              <a:rPr lang="en-GB" dirty="0"/>
              <a:t>info &amp; images by </a:t>
            </a:r>
            <a:r>
              <a:rPr lang="en-GB" dirty="0" err="1"/>
              <a:t>Kasperski</a:t>
            </a:r>
            <a:endParaRPr lang="en-GB" dirty="0"/>
          </a:p>
        </p:txBody>
      </p:sp>
      <p:sp>
        <p:nvSpPr>
          <p:cNvPr id="5" name="Rectangle 4"/>
          <p:cNvSpPr/>
          <p:nvPr/>
        </p:nvSpPr>
        <p:spPr>
          <a:xfrm>
            <a:off x="1475656" y="6381328"/>
            <a:ext cx="4572000" cy="38587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101073"/>
                </a:solidFill>
                <a:effectLst/>
                <a:uLnTx/>
                <a:uFillTx/>
                <a:latin typeface="Arial" charset="0"/>
                <a:ea typeface="ＭＳ Ｐゴシック" charset="0"/>
              </a:rPr>
              <a:t>http://</a:t>
            </a:r>
            <a:r>
              <a:rPr kumimoji="0" lang="en-US" sz="1000" b="0" i="0" u="none" strike="noStrike" kern="1200" cap="none" spc="0" normalizeH="0" baseline="0" noProof="0" dirty="0" err="1">
                <a:ln>
                  <a:noFill/>
                </a:ln>
                <a:solidFill>
                  <a:srgbClr val="101073"/>
                </a:solidFill>
                <a:effectLst/>
                <a:uLnTx/>
                <a:uFillTx/>
                <a:latin typeface="Arial" charset="0"/>
                <a:ea typeface="ＭＳ Ｐゴシック" charset="0"/>
              </a:rPr>
              <a:t>thenextweb.com</a:t>
            </a:r>
            <a:r>
              <a:rPr kumimoji="0" lang="en-US" sz="1000" b="0" i="0" u="none" strike="noStrike" kern="1200" cap="none" spc="0" normalizeH="0" baseline="0" noProof="0" dirty="0">
                <a:ln>
                  <a:noFill/>
                </a:ln>
                <a:solidFill>
                  <a:srgbClr val="101073"/>
                </a:solidFill>
                <a:effectLst/>
                <a:uLnTx/>
                <a:uFillTx/>
                <a:latin typeface="Arial" charset="0"/>
                <a:ea typeface="ＭＳ Ｐゴシック" charset="0"/>
              </a:rPr>
              <a:t>/insider/2013/01/14/kaspersky-uncovers-red-october-malware-campaign-targeting-governments-for-the-last-5-years/</a:t>
            </a:r>
            <a:endParaRPr kumimoji="0" lang="en-GB" sz="1000" b="0" i="0" u="none" strike="noStrike" kern="1200" cap="none" spc="0" normalizeH="0" baseline="0" noProof="0" dirty="0">
              <a:ln>
                <a:noFill/>
              </a:ln>
              <a:solidFill>
                <a:srgbClr val="101073"/>
              </a:solidFill>
              <a:effectLst/>
              <a:uLnTx/>
              <a:uFillTx/>
              <a:latin typeface="Arial" charset="0"/>
              <a:ea typeface="ＭＳ Ｐゴシック" charset="0"/>
            </a:endParaRPr>
          </a:p>
        </p:txBody>
      </p:sp>
      <p:pic>
        <p:nvPicPr>
          <p:cNvPr id="7" name="Picture 6"/>
          <p:cNvPicPr>
            <a:picLocks noChangeAspect="1"/>
          </p:cNvPicPr>
          <p:nvPr/>
        </p:nvPicPr>
        <p:blipFill>
          <a:blip r:embed="rId3"/>
          <a:stretch>
            <a:fillRect/>
          </a:stretch>
        </p:blipFill>
        <p:spPr>
          <a:xfrm>
            <a:off x="4283968" y="1916832"/>
            <a:ext cx="4800534" cy="3384376"/>
          </a:xfrm>
          <a:prstGeom prst="rect">
            <a:avLst/>
          </a:prstGeom>
        </p:spPr>
      </p:pic>
    </p:spTree>
    <p:extLst>
      <p:ext uri="{BB962C8B-B14F-4D97-AF65-F5344CB8AC3E}">
        <p14:creationId xmlns:p14="http://schemas.microsoft.com/office/powerpoint/2010/main" val="1658252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1-26 at 10.26.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5" y="0"/>
            <a:ext cx="9354368" cy="6858000"/>
          </a:xfrm>
          <a:prstGeom prst="rect">
            <a:avLst/>
          </a:prstGeom>
        </p:spPr>
      </p:pic>
      <p:pic>
        <p:nvPicPr>
          <p:cNvPr id="4" name="Picture 3" descr="Screen Shot 2016-01-26 at 10.28.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374" y="3506563"/>
            <a:ext cx="2730500" cy="762000"/>
          </a:xfrm>
          <a:prstGeom prst="rect">
            <a:avLst/>
          </a:prstGeom>
        </p:spPr>
      </p:pic>
    </p:spTree>
    <p:extLst>
      <p:ext uri="{BB962C8B-B14F-4D97-AF65-F5344CB8AC3E}">
        <p14:creationId xmlns:p14="http://schemas.microsoft.com/office/powerpoint/2010/main" val="155671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lumMod val="75000"/>
                  </a:schemeClr>
                </a:solidFill>
              </a:rPr>
              <a:t>HAVEX</a:t>
            </a:r>
            <a:br>
              <a:rPr lang="en-US" dirty="0">
                <a:solidFill>
                  <a:schemeClr val="bg1">
                    <a:lumMod val="75000"/>
                  </a:schemeClr>
                </a:solidFill>
              </a:rPr>
            </a:br>
            <a:r>
              <a:rPr lang="en-US" dirty="0">
                <a:solidFill>
                  <a:schemeClr val="bg1">
                    <a:lumMod val="75000"/>
                  </a:schemeClr>
                </a:solidFill>
              </a:rPr>
              <a:t>Dragonfly</a:t>
            </a:r>
            <a:br>
              <a:rPr lang="en-US" dirty="0">
                <a:solidFill>
                  <a:schemeClr val="bg1">
                    <a:lumMod val="75000"/>
                  </a:schemeClr>
                </a:solidFill>
              </a:rPr>
            </a:br>
            <a:r>
              <a:rPr lang="en-US" dirty="0">
                <a:solidFill>
                  <a:schemeClr val="bg1">
                    <a:lumMod val="75000"/>
                  </a:schemeClr>
                </a:solidFill>
              </a:rPr>
              <a:t>energetic bear</a:t>
            </a:r>
          </a:p>
        </p:txBody>
      </p:sp>
      <p:sp>
        <p:nvSpPr>
          <p:cNvPr id="6" name="Text Placeholder 5"/>
          <p:cNvSpPr>
            <a:spLocks noGrp="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61290FDD-BAF4-044F-933D-907B25AFA57B}"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Date Placeholder 3"/>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E986CBC-0433-264E-BE09-7951F15EC461}"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02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HAVEX: advanced malware</a:t>
            </a:r>
            <a:endParaRPr lang="en-US" dirty="0"/>
          </a:p>
        </p:txBody>
      </p:sp>
      <p:sp>
        <p:nvSpPr>
          <p:cNvPr id="4" name="Content Placeholder 3"/>
          <p:cNvSpPr>
            <a:spLocks noGrp="1"/>
          </p:cNvSpPr>
          <p:nvPr>
            <p:ph sz="quarter" idx="1"/>
          </p:nvPr>
        </p:nvSpPr>
        <p:spPr/>
        <p:txBody>
          <a:bodyPr/>
          <a:lstStyle/>
          <a:p>
            <a:r>
              <a:rPr lang="en-US" dirty="0"/>
              <a:t>Spread through multiple vectors</a:t>
            </a:r>
          </a:p>
          <a:p>
            <a:pPr lvl="1"/>
            <a:r>
              <a:rPr lang="en-US" dirty="0"/>
              <a:t>E-mail, watering hole attacks, infection of vendors websites and software</a:t>
            </a:r>
          </a:p>
          <a:p>
            <a:pPr lvl="1"/>
            <a:r>
              <a:rPr lang="en-US" dirty="0"/>
              <a:t>88 observed variants</a:t>
            </a:r>
          </a:p>
          <a:p>
            <a:r>
              <a:rPr lang="en-US" dirty="0"/>
              <a:t>Main goal: gather information and gain persistent access</a:t>
            </a:r>
          </a:p>
          <a:p>
            <a:pPr lvl="1"/>
            <a:r>
              <a:rPr lang="en-US" dirty="0"/>
              <a:t>Enumeration and qualification of network hosts</a:t>
            </a:r>
          </a:p>
          <a:p>
            <a:pPr lvl="2"/>
            <a:r>
              <a:rPr lang="en-US" dirty="0"/>
              <a:t>Particular interest on OPC servers and VPN connections to PLCs</a:t>
            </a:r>
          </a:p>
          <a:p>
            <a:pPr lvl="1"/>
            <a:r>
              <a:rPr lang="en-US" dirty="0"/>
              <a:t>First step of a cyberwarfare campaign?</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4229760"/>
            <a:ext cx="3600400" cy="14717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229760"/>
            <a:ext cx="4692635" cy="1505455"/>
          </a:xfrm>
          <a:prstGeom prst="rect">
            <a:avLst/>
          </a:prstGeom>
        </p:spPr>
      </p:pic>
    </p:spTree>
    <p:extLst>
      <p:ext uri="{BB962C8B-B14F-4D97-AF65-F5344CB8AC3E}">
        <p14:creationId xmlns:p14="http://schemas.microsoft.com/office/powerpoint/2010/main" val="89684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Havex</a:t>
            </a:r>
            <a:r>
              <a:rPr lang="en-US" dirty="0"/>
              <a:t>/Dragonfly: reconnaissance</a:t>
            </a:r>
          </a:p>
        </p:txBody>
      </p:sp>
      <p:sp>
        <p:nvSpPr>
          <p:cNvPr id="3" name="Content Placeholder 2"/>
          <p:cNvSpPr>
            <a:spLocks noGrp="1"/>
          </p:cNvSpPr>
          <p:nvPr>
            <p:ph idx="1"/>
          </p:nvPr>
        </p:nvSpPr>
        <p:spPr/>
        <p:txBody>
          <a:bodyPr/>
          <a:lstStyle/>
          <a:p>
            <a:r>
              <a:rPr lang="en-GB" dirty="0"/>
              <a:t>The Dragonfly group, (aka Energetic Bear), in operation since at least 2011 </a:t>
            </a:r>
            <a:r>
              <a:rPr lang="mr-IN" dirty="0"/>
              <a:t>…</a:t>
            </a:r>
            <a:r>
              <a:rPr lang="en-US" dirty="0"/>
              <a:t> It </a:t>
            </a:r>
            <a:r>
              <a:rPr lang="en-GB" dirty="0"/>
              <a:t>initially targeted </a:t>
            </a:r>
            <a:r>
              <a:rPr lang="en-GB" dirty="0" err="1"/>
              <a:t>defense</a:t>
            </a:r>
            <a:r>
              <a:rPr lang="en-GB" dirty="0"/>
              <a:t> and aviation, before shifting its focus to </a:t>
            </a:r>
            <a:r>
              <a:rPr lang="en-GB" b="1" dirty="0"/>
              <a:t>US and European energy firms in early 2013.</a:t>
            </a:r>
            <a:r>
              <a:rPr lang="en-GB" dirty="0"/>
              <a:t> </a:t>
            </a:r>
          </a:p>
          <a:p>
            <a:r>
              <a:rPr lang="en-GB" b="1" dirty="0"/>
              <a:t>phishing emails + watering hole attacks </a:t>
            </a:r>
            <a:r>
              <a:rPr lang="en-GB" dirty="0"/>
              <a:t>The exploit kit on websites delivered malware to the victim’s computer. The third phase of the campaign was the </a:t>
            </a:r>
            <a:r>
              <a:rPr lang="en-GB" b="1" dirty="0" err="1"/>
              <a:t>Trojanizing</a:t>
            </a:r>
            <a:r>
              <a:rPr lang="en-GB" b="1" dirty="0"/>
              <a:t> of legitimate software bundles belonging to three different ICS equipment manufacturers.</a:t>
            </a:r>
          </a:p>
          <a:p>
            <a:r>
              <a:rPr lang="en-GB" dirty="0"/>
              <a:t>Dragonfly </a:t>
            </a:r>
            <a:r>
              <a:rPr lang="en-GB" b="1" dirty="0"/>
              <a:t>bears the hallmarks of a state-sponsored operation</a:t>
            </a:r>
            <a:r>
              <a:rPr lang="en-GB" dirty="0"/>
              <a:t>, displaying a high degree of technical capability. </a:t>
            </a:r>
          </a:p>
          <a:p>
            <a:r>
              <a:rPr lang="en-GB" dirty="0"/>
              <a:t>Analysis of the compilation timestamps </a:t>
            </a:r>
            <a:r>
              <a:rPr lang="mr-IN" dirty="0"/>
              <a:t>…</a:t>
            </a:r>
            <a:r>
              <a:rPr lang="en-US" dirty="0"/>
              <a:t> </a:t>
            </a:r>
            <a:r>
              <a:rPr lang="en-GB" dirty="0"/>
              <a:t>Based on this information, it is likely the attackers are based in Eastern Europe.</a:t>
            </a:r>
          </a:p>
          <a:p>
            <a:r>
              <a:rPr lang="en-GB" dirty="0"/>
              <a:t>Source: Symantec</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2"/>
          <a:stretch>
            <a:fillRect/>
          </a:stretch>
        </p:blipFill>
        <p:spPr>
          <a:xfrm>
            <a:off x="630410" y="5933839"/>
            <a:ext cx="5233822" cy="826393"/>
          </a:xfrm>
          <a:prstGeom prst="rect">
            <a:avLst/>
          </a:prstGeom>
        </p:spPr>
      </p:pic>
    </p:spTree>
    <p:extLst>
      <p:ext uri="{BB962C8B-B14F-4D97-AF65-F5344CB8AC3E}">
        <p14:creationId xmlns:p14="http://schemas.microsoft.com/office/powerpoint/2010/main" val="24033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179512" y="6031607"/>
            <a:ext cx="5233822" cy="826393"/>
          </a:xfrm>
          <a:prstGeom prst="rect">
            <a:avLst/>
          </a:prstGeom>
        </p:spPr>
      </p:pic>
      <p:pic>
        <p:nvPicPr>
          <p:cNvPr id="28" name="Picture 27"/>
          <p:cNvPicPr>
            <a:picLocks noChangeAspect="1"/>
          </p:cNvPicPr>
          <p:nvPr/>
        </p:nvPicPr>
        <p:blipFill>
          <a:blip r:embed="rId4"/>
          <a:stretch>
            <a:fillRect/>
          </a:stretch>
        </p:blipFill>
        <p:spPr>
          <a:xfrm>
            <a:off x="179512" y="3669506"/>
            <a:ext cx="3777040" cy="2223247"/>
          </a:xfrm>
          <a:prstGeom prst="rect">
            <a:avLst/>
          </a:prstGeom>
        </p:spPr>
      </p:pic>
      <p:sp>
        <p:nvSpPr>
          <p:cNvPr id="2" name="Title 1"/>
          <p:cNvSpPr>
            <a:spLocks noGrp="1"/>
          </p:cNvSpPr>
          <p:nvPr>
            <p:ph type="title"/>
          </p:nvPr>
        </p:nvSpPr>
        <p:spPr/>
        <p:txBody>
          <a:bodyPr/>
          <a:lstStyle/>
          <a:p>
            <a:r>
              <a:rPr lang="nl-NL" dirty="0" err="1"/>
              <a:t>Havex</a:t>
            </a:r>
            <a:r>
              <a:rPr lang="nl-NL" dirty="0"/>
              <a:t> state </a:t>
            </a:r>
            <a:r>
              <a:rPr lang="nl-NL" dirty="0" err="1"/>
              <a:t>sponsored</a:t>
            </a:r>
            <a:r>
              <a:rPr lang="nl-NL" dirty="0"/>
              <a:t> </a:t>
            </a:r>
            <a:r>
              <a:rPr lang="nl-NL" dirty="0" err="1"/>
              <a:t>operation</a:t>
            </a:r>
            <a:r>
              <a:rPr lang="nl-NL" dirty="0"/>
              <a:t>?</a:t>
            </a:r>
            <a:endParaRPr lang="en-US" dirty="0"/>
          </a:p>
        </p:txBody>
      </p:sp>
      <p:sp>
        <p:nvSpPr>
          <p:cNvPr id="4" name="Content Placeholder 3"/>
          <p:cNvSpPr>
            <a:spLocks noGrp="1"/>
          </p:cNvSpPr>
          <p:nvPr>
            <p:ph sz="quarter" idx="1"/>
          </p:nvPr>
        </p:nvSpPr>
        <p:spPr/>
        <p:txBody>
          <a:bodyPr/>
          <a:lstStyle/>
          <a:p>
            <a:r>
              <a:rPr lang="en-US"/>
              <a:t>Dragonfly hacker group</a:t>
            </a:r>
          </a:p>
          <a:p>
            <a:pPr lvl="1"/>
            <a:r>
              <a:rPr lang="en-US"/>
              <a:t>Allegedly Eastern European</a:t>
            </a:r>
          </a:p>
          <a:p>
            <a:pPr lvl="1"/>
            <a:r>
              <a:rPr lang="en-US"/>
              <a:t>In operation since 2011</a:t>
            </a:r>
          </a:p>
          <a:p>
            <a:r>
              <a:rPr lang="en-US"/>
              <a:t>Hundreds of organizations affected</a:t>
            </a:r>
          </a:p>
          <a:p>
            <a:pPr lvl="1"/>
            <a:r>
              <a:rPr lang="en-US"/>
              <a:t>Mostly energy companies in Europe and US</a:t>
            </a:r>
          </a:p>
          <a:p>
            <a:pPr lvl="1"/>
            <a:r>
              <a:rPr lang="en-US"/>
              <a:t>More than 1500 infected hosts</a:t>
            </a:r>
          </a:p>
          <a:p>
            <a:pPr lvl="1"/>
            <a:endParaRPr lang="en-US"/>
          </a:p>
          <a:p>
            <a:pPr lvl="1"/>
            <a:endParaRPr lang="en-US"/>
          </a:p>
          <a:p>
            <a:endParaRPr lang="en-US" dirty="0"/>
          </a:p>
        </p:txBody>
      </p:sp>
      <p:pic>
        <p:nvPicPr>
          <p:cNvPr id="31" name="Picture 30"/>
          <p:cNvPicPr>
            <a:picLocks noChangeAspect="1"/>
          </p:cNvPicPr>
          <p:nvPr/>
        </p:nvPicPr>
        <p:blipFill rotWithShape="1">
          <a:blip r:embed="rId5"/>
          <a:srcRect b="3098"/>
          <a:stretch/>
        </p:blipFill>
        <p:spPr>
          <a:xfrm>
            <a:off x="6188406" y="2318315"/>
            <a:ext cx="2815772" cy="2736304"/>
          </a:xfrm>
          <a:prstGeom prst="rect">
            <a:avLst/>
          </a:prstGeom>
        </p:spPr>
      </p:pic>
      <p:sp>
        <p:nvSpPr>
          <p:cNvPr id="9" name="Oval 8"/>
          <p:cNvSpPr/>
          <p:nvPr/>
        </p:nvSpPr>
        <p:spPr>
          <a:xfrm rot="20475398">
            <a:off x="7969981" y="2260917"/>
            <a:ext cx="1012330" cy="249296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CC"/>
              </a:solidFill>
              <a:effectLst/>
              <a:uLnTx/>
              <a:uFillTx/>
              <a:latin typeface="Arial"/>
              <a:ea typeface="+mn-ea"/>
              <a:cs typeface="+mn-cs"/>
            </a:endParaRPr>
          </a:p>
        </p:txBody>
      </p:sp>
    </p:spTree>
    <p:extLst>
      <p:ext uri="{BB962C8B-B14F-4D97-AF65-F5344CB8AC3E}">
        <p14:creationId xmlns:p14="http://schemas.microsoft.com/office/powerpoint/2010/main" val="180487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bg1">
                    <a:lumMod val="75000"/>
                  </a:schemeClr>
                </a:solidFill>
              </a:rPr>
              <a:t>Critical infrastructure</a:t>
            </a:r>
          </a:p>
        </p:txBody>
      </p:sp>
      <p:sp>
        <p:nvSpPr>
          <p:cNvPr id="8" name="Text Placeholder 7"/>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67930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Detecting Havex</a:t>
            </a:r>
            <a:endParaRPr lang="en-US" dirty="0"/>
          </a:p>
        </p:txBody>
      </p:sp>
      <p:sp>
        <p:nvSpPr>
          <p:cNvPr id="4" name="Content Placeholder 3"/>
          <p:cNvSpPr>
            <a:spLocks noGrp="1"/>
          </p:cNvSpPr>
          <p:nvPr>
            <p:ph sz="quarter" idx="1"/>
          </p:nvPr>
        </p:nvSpPr>
        <p:spPr/>
        <p:txBody>
          <a:bodyPr/>
          <a:lstStyle/>
          <a:p>
            <a:r>
              <a:rPr lang="en-US" dirty="0"/>
              <a:t>There are two main behavioral anomalies introduced by </a:t>
            </a:r>
            <a:r>
              <a:rPr lang="en-US" dirty="0" err="1"/>
              <a:t>Havex</a:t>
            </a:r>
            <a:r>
              <a:rPr lang="en-US" dirty="0"/>
              <a:t> that could be exploited for detection.</a:t>
            </a:r>
          </a:p>
          <a:p>
            <a:endParaRPr lang="en-US" dirty="0"/>
          </a:p>
          <a:p>
            <a:r>
              <a:rPr lang="en-US" dirty="0"/>
              <a:t>Detection the moment in which it performs a network scan (not really difficult)</a:t>
            </a:r>
          </a:p>
          <a:p>
            <a:endParaRPr lang="en-US" dirty="0"/>
          </a:p>
          <a:p>
            <a:r>
              <a:rPr lang="en-US" dirty="0"/>
              <a:t>Detection of communication with C&amp;C server (this is generally much more difficult to detect, provided the attackers don’t do something “silly”)</a:t>
            </a:r>
          </a:p>
          <a:p>
            <a:endParaRPr lang="en-US" dirty="0"/>
          </a:p>
        </p:txBody>
      </p:sp>
    </p:spTree>
    <p:extLst>
      <p:ext uri="{BB962C8B-B14F-4D97-AF65-F5344CB8AC3E}">
        <p14:creationId xmlns:p14="http://schemas.microsoft.com/office/powerpoint/2010/main" val="78009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lumMod val="75000"/>
                  </a:schemeClr>
                </a:solidFill>
              </a:rPr>
              <a:t>Ukraine 2015 and 2016</a:t>
            </a:r>
            <a:br>
              <a:rPr lang="en-US" dirty="0">
                <a:solidFill>
                  <a:schemeClr val="bg1">
                    <a:lumMod val="75000"/>
                  </a:schemeClr>
                </a:solidFill>
              </a:rPr>
            </a:br>
            <a:r>
              <a:rPr lang="en-US" dirty="0" err="1">
                <a:solidFill>
                  <a:schemeClr val="bg1">
                    <a:lumMod val="75000"/>
                  </a:schemeClr>
                </a:solidFill>
              </a:rPr>
              <a:t>blackenergy</a:t>
            </a:r>
            <a:r>
              <a:rPr lang="en-US" dirty="0">
                <a:solidFill>
                  <a:schemeClr val="bg1">
                    <a:lumMod val="75000"/>
                  </a:schemeClr>
                </a:solidFill>
              </a:rPr>
              <a:t> 3 &amp;</a:t>
            </a:r>
            <a:br>
              <a:rPr lang="en-US" dirty="0">
                <a:solidFill>
                  <a:schemeClr val="bg1">
                    <a:lumMod val="75000"/>
                  </a:schemeClr>
                </a:solidFill>
              </a:rPr>
            </a:br>
            <a:r>
              <a:rPr lang="en-US" dirty="0" err="1">
                <a:solidFill>
                  <a:schemeClr val="bg1">
                    <a:lumMod val="75000"/>
                  </a:schemeClr>
                </a:solidFill>
              </a:rPr>
              <a:t>industroyer</a:t>
            </a:r>
            <a:endParaRPr lang="en-US" dirty="0">
              <a:solidFill>
                <a:schemeClr val="bg1">
                  <a:lumMod val="75000"/>
                </a:schemeClr>
              </a:solidFill>
            </a:endParaRPr>
          </a:p>
        </p:txBody>
      </p:sp>
      <p:sp>
        <p:nvSpPr>
          <p:cNvPr id="6" name="Text Placeholder 5"/>
          <p:cNvSpPr>
            <a:spLocks noGrp="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61290FDD-BAF4-044F-933D-907B25AFA57B}"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 name="Date Placeholder 3"/>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E986CBC-0433-264E-BE09-7951F15EC461}"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47481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Ukrainian 2015 Power Grid Attack</a:t>
            </a:r>
            <a:br>
              <a:rPr lang="en-US" dirty="0"/>
            </a:br>
            <a:r>
              <a:rPr lang="en-US" dirty="0" err="1"/>
              <a:t>BlackEnergy</a:t>
            </a:r>
            <a:r>
              <a:rPr lang="en-US" dirty="0"/>
              <a:t> 3</a:t>
            </a:r>
          </a:p>
        </p:txBody>
      </p:sp>
      <p:sp>
        <p:nvSpPr>
          <p:cNvPr id="6" name="Content Placeholder 5"/>
          <p:cNvSpPr>
            <a:spLocks noGrp="1"/>
          </p:cNvSpPr>
          <p:nvPr>
            <p:ph idx="1"/>
          </p:nvPr>
        </p:nvSpPr>
        <p:spPr/>
        <p:txBody>
          <a:bodyPr/>
          <a:lstStyle/>
          <a:p>
            <a:r>
              <a:rPr lang="en-US" dirty="0"/>
              <a:t>December 23rd , 2015.</a:t>
            </a:r>
          </a:p>
          <a:p>
            <a:r>
              <a:rPr lang="en-US" dirty="0"/>
              <a:t>affected up to 225,000 customers in </a:t>
            </a:r>
            <a:r>
              <a:rPr lang="en-US" u="sng" dirty="0"/>
              <a:t>three different distribution-level service territories </a:t>
            </a:r>
            <a:r>
              <a:rPr lang="en-US" dirty="0"/>
              <a:t>and lasted for several hours. </a:t>
            </a:r>
          </a:p>
          <a:p>
            <a:endParaRPr lang="en-US" dirty="0"/>
          </a:p>
        </p:txBody>
      </p:sp>
      <p:sp>
        <p:nvSpPr>
          <p:cNvPr id="3" name="Footer Placeholder 2"/>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D73508A0-C709-894A-BCDD-F30BDA816851}"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Date Placeholder 4"/>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FDA649-988C-5E46-82C0-F03060F055AE}"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2"/>
          <a:stretch>
            <a:fillRect/>
          </a:stretch>
        </p:blipFill>
        <p:spPr>
          <a:xfrm>
            <a:off x="-5297" y="2841585"/>
            <a:ext cx="9144000" cy="4016415"/>
          </a:xfrm>
          <a:prstGeom prst="rect">
            <a:avLst/>
          </a:prstGeom>
        </p:spPr>
      </p:pic>
    </p:spTree>
    <p:extLst>
      <p:ext uri="{BB962C8B-B14F-4D97-AF65-F5344CB8AC3E}">
        <p14:creationId xmlns:p14="http://schemas.microsoft.com/office/powerpoint/2010/main" val="1190652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Ukrainian 2015 Power Grid Attack</a:t>
            </a:r>
          </a:p>
        </p:txBody>
      </p:sp>
      <p:sp>
        <p:nvSpPr>
          <p:cNvPr id="6" name="Content Placeholder 5"/>
          <p:cNvSpPr>
            <a:spLocks noGrp="1"/>
          </p:cNvSpPr>
          <p:nvPr>
            <p:ph idx="1"/>
          </p:nvPr>
        </p:nvSpPr>
        <p:spPr/>
        <p:txBody>
          <a:bodyPr/>
          <a:lstStyle/>
          <a:p>
            <a:r>
              <a:rPr lang="en-US" dirty="0"/>
              <a:t>Malware used: </a:t>
            </a:r>
            <a:r>
              <a:rPr lang="en-US" dirty="0" err="1"/>
              <a:t>Blackenergy</a:t>
            </a:r>
            <a:r>
              <a:rPr lang="en-US" dirty="0"/>
              <a:t> 3</a:t>
            </a:r>
          </a:p>
          <a:p>
            <a:r>
              <a:rPr lang="en-US" dirty="0"/>
              <a:t>Sources</a:t>
            </a:r>
          </a:p>
          <a:p>
            <a:r>
              <a:rPr lang="en-US" dirty="0"/>
              <a:t>T. Conway, R. M. Lee, M. J. </a:t>
            </a:r>
            <a:r>
              <a:rPr lang="en-US" dirty="0" err="1"/>
              <a:t>Assante</a:t>
            </a:r>
            <a:r>
              <a:rPr lang="en-US" dirty="0"/>
              <a:t>. Analysis of the cyber attack on the Ukrainian power grid. SANS ICS, 2016.</a:t>
            </a:r>
          </a:p>
          <a:p>
            <a:pPr lvl="1"/>
            <a:r>
              <a:rPr lang="en-US" dirty="0"/>
              <a:t>Very well done, obligatory read</a:t>
            </a:r>
          </a:p>
          <a:p>
            <a:r>
              <a:rPr lang="en-US" dirty="0"/>
              <a:t>D. </a:t>
            </a:r>
            <a:r>
              <a:rPr lang="en-US" dirty="0" err="1"/>
              <a:t>Trivellato</a:t>
            </a:r>
            <a:r>
              <a:rPr lang="en-US" dirty="0"/>
              <a:t>, D. Murphy. Lights Out! Who’s Next?</a:t>
            </a:r>
          </a:p>
          <a:p>
            <a:pPr lvl="1"/>
            <a:r>
              <a:rPr lang="en-US" dirty="0" err="1"/>
              <a:t>SecurityMatter’s</a:t>
            </a:r>
            <a:r>
              <a:rPr lang="en-US" dirty="0"/>
              <a:t> Whitepaper available at </a:t>
            </a:r>
            <a:r>
              <a:rPr lang="en-US" dirty="0">
                <a:hlinkClick r:id="rId2"/>
              </a:rPr>
              <a:t>www.secmatters.com</a:t>
            </a:r>
            <a:r>
              <a:rPr lang="en-US" dirty="0"/>
              <a:t> (soon, </a:t>
            </a:r>
            <a:r>
              <a:rPr lang="en-US" dirty="0" err="1"/>
              <a:t>www.forescout.com</a:t>
            </a:r>
            <a:r>
              <a:rPr lang="en-US" dirty="0"/>
              <a:t>)</a:t>
            </a:r>
          </a:p>
          <a:p>
            <a:pPr lvl="1"/>
            <a:r>
              <a:rPr lang="en-US" dirty="0"/>
              <a:t>Less technical</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spTree>
    <p:extLst>
      <p:ext uri="{BB962C8B-B14F-4D97-AF65-F5344CB8AC3E}">
        <p14:creationId xmlns:p14="http://schemas.microsoft.com/office/powerpoint/2010/main" val="103633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Energy System Overview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7" y="1377385"/>
            <a:ext cx="9332131" cy="5480615"/>
          </a:xfrm>
          <a:prstGeom prst="rect">
            <a:avLst/>
          </a:prstGeom>
        </p:spPr>
      </p:pic>
      <p:sp>
        <p:nvSpPr>
          <p:cNvPr id="8" name="TextBox 7"/>
          <p:cNvSpPr txBox="1"/>
          <p:nvPr/>
        </p:nvSpPr>
        <p:spPr>
          <a:xfrm rot="5400000">
            <a:off x="-2239201" y="3700724"/>
            <a:ext cx="5173727" cy="527050"/>
          </a:xfrm>
          <a:prstGeom prst="rect">
            <a:avLst/>
          </a:prstGeom>
        </p:spPr>
        <p:txBody>
          <a:bodyPr wrap="square" rtlCol="0" anchor="t">
            <a:no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01073"/>
                </a:solidFill>
                <a:effectLst/>
                <a:uLnTx/>
                <a:uFillTx/>
                <a:latin typeface="Arial"/>
                <a:ea typeface="ＭＳ Ｐゴシック" charset="0"/>
                <a:cs typeface="Arial"/>
              </a:rPr>
              <a:t>Picture from: T. Conway, R. M. Lee, M. J. </a:t>
            </a:r>
            <a:r>
              <a:rPr kumimoji="0" lang="en-US" sz="1200" b="0" i="0" u="none" strike="noStrike" kern="1200" cap="none" spc="0" normalizeH="0" baseline="0" noProof="0" dirty="0" err="1">
                <a:ln>
                  <a:noFill/>
                </a:ln>
                <a:solidFill>
                  <a:srgbClr val="101073"/>
                </a:solidFill>
                <a:effectLst/>
                <a:uLnTx/>
                <a:uFillTx/>
                <a:latin typeface="Arial"/>
                <a:ea typeface="ＭＳ Ｐゴシック" charset="0"/>
                <a:cs typeface="Arial"/>
              </a:rPr>
              <a:t>Assante</a:t>
            </a:r>
            <a:r>
              <a:rPr kumimoji="0" lang="en-US" sz="1200" b="0" i="0" u="none" strike="noStrike" kern="1200" cap="none" spc="0" normalizeH="0" baseline="0" noProof="0" dirty="0">
                <a:ln>
                  <a:noFill/>
                </a:ln>
                <a:solidFill>
                  <a:srgbClr val="101073"/>
                </a:solidFill>
                <a:effectLst/>
                <a:uLnTx/>
                <a:uFillTx/>
                <a:latin typeface="Arial"/>
                <a:ea typeface="ＭＳ Ｐゴシック" charset="0"/>
                <a:cs typeface="Arial"/>
              </a:rPr>
              <a:t>. Analysis of the cyber attack on the Ukrainian power grid. SANS ICS, 2016.</a:t>
            </a:r>
          </a:p>
        </p:txBody>
      </p:sp>
      <p:sp>
        <p:nvSpPr>
          <p:cNvPr id="3" name="Content Placeholder 2"/>
          <p:cNvSpPr>
            <a:spLocks noGrp="1"/>
          </p:cNvSpPr>
          <p:nvPr>
            <p:ph idx="1"/>
          </p:nvPr>
        </p:nvSpPr>
        <p:spPr>
          <a:xfrm>
            <a:off x="5962390" y="5661764"/>
            <a:ext cx="3311394" cy="1089765"/>
          </a:xfrm>
        </p:spPr>
        <p:txBody>
          <a:bodyPr/>
          <a:lstStyle/>
          <a:p>
            <a:r>
              <a:rPr lang="en-US" sz="1600" dirty="0"/>
              <a:t>3 parts: generation, transmission, distribution</a:t>
            </a:r>
          </a:p>
          <a:p>
            <a:r>
              <a:rPr lang="en-US" sz="1600" dirty="0" err="1"/>
              <a:t>Oblenergo</a:t>
            </a:r>
            <a:r>
              <a:rPr lang="en-US" sz="1600" dirty="0"/>
              <a:t> = energy company</a:t>
            </a:r>
          </a:p>
        </p:txBody>
      </p:sp>
    </p:spTree>
    <p:extLst>
      <p:ext uri="{BB962C8B-B14F-4D97-AF65-F5344CB8AC3E}">
        <p14:creationId xmlns:p14="http://schemas.microsoft.com/office/powerpoint/2010/main" val="1525815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Ukraine 2015 in a Nutshell</a:t>
            </a:r>
          </a:p>
        </p:txBody>
      </p:sp>
      <p:sp>
        <p:nvSpPr>
          <p:cNvPr id="6" name="Content Placeholder 5"/>
          <p:cNvSpPr>
            <a:spLocks noGrp="1"/>
          </p:cNvSpPr>
          <p:nvPr>
            <p:ph idx="1"/>
          </p:nvPr>
        </p:nvSpPr>
        <p:spPr>
          <a:xfrm>
            <a:off x="555626" y="1138238"/>
            <a:ext cx="7993062" cy="4138613"/>
          </a:xfrm>
        </p:spPr>
        <p:txBody>
          <a:bodyPr/>
          <a:lstStyle/>
          <a:p>
            <a:endParaRPr lang="en-US" dirty="0"/>
          </a:p>
          <a:p>
            <a:r>
              <a:rPr lang="en-US" dirty="0"/>
              <a:t>Phishing email containing a malware-rigged attachment.</a:t>
            </a:r>
          </a:p>
          <a:p>
            <a:r>
              <a:rPr lang="en-US" dirty="0"/>
              <a:t>Different malware components for information gathering, gaining remote access to the victims' ICS network and damaging their SCADA system and other key components, with the goal of delaying process restoration and complicating forensic analysis. Some of the malware used was targeted to specific ICS vendors </a:t>
            </a:r>
          </a:p>
          <a:p>
            <a:r>
              <a:rPr lang="en-US" b="1" dirty="0"/>
              <a:t>The  opening of substation breakers to cause the outage</a:t>
            </a:r>
            <a:r>
              <a:rPr lang="en-US" dirty="0"/>
              <a:t>. Most likely, the attackers opened the breakers by remotely operating the operators' HMIs.</a:t>
            </a:r>
          </a:p>
          <a:p>
            <a:r>
              <a:rPr lang="en-US" b="1" dirty="0"/>
              <a:t>A  denial of service to the utilities' call center</a:t>
            </a:r>
            <a:r>
              <a:rPr lang="en-US" dirty="0"/>
              <a:t>, during which the attackers </a:t>
            </a:r>
          </a:p>
          <a:p>
            <a:r>
              <a:rPr lang="en-US" dirty="0"/>
              <a:t>the target infrastructure to prevent customers from successfully reporting the outage.</a:t>
            </a:r>
          </a:p>
          <a:p>
            <a:endParaRPr lang="en-US" dirty="0"/>
          </a:p>
          <a:p>
            <a:endParaRPr lang="en-US" dirty="0"/>
          </a:p>
        </p:txBody>
      </p:sp>
      <p:sp>
        <p:nvSpPr>
          <p:cNvPr id="3" name="Footer Placeholder 2"/>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D73508A0-C709-894A-BCDD-F30BDA816851}"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Date Placeholder 4"/>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FDA649-988C-5E46-82C0-F03060F055AE}"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279064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1 of the attack</a:t>
            </a:r>
          </a:p>
        </p:txBody>
      </p:sp>
      <p:sp>
        <p:nvSpPr>
          <p:cNvPr id="3" name="Content Placeholder 2"/>
          <p:cNvSpPr>
            <a:spLocks noGrp="1"/>
          </p:cNvSpPr>
          <p:nvPr>
            <p:ph idx="1"/>
          </p:nvPr>
        </p:nvSpPr>
        <p:spPr/>
        <p:txBody>
          <a:bodyPr/>
          <a:lstStyle/>
          <a:p>
            <a:r>
              <a:rPr lang="en-US" dirty="0"/>
              <a:t>Spear Phishing with word documents</a:t>
            </a:r>
          </a:p>
          <a:p>
            <a:pPr lvl="1"/>
            <a:r>
              <a:rPr lang="en-US" dirty="0"/>
              <a:t>In the attack, the adversary delivered a targeted email with a malicious attachment (a word document) that appeared to come from a trusted source to specific individuals within the organizations. </a:t>
            </a:r>
          </a:p>
          <a:p>
            <a:r>
              <a:rPr lang="en-US" dirty="0"/>
              <a:t>The documents contained a version of the </a:t>
            </a:r>
            <a:r>
              <a:rPr lang="en-US" dirty="0" err="1"/>
              <a:t>Blackenergy</a:t>
            </a:r>
            <a:r>
              <a:rPr lang="en-US" dirty="0"/>
              <a:t> 3 malware</a:t>
            </a:r>
          </a:p>
          <a:p>
            <a:pPr lvl="1"/>
            <a:r>
              <a:rPr lang="en-US" dirty="0" err="1"/>
              <a:t>BlackEnergy</a:t>
            </a:r>
            <a:r>
              <a:rPr lang="en-US" dirty="0"/>
              <a:t> 3 connected to command and control CC </a:t>
            </a:r>
          </a:p>
          <a:p>
            <a:pPr lvl="1"/>
            <a:r>
              <a:rPr lang="en-US" dirty="0"/>
              <a:t>actions to establish persistent access to the targets. </a:t>
            </a:r>
          </a:p>
          <a:p>
            <a:r>
              <a:rPr lang="en-US" dirty="0"/>
              <a:t>Harvesting of credentials (</a:t>
            </a:r>
            <a:r>
              <a:rPr lang="en-US" dirty="0" err="1"/>
              <a:t>keyloggers</a:t>
            </a:r>
            <a:r>
              <a:rPr lang="en-US" dirty="0"/>
              <a:t>) that could be used to connect directly via VPN (avoiding the use of the CC, more “dangerous”)</a:t>
            </a:r>
          </a:p>
          <a:p>
            <a:pPr lvl="1"/>
            <a:r>
              <a:rPr lang="en-US" dirty="0"/>
              <a:t>Using native connections the attackers certainly did some discovery</a:t>
            </a:r>
          </a:p>
          <a:p>
            <a:pPr lvl="1"/>
            <a:r>
              <a:rPr lang="en-US" dirty="0"/>
              <a:t>In at least one of the </a:t>
            </a:r>
            <a:r>
              <a:rPr lang="en-US" dirty="0" err="1"/>
              <a:t>oblenergos</a:t>
            </a:r>
            <a:r>
              <a:rPr lang="en-US" dirty="0"/>
              <a:t>, the attackers discovered a network connected to a UPS and reconfigured it </a:t>
            </a:r>
          </a:p>
          <a:p>
            <a:pPr lvl="1"/>
            <a:r>
              <a:rPr lang="en-US" dirty="0"/>
              <a:t>the three </a:t>
            </a:r>
            <a:r>
              <a:rPr lang="en-US" dirty="0" err="1"/>
              <a:t>oblenergos</a:t>
            </a:r>
            <a:r>
              <a:rPr lang="en-US" dirty="0"/>
              <a:t> used different distribution management systems (DMSs), and the attackers have customized their tactics to the specific place</a:t>
            </a:r>
          </a:p>
          <a:p>
            <a:pPr lvl="1"/>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spTree>
    <p:extLst>
      <p:ext uri="{BB962C8B-B14F-4D97-AF65-F5344CB8AC3E}">
        <p14:creationId xmlns:p14="http://schemas.microsoft.com/office/powerpoint/2010/main" val="926585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2 (preparation)</a:t>
            </a:r>
          </a:p>
        </p:txBody>
      </p:sp>
      <p:sp>
        <p:nvSpPr>
          <p:cNvPr id="3" name="Content Placeholder 2"/>
          <p:cNvSpPr>
            <a:spLocks noGrp="1"/>
          </p:cNvSpPr>
          <p:nvPr>
            <p:ph idx="1"/>
          </p:nvPr>
        </p:nvSpPr>
        <p:spPr/>
        <p:txBody>
          <a:bodyPr/>
          <a:lstStyle/>
          <a:p>
            <a:r>
              <a:rPr lang="en-US" dirty="0"/>
              <a:t>Preparation</a:t>
            </a:r>
          </a:p>
          <a:p>
            <a:pPr lvl="1"/>
            <a:r>
              <a:rPr lang="en-US" dirty="0"/>
              <a:t>Attacker learned how to interact with the three Distribution Management Systems (DMS) </a:t>
            </a:r>
          </a:p>
          <a:p>
            <a:pPr lvl="2"/>
            <a:r>
              <a:rPr lang="en-US" dirty="0"/>
              <a:t>They used the native control and operator screens. </a:t>
            </a:r>
          </a:p>
          <a:p>
            <a:pPr lvl="2"/>
            <a:r>
              <a:rPr lang="en-US" dirty="0"/>
              <a:t>They must have done some noise here. </a:t>
            </a:r>
          </a:p>
          <a:p>
            <a:pPr lvl="1"/>
            <a:r>
              <a:rPr lang="en-US" dirty="0"/>
              <a:t>Developed malicious firmware for the serial-to-</a:t>
            </a:r>
            <a:r>
              <a:rPr lang="en-US" dirty="0" err="1"/>
              <a:t>ethernet</a:t>
            </a:r>
            <a:r>
              <a:rPr lang="en-US" dirty="0"/>
              <a:t> devices</a:t>
            </a:r>
          </a:p>
          <a:p>
            <a:pPr lvl="2"/>
            <a:r>
              <a:rPr lang="en-US" dirty="0"/>
              <a:t>They must have had the devices in house to test what they had developed</a:t>
            </a:r>
          </a:p>
          <a:p>
            <a:pPr lvl="1"/>
            <a:r>
              <a:rPr lang="en-US" dirty="0"/>
              <a:t>Installed the </a:t>
            </a:r>
            <a:r>
              <a:rPr lang="en-US" dirty="0" err="1"/>
              <a:t>KillDisk</a:t>
            </a:r>
            <a:r>
              <a:rPr lang="en-US" dirty="0"/>
              <a:t> application</a:t>
            </a:r>
          </a:p>
          <a:p>
            <a:r>
              <a:rPr lang="en-US" dirty="0"/>
              <a:t>Finally: Attack</a:t>
            </a:r>
          </a:p>
          <a:p>
            <a:pPr lvl="1"/>
            <a:r>
              <a:rPr lang="en-US" dirty="0"/>
              <a:t>Primary: Breakers open</a:t>
            </a:r>
          </a:p>
          <a:p>
            <a:pPr lvl="1"/>
            <a:r>
              <a:rPr lang="en-US" dirty="0"/>
              <a:t>Secondary: </a:t>
            </a:r>
          </a:p>
          <a:p>
            <a:pPr lvl="2"/>
            <a:r>
              <a:rPr lang="en-US" dirty="0"/>
              <a:t>Simultaneous upload of new firmware in the serial-to-ethernet devices</a:t>
            </a:r>
          </a:p>
          <a:p>
            <a:pPr lvl="2"/>
            <a:r>
              <a:rPr lang="en-US" dirty="0" err="1"/>
              <a:t>KillDisk</a:t>
            </a:r>
            <a:endParaRPr lang="en-US" dirty="0"/>
          </a:p>
          <a:p>
            <a:pPr lvl="1"/>
            <a:r>
              <a:rPr lang="en-US" dirty="0"/>
              <a:t>Supporting</a:t>
            </a:r>
          </a:p>
          <a:p>
            <a:pPr lvl="2"/>
            <a:r>
              <a:rPr lang="en-US" dirty="0"/>
              <a:t>UPS modification</a:t>
            </a:r>
          </a:p>
          <a:p>
            <a:pPr lvl="2"/>
            <a:r>
              <a:rPr lang="en-US" dirty="0"/>
              <a:t>Telephonic floods against at least one </a:t>
            </a:r>
            <a:r>
              <a:rPr lang="en-US" dirty="0" err="1"/>
              <a:t>oblenergos</a:t>
            </a:r>
            <a:r>
              <a:rPr lang="en-US" dirty="0"/>
              <a:t>’ customer support line </a:t>
            </a:r>
          </a:p>
          <a:p>
            <a:pPr lvl="2"/>
            <a:endParaRPr lang="en-US" dirty="0"/>
          </a:p>
          <a:p>
            <a:pPr lvl="1"/>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spTree>
    <p:extLst>
      <p:ext uri="{BB962C8B-B14F-4D97-AF65-F5344CB8AC3E}">
        <p14:creationId xmlns:p14="http://schemas.microsoft.com/office/powerpoint/2010/main" val="1716557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Ukraine 2015 attack in one slide</a:t>
            </a:r>
          </a:p>
        </p:txBody>
      </p:sp>
      <p:pic>
        <p:nvPicPr>
          <p:cNvPr id="5" name="Content Placeholder 4"/>
          <p:cNvPicPr>
            <a:picLocks noGrp="1" noChangeAspect="1"/>
          </p:cNvPicPr>
          <p:nvPr>
            <p:ph idx="1"/>
          </p:nvPr>
        </p:nvPicPr>
        <p:blipFill>
          <a:blip r:embed="rId2"/>
          <a:stretch>
            <a:fillRect/>
          </a:stretch>
        </p:blipFill>
        <p:spPr>
          <a:xfrm>
            <a:off x="928658" y="1375811"/>
            <a:ext cx="8215342" cy="5482072"/>
          </a:xfrm>
          <a:prstGeom prst="rect">
            <a:avLst/>
          </a:prstGeo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spTree>
    <p:extLst>
      <p:ext uri="{BB962C8B-B14F-4D97-AF65-F5344CB8AC3E}">
        <p14:creationId xmlns:p14="http://schemas.microsoft.com/office/powerpoint/2010/main" val="1280130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Ukraine 2015: How could we possibly detect it</a:t>
            </a:r>
          </a:p>
        </p:txBody>
      </p:sp>
      <p:sp>
        <p:nvSpPr>
          <p:cNvPr id="3" name="Content Placeholder 2"/>
          <p:cNvSpPr>
            <a:spLocks noGrp="1"/>
          </p:cNvSpPr>
          <p:nvPr>
            <p:ph idx="1"/>
          </p:nvPr>
        </p:nvSpPr>
        <p:spPr/>
        <p:txBody>
          <a:bodyPr/>
          <a:lstStyle/>
          <a:p>
            <a:r>
              <a:rPr lang="en-US" dirty="0"/>
              <a:t>Phishing? </a:t>
            </a:r>
          </a:p>
          <a:p>
            <a:pPr lvl="1"/>
            <a:r>
              <a:rPr lang="en-US" dirty="0"/>
              <a:t>Difficult to counter</a:t>
            </a:r>
          </a:p>
          <a:p>
            <a:r>
              <a:rPr lang="en-US" dirty="0"/>
              <a:t>Watering hole (standard malware)?</a:t>
            </a:r>
          </a:p>
          <a:p>
            <a:pPr lvl="1"/>
            <a:r>
              <a:rPr lang="en-US" dirty="0"/>
              <a:t>Idem</a:t>
            </a:r>
          </a:p>
          <a:p>
            <a:r>
              <a:rPr lang="en-US" dirty="0"/>
              <a:t>Communication with the C&amp;C: </a:t>
            </a:r>
          </a:p>
          <a:p>
            <a:pPr lvl="1"/>
            <a:r>
              <a:rPr lang="en-US" dirty="0"/>
              <a:t>Possible if the workstation in question does not usually connect to the internet. </a:t>
            </a:r>
          </a:p>
          <a:p>
            <a:r>
              <a:rPr lang="en-US" dirty="0"/>
              <a:t>Network whitelisting in the internal network</a:t>
            </a:r>
          </a:p>
          <a:p>
            <a:pPr lvl="1"/>
            <a:r>
              <a:rPr lang="en-US" dirty="0"/>
              <a:t>Possibly. “ </a:t>
            </a:r>
            <a:r>
              <a:rPr lang="en-US" dirty="0" err="1"/>
              <a:t>SilentDefense</a:t>
            </a:r>
            <a:r>
              <a:rPr lang="en-US" dirty="0"/>
              <a:t> would have reported the upload of malicious firmware to the serial-to-</a:t>
            </a:r>
            <a:r>
              <a:rPr lang="en-US" dirty="0" err="1"/>
              <a:t>ethernet</a:t>
            </a:r>
            <a:r>
              <a:rPr lang="en-US" dirty="0"/>
              <a:t> devices, if such operation was performed from a workstation that was not normally used for maintenance operations”</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6502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SCADA and PLC (in a nutshell) </a:t>
            </a:r>
            <a:endParaRPr lang="en-GB" dirty="0"/>
          </a:p>
        </p:txBody>
      </p:sp>
      <p:sp>
        <p:nvSpPr>
          <p:cNvPr id="3" name="Content Placeholder 2"/>
          <p:cNvSpPr>
            <a:spLocks noGrp="1"/>
          </p:cNvSpPr>
          <p:nvPr>
            <p:ph sz="quarter" idx="1"/>
          </p:nvPr>
        </p:nvSpPr>
        <p:spPr>
          <a:xfrm>
            <a:off x="611188" y="1600200"/>
            <a:ext cx="4824908" cy="4138613"/>
          </a:xfrm>
        </p:spPr>
        <p:txBody>
          <a:bodyPr>
            <a:normAutofit fontScale="85000" lnSpcReduction="20000"/>
          </a:bodyPr>
          <a:lstStyle/>
          <a:p>
            <a:r>
              <a:rPr lang="en-US" dirty="0"/>
              <a:t>SCADA </a:t>
            </a:r>
            <a:r>
              <a:rPr lang="en-GB" dirty="0"/>
              <a:t>(Supervisory Control and Data Acquisition) </a:t>
            </a:r>
          </a:p>
          <a:p>
            <a:pPr lvl="1"/>
            <a:r>
              <a:rPr lang="en-GB" dirty="0"/>
              <a:t>sends control commands to remote devices such as PLCs</a:t>
            </a:r>
          </a:p>
          <a:p>
            <a:pPr lvl="1"/>
            <a:r>
              <a:rPr lang="en-US" dirty="0"/>
              <a:t>example of commands:</a:t>
            </a:r>
          </a:p>
          <a:p>
            <a:pPr lvl="2"/>
            <a:r>
              <a:rPr lang="en-US" dirty="0"/>
              <a:t> ‘set the level of water to value x’</a:t>
            </a:r>
          </a:p>
          <a:p>
            <a:pPr lvl="2"/>
            <a:r>
              <a:rPr lang="en-US" dirty="0"/>
              <a:t> ‘give me the current water flow rate’</a:t>
            </a:r>
          </a:p>
          <a:p>
            <a:pPr lvl="2"/>
            <a:r>
              <a:rPr lang="en-US" dirty="0"/>
              <a:t> ‘give me the current level of water’ </a:t>
            </a:r>
            <a:endParaRPr lang="en-GB" dirty="0"/>
          </a:p>
          <a:p>
            <a:endParaRPr lang="en-US" dirty="0"/>
          </a:p>
          <a:p>
            <a:r>
              <a:rPr lang="en-US" dirty="0"/>
              <a:t>PLC (Programmable </a:t>
            </a:r>
            <a:r>
              <a:rPr lang="en-GB" dirty="0"/>
              <a:t>Logic Controller)</a:t>
            </a:r>
          </a:p>
          <a:p>
            <a:pPr lvl="1"/>
            <a:r>
              <a:rPr lang="en-GB" dirty="0"/>
              <a:t>process the commands sent by the SCADA </a:t>
            </a:r>
          </a:p>
          <a:p>
            <a:pPr lvl="1"/>
            <a:r>
              <a:rPr lang="en-GB" dirty="0"/>
              <a:t>makes decisions on its control program in order to produce the output required</a:t>
            </a:r>
          </a:p>
          <a:p>
            <a:pPr lvl="1"/>
            <a:endParaRPr lang="en-US" dirty="0"/>
          </a:p>
          <a:p>
            <a:r>
              <a:rPr lang="en-US" dirty="0"/>
              <a:t>SCADA and PLC communicates via industrial protocols such as MODBUS, DNP3, IEC-104, etc.</a:t>
            </a:r>
          </a:p>
          <a:p>
            <a:endParaRPr lang="en-US" dirty="0"/>
          </a:p>
          <a:p>
            <a:endParaRPr lang="en-US" dirty="0"/>
          </a:p>
          <a:p>
            <a:endParaRPr lang="en-GB" dirty="0"/>
          </a:p>
        </p:txBody>
      </p:sp>
      <p:pic>
        <p:nvPicPr>
          <p:cNvPr id="6" name="Picture 5"/>
          <p:cNvPicPr>
            <a:picLocks noChangeAspect="1"/>
          </p:cNvPicPr>
          <p:nvPr/>
        </p:nvPicPr>
        <p:blipFill>
          <a:blip r:embed="rId2"/>
          <a:stretch>
            <a:fillRect/>
          </a:stretch>
        </p:blipFill>
        <p:spPr>
          <a:xfrm>
            <a:off x="5585942" y="1531019"/>
            <a:ext cx="3327152" cy="2461643"/>
          </a:xfrm>
          <a:prstGeom prst="rect">
            <a:avLst/>
          </a:prstGeom>
        </p:spPr>
      </p:pic>
      <p:pic>
        <p:nvPicPr>
          <p:cNvPr id="7" name="Picture 6"/>
          <p:cNvPicPr>
            <a:picLocks noChangeAspect="1"/>
          </p:cNvPicPr>
          <p:nvPr/>
        </p:nvPicPr>
        <p:blipFill>
          <a:blip r:embed="rId3"/>
          <a:stretch>
            <a:fillRect/>
          </a:stretch>
        </p:blipFill>
        <p:spPr>
          <a:xfrm>
            <a:off x="5580112" y="3992662"/>
            <a:ext cx="3563888" cy="1992662"/>
          </a:xfrm>
          <a:prstGeom prst="rect">
            <a:avLst/>
          </a:prstGeom>
        </p:spPr>
      </p:pic>
    </p:spTree>
    <p:extLst>
      <p:ext uri="{BB962C8B-B14F-4D97-AF65-F5344CB8AC3E}">
        <p14:creationId xmlns:p14="http://schemas.microsoft.com/office/powerpoint/2010/main" val="243528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Year Later: Ukraine 2016</a:t>
            </a:r>
          </a:p>
        </p:txBody>
      </p:sp>
      <p:sp>
        <p:nvSpPr>
          <p:cNvPr id="3" name="Content Placeholder 2"/>
          <p:cNvSpPr>
            <a:spLocks noGrp="1"/>
          </p:cNvSpPr>
          <p:nvPr>
            <p:ph idx="1"/>
          </p:nvPr>
        </p:nvSpPr>
        <p:spPr>
          <a:xfrm>
            <a:off x="342313" y="4416073"/>
            <a:ext cx="7993062" cy="2067154"/>
          </a:xfrm>
        </p:spPr>
        <p:txBody>
          <a:bodyPr/>
          <a:lstStyle/>
          <a:p>
            <a:r>
              <a:rPr lang="en-US" b="1" dirty="0"/>
              <a:t>A power cut that hit part of the Ukrainian capital, Kiev, in December has been judged a cyber-attack by researchers investigating the incident.</a:t>
            </a:r>
          </a:p>
          <a:p>
            <a:r>
              <a:rPr lang="en-US" dirty="0"/>
              <a:t>The blackout lasted just over an hour and started just before midnight on 17 December.</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55" y="1324769"/>
            <a:ext cx="6598259" cy="2904773"/>
          </a:xfrm>
          <a:prstGeom prst="rect">
            <a:avLst/>
          </a:prstGeom>
        </p:spPr>
      </p:pic>
    </p:spTree>
    <p:extLst>
      <p:ext uri="{BB962C8B-B14F-4D97-AF65-F5344CB8AC3E}">
        <p14:creationId xmlns:p14="http://schemas.microsoft.com/office/powerpoint/2010/main" val="277250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This time it was more automatized</a:t>
            </a:r>
          </a:p>
        </p:txBody>
      </p:sp>
      <p:sp>
        <p:nvSpPr>
          <p:cNvPr id="5" name="Content Placeholder 4"/>
          <p:cNvSpPr>
            <a:spLocks noGrp="1"/>
          </p:cNvSpPr>
          <p:nvPr>
            <p:ph idx="1"/>
          </p:nvPr>
        </p:nvSpPr>
        <p:spPr/>
        <p:txBody>
          <a:bodyPr/>
          <a:lstStyle/>
          <a:p>
            <a:r>
              <a:rPr lang="en-US" b="1" dirty="0" err="1"/>
              <a:t>Industroyer</a:t>
            </a:r>
            <a:r>
              <a:rPr lang="en-US" dirty="0"/>
              <a:t> (also referred to as </a:t>
            </a:r>
            <a:r>
              <a:rPr lang="en-US" dirty="0" err="1"/>
              <a:t>Crashoverride</a:t>
            </a:r>
            <a:r>
              <a:rPr lang="en-US" dirty="0"/>
              <a:t>) is a </a:t>
            </a:r>
            <a:r>
              <a:rPr lang="en-US" dirty="0">
                <a:hlinkClick r:id="rId2" tooltip="Malware"/>
              </a:rPr>
              <a:t>malware</a:t>
            </a:r>
            <a:r>
              <a:rPr lang="en-US" dirty="0"/>
              <a:t> framework considered to have been used in the cyberattack on </a:t>
            </a:r>
            <a:r>
              <a:rPr lang="en-US" dirty="0">
                <a:hlinkClick r:id="rId3" tooltip="Ukraine"/>
              </a:rPr>
              <a:t>Ukraine</a:t>
            </a:r>
            <a:r>
              <a:rPr lang="en-US" dirty="0"/>
              <a:t>’s power grid on December 17, 2016. </a:t>
            </a:r>
            <a:r>
              <a:rPr lang="en-US" baseline="30000" dirty="0">
                <a:hlinkClick r:id="rId4"/>
              </a:rPr>
              <a:t>[1]</a:t>
            </a:r>
            <a:r>
              <a:rPr lang="en-US" dirty="0"/>
              <a:t> </a:t>
            </a:r>
            <a:r>
              <a:rPr lang="en-US" baseline="30000" dirty="0">
                <a:hlinkClick r:id="rId5"/>
              </a:rPr>
              <a:t>[2]</a:t>
            </a:r>
            <a:r>
              <a:rPr lang="en-US" dirty="0"/>
              <a:t> </a:t>
            </a:r>
            <a:r>
              <a:rPr lang="en-US" baseline="30000" dirty="0">
                <a:hlinkClick r:id="rId6"/>
              </a:rPr>
              <a:t>[3]</a:t>
            </a:r>
            <a:r>
              <a:rPr lang="en-US" dirty="0"/>
              <a:t> The attack cut a part of </a:t>
            </a:r>
            <a:r>
              <a:rPr lang="en-US" dirty="0">
                <a:hlinkClick r:id="rId7" tooltip="Kiev"/>
              </a:rPr>
              <a:t>Kiev</a:t>
            </a:r>
            <a:r>
              <a:rPr lang="en-US" dirty="0"/>
              <a:t>, the capital, off power for one hour and is considered to have been a large-scale test. </a:t>
            </a:r>
            <a:r>
              <a:rPr lang="en-US" baseline="30000" dirty="0">
                <a:hlinkClick r:id="rId8"/>
              </a:rPr>
              <a:t>[4]</a:t>
            </a:r>
            <a:r>
              <a:rPr lang="en-US" dirty="0"/>
              <a:t> </a:t>
            </a:r>
            <a:r>
              <a:rPr lang="en-US" dirty="0" err="1"/>
              <a:t>Industroyer</a:t>
            </a:r>
            <a:r>
              <a:rPr lang="en-US" dirty="0"/>
              <a:t> is the first ever known malware specifically designed to attack </a:t>
            </a:r>
            <a:r>
              <a:rPr lang="en-US" dirty="0">
                <a:hlinkClick r:id="rId9" tooltip="Electrical grid"/>
              </a:rPr>
              <a:t>electrical grids</a:t>
            </a:r>
            <a:r>
              <a:rPr lang="en-US" dirty="0"/>
              <a:t>. </a:t>
            </a:r>
            <a:r>
              <a:rPr lang="en-US" baseline="30000" dirty="0">
                <a:hlinkClick r:id="rId10"/>
              </a:rPr>
              <a:t>[5]</a:t>
            </a:r>
            <a:r>
              <a:rPr lang="en-US" dirty="0"/>
              <a:t> At the same time, it is the fourth malware publicly revealed to target </a:t>
            </a:r>
            <a:r>
              <a:rPr lang="en-US" dirty="0">
                <a:hlinkClick r:id="rId11" tooltip="Industrial Control Systems"/>
              </a:rPr>
              <a:t>Industrial Control Systems</a:t>
            </a:r>
            <a:r>
              <a:rPr lang="en-US" dirty="0"/>
              <a:t>, after </a:t>
            </a:r>
            <a:r>
              <a:rPr lang="en-US" dirty="0">
                <a:hlinkClick r:id="rId12" tooltip="Stuxnet"/>
              </a:rPr>
              <a:t>Stuxnet</a:t>
            </a:r>
            <a:r>
              <a:rPr lang="en-US" dirty="0"/>
              <a:t>, </a:t>
            </a:r>
            <a:r>
              <a:rPr lang="en-US" dirty="0" err="1"/>
              <a:t>Havex</a:t>
            </a:r>
            <a:r>
              <a:rPr lang="en-US" dirty="0"/>
              <a:t>, and </a:t>
            </a:r>
            <a:r>
              <a:rPr lang="en-US" dirty="0" err="1"/>
              <a:t>BlackEnergy</a:t>
            </a:r>
            <a:r>
              <a:rPr lang="en-US" dirty="0"/>
              <a:t>.</a:t>
            </a:r>
            <a:r>
              <a:rPr lang="en-US" baseline="30000" dirty="0">
                <a:hlinkClick r:id="rId10"/>
              </a:rPr>
              <a:t>[5]</a:t>
            </a:r>
            <a:endParaRPr lang="en-US" baseline="30000" dirty="0"/>
          </a:p>
          <a:p>
            <a:r>
              <a:rPr lang="en-US" b="1" dirty="0"/>
              <a:t>Source: Wikipedia</a:t>
            </a:r>
          </a:p>
          <a:p>
            <a:r>
              <a:rPr lang="en-US" b="1" dirty="0"/>
              <a:t>2018: new report by Dragos (well-done): Anatomy of an Attack: Detecting and Defeating CRASHOVERRIDE, by Joe </a:t>
            </a:r>
            <a:r>
              <a:rPr lang="en-US" b="1" dirty="0" err="1"/>
              <a:t>Slowik</a:t>
            </a:r>
            <a:r>
              <a:rPr lang="en-US" b="1" dirty="0"/>
              <a:t>, </a:t>
            </a:r>
            <a:r>
              <a:rPr lang="en-US" b="1" dirty="0">
                <a:hlinkClick r:id="rId13"/>
              </a:rPr>
              <a:t>https://dragos.com/media/CRASHOVERRIDE2018.pdf</a:t>
            </a:r>
            <a:endParaRPr lang="en-US" b="1" dirty="0"/>
          </a:p>
          <a:p>
            <a:r>
              <a:rPr lang="en-US" b="1" dirty="0"/>
              <a:t>TBD: see whether including it.</a:t>
            </a:r>
          </a:p>
        </p:txBody>
      </p:sp>
    </p:spTree>
    <p:extLst>
      <p:ext uri="{BB962C8B-B14F-4D97-AF65-F5344CB8AC3E}">
        <p14:creationId xmlns:p14="http://schemas.microsoft.com/office/powerpoint/2010/main" val="1864669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Industroyer</a:t>
            </a:r>
            <a:endParaRPr lang="en-US" dirty="0"/>
          </a:p>
        </p:txBody>
      </p:sp>
      <p:sp>
        <p:nvSpPr>
          <p:cNvPr id="3" name="Content Placeholder 2"/>
          <p:cNvSpPr>
            <a:spLocks noGrp="1"/>
          </p:cNvSpPr>
          <p:nvPr>
            <p:ph idx="1"/>
          </p:nvPr>
        </p:nvSpPr>
        <p:spPr>
          <a:xfrm>
            <a:off x="611188" y="1600200"/>
            <a:ext cx="4749952" cy="4138613"/>
          </a:xfrm>
        </p:spPr>
        <p:txBody>
          <a:bodyPr/>
          <a:lstStyle/>
          <a:p>
            <a:r>
              <a:rPr lang="en-US" dirty="0"/>
              <a:t>Malware specifically designed to attack energy companies</a:t>
            </a:r>
          </a:p>
          <a:p>
            <a:r>
              <a:rPr lang="en-US" dirty="0"/>
              <a:t>Modular: a backdoor to manage it and specific modules which are designed to gain direct control of switches and circuit breakers at an electricity distribution substation.</a:t>
            </a:r>
          </a:p>
          <a:p>
            <a:r>
              <a:rPr lang="en-US" dirty="0"/>
              <a:t>Each of these components targets particular communication protocols specified in the following standards: </a:t>
            </a:r>
            <a:r>
              <a:rPr lang="en-US" dirty="0">
                <a:hlinkClick r:id="rId2"/>
              </a:rPr>
              <a:t>IEC 60870-5-101</a:t>
            </a:r>
            <a:r>
              <a:rPr lang="en-US" dirty="0"/>
              <a:t>, </a:t>
            </a:r>
            <a:r>
              <a:rPr lang="en-US" dirty="0">
                <a:hlinkClick r:id="rId3"/>
              </a:rPr>
              <a:t>IEC 60870-5-104</a:t>
            </a:r>
            <a:r>
              <a:rPr lang="en-US" dirty="0"/>
              <a:t>, </a:t>
            </a:r>
            <a:r>
              <a:rPr lang="en-US" dirty="0">
                <a:hlinkClick r:id="rId4"/>
              </a:rPr>
              <a:t>IEC 61850</a:t>
            </a:r>
            <a:r>
              <a:rPr lang="en-US" dirty="0"/>
              <a:t>, and </a:t>
            </a:r>
            <a:r>
              <a:rPr lang="en-US" dirty="0">
                <a:hlinkClick r:id="rId5"/>
              </a:rPr>
              <a:t>OLE for Process Control Data Access (OPC DA)</a:t>
            </a:r>
            <a:r>
              <a:rPr lang="en-US" dirty="0"/>
              <a:t>.</a:t>
            </a:r>
          </a:p>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0" normalizeH="0" baseline="0" noProof="0">
              <a:ln>
                <a:noFill/>
              </a:ln>
              <a:solidFill>
                <a:srgbClr val="101073"/>
              </a:solidFill>
              <a:effectLst/>
              <a:uLnTx/>
              <a:uFillTx/>
              <a:latin typeface="Arial" charset="0"/>
              <a:ea typeface="+mn-ea"/>
              <a:cs typeface="+mn-cs"/>
            </a:endParaRPr>
          </a:p>
        </p:txBody>
      </p:sp>
      <p:pic>
        <p:nvPicPr>
          <p:cNvPr id="5" name="Picture 4" descr="Industroyer_scheme-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0555" y="1600200"/>
            <a:ext cx="3813445" cy="2884118"/>
          </a:xfrm>
          <a:prstGeom prst="rect">
            <a:avLst/>
          </a:prstGeom>
        </p:spPr>
      </p:pic>
    </p:spTree>
    <p:extLst>
      <p:ext uri="{BB962C8B-B14F-4D97-AF65-F5344CB8AC3E}">
        <p14:creationId xmlns:p14="http://schemas.microsoft.com/office/powerpoint/2010/main" val="1271425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0DD5E9-7B7E-1349-9E62-2A2C9F9E1C75}" type="slidenum">
              <a:rPr kumimoji="0" lang="nl-NL" sz="1000" b="1" i="0" u="none" strike="noStrike" kern="1200" cap="none" spc="0" normalizeH="0" baseline="0" noProof="0">
                <a:ln>
                  <a:noFill/>
                </a:ln>
                <a:solidFill>
                  <a:srgbClr val="FFFFFF"/>
                </a:solidFill>
                <a:effectLst/>
                <a:uLnTx/>
                <a:uFillTx/>
                <a:latin typeface="Arial" charset="0"/>
                <a:ea typeface="ＭＳ Ｐゴシック" charset="0"/>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nl-NL" sz="1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 name="Picture 4" descr="Screen Shot 2017-10-24 at 14.1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400"/>
            <a:ext cx="9144000" cy="4428000"/>
          </a:xfrm>
          <a:prstGeom prst="rect">
            <a:avLst/>
          </a:prstGeom>
        </p:spPr>
      </p:pic>
      <p:sp>
        <p:nvSpPr>
          <p:cNvPr id="6" name="Subtitle 1"/>
          <p:cNvSpPr>
            <a:spLocks noGrp="1"/>
          </p:cNvSpPr>
          <p:nvPr>
            <p:ph type="subTitle" idx="1"/>
          </p:nvPr>
        </p:nvSpPr>
        <p:spPr bwMode="auto">
          <a:xfrm>
            <a:off x="597208" y="6472238"/>
            <a:ext cx="2730192" cy="282131"/>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r>
              <a:rPr lang="en-US">
                <a:latin typeface="Arial" charset="0"/>
                <a:cs typeface="Arial" charset="0"/>
              </a:rPr>
              <a:t>Encryption in ICS – SmartGridComm ‘17</a:t>
            </a:r>
          </a:p>
        </p:txBody>
      </p:sp>
    </p:spTree>
    <p:extLst>
      <p:ext uri="{BB962C8B-B14F-4D97-AF65-F5344CB8AC3E}">
        <p14:creationId xmlns:p14="http://schemas.microsoft.com/office/powerpoint/2010/main" val="718873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was just a matter of time</a:t>
            </a:r>
            <a:r>
              <a:rPr lang="is-IS" dirty="0"/>
              <a:t>…</a:t>
            </a:r>
            <a:endParaRPr lang="en-GB" dirty="0"/>
          </a:p>
        </p:txBody>
      </p:sp>
      <p:pic>
        <p:nvPicPr>
          <p:cNvPr id="4" name="Picture 3" descr="Screen Shot 2016-01-12 at 12.55.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63662"/>
            <a:ext cx="8088261" cy="4990186"/>
          </a:xfrm>
          <a:prstGeom prst="rect">
            <a:avLst/>
          </a:prstGeom>
        </p:spPr>
      </p:pic>
    </p:spTree>
    <p:extLst>
      <p:ext uri="{BB962C8B-B14F-4D97-AF65-F5344CB8AC3E}">
        <p14:creationId xmlns:p14="http://schemas.microsoft.com/office/powerpoint/2010/main" val="1830053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6A11A-0267-1A4D-9542-323019FD19C8}"/>
              </a:ext>
            </a:extLst>
          </p:cNvPr>
          <p:cNvSpPr>
            <a:spLocks noGrp="1"/>
          </p:cNvSpPr>
          <p:nvPr>
            <p:ph type="title"/>
          </p:nvPr>
        </p:nvSpPr>
        <p:spPr/>
        <p:txBody>
          <a:bodyPr/>
          <a:lstStyle/>
          <a:p>
            <a:r>
              <a:rPr lang="en-US" dirty="0"/>
              <a:t>News from 2013</a:t>
            </a:r>
          </a:p>
        </p:txBody>
      </p:sp>
      <p:sp>
        <p:nvSpPr>
          <p:cNvPr id="6" name="Content Placeholder 5">
            <a:extLst>
              <a:ext uri="{FF2B5EF4-FFF2-40B4-BE49-F238E27FC236}">
                <a16:creationId xmlns:a16="http://schemas.microsoft.com/office/drawing/2014/main" id="{3A2B84C7-8F34-1D49-8CFE-DA89D1DE30E6}"/>
              </a:ext>
            </a:extLst>
          </p:cNvPr>
          <p:cNvSpPr>
            <a:spLocks noGrp="1"/>
          </p:cNvSpPr>
          <p:nvPr>
            <p:ph idx="1"/>
          </p:nvPr>
        </p:nvSpPr>
        <p:spPr>
          <a:xfrm>
            <a:off x="254943" y="6182841"/>
            <a:ext cx="7920682" cy="365597"/>
          </a:xfrm>
        </p:spPr>
        <p:txBody>
          <a:bodyPr/>
          <a:lstStyle/>
          <a:p>
            <a:r>
              <a:rPr lang="en-US" sz="1600" dirty="0"/>
              <a:t>https://</a:t>
            </a:r>
            <a:r>
              <a:rPr lang="en-US" sz="1600" dirty="0" err="1"/>
              <a:t>www.theregister.co.uk</a:t>
            </a:r>
            <a:r>
              <a:rPr lang="en-US" sz="1600" dirty="0"/>
              <a:t>/2013/03/20/</a:t>
            </a:r>
            <a:r>
              <a:rPr lang="en-US" sz="1600" dirty="0" err="1"/>
              <a:t>scada_honeypot_research</a:t>
            </a:r>
            <a:r>
              <a:rPr lang="en-US" sz="1600" dirty="0"/>
              <a:t>/</a:t>
            </a:r>
          </a:p>
        </p:txBody>
      </p:sp>
      <p:sp>
        <p:nvSpPr>
          <p:cNvPr id="3" name="Footer Placeholder 2">
            <a:extLst>
              <a:ext uri="{FF2B5EF4-FFF2-40B4-BE49-F238E27FC236}">
                <a16:creationId xmlns:a16="http://schemas.microsoft.com/office/drawing/2014/main" id="{8DE2B0DB-AE11-ED4F-A7A7-D5E1221A32E7}"/>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4" name="Slide Number Placeholder 3">
            <a:extLst>
              <a:ext uri="{FF2B5EF4-FFF2-40B4-BE49-F238E27FC236}">
                <a16:creationId xmlns:a16="http://schemas.microsoft.com/office/drawing/2014/main" id="{2A63D67A-6426-AD46-B466-D17247870CFC}"/>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D73508A0-C709-894A-BCDD-F30BDA816851}"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Date Placeholder 4">
            <a:extLst>
              <a:ext uri="{FF2B5EF4-FFF2-40B4-BE49-F238E27FC236}">
                <a16:creationId xmlns:a16="http://schemas.microsoft.com/office/drawing/2014/main" id="{FEA53ED5-6E23-7C47-B0C6-AB7C6D9090F6}"/>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AFDA649-988C-5E46-82C0-F03060F055AE}"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 name="Picture 7">
            <a:extLst>
              <a:ext uri="{FF2B5EF4-FFF2-40B4-BE49-F238E27FC236}">
                <a16:creationId xmlns:a16="http://schemas.microsoft.com/office/drawing/2014/main" id="{4D470636-BD7C-3A44-A239-E85BCD01149F}"/>
              </a:ext>
            </a:extLst>
          </p:cNvPr>
          <p:cNvPicPr>
            <a:picLocks noChangeAspect="1"/>
          </p:cNvPicPr>
          <p:nvPr/>
        </p:nvPicPr>
        <p:blipFill>
          <a:blip r:embed="rId2"/>
          <a:stretch>
            <a:fillRect/>
          </a:stretch>
        </p:blipFill>
        <p:spPr>
          <a:xfrm>
            <a:off x="395536" y="1467932"/>
            <a:ext cx="6979636" cy="4441587"/>
          </a:xfrm>
          <a:prstGeom prst="rect">
            <a:avLst/>
          </a:prstGeom>
        </p:spPr>
      </p:pic>
    </p:spTree>
    <p:extLst>
      <p:ext uri="{BB962C8B-B14F-4D97-AF65-F5344CB8AC3E}">
        <p14:creationId xmlns:p14="http://schemas.microsoft.com/office/powerpoint/2010/main" val="681447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7BB3-3946-4948-A0FB-D9EDAB66A6FB}"/>
              </a:ext>
            </a:extLst>
          </p:cNvPr>
          <p:cNvSpPr>
            <a:spLocks noGrp="1"/>
          </p:cNvSpPr>
          <p:nvPr>
            <p:ph type="title"/>
          </p:nvPr>
        </p:nvSpPr>
        <p:spPr/>
        <p:txBody>
          <a:bodyPr/>
          <a:lstStyle/>
          <a:p>
            <a:r>
              <a:rPr lang="en-US" dirty="0"/>
              <a:t>In 2019: Attacks against India’s Energy Sector</a:t>
            </a:r>
          </a:p>
        </p:txBody>
      </p:sp>
      <p:sp>
        <p:nvSpPr>
          <p:cNvPr id="3" name="Content Placeholder 2">
            <a:extLst>
              <a:ext uri="{FF2B5EF4-FFF2-40B4-BE49-F238E27FC236}">
                <a16:creationId xmlns:a16="http://schemas.microsoft.com/office/drawing/2014/main" id="{21946B9C-8DAB-9F4C-963F-136DE5CDA902}"/>
              </a:ext>
            </a:extLst>
          </p:cNvPr>
          <p:cNvSpPr>
            <a:spLocks noGrp="1"/>
          </p:cNvSpPr>
          <p:nvPr>
            <p:ph idx="1"/>
          </p:nvPr>
        </p:nvSpPr>
        <p:spPr>
          <a:xfrm>
            <a:off x="611188" y="1600200"/>
            <a:ext cx="4032820" cy="4138613"/>
          </a:xfrm>
        </p:spPr>
        <p:txBody>
          <a:bodyPr/>
          <a:lstStyle/>
          <a:p>
            <a:pPr marL="0" indent="0">
              <a:buNone/>
            </a:pPr>
            <a:r>
              <a:rPr lang="en-US" b="1" dirty="0"/>
              <a:t>With an evident increase in the frequency and volume of cyber-attacks on India, </a:t>
            </a:r>
            <a:r>
              <a:rPr lang="en-US" dirty="0"/>
              <a:t>government sectors are in the foremost line of fire. Explaining the rise of targeted cyber-attacks in India to News18, Saurabh Sharma, senior security researcher at Kaspersky APAC's global research and analysis team, said, "</a:t>
            </a:r>
            <a:r>
              <a:rPr lang="en-US" b="1" dirty="0"/>
              <a:t>Most of the cyber attacks on Indian government are targeting the </a:t>
            </a:r>
            <a:r>
              <a:rPr lang="en-US" b="1" dirty="0" err="1"/>
              <a:t>defence</a:t>
            </a:r>
            <a:r>
              <a:rPr lang="en-US" b="1" dirty="0"/>
              <a:t> and energy sectors</a:t>
            </a:r>
            <a:r>
              <a:rPr lang="en-US" dirty="0"/>
              <a:t>."</a:t>
            </a:r>
          </a:p>
        </p:txBody>
      </p:sp>
      <p:sp>
        <p:nvSpPr>
          <p:cNvPr id="4" name="Footer Placeholder 3">
            <a:extLst>
              <a:ext uri="{FF2B5EF4-FFF2-40B4-BE49-F238E27FC236}">
                <a16:creationId xmlns:a16="http://schemas.microsoft.com/office/drawing/2014/main" id="{4556ECFE-891F-C34F-9B12-B30B46184ECD}"/>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a:extLst>
              <a:ext uri="{FF2B5EF4-FFF2-40B4-BE49-F238E27FC236}">
                <a16:creationId xmlns:a16="http://schemas.microsoft.com/office/drawing/2014/main" id="{01C7E140-A095-7948-9C1F-3D0C49D884C4}"/>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a:extLst>
              <a:ext uri="{FF2B5EF4-FFF2-40B4-BE49-F238E27FC236}">
                <a16:creationId xmlns:a16="http://schemas.microsoft.com/office/drawing/2014/main" id="{F82F6F59-9292-3A46-A263-EB02837B9925}"/>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 name="Picture 7">
            <a:extLst>
              <a:ext uri="{FF2B5EF4-FFF2-40B4-BE49-F238E27FC236}">
                <a16:creationId xmlns:a16="http://schemas.microsoft.com/office/drawing/2014/main" id="{2EAADADF-B849-974A-868A-F00AAD69F505}"/>
              </a:ext>
            </a:extLst>
          </p:cNvPr>
          <p:cNvPicPr>
            <a:picLocks noChangeAspect="1"/>
          </p:cNvPicPr>
          <p:nvPr/>
        </p:nvPicPr>
        <p:blipFill>
          <a:blip r:embed="rId2"/>
          <a:stretch>
            <a:fillRect/>
          </a:stretch>
        </p:blipFill>
        <p:spPr>
          <a:xfrm>
            <a:off x="5148064" y="1600200"/>
            <a:ext cx="2273300" cy="698500"/>
          </a:xfrm>
          <a:prstGeom prst="rect">
            <a:avLst/>
          </a:prstGeom>
        </p:spPr>
      </p:pic>
      <p:pic>
        <p:nvPicPr>
          <p:cNvPr id="10" name="Picture 9">
            <a:extLst>
              <a:ext uri="{FF2B5EF4-FFF2-40B4-BE49-F238E27FC236}">
                <a16:creationId xmlns:a16="http://schemas.microsoft.com/office/drawing/2014/main" id="{F0DBE395-EB71-7D44-BA00-6B84E8908DBC}"/>
              </a:ext>
            </a:extLst>
          </p:cNvPr>
          <p:cNvPicPr>
            <a:picLocks noChangeAspect="1"/>
          </p:cNvPicPr>
          <p:nvPr/>
        </p:nvPicPr>
        <p:blipFill>
          <a:blip r:embed="rId3"/>
          <a:stretch>
            <a:fillRect/>
          </a:stretch>
        </p:blipFill>
        <p:spPr>
          <a:xfrm>
            <a:off x="5148064" y="2602706"/>
            <a:ext cx="3892791" cy="970310"/>
          </a:xfrm>
          <a:prstGeom prst="rect">
            <a:avLst/>
          </a:prstGeom>
        </p:spPr>
      </p:pic>
    </p:spTree>
    <p:extLst>
      <p:ext uri="{BB962C8B-B14F-4D97-AF65-F5344CB8AC3E}">
        <p14:creationId xmlns:p14="http://schemas.microsoft.com/office/powerpoint/2010/main" val="2015597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7BB3-3946-4948-A0FB-D9EDAB66A6FB}"/>
              </a:ext>
            </a:extLst>
          </p:cNvPr>
          <p:cNvSpPr>
            <a:spLocks noGrp="1"/>
          </p:cNvSpPr>
          <p:nvPr>
            <p:ph type="title"/>
          </p:nvPr>
        </p:nvSpPr>
        <p:spPr/>
        <p:txBody>
          <a:bodyPr/>
          <a:lstStyle/>
          <a:p>
            <a:r>
              <a:rPr lang="en-US" dirty="0"/>
              <a:t>In 2019: Attacks against India’s Energy Sector (part 2)</a:t>
            </a:r>
          </a:p>
        </p:txBody>
      </p:sp>
      <p:sp>
        <p:nvSpPr>
          <p:cNvPr id="3" name="Content Placeholder 2">
            <a:extLst>
              <a:ext uri="{FF2B5EF4-FFF2-40B4-BE49-F238E27FC236}">
                <a16:creationId xmlns:a16="http://schemas.microsoft.com/office/drawing/2014/main" id="{21946B9C-8DAB-9F4C-963F-136DE5CDA902}"/>
              </a:ext>
            </a:extLst>
          </p:cNvPr>
          <p:cNvSpPr>
            <a:spLocks noGrp="1"/>
          </p:cNvSpPr>
          <p:nvPr>
            <p:ph idx="1"/>
          </p:nvPr>
        </p:nvSpPr>
        <p:spPr>
          <a:xfrm>
            <a:off x="611188" y="1600200"/>
            <a:ext cx="4478318" cy="4781128"/>
          </a:xfrm>
        </p:spPr>
        <p:txBody>
          <a:bodyPr/>
          <a:lstStyle/>
          <a:p>
            <a:pPr marL="0" indent="0">
              <a:buNone/>
            </a:pPr>
            <a:r>
              <a:rPr lang="en-US" dirty="0"/>
              <a:t>Researchers identified the malware </a:t>
            </a:r>
            <a:r>
              <a:rPr lang="en-US" b="1" dirty="0">
                <a:hlinkClick r:id="rId2"/>
              </a:rPr>
              <a:t>as a version of Dtrack</a:t>
            </a:r>
            <a:r>
              <a:rPr lang="en-US" dirty="0"/>
              <a:t>, a backdoor trojan developed by the </a:t>
            </a:r>
            <a:r>
              <a:rPr lang="en-US" b="1" dirty="0"/>
              <a:t>Lazarus Group</a:t>
            </a:r>
            <a:r>
              <a:rPr lang="en-US" dirty="0"/>
              <a:t>, North Korea's elite hacking unit.</a:t>
            </a:r>
          </a:p>
          <a:p>
            <a:pPr marL="0" indent="0">
              <a:buNone/>
            </a:pPr>
            <a:r>
              <a:rPr lang="en-US" dirty="0"/>
              <a:t>Features According to </a:t>
            </a:r>
            <a:r>
              <a:rPr lang="en-US" dirty="0">
                <a:hlinkClick r:id="rId3"/>
              </a:rPr>
              <a:t>an analysis of the Dtrack malware</a:t>
            </a:r>
            <a:r>
              <a:rPr lang="en-US" dirty="0"/>
              <a:t> by  Kaspersky, </a:t>
            </a:r>
          </a:p>
          <a:p>
            <a:pPr>
              <a:buFontTx/>
              <a:buChar char="-"/>
            </a:pPr>
            <a:r>
              <a:rPr lang="en-US" dirty="0"/>
              <a:t>keylogging, retrieving browser history, gathering host IP addresses, information about available networks and active connections… </a:t>
            </a:r>
          </a:p>
          <a:p>
            <a:pPr marL="0" indent="0">
              <a:buNone/>
            </a:pPr>
            <a:r>
              <a:rPr lang="en-US" dirty="0" err="1"/>
              <a:t>Dtrack</a:t>
            </a:r>
            <a:r>
              <a:rPr lang="en-US" dirty="0"/>
              <a:t> is usually used for </a:t>
            </a:r>
            <a:r>
              <a:rPr lang="en-US" b="1" dirty="0"/>
              <a:t>reconnaissance purposes and as a dropper for other malware payloads</a:t>
            </a:r>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01C7E140-A095-7948-9C1F-3D0C49D884C4}"/>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a:extLst>
              <a:ext uri="{FF2B5EF4-FFF2-40B4-BE49-F238E27FC236}">
                <a16:creationId xmlns:a16="http://schemas.microsoft.com/office/drawing/2014/main" id="{F82F6F59-9292-3A46-A263-EB02837B9925}"/>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9" name="Picture 8">
            <a:extLst>
              <a:ext uri="{FF2B5EF4-FFF2-40B4-BE49-F238E27FC236}">
                <a16:creationId xmlns:a16="http://schemas.microsoft.com/office/drawing/2014/main" id="{09C5F2EA-75D7-CC40-A03E-D96F88B4A408}"/>
              </a:ext>
            </a:extLst>
          </p:cNvPr>
          <p:cNvPicPr>
            <a:picLocks noChangeAspect="1"/>
          </p:cNvPicPr>
          <p:nvPr/>
        </p:nvPicPr>
        <p:blipFill>
          <a:blip r:embed="rId4"/>
          <a:stretch>
            <a:fillRect/>
          </a:stretch>
        </p:blipFill>
        <p:spPr>
          <a:xfrm>
            <a:off x="5720523" y="1548611"/>
            <a:ext cx="2805312" cy="1224136"/>
          </a:xfrm>
          <a:prstGeom prst="rect">
            <a:avLst/>
          </a:prstGeom>
        </p:spPr>
      </p:pic>
      <p:pic>
        <p:nvPicPr>
          <p:cNvPr id="12" name="Picture 11">
            <a:extLst>
              <a:ext uri="{FF2B5EF4-FFF2-40B4-BE49-F238E27FC236}">
                <a16:creationId xmlns:a16="http://schemas.microsoft.com/office/drawing/2014/main" id="{6884A7D0-1D1F-2C4A-80BE-CC03D69357F8}"/>
              </a:ext>
            </a:extLst>
          </p:cNvPr>
          <p:cNvPicPr>
            <a:picLocks noChangeAspect="1"/>
          </p:cNvPicPr>
          <p:nvPr/>
        </p:nvPicPr>
        <p:blipFill>
          <a:blip r:embed="rId5"/>
          <a:stretch>
            <a:fillRect/>
          </a:stretch>
        </p:blipFill>
        <p:spPr>
          <a:xfrm>
            <a:off x="5089506" y="3198232"/>
            <a:ext cx="4036915" cy="1646428"/>
          </a:xfrm>
          <a:prstGeom prst="rect">
            <a:avLst/>
          </a:prstGeom>
        </p:spPr>
      </p:pic>
    </p:spTree>
    <p:extLst>
      <p:ext uri="{BB962C8B-B14F-4D97-AF65-F5344CB8AC3E}">
        <p14:creationId xmlns:p14="http://schemas.microsoft.com/office/powerpoint/2010/main" val="3203633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0B36-A3A1-4B43-977B-DA0869FF621C}"/>
              </a:ext>
            </a:extLst>
          </p:cNvPr>
          <p:cNvSpPr>
            <a:spLocks noGrp="1"/>
          </p:cNvSpPr>
          <p:nvPr>
            <p:ph type="title"/>
          </p:nvPr>
        </p:nvSpPr>
        <p:spPr/>
        <p:txBody>
          <a:bodyPr/>
          <a:lstStyle/>
          <a:p>
            <a:r>
              <a:rPr lang="en-US" dirty="0"/>
              <a:t>SCADA for sale? (1)  </a:t>
            </a:r>
          </a:p>
        </p:txBody>
      </p:sp>
      <p:sp>
        <p:nvSpPr>
          <p:cNvPr id="3" name="Content Placeholder 2">
            <a:extLst>
              <a:ext uri="{FF2B5EF4-FFF2-40B4-BE49-F238E27FC236}">
                <a16:creationId xmlns:a16="http://schemas.microsoft.com/office/drawing/2014/main" id="{A2F85CFF-D15C-6640-B35E-60EC6A987268}"/>
              </a:ext>
            </a:extLst>
          </p:cNvPr>
          <p:cNvSpPr>
            <a:spLocks noGrp="1"/>
          </p:cNvSpPr>
          <p:nvPr>
            <p:ph idx="1"/>
          </p:nvPr>
        </p:nvSpPr>
        <p:spPr/>
        <p:txBody>
          <a:bodyPr/>
          <a:lstStyle/>
          <a:p>
            <a:r>
              <a:rPr lang="en-US" dirty="0"/>
              <a:t>ENGERATI, Published: Tue 07 Aug 2018</a:t>
            </a:r>
          </a:p>
          <a:p>
            <a:r>
              <a:rPr lang="en-US" dirty="0"/>
              <a:t>https://</a:t>
            </a:r>
            <a:r>
              <a:rPr lang="en-US" dirty="0" err="1"/>
              <a:t>www.engerati.com</a:t>
            </a:r>
            <a:r>
              <a:rPr lang="en-US" dirty="0"/>
              <a:t>/smart-infrastructure/article/cybersecurity/industrial-control-systems-</a:t>
            </a:r>
            <a:r>
              <a:rPr lang="en-US" dirty="0" err="1"/>
              <a:t>ics</a:t>
            </a:r>
            <a:r>
              <a:rPr lang="en-US" dirty="0"/>
              <a:t>-under-attack-and-sale-days</a:t>
            </a:r>
          </a:p>
        </p:txBody>
      </p:sp>
      <p:sp>
        <p:nvSpPr>
          <p:cNvPr id="4" name="Footer Placeholder 3">
            <a:extLst>
              <a:ext uri="{FF2B5EF4-FFF2-40B4-BE49-F238E27FC236}">
                <a16:creationId xmlns:a16="http://schemas.microsoft.com/office/drawing/2014/main" id="{6563E0A9-8D39-274E-A0D9-D412BD4892FC}"/>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a:extLst>
              <a:ext uri="{FF2B5EF4-FFF2-40B4-BE49-F238E27FC236}">
                <a16:creationId xmlns:a16="http://schemas.microsoft.com/office/drawing/2014/main" id="{2E491AE2-6DD6-CF40-AF4F-838E8EE6A07F}"/>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a:extLst>
              <a:ext uri="{FF2B5EF4-FFF2-40B4-BE49-F238E27FC236}">
                <a16:creationId xmlns:a16="http://schemas.microsoft.com/office/drawing/2014/main" id="{C0CAFBFD-9EB2-D542-854A-D545BC7E867B}"/>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8" name="Picture 7">
            <a:extLst>
              <a:ext uri="{FF2B5EF4-FFF2-40B4-BE49-F238E27FC236}">
                <a16:creationId xmlns:a16="http://schemas.microsoft.com/office/drawing/2014/main" id="{A8D8DC15-5DBC-5344-8E43-F5B84174EE3E}"/>
              </a:ext>
            </a:extLst>
          </p:cNvPr>
          <p:cNvPicPr>
            <a:picLocks noChangeAspect="1"/>
          </p:cNvPicPr>
          <p:nvPr/>
        </p:nvPicPr>
        <p:blipFill>
          <a:blip r:embed="rId2"/>
          <a:stretch>
            <a:fillRect/>
          </a:stretch>
        </p:blipFill>
        <p:spPr>
          <a:xfrm>
            <a:off x="35719" y="4089963"/>
            <a:ext cx="9144000" cy="2794650"/>
          </a:xfrm>
          <a:prstGeom prst="rect">
            <a:avLst/>
          </a:prstGeom>
        </p:spPr>
      </p:pic>
    </p:spTree>
    <p:extLst>
      <p:ext uri="{BB962C8B-B14F-4D97-AF65-F5344CB8AC3E}">
        <p14:creationId xmlns:p14="http://schemas.microsoft.com/office/powerpoint/2010/main" val="242696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0B36-A3A1-4B43-977B-DA0869FF621C}"/>
              </a:ext>
            </a:extLst>
          </p:cNvPr>
          <p:cNvSpPr>
            <a:spLocks noGrp="1"/>
          </p:cNvSpPr>
          <p:nvPr>
            <p:ph type="title"/>
          </p:nvPr>
        </p:nvSpPr>
        <p:spPr/>
        <p:txBody>
          <a:bodyPr/>
          <a:lstStyle/>
          <a:p>
            <a:r>
              <a:rPr lang="en-US" dirty="0"/>
              <a:t>SCADA for sale? (2)  </a:t>
            </a:r>
          </a:p>
        </p:txBody>
      </p:sp>
      <p:sp>
        <p:nvSpPr>
          <p:cNvPr id="3" name="Content Placeholder 2">
            <a:extLst>
              <a:ext uri="{FF2B5EF4-FFF2-40B4-BE49-F238E27FC236}">
                <a16:creationId xmlns:a16="http://schemas.microsoft.com/office/drawing/2014/main" id="{A2F85CFF-D15C-6640-B35E-60EC6A987268}"/>
              </a:ext>
            </a:extLst>
          </p:cNvPr>
          <p:cNvSpPr>
            <a:spLocks noGrp="1"/>
          </p:cNvSpPr>
          <p:nvPr>
            <p:ph idx="1"/>
          </p:nvPr>
        </p:nvSpPr>
        <p:spPr/>
        <p:txBody>
          <a:bodyPr/>
          <a:lstStyle/>
          <a:p>
            <a:r>
              <a:rPr lang="en-US" dirty="0"/>
              <a:t> </a:t>
            </a:r>
            <a:r>
              <a:rPr lang="en-US" u="sng" dirty="0">
                <a:hlinkClick r:id="rId2"/>
              </a:rPr>
              <a:t>Cybereason</a:t>
            </a:r>
            <a:r>
              <a:rPr lang="en-US" dirty="0"/>
              <a:t> researchers who </a:t>
            </a:r>
            <a:r>
              <a:rPr lang="en-US" dirty="0" err="1"/>
              <a:t>analysed</a:t>
            </a:r>
            <a:r>
              <a:rPr lang="en-US" dirty="0"/>
              <a:t> the data collected in a </a:t>
            </a:r>
            <a:r>
              <a:rPr lang="en-US" b="1" dirty="0"/>
              <a:t>honeypot that masqueraded as a power transmission substation of a major electricity provider.</a:t>
            </a:r>
          </a:p>
          <a:p>
            <a:r>
              <a:rPr lang="en-US" dirty="0"/>
              <a:t>Judging by how quickly the attackers operated, </a:t>
            </a:r>
            <a:r>
              <a:rPr lang="en-US" b="1" dirty="0"/>
              <a:t>they’re very familiar with ICS</a:t>
            </a:r>
            <a:r>
              <a:rPr lang="en-US" dirty="0"/>
              <a:t> and the security measures that utility providers implement, and </a:t>
            </a:r>
            <a:r>
              <a:rPr lang="en-US" b="1" dirty="0"/>
              <a:t>know how to move from an IT environment to an OT </a:t>
            </a:r>
            <a:r>
              <a:rPr lang="en-US" dirty="0"/>
              <a:t>(operational technology) environment. </a:t>
            </a:r>
            <a:r>
              <a:rPr lang="en-US" b="1" dirty="0"/>
              <a:t>Just two days after the honeypot went live, attackers had discovered it, prepared the asset for sale on the dark web and sold it to another criminal entity who was also interested in ICS environments.</a:t>
            </a:r>
          </a:p>
          <a:p>
            <a:endParaRPr lang="en-US" dirty="0"/>
          </a:p>
          <a:p>
            <a:r>
              <a:rPr lang="en-US" b="1" dirty="0"/>
              <a:t>QUESTION: WHY IS THIS IMPORTANT?</a:t>
            </a:r>
          </a:p>
        </p:txBody>
      </p:sp>
      <p:sp>
        <p:nvSpPr>
          <p:cNvPr id="4" name="Footer Placeholder 3">
            <a:extLst>
              <a:ext uri="{FF2B5EF4-FFF2-40B4-BE49-F238E27FC236}">
                <a16:creationId xmlns:a16="http://schemas.microsoft.com/office/drawing/2014/main" id="{6563E0A9-8D39-274E-A0D9-D412BD4892FC}"/>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a:extLst>
              <a:ext uri="{FF2B5EF4-FFF2-40B4-BE49-F238E27FC236}">
                <a16:creationId xmlns:a16="http://schemas.microsoft.com/office/drawing/2014/main" id="{2E491AE2-6DD6-CF40-AF4F-838E8EE6A07F}"/>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48</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a:extLst>
              <a:ext uri="{FF2B5EF4-FFF2-40B4-BE49-F238E27FC236}">
                <a16:creationId xmlns:a16="http://schemas.microsoft.com/office/drawing/2014/main" id="{C0CAFBFD-9EB2-D542-854A-D545BC7E867B}"/>
              </a:ext>
            </a:extLst>
          </p:cNvPr>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21118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Architecture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188" y="1606305"/>
            <a:ext cx="7993062" cy="4126403"/>
          </a:xfr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87142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1"/>
                </a:solidFill>
              </a:rPr>
              <a:t>QUESTIONS?</a:t>
            </a:r>
          </a:p>
        </p:txBody>
      </p:sp>
      <p:sp>
        <p:nvSpPr>
          <p:cNvPr id="8" name="Text Placeholder 7"/>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30768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lumMod val="50000"/>
                    <a:lumOff val="50000"/>
                  </a:srgbClr>
                </a:solidFill>
                <a:effectLst/>
                <a:uLnTx/>
                <a:uFillTx/>
                <a:latin typeface="Lato Semibold"/>
                <a:ea typeface="ＭＳ Ｐゴシック" charset="0"/>
                <a:cs typeface="Lato Semibold"/>
                <a:hlinkClick r:id="rId3"/>
              </a:rPr>
              <a:t>www.tue.nl</a:t>
            </a:r>
            <a:endParaRPr kumimoji="0" lang="en-GB" sz="1200" b="0" i="0" u="none" strike="noStrike" kern="1200" cap="none" spc="0" normalizeH="0" baseline="0" noProof="0" dirty="0">
              <a:ln>
                <a:noFill/>
              </a:ln>
              <a:solidFill>
                <a:srgbClr val="000000">
                  <a:lumMod val="50000"/>
                  <a:lumOff val="50000"/>
                </a:srgbClr>
              </a:solidFill>
              <a:effectLst/>
              <a:uLnTx/>
              <a:uFillTx/>
              <a:latin typeface="Lato Semibold"/>
              <a:ea typeface="ＭＳ Ｐゴシック" charset="0"/>
              <a:cs typeface="Lato Semibold"/>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2F6F0-59D5-244A-AE8B-5E62F9435A16}" type="slidenum">
              <a:rPr kumimoji="0" lang="en-GB" sz="1200" b="0" i="0" u="none" strike="noStrike" kern="1200" cap="none" spc="0" normalizeH="0" baseline="0" noProof="0" smtClean="0">
                <a:ln>
                  <a:noFill/>
                </a:ln>
                <a:solidFill>
                  <a:srgbClr val="000000">
                    <a:lumMod val="50000"/>
                    <a:lumOff val="50000"/>
                  </a:srgbClr>
                </a:solidFill>
                <a:effectLst/>
                <a:uLnTx/>
                <a:uFillTx/>
                <a:latin typeface="Lato Semibold"/>
                <a:ea typeface="ＭＳ Ｐゴシック" charset="0"/>
                <a:cs typeface="Lato Semibold"/>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lumMod val="50000"/>
                  <a:lumOff val="50000"/>
                </a:srgbClr>
              </a:solidFill>
              <a:effectLst/>
              <a:uLnTx/>
              <a:uFillTx/>
              <a:latin typeface="Lato Semibold"/>
              <a:ea typeface="ＭＳ Ｐゴシック" charset="0"/>
              <a:cs typeface="Lato Semibold"/>
            </a:endParaRPr>
          </a:p>
        </p:txBody>
      </p:sp>
      <p:sp>
        <p:nvSpPr>
          <p:cNvPr id="2" name="Title 1"/>
          <p:cNvSpPr>
            <a:spLocks noGrp="1"/>
          </p:cNvSpPr>
          <p:nvPr>
            <p:ph type="title"/>
          </p:nvPr>
        </p:nvSpPr>
        <p:spPr/>
        <p:txBody>
          <a:bodyPr vert="horz" lIns="91440" tIns="45720" rIns="91440" bIns="45720" rtlCol="0" anchor="ctr">
            <a:normAutofit/>
          </a:bodyPr>
          <a:lstStyle/>
          <a:p>
            <a:r>
              <a:rPr lang="en-US" b="0" dirty="0"/>
              <a:t>For instance</a:t>
            </a:r>
            <a:endParaRPr lang="en-GB" b="0" dirty="0"/>
          </a:p>
        </p:txBody>
      </p:sp>
      <p:pic>
        <p:nvPicPr>
          <p:cNvPr id="1026" name="Picture 2" descr="C:\Users\Massimo\Desktop\temp_to_delete\clou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531" y="1544665"/>
            <a:ext cx="1487793" cy="86499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Straight Connector 4"/>
          <p:cNvCxnSpPr/>
          <p:nvPr/>
        </p:nvCxnSpPr>
        <p:spPr>
          <a:xfrm>
            <a:off x="2405612" y="1977163"/>
            <a:ext cx="905457"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07445" y="1782449"/>
            <a:ext cx="105189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326F"/>
                </a:solidFill>
                <a:effectLst/>
                <a:uLnTx/>
                <a:uFillTx/>
                <a:latin typeface="Lato Light"/>
                <a:ea typeface="ＭＳ Ｐゴシック" charset="0"/>
                <a:cs typeface="Lato Light"/>
              </a:rPr>
              <a:t>Internet</a:t>
            </a:r>
            <a:endParaRPr kumimoji="0" lang="en-GB" sz="2000" b="1" i="0" u="none" strike="noStrike" kern="1200" cap="none" spc="0" normalizeH="0" baseline="0" noProof="0" dirty="0">
              <a:ln>
                <a:noFill/>
              </a:ln>
              <a:solidFill>
                <a:srgbClr val="13326F"/>
              </a:solidFill>
              <a:effectLst/>
              <a:uLnTx/>
              <a:uFillTx/>
              <a:latin typeface="Lato Light"/>
              <a:ea typeface="ＭＳ Ｐゴシック" charset="0"/>
              <a:cs typeface="Lato Light"/>
            </a:endParaRPr>
          </a:p>
        </p:txBody>
      </p:sp>
      <p:sp>
        <p:nvSpPr>
          <p:cNvPr id="87" name="Rounded Rectangle 86"/>
          <p:cNvSpPr/>
          <p:nvPr/>
        </p:nvSpPr>
        <p:spPr>
          <a:xfrm>
            <a:off x="381743" y="3933724"/>
            <a:ext cx="2846739" cy="2257135"/>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502020204030203" pitchFamily="34" charset="0"/>
                <a:ea typeface="Lato Light" panose="020F0502020204030203" pitchFamily="34" charset="0"/>
                <a:cs typeface="Lato Light" panose="020F0502020204030203" pitchFamily="34" charset="0"/>
              </a:rPr>
              <a:t>Field 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502020204030203" pitchFamily="34" charset="0"/>
                <a:ea typeface="Lato Light" panose="020F0502020204030203" pitchFamily="34" charset="0"/>
                <a:cs typeface="Lato Light" panose="020F0502020204030203" pitchFamily="34" charset="0"/>
              </a:rPr>
              <a:t>(ISA 95 – Level 1)</a:t>
            </a:r>
          </a:p>
        </p:txBody>
      </p:sp>
      <p:sp>
        <p:nvSpPr>
          <p:cNvPr id="6" name="Rounded Rectangle 5"/>
          <p:cNvSpPr/>
          <p:nvPr/>
        </p:nvSpPr>
        <p:spPr>
          <a:xfrm>
            <a:off x="3440835" y="1093736"/>
            <a:ext cx="5325627" cy="1366576"/>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rPr>
              <a:t>Business LAN</a:t>
            </a:r>
            <a:endParaRPr kumimoji="0" lang="en-GB" sz="1200" b="0"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endParaRPr>
          </a:p>
        </p:txBody>
      </p:sp>
      <p:cxnSp>
        <p:nvCxnSpPr>
          <p:cNvPr id="8" name="Straight Connector 7"/>
          <p:cNvCxnSpPr/>
          <p:nvPr/>
        </p:nvCxnSpPr>
        <p:spPr>
          <a:xfrm>
            <a:off x="4315885" y="2219171"/>
            <a:ext cx="4303095"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5565147" y="1991038"/>
            <a:ext cx="0" cy="21808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404207" y="1991038"/>
            <a:ext cx="0" cy="21808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400602" y="1968878"/>
            <a:ext cx="0" cy="21808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3440836" y="2497401"/>
            <a:ext cx="5325627" cy="1304682"/>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rPr>
              <a:t>Supervisory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rPr>
              <a:t>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502020204030203" pitchFamily="34" charset="0"/>
                <a:ea typeface="Lato Light" panose="020F0502020204030203" pitchFamily="34" charset="0"/>
                <a:cs typeface="Lato Light" panose="020F0502020204030203" pitchFamily="34" charset="0"/>
              </a:rPr>
              <a:t>(ISA 95 – Level 2)</a:t>
            </a:r>
            <a:endParaRPr kumimoji="0" lang="en-GB"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endParaRPr>
          </a:p>
        </p:txBody>
      </p:sp>
      <p:cxnSp>
        <p:nvCxnSpPr>
          <p:cNvPr id="22" name="Straight Connector 21"/>
          <p:cNvCxnSpPr/>
          <p:nvPr/>
        </p:nvCxnSpPr>
        <p:spPr>
          <a:xfrm>
            <a:off x="4315888" y="3625841"/>
            <a:ext cx="3960730" cy="173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270207" y="3447614"/>
            <a:ext cx="0" cy="1430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878926" y="2587474"/>
            <a:ext cx="76495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SCADA/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HMI</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36" name="TextBox 35"/>
          <p:cNvSpPr txBox="1"/>
          <p:nvPr/>
        </p:nvSpPr>
        <p:spPr>
          <a:xfrm>
            <a:off x="6619692" y="2678128"/>
            <a:ext cx="80188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Historian</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34" name="TextBox 33"/>
          <p:cNvSpPr txBox="1"/>
          <p:nvPr/>
        </p:nvSpPr>
        <p:spPr>
          <a:xfrm>
            <a:off x="4860722" y="1690406"/>
            <a:ext cx="6043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www</a:t>
            </a:r>
            <a:endParaRPr kumimoji="0" lang="en-GB" sz="1200" b="1"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40" name="TextBox 39"/>
          <p:cNvSpPr txBox="1"/>
          <p:nvPr/>
        </p:nvSpPr>
        <p:spPr>
          <a:xfrm>
            <a:off x="6014280" y="1653554"/>
            <a:ext cx="4275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a:t>
            </a:r>
            <a:endParaRPr kumimoji="0" lang="en-GB" sz="1400" b="1"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3311" y="1680459"/>
            <a:ext cx="232995" cy="2539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7" name="Can 36"/>
          <p:cNvSpPr/>
          <p:nvPr/>
        </p:nvSpPr>
        <p:spPr>
          <a:xfrm>
            <a:off x="7036434" y="3082019"/>
            <a:ext cx="315876" cy="297872"/>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ato" panose="020F0502020204030203" pitchFamily="34" charset="0"/>
              <a:ea typeface="+mn-ea"/>
              <a:cs typeface="Lato" panose="020F0502020204030203" pitchFamily="34" charset="0"/>
            </a:endParaRPr>
          </a:p>
        </p:txBody>
      </p:sp>
      <p:cxnSp>
        <p:nvCxnSpPr>
          <p:cNvPr id="43" name="Straight Connector 42"/>
          <p:cNvCxnSpPr/>
          <p:nvPr/>
        </p:nvCxnSpPr>
        <p:spPr>
          <a:xfrm>
            <a:off x="7161167" y="3431262"/>
            <a:ext cx="0" cy="1430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a:xfrm>
            <a:off x="3440836" y="3883484"/>
            <a:ext cx="5325627" cy="2287279"/>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rPr>
              <a:t>Control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3326F"/>
                </a:solidFill>
                <a:effectLst/>
                <a:uLnTx/>
                <a:uFillTx/>
                <a:latin typeface="Lato Light" panose="020F0402020204030203" pitchFamily="34" charset="0"/>
                <a:ea typeface="+mn-ea"/>
                <a:cs typeface="Lato Light" panose="020F0402020204030203" pitchFamily="34" charset="0"/>
              </a:rPr>
              <a:t>network</a:t>
            </a:r>
            <a:r>
              <a:rPr kumimoji="0" lang="en-US" sz="1200" b="1" i="0" u="none" strike="noStrike" kern="1200" cap="none" spc="0" normalizeH="0" baseline="0" noProof="0" dirty="0">
                <a:ln>
                  <a:noFill/>
                </a:ln>
                <a:solidFill>
                  <a:srgbClr val="13326F"/>
                </a:solidFill>
                <a:effectLst/>
                <a:uLnTx/>
                <a:uFillTx/>
                <a:latin typeface="Lato" panose="020F0502020204030203" pitchFamily="34" charset="0"/>
                <a:ea typeface="+mn-ea"/>
                <a:cs typeface="Lato" panose="020F0502020204030203" pitchFamily="34" charset="0"/>
              </a:rPr>
              <a:t>	</a:t>
            </a:r>
            <a:endParaRPr kumimoji="0" lang="en-GB" sz="1200" b="0" i="0" u="none" strike="noStrike" kern="1200" cap="none" spc="0" normalizeH="0" baseline="0" noProof="0" dirty="0">
              <a:ln>
                <a:noFill/>
              </a:ln>
              <a:solidFill>
                <a:srgbClr val="13326F"/>
              </a:solidFill>
              <a:effectLst/>
              <a:uLnTx/>
              <a:uFillTx/>
              <a:latin typeface="Lato" panose="020F0502020204030203" pitchFamily="34" charset="0"/>
              <a:ea typeface="+mn-ea"/>
              <a:cs typeface="Lato" panose="020F0502020204030203" pitchFamily="34" charset="0"/>
            </a:endParaRPr>
          </a:p>
        </p:txBody>
      </p:sp>
      <p:cxnSp>
        <p:nvCxnSpPr>
          <p:cNvPr id="45" name="Straight Connector 44"/>
          <p:cNvCxnSpPr/>
          <p:nvPr/>
        </p:nvCxnSpPr>
        <p:spPr>
          <a:xfrm>
            <a:off x="4336629" y="4995602"/>
            <a:ext cx="3960730" cy="173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46" name="Straight Connector 45"/>
          <p:cNvCxnSpPr/>
          <p:nvPr/>
        </p:nvCxnSpPr>
        <p:spPr>
          <a:xfrm>
            <a:off x="5940303" y="4825870"/>
            <a:ext cx="0" cy="1430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342031" y="4817886"/>
            <a:ext cx="0" cy="1430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391736" y="3894747"/>
            <a:ext cx="109713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Engineering WS</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51" name="TextBox 50"/>
          <p:cNvSpPr txBox="1"/>
          <p:nvPr/>
        </p:nvSpPr>
        <p:spPr>
          <a:xfrm>
            <a:off x="6916225" y="4007305"/>
            <a:ext cx="100970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NTP server</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52" name="Can 51"/>
          <p:cNvSpPr/>
          <p:nvPr/>
        </p:nvSpPr>
        <p:spPr>
          <a:xfrm>
            <a:off x="7359650" y="4460275"/>
            <a:ext cx="315876" cy="297872"/>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Lato" panose="020F0502020204030203" pitchFamily="34" charset="0"/>
              <a:ea typeface="+mn-ea"/>
              <a:cs typeface="Lato" panose="020F0502020204030203" pitchFamily="34" charset="0"/>
            </a:endParaRPr>
          </a:p>
        </p:txBody>
      </p:sp>
      <p:cxnSp>
        <p:nvCxnSpPr>
          <p:cNvPr id="39" name="Straight Connector 38"/>
          <p:cNvCxnSpPr/>
          <p:nvPr/>
        </p:nvCxnSpPr>
        <p:spPr>
          <a:xfrm>
            <a:off x="4827538" y="2219171"/>
            <a:ext cx="10049" cy="140667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837585" y="3627571"/>
            <a:ext cx="10049" cy="133332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336746" y="1980606"/>
            <a:ext cx="0" cy="21808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pic>
        <p:nvPicPr>
          <p:cNvPr id="1031" name="Picture 7" descr="http://www.brainchamber.com/wordpress/wp-content/uploads/2013/07/file-sharing-icon1.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23340" y="1619593"/>
            <a:ext cx="446963" cy="357570"/>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p:cNvSpPr txBox="1"/>
          <p:nvPr/>
        </p:nvSpPr>
        <p:spPr>
          <a:xfrm>
            <a:off x="4906224" y="5790269"/>
            <a:ext cx="53251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MTU</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66" name="TextBox 65"/>
          <p:cNvSpPr txBox="1"/>
          <p:nvPr/>
        </p:nvSpPr>
        <p:spPr>
          <a:xfrm>
            <a:off x="2056450" y="5790269"/>
            <a:ext cx="48244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RTU</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sp>
        <p:nvSpPr>
          <p:cNvPr id="68" name="TextBox 67"/>
          <p:cNvSpPr txBox="1"/>
          <p:nvPr/>
        </p:nvSpPr>
        <p:spPr>
          <a:xfrm>
            <a:off x="6074603" y="5784085"/>
            <a:ext cx="91082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IEDs/PLCs</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cxnSp>
        <p:nvCxnSpPr>
          <p:cNvPr id="69" name="Straight Connector 68"/>
          <p:cNvCxnSpPr/>
          <p:nvPr/>
        </p:nvCxnSpPr>
        <p:spPr>
          <a:xfrm flipV="1">
            <a:off x="3440836" y="5601892"/>
            <a:ext cx="4838107" cy="47189"/>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73" name="Straight Connector 72"/>
          <p:cNvCxnSpPr/>
          <p:nvPr/>
        </p:nvCxnSpPr>
        <p:spPr>
          <a:xfrm>
            <a:off x="7580706" y="4999393"/>
            <a:ext cx="0" cy="602499"/>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717631" y="5427486"/>
            <a:ext cx="0" cy="2308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67871" y="5649081"/>
            <a:ext cx="2519939" cy="10081"/>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4" name="Straight Connector 83"/>
          <p:cNvCxnSpPr/>
          <p:nvPr/>
        </p:nvCxnSpPr>
        <p:spPr>
          <a:xfrm>
            <a:off x="2865231" y="5419118"/>
            <a:ext cx="0" cy="230811"/>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pic>
        <p:nvPicPr>
          <p:cNvPr id="1036" name="Picture 12" descr="http://mediad.publicbroadcasting.net/p/wcqs/files/201401/radio-tower-signal_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08002" y="4779374"/>
            <a:ext cx="479808" cy="639744"/>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12" descr="http://mediad.publicbroadcasting.net/p/wcqs/files/201401/radio-tower-signal_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70980" y="4749325"/>
            <a:ext cx="479808" cy="639744"/>
          </a:xfrm>
          <a:prstGeom prst="rect">
            <a:avLst/>
          </a:prstGeom>
          <a:noFill/>
          <a:extLst>
            <a:ext uri="{909E8E84-426E-40dd-AFC4-6F175D3DCCD1}">
              <a14:hiddenFill xmlns="" xmlns:a14="http://schemas.microsoft.com/office/drawing/2010/main">
                <a:solidFill>
                  <a:srgbClr val="FFFFFF"/>
                </a:solidFill>
              </a14:hiddenFill>
            </a:ext>
          </a:extLst>
        </p:spPr>
      </p:pic>
      <p:sp>
        <p:nvSpPr>
          <p:cNvPr id="95" name="TextBox 94"/>
          <p:cNvSpPr txBox="1"/>
          <p:nvPr/>
        </p:nvSpPr>
        <p:spPr>
          <a:xfrm>
            <a:off x="673054" y="5781612"/>
            <a:ext cx="91082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IEDs/PLCs</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cxnSp>
        <p:nvCxnSpPr>
          <p:cNvPr id="103" name="Straight Connector 102"/>
          <p:cNvCxnSpPr/>
          <p:nvPr/>
        </p:nvCxnSpPr>
        <p:spPr>
          <a:xfrm>
            <a:off x="7934752" y="3402093"/>
            <a:ext cx="0" cy="218084"/>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7472788" y="2679808"/>
            <a:ext cx="102828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rPr>
              <a:t>DNS server</a:t>
            </a:r>
            <a:endParaRPr kumimoji="0" lang="en-GB" sz="1200" b="0" i="0" u="none" strike="noStrike" kern="1200" cap="none" spc="0" normalizeH="0" baseline="0" noProof="0" dirty="0">
              <a:ln>
                <a:noFill/>
              </a:ln>
              <a:solidFill>
                <a:srgbClr val="558ED5"/>
              </a:solidFill>
              <a:effectLst/>
              <a:uLnTx/>
              <a:uFillTx/>
              <a:latin typeface="Lato" panose="020F0502020204030203" pitchFamily="34" charset="0"/>
              <a:ea typeface="ＭＳ Ｐゴシック" charset="0"/>
              <a:cs typeface="Lato" panose="020F0502020204030203" pitchFamily="34" charset="0"/>
            </a:endParaRPr>
          </a:p>
        </p:txBody>
      </p:sp>
      <p:grpSp>
        <p:nvGrpSpPr>
          <p:cNvPr id="106" name="Group 105"/>
          <p:cNvGrpSpPr/>
          <p:nvPr/>
        </p:nvGrpSpPr>
        <p:grpSpPr>
          <a:xfrm>
            <a:off x="5420511" y="1522196"/>
            <a:ext cx="252936" cy="478889"/>
            <a:chOff x="2590776" y="1079394"/>
            <a:chExt cx="749324" cy="1206606"/>
          </a:xfrm>
        </p:grpSpPr>
        <p:sp>
          <p:nvSpPr>
            <p:cNvPr id="107" name="Rounded Rectangle 106"/>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08" name="Rounded Rectangle 107"/>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09" name="Rounded Rectangle 108"/>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0" name="Rounded Rectangle 109"/>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1" name="Rectangle 110"/>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2" name="Oval 111"/>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13" name="Group 112"/>
          <p:cNvGrpSpPr/>
          <p:nvPr/>
        </p:nvGrpSpPr>
        <p:grpSpPr>
          <a:xfrm>
            <a:off x="6329356" y="1533924"/>
            <a:ext cx="252936" cy="478889"/>
            <a:chOff x="2590776" y="1079394"/>
            <a:chExt cx="749324" cy="1206606"/>
          </a:xfrm>
        </p:grpSpPr>
        <p:sp>
          <p:nvSpPr>
            <p:cNvPr id="114" name="Rounded Rectangle 113"/>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5" name="Rounded Rectangle 114"/>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6" name="Rounded Rectangle 115"/>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7" name="Rounded Rectangle 116"/>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8" name="Rectangle 117"/>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19" name="Oval 118"/>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20" name="Group 119"/>
          <p:cNvGrpSpPr/>
          <p:nvPr/>
        </p:nvGrpSpPr>
        <p:grpSpPr>
          <a:xfrm>
            <a:off x="7231392" y="1533924"/>
            <a:ext cx="252936" cy="478889"/>
            <a:chOff x="2590776" y="1079394"/>
            <a:chExt cx="749324" cy="1206606"/>
          </a:xfrm>
        </p:grpSpPr>
        <p:sp>
          <p:nvSpPr>
            <p:cNvPr id="121" name="Rounded Rectangle 120"/>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2" name="Rounded Rectangle 121"/>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3" name="Rounded Rectangle 122"/>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4" name="Rounded Rectangle 123"/>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5" name="Rectangle 124"/>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6" name="Oval 125"/>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27" name="Group 126"/>
          <p:cNvGrpSpPr/>
          <p:nvPr/>
        </p:nvGrpSpPr>
        <p:grpSpPr>
          <a:xfrm>
            <a:off x="8194255" y="1543346"/>
            <a:ext cx="252936" cy="478889"/>
            <a:chOff x="2590776" y="1079394"/>
            <a:chExt cx="749324" cy="1206606"/>
          </a:xfrm>
        </p:grpSpPr>
        <p:sp>
          <p:nvSpPr>
            <p:cNvPr id="128" name="Rounded Rectangle 127"/>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29" name="Rounded Rectangle 128"/>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0" name="Rounded Rectangle 129"/>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1" name="Rounded Rectangle 130"/>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2" name="Rectangle 131"/>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3" name="Oval 132"/>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35" name="Group 134"/>
          <p:cNvGrpSpPr/>
          <p:nvPr/>
        </p:nvGrpSpPr>
        <p:grpSpPr>
          <a:xfrm>
            <a:off x="7820353" y="2951381"/>
            <a:ext cx="252936" cy="478889"/>
            <a:chOff x="2590776" y="1079394"/>
            <a:chExt cx="749324" cy="1206606"/>
          </a:xfrm>
        </p:grpSpPr>
        <p:sp>
          <p:nvSpPr>
            <p:cNvPr id="136" name="Rounded Rectangle 135"/>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7" name="Rounded Rectangle 136"/>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8" name="Rounded Rectangle 137"/>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39" name="Rounded Rectangle 138"/>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0" name="Rectangle 139"/>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1" name="Oval 140"/>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42" name="Group 141"/>
          <p:cNvGrpSpPr/>
          <p:nvPr/>
        </p:nvGrpSpPr>
        <p:grpSpPr>
          <a:xfrm>
            <a:off x="7250934" y="4327645"/>
            <a:ext cx="252936" cy="478889"/>
            <a:chOff x="2590776" y="1079394"/>
            <a:chExt cx="749324" cy="1206606"/>
          </a:xfrm>
        </p:grpSpPr>
        <p:sp>
          <p:nvSpPr>
            <p:cNvPr id="143" name="Rounded Rectangle 142"/>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4" name="Rounded Rectangle 143"/>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5" name="Rounded Rectangle 144"/>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6" name="Rounded Rectangle 145"/>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7" name="Rectangle 146"/>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48" name="Oval 147"/>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49" name="Group 148"/>
          <p:cNvGrpSpPr/>
          <p:nvPr/>
        </p:nvGrpSpPr>
        <p:grpSpPr>
          <a:xfrm>
            <a:off x="577919" y="5567676"/>
            <a:ext cx="479449" cy="197021"/>
            <a:chOff x="4382120" y="5378602"/>
            <a:chExt cx="479449" cy="197021"/>
          </a:xfrm>
        </p:grpSpPr>
        <p:sp>
          <p:nvSpPr>
            <p:cNvPr id="150" name="Rounded Rectangle 149"/>
            <p:cNvSpPr/>
            <p:nvPr/>
          </p:nvSpPr>
          <p:spPr>
            <a:xfrm>
              <a:off x="4382120" y="5378602"/>
              <a:ext cx="479449" cy="197021"/>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1" name="Rectangle 150"/>
            <p:cNvSpPr/>
            <p:nvPr/>
          </p:nvSpPr>
          <p:spPr>
            <a:xfrm>
              <a:off x="4451325"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2" name="Rectangle 151"/>
            <p:cNvSpPr/>
            <p:nvPr/>
          </p:nvSpPr>
          <p:spPr>
            <a:xfrm>
              <a:off x="4535146"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3" name="Rectangle 152"/>
            <p:cNvSpPr/>
            <p:nvPr/>
          </p:nvSpPr>
          <p:spPr>
            <a:xfrm>
              <a:off x="4619467"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54" name="Group 153"/>
          <p:cNvGrpSpPr/>
          <p:nvPr/>
        </p:nvGrpSpPr>
        <p:grpSpPr>
          <a:xfrm>
            <a:off x="1182479" y="5579404"/>
            <a:ext cx="479449" cy="197021"/>
            <a:chOff x="4382120" y="5378602"/>
            <a:chExt cx="479449" cy="197021"/>
          </a:xfrm>
        </p:grpSpPr>
        <p:sp>
          <p:nvSpPr>
            <p:cNvPr id="155" name="Rounded Rectangle 154"/>
            <p:cNvSpPr/>
            <p:nvPr/>
          </p:nvSpPr>
          <p:spPr>
            <a:xfrm>
              <a:off x="4382120" y="5378602"/>
              <a:ext cx="479449" cy="197021"/>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6" name="Rectangle 155"/>
            <p:cNvSpPr/>
            <p:nvPr/>
          </p:nvSpPr>
          <p:spPr>
            <a:xfrm>
              <a:off x="4451325"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7" name="Rectangle 156"/>
            <p:cNvSpPr/>
            <p:nvPr/>
          </p:nvSpPr>
          <p:spPr>
            <a:xfrm>
              <a:off x="4535146"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58" name="Rectangle 157"/>
            <p:cNvSpPr/>
            <p:nvPr/>
          </p:nvSpPr>
          <p:spPr>
            <a:xfrm>
              <a:off x="4619467"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59" name="Group 158"/>
          <p:cNvGrpSpPr/>
          <p:nvPr/>
        </p:nvGrpSpPr>
        <p:grpSpPr>
          <a:xfrm>
            <a:off x="1916699" y="5467903"/>
            <a:ext cx="857249" cy="316182"/>
            <a:chOff x="4151669" y="5744028"/>
            <a:chExt cx="857249" cy="316182"/>
          </a:xfrm>
        </p:grpSpPr>
        <p:sp>
          <p:nvSpPr>
            <p:cNvPr id="160" name="Rounded Rectangle 159"/>
            <p:cNvSpPr/>
            <p:nvPr/>
          </p:nvSpPr>
          <p:spPr>
            <a:xfrm>
              <a:off x="4202413" y="5802764"/>
              <a:ext cx="637634" cy="251798"/>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cxnSp>
          <p:nvCxnSpPr>
            <p:cNvPr id="161" name="Straight Connector 160"/>
            <p:cNvCxnSpPr/>
            <p:nvPr/>
          </p:nvCxnSpPr>
          <p:spPr>
            <a:xfrm>
              <a:off x="4608975"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4535697"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4310159" y="5808412"/>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60" idx="1"/>
              <a:endCxn id="160" idx="3"/>
            </p:cNvCxnSpPr>
            <p:nvPr/>
          </p:nvCxnSpPr>
          <p:spPr>
            <a:xfrm>
              <a:off x="4202413" y="5928663"/>
              <a:ext cx="63763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4460594"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66" name="Rectangle 165"/>
            <p:cNvSpPr/>
            <p:nvPr/>
          </p:nvSpPr>
          <p:spPr>
            <a:xfrm>
              <a:off x="4241975" y="5962351"/>
              <a:ext cx="45719" cy="50800"/>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67" name="TextBox 166"/>
            <p:cNvSpPr txBox="1"/>
            <p:nvPr/>
          </p:nvSpPr>
          <p:spPr>
            <a:xfrm>
              <a:off x="4151669" y="5744028"/>
              <a:ext cx="85724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10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endPar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endParaRPr>
            </a:p>
          </p:txBody>
        </p:sp>
        <p:cxnSp>
          <p:nvCxnSpPr>
            <p:cNvPr id="168" name="Straight Connector 167"/>
            <p:cNvCxnSpPr/>
            <p:nvPr/>
          </p:nvCxnSpPr>
          <p:spPr>
            <a:xfrm>
              <a:off x="4385535" y="5802764"/>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4685066" y="5792859"/>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4756857" y="5805939"/>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71" name="Group 170"/>
          <p:cNvGrpSpPr/>
          <p:nvPr/>
        </p:nvGrpSpPr>
        <p:grpSpPr>
          <a:xfrm>
            <a:off x="4802280" y="5438467"/>
            <a:ext cx="857249" cy="316182"/>
            <a:chOff x="4151669" y="5744028"/>
            <a:chExt cx="857249" cy="316182"/>
          </a:xfrm>
        </p:grpSpPr>
        <p:sp>
          <p:nvSpPr>
            <p:cNvPr id="172" name="Rounded Rectangle 171"/>
            <p:cNvSpPr/>
            <p:nvPr/>
          </p:nvSpPr>
          <p:spPr>
            <a:xfrm>
              <a:off x="4202413" y="5802764"/>
              <a:ext cx="637634" cy="251798"/>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cxnSp>
          <p:nvCxnSpPr>
            <p:cNvPr id="173" name="Straight Connector 172"/>
            <p:cNvCxnSpPr/>
            <p:nvPr/>
          </p:nvCxnSpPr>
          <p:spPr>
            <a:xfrm>
              <a:off x="4608975"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4535697"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4310159" y="5808412"/>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172" idx="1"/>
              <a:endCxn id="172" idx="3"/>
            </p:cNvCxnSpPr>
            <p:nvPr/>
          </p:nvCxnSpPr>
          <p:spPr>
            <a:xfrm>
              <a:off x="4202413" y="5928663"/>
              <a:ext cx="637634" cy="0"/>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460594" y="5797265"/>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178" name="Rectangle 177"/>
            <p:cNvSpPr/>
            <p:nvPr/>
          </p:nvSpPr>
          <p:spPr>
            <a:xfrm>
              <a:off x="4241975" y="5962351"/>
              <a:ext cx="45719" cy="50800"/>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79" name="TextBox 178"/>
            <p:cNvSpPr txBox="1"/>
            <p:nvPr/>
          </p:nvSpPr>
          <p:spPr>
            <a:xfrm>
              <a:off x="4151669" y="5744028"/>
              <a:ext cx="85724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10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r>
                <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rPr>
                <a:t> </a:t>
              </a:r>
              <a:r>
                <a:rPr kumimoji="0" lang="en-US" sz="800" b="0" i="0" u="none" strike="noStrike" kern="1200" cap="none" spc="0" normalizeH="0" baseline="0" noProof="0">
                  <a:ln>
                    <a:noFill/>
                  </a:ln>
                  <a:solidFill>
                    <a:srgbClr val="2D4B87">
                      <a:lumMod val="75000"/>
                    </a:srgbClr>
                  </a:solidFill>
                  <a:effectLst/>
                  <a:uLnTx/>
                  <a:uFillTx/>
                  <a:latin typeface="Wingdings"/>
                  <a:ea typeface="Wingdings"/>
                  <a:cs typeface="Wingdings"/>
                  <a:sym typeface="Wingdings"/>
                </a:rPr>
                <a:t></a:t>
              </a:r>
              <a:endParaRPr kumimoji="0" lang="en-US" sz="800" b="0" i="0" u="none" strike="noStrike" kern="1200" cap="none" spc="0" normalizeH="0" baseline="0" noProof="0">
                <a:ln>
                  <a:noFill/>
                </a:ln>
                <a:solidFill>
                  <a:srgbClr val="2D4B87">
                    <a:lumMod val="75000"/>
                  </a:srgbClr>
                </a:solidFill>
                <a:effectLst/>
                <a:uLnTx/>
                <a:uFillTx/>
                <a:latin typeface="Arial"/>
                <a:ea typeface="ＭＳ Ｐゴシック" charset="0"/>
                <a:cs typeface="Arial"/>
              </a:endParaRPr>
            </a:p>
          </p:txBody>
        </p:sp>
        <p:cxnSp>
          <p:nvCxnSpPr>
            <p:cNvPr id="180" name="Straight Connector 179"/>
            <p:cNvCxnSpPr/>
            <p:nvPr/>
          </p:nvCxnSpPr>
          <p:spPr>
            <a:xfrm>
              <a:off x="4385535" y="5802764"/>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4685066" y="5792859"/>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4756857" y="5805939"/>
              <a:ext cx="0" cy="251798"/>
            </a:xfrm>
            <a:prstGeom prst="line">
              <a:avLst/>
            </a:prstGeom>
            <a:ln w="12700"/>
            <a:effectLst/>
          </p:spPr>
          <p:style>
            <a:lnRef idx="2">
              <a:schemeClr val="accent1"/>
            </a:lnRef>
            <a:fillRef idx="0">
              <a:schemeClr val="accent1"/>
            </a:fillRef>
            <a:effectRef idx="1">
              <a:schemeClr val="accent1"/>
            </a:effectRef>
            <a:fontRef idx="minor">
              <a:schemeClr val="tx1"/>
            </a:fontRef>
          </p:style>
        </p:cxnSp>
      </p:grpSp>
      <p:grpSp>
        <p:nvGrpSpPr>
          <p:cNvPr id="183" name="Group 182"/>
          <p:cNvGrpSpPr/>
          <p:nvPr/>
        </p:nvGrpSpPr>
        <p:grpSpPr>
          <a:xfrm>
            <a:off x="5634093" y="5530975"/>
            <a:ext cx="479449" cy="197021"/>
            <a:chOff x="4382120" y="5378602"/>
            <a:chExt cx="479449" cy="197021"/>
          </a:xfrm>
        </p:grpSpPr>
        <p:sp>
          <p:nvSpPr>
            <p:cNvPr id="184" name="Rounded Rectangle 183"/>
            <p:cNvSpPr/>
            <p:nvPr/>
          </p:nvSpPr>
          <p:spPr>
            <a:xfrm>
              <a:off x="4382120" y="5378602"/>
              <a:ext cx="479449" cy="197021"/>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85" name="Rectangle 184"/>
            <p:cNvSpPr/>
            <p:nvPr/>
          </p:nvSpPr>
          <p:spPr>
            <a:xfrm>
              <a:off x="4451325"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86" name="Rectangle 185"/>
            <p:cNvSpPr/>
            <p:nvPr/>
          </p:nvSpPr>
          <p:spPr>
            <a:xfrm>
              <a:off x="4535146"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87" name="Rectangle 186"/>
            <p:cNvSpPr/>
            <p:nvPr/>
          </p:nvSpPr>
          <p:spPr>
            <a:xfrm>
              <a:off x="4619467"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88" name="Group 187"/>
          <p:cNvGrpSpPr/>
          <p:nvPr/>
        </p:nvGrpSpPr>
        <p:grpSpPr>
          <a:xfrm>
            <a:off x="6268070" y="5532287"/>
            <a:ext cx="479449" cy="197021"/>
            <a:chOff x="4382120" y="5378602"/>
            <a:chExt cx="479449" cy="197021"/>
          </a:xfrm>
        </p:grpSpPr>
        <p:sp>
          <p:nvSpPr>
            <p:cNvPr id="189" name="Rounded Rectangle 188"/>
            <p:cNvSpPr/>
            <p:nvPr/>
          </p:nvSpPr>
          <p:spPr>
            <a:xfrm>
              <a:off x="4382120" y="5378602"/>
              <a:ext cx="479449" cy="197021"/>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0" name="Rectangle 189"/>
            <p:cNvSpPr/>
            <p:nvPr/>
          </p:nvSpPr>
          <p:spPr>
            <a:xfrm>
              <a:off x="4451325"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1" name="Rectangle 190"/>
            <p:cNvSpPr/>
            <p:nvPr/>
          </p:nvSpPr>
          <p:spPr>
            <a:xfrm>
              <a:off x="4535146"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2" name="Rectangle 191"/>
            <p:cNvSpPr/>
            <p:nvPr/>
          </p:nvSpPr>
          <p:spPr>
            <a:xfrm>
              <a:off x="4619467"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193" name="Group 192"/>
          <p:cNvGrpSpPr/>
          <p:nvPr/>
        </p:nvGrpSpPr>
        <p:grpSpPr>
          <a:xfrm>
            <a:off x="6916225" y="5532853"/>
            <a:ext cx="479449" cy="197021"/>
            <a:chOff x="4382120" y="5378602"/>
            <a:chExt cx="479449" cy="197021"/>
          </a:xfrm>
        </p:grpSpPr>
        <p:sp>
          <p:nvSpPr>
            <p:cNvPr id="194" name="Rounded Rectangle 193"/>
            <p:cNvSpPr/>
            <p:nvPr/>
          </p:nvSpPr>
          <p:spPr>
            <a:xfrm>
              <a:off x="4382120" y="5378602"/>
              <a:ext cx="479449" cy="197021"/>
            </a:xfrm>
            <a:prstGeom prst="roundRect">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5" name="Rectangle 194"/>
            <p:cNvSpPr/>
            <p:nvPr/>
          </p:nvSpPr>
          <p:spPr>
            <a:xfrm>
              <a:off x="4451325"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6" name="Rectangle 195"/>
            <p:cNvSpPr/>
            <p:nvPr/>
          </p:nvSpPr>
          <p:spPr>
            <a:xfrm>
              <a:off x="4535146"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197" name="Rectangle 196"/>
            <p:cNvSpPr/>
            <p:nvPr/>
          </p:nvSpPr>
          <p:spPr>
            <a:xfrm>
              <a:off x="4619467" y="5461596"/>
              <a:ext cx="45719" cy="45719"/>
            </a:xfrm>
            <a:prstGeom prst="rect">
              <a:avLst/>
            </a:prstGeom>
            <a:ln w="12700">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pic>
        <p:nvPicPr>
          <p:cNvPr id="1038"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51656" y="3004522"/>
            <a:ext cx="619650" cy="443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7"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21735" y="4345543"/>
            <a:ext cx="619650" cy="443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08" name="Group 207"/>
          <p:cNvGrpSpPr/>
          <p:nvPr/>
        </p:nvGrpSpPr>
        <p:grpSpPr>
          <a:xfrm>
            <a:off x="6923495" y="2962698"/>
            <a:ext cx="252936" cy="478889"/>
            <a:chOff x="2590776" y="1079394"/>
            <a:chExt cx="749324" cy="1206606"/>
          </a:xfrm>
        </p:grpSpPr>
        <p:sp>
          <p:nvSpPr>
            <p:cNvPr id="209" name="Rounded Rectangle 208"/>
            <p:cNvSpPr/>
            <p:nvPr/>
          </p:nvSpPr>
          <p:spPr>
            <a:xfrm>
              <a:off x="2590776" y="1079394"/>
              <a:ext cx="749324" cy="1206606"/>
            </a:xfrm>
            <a:prstGeom prst="roundRect">
              <a:avLst>
                <a:gd name="adj" fmla="val 8193"/>
              </a:avLst>
            </a:prstGeom>
            <a:solidFill>
              <a:srgbClr val="99BBE6"/>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210" name="Rounded Rectangle 209"/>
            <p:cNvSpPr/>
            <p:nvPr/>
          </p:nvSpPr>
          <p:spPr>
            <a:xfrm>
              <a:off x="2682857" y="12083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211" name="Rounded Rectangle 210"/>
            <p:cNvSpPr/>
            <p:nvPr/>
          </p:nvSpPr>
          <p:spPr>
            <a:xfrm>
              <a:off x="2682857" y="1360780"/>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212" name="Rounded Rectangle 211"/>
            <p:cNvSpPr/>
            <p:nvPr/>
          </p:nvSpPr>
          <p:spPr>
            <a:xfrm>
              <a:off x="2682857" y="1508361"/>
              <a:ext cx="565162" cy="78016"/>
            </a:xfrm>
            <a:prstGeom prst="roundRect">
              <a:avLst>
                <a:gd name="adj" fmla="val 8193"/>
              </a:avLst>
            </a:prstGeom>
            <a:solidFill>
              <a:schemeClr val="tx2">
                <a:lumMod val="75000"/>
              </a:schemeClr>
            </a:solidFill>
            <a:ln w="38100" cmpd="sng">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213" name="Rectangle 212"/>
            <p:cNvSpPr/>
            <p:nvPr/>
          </p:nvSpPr>
          <p:spPr>
            <a:xfrm>
              <a:off x="2682857" y="1697537"/>
              <a:ext cx="565162" cy="45719"/>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sp>
          <p:nvSpPr>
            <p:cNvPr id="214" name="Oval 213"/>
            <p:cNvSpPr>
              <a:spLocks noChangeAspect="1"/>
            </p:cNvSpPr>
            <p:nvPr/>
          </p:nvSpPr>
          <p:spPr>
            <a:xfrm>
              <a:off x="2907041" y="1986644"/>
              <a:ext cx="116795" cy="116770"/>
            </a:xfrm>
            <a:prstGeom prst="ellipse">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Lato Light"/>
                <a:ea typeface="+mn-ea"/>
                <a:cs typeface="+mn-cs"/>
              </a:endParaRPr>
            </a:p>
          </p:txBody>
        </p:sp>
      </p:grpSp>
      <p:pic>
        <p:nvPicPr>
          <p:cNvPr id="215" name="Picture 214"/>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t="20286" b="18570"/>
          <a:stretch/>
        </p:blipFill>
        <p:spPr>
          <a:xfrm>
            <a:off x="4595586" y="3154680"/>
            <a:ext cx="517994" cy="716280"/>
          </a:xfrm>
          <a:prstGeom prst="rect">
            <a:avLst/>
          </a:prstGeom>
        </p:spPr>
      </p:pic>
      <p:pic>
        <p:nvPicPr>
          <p:cNvPr id="216" name="Picture 215"/>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l="-1"/>
          <a:stretch/>
        </p:blipFill>
        <p:spPr>
          <a:xfrm>
            <a:off x="2714267" y="5433060"/>
            <a:ext cx="311506" cy="434340"/>
          </a:xfrm>
          <a:prstGeom prst="rect">
            <a:avLst/>
          </a:prstGeom>
        </p:spPr>
      </p:pic>
    </p:spTree>
    <p:extLst>
      <p:ext uri="{BB962C8B-B14F-4D97-AF65-F5344CB8AC3E}">
        <p14:creationId xmlns:p14="http://schemas.microsoft.com/office/powerpoint/2010/main" val="79024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Protocol by Example: DNP3 &amp; ICCP</a:t>
            </a:r>
            <a:endParaRPr lang="en-US" dirty="0"/>
          </a:p>
        </p:txBody>
      </p:sp>
      <p:sp>
        <p:nvSpPr>
          <p:cNvPr id="3" name="Content Placeholder 2"/>
          <p:cNvSpPr>
            <a:spLocks noGrp="1"/>
          </p:cNvSpPr>
          <p:nvPr>
            <p:ph idx="1"/>
          </p:nvPr>
        </p:nvSpPr>
        <p:spPr/>
        <p:txBody>
          <a:bodyPr/>
          <a:lstStyle/>
          <a:p>
            <a:pPr lvl="0"/>
            <a:r>
              <a:rPr lang="en-US" dirty="0"/>
              <a:t>DNP3 &amp; ICCP are used mainly electric and water companies. </a:t>
            </a:r>
          </a:p>
          <a:p>
            <a:pPr lvl="0"/>
            <a:r>
              <a:rPr lang="en-US" dirty="0"/>
              <a:t>DNP3 is primarily between a master station and RTUs or IEDs</a:t>
            </a:r>
          </a:p>
          <a:p>
            <a:pPr lvl="0"/>
            <a:r>
              <a:rPr lang="en-US" dirty="0"/>
              <a:t>ICCP is used for inter-master station communications. </a:t>
            </a:r>
          </a:p>
          <a:p>
            <a:pPr lvl="0"/>
            <a:r>
              <a:rPr lang="en-US" dirty="0"/>
              <a:t>Competing standards: </a:t>
            </a:r>
            <a:r>
              <a:rPr lang="en-US" dirty="0">
                <a:hlinkClick r:id="rId2" tooltip="Modbus"/>
              </a:rPr>
              <a:t>Modbus</a:t>
            </a:r>
            <a:r>
              <a:rPr lang="en-US" dirty="0"/>
              <a:t> and </a:t>
            </a:r>
            <a:r>
              <a:rPr lang="en-US" dirty="0">
                <a:hlinkClick r:id="rId3" tooltip="IEC 61850"/>
              </a:rPr>
              <a:t>IEC 61850</a:t>
            </a:r>
            <a:r>
              <a:rPr lang="en-US" dirty="0"/>
              <a:t> protocol.</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7" name="Picture 6"/>
          <p:cNvPicPr>
            <a:picLocks noChangeAspect="1"/>
          </p:cNvPicPr>
          <p:nvPr/>
        </p:nvPicPr>
        <p:blipFill>
          <a:blip r:embed="rId4"/>
          <a:stretch>
            <a:fillRect/>
          </a:stretch>
        </p:blipFill>
        <p:spPr>
          <a:xfrm>
            <a:off x="245927" y="3387849"/>
            <a:ext cx="7201172" cy="3347914"/>
          </a:xfrm>
          <a:prstGeom prst="rect">
            <a:avLst/>
          </a:prstGeom>
        </p:spPr>
      </p:pic>
    </p:spTree>
    <p:extLst>
      <p:ext uri="{BB962C8B-B14F-4D97-AF65-F5344CB8AC3E}">
        <p14:creationId xmlns:p14="http://schemas.microsoft.com/office/powerpoint/2010/main" val="130629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trouble with SCADA</a:t>
            </a:r>
            <a:endParaRPr lang="en-US" dirty="0"/>
          </a:p>
        </p:txBody>
      </p:sp>
      <p:sp>
        <p:nvSpPr>
          <p:cNvPr id="3" name="Content Placeholder 2"/>
          <p:cNvSpPr>
            <a:spLocks noGrp="1"/>
          </p:cNvSpPr>
          <p:nvPr>
            <p:ph idx="1"/>
          </p:nvPr>
        </p:nvSpPr>
        <p:spPr/>
        <p:txBody>
          <a:bodyPr/>
          <a:lstStyle/>
          <a:p>
            <a:r>
              <a:rPr lang="en-US" dirty="0"/>
              <a:t>Designed 20 Years ago:</a:t>
            </a:r>
          </a:p>
          <a:p>
            <a:pPr lvl="1"/>
            <a:r>
              <a:rPr lang="en-US" dirty="0"/>
              <a:t>Isolated</a:t>
            </a:r>
          </a:p>
          <a:p>
            <a:pPr lvl="1"/>
            <a:r>
              <a:rPr lang="en-US" dirty="0"/>
              <a:t>With no security in mind</a:t>
            </a:r>
          </a:p>
          <a:p>
            <a:pPr lvl="1"/>
            <a:r>
              <a:rPr lang="en-US" dirty="0"/>
              <a:t>Access was local (not remote, there was no internet)</a:t>
            </a:r>
          </a:p>
          <a:p>
            <a:r>
              <a:rPr lang="en-US" dirty="0"/>
              <a:t>Today</a:t>
            </a:r>
          </a:p>
          <a:p>
            <a:pPr lvl="1"/>
            <a:r>
              <a:rPr lang="en-US" dirty="0"/>
              <a:t>Connected through the </a:t>
            </a:r>
            <a:r>
              <a:rPr lang="en-US" dirty="0" err="1"/>
              <a:t>backoffice</a:t>
            </a:r>
            <a:endParaRPr lang="en-US" dirty="0"/>
          </a:p>
          <a:p>
            <a:pPr lvl="1"/>
            <a:r>
              <a:rPr lang="en-US" dirty="0"/>
              <a:t>Allow remote control</a:t>
            </a:r>
          </a:p>
          <a:p>
            <a:r>
              <a:rPr lang="en-US" dirty="0"/>
              <a:t>In general</a:t>
            </a:r>
          </a:p>
          <a:p>
            <a:pPr lvl="1"/>
            <a:r>
              <a:rPr lang="en-US" dirty="0"/>
              <a:t>Lots of proprietary protocols</a:t>
            </a:r>
          </a:p>
          <a:p>
            <a:pPr lvl="1"/>
            <a:r>
              <a:rPr lang="en-US" dirty="0"/>
              <a:t>Very hard to patch (vendors are very reluctant)</a:t>
            </a:r>
          </a:p>
          <a:p>
            <a:r>
              <a:rPr lang="en-US" dirty="0"/>
              <a:t>Question: why there are relatively few attacks on SCADA?</a:t>
            </a:r>
          </a:p>
          <a:p>
            <a:pPr lvl="1"/>
            <a:r>
              <a:rPr lang="en-US" dirty="0"/>
              <a:t>We will get back on this.</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a:ln>
                  <a:noFill/>
                </a:ln>
                <a:solidFill>
                  <a:srgbClr val="101073"/>
                </a:solidFill>
                <a:effectLst/>
                <a:uLnTx/>
                <a:uFillTx/>
                <a:latin typeface="Arial" charset="0"/>
                <a:ea typeface="+mn-ea"/>
                <a:cs typeface="+mn-cs"/>
              </a:rPr>
              <a:t>/ name of department</a:t>
            </a:r>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800" b="0" i="0" u="none" strike="noStrike" kern="1200" cap="none" spc="0" normalizeH="0" baseline="0" noProof="0">
                <a:ln>
                  <a:noFill/>
                </a:ln>
                <a:solidFill>
                  <a:srgbClr val="FFFFFF"/>
                </a:solidFill>
                <a:effectLst/>
                <a:uLnTx/>
                <a:uFillTx/>
                <a:latin typeface="Arial" charset="0"/>
                <a:ea typeface="ＭＳ Ｐゴシック" charset="0"/>
              </a:rPr>
              <a:t>PAGE </a:t>
            </a:r>
            <a:fld id="{5E88AC5C-B19B-9A42-B9C3-384090A13D53}" type="slidenum">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Date Placeholder 5"/>
          <p:cNvSpPr>
            <a:spLocks noGrp="1"/>
          </p:cNvSpPr>
          <p:nvPr>
            <p:ph type="dt" sz="half"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BD1A028-35AD-C44F-9914-1A3407C41845}" type="datetime1">
              <a:rPr kumimoji="0" lang="nl-NL" sz="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03-05-2021</a:t>
            </a:fld>
            <a:endParaRPr kumimoji="0" lang="nl-NL" sz="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2998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2009: </a:t>
            </a:r>
            <a:r>
              <a:rPr lang="en-US" dirty="0" err="1"/>
              <a:t>Stuxnet</a:t>
            </a:r>
            <a:r>
              <a:rPr lang="en-US" dirty="0"/>
              <a:t> Attack</a:t>
            </a:r>
          </a:p>
        </p:txBody>
      </p:sp>
      <p:sp>
        <p:nvSpPr>
          <p:cNvPr id="5" name="Content Placeholder 4"/>
          <p:cNvSpPr>
            <a:spLocks noGrp="1"/>
          </p:cNvSpPr>
          <p:nvPr>
            <p:ph idx="1"/>
          </p:nvPr>
        </p:nvSpPr>
        <p:spPr/>
        <p:txBody>
          <a:bodyPr>
            <a:normAutofit fontScale="92500" lnSpcReduction="10000"/>
          </a:bodyPr>
          <a:lstStyle/>
          <a:p>
            <a:r>
              <a:rPr lang="en-US" dirty="0"/>
              <a:t>The first example of Cyber Weapon</a:t>
            </a:r>
          </a:p>
          <a:p>
            <a:pPr lvl="1"/>
            <a:r>
              <a:rPr lang="en-US" dirty="0"/>
              <a:t>Birth Date: Before June 2009</a:t>
            </a:r>
          </a:p>
          <a:p>
            <a:pPr lvl="1"/>
            <a:r>
              <a:rPr lang="en-US" dirty="0"/>
              <a:t>Discovered: June 2010 by </a:t>
            </a:r>
            <a:r>
              <a:rPr lang="en-US" dirty="0" err="1"/>
              <a:t>VirusBlokAda</a:t>
            </a:r>
            <a:r>
              <a:rPr lang="en-US" dirty="0"/>
              <a:t>.</a:t>
            </a:r>
          </a:p>
          <a:p>
            <a:pPr lvl="1"/>
            <a:r>
              <a:rPr lang="en-US" dirty="0"/>
              <a:t>Retirement Date: June 24, 2012</a:t>
            </a:r>
          </a:p>
          <a:p>
            <a:pPr lvl="1"/>
            <a:r>
              <a:rPr lang="en-US" dirty="0"/>
              <a:t># of computers infected: &gt;= 100.000 </a:t>
            </a:r>
          </a:p>
          <a:p>
            <a:pPr lvl="1"/>
            <a:endParaRPr lang="en-US" dirty="0"/>
          </a:p>
          <a:p>
            <a:r>
              <a:rPr lang="en-US" dirty="0"/>
              <a:t>Sources:</a:t>
            </a:r>
          </a:p>
          <a:p>
            <a:pPr lvl="1"/>
            <a:r>
              <a:rPr lang="en-US" dirty="0"/>
              <a:t>The Real Story of </a:t>
            </a:r>
            <a:r>
              <a:rPr lang="en-US" dirty="0" err="1"/>
              <a:t>Stuxnet</a:t>
            </a:r>
            <a:r>
              <a:rPr lang="en-US" dirty="0"/>
              <a:t>, Posted 26 Feb 2013, by DAVID KUSHNER</a:t>
            </a:r>
          </a:p>
          <a:p>
            <a:pPr lvl="2"/>
            <a:r>
              <a:rPr lang="en-US" dirty="0">
                <a:hlinkClick r:id="rId2"/>
              </a:rPr>
              <a:t>https://spectrum.ieee.org/telecom/security/the-real-story-of-stuxnet</a:t>
            </a:r>
            <a:endParaRPr lang="en-US" dirty="0"/>
          </a:p>
          <a:p>
            <a:pPr lvl="2"/>
            <a:r>
              <a:rPr lang="en-US" dirty="0"/>
              <a:t>Not technical. Obligatory read, there is a lot of FLAME in it</a:t>
            </a:r>
          </a:p>
          <a:p>
            <a:pPr lvl="1"/>
            <a:r>
              <a:rPr lang="en-US" dirty="0"/>
              <a:t>W32.Stuxnet Dossier. By Symantec</a:t>
            </a:r>
          </a:p>
          <a:p>
            <a:pPr lvl="2"/>
            <a:r>
              <a:rPr lang="en-US" dirty="0"/>
              <a:t>Read: Executive Summary, </a:t>
            </a:r>
          </a:p>
          <a:p>
            <a:pPr lvl="1"/>
            <a:r>
              <a:rPr lang="en-US" dirty="0" err="1"/>
              <a:t>Stuxnet</a:t>
            </a:r>
            <a:r>
              <a:rPr lang="en-US" dirty="0"/>
              <a:t> Under the Microscope, by ESET (RU)</a:t>
            </a:r>
          </a:p>
          <a:p>
            <a:pPr lvl="2"/>
            <a:r>
              <a:rPr lang="en-US" dirty="0"/>
              <a:t>Too technical for our purposes</a:t>
            </a:r>
          </a:p>
          <a:p>
            <a:endParaRPr lang="en-US" dirty="0"/>
          </a:p>
          <a:p>
            <a:endParaRPr lang="en-US" dirty="0"/>
          </a:p>
          <a:p>
            <a:endParaRPr lang="en-US" dirty="0"/>
          </a:p>
        </p:txBody>
      </p:sp>
    </p:spTree>
    <p:extLst>
      <p:ext uri="{BB962C8B-B14F-4D97-AF65-F5344CB8AC3E}">
        <p14:creationId xmlns:p14="http://schemas.microsoft.com/office/powerpoint/2010/main" val="1435702103"/>
      </p:ext>
    </p:extLst>
  </p:cSld>
  <p:clrMapOvr>
    <a:masterClrMapping/>
  </p:clrMapOvr>
</p:sld>
</file>

<file path=ppt/theme/theme1.xml><?xml version="1.0" encoding="utf-8"?>
<a:theme xmlns:a="http://schemas.openxmlformats.org/drawingml/2006/main" name="Blue photo">
  <a:themeElements>
    <a:clrScheme name="Blue photo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Blue pho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photo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 bullets">
  <a:themeElements>
    <a:clrScheme name="Blue bullets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Blue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bullets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d2013_Slide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curityMatters_201603">
  <a:themeElements>
    <a:clrScheme name="SecMatters20">
      <a:dk1>
        <a:srgbClr val="000000"/>
      </a:dk1>
      <a:lt1>
        <a:sysClr val="window" lastClr="FFFFFF"/>
      </a:lt1>
      <a:dk2>
        <a:srgbClr val="2D4B87"/>
      </a:dk2>
      <a:lt2>
        <a:srgbClr val="EAEAEA"/>
      </a:lt2>
      <a:accent1>
        <a:srgbClr val="13326F"/>
      </a:accent1>
      <a:accent2>
        <a:srgbClr val="DD0035"/>
      </a:accent2>
      <a:accent3>
        <a:srgbClr val="DDE6F3"/>
      </a:accent3>
      <a:accent4>
        <a:srgbClr val="1A4CA9"/>
      </a:accent4>
      <a:accent5>
        <a:srgbClr val="558ED5"/>
      </a:accent5>
      <a:accent6>
        <a:srgbClr val="FA792A"/>
      </a:accent6>
      <a:hlink>
        <a:srgbClr val="0000FF"/>
      </a:hlink>
      <a:folHlink>
        <a:srgbClr val="800080"/>
      </a:folHlink>
    </a:clrScheme>
    <a:fontScheme name="SecurityMatters_Fonts">
      <a:majorFont>
        <a:latin typeface="Lato Semibold"/>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Lato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TUe standard blue.pot</Template>
  <TotalTime>50525</TotalTime>
  <Words>3958</Words>
  <Application>Microsoft Macintosh PowerPoint</Application>
  <PresentationFormat>On-screen Show (4:3)</PresentationFormat>
  <Paragraphs>430</Paragraphs>
  <Slides>50</Slides>
  <Notes>7</Notes>
  <HiddenSlides>1</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50</vt:i4>
      </vt:variant>
    </vt:vector>
  </HeadingPairs>
  <TitlesOfParts>
    <vt:vector size="66" baseType="lpstr">
      <vt:lpstr>Arial</vt:lpstr>
      <vt:lpstr>Calibri</vt:lpstr>
      <vt:lpstr>Gotham HTF Bold</vt:lpstr>
      <vt:lpstr>Gotham HTF Book</vt:lpstr>
      <vt:lpstr>Lato</vt:lpstr>
      <vt:lpstr>Lato Light</vt:lpstr>
      <vt:lpstr>Lato Semibold</vt:lpstr>
      <vt:lpstr>Lucida Grande</vt:lpstr>
      <vt:lpstr>Tahoma</vt:lpstr>
      <vt:lpstr>Times New Roman</vt:lpstr>
      <vt:lpstr>Wingdings</vt:lpstr>
      <vt:lpstr>Blue photo</vt:lpstr>
      <vt:lpstr>Blue bullets</vt:lpstr>
      <vt:lpstr>1_Mod2013_Slide_Cover</vt:lpstr>
      <vt:lpstr>3_Slide</vt:lpstr>
      <vt:lpstr>SecurityMatters_201603</vt:lpstr>
      <vt:lpstr>Legal Informatics, Privacy  and Cyber Crime </vt:lpstr>
      <vt:lpstr>PowerPoint Presentation</vt:lpstr>
      <vt:lpstr>Critical infrastructure</vt:lpstr>
      <vt:lpstr>SCADA and PLC (in a nutshell) </vt:lpstr>
      <vt:lpstr>General Architecture</vt:lpstr>
      <vt:lpstr>For instance</vt:lpstr>
      <vt:lpstr>Protocol by Example: DNP3 &amp; ICCP</vt:lpstr>
      <vt:lpstr>The trouble with SCADA</vt:lpstr>
      <vt:lpstr>2009: Stuxnet Attack</vt:lpstr>
      <vt:lpstr>Stuxnet: Consequences</vt:lpstr>
      <vt:lpstr>Stuxnet!</vt:lpstr>
      <vt:lpstr>The attack phases</vt:lpstr>
      <vt:lpstr>Phase 1: the Windows system</vt:lpstr>
      <vt:lpstr>Phase 1: complexity (part 2)</vt:lpstr>
      <vt:lpstr>Phase 2: targeted attack</vt:lpstr>
      <vt:lpstr>Phase 3: the targeted part</vt:lpstr>
      <vt:lpstr>Stuxnet summarized</vt:lpstr>
      <vt:lpstr>StuxNet</vt:lpstr>
      <vt:lpstr>After Stuxnet: Duqu, Flame, Gauss</vt:lpstr>
      <vt:lpstr>Duqu</vt:lpstr>
      <vt:lpstr>Flame</vt:lpstr>
      <vt:lpstr>Flame (cont)</vt:lpstr>
      <vt:lpstr>Gauss</vt:lpstr>
      <vt:lpstr>Red October</vt:lpstr>
      <vt:lpstr>PowerPoint Presentation</vt:lpstr>
      <vt:lpstr>HAVEX Dragonfly energetic bear</vt:lpstr>
      <vt:lpstr>HAVEX: advanced malware</vt:lpstr>
      <vt:lpstr>Havex/Dragonfly: reconnaissance</vt:lpstr>
      <vt:lpstr>Havex state sponsored operation?</vt:lpstr>
      <vt:lpstr>Detecting Havex</vt:lpstr>
      <vt:lpstr>Ukraine 2015 and 2016 blackenergy 3 &amp; industroyer</vt:lpstr>
      <vt:lpstr>The Ukrainian 2015 Power Grid Attack BlackEnergy 3</vt:lpstr>
      <vt:lpstr>The Ukrainian 2015 Power Grid Attack</vt:lpstr>
      <vt:lpstr>Energy System Overview</vt:lpstr>
      <vt:lpstr>Ukraine 2015 in a Nutshell</vt:lpstr>
      <vt:lpstr>Stage 1 of the attack</vt:lpstr>
      <vt:lpstr>Stage 2 (preparation)</vt:lpstr>
      <vt:lpstr>The Ukraine 2015 attack in one slide</vt:lpstr>
      <vt:lpstr>Ukraine 2015: How could we possibly detect it</vt:lpstr>
      <vt:lpstr>One Year Later: Ukraine 2016</vt:lpstr>
      <vt:lpstr>This time it was more automatized</vt:lpstr>
      <vt:lpstr>Industroyer</vt:lpstr>
      <vt:lpstr>PowerPoint Presentation</vt:lpstr>
      <vt:lpstr>It was just a matter of time…</vt:lpstr>
      <vt:lpstr>News from 2013</vt:lpstr>
      <vt:lpstr>In 2019: Attacks against India’s Energy Sector</vt:lpstr>
      <vt:lpstr>In 2019: Attacks against India’s Energy Sector (part 2)</vt:lpstr>
      <vt:lpstr>SCADA for sale? (1)  </vt:lpstr>
      <vt:lpstr>SCADA for sale? (2)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sec</dc:creator>
  <dc:description>Design by Volle Kracht_x000d_
Template by Orange Pepper BV_x000d_
Copyright 2008</dc:description>
  <cp:lastModifiedBy>Etalle, Sandro</cp:lastModifiedBy>
  <cp:revision>319</cp:revision>
  <cp:lastPrinted>2018-05-02T13:03:58Z</cp:lastPrinted>
  <dcterms:created xsi:type="dcterms:W3CDTF">2011-05-24T11:33:33Z</dcterms:created>
  <dcterms:modified xsi:type="dcterms:W3CDTF">2021-05-06T06:49:33Z</dcterms:modified>
</cp:coreProperties>
</file>