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3" r:id="rId2"/>
    <p:sldId id="257" r:id="rId3"/>
    <p:sldId id="274" r:id="rId4"/>
    <p:sldId id="294" r:id="rId5"/>
    <p:sldId id="321" r:id="rId6"/>
    <p:sldId id="323" r:id="rId7"/>
    <p:sldId id="296" r:id="rId8"/>
    <p:sldId id="320" r:id="rId9"/>
    <p:sldId id="293" r:id="rId10"/>
  </p:sldIdLst>
  <p:sldSz cx="10080625" cy="7559675"/>
  <p:notesSz cx="7556500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90" autoAdjust="0"/>
    <p:restoredTop sz="75408" autoAdjust="0"/>
  </p:normalViewPr>
  <p:slideViewPr>
    <p:cSldViewPr snapToGrid="0">
      <p:cViewPr varScale="1">
        <p:scale>
          <a:sx n="59" d="100"/>
          <a:sy n="59" d="100"/>
        </p:scale>
        <p:origin x="129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279375" cy="53382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400" b="0" i="0" u="none" strike="noStrike">
              <a:ln>
                <a:noFill/>
              </a:ln>
              <a:latin typeface="Arial" pitchFamily="18"/>
              <a:ea typeface="HG Mincho Light J" pitchFamily="2"/>
              <a:cs typeface="Arial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77257" y="0"/>
            <a:ext cx="3279375" cy="53382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400" b="0" i="0" u="none" strike="noStrike">
              <a:ln>
                <a:noFill/>
              </a:ln>
              <a:latin typeface="Arial" pitchFamily="18"/>
              <a:ea typeface="HG Mincho Light J" pitchFamily="2"/>
              <a:cs typeface="Arial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156832"/>
            <a:ext cx="3279375" cy="53382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400" b="0" i="0" u="none" strike="noStrike">
              <a:ln>
                <a:noFill/>
              </a:ln>
              <a:latin typeface="Arial" pitchFamily="18"/>
              <a:ea typeface="HG Mincho Light J" pitchFamily="2"/>
              <a:cs typeface="Arial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77257" y="10156832"/>
            <a:ext cx="3279375" cy="53382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12AE29FF-F056-42B4-BF7B-C31216367945}" type="slidenum">
              <a:t>‹#›</a:t>
            </a:fld>
            <a:endParaRPr lang="en-US" sz="1400" b="0" i="0" u="none" strike="noStrike">
              <a:ln>
                <a:noFill/>
              </a:ln>
              <a:latin typeface="Arial" pitchFamily="18"/>
              <a:ea typeface="HG Mincho Light J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437984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5200" y="812520"/>
            <a:ext cx="5345280" cy="4008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280" y="5078520"/>
            <a:ext cx="604440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88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rtl="0" hangingPunct="0">
              <a:buNone/>
              <a:tabLst/>
              <a:defRPr lang="en-US" sz="1400">
                <a:latin typeface="Times New Roman" pitchFamily="18"/>
                <a:ea typeface="Arial" pitchFamily="2"/>
                <a:cs typeface="Arial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6800" y="0"/>
            <a:ext cx="32788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r" rtl="0" hangingPunct="0">
              <a:buNone/>
              <a:tabLst/>
              <a:defRPr lang="x-none" sz="1400">
                <a:latin typeface="Times New Roman" pitchFamily="18"/>
                <a:ea typeface="Arial" pitchFamily="2"/>
                <a:cs typeface="Arial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760"/>
            <a:ext cx="32788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marR="0" lvl="0" indent="0" rtl="0" hangingPunct="0">
              <a:buNone/>
              <a:tabLst/>
              <a:defRPr lang="en-US" sz="1400">
                <a:latin typeface="Times New Roman" pitchFamily="18"/>
                <a:ea typeface="Arial" pitchFamily="2"/>
                <a:cs typeface="Arial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6800" y="10157760"/>
            <a:ext cx="32788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marR="0" lvl="0" indent="0" algn="r" rtl="0" hangingPunct="0">
              <a:buNone/>
              <a:tabLst/>
              <a:defRPr lang="en-US" sz="1400">
                <a:latin typeface="Times New Roman" pitchFamily="18"/>
                <a:ea typeface="Arial" pitchFamily="2"/>
                <a:cs typeface="Arial" pitchFamily="2"/>
              </a:defRPr>
            </a:lvl1pPr>
          </a:lstStyle>
          <a:p>
            <a:pPr lvl="0"/>
            <a:fld id="{1765A859-BFB1-4E54-8CF4-E572FD8D425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82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buNone/>
      <a:tabLst/>
      <a:defRPr lang="en-US" sz="2000" b="0" i="0" u="none" strike="noStrike">
        <a:ln>
          <a:noFill/>
        </a:ln>
        <a:latin typeface="Arial" pitchFamily="18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74BE8A34-3767-4CAF-A8D6-88DA2976BB94}" type="slidenum">
              <a:t>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4400" cy="481140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01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4B336D9-795E-43AB-9F39-FAC6C20ED3E4}" type="slidenum">
              <a:t>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4400" cy="472104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34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7265E584-B89C-4E88-A7CB-706A4B84749F}" type="slidenum">
              <a:t>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4400" cy="472104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67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701A9F8-64F7-4882-AD6D-A013184291A9}" type="slidenum">
              <a:t>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4400" cy="4721040"/>
          </a:xfrm>
        </p:spPr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the theorem here we are cutting off the levels from the level 0 and moving up to level M. One might also proceed in the reverse direction by starting to cut off level M down to level 0.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65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701A9F8-64F7-4882-AD6D-A013184291A9}" type="slidenum">
              <a:t>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4400" cy="472104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145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701A9F8-64F7-4882-AD6D-A013184291A9}" type="slidenum">
              <a:t>6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4400" cy="472104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689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55DB2A6-8514-4FBC-B861-26DA6E34A730}" type="slidenum">
              <a:t>7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 txBox="1">
                <a:spLocks noGrp="1"/>
              </p:cNvSpPr>
              <p:nvPr>
                <p:ph type="body" sz="quarter" idx="1"/>
              </p:nvPr>
            </p:nvSpPr>
            <p:spPr>
              <a:xfrm>
                <a:off x="755280" y="5078520"/>
                <a:ext cx="6044400" cy="4721040"/>
              </a:xfrm>
            </p:spPr>
            <p:txBody>
              <a:bodyPr/>
              <a:lstStyle/>
              <a:p>
                <a:pPr marL="216000" marR="0" lvl="0" indent="-216000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000" dirty="0" smtClean="0"/>
                  <a:t>Let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</m:oMath>
                </a14:m>
                <a:r>
                  <a:rPr lang="en-US" sz="2000" dirty="0"/>
                  <a:t> be the minimal nonnegative solution of </a:t>
                </a:r>
                <a:r>
                  <a:rPr lang="en-US" sz="2000" dirty="0" smtClean="0"/>
                  <a:t>(level reversed process)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 txBox="1">
                <a:spLocks noGrp="1"/>
              </p:cNvSpPr>
              <p:nvPr>
                <p:ph type="body" sz="quarter" idx="1"/>
              </p:nvPr>
            </p:nvSpPr>
            <p:spPr>
              <a:xfrm>
                <a:off x="755280" y="5078520"/>
                <a:ext cx="6044400" cy="4721040"/>
              </a:xfrm>
            </p:spPr>
            <p:txBody>
              <a:bodyPr/>
              <a:lstStyle/>
              <a:p>
                <a:pPr marL="216000" marR="0" lvl="0" indent="-216000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000" dirty="0" smtClean="0"/>
                  <a:t>Let </a:t>
                </a:r>
                <a:r>
                  <a:rPr lang="en-US" sz="2000" i="0" dirty="0">
                    <a:latin typeface="Cambria Math" panose="02040503050406030204" pitchFamily="18" charset="0"/>
                  </a:rPr>
                  <a:t>𝑅</a:t>
                </a:r>
                <a:r>
                  <a:rPr lang="en-US" sz="2000" b="0" i="0" dirty="0" smtClean="0">
                    <a:latin typeface="Cambria Math" panose="02040503050406030204" pitchFamily="18" charset="0"/>
                  </a:rPr>
                  <a:t> ̂</a:t>
                </a:r>
                <a:r>
                  <a:rPr lang="en-US" sz="2000" dirty="0"/>
                  <a:t> be the minimal nonnegative solution of </a:t>
                </a:r>
                <a:r>
                  <a:rPr lang="en-US" sz="2000" dirty="0" smtClean="0"/>
                  <a:t>(level reversed process)</a:t>
                </a:r>
              </a:p>
              <a:p>
                <a:endParaRPr lang="en-US" dirty="0"/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6014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7588387E-9B45-4201-809B-B9C48CC3EA53}" type="slidenum">
              <a:t>8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 txBox="1">
                <a:spLocks noGrp="1"/>
              </p:cNvSpPr>
              <p:nvPr>
                <p:ph type="body" sz="quarter" idx="1"/>
              </p:nvPr>
            </p:nvSpPr>
            <p:spPr>
              <a:xfrm>
                <a:off x="755280" y="5078520"/>
                <a:ext cx="6044400" cy="4721040"/>
              </a:xfrm>
            </p:spPr>
            <p:txBody>
              <a:bodyPr/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 txBox="1">
                <a:spLocks noGrp="1"/>
              </p:cNvSpPr>
              <p:nvPr>
                <p:ph type="body" sz="quarter" idx="1"/>
              </p:nvPr>
            </p:nvSpPr>
            <p:spPr>
              <a:xfrm>
                <a:off x="755280" y="5078520"/>
                <a:ext cx="6044400" cy="4721040"/>
              </a:xfrm>
            </p:spPr>
            <p:txBody>
              <a:bodyPr/>
              <a:lstStyle/>
              <a:p>
                <a:pPr marL="342900" indent="-342900">
                  <a:buFontTx/>
                  <a:buChar char="-"/>
                </a:pPr>
                <a:r>
                  <a:rPr lang="en-US" dirty="0" smtClean="0"/>
                  <a:t>For </a:t>
                </a:r>
                <a:r>
                  <a:rPr lang="en-US" dirty="0" smtClean="0"/>
                  <a:t>proof see book of </a:t>
                </a:r>
                <a:r>
                  <a:rPr lang="en-US" baseline="0" dirty="0" smtClean="0"/>
                  <a:t>book of Bini, </a:t>
                </a:r>
                <a:r>
                  <a:rPr lang="en-US" baseline="0" dirty="0" err="1" smtClean="0"/>
                  <a:t>Latouche</a:t>
                </a:r>
                <a:r>
                  <a:rPr lang="en-US" baseline="0" dirty="0" smtClean="0"/>
                  <a:t>, </a:t>
                </a:r>
                <a:r>
                  <a:rPr lang="en-US" baseline="0" dirty="0" err="1" smtClean="0"/>
                  <a:t>Meini</a:t>
                </a:r>
                <a:r>
                  <a:rPr lang="en-US" baseline="0" dirty="0" smtClean="0"/>
                  <a:t>, “Numerical Methods for Structured Markov Chains” Theorem 4.8 for Discrete Time M/G/1-type processes</a:t>
                </a:r>
                <a:r>
                  <a:rPr lang="en-US" baseline="0" dirty="0" smtClean="0"/>
                  <a:t>.</a:t>
                </a:r>
              </a:p>
              <a:p>
                <a:pPr marL="342900" indent="-342900">
                  <a:buFontTx/>
                  <a:buChar char="-"/>
                </a:pPr>
                <a:r>
                  <a:rPr lang="en-US" b="0" i="0" smtClean="0">
                    <a:latin typeface="Cambria Math" panose="02040503050406030204" pitchFamily="18" charset="0"/>
                  </a:rPr>
                  <a:t>𝑝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_1</a:t>
                </a:r>
                <a:r>
                  <a:rPr lang="en-US" baseline="0" dirty="0" smtClean="0"/>
                  <a:t> can be found using the recursion on slide 16 which will holds in the case for </a:t>
                </a:r>
                <a:r>
                  <a:rPr lang="en-US" i="0" baseline="0" dirty="0" smtClean="0">
                    <a:latin typeface="Cambria Math" panose="02040503050406030204" pitchFamily="18" charset="0"/>
                  </a:rPr>
                  <a:t>𝑖=1,2,…</a:t>
                </a:r>
                <a:endParaRPr lang="en-US" baseline="0" dirty="0" smtClean="0"/>
              </a:p>
              <a:p>
                <a:endParaRPr lang="en-US" dirty="0"/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9979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9B66404-4FCD-4AE4-BF89-889EC2107832}" type="slidenum">
              <a:t>9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4400" cy="472104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66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</p:spPr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Lecture 5: Finite QBDs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A89EE0-2DCC-4CE9-B6DB-6AA107E1D8F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4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</p:spPr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Lecture 5: Finite QBDs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4CD8A0-C473-4A3B-A1FE-C394CA1FD2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8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</p:spPr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Lecture 5: Finite QBDs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9F9502-3ED3-4BE4-A6FA-53836480B87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8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</p:spPr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Lecture 5: Finite QBDs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D6A7CC-A8C4-44AC-AF21-68FC626AE37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</p:spPr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Lecture 5: Finite QBDs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0FF3A7-294D-4E8E-900F-C126B46BB63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4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</p:spPr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Lecture 5: Finite QBDs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BA04BA-41D5-4165-802B-A7EC92700D5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0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</p:spPr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Lecture 5: Finite QBDs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4CED8F-A897-44A6-9322-15A4BB9EAED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9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</a:t>
            </a:r>
            <a:r>
              <a:rPr lang="en-US" dirty="0" err="1" smtClean="0"/>
              <a:t>cto</a:t>
            </a:r>
            <a:r>
              <a:rPr lang="en-US" dirty="0" smtClean="0"/>
              <a:t>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</p:spPr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Lecture 5: Finite QBDs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793072E-5DFF-4CD9-ADC0-EEB60C79125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1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2374" y="6883123"/>
            <a:ext cx="5261032" cy="52128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algn="l"/>
            <a:r>
              <a:rPr lang="en-US" smtClean="0"/>
              <a:t>Lecture 5: Finite QBDs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C5D03E4-8D62-4E90-A532-C86A764DA1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51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</p:spPr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Lecture 5: Finite QBDs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15BE1B-0DF3-46AE-B3FC-07F7ADDDE77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6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</p:spPr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Lecture 5: Finite QBDs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896A5D-5B80-42B3-AB53-A8FEF686B21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5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503999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ctr" rtl="0" hangingPunct="0">
              <a:buNone/>
              <a:tabLst/>
              <a:defRPr lang="en-US" sz="1400">
                <a:solidFill>
                  <a:schemeClr val="accent1">
                    <a:lumMod val="50000"/>
                  </a:schemeClr>
                </a:solidFill>
                <a:latin typeface="Times New Roman" pitchFamily="18"/>
                <a:ea typeface="Arial" pitchFamily="2"/>
                <a:cs typeface="Arial" pitchFamily="2"/>
              </a:defRPr>
            </a:lvl1pPr>
          </a:lstStyle>
          <a:p>
            <a:pPr algn="l"/>
            <a:r>
              <a:rPr lang="en-US" smtClean="0"/>
              <a:t>Lecture 5: Finite QBDs</a:t>
            </a:r>
            <a:endParaRPr lang="en-US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r" rtl="0" hangingPunct="0">
              <a:buNone/>
              <a:tabLst/>
              <a:defRPr lang="en-US" sz="1400">
                <a:solidFill>
                  <a:schemeClr val="accent1">
                    <a:lumMod val="50000"/>
                  </a:schemeClr>
                </a:solidFill>
                <a:latin typeface="Times New Roman" pitchFamily="18"/>
                <a:ea typeface="Arial" pitchFamily="2"/>
                <a:cs typeface="Arial" pitchFamily="2"/>
              </a:defRPr>
            </a:lvl1pPr>
          </a:lstStyle>
          <a:p>
            <a:fld id="{792ADDD6-7402-427B-9F6D-276AE3D1A1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dt="0"/>
  <p:txStyles>
    <p:titleStyle>
      <a:lvl1pPr algn="ctr" rtl="0" hangingPunct="0">
        <a:buNone/>
        <a:tabLst/>
        <a:defRPr lang="en-US" sz="4400" b="0" i="0" u="none" strike="noStrike">
          <a:ln>
            <a:noFill/>
          </a:ln>
          <a:solidFill>
            <a:schemeClr val="accent1">
              <a:lumMod val="50000"/>
            </a:schemeClr>
          </a:solidFill>
          <a:latin typeface="Arial" pitchFamily="18"/>
          <a:cs typeface="Arial" pitchFamily="2"/>
        </a:defRPr>
      </a:lvl1pPr>
    </p:titleStyle>
    <p:bodyStyle>
      <a:lvl1pPr marL="108000" marR="0" indent="0" rtl="0" hangingPunct="0">
        <a:spcBef>
          <a:spcPts val="0"/>
        </a:spcBef>
        <a:spcAft>
          <a:spcPts val="1417"/>
        </a:spcAft>
        <a:buFont typeface="Wingdings" panose="05000000000000000000" pitchFamily="2" charset="2"/>
        <a:buNone/>
        <a:tabLst/>
        <a:defRPr lang="en-US" sz="2800" b="0" i="0" u="none" strike="noStrike">
          <a:ln>
            <a:noFill/>
          </a:ln>
          <a:latin typeface="Arial" pitchFamily="18"/>
          <a:cs typeface="Ari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50000"/>
        <a:buFont typeface="Wingdings" panose="05000000000000000000" pitchFamily="2" charset="2"/>
        <a:buChar char="q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BACE2A1-988A-45F2-ABA7-32DF056D6D1C}" type="slidenum">
              <a:t>1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671125"/>
            <a:ext cx="9071640" cy="1809028"/>
          </a:xfrm>
        </p:spPr>
        <p:txBody>
          <a:bodyPr/>
          <a:lstStyle/>
          <a:p>
            <a:pPr lvl="0"/>
            <a:r>
              <a:rPr lang="en-US" dirty="0" smtClean="0"/>
              <a:t>Lecture 5: Algorithmic </a:t>
            </a:r>
            <a:r>
              <a:rPr lang="en-US" dirty="0"/>
              <a:t>Methods </a:t>
            </a:r>
            <a:r>
              <a:rPr lang="en-US" dirty="0" smtClean="0"/>
              <a:t>for </a:t>
            </a:r>
            <a:r>
              <a:rPr lang="en-US" dirty="0" err="1" smtClean="0"/>
              <a:t>for</a:t>
            </a:r>
            <a:r>
              <a:rPr lang="en-US" dirty="0" smtClean="0"/>
              <a:t> finite Quasi-birth death processes</a:t>
            </a:r>
            <a:endParaRPr lang="en-US" dirty="0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2827549"/>
            <a:ext cx="9071640" cy="2872581"/>
          </a:xfrm>
        </p:spPr>
        <p:txBody>
          <a:bodyPr anchor="ctr">
            <a:spAutoFit/>
          </a:bodyPr>
          <a:lstStyle/>
          <a:p>
            <a:pPr marL="0" indent="0" algn="ctr"/>
            <a:r>
              <a:rPr lang="en-US" dirty="0"/>
              <a:t>Dr. Ahmad Al </a:t>
            </a:r>
            <a:r>
              <a:rPr lang="en-US" dirty="0" smtClean="0"/>
              <a:t>Hanbali</a:t>
            </a:r>
          </a:p>
          <a:p>
            <a:pPr marL="0" indent="0" algn="ctr"/>
            <a:r>
              <a:rPr lang="en-US" dirty="0" smtClean="0"/>
              <a:t>Department of Industrial Engineering</a:t>
            </a:r>
          </a:p>
          <a:p>
            <a:pPr marL="0" indent="0" algn="ctr"/>
            <a:r>
              <a:rPr lang="en-US" dirty="0" smtClean="0"/>
              <a:t>University of Twente</a:t>
            </a:r>
          </a:p>
          <a:p>
            <a:pPr marL="0" indent="0" algn="ctr"/>
            <a:r>
              <a:rPr lang="en-US" dirty="0" smtClean="0"/>
              <a:t>a.alhanbali@utwente.nl</a:t>
            </a:r>
          </a:p>
          <a:p>
            <a:pPr marL="0" indent="0" algn="ct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Lecture 5: Finite QBDs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25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l"/>
            <a:r>
              <a:rPr lang="en-US" dirty="0" smtClean="0"/>
              <a:t>Lecture 5: Finite QBDs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8C370F-940D-433D-82F1-FA084C972E90}" type="slidenum">
              <a:t>2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594026"/>
            <a:ext cx="9071640" cy="677108"/>
          </a:xfrm>
        </p:spPr>
        <p:txBody>
          <a:bodyPr>
            <a:spAutoFit/>
          </a:bodyPr>
          <a:lstStyle/>
          <a:p>
            <a:pPr lvl="0"/>
            <a:r>
              <a:rPr lang="en-US" dirty="0" smtClean="0"/>
              <a:t>Lecture 5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960944"/>
          </a:xfrm>
        </p:spPr>
        <p:txBody>
          <a:bodyPr/>
          <a:lstStyle/>
          <a:p>
            <a:pPr marL="565200" lvl="0" indent="-457200">
              <a:buSzPct val="45000"/>
              <a:buFont typeface="Wingdings" panose="05000000000000000000" pitchFamily="2" charset="2"/>
              <a:buChar char="q"/>
            </a:pPr>
            <a:r>
              <a:rPr lang="en-US" dirty="0"/>
              <a:t>This Lecture deals with </a:t>
            </a:r>
            <a:r>
              <a:rPr lang="en-US" dirty="0" smtClean="0"/>
              <a:t>continuous </a:t>
            </a:r>
            <a:r>
              <a:rPr lang="en-US" dirty="0"/>
              <a:t>time Markov </a:t>
            </a:r>
            <a:r>
              <a:rPr lang="en-US" dirty="0" smtClean="0"/>
              <a:t>chains</a:t>
            </a:r>
            <a:r>
              <a:rPr lang="en-US" i="1" dirty="0" smtClean="0"/>
              <a:t> </a:t>
            </a:r>
            <a:r>
              <a:rPr lang="en-US" dirty="0" smtClean="0"/>
              <a:t>with</a:t>
            </a:r>
            <a:r>
              <a:rPr lang="en-US" i="1" dirty="0" smtClean="0"/>
              <a:t> finite state space</a:t>
            </a:r>
            <a:r>
              <a:rPr lang="en-US" dirty="0" smtClean="0"/>
              <a:t> and special structure as </a:t>
            </a:r>
            <a:r>
              <a:rPr lang="en-US" dirty="0"/>
              <a:t>opposed </a:t>
            </a:r>
            <a:r>
              <a:rPr lang="en-US" dirty="0" smtClean="0"/>
              <a:t>to infinite space Markov chains in Lecture 3 and 4</a:t>
            </a:r>
          </a:p>
          <a:p>
            <a:pPr marL="565200" lvl="0" indent="-457200">
              <a:buSzPct val="45000"/>
              <a:buFont typeface="Wingdings" panose="05000000000000000000" pitchFamily="2" charset="2"/>
              <a:buChar char="q"/>
            </a:pPr>
            <a:r>
              <a:rPr lang="en-US" b="1" dirty="0" smtClean="0"/>
              <a:t>Objective</a:t>
            </a:r>
            <a:r>
              <a:rPr lang="en-US" dirty="0" smtClean="0"/>
              <a:t>: To f</a:t>
            </a:r>
            <a:r>
              <a:rPr lang="en-US" sz="2800" dirty="0" smtClean="0"/>
              <a:t>ind equilibrium distribution of the Markov chain</a:t>
            </a:r>
          </a:p>
          <a:p>
            <a:pPr marL="108000" lvl="0" indent="0" algn="r">
              <a:buSzPct val="45000"/>
            </a:pP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6437" y="7147800"/>
            <a:ext cx="5261032" cy="521280"/>
          </a:xfrm>
        </p:spPr>
        <p:txBody>
          <a:bodyPr/>
          <a:lstStyle/>
          <a:p>
            <a:pPr lvl="0" algn="l"/>
            <a:r>
              <a:rPr lang="en-US" smtClean="0"/>
              <a:t>Lecture 5: Finite QBDs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27359" y="7144787"/>
            <a:ext cx="2348280" cy="521280"/>
          </a:xfrm>
        </p:spPr>
        <p:txBody>
          <a:bodyPr/>
          <a:lstStyle/>
          <a:p>
            <a:pPr lvl="0"/>
            <a:fld id="{C9D2A054-25F9-485E-89B3-99CA1104FF87}" type="slidenum">
              <a:t>3</a:t>
            </a:fld>
            <a:endParaRPr lang="en-US" dirty="0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78026"/>
            <a:ext cx="9071640" cy="677108"/>
          </a:xfrm>
        </p:spPr>
        <p:txBody>
          <a:bodyPr>
            <a:spAutoFit/>
          </a:bodyPr>
          <a:lstStyle/>
          <a:p>
            <a:pPr lvl="0"/>
            <a:r>
              <a:rPr lang="en-US" dirty="0" smtClean="0"/>
              <a:t>Finite Quasi-Birth Death processes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503999" y="1252719"/>
                <a:ext cx="9366511" cy="5764078"/>
              </a:xfrm>
            </p:spPr>
            <p:txBody>
              <a:bodyPr wrap="square">
                <a:spAutoFit/>
              </a:bodyPr>
              <a:lstStyle/>
              <a:p>
                <a:pPr marL="457200" lvl="1" indent="-457200" hangingPunct="0">
                  <a:spcBef>
                    <a:spcPts val="0"/>
                  </a:spcBef>
                  <a:spcAft>
                    <a:spcPts val="1200"/>
                  </a:spcAft>
                  <a:buSzPct val="75000"/>
                </a:pPr>
                <a:r>
                  <a:rPr lang="en-US" sz="2600" dirty="0" smtClean="0">
                    <a:latin typeface="Arial" pitchFamily="34"/>
                    <a:cs typeface="Arial" pitchFamily="34"/>
                  </a:rPr>
                  <a:t>In many applications, the level is the number of customers in a system can be finite</a:t>
                </a:r>
              </a:p>
              <a:p>
                <a:pPr marL="457200" lvl="1" indent="-457200" hangingPunct="0">
                  <a:spcBef>
                    <a:spcPts val="0"/>
                  </a:spcBef>
                  <a:spcAft>
                    <a:spcPts val="1200"/>
                  </a:spcAft>
                  <a:buSzPct val="75000"/>
                </a:pPr>
                <a:r>
                  <a:rPr lang="en-US" sz="2600" dirty="0">
                    <a:cs typeface="Arial" pitchFamily="34"/>
                  </a:rPr>
                  <a:t>Subset of state space with common </a:t>
                </a:r>
                <a14:m>
                  <m:oMath xmlns:m="http://schemas.openxmlformats.org/officeDocument/2006/math">
                    <m:r>
                      <a:rPr lang="en-US" sz="2600" i="1" dirty="0">
                        <a:latin typeface="Cambria Math" panose="02040503050406030204" pitchFamily="18" charset="0"/>
                        <a:cs typeface="Arial" pitchFamily="34"/>
                      </a:rPr>
                      <m:t>𝑖</m:t>
                    </m:r>
                  </m:oMath>
                </a14:m>
                <a:r>
                  <a:rPr lang="en-US" sz="2600" dirty="0">
                    <a:cs typeface="Arial" pitchFamily="34"/>
                  </a:rPr>
                  <a:t> entry is called level </a:t>
                </a:r>
                <a14:m>
                  <m:oMath xmlns:m="http://schemas.openxmlformats.org/officeDocument/2006/math">
                    <m:r>
                      <a:rPr lang="en-US" sz="2600" i="1" dirty="0">
                        <a:latin typeface="Cambria Math" panose="02040503050406030204" pitchFamily="18" charset="0"/>
                        <a:cs typeface="Arial" pitchFamily="34"/>
                      </a:rPr>
                      <m:t>𝑖</m:t>
                    </m:r>
                    <m:r>
                      <a:rPr lang="en-US" sz="2600" i="1" dirty="0">
                        <a:latin typeface="Cambria Math" panose="02040503050406030204" pitchFamily="18" charset="0"/>
                        <a:cs typeface="Arial" pitchFamily="34"/>
                      </a:rPr>
                      <m:t> (0≤</m:t>
                    </m:r>
                    <m:r>
                      <a:rPr lang="en-US" sz="2600" i="1" dirty="0">
                        <a:latin typeface="Cambria Math" panose="02040503050406030204" pitchFamily="18" charset="0"/>
                        <a:cs typeface="Arial" pitchFamily="34"/>
                      </a:rPr>
                      <m:t>𝑖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  <a:cs typeface="Arial" pitchFamily="34"/>
                      </a:rPr>
                      <m:t>≤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  <a:cs typeface="Arial" pitchFamily="34"/>
                      </a:rPr>
                      <m:t>𝑀</m:t>
                    </m:r>
                    <m:r>
                      <a:rPr lang="en-US" sz="2600" i="1" dirty="0">
                        <a:latin typeface="Cambria Math" panose="02040503050406030204" pitchFamily="18" charset="0"/>
                        <a:cs typeface="Arial" pitchFamily="34"/>
                      </a:rPr>
                      <m:t>)</m:t>
                    </m:r>
                  </m:oMath>
                </a14:m>
                <a:r>
                  <a:rPr lang="en-US" sz="2600" dirty="0">
                    <a:cs typeface="Arial" pitchFamily="34"/>
                  </a:rPr>
                  <a:t> and denoted </a:t>
                </a:r>
                <a14:m>
                  <m:oMath xmlns:m="http://schemas.openxmlformats.org/officeDocument/2006/math">
                    <m:r>
                      <a:rPr lang="en-US" sz="2600" i="1" dirty="0">
                        <a:latin typeface="Cambria Math" panose="02040503050406030204" pitchFamily="18" charset="0"/>
                        <a:cs typeface="Arial" pitchFamily="34"/>
                      </a:rPr>
                      <m:t>𝑙</m:t>
                    </m:r>
                    <m:r>
                      <a:rPr lang="en-US" sz="2600" i="1" dirty="0">
                        <a:latin typeface="Cambria Math" panose="02040503050406030204" pitchFamily="18" charset="0"/>
                        <a:cs typeface="Arial" pitchFamily="34"/>
                      </a:rPr>
                      <m:t>(</m:t>
                    </m:r>
                    <m:r>
                      <a:rPr lang="en-US" sz="2600" i="1" dirty="0" err="1">
                        <a:latin typeface="Cambria Math" panose="02040503050406030204" pitchFamily="18" charset="0"/>
                        <a:cs typeface="Arial" pitchFamily="34"/>
                      </a:rPr>
                      <m:t>𝑖</m:t>
                    </m:r>
                    <m:r>
                      <a:rPr lang="en-US" sz="2600" i="1" dirty="0">
                        <a:latin typeface="Cambria Math" panose="02040503050406030204" pitchFamily="18" charset="0"/>
                        <a:cs typeface="Arial" pitchFamily="34"/>
                      </a:rPr>
                      <m:t>)={(</m:t>
                    </m:r>
                    <m:r>
                      <a:rPr lang="en-US" sz="2600" i="1" dirty="0">
                        <a:latin typeface="Cambria Math" panose="02040503050406030204" pitchFamily="18" charset="0"/>
                        <a:cs typeface="Arial" pitchFamily="34"/>
                      </a:rPr>
                      <m:t>𝑖</m:t>
                    </m:r>
                    <m:r>
                      <a:rPr lang="en-US" sz="2600" i="1" dirty="0">
                        <a:latin typeface="Cambria Math" panose="02040503050406030204" pitchFamily="18" charset="0"/>
                        <a:cs typeface="Arial" pitchFamily="34"/>
                      </a:rPr>
                      <m:t>,0),(</m:t>
                    </m:r>
                    <m:r>
                      <a:rPr lang="en-US" sz="2600" i="1" dirty="0">
                        <a:latin typeface="Cambria Math" panose="02040503050406030204" pitchFamily="18" charset="0"/>
                        <a:cs typeface="Arial" pitchFamily="34"/>
                      </a:rPr>
                      <m:t>𝑖</m:t>
                    </m:r>
                    <m:r>
                      <a:rPr lang="en-US" sz="2600" i="1" dirty="0">
                        <a:latin typeface="Cambria Math" panose="02040503050406030204" pitchFamily="18" charset="0"/>
                        <a:cs typeface="Arial" pitchFamily="34"/>
                      </a:rPr>
                      <m:t>,1),…,(</m:t>
                    </m:r>
                    <m:r>
                      <a:rPr lang="en-US" sz="2600" i="1" dirty="0">
                        <a:latin typeface="Cambria Math" panose="02040503050406030204" pitchFamily="18" charset="0"/>
                        <a:cs typeface="Arial" pitchFamily="34"/>
                      </a:rPr>
                      <m:t>𝑖</m:t>
                    </m:r>
                    <m:r>
                      <a:rPr lang="en-US" sz="2600" i="1" dirty="0">
                        <a:latin typeface="Cambria Math" panose="02040503050406030204" pitchFamily="18" charset="0"/>
                        <a:cs typeface="Arial" pitchFamily="34"/>
                      </a:rPr>
                      <m:t>,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  <a:cs typeface="Arial" pitchFamily="34"/>
                      </a:rPr>
                      <m:t>𝑚</m:t>
                    </m:r>
                    <m:r>
                      <a:rPr lang="en-US" sz="2600" i="1" dirty="0">
                        <a:latin typeface="Cambria Math" panose="02040503050406030204" pitchFamily="18" charset="0"/>
                        <a:cs typeface="Arial" pitchFamily="34"/>
                      </a:rPr>
                      <m:t>−1)}</m:t>
                    </m:r>
                  </m:oMath>
                </a14:m>
                <a:r>
                  <a:rPr lang="en-US" sz="2600" dirty="0">
                    <a:cs typeface="Arial" pitchFamily="34"/>
                  </a:rPr>
                  <a:t>. </a:t>
                </a:r>
                <a:r>
                  <a:rPr lang="en-US" sz="2600" dirty="0" smtClean="0">
                    <a:cs typeface="Arial" pitchFamily="34"/>
                  </a:rPr>
                  <a:t>This </a:t>
                </a:r>
                <a:r>
                  <a:rPr lang="en-US" sz="2600" dirty="0">
                    <a:cs typeface="Arial" pitchFamily="34"/>
                  </a:rPr>
                  <a:t>means state space </a:t>
                </a:r>
                <a:r>
                  <a:rPr lang="en-US" sz="2600" dirty="0" smtClean="0">
                    <a:cs typeface="Arial" pitchFamily="34"/>
                  </a:rPr>
                  <a:t>is restricted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/>
                          </a:rPr>
                        </m:ctrlPr>
                      </m:sSubPr>
                      <m:e>
                        <m:r>
                          <a:rPr lang="en-US" sz="2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/>
                          </a:rPr>
                          <m:t>∪</m:t>
                        </m:r>
                      </m:e>
                      <m:sub>
                        <m:r>
                          <a:rPr lang="en-US" sz="2600" i="1" dirty="0">
                            <a:latin typeface="Cambria Math" panose="02040503050406030204" pitchFamily="18" charset="0"/>
                            <a:cs typeface="Arial" pitchFamily="34"/>
                          </a:rPr>
                          <m:t>0≤</m:t>
                        </m:r>
                        <m:r>
                          <a:rPr lang="en-US" sz="2600" i="1" dirty="0">
                            <a:latin typeface="Cambria Math" panose="02040503050406030204" pitchFamily="18" charset="0"/>
                            <a:cs typeface="Arial" pitchFamily="34"/>
                          </a:rPr>
                          <m:t>𝑖</m:t>
                        </m:r>
                        <m:r>
                          <a:rPr lang="en-US" sz="2600" i="1" dirty="0">
                            <a:latin typeface="Cambria Math" panose="02040503050406030204" pitchFamily="18" charset="0"/>
                            <a:cs typeface="Arial" pitchFamily="34"/>
                          </a:rPr>
                          <m:t>≤</m:t>
                        </m:r>
                        <m:r>
                          <a:rPr lang="en-US" sz="2600" i="1" dirty="0">
                            <a:latin typeface="Cambria Math" panose="02040503050406030204" pitchFamily="18" charset="0"/>
                            <a:cs typeface="Arial" pitchFamily="34"/>
                          </a:rPr>
                          <m:t>𝑀</m:t>
                        </m:r>
                      </m:sub>
                    </m:sSub>
                    <m:r>
                      <a:rPr lang="en-US" sz="2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/>
                      </a:rPr>
                      <m:t>𝑙</m:t>
                    </m:r>
                    <m:r>
                      <a:rPr lang="en-US" sz="2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/>
                      </a:rPr>
                      <m:t>(</m:t>
                    </m:r>
                    <m:r>
                      <a:rPr lang="en-US" sz="2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/>
                      </a:rPr>
                      <m:t>𝑖</m:t>
                    </m:r>
                    <m:r>
                      <a:rPr lang="en-US" sz="2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/>
                      </a:rPr>
                      <m:t>)</m:t>
                    </m:r>
                  </m:oMath>
                </a14:m>
                <a:endParaRPr lang="en-US" sz="2600" dirty="0" smtClean="0"/>
              </a:p>
              <a:p>
                <a:pPr marL="457200" lvl="1" indent="-457200" hangingPunct="0">
                  <a:spcBef>
                    <a:spcPts val="0"/>
                  </a:spcBef>
                  <a:spcAft>
                    <a:spcPts val="1200"/>
                  </a:spcAft>
                  <a:buSzPct val="75000"/>
                </a:pPr>
                <a:r>
                  <a:rPr lang="en-US" sz="2600" dirty="0" smtClean="0"/>
                  <a:t>The generator of the </a:t>
                </a:r>
                <a:r>
                  <a:rPr lang="en-US" sz="2600" i="1" dirty="0" smtClean="0"/>
                  <a:t>irreducible</a:t>
                </a:r>
                <a:r>
                  <a:rPr lang="en-US" sz="2600" dirty="0" smtClean="0"/>
                  <a:t> continuous time finite QBD has the following form</a:t>
                </a:r>
              </a:p>
              <a:p>
                <a:pPr marL="0" lvl="1" indent="0" hangingPunct="0">
                  <a:spcBef>
                    <a:spcPts val="0"/>
                  </a:spcBef>
                  <a:spcAft>
                    <a:spcPts val="1200"/>
                  </a:spcAft>
                  <a:buSzPct val="75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00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𝑀𝑀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457200" lvl="1" indent="-457200" hangingPunct="0">
                  <a:spcBef>
                    <a:spcPts val="0"/>
                  </a:spcBef>
                  <a:spcAft>
                    <a:spcPts val="1200"/>
                  </a:spcAft>
                  <a:buSzPct val="75000"/>
                </a:pPr>
                <a:r>
                  <a:rPr lang="en-US" sz="2600" dirty="0" smtClean="0"/>
                  <a:t>How to find the equilibrium probabilities,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 panose="02040503050406030204" pitchFamily="18" charset="0"/>
                      </a:rPr>
                      <m:t>𝑝𝑄</m:t>
                    </m:r>
                    <m:r>
                      <a:rPr lang="en-US" sz="260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600" dirty="0" smtClean="0"/>
                  <a:t>? 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Three methods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503999" y="1252719"/>
                <a:ext cx="9366511" cy="5764078"/>
              </a:xfrm>
              <a:blipFill rotWithShape="0">
                <a:blip r:embed="rId3"/>
                <a:stretch>
                  <a:fillRect l="-1563" t="-2431" r="-2604" b="-21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729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l"/>
            <a:r>
              <a:rPr lang="en-US" smtClean="0"/>
              <a:t>Lecture 5: Finite QBDs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B716A3-F6EE-41E3-909E-9F35B600C2E8}" type="slidenum">
              <a:t>4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558026"/>
            <a:ext cx="9071640" cy="677108"/>
          </a:xfrm>
        </p:spPr>
        <p:txBody>
          <a:bodyPr>
            <a:spAutoFit/>
          </a:bodyPr>
          <a:lstStyle/>
          <a:p>
            <a:pPr lvl="0"/>
            <a:r>
              <a:rPr lang="en-US" dirty="0"/>
              <a:t>Method 1: Linear level reduction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421199" y="1792800"/>
                <a:ext cx="9298997" cy="5856283"/>
              </a:xfrm>
            </p:spPr>
            <p:txBody>
              <a:bodyPr wrap="square">
                <a:spAutoFit/>
              </a:bodyPr>
              <a:lstStyle/>
              <a:p>
                <a:pPr marL="565200" indent="-457200">
                  <a:spcAft>
                    <a:spcPts val="600"/>
                  </a:spcAft>
                  <a:buSzPct val="45000"/>
                  <a:buFont typeface="Wingdings" panose="05000000000000000000" pitchFamily="2" charset="2"/>
                  <a:buChar char="q"/>
                </a:pPr>
                <a:r>
                  <a:rPr lang="en-US" dirty="0" smtClean="0">
                    <a:cs typeface="Arial" pitchFamily="34"/>
                  </a:rPr>
                  <a:t>Let us define the following matrices:</a:t>
                </a:r>
              </a:p>
              <a:p>
                <a:pPr algn="ctr">
                  <a:spcAft>
                    <a:spcPts val="600"/>
                  </a:spcAft>
                  <a:buSzPct val="45000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sSubPr>
                      <m:e>
                        <m: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  <m:t>𝐶</m:t>
                        </m:r>
                      </m:e>
                      <m:sub>
                        <m: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  <m:t>0</m:t>
                        </m:r>
                      </m:sub>
                    </m:sSub>
                    <m:r>
                      <a:rPr lang="en-US" sz="2700" i="1">
                        <a:latin typeface="Cambria Math" panose="02040503050406030204" pitchFamily="18" charset="0"/>
                        <a:cs typeface="Arial" pitchFamily="34"/>
                      </a:rPr>
                      <m:t>=</m:t>
                    </m:r>
                    <m:sSub>
                      <m:sSubPr>
                        <m:ctrlP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sSubPr>
                      <m:e>
                        <m:r>
                          <a:rPr lang="en-US" sz="27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𝐵</m:t>
                        </m:r>
                      </m:e>
                      <m:sub>
                        <m: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  <m:t>00</m:t>
                        </m:r>
                      </m:sub>
                    </m:sSub>
                  </m:oMath>
                </a14:m>
                <a:r>
                  <a:rPr lang="en-US" sz="2700" dirty="0">
                    <a:cs typeface="Arial" pitchFamily="34"/>
                  </a:rPr>
                  <a:t>,</a:t>
                </a:r>
              </a:p>
              <a:p>
                <a:pPr algn="ctr">
                  <a:spcAft>
                    <a:spcPts val="600"/>
                  </a:spcAft>
                  <a:buSzPct val="45000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sSubPr>
                      <m:e>
                        <m: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  <m:t>𝐶</m:t>
                        </m:r>
                      </m:e>
                      <m:sub>
                        <m: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  <m:t>𝑖</m:t>
                        </m:r>
                      </m:sub>
                    </m:sSub>
                    <m:r>
                      <a:rPr lang="en-US" sz="2700" i="1">
                        <a:latin typeface="Cambria Math" panose="02040503050406030204" pitchFamily="18" charset="0"/>
                        <a:cs typeface="Arial" pitchFamily="34"/>
                      </a:rPr>
                      <m:t>=</m:t>
                    </m:r>
                    <m:sSub>
                      <m:sSubPr>
                        <m:ctrlP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sSubPr>
                      <m:e>
                        <m: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  <m:t>𝐴</m:t>
                        </m:r>
                      </m:e>
                      <m:sub>
                        <m: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  <m:t>1</m:t>
                        </m:r>
                      </m:sub>
                    </m:sSub>
                    <m:r>
                      <a:rPr lang="en-US" sz="2700" i="1">
                        <a:latin typeface="Cambria Math" panose="02040503050406030204" pitchFamily="18" charset="0"/>
                        <a:cs typeface="Arial" pitchFamily="34"/>
                      </a:rPr>
                      <m:t>−</m:t>
                    </m:r>
                    <m:sSub>
                      <m:sSubPr>
                        <m:ctrlP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sSubPr>
                      <m:e>
                        <m: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  <m:t>𝐴</m:t>
                        </m:r>
                      </m:e>
                      <m:sub>
                        <m: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700" i="1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700" i="1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</m:ctrlPr>
                              </m:sSubPr>
                              <m:e>
                                <m:r>
                                  <a:rPr lang="en-US" sz="2700" i="1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700" i="1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𝑖</m:t>
                                </m:r>
                                <m:r>
                                  <a:rPr lang="en-US" sz="2700" i="1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−1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  <m:t>−1</m:t>
                        </m:r>
                      </m:sup>
                    </m:sSup>
                    <m:sSub>
                      <m:sSubPr>
                        <m:ctrlP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sSubPr>
                      <m:e>
                        <m: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  <m:t>𝐴</m:t>
                        </m:r>
                      </m:e>
                      <m:sub>
                        <m: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  <m:t>0</m:t>
                        </m:r>
                      </m:sub>
                    </m:sSub>
                    <m:r>
                      <a:rPr lang="en-US" sz="2700" i="1">
                        <a:latin typeface="Cambria Math" panose="02040503050406030204" pitchFamily="18" charset="0"/>
                        <a:cs typeface="Arial" pitchFamily="34"/>
                      </a:rPr>
                      <m:t>,</m:t>
                    </m:r>
                    <m:r>
                      <a:rPr lang="en-US" sz="2700">
                        <a:latin typeface="Cambria Math" panose="02040503050406030204" pitchFamily="18" charset="0"/>
                        <a:cs typeface="Arial" pitchFamily="34"/>
                      </a:rPr>
                      <m:t> 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itchFamily="34"/>
                      </a:rPr>
                      <m:t>1≤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itchFamily="34"/>
                      </a:rPr>
                      <m:t>𝑖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itchFamily="34"/>
                      </a:rPr>
                      <m:t>≤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itchFamily="34"/>
                      </a:rPr>
                      <m:t>𝑀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itchFamily="34"/>
                      </a:rPr>
                      <m:t>−1</m:t>
                    </m:r>
                  </m:oMath>
                </a14:m>
                <a:r>
                  <a:rPr lang="en-US" sz="2700" i="1" dirty="0">
                    <a:cs typeface="Arial" pitchFamily="34"/>
                  </a:rPr>
                  <a:t>,</a:t>
                </a:r>
              </a:p>
              <a:p>
                <a:pPr algn="ctr">
                  <a:spcAft>
                    <a:spcPts val="600"/>
                  </a:spcAft>
                  <a:buSzPct val="45000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sSubPr>
                      <m:e>
                        <m: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  <m:t>𝐶</m:t>
                        </m:r>
                      </m:e>
                      <m:sub>
                        <m: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  <m:t>𝑀</m:t>
                        </m:r>
                      </m:sub>
                    </m:sSub>
                    <m:r>
                      <a:rPr lang="en-US" sz="2700" i="1">
                        <a:latin typeface="Cambria Math" panose="02040503050406030204" pitchFamily="18" charset="0"/>
                        <a:cs typeface="Arial" pitchFamily="34"/>
                      </a:rPr>
                      <m:t>=</m:t>
                    </m:r>
                    <m:sSub>
                      <m:sSubPr>
                        <m:ctrlP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sSubPr>
                      <m:e>
                        <m:r>
                          <a:rPr lang="en-US" sz="27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𝐵</m:t>
                        </m:r>
                      </m:e>
                      <m:sub>
                        <m: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  <m:t>𝑀𝑀</m:t>
                        </m:r>
                      </m:sub>
                    </m:sSub>
                    <m:r>
                      <a:rPr lang="en-US" sz="2700" i="1">
                        <a:latin typeface="Cambria Math" panose="02040503050406030204" pitchFamily="18" charset="0"/>
                        <a:cs typeface="Arial" pitchFamily="34"/>
                      </a:rPr>
                      <m:t>−</m:t>
                    </m:r>
                    <m:sSub>
                      <m:sSubPr>
                        <m:ctrlP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sSubPr>
                      <m:e>
                        <m: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  <m:t>𝐴</m:t>
                        </m:r>
                      </m:e>
                      <m:sub>
                        <m: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700" i="1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700" i="1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</m:ctrlPr>
                              </m:sSubPr>
                              <m:e>
                                <m:r>
                                  <a:rPr lang="en-US" sz="2700" i="1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700" i="1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𝑀</m:t>
                                </m:r>
                                <m:r>
                                  <a:rPr lang="en-US" sz="2700" i="1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−1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  <m:t>−1</m:t>
                        </m:r>
                      </m:sup>
                    </m:sSup>
                    <m:sSub>
                      <m:sSubPr>
                        <m:ctrlP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sSubPr>
                      <m:e>
                        <m: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  <m:t>𝐴</m:t>
                        </m:r>
                      </m:e>
                      <m:sub>
                        <m:r>
                          <a:rPr lang="en-US" sz="2700" i="1">
                            <a:latin typeface="Cambria Math" panose="02040503050406030204" pitchFamily="18" charset="0"/>
                            <a:cs typeface="Arial" pitchFamily="34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700" i="1" dirty="0" smtClean="0">
                    <a:cs typeface="Arial" pitchFamily="34"/>
                  </a:rPr>
                  <a:t>,</a:t>
                </a:r>
                <a:endParaRPr lang="en-US" sz="2700" dirty="0" smtClean="0">
                  <a:cs typeface="Arial" pitchFamily="34"/>
                </a:endParaRPr>
              </a:p>
              <a:p>
                <a:pPr marL="565200" indent="-457200">
                  <a:spcAft>
                    <a:spcPts val="600"/>
                  </a:spcAft>
                  <a:buSzPct val="45000"/>
                  <a:buFont typeface="Wingdings" panose="05000000000000000000" pitchFamily="2" charset="2"/>
                  <a:buChar char="q"/>
                </a:pPr>
                <a:r>
                  <a:rPr lang="en-US" sz="2600" dirty="0">
                    <a:cs typeface="Arial" pitchFamily="34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600" i="1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</m:ctrlPr>
                              </m:sSub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600" i="1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  <a:cs typeface="Arial" pitchFamily="34"/>
                          </a:rPr>
                          <m:t>−1</m:t>
                        </m:r>
                      </m:sup>
                    </m:sSup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  <a:cs typeface="Arial" pitchFamily="34"/>
                          </a:rPr>
                          <m:t>𝐴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  <a:cs typeface="Arial" pitchFamily="34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cs typeface="Arial" pitchFamily="34"/>
                  </a:rPr>
                  <a:t> records first passage probabilities from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cs typeface="Arial" pitchFamily="34"/>
                      </a:rPr>
                      <m:t>𝑙</m:t>
                    </m:r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𝑖</m:t>
                        </m:r>
                      </m:e>
                    </m:d>
                  </m:oMath>
                </a14:m>
                <a:r>
                  <a:rPr lang="en-US" dirty="0" smtClean="0">
                    <a:cs typeface="Arial" pitchFamily="34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cs typeface="Arial" pitchFamily="34"/>
                      </a:rPr>
                      <m:t>𝑙</m:t>
                    </m:r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𝑖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+1</m:t>
                        </m:r>
                      </m:e>
                    </m:d>
                  </m:oMath>
                </a14:m>
                <a:endParaRPr lang="en-US" sz="2600" i="1" dirty="0">
                  <a:cs typeface="Arial" pitchFamily="34"/>
                </a:endParaRPr>
              </a:p>
              <a:p>
                <a:pPr algn="l">
                  <a:spcAft>
                    <a:spcPts val="600"/>
                  </a:spcAft>
                  <a:buSzPct val="45000"/>
                </a:pPr>
                <a:r>
                  <a:rPr lang="en-US" b="1" dirty="0" smtClean="0">
                    <a:cs typeface="Arial" pitchFamily="34"/>
                  </a:rPr>
                  <a:t>Theorem: </a:t>
                </a:r>
                <a:r>
                  <a:rPr lang="en-US" dirty="0" smtClean="0">
                    <a:cs typeface="Arial" pitchFamily="34"/>
                  </a:rPr>
                  <a:t>the equilibrium probability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itchFamily="34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itchFamily="34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𝑀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>
                    <a:cs typeface="Arial" pitchFamily="34"/>
                  </a:rPr>
                  <a:t> is determined by:</a:t>
                </a:r>
              </a:p>
              <a:p>
                <a:pPr algn="ctr">
                  <a:spcAft>
                    <a:spcPts val="600"/>
                  </a:spcAft>
                  <a:buSzPct val="45000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7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sSubPr>
                      <m:e>
                        <m:r>
                          <a:rPr lang="en-US" sz="27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𝑝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𝑀</m:t>
                        </m:r>
                      </m:sub>
                    </m:sSub>
                    <m:sSub>
                      <m:sSubPr>
                        <m:ctrlPr>
                          <a:rPr lang="en-US" sz="27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sSubPr>
                      <m:e>
                        <m:r>
                          <a:rPr lang="en-US" sz="27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𝐶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𝑀</m:t>
                        </m:r>
                      </m:sub>
                    </m:sSub>
                    <m:r>
                      <a:rPr lang="en-US" sz="2700" b="0" i="1" smtClean="0">
                        <a:latin typeface="Cambria Math" panose="02040503050406030204" pitchFamily="18" charset="0"/>
                        <a:cs typeface="Arial" pitchFamily="34"/>
                      </a:rPr>
                      <m:t>=0</m:t>
                    </m:r>
                  </m:oMath>
                </a14:m>
                <a:r>
                  <a:rPr lang="en-US" sz="2700" b="0" dirty="0" smtClean="0">
                    <a:cs typeface="Arial" pitchFamily="34"/>
                  </a:rPr>
                  <a:t>,</a:t>
                </a:r>
              </a:p>
              <a:p>
                <a:pPr algn="ctr">
                  <a:spcAft>
                    <a:spcPts val="600"/>
                  </a:spcAft>
                  <a:buSzPct val="45000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7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sSubPr>
                      <m:e>
                        <m:r>
                          <a:rPr lang="en-US" sz="27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𝑝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𝑖</m:t>
                        </m:r>
                      </m:sub>
                    </m:sSub>
                    <m:r>
                      <a:rPr lang="en-US" sz="2700" b="0" i="1" smtClean="0">
                        <a:latin typeface="Cambria Math" panose="02040503050406030204" pitchFamily="18" charset="0"/>
                        <a:cs typeface="Arial" pitchFamily="34"/>
                      </a:rPr>
                      <m:t>=−</m:t>
                    </m:r>
                    <m:sSub>
                      <m:sSubPr>
                        <m:ctrlPr>
                          <a:rPr lang="en-US" sz="27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sSubPr>
                      <m:e>
                        <m:r>
                          <a:rPr lang="en-US" sz="27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𝑝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𝑖</m:t>
                        </m:r>
                        <m:r>
                          <a:rPr lang="en-US" sz="27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+1</m:t>
                        </m:r>
                      </m:sub>
                    </m:sSub>
                    <m:sSub>
                      <m:sSubPr>
                        <m:ctrlPr>
                          <a:rPr lang="en-US" sz="27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sSubPr>
                      <m:e>
                        <m:r>
                          <a:rPr lang="en-US" sz="27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𝐴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7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7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7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</m:ctrlPr>
                              </m:sSubPr>
                              <m:e>
                                <m:r>
                                  <a:rPr lang="en-US" sz="27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7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27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700" dirty="0" smtClean="0">
                    <a:cs typeface="Arial" pitchFamily="34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700" i="1">
                        <a:latin typeface="Cambria Math" panose="02040503050406030204" pitchFamily="18" charset="0"/>
                        <a:cs typeface="Arial" pitchFamily="34"/>
                      </a:rPr>
                      <m:t>≤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itchFamily="34"/>
                      </a:rPr>
                      <m:t>𝑖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itchFamily="34"/>
                      </a:rPr>
                      <m:t>≤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itchFamily="34"/>
                      </a:rPr>
                      <m:t>𝑀</m:t>
                    </m:r>
                    <m:r>
                      <a:rPr lang="en-US" sz="2700" i="1">
                        <a:latin typeface="Cambria Math" panose="02040503050406030204" pitchFamily="18" charset="0"/>
                        <a:cs typeface="Arial" pitchFamily="34"/>
                      </a:rPr>
                      <m:t>−1</m:t>
                    </m:r>
                  </m:oMath>
                </a14:m>
                <a:r>
                  <a:rPr lang="en-US" sz="2700" dirty="0" smtClean="0">
                    <a:cs typeface="Arial" pitchFamily="34"/>
                  </a:rPr>
                  <a:t>,</a:t>
                </a:r>
              </a:p>
              <a:p>
                <a:pPr algn="ctr">
                  <a:spcAft>
                    <a:spcPts val="600"/>
                  </a:spcAft>
                  <a:buSzPct val="45000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7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naryPr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𝑖</m:t>
                        </m:r>
                        <m:r>
                          <a:rPr lang="en-US" sz="27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=0</m:t>
                        </m:r>
                      </m:sub>
                      <m:sup>
                        <m:r>
                          <a:rPr lang="en-US" sz="27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en-US" sz="27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sSubPr>
                          <m:e>
                            <m:r>
                              <a:rPr lang="en-US" sz="27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7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𝑖</m:t>
                            </m:r>
                          </m:sub>
                        </m:sSub>
                        <m:r>
                          <a:rPr lang="en-US" sz="27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𝑒</m:t>
                        </m:r>
                      </m:e>
                    </m:nary>
                    <m:r>
                      <a:rPr lang="en-US" sz="2700" b="0" i="1" smtClean="0">
                        <a:latin typeface="Cambria Math" panose="02040503050406030204" pitchFamily="18" charset="0"/>
                        <a:cs typeface="Arial" pitchFamily="34"/>
                      </a:rPr>
                      <m:t>=1</m:t>
                    </m:r>
                  </m:oMath>
                </a14:m>
                <a:r>
                  <a:rPr lang="en-US" sz="2700" dirty="0" smtClean="0">
                    <a:cs typeface="Arial" pitchFamily="34"/>
                  </a:rPr>
                  <a:t>  </a:t>
                </a:r>
                <a:endParaRPr lang="en-US" sz="2700" dirty="0">
                  <a:cs typeface="Arial" pitchFamily="34"/>
                </a:endParaRPr>
              </a:p>
              <a:p>
                <a:pPr>
                  <a:spcAft>
                    <a:spcPts val="600"/>
                  </a:spcAft>
                  <a:buSzPct val="45000"/>
                </a:pPr>
                <a:endParaRPr lang="en-US" i="1" dirty="0">
                  <a:cs typeface="Arial" pitchFamily="34"/>
                </a:endParaRPr>
              </a:p>
            </p:txBody>
          </p:sp>
        </mc:Choice>
        <mc:Fallback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421199" y="1792800"/>
                <a:ext cx="9298997" cy="5856283"/>
              </a:xfrm>
              <a:blipFill rotWithShape="0">
                <a:blip r:embed="rId3"/>
                <a:stretch>
                  <a:fillRect l="-1114" t="-1873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574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2374" y="7171221"/>
            <a:ext cx="5261032" cy="521280"/>
          </a:xfrm>
        </p:spPr>
        <p:txBody>
          <a:bodyPr/>
          <a:lstStyle/>
          <a:p>
            <a:pPr lvl="0" algn="l"/>
            <a:r>
              <a:rPr lang="en-US" smtClean="0"/>
              <a:t>Lecture 5: Finite QBDs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27000" y="7150206"/>
            <a:ext cx="2348280" cy="521280"/>
          </a:xfrm>
        </p:spPr>
        <p:txBody>
          <a:bodyPr/>
          <a:lstStyle/>
          <a:p>
            <a:pPr lvl="0"/>
            <a:fld id="{1AB716A3-F6EE-41E3-909E-9F35B600C2E8}" type="slidenum">
              <a:t>5</a:t>
            </a:fld>
            <a:endParaRPr lang="en-US" dirty="0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640" y="357610"/>
            <a:ext cx="9071640" cy="677108"/>
          </a:xfrm>
        </p:spPr>
        <p:txBody>
          <a:bodyPr>
            <a:spAutoFit/>
          </a:bodyPr>
          <a:lstStyle/>
          <a:p>
            <a:pPr lvl="0"/>
            <a:r>
              <a:rPr lang="en-US" dirty="0"/>
              <a:t>Method </a:t>
            </a:r>
            <a:r>
              <a:rPr lang="en-US" dirty="0" smtClean="0"/>
              <a:t>2: Method of Folding  (1)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389961" y="1262632"/>
                <a:ext cx="9298997" cy="5887574"/>
              </a:xfrm>
            </p:spPr>
            <p:txBody>
              <a:bodyPr wrap="square">
                <a:spAutoFit/>
              </a:bodyPr>
              <a:lstStyle/>
              <a:p>
                <a:pPr marL="565200" indent="-457200">
                  <a:spcAft>
                    <a:spcPts val="600"/>
                  </a:spcAft>
                  <a:buSzPct val="45000"/>
                  <a:buFont typeface="Wingdings" panose="05000000000000000000" pitchFamily="2" charset="2"/>
                  <a:buChar char="q"/>
                </a:pPr>
                <a:r>
                  <a:rPr lang="en-US" sz="2600" dirty="0" smtClean="0">
                    <a:cs typeface="Arial" pitchFamily="34"/>
                  </a:rPr>
                  <a:t>Assume that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  <a:cs typeface="Arial" pitchFamily="34"/>
                      </a:rPr>
                      <m:t>𝑀</m:t>
                    </m:r>
                  </m:oMath>
                </a14:m>
                <a:r>
                  <a:rPr lang="en-US" sz="2600" i="1" dirty="0" smtClean="0">
                    <a:cs typeface="Arial" pitchFamily="34"/>
                  </a:rPr>
                  <a:t>=2K. </a:t>
                </a:r>
                <a:r>
                  <a:rPr lang="en-US" sz="2600" dirty="0" smtClean="0">
                    <a:cs typeface="Arial" pitchFamily="34"/>
                  </a:rPr>
                  <a:t>Partition the state space into two subsets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 panose="02040503050406030204" pitchFamily="18" charset="0"/>
                        <a:cs typeface="Arial" pitchFamily="34"/>
                      </a:rPr>
                      <m:t>𝐸</m:t>
                    </m:r>
                  </m:oMath>
                </a14:m>
                <a:r>
                  <a:rPr lang="en-US" sz="2600" dirty="0" smtClean="0">
                    <a:cs typeface="Arial" pitchFamily="34"/>
                  </a:rPr>
                  <a:t> with even numbered levels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𝐸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sz="2600" dirty="0">
                    <a:cs typeface="Arial" pitchFamily="34"/>
                  </a:rPr>
                  <a:t> with </a:t>
                </a:r>
                <a:r>
                  <a:rPr lang="en-US" sz="2600" dirty="0" smtClean="0">
                    <a:cs typeface="Arial" pitchFamily="34"/>
                  </a:rPr>
                  <a:t>odd </a:t>
                </a:r>
                <a:r>
                  <a:rPr lang="en-US" sz="2600" dirty="0">
                    <a:cs typeface="Arial" pitchFamily="34"/>
                  </a:rPr>
                  <a:t>numbered </a:t>
                </a:r>
                <a:r>
                  <a:rPr lang="en-US" sz="2600" dirty="0" smtClean="0">
                    <a:cs typeface="Arial" pitchFamily="34"/>
                  </a:rPr>
                  <a:t>levels</a:t>
                </a:r>
              </a:p>
              <a:p>
                <a:pPr marL="565200" indent="-457200">
                  <a:spcAft>
                    <a:spcPts val="600"/>
                  </a:spcAft>
                  <a:buSzPct val="45000"/>
                  <a:buFont typeface="Wingdings" panose="05000000000000000000" pitchFamily="2" charset="2"/>
                  <a:buChar char="q"/>
                </a:pPr>
                <a:r>
                  <a:rPr lang="en-US" sz="2600" dirty="0" smtClean="0">
                    <a:cs typeface="Arial" pitchFamily="34"/>
                  </a:rPr>
                  <a:t>Reorder the levels of finite QBD such that the levels in </a:t>
                </a:r>
                <a14:m>
                  <m:oMath xmlns:m="http://schemas.openxmlformats.org/officeDocument/2006/math">
                    <m:r>
                      <a:rPr lang="en-US" sz="2600" i="1" dirty="0">
                        <a:latin typeface="Cambria Math" panose="02040503050406030204" pitchFamily="18" charset="0"/>
                        <a:cs typeface="Arial" pitchFamily="34"/>
                      </a:rPr>
                      <m:t>𝐸</m:t>
                    </m:r>
                  </m:oMath>
                </a14:m>
                <a:r>
                  <a:rPr lang="en-US" sz="2600" dirty="0" smtClean="0">
                    <a:cs typeface="Arial" pitchFamily="34"/>
                  </a:rPr>
                  <a:t> comes first. Then Q becomes:</a:t>
                </a:r>
              </a:p>
              <a:p>
                <a:pPr algn="ctr">
                  <a:spcAft>
                    <a:spcPts val="600"/>
                  </a:spcAft>
                  <a:buSzPct val="45000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itchFamily="34"/>
                      </a:rPr>
                      <m:t>𝑄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itchFamily="34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00</m:t>
                                </m:r>
                              </m:sub>
                            </m:sSub>
                          </m:e>
                          <m:e/>
                          <m:e/>
                          <m:e/>
                          <m:e/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e/>
                          <m:e/>
                          <m:e/>
                        </m:eqArr>
                        <m:eqArr>
                          <m:eqArr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eqArrPr>
                          <m:e/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1</m:t>
                                </m:r>
                              </m:sub>
                            </m:sSub>
                          </m:e>
                          <m:e/>
                          <m:e/>
                          <m:e/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0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e/>
                          <m:e/>
                        </m:eqArr>
                        <m:eqArr>
                          <m:eqArr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eqArrPr>
                          <m:e/>
                          <m:e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⋱</m:t>
                            </m:r>
                          </m:e>
                          <m:e/>
                          <m:e/>
                          <m:e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⋱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⋱</m:t>
                            </m:r>
                          </m:e>
                          <m:e/>
                        </m:eqArr>
                        <m:eqArr>
                          <m:eqArr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eqArrPr>
                          <m:e/>
                          <m:e/>
                          <m:e/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1</m:t>
                                </m:r>
                              </m:sub>
                            </m:sSub>
                          </m:e>
                          <m:e/>
                          <m:e/>
                          <m:e/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0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eqArr>
                        <m:eqArr>
                          <m:eqArr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eqArrPr>
                          <m:e/>
                          <m:e/>
                          <m:e/>
                          <m:e/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𝑀𝑀</m:t>
                                </m:r>
                              </m:sub>
                            </m:sSub>
                          </m:e>
                          <m:e/>
                          <m:e/>
                          <m:e/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0</m:t>
                                </m:r>
                              </m:sub>
                            </m:sSub>
                          </m:e>
                        </m:eqArr>
                        <m:eqArr>
                          <m:eqArr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0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2</m:t>
                                </m:r>
                              </m:sub>
                            </m:sSub>
                          </m:e>
                          <m:e/>
                          <m:e/>
                          <m:e/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1</m:t>
                                </m:r>
                              </m:sub>
                            </m:sSub>
                          </m:e>
                          <m:e/>
                          <m:e/>
                          <m:e/>
                        </m:eqArr>
                        <m:eqArr>
                          <m:eqArr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eqArrPr>
                          <m:e/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0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2</m:t>
                                </m:r>
                              </m:sub>
                            </m:sSub>
                          </m:e>
                          <m:e/>
                          <m:e/>
                          <m:e/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1</m:t>
                                </m:r>
                              </m:sub>
                            </m:sSub>
                          </m:e>
                          <m:e/>
                          <m:e/>
                        </m:eqArr>
                        <m:eqArr>
                          <m:eqArr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eqArrPr>
                          <m:e/>
                          <m:e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⋱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⋱</m:t>
                            </m:r>
                          </m:e>
                          <m:e/>
                          <m:e/>
                          <m:e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⋱</m:t>
                            </m:r>
                          </m:e>
                          <m:e/>
                        </m:eqArr>
                        <m:eqArr>
                          <m:eqArr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eqArrPr>
                          <m:e/>
                          <m:e/>
                          <m:e/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0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2</m:t>
                                </m:r>
                              </m:sub>
                            </m:sSub>
                          </m:e>
                          <m:e/>
                          <m:e/>
                          <m:e/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Arial" pitchFamily="34"/>
                                  </a:rPr>
                                  <m:t>1</m:t>
                                </m:r>
                              </m:sub>
                            </m:sSub>
                          </m:e>
                        </m:eqArr>
                      </m:e>
                    </m:d>
                  </m:oMath>
                </a14:m>
                <a:r>
                  <a:rPr lang="en-US" sz="2400" b="0" i="1" dirty="0" smtClean="0">
                    <a:latin typeface="Cambria Math" panose="02040503050406030204" pitchFamily="18" charset="0"/>
                    <a:cs typeface="Arial" pitchFamily="34"/>
                  </a:rPr>
                  <a:t>,</a:t>
                </a:r>
              </a:p>
              <a:p>
                <a:pPr algn="l">
                  <a:spcAft>
                    <a:spcPts val="600"/>
                  </a:spcAft>
                  <a:buSzPct val="45000"/>
                </a:pPr>
                <a:r>
                  <a:rPr lang="en-US" sz="2400" b="0" dirty="0" smtClean="0">
                    <a:cs typeface="Arial" pitchFamily="34"/>
                  </a:rPr>
                  <a:t>This gives that: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𝑝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+1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itchFamily="34"/>
                      </a:rPr>
                      <m:t>=−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0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𝑖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+2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2</m:t>
                            </m:r>
                          </m:sub>
                        </m:sSub>
                      </m:e>
                    </m:d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−1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  <a:cs typeface="Arial" pitchFamily="34"/>
                      </a:rPr>
                      <m:t>,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itchFamily="34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itchFamily="34"/>
                      </a:rPr>
                      <m:t>=0,…,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itchFamily="34"/>
                      </a:rPr>
                      <m:t>𝐾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itchFamily="34"/>
                      </a:rPr>
                      <m:t>−1</m:t>
                    </m:r>
                  </m:oMath>
                </a14:m>
                <a:r>
                  <a:rPr lang="en-US" sz="2400" dirty="0" smtClean="0">
                    <a:cs typeface="Arial" pitchFamily="34"/>
                  </a:rPr>
                  <a:t> </a:t>
                </a:r>
                <a:endParaRPr lang="en-US" sz="2400" dirty="0">
                  <a:cs typeface="Arial" pitchFamily="34"/>
                </a:endParaRP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389961" y="1262632"/>
                <a:ext cx="9298997" cy="5887574"/>
              </a:xfrm>
              <a:blipFill rotWithShape="0">
                <a:blip r:embed="rId3"/>
                <a:stretch>
                  <a:fillRect l="-852" t="-1760" b="-2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102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2374" y="7171221"/>
            <a:ext cx="5261032" cy="521280"/>
          </a:xfrm>
        </p:spPr>
        <p:txBody>
          <a:bodyPr/>
          <a:lstStyle/>
          <a:p>
            <a:pPr lvl="0" algn="l"/>
            <a:r>
              <a:rPr lang="en-US" smtClean="0"/>
              <a:t>Lecture 5: Finite QBDs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27000" y="7150206"/>
            <a:ext cx="2348280" cy="521280"/>
          </a:xfrm>
        </p:spPr>
        <p:txBody>
          <a:bodyPr/>
          <a:lstStyle/>
          <a:p>
            <a:pPr lvl="0"/>
            <a:fld id="{1AB716A3-F6EE-41E3-909E-9F35B600C2E8}" type="slidenum">
              <a:t>6</a:t>
            </a:fld>
            <a:endParaRPr lang="en-US" dirty="0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640" y="370136"/>
            <a:ext cx="9071640" cy="677108"/>
          </a:xfrm>
        </p:spPr>
        <p:txBody>
          <a:bodyPr>
            <a:spAutoFit/>
          </a:bodyPr>
          <a:lstStyle/>
          <a:p>
            <a:pPr lvl="0"/>
            <a:r>
              <a:rPr lang="en-US" dirty="0"/>
              <a:t>Method </a:t>
            </a:r>
            <a:r>
              <a:rPr lang="en-US" dirty="0" smtClean="0"/>
              <a:t>2: Method of Folding  (2)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389961" y="1201766"/>
                <a:ext cx="9298997" cy="6069610"/>
              </a:xfrm>
            </p:spPr>
            <p:txBody>
              <a:bodyPr wrap="square">
                <a:spAutoFit/>
              </a:bodyPr>
              <a:lstStyle/>
              <a:p>
                <a:pPr marL="450900" indent="-342900" algn="l">
                  <a:spcAft>
                    <a:spcPts val="600"/>
                  </a:spcAft>
                  <a:buSzPct val="45000"/>
                  <a:buFont typeface="Wingdings" panose="05000000000000000000" pitchFamily="2" charset="2"/>
                  <a:buChar char="q"/>
                </a:pPr>
                <a:r>
                  <a:rPr lang="en-US" sz="2600" dirty="0" smtClean="0">
                    <a:cs typeface="Arial" pitchFamily="34"/>
                  </a:rPr>
                  <a:t>The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0</m:t>
                            </m:r>
                          </m:sub>
                        </m:sSub>
                        <m:r>
                          <a:rPr lang="en-US" sz="26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,</m:t>
                        </m:r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2</m:t>
                            </m:r>
                          </m:sub>
                        </m:sSub>
                        <m:r>
                          <a:rPr lang="en-US" sz="2600" b="0" i="1" smtClean="0">
                            <a:latin typeface="Cambria Math" panose="02040503050406030204" pitchFamily="18" charset="0"/>
                            <a:cs typeface="Arial" pitchFamily="34"/>
                          </a:rPr>
                          <m:t>,…,</m:t>
                        </m:r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2</m:t>
                            </m:r>
                            <m:r>
                              <a:rPr lang="en-US" sz="26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𝐾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600" dirty="0" smtClean="0">
                    <a:cs typeface="Arial" pitchFamily="34"/>
                  </a:rPr>
                  <a:t> is proportional to the equilibrium probability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  <a:cs typeface="Arial" pitchFamily="34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sSubSup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  <a:cs typeface="Arial" pitchFamily="34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  <a:cs typeface="Arial" pitchFamily="34"/>
                              </a:rPr>
                              <m:t>0</m:t>
                            </m:r>
                          </m:sub>
                          <m:sup>
                            <m:r>
                              <a:rPr lang="en-US" sz="26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∗</m:t>
                            </m:r>
                          </m:sup>
                        </m:sSubSup>
                        <m:r>
                          <a:rPr lang="en-US" sz="2600" i="1">
                            <a:latin typeface="Cambria Math" panose="02040503050406030204" pitchFamily="18" charset="0"/>
                            <a:cs typeface="Arial" pitchFamily="34"/>
                          </a:rPr>
                          <m:t>,</m:t>
                        </m:r>
                        <m:sSubSup>
                          <m:sSubSup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sSubSup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  <a:cs typeface="Arial" pitchFamily="34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1</m:t>
                            </m:r>
                          </m:sub>
                          <m:sup>
                            <m:r>
                              <a:rPr lang="en-US" sz="26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∗</m:t>
                            </m:r>
                          </m:sup>
                        </m:sSubSup>
                        <m:r>
                          <a:rPr lang="en-US" sz="2600" i="1">
                            <a:latin typeface="Cambria Math" panose="02040503050406030204" pitchFamily="18" charset="0"/>
                            <a:cs typeface="Arial" pitchFamily="34"/>
                          </a:rPr>
                          <m:t>,…,</m:t>
                        </m:r>
                        <m:sSubSup>
                          <m:sSubSup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</m:ctrlPr>
                          </m:sSubSup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  <a:cs typeface="Arial" pitchFamily="34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  <a:cs typeface="Arial" pitchFamily="34"/>
                              </a:rPr>
                              <m:t>𝐾</m:t>
                            </m:r>
                          </m:sub>
                          <m:sup>
                            <m:r>
                              <a:rPr lang="en-US" sz="2600" b="0" i="1" smtClean="0">
                                <a:latin typeface="Cambria Math" panose="02040503050406030204" pitchFamily="18" charset="0"/>
                                <a:cs typeface="Arial" pitchFamily="34"/>
                              </a:rPr>
                              <m:t>∗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2600" dirty="0" smtClean="0">
                    <a:cs typeface="Arial" pitchFamily="34"/>
                  </a:rPr>
                  <a:t> vector of the chain restricted to even numbered levels with generator</a:t>
                </a:r>
              </a:p>
              <a:p>
                <a:pPr algn="l">
                  <a:spcAft>
                    <a:spcPts val="600"/>
                  </a:spcAft>
                  <a:buSzPct val="45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00</m:t>
                                  </m:r>
                                </m:sub>
                                <m:sup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e>
                          </m:eqArr>
                          <m:eqArr>
                            <m:eqArr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𝑀𝑀</m:t>
                                  </m:r>
                                </m:sub>
                                <m:sup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e>
                          </m:eqArr>
                        </m:e>
                      </m:d>
                      <m:r>
                        <a:rPr lang="en-US" sz="2600" i="1">
                          <a:latin typeface="Cambria Math" panose="02040503050406030204" pitchFamily="18" charset="0"/>
                        </a:rPr>
                        <m:t>, </m:t>
                      </m:r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00</m:t>
                          </m:r>
                        </m:sub>
                        <m:sup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260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00</m:t>
                          </m:r>
                        </m:sub>
                      </m:sSub>
                      <m:r>
                        <a:rPr lang="en-US" sz="260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260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sz="260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en-US" sz="260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60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60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en-US" sz="260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600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2600" i="1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Sup>
                        <m:sSubSup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600" i="1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2600" i="1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600" i="1">
                          <a:latin typeface="Cambria Math" panose="02040503050406030204" pitchFamily="18" charset="0"/>
                        </a:rPr>
                        <m:t>,</m:t>
                      </m:r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2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6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6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Sup>
                        <m:sSubSup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600" i="1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𝑀𝑀</m:t>
                          </m:r>
                        </m:sub>
                        <m:sup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260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𝑀𝑀</m:t>
                          </m:r>
                        </m:sub>
                      </m:sSub>
                      <m:r>
                        <a:rPr lang="en-US" sz="260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26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sz="260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en-US" sz="260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60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60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en-US" sz="260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600" dirty="0" smtClean="0">
                  <a:cs typeface="Arial" pitchFamily="34"/>
                </a:endParaRPr>
              </a:p>
              <a:p>
                <a:pPr marL="450900" indent="-342900" algn="l">
                  <a:spcAft>
                    <a:spcPts val="600"/>
                  </a:spcAft>
                  <a:buSzPct val="45000"/>
                  <a:buFont typeface="Wingdings" panose="05000000000000000000" pitchFamily="2" charset="2"/>
                  <a:buChar char="q"/>
                </a:pPr>
                <a:r>
                  <a:rPr lang="en-US" sz="2600" dirty="0">
                    <a:cs typeface="Arial" pitchFamily="34"/>
                  </a:rPr>
                  <a:t>T</a:t>
                </a:r>
                <a:r>
                  <a:rPr lang="en-US" sz="2600" dirty="0" smtClean="0">
                    <a:cs typeface="Arial" pitchFamily="34"/>
                  </a:rPr>
                  <a:t>o solve a QBD with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 panose="02040503050406030204" pitchFamily="18" charset="0"/>
                        <a:cs typeface="Arial" pitchFamily="34"/>
                      </a:rPr>
                      <m:t>𝑀</m:t>
                    </m:r>
                  </m:oMath>
                </a14:m>
                <a:r>
                  <a:rPr lang="en-US" sz="2600" dirty="0" smtClean="0">
                    <a:cs typeface="Arial" pitchFamily="34"/>
                  </a:rPr>
                  <a:t> levels it suffices to solve QBD with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 panose="02040503050406030204" pitchFamily="18" charset="0"/>
                        <a:cs typeface="Arial" pitchFamily="34"/>
                      </a:rPr>
                      <m:t>𝑀</m:t>
                    </m:r>
                    <m:r>
                      <a:rPr lang="en-US" sz="2600" i="1" dirty="0" smtClean="0">
                        <a:latin typeface="Cambria Math" panose="02040503050406030204" pitchFamily="18" charset="0"/>
                        <a:cs typeface="Arial" pitchFamily="34"/>
                      </a:rPr>
                      <m:t>/2</m:t>
                    </m:r>
                  </m:oMath>
                </a14:m>
                <a:r>
                  <a:rPr lang="en-US" sz="2600" dirty="0" smtClean="0">
                    <a:cs typeface="Arial" pitchFamily="34"/>
                  </a:rPr>
                  <a:t> levels. Repeating folding on smaller QBD we obtain QBD with </a:t>
                </a:r>
                <a14:m>
                  <m:oMath xmlns:m="http://schemas.openxmlformats.org/officeDocument/2006/math">
                    <m:r>
                      <a:rPr lang="en-US" sz="2600" i="1" dirty="0">
                        <a:latin typeface="Cambria Math" panose="02040503050406030204" pitchFamily="18" charset="0"/>
                        <a:cs typeface="Arial" pitchFamily="34"/>
                      </a:rPr>
                      <m:t>𝑀</m:t>
                    </m:r>
                    <m:r>
                      <a:rPr lang="en-US" sz="2600" i="1" dirty="0">
                        <a:latin typeface="Cambria Math" panose="02040503050406030204" pitchFamily="18" charset="0"/>
                        <a:cs typeface="Arial" pitchFamily="34"/>
                      </a:rPr>
                      <m:t>/4</m:t>
                    </m:r>
                  </m:oMath>
                </a14:m>
                <a:r>
                  <a:rPr lang="en-US" sz="2600" dirty="0" smtClean="0">
                    <a:cs typeface="Arial" pitchFamily="34"/>
                  </a:rPr>
                  <a:t> levels, and so forth until 2 levels</a:t>
                </a: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389961" y="1201766"/>
                <a:ext cx="9298997" cy="6069610"/>
              </a:xfrm>
              <a:blipFill rotWithShape="0">
                <a:blip r:embed="rId3"/>
                <a:stretch>
                  <a:fillRect t="-1707" b="-23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677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0182" y="7065887"/>
            <a:ext cx="5261032" cy="521280"/>
          </a:xfrm>
        </p:spPr>
        <p:txBody>
          <a:bodyPr/>
          <a:lstStyle/>
          <a:p>
            <a:pPr lvl="0" algn="l"/>
            <a:r>
              <a:rPr lang="en-US" smtClean="0"/>
              <a:t>Lecture 5: Finite QBDs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27000" y="7065887"/>
            <a:ext cx="2348280" cy="521280"/>
          </a:xfrm>
        </p:spPr>
        <p:txBody>
          <a:bodyPr/>
          <a:lstStyle/>
          <a:p>
            <a:pPr lvl="0"/>
            <a:fld id="{6D74538F-D4FA-495A-BB87-710BC0131067}" type="slidenum">
              <a:t>7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255472"/>
            <a:ext cx="9071640" cy="1354217"/>
          </a:xfrm>
        </p:spPr>
        <p:txBody>
          <a:bodyPr>
            <a:spAutoFit/>
          </a:bodyPr>
          <a:lstStyle/>
          <a:p>
            <a:pPr lvl="0"/>
            <a:r>
              <a:rPr lang="en-US" dirty="0" smtClean="0"/>
              <a:t>Method 3: Matrix geometric combination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503999" y="1625039"/>
                <a:ext cx="9071281" cy="5774786"/>
              </a:xfrm>
            </p:spPr>
            <p:txBody>
              <a:bodyPr wrap="square">
                <a:spAutoFit/>
              </a:bodyPr>
              <a:lstStyle/>
              <a:p>
                <a:pPr marL="565200" indent="-457200">
                  <a:spcAft>
                    <a:spcPts val="600"/>
                  </a:spcAft>
                  <a:buSzPct val="45000"/>
                  <a:buFont typeface="Wingdings" panose="05000000000000000000" pitchFamily="2" charset="2"/>
                  <a:buChar char="q"/>
                </a:pPr>
                <a:r>
                  <a:rPr lang="en-US" sz="27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7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700" dirty="0" smtClean="0"/>
                  <a:t> be the minimal nonnegative solution of </a:t>
                </a:r>
              </a:p>
              <a:p>
                <a:pPr>
                  <a:spcAft>
                    <a:spcPts val="600"/>
                  </a:spcAft>
                  <a:buSzPct val="4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7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700" i="1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7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7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700" dirty="0" smtClean="0"/>
              </a:p>
              <a:p>
                <a:pPr marL="565200" indent="-457200">
                  <a:spcAft>
                    <a:spcPts val="600"/>
                  </a:spcAft>
                  <a:buSzPct val="45000"/>
                  <a:buFont typeface="Wingdings" panose="05000000000000000000" pitchFamily="2" charset="2"/>
                  <a:buChar char="q"/>
                </a:pPr>
                <a:r>
                  <a:rPr lang="en-US" sz="2700" dirty="0"/>
                  <a:t>Let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700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700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</m:oMath>
                </a14:m>
                <a:r>
                  <a:rPr lang="en-US" sz="2700" dirty="0"/>
                  <a:t> be the minimal nonnegative solution </a:t>
                </a:r>
                <a:r>
                  <a:rPr lang="en-US" sz="2700" dirty="0" smtClean="0"/>
                  <a:t>of</a:t>
                </a:r>
              </a:p>
              <a:p>
                <a:pPr>
                  <a:spcAft>
                    <a:spcPts val="600"/>
                  </a:spcAft>
                  <a:buSzPct val="4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700" i="1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700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700" i="1" dirty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  <m:sSub>
                        <m:sSub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7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</m:acc>
                        </m:e>
                        <m:sup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7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700" dirty="0" smtClean="0"/>
              </a:p>
              <a:p>
                <a:pPr>
                  <a:spcAft>
                    <a:spcPts val="600"/>
                  </a:spcAft>
                  <a:buSzPct val="45000"/>
                </a:pPr>
                <a:r>
                  <a:rPr lang="en-US" sz="2700" b="1" dirty="0" smtClean="0"/>
                  <a:t>Theorem </a:t>
                </a:r>
                <a:r>
                  <a:rPr lang="en-US" sz="2700" dirty="0"/>
                  <a:t>Let </a:t>
                </a:r>
                <a14:m>
                  <m:oMath xmlns:m="http://schemas.openxmlformats.org/officeDocument/2006/math">
                    <m:r>
                      <a:rPr lang="en-US" sz="27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70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7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7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7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7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7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7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7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7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700" dirty="0"/>
                  <a:t> be irreducible and </a:t>
                </a:r>
                <a14:m>
                  <m:oMath xmlns:m="http://schemas.openxmlformats.org/officeDocument/2006/math">
                    <m:r>
                      <a:rPr lang="en-US" sz="27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7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700" i="1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US" sz="27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700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7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700" dirty="0" smtClean="0"/>
                  <a:t>. If </a:t>
                </a:r>
                <a14:m>
                  <m:oMath xmlns:m="http://schemas.openxmlformats.org/officeDocument/2006/math">
                    <m:r>
                      <a:rPr lang="en-US" sz="2700" b="0" i="1" smtClean="0">
                        <a:latin typeface="Cambria Math" panose="02040503050406030204" pitchFamily="18" charset="0"/>
                      </a:rPr>
                      <m:t>𝜋</m:t>
                    </m:r>
                    <m:sSub>
                      <m:sSubPr>
                        <m:ctrlPr>
                          <a:rPr lang="en-US" sz="27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7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700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700" b="0" i="1" smtClean="0">
                        <a:latin typeface="Cambria Math" panose="02040503050406030204" pitchFamily="18" charset="0"/>
                      </a:rPr>
                      <m:t>𝜋</m:t>
                    </m:r>
                    <m:sSub>
                      <m:sSubPr>
                        <m:ctrlPr>
                          <a:rPr lang="en-US" sz="27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7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2700" dirty="0" smtClean="0"/>
                  <a:t>, the equilibrium probability of the finite QBD is given by </a:t>
                </a:r>
              </a:p>
              <a:p>
                <a:pPr>
                  <a:spcAft>
                    <a:spcPts val="600"/>
                  </a:spcAft>
                  <a:buSzPct val="4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7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7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7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7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sz="27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  <m:r>
                        <a:rPr 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7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7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sz="27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</m:acc>
                        </m:e>
                        <m:sup>
                          <m:r>
                            <a:rPr lang="en-US" sz="27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7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7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  <m:r>
                        <a:rPr lang="en-US" sz="27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</a:rPr>
                        <m:t>=0,…,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sz="2700" dirty="0" smtClean="0"/>
              </a:p>
              <a:p>
                <a:pPr>
                  <a:spcAft>
                    <a:spcPts val="600"/>
                  </a:spcAft>
                  <a:buSzPct val="45000"/>
                </a:pPr>
                <a:r>
                  <a:rPr lang="en-US" sz="2700" dirty="0" smtClean="0"/>
                  <a:t>where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7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7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7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7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7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7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7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700" dirty="0" smtClean="0"/>
                  <a:t> is the solution of the system  </a:t>
                </a:r>
              </a:p>
              <a:p>
                <a:pPr>
                  <a:spcAft>
                    <a:spcPts val="600"/>
                  </a:spcAft>
                  <a:buSzPct val="4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𝑀𝑀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𝑀𝑀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acc>
                                <m:accPr>
                                  <m:chr m:val="̂"/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</m:acc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700" dirty="0" smtClean="0"/>
              </a:p>
              <a:p>
                <a:pPr>
                  <a:spcAft>
                    <a:spcPts val="600"/>
                  </a:spcAft>
                  <a:buSzPct val="45000"/>
                </a:pPr>
                <a:r>
                  <a:rPr lang="en-US" sz="2700" dirty="0" smtClean="0"/>
                  <a:t>                 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nary>
                      <m:naryPr>
                        <m:chr m:val="∑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nary>
                      <m:naryPr>
                        <m:chr m:val="∑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</m:acc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sz="2400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700" dirty="0" smtClean="0"/>
              </a:p>
            </p:txBody>
          </p:sp>
        </mc:Choice>
        <mc:Fallback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503999" y="1625039"/>
                <a:ext cx="9071281" cy="5774786"/>
              </a:xfrm>
              <a:blipFill rotWithShape="0">
                <a:blip r:embed="rId3"/>
                <a:stretch>
                  <a:fillRect l="-1075" t="-1795" r="-1747" b="-2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1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2374" y="7039539"/>
            <a:ext cx="5261032" cy="521280"/>
          </a:xfrm>
        </p:spPr>
        <p:txBody>
          <a:bodyPr/>
          <a:lstStyle/>
          <a:p>
            <a:pPr lvl="0" algn="l"/>
            <a:r>
              <a:rPr lang="en-US" dirty="0" smtClean="0"/>
              <a:t>Lecture 5: Finite QBDs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27000" y="7019512"/>
            <a:ext cx="2348280" cy="521280"/>
          </a:xfrm>
        </p:spPr>
        <p:txBody>
          <a:bodyPr/>
          <a:lstStyle/>
          <a:p>
            <a:pPr lvl="0"/>
            <a:fld id="{8A64FCAC-FB86-49F1-8D43-0D6EDB7C32DA}" type="slidenum">
              <a:t>8</a:t>
            </a:fld>
            <a:endParaRPr lang="en-US" dirty="0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439582"/>
            <a:ext cx="9325800" cy="553998"/>
          </a:xfrm>
        </p:spPr>
        <p:txBody>
          <a:bodyPr wrap="square">
            <a:spAutoFit/>
          </a:bodyPr>
          <a:lstStyle/>
          <a:p>
            <a:pPr lvl="0"/>
            <a:r>
              <a:rPr lang="en-US" sz="3600" dirty="0" smtClean="0"/>
              <a:t>Example: uninterrupted traffic on a highway</a:t>
            </a:r>
            <a:endParaRPr lang="en-US" sz="36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12639" y="1481039"/>
            <a:ext cx="5657046" cy="3093154"/>
          </a:xfrm>
        </p:spPr>
        <p:txBody>
          <a:bodyPr wrap="square">
            <a:spAutoFit/>
          </a:bodyPr>
          <a:lstStyle/>
          <a:p>
            <a:pPr marL="565200" lvl="0" indent="-457200" algn="l">
              <a:spcAft>
                <a:spcPts val="600"/>
              </a:spcAft>
              <a:buSzPct val="50000"/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/>
                <a:cs typeface="Arial" pitchFamily="34"/>
              </a:rPr>
              <a:t>Level dependent and independent QBDs were applied to mimic the traffic behavior on highways especially the fundamental diagram (flow-density diagram)</a:t>
            </a:r>
          </a:p>
          <a:p>
            <a:pPr marL="565200" lvl="0" indent="-457200" algn="l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dirty="0" smtClean="0">
              <a:latin typeface="Arial" pitchFamily="34"/>
              <a:cs typeface="Arial" pitchFamily="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7367" y="1030632"/>
            <a:ext cx="3505596" cy="3093154"/>
          </a:xfrm>
          <a:prstGeom prst="rect">
            <a:avLst/>
          </a:prstGeom>
        </p:spPr>
      </p:pic>
      <p:sp>
        <p:nvSpPr>
          <p:cNvPr id="9" name="Text Placeholder 2"/>
          <p:cNvSpPr txBox="1">
            <a:spLocks/>
          </p:cNvSpPr>
          <p:nvPr/>
        </p:nvSpPr>
        <p:spPr>
          <a:xfrm>
            <a:off x="432873" y="4134522"/>
            <a:ext cx="9396926" cy="124649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marL="108000" marR="0" indent="0" rtl="0" hangingPunct="0">
              <a:spcBef>
                <a:spcPts val="0"/>
              </a:spcBef>
              <a:spcAft>
                <a:spcPts val="1417"/>
              </a:spcAft>
              <a:buFont typeface="Wingdings" panose="05000000000000000000" pitchFamily="2" charset="2"/>
              <a:buNone/>
              <a:tabLst/>
              <a:defRPr lang="en-US" sz="2800" b="0" i="0" u="none" strike="noStrike">
                <a:ln>
                  <a:noFill/>
                </a:ln>
                <a:latin typeface="Arial" pitchFamily="18"/>
                <a:cs typeface="Arial" pitchFamily="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50000"/>
              <a:buFont typeface="Wingdings" panose="05000000000000000000" pitchFamily="2" charset="2"/>
              <a:buChar char="q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5200" indent="-457200" algn="l">
              <a:spcAft>
                <a:spcPts val="600"/>
              </a:spcAft>
              <a:buSzPct val="50000"/>
              <a:buFont typeface="Wingdings" panose="05000000000000000000" pitchFamily="2" charset="2"/>
              <a:buChar char="q"/>
            </a:pPr>
            <a:r>
              <a:rPr lang="en-US" sz="2400" kern="0" dirty="0" smtClean="0">
                <a:solidFill>
                  <a:sysClr val="windowText" lastClr="000000"/>
                </a:solidFill>
                <a:latin typeface="Arial" pitchFamily="34"/>
                <a:cs typeface="Arial" pitchFamily="34"/>
              </a:rPr>
              <a:t>To model this </a:t>
            </a:r>
            <a:r>
              <a:rPr lang="en-US" sz="2400" kern="0" dirty="0" err="1" smtClean="0">
                <a:solidFill>
                  <a:sysClr val="windowText" lastClr="000000"/>
                </a:solidFill>
                <a:latin typeface="Arial" pitchFamily="34"/>
                <a:cs typeface="Arial" pitchFamily="34"/>
              </a:rPr>
              <a:t>Niek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Arial" pitchFamily="34"/>
                <a:cs typeface="Arial" pitchFamily="34"/>
              </a:rPr>
              <a:t> Baer used the so-called four stage M/M/1 threshold queues </a:t>
            </a:r>
          </a:p>
          <a:p>
            <a:pPr marL="565200" indent="-457200" algn="l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kern="0" dirty="0" smtClean="0">
              <a:solidFill>
                <a:sysClr val="windowText" lastClr="000000"/>
              </a:solidFill>
              <a:latin typeface="Arial" pitchFamily="34"/>
              <a:cs typeface="Arial" pitchFamily="34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4962" y="4960307"/>
            <a:ext cx="7881981" cy="210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56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l"/>
            <a:r>
              <a:rPr lang="en-US" smtClean="0"/>
              <a:t>Lecture 5: Finite QBDs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50074D-0CF3-44BC-A585-A6C225B3114A}" type="slidenum">
              <a:t>9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/>
          <a:p>
            <a:pPr lvl="0"/>
            <a:r>
              <a:rPr lang="en-US"/>
              <a:t>References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553039"/>
            <a:ext cx="9071640" cy="1779974"/>
          </a:xfrm>
        </p:spPr>
        <p:txBody>
          <a:bodyPr>
            <a:spAutoFit/>
          </a:bodyPr>
          <a:lstStyle/>
          <a:p>
            <a:pPr marL="565200" lvl="0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 err="1" smtClean="0"/>
              <a:t>Niek</a:t>
            </a:r>
            <a:r>
              <a:rPr lang="en-US" sz="2600" dirty="0" smtClean="0"/>
              <a:t> </a:t>
            </a:r>
            <a:r>
              <a:rPr lang="en-US" sz="2600" dirty="0" smtClean="0"/>
              <a:t>Baer. </a:t>
            </a:r>
            <a:r>
              <a:rPr lang="en-US" sz="2600" dirty="0" smtClean="0"/>
              <a:t>Queueing and Traffic, PhD thesis </a:t>
            </a:r>
            <a:r>
              <a:rPr lang="en-US" sz="2600" dirty="0" smtClean="0"/>
              <a:t>University </a:t>
            </a:r>
            <a:r>
              <a:rPr lang="en-US" sz="2600" dirty="0" smtClean="0"/>
              <a:t>of Twente 2015</a:t>
            </a:r>
          </a:p>
          <a:p>
            <a:pPr marL="565200" lvl="0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 smtClean="0"/>
              <a:t>G</a:t>
            </a:r>
            <a:r>
              <a:rPr lang="en-US" sz="2600" dirty="0"/>
              <a:t>. </a:t>
            </a:r>
            <a:r>
              <a:rPr lang="en-US" sz="2600" dirty="0" err="1"/>
              <a:t>Latouche</a:t>
            </a:r>
            <a:r>
              <a:rPr lang="en-US" sz="2600" dirty="0"/>
              <a:t> and V. </a:t>
            </a:r>
            <a:r>
              <a:rPr lang="en-US" sz="2600" dirty="0" err="1"/>
              <a:t>Ramaswami</a:t>
            </a:r>
            <a:r>
              <a:rPr lang="en-US" sz="2600" dirty="0"/>
              <a:t> (1999), Introduction to Matrix Analytic Methods in Stochastic Modeling. SIAM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26235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18603</TotalTime>
  <Words>377</Words>
  <Application>Microsoft Office PowerPoint</Application>
  <PresentationFormat>Custom</PresentationFormat>
  <Paragraphs>78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HG Mincho Light J</vt:lpstr>
      <vt:lpstr>Times New Roman</vt:lpstr>
      <vt:lpstr>Wingdings</vt:lpstr>
      <vt:lpstr>Default</vt:lpstr>
      <vt:lpstr>Lecture 5: Algorithmic Methods for for finite Quasi-birth death processes</vt:lpstr>
      <vt:lpstr>Lecture 5</vt:lpstr>
      <vt:lpstr>Finite Quasi-Birth Death processes</vt:lpstr>
      <vt:lpstr>Method 1: Linear level reduction</vt:lpstr>
      <vt:lpstr>Method 2: Method of Folding  (1)</vt:lpstr>
      <vt:lpstr>Method 2: Method of Folding  (2)</vt:lpstr>
      <vt:lpstr>Method 3: Matrix geometric combination</vt:lpstr>
      <vt:lpstr>Example: uninterrupted traffic on a highway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Transient Analysis of Markov Processes</dc:title>
  <dc:creator>Ahmad Hanbali</dc:creator>
  <cp:lastModifiedBy>Al Hanbali, A. (BMS)</cp:lastModifiedBy>
  <cp:revision>563</cp:revision>
  <dcterms:created xsi:type="dcterms:W3CDTF">2007-11-12T13:14:47Z</dcterms:created>
  <dcterms:modified xsi:type="dcterms:W3CDTF">2016-12-20T10:31:10Z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