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4" r:id="rId1"/>
    <p:sldMasterId id="2147483656" r:id="rId2"/>
  </p:sldMasterIdLst>
  <p:notesMasterIdLst>
    <p:notesMasterId r:id="rId15"/>
  </p:notesMasterIdLst>
  <p:sldIdLst>
    <p:sldId id="256" r:id="rId3"/>
    <p:sldId id="257" r:id="rId4"/>
    <p:sldId id="274" r:id="rId5"/>
    <p:sldId id="275" r:id="rId6"/>
    <p:sldId id="286" r:id="rId7"/>
    <p:sldId id="277" r:id="rId8"/>
    <p:sldId id="278" r:id="rId9"/>
    <p:sldId id="279" r:id="rId10"/>
    <p:sldId id="280" r:id="rId11"/>
    <p:sldId id="282" r:id="rId12"/>
    <p:sldId id="285" r:id="rId13"/>
    <p:sldId id="284" r:id="rId14"/>
  </p:sldIdLst>
  <p:sldSz cx="9144000" cy="6858000" type="screen4x3"/>
  <p:notesSz cx="7315200" cy="96012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é Spanjaard" initials="" lastIdx="0" clrIdx="0"/>
  <p:cmAuthor id="1" name="TU/e" initials="" lastIdx="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4" autoAdjust="0"/>
    <p:restoredTop sz="27230" autoAdjust="0"/>
  </p:normalViewPr>
  <p:slideViewPr>
    <p:cSldViewPr>
      <p:cViewPr>
        <p:scale>
          <a:sx n="90" d="100"/>
          <a:sy n="90" d="100"/>
        </p:scale>
        <p:origin x="2011" y="-13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-442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nl-NL" alt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nl-NL" altLang="nl-N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text styles</a:t>
            </a:r>
          </a:p>
          <a:p>
            <a:pPr lvl="1"/>
            <a:r>
              <a:rPr lang="nl-NL" altLang="nl-NL" smtClean="0"/>
              <a:t>Second level</a:t>
            </a:r>
          </a:p>
          <a:p>
            <a:pPr lvl="2"/>
            <a:r>
              <a:rPr lang="nl-NL" altLang="nl-NL" smtClean="0"/>
              <a:t>Third level</a:t>
            </a:r>
          </a:p>
          <a:p>
            <a:pPr lvl="3"/>
            <a:r>
              <a:rPr lang="nl-NL" altLang="nl-NL" smtClean="0"/>
              <a:t>Fourth level</a:t>
            </a:r>
          </a:p>
          <a:p>
            <a:pPr lvl="4"/>
            <a:r>
              <a:rPr lang="nl-NL" altLang="nl-NL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nl-NL" altLang="nl-N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22F69CB-798E-4E04-89F2-4AB6DBD1AD78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25354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69CB-798E-4E04-89F2-4AB6DBD1AD78}" type="slidenum">
              <a:rPr lang="nl-NL" altLang="nl-NL" smtClean="0"/>
              <a:pPr/>
              <a:t>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58358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 blocks  Which,</a:t>
            </a:r>
            <a:r>
              <a:rPr lang="en-US" baseline="0" dirty="0" smtClean="0"/>
              <a:t> what</a:t>
            </a:r>
            <a:r>
              <a:rPr lang="en-US" dirty="0" smtClean="0"/>
              <a:t> + (C | P):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Conceptual/generic BBs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Physical/specific</a:t>
            </a:r>
            <a:r>
              <a:rPr lang="en-US" baseline="0" dirty="0" smtClean="0"/>
              <a:t> BBs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r>
              <a:rPr lang="en-US" dirty="0" smtClean="0"/>
              <a:t>Connectors Which,</a:t>
            </a:r>
            <a:r>
              <a:rPr lang="en-US" baseline="0" dirty="0" smtClean="0"/>
              <a:t> what</a:t>
            </a:r>
            <a:r>
              <a:rPr lang="en-US" dirty="0" smtClean="0"/>
              <a:t> + (C | P):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Conceptual/generic Conns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Physical/specific</a:t>
            </a:r>
            <a:r>
              <a:rPr lang="en-US" baseline="0" dirty="0" smtClean="0"/>
              <a:t> Conns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View</a:t>
            </a:r>
            <a:r>
              <a:rPr lang="en-US" baseline="0" dirty="0" smtClean="0"/>
              <a:t> – concern – stakeholder (1..*):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…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…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…</a:t>
            </a:r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Extra-functional requirements (Y + motivation) | N 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Security: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Availability &amp; reliability: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Maintainability: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Performance and scalability: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r>
              <a:rPr lang="en-US" baseline="0" dirty="0" smtClean="0"/>
              <a:t>Distribution (Y + motivation) | N: </a:t>
            </a:r>
          </a:p>
          <a:p>
            <a:r>
              <a:rPr lang="en-US" baseline="0" dirty="0" smtClean="0"/>
              <a:t>Because …</a:t>
            </a:r>
          </a:p>
          <a:p>
            <a:endParaRPr lang="en-US" dirty="0" smtClean="0"/>
          </a:p>
          <a:p>
            <a:r>
              <a:rPr lang="en-US" dirty="0" smtClean="0"/>
              <a:t>Clarity/Semantics (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 |  | )</a:t>
            </a:r>
            <a:r>
              <a:rPr lang="en-US" dirty="0" smtClean="0"/>
              <a:t> + motivation</a:t>
            </a:r>
            <a:r>
              <a:rPr lang="en-US" sz="1200" dirty="0" smtClean="0"/>
              <a:t>:</a:t>
            </a:r>
            <a:r>
              <a:rPr lang="en-US" sz="1200" baseline="0" dirty="0" smtClean="0"/>
              <a:t> </a:t>
            </a:r>
            <a:endParaRPr lang="en-US" sz="1200" baseline="0" dirty="0" smtClean="0">
              <a:sym typeface="Wingdings" panose="05000000000000000000" pitchFamily="2" charset="2"/>
            </a:endParaRPr>
          </a:p>
          <a:p>
            <a:r>
              <a:rPr lang="en-US" sz="1200" baseline="0" dirty="0" smtClean="0">
                <a:sym typeface="Wingdings" panose="05000000000000000000" pitchFamily="2" charset="2"/>
              </a:rPr>
              <a:t>Because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69CB-798E-4E04-89F2-4AB6DBD1AD78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24906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 blocks  Which,</a:t>
            </a:r>
            <a:r>
              <a:rPr lang="en-US" baseline="0" dirty="0" smtClean="0"/>
              <a:t> what</a:t>
            </a:r>
            <a:r>
              <a:rPr lang="en-US" dirty="0" smtClean="0"/>
              <a:t> + (C | P):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Conceptual/generic BBs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Physical/specific</a:t>
            </a:r>
            <a:r>
              <a:rPr lang="en-US" baseline="0" dirty="0" smtClean="0"/>
              <a:t> BBs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r>
              <a:rPr lang="en-US" dirty="0" smtClean="0"/>
              <a:t>Connectors Which,</a:t>
            </a:r>
            <a:r>
              <a:rPr lang="en-US" baseline="0" dirty="0" smtClean="0"/>
              <a:t> what</a:t>
            </a:r>
            <a:r>
              <a:rPr lang="en-US" dirty="0" smtClean="0"/>
              <a:t> + (C | P):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Conceptual/generic Conns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Physical/specific</a:t>
            </a:r>
            <a:r>
              <a:rPr lang="en-US" baseline="0" dirty="0" smtClean="0"/>
              <a:t> Conns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View</a:t>
            </a:r>
            <a:r>
              <a:rPr lang="en-US" baseline="0" dirty="0" smtClean="0"/>
              <a:t> – concern – stakeholder (1..*):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…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…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…</a:t>
            </a:r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Extra-functional requirements (Y + motivation) | N 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Security: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Availability &amp; reliability: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Maintainability: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Performance and scalability: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r>
              <a:rPr lang="en-US" baseline="0" dirty="0" smtClean="0"/>
              <a:t>Distribution (Y + motivation) | N: </a:t>
            </a:r>
          </a:p>
          <a:p>
            <a:r>
              <a:rPr lang="en-US" baseline="0" dirty="0" smtClean="0"/>
              <a:t>Because …</a:t>
            </a:r>
          </a:p>
          <a:p>
            <a:endParaRPr lang="en-US" dirty="0" smtClean="0"/>
          </a:p>
          <a:p>
            <a:r>
              <a:rPr lang="en-US" dirty="0" smtClean="0"/>
              <a:t>Clarity/Semantics (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 |  | )</a:t>
            </a:r>
            <a:r>
              <a:rPr lang="en-US" dirty="0" smtClean="0"/>
              <a:t> + motivation</a:t>
            </a:r>
            <a:r>
              <a:rPr lang="en-US" sz="1200" dirty="0" smtClean="0"/>
              <a:t>:</a:t>
            </a:r>
            <a:r>
              <a:rPr lang="en-US" sz="1200" baseline="0" dirty="0" smtClean="0"/>
              <a:t> </a:t>
            </a:r>
            <a:endParaRPr lang="en-US" sz="1200" baseline="0" dirty="0" smtClean="0">
              <a:sym typeface="Wingdings" panose="05000000000000000000" pitchFamily="2" charset="2"/>
            </a:endParaRPr>
          </a:p>
          <a:p>
            <a:r>
              <a:rPr lang="en-US" sz="1200" baseline="0" smtClean="0">
                <a:sym typeface="Wingdings" panose="05000000000000000000" pitchFamily="2" charset="2"/>
              </a:rPr>
              <a:t>Because …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69CB-798E-4E04-89F2-4AB6DBD1AD78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54215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 blocks  Which,</a:t>
            </a:r>
            <a:r>
              <a:rPr lang="en-US" baseline="0" dirty="0" smtClean="0"/>
              <a:t> what</a:t>
            </a:r>
            <a:r>
              <a:rPr lang="en-US" dirty="0" smtClean="0"/>
              <a:t> + (C | P):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Conceptual/generic BBs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Physical/specific</a:t>
            </a:r>
            <a:r>
              <a:rPr lang="en-US" baseline="0" dirty="0" smtClean="0"/>
              <a:t> BBs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r>
              <a:rPr lang="en-US" dirty="0" smtClean="0"/>
              <a:t>Connectors Which,</a:t>
            </a:r>
            <a:r>
              <a:rPr lang="en-US" baseline="0" dirty="0" smtClean="0"/>
              <a:t> what</a:t>
            </a:r>
            <a:r>
              <a:rPr lang="en-US" dirty="0" smtClean="0"/>
              <a:t> + (C | P):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Conceptual/generic Conns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Physical/specific</a:t>
            </a:r>
            <a:r>
              <a:rPr lang="en-US" baseline="0" dirty="0" smtClean="0"/>
              <a:t> Conns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View</a:t>
            </a:r>
            <a:r>
              <a:rPr lang="en-US" baseline="0" dirty="0" smtClean="0"/>
              <a:t> – concern – stakeholder (1..*):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…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…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…</a:t>
            </a:r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Extra-functional requirements (Y + motivation) | N 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Security: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Availability &amp; reliability: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Maintainability: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Performance and scalability: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r>
              <a:rPr lang="en-US" baseline="0" dirty="0" smtClean="0"/>
              <a:t>Distribution (Y + motivation) | N: </a:t>
            </a:r>
          </a:p>
          <a:p>
            <a:r>
              <a:rPr lang="en-US" baseline="0" dirty="0" smtClean="0"/>
              <a:t>Because …</a:t>
            </a:r>
          </a:p>
          <a:p>
            <a:endParaRPr lang="en-US" dirty="0" smtClean="0"/>
          </a:p>
          <a:p>
            <a:r>
              <a:rPr lang="en-US" dirty="0" smtClean="0"/>
              <a:t>Clarity/Semantics (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 |  | )</a:t>
            </a:r>
            <a:r>
              <a:rPr lang="en-US" dirty="0" smtClean="0"/>
              <a:t> + motivation</a:t>
            </a:r>
            <a:r>
              <a:rPr lang="en-US" sz="1200" dirty="0" smtClean="0"/>
              <a:t>:</a:t>
            </a:r>
            <a:r>
              <a:rPr lang="en-US" sz="1200" baseline="0" dirty="0" smtClean="0"/>
              <a:t> </a:t>
            </a:r>
            <a:endParaRPr lang="en-US" sz="1200" baseline="0" dirty="0" smtClean="0">
              <a:sym typeface="Wingdings" panose="05000000000000000000" pitchFamily="2" charset="2"/>
            </a:endParaRPr>
          </a:p>
          <a:p>
            <a:r>
              <a:rPr lang="en-US" sz="1200" baseline="0" dirty="0" smtClean="0">
                <a:sym typeface="Wingdings" panose="05000000000000000000" pitchFamily="2" charset="2"/>
              </a:rPr>
              <a:t>Because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69CB-798E-4E04-89F2-4AB6DBD1AD78}" type="slidenum">
              <a:rPr lang="nl-NL" altLang="nl-NL" smtClean="0"/>
              <a:pPr/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2331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 blocks  Which,</a:t>
            </a:r>
            <a:r>
              <a:rPr lang="en-US" baseline="0" dirty="0" smtClean="0"/>
              <a:t> what</a:t>
            </a:r>
            <a:r>
              <a:rPr lang="en-US" dirty="0" smtClean="0"/>
              <a:t> + (C | P):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Conceptual/generic BBs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Physical/specific</a:t>
            </a:r>
            <a:r>
              <a:rPr lang="en-US" baseline="0" dirty="0" smtClean="0"/>
              <a:t> BBs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r>
              <a:rPr lang="en-US" dirty="0" smtClean="0"/>
              <a:t>Connectors Which,</a:t>
            </a:r>
            <a:r>
              <a:rPr lang="en-US" baseline="0" dirty="0" smtClean="0"/>
              <a:t> what</a:t>
            </a:r>
            <a:r>
              <a:rPr lang="en-US" dirty="0" smtClean="0"/>
              <a:t> + (C | P):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Conceptual/generic Conns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Physical/specific</a:t>
            </a:r>
            <a:r>
              <a:rPr lang="en-US" baseline="0" dirty="0" smtClean="0"/>
              <a:t> Conns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View</a:t>
            </a:r>
            <a:r>
              <a:rPr lang="en-US" baseline="0" dirty="0" smtClean="0"/>
              <a:t> – concern – stakeholder (1..*):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…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…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…</a:t>
            </a:r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Extra-functional requirements (Y + motivation) | N 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Security: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Availability &amp; reliability: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Maintainability: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Performance and scalability: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r>
              <a:rPr lang="en-US" baseline="0" dirty="0" smtClean="0"/>
              <a:t>Distribution (Y + motivation) | N: </a:t>
            </a:r>
          </a:p>
          <a:p>
            <a:r>
              <a:rPr lang="en-US" baseline="0" dirty="0" smtClean="0"/>
              <a:t>Because …</a:t>
            </a:r>
          </a:p>
          <a:p>
            <a:endParaRPr lang="en-US" dirty="0" smtClean="0"/>
          </a:p>
          <a:p>
            <a:r>
              <a:rPr lang="en-US" dirty="0" smtClean="0"/>
              <a:t>Clarity/Semantics (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 |  | )</a:t>
            </a:r>
            <a:r>
              <a:rPr lang="en-US" dirty="0" smtClean="0"/>
              <a:t> + motivation</a:t>
            </a:r>
            <a:r>
              <a:rPr lang="en-US" sz="1200" dirty="0" smtClean="0"/>
              <a:t>:</a:t>
            </a:r>
            <a:r>
              <a:rPr lang="en-US" sz="1200" baseline="0" dirty="0" smtClean="0"/>
              <a:t> </a:t>
            </a:r>
            <a:endParaRPr lang="en-US" sz="1200" baseline="0" dirty="0" smtClean="0">
              <a:sym typeface="Wingdings" panose="05000000000000000000" pitchFamily="2" charset="2"/>
            </a:endParaRPr>
          </a:p>
          <a:p>
            <a:r>
              <a:rPr lang="en-US" sz="1200" baseline="0" dirty="0" smtClean="0">
                <a:sym typeface="Wingdings" panose="05000000000000000000" pitchFamily="2" charset="2"/>
              </a:rPr>
              <a:t>Because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69CB-798E-4E04-89F2-4AB6DBD1AD78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71755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Building blocks  Which,</a:t>
            </a:r>
            <a:r>
              <a:rPr lang="en-US" sz="1000" baseline="0" dirty="0" smtClean="0"/>
              <a:t> what</a:t>
            </a:r>
            <a:r>
              <a:rPr lang="en-US" sz="1000" dirty="0" smtClean="0"/>
              <a:t> + (C | P):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Conceptual/generic BBs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Physical/specific</a:t>
            </a:r>
            <a:r>
              <a:rPr lang="en-US" sz="1000" baseline="0" dirty="0" smtClean="0"/>
              <a:t> BBs</a:t>
            </a:r>
            <a:endParaRPr lang="en-US" sz="1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000" dirty="0" smtClean="0"/>
          </a:p>
          <a:p>
            <a:r>
              <a:rPr lang="en-US" sz="1000" dirty="0" smtClean="0"/>
              <a:t>Connectors Which,</a:t>
            </a:r>
            <a:r>
              <a:rPr lang="en-US" sz="1000" baseline="0" dirty="0" smtClean="0"/>
              <a:t> what</a:t>
            </a:r>
            <a:r>
              <a:rPr lang="en-US" sz="1000" dirty="0" smtClean="0"/>
              <a:t> + (C | P):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Conceptual/generic Conns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Physical/specific</a:t>
            </a:r>
            <a:r>
              <a:rPr lang="en-US" sz="1000" baseline="0" dirty="0" smtClean="0"/>
              <a:t> Conns</a:t>
            </a:r>
            <a:endParaRPr lang="en-US" sz="1000" dirty="0" smtClean="0"/>
          </a:p>
          <a:p>
            <a:r>
              <a:rPr lang="en-US" sz="1000" dirty="0" smtClean="0"/>
              <a:t> </a:t>
            </a:r>
          </a:p>
          <a:p>
            <a:r>
              <a:rPr lang="en-US" sz="1000" dirty="0" smtClean="0"/>
              <a:t>View</a:t>
            </a:r>
            <a:r>
              <a:rPr lang="en-US" sz="1000" baseline="0" dirty="0" smtClean="0"/>
              <a:t> – concern – stakeholder (1..*):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aseline="0" dirty="0" smtClean="0"/>
              <a:t>…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aseline="0" dirty="0" smtClean="0"/>
              <a:t>…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aseline="0" dirty="0" smtClean="0"/>
              <a:t>…</a:t>
            </a:r>
          </a:p>
          <a:p>
            <a:pPr marL="0" indent="0">
              <a:buFont typeface="+mj-lt"/>
              <a:buNone/>
            </a:pPr>
            <a:endParaRPr lang="en-US" sz="100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baseline="0" dirty="0" smtClean="0"/>
              <a:t>Extra-functional requirements (Y + motivation) | N 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800" baseline="0" dirty="0" smtClean="0"/>
              <a:t>Security: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800" baseline="0" dirty="0" smtClean="0"/>
              <a:t>Availability &amp; reliability: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800" baseline="0" dirty="0" smtClean="0"/>
              <a:t>Maintainability: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800" baseline="0" dirty="0" smtClean="0"/>
              <a:t>Performance and scalability: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00" baseline="0" dirty="0" smtClean="0"/>
          </a:p>
          <a:p>
            <a:r>
              <a:rPr lang="en-US" sz="1000" baseline="0" dirty="0" smtClean="0"/>
              <a:t>Distribution (Y + motivation) | N: </a:t>
            </a:r>
          </a:p>
          <a:p>
            <a:r>
              <a:rPr lang="en-US" sz="1000" baseline="0" dirty="0" smtClean="0"/>
              <a:t>Because …</a:t>
            </a:r>
          </a:p>
          <a:p>
            <a:endParaRPr lang="en-US" sz="1000" dirty="0" smtClean="0"/>
          </a:p>
          <a:p>
            <a:r>
              <a:rPr lang="en-US" sz="1000" dirty="0" smtClean="0"/>
              <a:t>Clarity/Semantics (</a:t>
            </a:r>
            <a:r>
              <a:rPr lang="en-US" sz="1000" baseline="0" dirty="0" smtClean="0"/>
              <a:t> </a:t>
            </a:r>
            <a:r>
              <a:rPr lang="en-US" sz="1000" baseline="0" dirty="0" smtClean="0">
                <a:sym typeface="Wingdings" panose="05000000000000000000" pitchFamily="2" charset="2"/>
              </a:rPr>
              <a:t> |  | )</a:t>
            </a:r>
            <a:r>
              <a:rPr lang="en-US" sz="1000" dirty="0" smtClean="0"/>
              <a:t> + motivation:</a:t>
            </a:r>
            <a:r>
              <a:rPr lang="en-US" sz="1000" baseline="0" dirty="0" smtClean="0"/>
              <a:t> </a:t>
            </a:r>
            <a:endParaRPr lang="en-US" sz="1000" baseline="0" dirty="0" smtClean="0">
              <a:sym typeface="Wingdings" panose="05000000000000000000" pitchFamily="2" charset="2"/>
            </a:endParaRPr>
          </a:p>
          <a:p>
            <a:r>
              <a:rPr lang="en-US" sz="1000" baseline="0" dirty="0" smtClean="0">
                <a:sym typeface="Wingdings" panose="05000000000000000000" pitchFamily="2" charset="2"/>
              </a:rPr>
              <a:t>Because …</a:t>
            </a:r>
          </a:p>
          <a:p>
            <a:endParaRPr lang="en-US" sz="1000" smtClean="0"/>
          </a:p>
          <a:p>
            <a:endParaRPr lang="nl-NL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57348-822F-45BB-9DD8-E913D342FB6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6669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 blocks  Which,</a:t>
            </a:r>
            <a:r>
              <a:rPr lang="en-US" baseline="0" dirty="0" smtClean="0"/>
              <a:t> what</a:t>
            </a:r>
            <a:r>
              <a:rPr lang="en-US" dirty="0" smtClean="0"/>
              <a:t> + (C | P):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Conceptual/generic BBs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Physical/specific</a:t>
            </a:r>
            <a:r>
              <a:rPr lang="en-US" baseline="0" dirty="0" smtClean="0"/>
              <a:t> BBs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r>
              <a:rPr lang="en-US" dirty="0" smtClean="0"/>
              <a:t>Connectors Which,</a:t>
            </a:r>
            <a:r>
              <a:rPr lang="en-US" baseline="0" dirty="0" smtClean="0"/>
              <a:t> what</a:t>
            </a:r>
            <a:r>
              <a:rPr lang="en-US" dirty="0" smtClean="0"/>
              <a:t> + (C | P):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Conceptual/generic Conns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Physical/specific</a:t>
            </a:r>
            <a:r>
              <a:rPr lang="en-US" baseline="0" dirty="0" smtClean="0"/>
              <a:t> Conns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View</a:t>
            </a:r>
            <a:r>
              <a:rPr lang="en-US" baseline="0" dirty="0" smtClean="0"/>
              <a:t> – concern – stakeholder (1..*):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…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…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…</a:t>
            </a:r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Extra-functional requirements (Y + motivation) | N 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Security: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Availability &amp; reliability: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Maintainability: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Performance and scalability: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r>
              <a:rPr lang="en-US" baseline="0" dirty="0" smtClean="0"/>
              <a:t>Distribution (Y + motivation) | N: </a:t>
            </a:r>
          </a:p>
          <a:p>
            <a:r>
              <a:rPr lang="en-US" baseline="0" dirty="0" smtClean="0"/>
              <a:t>Because …</a:t>
            </a:r>
          </a:p>
          <a:p>
            <a:endParaRPr lang="en-US" dirty="0" smtClean="0"/>
          </a:p>
          <a:p>
            <a:r>
              <a:rPr lang="en-US" dirty="0" smtClean="0"/>
              <a:t>Clarity/Semantics (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 |  | )</a:t>
            </a:r>
            <a:r>
              <a:rPr lang="en-US" dirty="0" smtClean="0"/>
              <a:t> + motivation</a:t>
            </a:r>
            <a:r>
              <a:rPr lang="en-US" sz="1200" dirty="0" smtClean="0"/>
              <a:t>:</a:t>
            </a:r>
            <a:r>
              <a:rPr lang="en-US" sz="1200" baseline="0" dirty="0" smtClean="0"/>
              <a:t> </a:t>
            </a:r>
            <a:endParaRPr lang="en-US" sz="1200" baseline="0" dirty="0" smtClean="0">
              <a:sym typeface="Wingdings" panose="05000000000000000000" pitchFamily="2" charset="2"/>
            </a:endParaRPr>
          </a:p>
          <a:p>
            <a:r>
              <a:rPr lang="en-US" sz="1200" baseline="0" dirty="0" smtClean="0">
                <a:sym typeface="Wingdings" panose="05000000000000000000" pitchFamily="2" charset="2"/>
              </a:rPr>
              <a:t>Because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69CB-798E-4E04-89F2-4AB6DBD1AD78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31739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 blocks  Which,</a:t>
            </a:r>
            <a:r>
              <a:rPr lang="en-US" baseline="0" dirty="0" smtClean="0"/>
              <a:t> what</a:t>
            </a:r>
            <a:r>
              <a:rPr lang="en-US" dirty="0" smtClean="0"/>
              <a:t> + (C | P):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Conceptual/generic BBs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Physical/specific</a:t>
            </a:r>
            <a:r>
              <a:rPr lang="en-US" baseline="0" dirty="0" smtClean="0"/>
              <a:t> BBs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r>
              <a:rPr lang="en-US" dirty="0" smtClean="0"/>
              <a:t>Connectors Which,</a:t>
            </a:r>
            <a:r>
              <a:rPr lang="en-US" baseline="0" dirty="0" smtClean="0"/>
              <a:t> what</a:t>
            </a:r>
            <a:r>
              <a:rPr lang="en-US" dirty="0" smtClean="0"/>
              <a:t> + (C | P):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Conceptual/generic Conns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Physical/specific</a:t>
            </a:r>
            <a:r>
              <a:rPr lang="en-US" baseline="0" dirty="0" smtClean="0"/>
              <a:t> Conns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View</a:t>
            </a:r>
            <a:r>
              <a:rPr lang="en-US" baseline="0" dirty="0" smtClean="0"/>
              <a:t> – concern – stakeholder (1..*):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…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…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…</a:t>
            </a:r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Extra-functional requirements (Y + motivation) | N 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Security: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Availability &amp; reliability: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Maintainability: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Performance and scalability: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r>
              <a:rPr lang="en-US" baseline="0" dirty="0" smtClean="0"/>
              <a:t>Distribution (Y + motivation) | N: </a:t>
            </a:r>
          </a:p>
          <a:p>
            <a:r>
              <a:rPr lang="en-US" baseline="0" dirty="0" smtClean="0"/>
              <a:t>Because …</a:t>
            </a:r>
          </a:p>
          <a:p>
            <a:endParaRPr lang="en-US" dirty="0" smtClean="0"/>
          </a:p>
          <a:p>
            <a:r>
              <a:rPr lang="en-US" dirty="0" smtClean="0"/>
              <a:t>Clarity/Semantics (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 |  | )</a:t>
            </a:r>
            <a:r>
              <a:rPr lang="en-US" dirty="0" smtClean="0"/>
              <a:t> + motivation</a:t>
            </a:r>
            <a:r>
              <a:rPr lang="en-US" sz="1200" dirty="0" smtClean="0"/>
              <a:t>:</a:t>
            </a:r>
            <a:r>
              <a:rPr lang="en-US" sz="1200" baseline="0" dirty="0" smtClean="0"/>
              <a:t> </a:t>
            </a:r>
            <a:endParaRPr lang="en-US" sz="1200" baseline="0" dirty="0" smtClean="0">
              <a:sym typeface="Wingdings" panose="05000000000000000000" pitchFamily="2" charset="2"/>
            </a:endParaRPr>
          </a:p>
          <a:p>
            <a:r>
              <a:rPr lang="en-US" sz="1200" baseline="0" dirty="0" smtClean="0">
                <a:sym typeface="Wingdings" panose="05000000000000000000" pitchFamily="2" charset="2"/>
              </a:rPr>
              <a:t>Because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69CB-798E-4E04-89F2-4AB6DBD1AD78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14540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 blocks  Which,</a:t>
            </a:r>
            <a:r>
              <a:rPr lang="en-US" baseline="0" dirty="0" smtClean="0"/>
              <a:t> what</a:t>
            </a:r>
            <a:r>
              <a:rPr lang="en-US" dirty="0" smtClean="0"/>
              <a:t> + (C | P):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Conceptual/generic BBs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Physical/specific</a:t>
            </a:r>
            <a:r>
              <a:rPr lang="en-US" baseline="0" dirty="0" smtClean="0"/>
              <a:t> BBs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r>
              <a:rPr lang="en-US" dirty="0" smtClean="0"/>
              <a:t>Connectors Which,</a:t>
            </a:r>
            <a:r>
              <a:rPr lang="en-US" baseline="0" dirty="0" smtClean="0"/>
              <a:t> what</a:t>
            </a:r>
            <a:r>
              <a:rPr lang="en-US" dirty="0" smtClean="0"/>
              <a:t> + (C | P):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Conceptual/generic Conns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Physical/specific</a:t>
            </a:r>
            <a:r>
              <a:rPr lang="en-US" baseline="0" dirty="0" smtClean="0"/>
              <a:t> Conns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View</a:t>
            </a:r>
            <a:r>
              <a:rPr lang="en-US" baseline="0" dirty="0" smtClean="0"/>
              <a:t> – concern – stakeholder (1..*):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…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…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…</a:t>
            </a:r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Extra-functional requirements (Y + motivation) | N 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Security: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Availability &amp; reliability: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Maintainability: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Performance and scalability: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r>
              <a:rPr lang="en-US" baseline="0" dirty="0" smtClean="0"/>
              <a:t>Distribution (Y + motivation) | N: </a:t>
            </a:r>
          </a:p>
          <a:p>
            <a:r>
              <a:rPr lang="en-US" baseline="0" dirty="0" smtClean="0"/>
              <a:t>Because …</a:t>
            </a:r>
          </a:p>
          <a:p>
            <a:endParaRPr lang="en-US" dirty="0" smtClean="0"/>
          </a:p>
          <a:p>
            <a:r>
              <a:rPr lang="en-US" dirty="0" smtClean="0"/>
              <a:t>Clarity/Semantics (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 |  | )</a:t>
            </a:r>
            <a:r>
              <a:rPr lang="en-US" dirty="0" smtClean="0"/>
              <a:t> + motivation</a:t>
            </a:r>
            <a:r>
              <a:rPr lang="en-US" sz="1200" dirty="0" smtClean="0"/>
              <a:t>:</a:t>
            </a:r>
            <a:r>
              <a:rPr lang="en-US" sz="1200" baseline="0" dirty="0" smtClean="0"/>
              <a:t> </a:t>
            </a:r>
            <a:endParaRPr lang="en-US" sz="1200" baseline="0" dirty="0" smtClean="0">
              <a:sym typeface="Wingdings" panose="05000000000000000000" pitchFamily="2" charset="2"/>
            </a:endParaRPr>
          </a:p>
          <a:p>
            <a:r>
              <a:rPr lang="en-US" sz="1200" baseline="0" dirty="0" smtClean="0">
                <a:sym typeface="Wingdings" panose="05000000000000000000" pitchFamily="2" charset="2"/>
              </a:rPr>
              <a:t>Because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69CB-798E-4E04-89F2-4AB6DBD1AD78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90408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 blocks  Which,</a:t>
            </a:r>
            <a:r>
              <a:rPr lang="en-US" baseline="0" dirty="0" smtClean="0"/>
              <a:t> what</a:t>
            </a:r>
            <a:r>
              <a:rPr lang="en-US" dirty="0" smtClean="0"/>
              <a:t> + (C | P):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Conceptual/generic BBs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Physical/specific</a:t>
            </a:r>
            <a:r>
              <a:rPr lang="en-US" baseline="0" dirty="0" smtClean="0"/>
              <a:t> BBs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r>
              <a:rPr lang="en-US" dirty="0" smtClean="0"/>
              <a:t>Connectors Which,</a:t>
            </a:r>
            <a:r>
              <a:rPr lang="en-US" baseline="0" dirty="0" smtClean="0"/>
              <a:t> what</a:t>
            </a:r>
            <a:r>
              <a:rPr lang="en-US" dirty="0" smtClean="0"/>
              <a:t> + (C | P):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Conceptual/generic Conns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Physical/specific</a:t>
            </a:r>
            <a:r>
              <a:rPr lang="en-US" baseline="0" dirty="0" smtClean="0"/>
              <a:t> Conns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View</a:t>
            </a:r>
            <a:r>
              <a:rPr lang="en-US" baseline="0" dirty="0" smtClean="0"/>
              <a:t> – concern – stakeholder (1..*):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…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…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…</a:t>
            </a:r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Extra-functional requirements (Y + motivation) | N 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Security: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Availability &amp; reliability: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Maintainability: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Performance and scalability: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r>
              <a:rPr lang="en-US" baseline="0" dirty="0" smtClean="0"/>
              <a:t>Distribution (Y + motivation) | N: </a:t>
            </a:r>
          </a:p>
          <a:p>
            <a:r>
              <a:rPr lang="en-US" baseline="0" dirty="0" smtClean="0"/>
              <a:t>Because …</a:t>
            </a:r>
          </a:p>
          <a:p>
            <a:endParaRPr lang="en-US" dirty="0" smtClean="0"/>
          </a:p>
          <a:p>
            <a:r>
              <a:rPr lang="en-US" dirty="0" smtClean="0"/>
              <a:t>Clarity/Semantics (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 |  | )</a:t>
            </a:r>
            <a:r>
              <a:rPr lang="en-US" dirty="0" smtClean="0"/>
              <a:t> + motivation</a:t>
            </a:r>
            <a:r>
              <a:rPr lang="en-US" sz="1200" dirty="0" smtClean="0"/>
              <a:t>:</a:t>
            </a:r>
            <a:r>
              <a:rPr lang="en-US" sz="1200" baseline="0" dirty="0" smtClean="0"/>
              <a:t> </a:t>
            </a:r>
            <a:endParaRPr lang="en-US" sz="1200" baseline="0" dirty="0" smtClean="0">
              <a:sym typeface="Wingdings" panose="05000000000000000000" pitchFamily="2" charset="2"/>
            </a:endParaRPr>
          </a:p>
          <a:p>
            <a:r>
              <a:rPr lang="en-US" sz="1200" baseline="0" dirty="0" smtClean="0">
                <a:sym typeface="Wingdings" panose="05000000000000000000" pitchFamily="2" charset="2"/>
              </a:rPr>
              <a:t>Because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69CB-798E-4E04-89F2-4AB6DBD1AD78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96687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 blocks  Which,</a:t>
            </a:r>
            <a:r>
              <a:rPr lang="en-US" baseline="0" dirty="0" smtClean="0"/>
              <a:t> what</a:t>
            </a:r>
            <a:r>
              <a:rPr lang="en-US" dirty="0" smtClean="0"/>
              <a:t> + (C | P):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Conceptual/generic BBs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Physical/specific</a:t>
            </a:r>
            <a:r>
              <a:rPr lang="en-US" baseline="0" dirty="0" smtClean="0"/>
              <a:t> BBs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r>
              <a:rPr lang="en-US" dirty="0" smtClean="0"/>
              <a:t>Connectors Which,</a:t>
            </a:r>
            <a:r>
              <a:rPr lang="en-US" baseline="0" dirty="0" smtClean="0"/>
              <a:t> what</a:t>
            </a:r>
            <a:r>
              <a:rPr lang="en-US" dirty="0" smtClean="0"/>
              <a:t> + (C | P):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Conceptual/generic Conns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Physical/specific</a:t>
            </a:r>
            <a:r>
              <a:rPr lang="en-US" baseline="0" dirty="0" smtClean="0"/>
              <a:t> Conns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View</a:t>
            </a:r>
            <a:r>
              <a:rPr lang="en-US" baseline="0" dirty="0" smtClean="0"/>
              <a:t> – concern – stakeholder (1..*):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…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…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…</a:t>
            </a:r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Extra-functional requirements (Y + motivation) | N 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Security: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Availability &amp; reliability: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Maintainability: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baseline="0" dirty="0" smtClean="0"/>
              <a:t>Performance and scalability: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r>
              <a:rPr lang="en-US" baseline="0" dirty="0" smtClean="0"/>
              <a:t>Distribution (Y + motivation) | N: </a:t>
            </a:r>
          </a:p>
          <a:p>
            <a:r>
              <a:rPr lang="en-US" baseline="0" dirty="0" smtClean="0"/>
              <a:t>Because …</a:t>
            </a:r>
          </a:p>
          <a:p>
            <a:endParaRPr lang="en-US" dirty="0" smtClean="0"/>
          </a:p>
          <a:p>
            <a:r>
              <a:rPr lang="en-US" dirty="0" smtClean="0"/>
              <a:t>Clarity/Semantics (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 |  | )</a:t>
            </a:r>
            <a:r>
              <a:rPr lang="en-US" dirty="0" smtClean="0"/>
              <a:t> + motivation</a:t>
            </a:r>
            <a:r>
              <a:rPr lang="en-US" sz="1200" dirty="0" smtClean="0"/>
              <a:t>:</a:t>
            </a:r>
            <a:r>
              <a:rPr lang="en-US" sz="1200" baseline="0" dirty="0" smtClean="0"/>
              <a:t> </a:t>
            </a:r>
            <a:endParaRPr lang="en-US" sz="1200" baseline="0" dirty="0" smtClean="0">
              <a:sym typeface="Wingdings" panose="05000000000000000000" pitchFamily="2" charset="2"/>
            </a:endParaRPr>
          </a:p>
          <a:p>
            <a:r>
              <a:rPr lang="en-US" sz="1200" baseline="0" dirty="0" smtClean="0">
                <a:sym typeface="Wingdings" panose="05000000000000000000" pitchFamily="2" charset="2"/>
              </a:rPr>
              <a:t>Because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F69CB-798E-4E04-89F2-4AB6DBD1AD78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316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4" name="Picture 8" descr="blue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125538"/>
            <a:ext cx="357187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5" name="Picture 9" descr="blue tit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90" y="1619251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altLang="nl-NL" noProof="0" smtClean="0"/>
              <a:t>Click to edit Master title style</a:t>
            </a:r>
            <a:endParaRPr lang="nl-NL" altLang="nl-NL" noProof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9" y="3238501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nl-NL" noProof="0" smtClean="0"/>
              <a:t>Click to edit Master subtitle style</a:t>
            </a:r>
            <a:endParaRPr lang="nl-NL" altLang="nl-NL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Rudolf Mak</a:t>
            </a:r>
            <a:endParaRPr lang="nl-NL" alt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 smtClean="0"/>
              <a:t>2IMN10-HWA1  </a:t>
            </a:r>
            <a:fld id="{C9A9F2B2-13FF-41D8-BAD7-3C4A4AF0E1A1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3BF572A-0DAC-4540-8B2E-BD8FD0CDF352}" type="datetime5">
              <a:rPr lang="en-US" altLang="nl-NL" smtClean="0"/>
              <a:t>10-Sep-19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3786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9" y="1"/>
            <a:ext cx="2005012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"/>
            <a:ext cx="5867400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Rudolf Mak</a:t>
            </a:r>
            <a:endParaRPr lang="nl-NL" alt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 smtClean="0"/>
              <a:t>2IMN10-HWA1  </a:t>
            </a:r>
            <a:fld id="{020CEAED-0DEA-4BF2-8AC1-CE82B8FA5B91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0FF0417-9FED-4F54-BE57-30BFDDC8150F}" type="datetime5">
              <a:rPr lang="en-US" altLang="nl-NL" smtClean="0"/>
              <a:t>10-Sep-19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07338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90" y="1619251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 altLang="nl-NL" noProof="0" smtClean="0"/>
              <a:t>Click to edit Master title style</a:t>
            </a:r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9" y="3238501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altLang="nl-NL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Rudolf Mak</a:t>
            </a:r>
            <a:endParaRPr lang="nl-NL" alt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 smtClean="0"/>
              <a:t>2IMN10-HWA1  </a:t>
            </a:r>
            <a:fld id="{D419E6C0-3643-45E8-9D24-62E4C4BE5A93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6D4B338-E97D-4E28-8773-4BD0629E197C}" type="datetime5">
              <a:rPr lang="en-US" altLang="nl-NL" smtClean="0"/>
              <a:t>10-Sep-19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10386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Rudolf Mak</a:t>
            </a:r>
            <a:endParaRPr lang="nl-NL" alt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 smtClean="0"/>
              <a:t>2IMN10-HWA1  </a:t>
            </a:r>
            <a:fld id="{A78364C0-2AE2-4D23-A83A-AD6EAA5A1D42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08783AE-67CA-45FA-9BD3-D0C229F4C491}" type="datetime5">
              <a:rPr lang="en-US" altLang="nl-NL" smtClean="0"/>
              <a:t>10-Sep-19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6156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9" y="1196975"/>
            <a:ext cx="3919537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6" y="1196975"/>
            <a:ext cx="3921125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Rudolf Mak</a:t>
            </a: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 smtClean="0"/>
              <a:t>2IMN10-HWA1  </a:t>
            </a:r>
            <a:fld id="{45347A23-B243-40B3-95B7-AEA38B703722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CC0000E-08C1-48C7-8E42-24BAF1C1CEDF}" type="datetime5">
              <a:rPr lang="en-US" altLang="nl-NL" smtClean="0"/>
              <a:t>10-Sep-19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39779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Rudolf Mak</a:t>
            </a:r>
            <a:endParaRPr lang="nl-NL" alt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 smtClean="0"/>
              <a:t>2IMN10-HWA1  </a:t>
            </a:r>
            <a:fld id="{0E390576-9852-4D24-905F-96FCFE084439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1B8271E-373C-4E48-89E6-95C253989AEE}" type="datetime5">
              <a:rPr lang="en-US" altLang="nl-NL" smtClean="0"/>
              <a:t>10-Sep-19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50143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Rudolf Mak</a:t>
            </a:r>
            <a:endParaRPr lang="nl-NL" alt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 smtClean="0"/>
              <a:t>2IMN10-HWA1  </a:t>
            </a:r>
            <a:fld id="{B25BD5BF-3F9A-4DEC-8523-116D0184A9F9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973736A-01D6-41A5-B5B0-09863F712C36}" type="datetime5">
              <a:rPr lang="en-US" altLang="nl-NL" smtClean="0"/>
              <a:t>10-Sep-19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65236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Rudolf Mak</a:t>
            </a:r>
            <a:endParaRPr lang="nl-NL" alt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 smtClean="0"/>
              <a:t>2IMN10-HWA1  </a:t>
            </a:r>
            <a:fld id="{63B6A7F4-D77D-4DC6-A95E-9AE17A1B7BE3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1376AD8-1F95-4029-A5B3-C632383AFAA2}" type="datetime5">
              <a:rPr lang="en-US" altLang="nl-NL" smtClean="0"/>
              <a:t>10-Sep-19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35594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Rudolf Mak</a:t>
            </a: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 smtClean="0"/>
              <a:t>2IMN10-HWA1  </a:t>
            </a:r>
            <a:fld id="{7EBC9E59-FBA4-4454-B9D4-FD732F5098D2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5A43E8C-8405-4F70-B3B7-1620C516F29F}" type="datetime5">
              <a:rPr lang="en-US" altLang="nl-NL" smtClean="0"/>
              <a:t>10-Sep-19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6489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67421" y="6567489"/>
            <a:ext cx="2160364" cy="192930"/>
          </a:xfrm>
        </p:spPr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Rudolf Mak</a:t>
            </a:r>
            <a:endParaRPr lang="nl-NL" alt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419872" y="6552001"/>
            <a:ext cx="1008112" cy="245887"/>
          </a:xfrm>
        </p:spPr>
        <p:txBody>
          <a:bodyPr/>
          <a:lstStyle>
            <a:lvl1pPr>
              <a:defRPr/>
            </a:lvl1pPr>
          </a:lstStyle>
          <a:p>
            <a:r>
              <a:rPr lang="nl-NL" altLang="nl-NL" dirty="0" smtClean="0"/>
              <a:t>2IMN10-HWA1 page  </a:t>
            </a:r>
            <a:fld id="{0C289BCE-B60C-42D3-9F6A-C15BEA956D53}" type="slidenum">
              <a:rPr lang="nl-NL" altLang="nl-NL" smtClean="0"/>
              <a:pPr/>
              <a:t>‹#›</a:t>
            </a:fld>
            <a:endParaRPr lang="nl-NL" altLang="nl-NL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1" y="6567490"/>
            <a:ext cx="539751" cy="187325"/>
          </a:xfrm>
        </p:spPr>
        <p:txBody>
          <a:bodyPr/>
          <a:lstStyle>
            <a:lvl1pPr>
              <a:defRPr/>
            </a:lvl1pPr>
          </a:lstStyle>
          <a:p>
            <a:fld id="{CB7C0E8E-B19B-402B-A3CE-4C3C497C2A53}" type="datetime5">
              <a:rPr lang="en-US" altLang="nl-NL" smtClean="0"/>
              <a:t>10-Sep-19</a:t>
            </a:fld>
            <a:endParaRPr lang="nl-NL" altLang="nl-NL"/>
          </a:p>
        </p:txBody>
      </p:sp>
      <p:pic>
        <p:nvPicPr>
          <p:cNvPr id="7" name="Picture 16" descr="san-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508576"/>
            <a:ext cx="284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762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Rudolf Mak</a:t>
            </a: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 smtClean="0"/>
              <a:t>2IMN10-HWA1  </a:t>
            </a:r>
            <a:fld id="{D1C024E8-12A3-41BF-A2DF-363BBAC87040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2587293-2AD6-4985-81E5-6093FE0C8F94}" type="datetime5">
              <a:rPr lang="en-US" altLang="nl-NL" smtClean="0"/>
              <a:t>10-Sep-19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4835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Rudolf Mak</a:t>
            </a:r>
            <a:endParaRPr lang="nl-NL" alt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 smtClean="0"/>
              <a:t>2IMN10-HWA1  </a:t>
            </a:r>
            <a:fld id="{BAAE4541-7F86-4D90-9CCC-327B78F8A83B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4111F7B-8A8A-47D3-8DB0-E1EF41744B07}" type="datetime5">
              <a:rPr lang="en-US" altLang="nl-NL" smtClean="0"/>
              <a:t>10-Sep-19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54035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9" y="1"/>
            <a:ext cx="2005012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"/>
            <a:ext cx="5867400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Rudolf Mak</a:t>
            </a:r>
            <a:endParaRPr lang="nl-NL" alt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 smtClean="0"/>
              <a:t>2IMN10-HWA1  </a:t>
            </a:r>
            <a:fld id="{BB947EE7-4285-4922-BDA6-19CC7D57A380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07F1E49-410D-49C6-8484-AD10B3875ABB}" type="datetime5">
              <a:rPr lang="en-US" altLang="nl-NL" smtClean="0"/>
              <a:t>10-Sep-19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6599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Rudolf Mak</a:t>
            </a:r>
            <a:endParaRPr lang="nl-NL" alt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 smtClean="0"/>
              <a:t>2IMN10-HWA1  </a:t>
            </a:r>
            <a:fld id="{63212801-3661-4CE3-BDBA-2806E124CFEE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2EA3552-64FD-4A3A-914D-A2B0CF920627}" type="datetime5">
              <a:rPr lang="en-US" altLang="nl-NL" smtClean="0"/>
              <a:t>10-Sep-19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8423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9" y="1196975"/>
            <a:ext cx="3919537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6" y="1196975"/>
            <a:ext cx="3921125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Rudolf Mak</a:t>
            </a: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 smtClean="0"/>
              <a:t>2IMN10-HWA1  </a:t>
            </a:r>
            <a:fld id="{B858014B-A403-4790-B47E-12A0A362B85C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9FD95B4-4690-42AF-AFC2-960423F13256}" type="datetime5">
              <a:rPr lang="en-US" altLang="nl-NL" smtClean="0"/>
              <a:t>10-Sep-19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4960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Rudolf Mak</a:t>
            </a:r>
            <a:endParaRPr lang="nl-NL" alt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 smtClean="0"/>
              <a:t>2IMN10-HWA1  </a:t>
            </a:r>
            <a:fld id="{D2287F19-C9F0-4E85-BDD4-2DD026DD40E4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7A50ADA-9005-4D53-9D8F-DE2B3BDC2F7F}" type="datetime5">
              <a:rPr lang="en-US" altLang="nl-NL" smtClean="0"/>
              <a:t>10-Sep-19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3755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Rudolf Mak</a:t>
            </a:r>
            <a:endParaRPr lang="nl-NL" alt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 smtClean="0"/>
              <a:t>2IMN10-HWA1  </a:t>
            </a:r>
            <a:fld id="{C6C3EA69-8BD1-4A31-ACF6-FBEB1630DBAD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22E6CD1-181D-47E5-AD55-1FD6BC507E84}" type="datetime5">
              <a:rPr lang="en-US" altLang="nl-NL" smtClean="0"/>
              <a:t>10-Sep-19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1372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Rudolf Mak</a:t>
            </a:r>
            <a:endParaRPr lang="nl-NL" alt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 smtClean="0"/>
              <a:t>2IMN10-HWA1  </a:t>
            </a:r>
            <a:fld id="{73579AF3-218C-4B6E-8AC9-321DDFD878DE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CD0A4B2-8083-4898-B863-FA7F11329673}" type="datetime5">
              <a:rPr lang="en-US" altLang="nl-NL" smtClean="0"/>
              <a:t>10-Sep-19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6218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Rudolf Mak</a:t>
            </a: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 smtClean="0"/>
              <a:t>2IMN10-HWA1  </a:t>
            </a:r>
            <a:fld id="{6A7C0E0D-A996-45A9-9EC0-B06D71C291BF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218EEA5-E85C-408E-8640-658313E81071}" type="datetime5">
              <a:rPr lang="en-US" altLang="nl-NL" smtClean="0"/>
              <a:t>10-Sep-19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9453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Rudolf Mak</a:t>
            </a:r>
            <a:endParaRPr lang="nl-NL" alt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dirty="0" smtClean="0"/>
              <a:t>2IMN10-HWA1  </a:t>
            </a:r>
            <a:fld id="{954695C2-C96F-4913-81BB-FFCC23FFCFBC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A28BB06-BC91-4B96-8123-D43925301C46}" type="datetime5">
              <a:rPr lang="en-US" altLang="nl-NL" smtClean="0"/>
              <a:t>10-Sep-19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6835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9" name="Picture 17" descr="blue bar smal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9820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9" y="0"/>
            <a:ext cx="80248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9"/>
            <a:ext cx="287972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nl-NL" altLang="nl-NL" smtClean="0"/>
              <a:t>Rudolf Mak</a:t>
            </a:r>
            <a:endParaRPr lang="nl-NL" altLang="nl-NL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0302" y="6567489"/>
            <a:ext cx="576263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nl-NL" altLang="nl-NL" dirty="0" smtClean="0"/>
              <a:t>2IMN10-HWA1  </a:t>
            </a:r>
            <a:fld id="{F598591C-FF05-4765-99A7-3E7F7D56055E}" type="slidenum">
              <a:rPr lang="nl-NL" altLang="nl-NL"/>
              <a:pPr/>
              <a:t>‹#›</a:t>
            </a:fld>
            <a:endParaRPr lang="nl-NL" altLang="nl-NL" dirty="0"/>
          </a:p>
        </p:txBody>
      </p:sp>
      <p:pic>
        <p:nvPicPr>
          <p:cNvPr id="49163" name="Picture 11" descr="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1" y="6332538"/>
            <a:ext cx="2030413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30550" y="6567489"/>
            <a:ext cx="539751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fld id="{10FAEF41-5B8A-4E95-A639-939940ED3794}" type="datetime5">
              <a:rPr lang="en-US" altLang="nl-NL" smtClean="0"/>
              <a:t>10-Sep-19</a:t>
            </a:fld>
            <a:endParaRPr lang="nl-NL" altLang="nl-NL"/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9" y="1196975"/>
            <a:ext cx="7993063" cy="454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52" name="Picture 16" descr="blue bar smal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9820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9" y="1196975"/>
            <a:ext cx="7993063" cy="454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text styles</a:t>
            </a:r>
          </a:p>
          <a:p>
            <a:pPr lvl="1"/>
            <a:r>
              <a:rPr lang="nl-NL" altLang="nl-NL" smtClean="0"/>
              <a:t>Second level</a:t>
            </a:r>
          </a:p>
          <a:p>
            <a:pPr lvl="2"/>
            <a:r>
              <a:rPr lang="nl-NL" altLang="nl-NL" smtClean="0"/>
              <a:t>Third level</a:t>
            </a:r>
          </a:p>
          <a:p>
            <a:pPr lvl="3"/>
            <a:r>
              <a:rPr lang="nl-NL" altLang="nl-NL" smtClean="0"/>
              <a:t>Fourth level</a:t>
            </a:r>
          </a:p>
          <a:p>
            <a:pPr lvl="4"/>
            <a:r>
              <a:rPr lang="nl-NL" altLang="nl-NL" smtClean="0"/>
              <a:t>Fifth level</a:t>
            </a:r>
          </a:p>
        </p:txBody>
      </p:sp>
      <p:sp>
        <p:nvSpPr>
          <p:cNvPr id="21914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9"/>
            <a:ext cx="287972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nl-NL" altLang="nl-NL" smtClean="0"/>
              <a:t>Rudolf Mak</a:t>
            </a:r>
            <a:endParaRPr lang="nl-NL" altLang="nl-NL"/>
          </a:p>
        </p:txBody>
      </p:sp>
      <p:sp>
        <p:nvSpPr>
          <p:cNvPr id="21914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0302" y="6567489"/>
            <a:ext cx="576263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nl-NL" altLang="nl-NL" dirty="0" smtClean="0"/>
              <a:t>2IMN10-HWA1  </a:t>
            </a:r>
            <a:fld id="{F5B2F544-F8AD-4BEA-A4CF-98BAD4BF3C41}" type="slidenum">
              <a:rPr lang="nl-NL" altLang="nl-NL"/>
              <a:pPr/>
              <a:t>‹#›</a:t>
            </a:fld>
            <a:endParaRPr lang="nl-NL" altLang="nl-NL" dirty="0"/>
          </a:p>
        </p:txBody>
      </p:sp>
      <p:pic>
        <p:nvPicPr>
          <p:cNvPr id="219149" name="Picture 13" descr="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1" y="6332538"/>
            <a:ext cx="2030413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5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30550" y="6567489"/>
            <a:ext cx="539751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fld id="{FADBB43E-AAE5-4D0C-91E4-2B0EA35D44AD}" type="datetime5">
              <a:rPr lang="en-US" altLang="nl-NL" smtClean="0"/>
              <a:t>10-Sep-19</a:t>
            </a:fld>
            <a:endParaRPr lang="nl-NL" altLang="nl-NL"/>
          </a:p>
        </p:txBody>
      </p:sp>
      <p:sp>
        <p:nvSpPr>
          <p:cNvPr id="21915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11189" y="0"/>
            <a:ext cx="80248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isesoftware.com/is-rest-best-for-micorservices-architectur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warehouse4u.inf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bco.com/blog/2015/03/23/creating-business-value-by-example-open-api-and-api-management-at-paypa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ingfinance.com/algorithmic-trading-system-architecture-pos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rpc/grpc/blob/master/doc/load-balancing.m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bm.com/developerworks/library/x-NIEM1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anticscholar.org/paper/Stepwise-refinement-of-sequence-diagrams-with-soft-Refsdal-Runde/5e6a7cf98bb11a0965373ea128f1ad89ba32393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Typical-in-vehicle-network-architecture-in-a-modern-car_fig2_30549987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smus.com/what-we-do/services/risk-advisory/the-ultra-secure-network-architecture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future.2017.08.05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Architecture</a:t>
            </a:r>
            <a:br>
              <a:rPr lang="en-US" sz="3600" dirty="0" smtClean="0"/>
            </a:br>
            <a:r>
              <a:rPr lang="en-US" sz="3600" dirty="0" smtClean="0"/>
              <a:t> of</a:t>
            </a:r>
            <a:br>
              <a:rPr lang="en-US" sz="3600" dirty="0" smtClean="0"/>
            </a:br>
            <a:r>
              <a:rPr lang="en-US" sz="3600" dirty="0" smtClean="0"/>
              <a:t>Distributed Systems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> 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Homework Assignment 1</a:t>
            </a:r>
            <a:br>
              <a:rPr lang="en-US" sz="2400" dirty="0" smtClean="0"/>
            </a:br>
            <a:r>
              <a:rPr lang="en-US" sz="2400" dirty="0" smtClean="0"/>
              <a:t>2019-2020</a:t>
            </a:r>
            <a:endParaRPr lang="en-US" altLang="nl-NL" sz="3200" dirty="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761" y="4678337"/>
            <a:ext cx="2232620" cy="550863"/>
          </a:xfrm>
        </p:spPr>
        <p:txBody>
          <a:bodyPr>
            <a:normAutofit/>
          </a:bodyPr>
          <a:lstStyle/>
          <a:p>
            <a:pPr algn="just"/>
            <a:r>
              <a:rPr lang="en-US" altLang="nl-NL" sz="3200" dirty="0" smtClean="0"/>
              <a:t>R. H. Mak</a:t>
            </a:r>
            <a:endParaRPr lang="en-US" alt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Rudolf Mak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2IMN10-HW1 </a:t>
            </a:r>
            <a:fld id="{1E9653F7-F796-48F7-AE59-C763E87376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2432A881-5A9A-4B53-A07E-C5814F3D3BD6}" type="datetime5">
              <a:rPr lang="en-US" smtClean="0"/>
              <a:t>10-Sep-19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6555" y="116632"/>
            <a:ext cx="8190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Taken </a:t>
            </a:r>
            <a:r>
              <a:rPr lang="nl-NL" dirty="0" err="1">
                <a:solidFill>
                  <a:schemeClr val="tx2"/>
                </a:solidFill>
              </a:rPr>
              <a:t>from</a:t>
            </a:r>
            <a:r>
              <a:rPr lang="nl-NL" dirty="0" smtClean="0">
                <a:solidFill>
                  <a:schemeClr val="tx2"/>
                </a:solidFill>
              </a:rPr>
              <a:t>:</a:t>
            </a:r>
          </a:p>
          <a:p>
            <a:r>
              <a:rPr lang="nl-NL" dirty="0" smtClean="0">
                <a:hlinkClick r:id="rId3"/>
              </a:rPr>
              <a:t>https://concisesoftware.com/is-rest-best-for-micorservices-architecture/</a:t>
            </a:r>
            <a:endParaRPr lang="nl-NL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4" y="1718810"/>
            <a:ext cx="8256036" cy="38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40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Rudolf Mak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2IMN10-HW1 </a:t>
            </a:r>
            <a:fld id="{1E9653F7-F796-48F7-AE59-C763E873762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B9A2214-B673-4A08-9417-7C457E942AF7}" type="datetime5">
              <a:rPr lang="en-US" smtClean="0"/>
              <a:t>10-Sep-19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6555" y="116632"/>
            <a:ext cx="8190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Taken </a:t>
            </a:r>
            <a:r>
              <a:rPr lang="nl-NL" dirty="0" err="1">
                <a:solidFill>
                  <a:schemeClr val="tx2"/>
                </a:solidFill>
              </a:rPr>
              <a:t>from</a:t>
            </a:r>
            <a:r>
              <a:rPr lang="nl-NL" dirty="0" smtClean="0">
                <a:solidFill>
                  <a:schemeClr val="tx2"/>
                </a:solidFill>
              </a:rPr>
              <a:t>:</a:t>
            </a:r>
          </a:p>
          <a:p>
            <a:r>
              <a:rPr lang="nl-NL" dirty="0" smtClean="0">
                <a:hlinkClick r:id="rId3"/>
              </a:rPr>
              <a:t>https://www.datawarehouse4u.info/</a:t>
            </a:r>
            <a:endParaRPr lang="nl-NL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05" y="1244843"/>
            <a:ext cx="7290810" cy="474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33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Rudolf Mak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2IMN10-HW1 </a:t>
            </a:r>
            <a:fld id="{1E9653F7-F796-48F7-AE59-C763E873762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BD953A7-1638-4E24-AACC-F2ADAD020068}" type="datetime5">
              <a:rPr lang="en-US" smtClean="0"/>
              <a:t>10-Sep-19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6555" y="118373"/>
            <a:ext cx="8190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Taken </a:t>
            </a:r>
            <a:r>
              <a:rPr lang="nl-NL" dirty="0" err="1">
                <a:solidFill>
                  <a:schemeClr val="tx2"/>
                </a:solidFill>
              </a:rPr>
              <a:t>from</a:t>
            </a:r>
            <a:r>
              <a:rPr lang="nl-NL" dirty="0" smtClean="0">
                <a:solidFill>
                  <a:schemeClr val="tx2"/>
                </a:solidFill>
              </a:rPr>
              <a:t>:</a:t>
            </a:r>
          </a:p>
          <a:p>
            <a:r>
              <a:rPr lang="nl-NL" dirty="0" smtClean="0">
                <a:hlinkClick r:id="rId3"/>
              </a:rPr>
              <a:t>https://www.tibco.com/blog/2015/03/23/creating-business-value-by-example/</a:t>
            </a:r>
            <a:endParaRPr lang="nl-NL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096814" cy="454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9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altLang="nl-NL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80729"/>
            <a:ext cx="8568952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dirty="0"/>
              <a:t>Consider the models on the following slides and answer </a:t>
            </a:r>
            <a:r>
              <a:rPr lang="en-US" b="0" dirty="0" smtClean="0"/>
              <a:t>the following </a:t>
            </a:r>
            <a:r>
              <a:rPr lang="en-US" b="0" dirty="0"/>
              <a:t>questions. Each model is provided with a </a:t>
            </a:r>
            <a:r>
              <a:rPr lang="en-US" b="0" dirty="0" smtClean="0"/>
              <a:t>hyperlink to </a:t>
            </a:r>
            <a:r>
              <a:rPr lang="en-US" b="0" dirty="0"/>
              <a:t>acknowledge its source and for additional information.</a:t>
            </a:r>
            <a:endParaRPr lang="en-US" sz="2000" b="0" dirty="0"/>
          </a:p>
          <a:p>
            <a:pPr lvl="1">
              <a:buFontTx/>
              <a:buNone/>
            </a:pPr>
            <a:endParaRPr lang="en-US" sz="1600" b="0" dirty="0"/>
          </a:p>
          <a:p>
            <a:pPr lvl="1" indent="-534988">
              <a:buFont typeface="+mj-lt"/>
              <a:buAutoNum type="arabicPeriod"/>
            </a:pPr>
            <a:r>
              <a:rPr lang="en-US" sz="2000" b="0" dirty="0"/>
              <a:t>What building blocks do you see? What do they represent? Are they </a:t>
            </a:r>
            <a:r>
              <a:rPr lang="en-US" sz="2000" b="0" dirty="0" smtClean="0"/>
              <a:t>conceptual/generic </a:t>
            </a:r>
            <a:r>
              <a:rPr lang="en-US" sz="2000" b="0" dirty="0"/>
              <a:t>(</a:t>
            </a:r>
            <a:r>
              <a:rPr lang="en-US" sz="2000" b="0" dirty="0" smtClean="0"/>
              <a:t>C) </a:t>
            </a:r>
            <a:r>
              <a:rPr lang="en-US" sz="2000" b="0" dirty="0"/>
              <a:t>or </a:t>
            </a:r>
            <a:r>
              <a:rPr lang="en-US" sz="2000" b="0" dirty="0" smtClean="0"/>
              <a:t>physical/specific </a:t>
            </a:r>
            <a:r>
              <a:rPr lang="en-US" sz="2000" b="0" dirty="0"/>
              <a:t>(P)?</a:t>
            </a:r>
          </a:p>
          <a:p>
            <a:pPr lvl="1" indent="-534988">
              <a:buFont typeface="+mj-lt"/>
              <a:buAutoNum type="arabicPeriod"/>
            </a:pPr>
            <a:r>
              <a:rPr lang="en-US" sz="2000" b="0" dirty="0"/>
              <a:t>Same questions as 1, but now for connectors? Do not forget (C) or (P)!</a:t>
            </a:r>
          </a:p>
          <a:p>
            <a:pPr lvl="1" indent="-534988">
              <a:buFont typeface="+mj-lt"/>
              <a:buAutoNum type="arabicPeriod"/>
            </a:pPr>
            <a:r>
              <a:rPr lang="en-US" sz="2000" b="0" dirty="0"/>
              <a:t>To which </a:t>
            </a:r>
            <a:r>
              <a:rPr lang="en-US" sz="2000" b="0" dirty="0" smtClean="0"/>
              <a:t>viewpoints </a:t>
            </a:r>
            <a:r>
              <a:rPr lang="en-US" sz="1800" b="0" dirty="0"/>
              <a:t>(</a:t>
            </a:r>
            <a:r>
              <a:rPr lang="en-US" sz="1800" b="0" dirty="0" smtClean="0"/>
              <a:t>1 up to 3) </a:t>
            </a:r>
            <a:r>
              <a:rPr lang="en-US" sz="2000" b="0" dirty="0"/>
              <a:t>does the model belong?</a:t>
            </a:r>
          </a:p>
          <a:p>
            <a:pPr marL="534988" lvl="2" indent="0">
              <a:buNone/>
            </a:pPr>
            <a:r>
              <a:rPr lang="en-US" sz="1600" b="0" dirty="0"/>
              <a:t>	Motivate why, and identify corresponding stakeholders and their concerns</a:t>
            </a:r>
            <a:r>
              <a:rPr lang="en-US" sz="1600" b="0" dirty="0" smtClean="0"/>
              <a:t>.</a:t>
            </a:r>
          </a:p>
          <a:p>
            <a:pPr marL="534988" lvl="2" indent="0">
              <a:buNone/>
            </a:pPr>
            <a:r>
              <a:rPr lang="en-US" sz="1600" b="0" dirty="0"/>
              <a:t> </a:t>
            </a:r>
            <a:r>
              <a:rPr lang="en-US" sz="1600" b="0" dirty="0" smtClean="0"/>
              <a:t>      You may choose from both </a:t>
            </a:r>
            <a:r>
              <a:rPr lang="en-US" sz="1600" b="0" dirty="0" err="1" smtClean="0"/>
              <a:t>Kruchten</a:t>
            </a:r>
            <a:r>
              <a:rPr lang="en-US" sz="1600" b="0" dirty="0" smtClean="0"/>
              <a:t> and </a:t>
            </a:r>
            <a:r>
              <a:rPr lang="en-US" sz="1600" b="0" dirty="0" err="1" smtClean="0"/>
              <a:t>Rozanski</a:t>
            </a:r>
            <a:r>
              <a:rPr lang="en-US" sz="1600" b="0" dirty="0" smtClean="0"/>
              <a:t>-Woods libraries. </a:t>
            </a:r>
            <a:endParaRPr lang="en-US" sz="1600" b="0" dirty="0"/>
          </a:p>
          <a:p>
            <a:pPr lvl="1" indent="-534988">
              <a:buFont typeface="+mj-lt"/>
              <a:buAutoNum type="arabicPeriod"/>
            </a:pPr>
            <a:r>
              <a:rPr lang="en-US" sz="2000" b="0" dirty="0"/>
              <a:t>Which of the following EFRs are addressed </a:t>
            </a:r>
            <a:r>
              <a:rPr lang="en-US" sz="1800" b="0" dirty="0"/>
              <a:t>(Y + motivation | N)</a:t>
            </a:r>
            <a:r>
              <a:rPr lang="en-US" sz="2000" b="0" dirty="0"/>
              <a:t>?</a:t>
            </a:r>
          </a:p>
          <a:p>
            <a:pPr marL="534988" lvl="2" indent="0">
              <a:buNone/>
            </a:pPr>
            <a:r>
              <a:rPr lang="en-US" sz="1600" b="0" dirty="0"/>
              <a:t>	Performance/scalability, availability/reliability, security, maintainability, other?</a:t>
            </a:r>
          </a:p>
          <a:p>
            <a:pPr lvl="1" indent="-534988">
              <a:buFont typeface="+mj-lt"/>
              <a:buAutoNum type="arabicPeriod"/>
            </a:pPr>
            <a:r>
              <a:rPr lang="en-US" sz="2000" b="0" dirty="0"/>
              <a:t>Is there a concept of distribution </a:t>
            </a:r>
            <a:r>
              <a:rPr lang="en-US" sz="1800" b="0" dirty="0"/>
              <a:t>(Y + motivation | N)</a:t>
            </a:r>
            <a:r>
              <a:rPr lang="en-US" sz="2000" b="0" dirty="0"/>
              <a:t>?</a:t>
            </a:r>
          </a:p>
          <a:p>
            <a:pPr lvl="1" indent="-534988">
              <a:buFont typeface="+mj-lt"/>
              <a:buAutoNum type="arabicPeriod"/>
            </a:pPr>
            <a:r>
              <a:rPr lang="en-US" sz="2000" b="0" dirty="0"/>
              <a:t>Comment on the clarity/semantics of the diagram</a:t>
            </a:r>
          </a:p>
          <a:p>
            <a:pPr marL="400050" lvl="2" indent="0">
              <a:buNone/>
            </a:pPr>
            <a:r>
              <a:rPr lang="en-US" sz="1200" b="0" dirty="0">
                <a:sym typeface="Wingdings" panose="05000000000000000000" pitchFamily="2" charset="2"/>
              </a:rPr>
              <a:t>           </a:t>
            </a:r>
            <a:r>
              <a:rPr lang="en-US" sz="1600" b="0" dirty="0">
                <a:sym typeface="Wingdings" panose="05000000000000000000" pitchFamily="2" charset="2"/>
              </a:rPr>
              <a:t> |  |  , plus motivation </a:t>
            </a:r>
            <a:endParaRPr lang="en-US" sz="2000" b="0" dirty="0"/>
          </a:p>
          <a:p>
            <a:pPr marL="5715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Keep you answers crisp!</a:t>
            </a:r>
          </a:p>
          <a:p>
            <a:pPr marL="0" indent="0">
              <a:buNone/>
            </a:pPr>
            <a:endParaRPr lang="en-US" alt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nl-NL" smtClean="0"/>
              <a:t>Rudolf Mak</a:t>
            </a:r>
            <a:endParaRPr lang="nl-NL" alt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275856" y="6525345"/>
            <a:ext cx="1224136" cy="260648"/>
          </a:xfrm>
        </p:spPr>
        <p:txBody>
          <a:bodyPr/>
          <a:lstStyle/>
          <a:p>
            <a:r>
              <a:rPr lang="nl-NL" altLang="nl-NL" dirty="0" smtClean="0"/>
              <a:t>2IMN10-HWA  </a:t>
            </a:r>
            <a:fld id="{7B5A7481-291A-4E63-B324-D5789FA2006A}" type="slidenum">
              <a:rPr lang="nl-NL" altLang="nl-NL"/>
              <a:pPr/>
              <a:t>1</a:t>
            </a:fld>
            <a:endParaRPr lang="nl-NL" altLang="nl-NL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E019D3A-65CA-4753-866A-DB16302F53C5}" type="datetime5">
              <a:rPr lang="en-US" altLang="nl-NL" smtClean="0"/>
              <a:t>10-Sep-19</a:t>
            </a:fld>
            <a:endParaRPr lang="nl-NL" alt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Taken </a:t>
            </a:r>
            <a:r>
              <a:rPr lang="nl-NL" sz="2000" dirty="0" err="1" smtClean="0"/>
              <a:t>from</a:t>
            </a:r>
            <a:r>
              <a:rPr lang="nl-NL" sz="2000" dirty="0" smtClean="0"/>
              <a:t>:</a:t>
            </a:r>
            <a:br>
              <a:rPr lang="nl-NL" sz="2000" dirty="0" smtClean="0"/>
            </a:br>
            <a:r>
              <a:rPr lang="nl-NL" sz="1600" dirty="0" err="1" smtClean="0">
                <a:hlinkClick r:id="rId3"/>
              </a:rPr>
              <a:t>Algorithmic</a:t>
            </a:r>
            <a:r>
              <a:rPr lang="nl-NL" sz="1600" dirty="0" smtClean="0">
                <a:hlinkClick r:id="rId3"/>
              </a:rPr>
              <a:t> </a:t>
            </a:r>
            <a:r>
              <a:rPr lang="nl-NL" sz="1600" dirty="0" err="1" smtClean="0">
                <a:hlinkClick r:id="rId3"/>
              </a:rPr>
              <a:t>Trading</a:t>
            </a:r>
            <a:r>
              <a:rPr lang="nl-NL" sz="1600" dirty="0" smtClean="0">
                <a:hlinkClick r:id="rId3"/>
              </a:rPr>
              <a:t> System Architecture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Rudolf Mak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2IMN10-HW1 </a:t>
            </a:r>
            <a:fld id="{1E9653F7-F796-48F7-AE59-C763E873762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9D5EA85F-E245-4B01-8C0D-EE0618319E84}" type="datetime5">
              <a:rPr lang="en-US" smtClean="0"/>
              <a:t>10-Sep-19</a:t>
            </a:fld>
            <a:endParaRPr lang="en-US"/>
          </a:p>
        </p:txBody>
      </p:sp>
      <p:sp>
        <p:nvSpPr>
          <p:cNvPr id="7" name="AutoShape 2" descr="Afbeeldingsresultaat voor stock exchange software archite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50" y="1952624"/>
            <a:ext cx="8700430" cy="313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Rudolf Mak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2IMN10-HW1 </a:t>
            </a:r>
            <a:fld id="{1E9653F7-F796-48F7-AE59-C763E873762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6B35147-6064-4569-AC5B-8E787CA84D49}" type="datetime5">
              <a:rPr lang="en-US" smtClean="0"/>
              <a:t>10-Sep-19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3538" y="44624"/>
            <a:ext cx="8190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Taken </a:t>
            </a:r>
            <a:r>
              <a:rPr lang="nl-NL" dirty="0" err="1">
                <a:solidFill>
                  <a:schemeClr val="tx2"/>
                </a:solidFill>
              </a:rPr>
              <a:t>from</a:t>
            </a:r>
            <a:r>
              <a:rPr lang="nl-NL" dirty="0" smtClean="0">
                <a:solidFill>
                  <a:schemeClr val="tx2"/>
                </a:solidFill>
              </a:rPr>
              <a:t>:</a:t>
            </a:r>
          </a:p>
          <a:p>
            <a:r>
              <a:rPr lang="nl-NL" dirty="0" smtClean="0">
                <a:hlinkClick r:id="rId3"/>
              </a:rPr>
              <a:t>https://github.com/grpc/grpc/blob/master/doc/load-balancing.md</a:t>
            </a:r>
            <a:endParaRPr lang="nl-NL" dirty="0" smtClean="0"/>
          </a:p>
        </p:txBody>
      </p:sp>
      <p:sp>
        <p:nvSpPr>
          <p:cNvPr id="7" name="AutoShape 2" descr="Afbeeldingsresultaat voor stock exchange software archite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9091010" cy="681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72" y="1268760"/>
            <a:ext cx="6840512" cy="4801630"/>
          </a:xfrm>
        </p:spPr>
      </p:pic>
      <p:sp>
        <p:nvSpPr>
          <p:cNvPr id="5" name="Rectangle 4"/>
          <p:cNvSpPr/>
          <p:nvPr/>
        </p:nvSpPr>
        <p:spPr>
          <a:xfrm>
            <a:off x="473387" y="188640"/>
            <a:ext cx="8190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Taken </a:t>
            </a:r>
            <a:r>
              <a:rPr lang="nl-NL" dirty="0" err="1">
                <a:solidFill>
                  <a:schemeClr val="tx2"/>
                </a:solidFill>
              </a:rPr>
              <a:t>from</a:t>
            </a:r>
            <a:r>
              <a:rPr lang="nl-NL" dirty="0" smtClean="0">
                <a:solidFill>
                  <a:schemeClr val="tx2"/>
                </a:solidFill>
              </a:rPr>
              <a:t>:</a:t>
            </a:r>
          </a:p>
          <a:p>
            <a:r>
              <a:rPr lang="nl-NL" dirty="0" smtClean="0">
                <a:hlinkClick r:id="rId4"/>
              </a:rPr>
              <a:t>http://www.ibm.com/developerworks/library/x-NIEM1/</a:t>
            </a:r>
            <a:endParaRPr lang="nl-NL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altLang="nl-NL" smtClean="0"/>
              <a:t>Rudolf Mak</a:t>
            </a:r>
            <a:endParaRPr lang="nl-NL" alt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9C92E0B-5D60-4860-8339-8B4132566E4E}" type="datetime5">
              <a:rPr lang="en-US" altLang="nl-NL" smtClean="0"/>
              <a:t>10-Sep-19</a:t>
            </a:fld>
            <a:endParaRPr lang="nl-NL" alt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altLang="nl-NL" dirty="0" smtClean="0"/>
              <a:t>2IMN10-HW1  </a:t>
            </a:r>
            <a:fld id="{0C289BCE-B60C-42D3-9F6A-C15BEA956D53}" type="slidenum">
              <a:rPr lang="nl-NL" altLang="nl-NL" smtClean="0"/>
              <a:pPr/>
              <a:t>4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9350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Rudolf Mak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2IMN10-HW1 </a:t>
            </a:r>
            <a:fld id="{1E9653F7-F796-48F7-AE59-C763E87376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E3CE44B-7E98-4E91-ADEC-F15C70228900}" type="datetime5">
              <a:rPr lang="en-US" smtClean="0"/>
              <a:t>10-Sep-19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6555" y="116632"/>
            <a:ext cx="8190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Taken </a:t>
            </a:r>
            <a:r>
              <a:rPr lang="nl-NL" dirty="0" err="1">
                <a:solidFill>
                  <a:schemeClr val="tx2"/>
                </a:solidFill>
              </a:rPr>
              <a:t>from</a:t>
            </a:r>
            <a:r>
              <a:rPr lang="nl-NL" dirty="0" smtClean="0">
                <a:solidFill>
                  <a:schemeClr val="tx2"/>
                </a:solidFill>
              </a:rPr>
              <a:t>:</a:t>
            </a:r>
          </a:p>
          <a:p>
            <a:r>
              <a:rPr lang="en-US" dirty="0" smtClean="0">
                <a:solidFill>
                  <a:schemeClr val="tx2"/>
                </a:solidFill>
                <a:hlinkClick r:id="rId3"/>
              </a:rPr>
              <a:t>Stepwise refinement of sequence diagrams with soft real-time constraints</a:t>
            </a:r>
            <a:endParaRPr lang="nl-NL" dirty="0" smtClean="0">
              <a:solidFill>
                <a:schemeClr val="tx2"/>
              </a:solidFill>
            </a:endParaRPr>
          </a:p>
        </p:txBody>
      </p:sp>
      <p:sp>
        <p:nvSpPr>
          <p:cNvPr id="7" name="AutoShape 2" descr="Afbeeldingsresultaat voor stock exchange software archite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95" y="1181323"/>
            <a:ext cx="4446950" cy="499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Rudolf Mak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419872" y="6567489"/>
            <a:ext cx="1008112" cy="245887"/>
          </a:xfrm>
        </p:spPr>
        <p:txBody>
          <a:bodyPr/>
          <a:lstStyle/>
          <a:p>
            <a:pPr>
              <a:defRPr/>
            </a:pPr>
            <a:r>
              <a:rPr lang="en-US" smtClean="0"/>
              <a:t>2IMN10-HW1 </a:t>
            </a:r>
            <a:fld id="{1E9653F7-F796-48F7-AE59-C763E873762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0B582D9-4F87-4750-956F-FC150B6E2A1B}" type="datetime5">
              <a:rPr lang="en-US" smtClean="0"/>
              <a:t>10-Sep-19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6555" y="118373"/>
            <a:ext cx="8190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Taken </a:t>
            </a:r>
            <a:r>
              <a:rPr lang="nl-NL" dirty="0" err="1">
                <a:solidFill>
                  <a:schemeClr val="tx2"/>
                </a:solidFill>
              </a:rPr>
              <a:t>from</a:t>
            </a:r>
            <a:r>
              <a:rPr lang="nl-NL" dirty="0" smtClean="0">
                <a:solidFill>
                  <a:schemeClr val="tx2"/>
                </a:solidFill>
              </a:rPr>
              <a:t>:</a:t>
            </a:r>
          </a:p>
          <a:p>
            <a:r>
              <a:rPr lang="en-US" dirty="0" smtClean="0">
                <a:hlinkClick r:id="rId3"/>
              </a:rPr>
              <a:t>Enhancing Automotive Embedded Systems with FPGAs</a:t>
            </a:r>
            <a:endParaRPr lang="nl-NL" dirty="0" smtClean="0"/>
          </a:p>
        </p:txBody>
      </p:sp>
      <p:sp>
        <p:nvSpPr>
          <p:cNvPr id="7" name="AutoShape 2" descr="Afbeeldingsresultaat voor stock exchange software archite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822335"/>
            <a:ext cx="80962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44624"/>
            <a:ext cx="8353300" cy="924770"/>
          </a:xfrm>
        </p:spPr>
        <p:txBody>
          <a:bodyPr/>
          <a:lstStyle/>
          <a:p>
            <a:r>
              <a:rPr lang="nl-NL" sz="1600" dirty="0"/>
              <a:t>Taken </a:t>
            </a:r>
            <a:r>
              <a:rPr lang="nl-NL" sz="1600" dirty="0" err="1"/>
              <a:t>from</a:t>
            </a:r>
            <a:r>
              <a:rPr lang="nl-NL" sz="1600" dirty="0"/>
              <a:t>:</a:t>
            </a:r>
            <a:br>
              <a:rPr lang="nl-NL" sz="1600" dirty="0"/>
            </a:br>
            <a:r>
              <a:rPr lang="nl-NL" sz="1400" dirty="0" smtClean="0">
                <a:hlinkClick r:id="rId3"/>
              </a:rPr>
              <a:t>https://rsmus.com/what-we-do/services/risk-advisory/the-ultra-secure-network-architecture.html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Rudolf Mak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2IMN10-HW1 </a:t>
            </a:r>
            <a:fld id="{1E9653F7-F796-48F7-AE59-C763E87376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AF99EB7D-55A4-427C-8E55-54C539664929}" type="datetime5">
              <a:rPr lang="en-US" smtClean="0"/>
              <a:t>10-Sep-19</a:t>
            </a:fld>
            <a:endParaRPr lang="en-US"/>
          </a:p>
        </p:txBody>
      </p:sp>
      <p:sp>
        <p:nvSpPr>
          <p:cNvPr id="7" name="AutoShape 2" descr="Afbeeldingsresultaat voor stock exchange software archite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26" y="1319212"/>
            <a:ext cx="6845812" cy="463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Rudolf Mak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2IMN10-HW1 </a:t>
            </a:r>
            <a:fld id="{1E9653F7-F796-48F7-AE59-C763E873762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2E1FF3A4-FF52-4094-8433-3118D4BCF435}" type="datetime5">
              <a:rPr lang="en-US" smtClean="0"/>
              <a:t>10-Sep-19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5091" y="116632"/>
            <a:ext cx="8190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Taken </a:t>
            </a:r>
            <a:r>
              <a:rPr lang="nl-NL" dirty="0" err="1" smtClean="0">
                <a:solidFill>
                  <a:schemeClr val="tx2"/>
                </a:solidFill>
              </a:rPr>
              <a:t>from</a:t>
            </a:r>
            <a:r>
              <a:rPr lang="nl-NL" dirty="0" smtClean="0">
                <a:solidFill>
                  <a:schemeClr val="tx2"/>
                </a:solidFill>
              </a:rPr>
              <a:t>:</a:t>
            </a:r>
          </a:p>
          <a:p>
            <a:r>
              <a:rPr lang="nl-NL" dirty="0" smtClean="0">
                <a:hlinkClick r:id="rId3"/>
              </a:rPr>
              <a:t>https://doi.org/10.1016/j.future.2017.08.051</a:t>
            </a:r>
            <a:endParaRPr lang="nl-NL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51" y="1268760"/>
            <a:ext cx="5985665" cy="486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0668"/>
      </p:ext>
    </p:extLst>
  </p:cSld>
  <p:clrMapOvr>
    <a:masterClrMapping/>
  </p:clrMapOvr>
</p:sld>
</file>

<file path=ppt/theme/theme1.xml><?xml version="1.0" encoding="utf-8"?>
<a:theme xmlns:a="http://schemas.openxmlformats.org/drawingml/2006/main" name="TUe special blue">
  <a:themeElements>
    <a:clrScheme name="Custom 4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FFFFFF"/>
      </a:hlink>
      <a:folHlink>
        <a:srgbClr val="FFFF00"/>
      </a:folHlink>
    </a:clrScheme>
    <a:fontScheme name="TUe special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Ue special blue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bullets">
  <a:themeElements>
    <a:clrScheme name="Custom 3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FFFFFF"/>
      </a:hlink>
      <a:folHlink>
        <a:srgbClr val="7FC241"/>
      </a:folHlink>
    </a:clrScheme>
    <a:fontScheme name="Blue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TUe special blue</Template>
  <TotalTime>13731</TotalTime>
  <Words>1096</Words>
  <Application>Microsoft Office PowerPoint</Application>
  <PresentationFormat>On-screen Show (4:3)</PresentationFormat>
  <Paragraphs>318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Wingdings</vt:lpstr>
      <vt:lpstr>TUe special blue</vt:lpstr>
      <vt:lpstr>Blue bullets</vt:lpstr>
      <vt:lpstr>Architecture  of Distributed Systems    Homework Assignment 1 2019-2020</vt:lpstr>
      <vt:lpstr>Exercise</vt:lpstr>
      <vt:lpstr>Taken from: Algorithmic Trading System Architecture</vt:lpstr>
      <vt:lpstr>PowerPoint Presentation</vt:lpstr>
      <vt:lpstr>PowerPoint Presentation</vt:lpstr>
      <vt:lpstr>PowerPoint Presentation</vt:lpstr>
      <vt:lpstr>PowerPoint Presentation</vt:lpstr>
      <vt:lpstr>Taken from: https://rsmus.com/what-we-do/services/risk-advisory/the-ultra-secure-network-architecture.html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 of Distributed Systems</dc:title>
  <dc:creator>Rudolf Mak</dc:creator>
  <dc:description>Design by Volle Kracht_x000d_
Template by Orange Pepper BV_x000d_
Copyright 2008</dc:description>
  <cp:lastModifiedBy>Mak, R.H.</cp:lastModifiedBy>
  <cp:revision>54</cp:revision>
  <cp:lastPrinted>2018-08-20T10:27:48Z</cp:lastPrinted>
  <dcterms:created xsi:type="dcterms:W3CDTF">2015-08-28T10:50:36Z</dcterms:created>
  <dcterms:modified xsi:type="dcterms:W3CDTF">2019-09-10T07:59:48Z</dcterms:modified>
</cp:coreProperties>
</file>