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6" r:id="rId2"/>
    <p:sldId id="388" r:id="rId3"/>
    <p:sldId id="461" r:id="rId4"/>
    <p:sldId id="387" r:id="rId5"/>
    <p:sldId id="389" r:id="rId6"/>
    <p:sldId id="478" r:id="rId7"/>
    <p:sldId id="462" r:id="rId8"/>
    <p:sldId id="378" r:id="rId9"/>
    <p:sldId id="393" r:id="rId10"/>
    <p:sldId id="452" r:id="rId11"/>
    <p:sldId id="405" r:id="rId12"/>
    <p:sldId id="450" r:id="rId13"/>
    <p:sldId id="397" r:id="rId14"/>
    <p:sldId id="454" r:id="rId15"/>
    <p:sldId id="445" r:id="rId16"/>
    <p:sldId id="446" r:id="rId17"/>
    <p:sldId id="453" r:id="rId18"/>
    <p:sldId id="398" r:id="rId19"/>
    <p:sldId id="392" r:id="rId20"/>
    <p:sldId id="455" r:id="rId21"/>
    <p:sldId id="456" r:id="rId22"/>
    <p:sldId id="480" r:id="rId23"/>
    <p:sldId id="481" r:id="rId24"/>
    <p:sldId id="440" r:id="rId25"/>
    <p:sldId id="457" r:id="rId26"/>
    <p:sldId id="458" r:id="rId27"/>
    <p:sldId id="479" r:id="rId28"/>
    <p:sldId id="464" r:id="rId29"/>
    <p:sldId id="465" r:id="rId30"/>
    <p:sldId id="463" r:id="rId31"/>
    <p:sldId id="466" r:id="rId32"/>
    <p:sldId id="467" r:id="rId33"/>
    <p:sldId id="468" r:id="rId34"/>
    <p:sldId id="470" r:id="rId35"/>
    <p:sldId id="469" r:id="rId36"/>
    <p:sldId id="471" r:id="rId37"/>
    <p:sldId id="472" r:id="rId38"/>
    <p:sldId id="459" r:id="rId39"/>
    <p:sldId id="460" r:id="rId40"/>
    <p:sldId id="473" r:id="rId41"/>
    <p:sldId id="474" r:id="rId42"/>
    <p:sldId id="475" r:id="rId43"/>
    <p:sldId id="476" r:id="rId44"/>
    <p:sldId id="372" r:id="rId45"/>
  </p:sldIdLst>
  <p:sldSz cx="9144000" cy="6858000" type="screen4x3"/>
  <p:notesSz cx="6761163" cy="994251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29"/>
    <a:srgbClr val="0075F6"/>
    <a:srgbClr val="66FFFF"/>
    <a:srgbClr val="00FFCC"/>
    <a:srgbClr val="6666FF"/>
    <a:srgbClr val="CC3399"/>
    <a:srgbClr val="B2B2B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7" autoAdjust="0"/>
    <p:restoredTop sz="87386" autoAdjust="0"/>
  </p:normalViewPr>
  <p:slideViewPr>
    <p:cSldViewPr snapToGrid="0">
      <p:cViewPr varScale="1">
        <p:scale>
          <a:sx n="97" d="100"/>
          <a:sy n="97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notesViewPr>
    <p:cSldViewPr snapToGrid="0" snapToObjects="1">
      <p:cViewPr varScale="1">
        <p:scale>
          <a:sx n="82" d="100"/>
          <a:sy n="82" d="100"/>
        </p:scale>
        <p:origin x="-2512" y="-96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0A0A64D-BBF1-4427-8E6D-DD674507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0CFD8B5-0E2B-47C3-8C41-74533DDD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8FB62-D5A8-46DE-9997-61C2E3F8AFE8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16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63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16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E8BE6-08E7-4857-B156-1196A5297695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Antikythera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60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century 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60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60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60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60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6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6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Sense</a:t>
            </a:r>
            <a:r>
              <a:rPr lang="en-US" baseline="0" dirty="0" smtClean="0"/>
              <a:t> and c</a:t>
            </a:r>
            <a:r>
              <a:rPr lang="en-US" dirty="0" smtClean="0"/>
              <a:t>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60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60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60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old telephone exchanges, old laundry machines and dish-washers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60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Programs within 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66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wind tunnels</a:t>
            </a:r>
            <a:r>
              <a:rPr lang="en-US" baseline="0" dirty="0" smtClean="0"/>
              <a:t> are used in the design of cars and airplanes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Provides</a:t>
            </a:r>
            <a:r>
              <a:rPr lang="en-US" baseline="0" dirty="0" smtClean="0"/>
              <a:t> an opportunity to delve into some topics that you may already have heard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5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CS: Algorithm</a:t>
            </a:r>
            <a:r>
              <a:rPr lang="en-US" dirty="0" smtClean="0"/>
              <a:t>, DVD </a:t>
            </a:r>
            <a:r>
              <a:rPr lang="en-US" dirty="0" smtClean="0"/>
              <a:t>encoding; compare to physics “fundamental particles” and “the speed of light”</a:t>
            </a:r>
            <a:endParaRPr lang="en-US" dirty="0" smtClean="0"/>
          </a:p>
          <a:p>
            <a:r>
              <a:rPr lang="en-US" dirty="0" smtClean="0"/>
              <a:t>ICT: </a:t>
            </a:r>
            <a:r>
              <a:rPr lang="en-US" dirty="0" err="1" smtClean="0"/>
              <a:t>MatLab</a:t>
            </a:r>
            <a:r>
              <a:rPr lang="en-US" baseline="0" dirty="0" smtClean="0"/>
              <a:t> </a:t>
            </a:r>
            <a:r>
              <a:rPr lang="en-US" baseline="0" dirty="0" smtClean="0"/>
              <a:t>program</a:t>
            </a:r>
          </a:p>
          <a:p>
            <a:r>
              <a:rPr lang="en-US" baseline="0" dirty="0" smtClean="0"/>
              <a:t>DL: Word </a:t>
            </a:r>
            <a:r>
              <a:rPr lang="en-US" baseline="0" dirty="0" smtClean="0"/>
              <a:t>processor, email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6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7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8686-E4A7-4F34-BF72-1AA12B152A0B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Michel </a:t>
            </a:r>
            <a:r>
              <a:rPr lang="en-US" dirty="0" err="1" smtClean="0"/>
              <a:t>Westenberg</a:t>
            </a:r>
            <a:r>
              <a:rPr lang="en-US" dirty="0" smtClean="0"/>
              <a:t> (logistics, web page)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2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62FB2-8EEA-4106-9CF5-9732E782F3DA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took almost</a:t>
            </a:r>
            <a:r>
              <a:rPr lang="en-US" baseline="0" dirty="0" smtClean="0"/>
              <a:t> 15 minutes, so start no later than 15 minutes before the break.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6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6725" y="2889250"/>
            <a:ext cx="8208963" cy="1793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accent2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79788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188913"/>
            <a:ext cx="212090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1347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020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0020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596"/>
            <a:ext cx="4040188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8924"/>
            <a:ext cx="4040188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8596"/>
            <a:ext cx="4041775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8924"/>
            <a:ext cx="4041775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86775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48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1565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7200" y="981075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pic>
        <p:nvPicPr>
          <p:cNvPr id="2054" name="Picture 6" descr="TUELogo"/>
          <p:cNvPicPr>
            <a:picLocks noChangeAspect="1" noChangeArrowheads="1"/>
          </p:cNvPicPr>
          <p:nvPr/>
        </p:nvPicPr>
        <p:blipFill>
          <a:blip r:embed="rId13" cstate="print"/>
          <a:srcRect l="3642" t="14255" r="8720" b="16008"/>
          <a:stretch>
            <a:fillRect/>
          </a:stretch>
        </p:blipFill>
        <p:spPr bwMode="auto">
          <a:xfrm>
            <a:off x="6588125" y="6353175"/>
            <a:ext cx="252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2233613" y="4030663"/>
            <a:ext cx="117157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endParaRPr lang="nl-NL" sz="1800">
              <a:latin typeface="Verdana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4130675" y="4130675"/>
            <a:ext cx="142081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l-NL" sz="180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nl/books?id=r-oGPLclJc0C&amp;lpg=PP1&amp;pg=PP1%23v=onepage&amp;q&amp;f=false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n.tue.nl/~mwestenb/2IS8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n.tue.nl/~wstomv/edu/2is80/explore-automat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806575"/>
          </a:xfrm>
        </p:spPr>
        <p:txBody>
          <a:bodyPr/>
          <a:lstStyle/>
          <a:p>
            <a:pPr eaLnBrk="1" hangingPunct="1"/>
            <a:r>
              <a:rPr lang="en-US" dirty="0" smtClean="0"/>
              <a:t>2IS80</a:t>
            </a:r>
            <a:br>
              <a:rPr lang="en-US" dirty="0" smtClean="0"/>
            </a:br>
            <a:r>
              <a:rPr lang="en-US" dirty="0" smtClean="0">
                <a:solidFill>
                  <a:srgbClr val="0075F6"/>
                </a:solidFill>
              </a:rPr>
              <a:t>Fun</a:t>
            </a:r>
            <a:r>
              <a:rPr lang="en-US" dirty="0" smtClean="0"/>
              <a:t>damentals of Informatics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2688" y="3379787"/>
            <a:ext cx="6778625" cy="2368633"/>
          </a:xfrm>
        </p:spPr>
        <p:txBody>
          <a:bodyPr/>
          <a:lstStyle/>
          <a:p>
            <a:pPr eaLnBrk="1" hangingPunct="1"/>
            <a:r>
              <a:rPr lang="en-US" dirty="0" smtClean="0"/>
              <a:t>Quartile 2, </a:t>
            </a:r>
            <a:r>
              <a:rPr lang="en-US" dirty="0" smtClean="0"/>
              <a:t>2015–2016</a:t>
            </a:r>
            <a:endParaRPr lang="en-US" dirty="0" smtClean="0"/>
          </a:p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1: Introduction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Lecturer: Tom Verhoeff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Study Material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348663" cy="5040312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chemeClr val="accent1"/>
                </a:solidFill>
              </a:rPr>
              <a:t>Web page</a:t>
            </a:r>
            <a:r>
              <a:rPr lang="en-US" dirty="0" smtClean="0"/>
              <a:t>:	</a:t>
            </a:r>
            <a:r>
              <a:rPr lang="en-US" dirty="0" smtClean="0">
                <a:hlinkClick r:id="rId2"/>
              </a:rPr>
              <a:t>www.win.tue.nl/</a:t>
            </a:r>
            <a:r>
              <a:rPr lang="en-US" dirty="0" smtClean="0">
                <a:hlinkClick r:id="rId2"/>
              </a:rPr>
              <a:t>~wstomv/edu/2is80</a:t>
            </a:r>
            <a:r>
              <a:rPr lang="en-US" dirty="0" smtClean="0"/>
              <a:t>	</a:t>
            </a: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i="1" dirty="0" smtClean="0">
              <a:solidFill>
                <a:srgbClr val="D6002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Book</a:t>
            </a:r>
            <a:r>
              <a:rPr lang="en-US" dirty="0" smtClean="0"/>
              <a:t>:		Thomas H. </a:t>
            </a:r>
            <a:r>
              <a:rPr lang="en-US" dirty="0" err="1" smtClean="0"/>
              <a:t>Cormen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GB" b="1" dirty="0" smtClean="0">
                <a:hlinkClick r:id="rId3"/>
              </a:rPr>
              <a:t>Algorithms Unlocked</a:t>
            </a:r>
            <a:r>
              <a:rPr lang="en-GB" sz="700" dirty="0" smtClean="0"/>
              <a:t/>
            </a:r>
            <a:br>
              <a:rPr lang="en-GB" sz="700" dirty="0" smtClean="0"/>
            </a:br>
            <a:r>
              <a:rPr lang="en-GB" dirty="0" smtClean="0"/>
              <a:t>		</a:t>
            </a:r>
            <a:r>
              <a:rPr lang="en-GB" dirty="0" smtClean="0">
                <a:solidFill>
                  <a:schemeClr val="accent1"/>
                </a:solidFill>
              </a:rPr>
              <a:t>mandatory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dirty="0">
                <a:solidFill>
                  <a:schemeClr val="accent1"/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		Also available as </a:t>
            </a:r>
            <a:r>
              <a:rPr lang="en-GB" dirty="0" err="1" smtClean="0">
                <a:solidFill>
                  <a:schemeClr val="accent1"/>
                </a:solidFill>
              </a:rPr>
              <a:t>ebook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>
                <a:solidFill>
                  <a:schemeClr val="accent1"/>
                </a:solidFill>
              </a:rPr>
              <a:t>Reader</a:t>
            </a:r>
            <a:r>
              <a:rPr lang="en-US" dirty="0" smtClean="0"/>
              <a:t>:</a:t>
            </a:r>
            <a:r>
              <a:rPr lang="en-US" dirty="0"/>
              <a:t>		</a:t>
            </a:r>
            <a:r>
              <a:rPr lang="en-US" i="1" dirty="0" smtClean="0"/>
              <a:t>with selected chapters from</a:t>
            </a:r>
          </a:p>
          <a:p>
            <a:pPr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		A. K. Dewdney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en-GB" b="1" dirty="0" smtClean="0"/>
              <a:t>The New Turing Omnibus</a:t>
            </a:r>
            <a:r>
              <a:rPr lang="en-GB" sz="700" dirty="0"/>
              <a:t/>
            </a:r>
            <a:br>
              <a:rPr lang="en-GB" sz="700" dirty="0"/>
            </a:br>
            <a:r>
              <a:rPr lang="en-GB" dirty="0"/>
              <a:t>		</a:t>
            </a:r>
            <a:r>
              <a:rPr lang="en-GB" dirty="0" smtClean="0">
                <a:solidFill>
                  <a:schemeClr val="accent1"/>
                </a:solidFill>
              </a:rPr>
              <a:t>mandatory</a:t>
            </a:r>
          </a:p>
          <a:p>
            <a:pPr eaLnBrk="1" hangingPunct="1">
              <a:buNone/>
            </a:pPr>
            <a:r>
              <a:rPr lang="en-GB" dirty="0">
                <a:solidFill>
                  <a:schemeClr val="accent1"/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		</a:t>
            </a:r>
            <a:r>
              <a:rPr lang="en-GB" dirty="0" smtClean="0"/>
              <a:t>(Lecture Notes Shop)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170" y="1204253"/>
            <a:ext cx="1628437" cy="245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The New Turing Omnibus 9780805071665 cov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70" y="3821157"/>
            <a:ext cx="1628910" cy="23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7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Prerequisites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No specific prior knowledge is </a:t>
            </a:r>
            <a:r>
              <a:rPr lang="en-US" dirty="0" smtClean="0"/>
              <a:t>required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Inquisitive mind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Motivation to work on assignments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Grading scheme 2IS80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en-US" dirty="0"/>
              <a:t>4</a:t>
            </a:r>
            <a:r>
              <a:rPr lang="en-US" dirty="0" smtClean="0"/>
              <a:t> homework assignments, each counting for 10% of the final grade. </a:t>
            </a:r>
          </a:p>
          <a:p>
            <a:pPr marL="381000" indent="-3810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endParaRPr lang="en-US" sz="1200" dirty="0" smtClean="0"/>
          </a:p>
          <a:p>
            <a:pPr marL="381000" indent="-3810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en-US" dirty="0" smtClean="0"/>
              <a:t>A written exam (closed book) which counts for the remaining 60% of the final grade.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Homework Assignments	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83575" cy="5040312"/>
          </a:xfrm>
        </p:spPr>
        <p:txBody>
          <a:bodyPr/>
          <a:lstStyle/>
          <a:p>
            <a:pPr eaLnBrk="1" hangingPunct="1"/>
            <a:r>
              <a:rPr lang="en-US" dirty="0" smtClean="0"/>
              <a:t>Posted on web page on day of first lecture of each theme.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dirty="0" smtClean="0"/>
              <a:t>Due on Fridays, at 23:59, as PDF, submitted via </a:t>
            </a:r>
            <a:r>
              <a:rPr lang="en-US" dirty="0" err="1" smtClean="0">
                <a:solidFill>
                  <a:schemeClr val="accent1"/>
                </a:solidFill>
              </a:rPr>
              <a:t>peach.win.tue.nl</a:t>
            </a:r>
            <a:r>
              <a:rPr lang="en-US" dirty="0" smtClean="0"/>
              <a:t>.</a:t>
            </a:r>
          </a:p>
          <a:p>
            <a:pPr eaLnBrk="1" hangingPunct="1">
              <a:buNone/>
            </a:pPr>
            <a:endParaRPr lang="en-US" sz="800" dirty="0" smtClean="0"/>
          </a:p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Late assignments will not be </a:t>
            </a:r>
            <a:r>
              <a:rPr lang="en-US" dirty="0" smtClean="0">
                <a:solidFill>
                  <a:srgbClr val="D60029"/>
                </a:solidFill>
              </a:rPr>
              <a:t>accepte</a:t>
            </a:r>
            <a:r>
              <a:rPr lang="en-US" dirty="0" smtClean="0">
                <a:solidFill>
                  <a:schemeClr val="hlink"/>
                </a:solidFill>
              </a:rPr>
              <a:t>d</a:t>
            </a:r>
            <a:r>
              <a:rPr lang="en-US" dirty="0" smtClean="0"/>
              <a:t>.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dirty="0" smtClean="0"/>
              <a:t>Must be typeset in English – e.g. use Latex! </a:t>
            </a:r>
          </a:p>
          <a:p>
            <a:pPr marL="0" indent="0" eaLnBrk="1" hangingPunct="1">
              <a:buNone/>
            </a:pPr>
            <a:r>
              <a:rPr lang="en-US" dirty="0" smtClean="0"/>
              <a:t>    </a:t>
            </a:r>
            <a:endParaRPr lang="en-US" sz="800" dirty="0" smtClean="0"/>
          </a:p>
          <a:p>
            <a:pPr eaLnBrk="1" hangingPunct="1"/>
            <a:r>
              <a:rPr lang="en-US" dirty="0" smtClean="0"/>
              <a:t>File name scheme: Ai-</a:t>
            </a:r>
            <a:r>
              <a:rPr lang="en-US" dirty="0" err="1" smtClean="0"/>
              <a:t>LastName.pdf</a:t>
            </a: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i="1" dirty="0" smtClean="0"/>
              <a:t>If your name is Anton van Gelderland and you submit the 1st      assignment, then your file must be named A1-vanGelderland.pdf.</a:t>
            </a:r>
          </a:p>
          <a:p>
            <a:pPr eaLnBrk="1" hangingPunct="1"/>
            <a:endParaRPr lang="en-US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Homework is handed in via </a:t>
            </a:r>
            <a:r>
              <a:rPr lang="en-GB" dirty="0" err="1" smtClean="0">
                <a:solidFill>
                  <a:srgbClr val="0075F6"/>
                </a:solidFill>
              </a:rPr>
              <a:t>peach.win.tue.nl</a:t>
            </a:r>
            <a:r>
              <a:rPr lang="en-GB" dirty="0" smtClean="0"/>
              <a:t> (not by email)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You can use email to ask questions.</a:t>
            </a:r>
          </a:p>
          <a:p>
            <a:pPr lvl="1" eaLnBrk="1" hangingPunct="1"/>
            <a:r>
              <a:rPr lang="en-GB" dirty="0" smtClean="0"/>
              <a:t>Put the tag  </a:t>
            </a:r>
            <a:r>
              <a:rPr lang="en-GB" dirty="0">
                <a:solidFill>
                  <a:schemeClr val="accent1"/>
                </a:solidFill>
              </a:rPr>
              <a:t>[2IS80] 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in </a:t>
            </a:r>
            <a:r>
              <a:rPr lang="en-GB" dirty="0"/>
              <a:t>the subject </a:t>
            </a:r>
            <a:r>
              <a:rPr lang="en-GB" dirty="0" smtClean="0"/>
              <a:t>line</a:t>
            </a:r>
            <a:r>
              <a:rPr lang="en-GB" dirty="0" smtClean="0"/>
              <a:t>.</a:t>
            </a:r>
          </a:p>
          <a:p>
            <a:pPr lvl="1" eaLnBrk="1" hangingPunct="1"/>
            <a:r>
              <a:rPr lang="en-GB" dirty="0" smtClean="0"/>
              <a:t>Your first point of contact is your instructor.</a:t>
            </a:r>
            <a:endParaRPr lang="en-US" dirty="0"/>
          </a:p>
          <a:p>
            <a:pPr eaLnBrk="1" hangingPunct="1">
              <a:buNone/>
            </a:pP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8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Code of Academic Honesty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75F6"/>
                </a:solidFill>
              </a:rPr>
              <a:t>Academic Honesty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800" dirty="0" smtClean="0"/>
              <a:t> </a:t>
            </a:r>
            <a:br>
              <a:rPr lang="en-US" sz="800" dirty="0" smtClean="0"/>
            </a:br>
            <a:r>
              <a:rPr lang="en-US" dirty="0" smtClean="0"/>
              <a:t>All class work has to be done </a:t>
            </a:r>
            <a:r>
              <a:rPr lang="en-US" i="1" dirty="0" smtClean="0"/>
              <a:t>independently</a:t>
            </a:r>
            <a:r>
              <a:rPr lang="en-US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You are of course allowed to discuss the material presented in class, homework assignments, or general solution strategies with your classmates and others, but you have to formulate and </a:t>
            </a:r>
            <a:r>
              <a:rPr lang="en-US" i="1" dirty="0" smtClean="0"/>
              <a:t>write up your solutions by yourself</a:t>
            </a:r>
            <a:r>
              <a:rPr lang="en-US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You must not copy from the internet, your friends, or other textbooks. If you represent other people's work as your own then that constitutes </a:t>
            </a:r>
            <a:r>
              <a:rPr lang="en-US" i="1" dirty="0" smtClean="0"/>
              <a:t>fraud</a:t>
            </a:r>
            <a:r>
              <a:rPr lang="en-US" dirty="0" smtClean="0"/>
              <a:t> and will be dealt with accordingly.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Organization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77794" cy="5175116"/>
          </a:xfrm>
          <a:ln>
            <a:noFill/>
          </a:ln>
        </p:spPr>
        <p:txBody>
          <a:bodyPr/>
          <a:lstStyle/>
          <a:p>
            <a:pPr marL="381000" indent="-3810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Contact hours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sz="1200" dirty="0" smtClean="0"/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dirty="0" smtClean="0"/>
              <a:t>Lectures 	</a:t>
            </a:r>
            <a:r>
              <a:rPr lang="en-US" dirty="0"/>
              <a:t>Wednesday </a:t>
            </a:r>
            <a:r>
              <a:rPr lang="en-US" dirty="0" smtClean="0"/>
              <a:t>7+</a:t>
            </a:r>
            <a:r>
              <a:rPr lang="en-US" dirty="0"/>
              <a:t>8</a:t>
            </a:r>
            <a:r>
              <a:rPr lang="en-US" dirty="0" smtClean="0"/>
              <a:t> 		AUD </a:t>
            </a:r>
            <a:r>
              <a:rPr lang="en-US" dirty="0" smtClean="0"/>
              <a:t>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Friday 3+4			</a:t>
            </a:r>
            <a:r>
              <a:rPr lang="en-US" dirty="0" smtClean="0"/>
              <a:t>PAV</a:t>
            </a:r>
            <a:r>
              <a:rPr lang="en-US" dirty="0" smtClean="0"/>
              <a:t> B1</a:t>
            </a:r>
            <a:endParaRPr lang="en-US" dirty="0" smtClean="0"/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endParaRPr lang="en-US" sz="1200" dirty="0" smtClean="0"/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dirty="0" smtClean="0"/>
              <a:t>Tutorials		</a:t>
            </a:r>
            <a:r>
              <a:rPr lang="en-US" dirty="0"/>
              <a:t>Wednesday </a:t>
            </a:r>
            <a:r>
              <a:rPr lang="en-US" dirty="0" smtClean="0"/>
              <a:t>5+</a:t>
            </a:r>
            <a:r>
              <a:rPr lang="en-US" dirty="0"/>
              <a:t>6</a:t>
            </a:r>
            <a:r>
              <a:rPr lang="en-US" dirty="0" smtClean="0"/>
              <a:t>   		see web</a:t>
            </a:r>
          </a:p>
          <a:p>
            <a:pPr marL="457200" lvl="1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Lab	</a:t>
            </a:r>
            <a:r>
              <a:rPr lang="en-US" dirty="0" smtClean="0"/>
              <a:t>	</a:t>
            </a:r>
            <a:r>
              <a:rPr lang="en-US" dirty="0"/>
              <a:t>Friday 1+2			see web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i="1" dirty="0" smtClean="0"/>
              <a:t>Two-week cycle per theme</a:t>
            </a:r>
          </a:p>
          <a:p>
            <a:pPr lvl="1" eaLnBrk="1" hangingPunct="1"/>
            <a:r>
              <a:rPr lang="en-US" i="1" dirty="0" smtClean="0"/>
              <a:t>Friday</a:t>
            </a:r>
            <a:r>
              <a:rPr lang="en-US" dirty="0" smtClean="0"/>
              <a:t>: work on practice set</a:t>
            </a:r>
          </a:p>
          <a:p>
            <a:pPr lvl="1" eaLnBrk="1" hangingPunct="1"/>
            <a:r>
              <a:rPr lang="en-US" i="1" dirty="0" smtClean="0"/>
              <a:t>Wednesday</a:t>
            </a:r>
            <a:r>
              <a:rPr lang="en-US" dirty="0" smtClean="0"/>
              <a:t>: work on practice set</a:t>
            </a:r>
          </a:p>
          <a:p>
            <a:pPr lvl="1" eaLnBrk="1" hangingPunct="1"/>
            <a:r>
              <a:rPr lang="en-US" i="1" dirty="0" smtClean="0"/>
              <a:t>Friday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dirty="0" smtClean="0"/>
              <a:t>finish homework assignment</a:t>
            </a:r>
          </a:p>
          <a:p>
            <a:pPr lvl="1" eaLnBrk="1" hangingPunct="1"/>
            <a:r>
              <a:rPr lang="en-US" i="1" dirty="0" smtClean="0"/>
              <a:t>Wednesday</a:t>
            </a:r>
            <a:r>
              <a:rPr lang="en-US" dirty="0" smtClean="0"/>
              <a:t>: solutions and feedback are presented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endParaRPr lang="en-US" sz="1200" dirty="0" smtClean="0"/>
          </a:p>
          <a:p>
            <a:pPr marL="381000" indent="-381000" eaLnBrk="1" hangingPunct="1"/>
            <a:r>
              <a:rPr lang="en-US" dirty="0" smtClean="0"/>
              <a:t>Check </a:t>
            </a:r>
            <a:r>
              <a:rPr lang="en-US" dirty="0" err="1" smtClean="0">
                <a:solidFill>
                  <a:schemeClr val="accent1"/>
                </a:solidFill>
              </a:rPr>
              <a:t>studyguid</a:t>
            </a:r>
            <a:r>
              <a:rPr lang="en-US" dirty="0" err="1" smtClean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accent1"/>
                </a:solidFill>
              </a:rPr>
              <a:t> on the web </a:t>
            </a:r>
            <a:r>
              <a:rPr lang="en-US" dirty="0" smtClean="0"/>
              <a:t>for </a:t>
            </a:r>
            <a:r>
              <a:rPr lang="en-US" dirty="0" smtClean="0"/>
              <a:t>details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are on the study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0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Signing up and groups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4240"/>
            <a:ext cx="8156575" cy="4864486"/>
          </a:xfrm>
        </p:spPr>
        <p:txBody>
          <a:bodyPr/>
          <a:lstStyle/>
          <a:p>
            <a:pPr eaLnBrk="1" hangingPunct="1"/>
            <a:r>
              <a:rPr lang="en-US" dirty="0" smtClean="0"/>
              <a:t>You should have registered in </a:t>
            </a:r>
            <a:r>
              <a:rPr lang="en-US" dirty="0" err="1" smtClean="0"/>
              <a:t>Oase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Three instruction/lab groups: see </a:t>
            </a:r>
            <a:r>
              <a:rPr lang="en-US" dirty="0" err="1" smtClean="0"/>
              <a:t>Oase</a:t>
            </a:r>
            <a:r>
              <a:rPr lang="en-US" dirty="0" smtClean="0"/>
              <a:t>/</a:t>
            </a:r>
            <a:r>
              <a:rPr lang="en-US" dirty="0" err="1" smtClean="0"/>
              <a:t>Studyweb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922588"/>
            <a:ext cx="7778750" cy="5746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cs typeface="Arial" charset="0"/>
              </a:rPr>
              <a:t>An Experiment</a:t>
            </a:r>
            <a:endParaRPr lang="el-GR" dirty="0" smtClean="0">
              <a:cs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20688" y="711200"/>
            <a:ext cx="8723312" cy="5508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57200" y="278130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457200" y="363855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82625" y="4079875"/>
            <a:ext cx="77787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0"/>
              </a:spcBef>
            </a:pPr>
            <a:r>
              <a:rPr lang="en-US" sz="3200">
                <a:solidFill>
                  <a:schemeClr val="accent1"/>
                </a:solidFill>
                <a:latin typeface="TUE Meta" pitchFamily="34" charset="0"/>
                <a:cs typeface="Arial" charset="0"/>
              </a:rPr>
              <a:t>let’s get started …</a:t>
            </a:r>
            <a:endParaRPr lang="el-GR" sz="3200">
              <a:solidFill>
                <a:schemeClr val="accent1"/>
              </a:solidFill>
              <a:latin typeface="TUE Met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Relatively n</a:t>
            </a:r>
            <a:r>
              <a:rPr lang="en-US" dirty="0" smtClean="0">
                <a:solidFill>
                  <a:schemeClr val="accent1"/>
                </a:solidFill>
              </a:rPr>
              <a:t>ew </a:t>
            </a:r>
            <a:r>
              <a:rPr lang="en-US" dirty="0" smtClean="0">
                <a:solidFill>
                  <a:schemeClr val="accent1"/>
                </a:solidFill>
              </a:rPr>
              <a:t>course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accessible and useful for </a:t>
            </a:r>
            <a:r>
              <a:rPr lang="en-US" i="1" dirty="0" smtClean="0"/>
              <a:t>all</a:t>
            </a:r>
            <a:r>
              <a:rPr lang="en-US" dirty="0" smtClean="0"/>
              <a:t> TU/e bachelor students (1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year)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Elective course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aimed at all future engineers</a:t>
            </a:r>
            <a:endParaRPr lang="en-US" i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Technical and scientific content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focused on the </a:t>
            </a:r>
            <a:r>
              <a:rPr lang="en-US" i="1" dirty="0" smtClean="0"/>
              <a:t>conceptual</a:t>
            </a:r>
            <a:r>
              <a:rPr lang="en-US" dirty="0" smtClean="0"/>
              <a:t> level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>
                <a:solidFill>
                  <a:schemeClr val="accent1"/>
                </a:solidFill>
              </a:rPr>
              <a:t>Filling a gap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 the Bachelor College curriculum, where Informatics is missing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volunteer</a:t>
            </a:r>
          </a:p>
          <a:p>
            <a:r>
              <a:rPr lang="en-US" dirty="0" smtClean="0"/>
              <a:t>27 playing cards</a:t>
            </a:r>
          </a:p>
          <a:p>
            <a:r>
              <a:rPr lang="en-US" dirty="0" smtClean="0"/>
              <a:t>1 magician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playing-car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14" y="1265538"/>
            <a:ext cx="508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Trick 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volunteer knows a </a:t>
            </a:r>
            <a:r>
              <a:rPr lang="en-US" i="1" dirty="0" smtClean="0"/>
              <a:t>secret</a:t>
            </a:r>
            <a:r>
              <a:rPr lang="en-US" dirty="0" smtClean="0"/>
              <a:t>, that the magician does not know</a:t>
            </a:r>
          </a:p>
          <a:p>
            <a:r>
              <a:rPr lang="en-US" dirty="0" smtClean="0"/>
              <a:t>In each step, some </a:t>
            </a:r>
            <a:r>
              <a:rPr lang="en-US" i="1" dirty="0" smtClean="0"/>
              <a:t>information</a:t>
            </a:r>
            <a:r>
              <a:rPr lang="en-US" dirty="0" smtClean="0"/>
              <a:t> is conveyed</a:t>
            </a:r>
          </a:p>
          <a:p>
            <a:r>
              <a:rPr lang="en-US" dirty="0" smtClean="0"/>
              <a:t>At the end, the magician has enough information to know the secret</a:t>
            </a:r>
          </a:p>
          <a:p>
            <a:r>
              <a:rPr lang="en-US" dirty="0" smtClean="0"/>
              <a:t>The trick involves </a:t>
            </a:r>
            <a:r>
              <a:rPr lang="en-US" i="1" dirty="0" smtClean="0"/>
              <a:t>information processing</a:t>
            </a:r>
            <a:r>
              <a:rPr lang="en-US" dirty="0" smtClean="0"/>
              <a:t>, which can be described by an </a:t>
            </a:r>
            <a:r>
              <a:rPr lang="en-US" i="1" dirty="0" smtClean="0"/>
              <a:t>algorithm</a:t>
            </a:r>
          </a:p>
          <a:p>
            <a:r>
              <a:rPr lang="en-US" dirty="0" smtClean="0"/>
              <a:t>You can reason about this algorithm, without executing it</a:t>
            </a:r>
          </a:p>
          <a:p>
            <a:r>
              <a:rPr lang="en-US" dirty="0" smtClean="0"/>
              <a:t>No computer is involved</a:t>
            </a:r>
          </a:p>
          <a:p>
            <a:endParaRPr lang="en-US" dirty="0"/>
          </a:p>
          <a:p>
            <a:r>
              <a:rPr lang="en-US" dirty="0" smtClean="0"/>
              <a:t>Details will be explained in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3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volunteers</a:t>
            </a:r>
          </a:p>
          <a:p>
            <a:r>
              <a:rPr lang="en-US" dirty="0" smtClean="0"/>
              <a:t>5 sectors</a:t>
            </a:r>
          </a:p>
          <a:p>
            <a:r>
              <a:rPr lang="en-US" dirty="0" smtClean="0"/>
              <a:t>1 spinner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mileyDe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16691"/>
            <a:ext cx="7315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2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Computation 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volunteer knows </a:t>
            </a:r>
            <a:r>
              <a:rPr lang="en-US" dirty="0" smtClean="0"/>
              <a:t>a </a:t>
            </a:r>
            <a:r>
              <a:rPr lang="en-US" i="1" dirty="0" smtClean="0"/>
              <a:t>secret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hether or not each is willing to practice together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the computation, </a:t>
            </a:r>
            <a:r>
              <a:rPr lang="en-US" dirty="0" smtClean="0"/>
              <a:t>some </a:t>
            </a:r>
            <a:r>
              <a:rPr lang="en-US" i="1" dirty="0" smtClean="0"/>
              <a:t>information</a:t>
            </a:r>
            <a:r>
              <a:rPr lang="en-US" dirty="0" smtClean="0"/>
              <a:t> is </a:t>
            </a:r>
            <a:r>
              <a:rPr lang="en-US" dirty="0" smtClean="0"/>
              <a:t>conveyed and combined</a:t>
            </a:r>
            <a:endParaRPr lang="en-US" dirty="0" smtClean="0"/>
          </a:p>
          <a:p>
            <a:r>
              <a:rPr lang="en-US" dirty="0" smtClean="0"/>
              <a:t>At the end, the </a:t>
            </a:r>
            <a:r>
              <a:rPr lang="en-US" dirty="0" smtClean="0"/>
              <a:t>volunteers and audience only know the outcome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iz., whether both want to practice together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computation involves </a:t>
            </a:r>
            <a:r>
              <a:rPr lang="en-US" i="1" dirty="0" smtClean="0"/>
              <a:t>information processing</a:t>
            </a:r>
            <a:r>
              <a:rPr lang="en-US" dirty="0" smtClean="0"/>
              <a:t>, which can be described by an </a:t>
            </a:r>
            <a:r>
              <a:rPr lang="en-US" i="1" dirty="0" smtClean="0"/>
              <a:t>algorithm</a:t>
            </a:r>
          </a:p>
          <a:p>
            <a:r>
              <a:rPr lang="en-US" dirty="0" smtClean="0"/>
              <a:t>You can reason about this algorithm, without executing it</a:t>
            </a:r>
          </a:p>
          <a:p>
            <a:r>
              <a:rPr lang="en-US" dirty="0" smtClean="0"/>
              <a:t>No computer is involved</a:t>
            </a:r>
          </a:p>
          <a:p>
            <a:endParaRPr lang="en-US" dirty="0"/>
          </a:p>
          <a:p>
            <a:r>
              <a:rPr lang="en-US" dirty="0" smtClean="0"/>
              <a:t>Details will be explained in Lecture </a:t>
            </a: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922588"/>
            <a:ext cx="7778750" cy="5746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cs typeface="Arial" charset="0"/>
              </a:rPr>
              <a:t>History</a:t>
            </a:r>
            <a:endParaRPr lang="el-GR" dirty="0" smtClean="0">
              <a:cs typeface="Arial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20688" y="711200"/>
            <a:ext cx="8723312" cy="5508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457200" y="278130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457200" y="363855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82625" y="4079875"/>
            <a:ext cx="77787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0"/>
              </a:spcBef>
            </a:pPr>
            <a:r>
              <a:rPr lang="en-US" sz="3200" dirty="0" smtClean="0">
                <a:solidFill>
                  <a:schemeClr val="accent1"/>
                </a:solidFill>
                <a:latin typeface="TUE Meta" pitchFamily="34" charset="0"/>
                <a:cs typeface="Arial" charset="0"/>
              </a:rPr>
              <a:t>The birth of a science </a:t>
            </a:r>
            <a:r>
              <a:rPr lang="en-US" sz="3200" dirty="0">
                <a:solidFill>
                  <a:schemeClr val="accent1"/>
                </a:solidFill>
                <a:latin typeface="TUE Meta" pitchFamily="34" charset="0"/>
                <a:cs typeface="Arial" charset="0"/>
              </a:rPr>
              <a:t>…</a:t>
            </a:r>
            <a:endParaRPr lang="el-GR" sz="3200" dirty="0">
              <a:solidFill>
                <a:schemeClr val="accent1"/>
              </a:solidFill>
              <a:latin typeface="TUE Met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156575" cy="5169328"/>
          </a:xfrm>
        </p:spPr>
        <p:txBody>
          <a:bodyPr/>
          <a:lstStyle/>
          <a:p>
            <a:r>
              <a:rPr lang="en-US" dirty="0" smtClean="0"/>
              <a:t>Success of human race (homo sapiens) is based on our ability to operate in groups using sophisticated forms of communication</a:t>
            </a:r>
          </a:p>
          <a:p>
            <a:r>
              <a:rPr lang="en-US" dirty="0" smtClean="0"/>
              <a:t>Information about location of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ood</a:t>
            </a:r>
          </a:p>
          <a:p>
            <a:pPr lvl="1"/>
            <a:r>
              <a:rPr lang="en-US" dirty="0" smtClean="0"/>
              <a:t>shelter</a:t>
            </a:r>
          </a:p>
          <a:p>
            <a:pPr lvl="1"/>
            <a:r>
              <a:rPr lang="en-US" dirty="0" smtClean="0"/>
              <a:t>dange</a:t>
            </a:r>
            <a:r>
              <a:rPr lang="en-US" dirty="0"/>
              <a:t>r</a:t>
            </a:r>
            <a:r>
              <a:rPr lang="en-US" dirty="0" smtClean="0"/>
              <a:t> and safety</a:t>
            </a:r>
          </a:p>
          <a:p>
            <a:r>
              <a:rPr lang="en-US" dirty="0" smtClean="0"/>
              <a:t>Tracking of human relationships (also information)</a:t>
            </a:r>
          </a:p>
          <a:p>
            <a:pPr lvl="1"/>
            <a:r>
              <a:rPr lang="en-US" dirty="0" smtClean="0"/>
              <a:t>Groups need organization (hierarchy)</a:t>
            </a:r>
          </a:p>
          <a:p>
            <a:pPr lvl="1"/>
            <a:r>
              <a:rPr lang="en-US" dirty="0" smtClean="0"/>
              <a:t>Healthy population: need to avoid incest</a:t>
            </a:r>
          </a:p>
          <a:p>
            <a:r>
              <a:rPr lang="en-US" dirty="0" smtClean="0"/>
              <a:t>Administration (record keeping)</a:t>
            </a:r>
          </a:p>
          <a:p>
            <a:pPr lvl="1"/>
            <a:r>
              <a:rPr lang="en-US" dirty="0" smtClean="0"/>
              <a:t>Property (flooding of the Nile)</a:t>
            </a:r>
          </a:p>
          <a:p>
            <a:pPr lvl="1"/>
            <a:r>
              <a:rPr lang="en-US" dirty="0" smtClean="0"/>
              <a:t>Trading</a:t>
            </a:r>
          </a:p>
          <a:p>
            <a:pPr lvl="1"/>
            <a:r>
              <a:rPr lang="en-US" dirty="0" smtClean="0"/>
              <a:t>Taxes, census</a:t>
            </a:r>
          </a:p>
          <a:p>
            <a:pPr lvl="1"/>
            <a:r>
              <a:rPr lang="en-US" dirty="0" smtClean="0"/>
              <a:t>Money, banking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11" y="3169356"/>
            <a:ext cx="2032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7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Sounds</a:t>
            </a:r>
          </a:p>
          <a:p>
            <a:r>
              <a:rPr lang="en-US" dirty="0" smtClean="0"/>
              <a:t>Marks on rocks and trees</a:t>
            </a:r>
          </a:p>
          <a:p>
            <a:r>
              <a:rPr lang="en-US" dirty="0" smtClean="0"/>
              <a:t>Knots in ropes</a:t>
            </a:r>
          </a:p>
          <a:p>
            <a:r>
              <a:rPr lang="en-US" dirty="0" smtClean="0"/>
              <a:t>Signs on clay tablets, parchment, papyrus</a:t>
            </a:r>
          </a:p>
          <a:p>
            <a:r>
              <a:rPr lang="en-US" dirty="0" smtClean="0"/>
              <a:t>Writing systems</a:t>
            </a:r>
          </a:p>
          <a:p>
            <a:r>
              <a:rPr lang="en-US" dirty="0" smtClean="0"/>
              <a:t>Book printing</a:t>
            </a:r>
          </a:p>
          <a:p>
            <a:pPr lvl="1"/>
            <a:r>
              <a:rPr lang="en-US" dirty="0" smtClean="0"/>
              <a:t>Language can live in diverse carriers</a:t>
            </a:r>
          </a:p>
          <a:p>
            <a:r>
              <a:rPr lang="en-US" dirty="0" smtClean="0"/>
              <a:t>Electro-magnetic waves</a:t>
            </a:r>
          </a:p>
          <a:p>
            <a:r>
              <a:rPr lang="en-US" dirty="0" smtClean="0"/>
              <a:t>Magnetic tape (audio, digital)</a:t>
            </a:r>
          </a:p>
          <a:p>
            <a:r>
              <a:rPr lang="en-US" dirty="0" smtClean="0"/>
              <a:t>Magnetic disks</a:t>
            </a:r>
          </a:p>
          <a:p>
            <a:r>
              <a:rPr lang="en-US" dirty="0" smtClean="0"/>
              <a:t>Optical disks, optical fiber</a:t>
            </a:r>
          </a:p>
          <a:p>
            <a:r>
              <a:rPr lang="en-US" dirty="0" smtClean="0"/>
              <a:t>Semiconductors (flash memory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Quantum bits (</a:t>
            </a:r>
            <a:r>
              <a:rPr lang="en-US" dirty="0" err="1" smtClean="0"/>
              <a:t>qbits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4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&amp;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Age of Gravity</a:t>
            </a:r>
          </a:p>
          <a:p>
            <a:r>
              <a:rPr lang="en-US" dirty="0" smtClean="0"/>
              <a:t>The Age of Heat</a:t>
            </a:r>
          </a:p>
          <a:p>
            <a:r>
              <a:rPr lang="en-US" dirty="0" smtClean="0"/>
              <a:t>The Age of Electromagnetism</a:t>
            </a:r>
          </a:p>
          <a:p>
            <a:r>
              <a:rPr lang="en-US" dirty="0" smtClean="0"/>
              <a:t>The Age of Information</a:t>
            </a:r>
          </a:p>
          <a:p>
            <a:r>
              <a:rPr lang="en-US" dirty="0" smtClean="0"/>
              <a:t>The Age of Systems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See </a:t>
            </a:r>
            <a:r>
              <a:rPr lang="en-US" i="1" dirty="0" smtClean="0"/>
              <a:t>Engineering: A Very Short Introduction</a:t>
            </a:r>
            <a:r>
              <a:rPr lang="en-US" dirty="0" smtClean="0"/>
              <a:t> by David </a:t>
            </a:r>
            <a:r>
              <a:rPr lang="en-US" dirty="0" err="1" smtClean="0"/>
              <a:t>Blockley</a:t>
            </a:r>
            <a:r>
              <a:rPr lang="en-US" dirty="0" smtClean="0"/>
              <a:t> (Oxford Press,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Processing: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Initially, done by human beings without much tool support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1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Planetarium (</a:t>
            </a:r>
            <a:r>
              <a:rPr lang="en-US" kern="1200" dirty="0" err="1">
                <a:latin typeface="Arial" pitchFamily="34" charset="0"/>
              </a:rPr>
              <a:t>Antikythera</a:t>
            </a:r>
            <a:r>
              <a:rPr lang="en-US" kern="1200" dirty="0">
                <a:latin typeface="Arial" pitchFamily="34" charset="0"/>
              </a:rPr>
              <a:t> </a:t>
            </a:r>
            <a:r>
              <a:rPr lang="en-US" kern="1200" dirty="0" smtClean="0">
                <a:latin typeface="Arial" pitchFamily="34" charset="0"/>
              </a:rPr>
              <a:t>mechanism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NAMA_Machine_d'Anticythè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20" y="1152021"/>
            <a:ext cx="5707299" cy="50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5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and non-CS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Non-CS students focus on</a:t>
            </a:r>
          </a:p>
          <a:p>
            <a:pPr lvl="1"/>
            <a:r>
              <a:rPr lang="en-US" dirty="0" smtClean="0"/>
              <a:t>computational concepts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CS students focus on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lobal picture; how concepts are related (see forest</a:t>
            </a:r>
            <a:r>
              <a:rPr lang="en-US" dirty="0"/>
              <a:t> </a:t>
            </a:r>
            <a:r>
              <a:rPr lang="en-US" dirty="0" smtClean="0"/>
              <a:t>for trees)</a:t>
            </a:r>
          </a:p>
          <a:p>
            <a:pPr lvl="1"/>
            <a:r>
              <a:rPr lang="en-US" dirty="0" smtClean="0"/>
              <a:t>application of these concepts elsewhere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 is also about developing an attitude:</a:t>
            </a:r>
          </a:p>
          <a:p>
            <a:pPr lvl="1"/>
            <a:r>
              <a:rPr lang="en-US" dirty="0" smtClean="0"/>
              <a:t>to view the world computationally</a:t>
            </a:r>
          </a:p>
        </p:txBody>
      </p:sp>
    </p:spTree>
    <p:extLst>
      <p:ext uri="{BB962C8B-B14F-4D97-AF65-F5344CB8AC3E}">
        <p14:creationId xmlns:p14="http://schemas.microsoft.com/office/powerpoint/2010/main" val="180340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</a:t>
            </a:r>
            <a:r>
              <a:rPr lang="en-US" dirty="0" smtClean="0"/>
              <a:t>with </a:t>
            </a:r>
            <a:r>
              <a:rPr lang="en-US" dirty="0"/>
              <a:t>gears, springs, and </a:t>
            </a:r>
            <a:r>
              <a:rPr lang="en-US" dirty="0" smtClean="0"/>
              <a:t>pointers</a:t>
            </a:r>
            <a:endParaRPr lang="en-US" dirty="0"/>
          </a:p>
        </p:txBody>
      </p:sp>
      <p:pic>
        <p:nvPicPr>
          <p:cNvPr id="5" name="Picture 4" descr="Harry Winston Opus 13 (20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7" y="1257664"/>
            <a:ext cx="7976434" cy="499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9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and Key</a:t>
            </a:r>
            <a:endParaRPr lang="en-US" dirty="0"/>
          </a:p>
        </p:txBody>
      </p:sp>
      <p:pic>
        <p:nvPicPr>
          <p:cNvPr id="4" name="Picture 3" descr="Tumbler_key_lock_explained_in_four_step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96" y="1030410"/>
            <a:ext cx="6679691" cy="541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0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Abacus</a:t>
            </a:r>
            <a:endParaRPr lang="en-US" dirty="0"/>
          </a:p>
        </p:txBody>
      </p:sp>
      <p:pic>
        <p:nvPicPr>
          <p:cNvPr id="5" name="Content Placeholder 4" descr="Boulier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35" r="-107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845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Rule</a:t>
            </a:r>
            <a:endParaRPr lang="en-US" dirty="0"/>
          </a:p>
        </p:txBody>
      </p:sp>
      <p:pic>
        <p:nvPicPr>
          <p:cNvPr id="5" name="Content Placeholder 4" descr="Pocket_slide_rul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425" b="-634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898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Centrifugal governor</a:t>
            </a:r>
            <a:endParaRPr lang="en-US" dirty="0"/>
          </a:p>
        </p:txBody>
      </p:sp>
      <p:pic>
        <p:nvPicPr>
          <p:cNvPr id="5" name="Content Placeholder 4" descr="Centrifugal_governo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95" r="-172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019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Camshaft</a:t>
            </a:r>
            <a:endParaRPr lang="en-US" dirty="0"/>
          </a:p>
        </p:txBody>
      </p:sp>
      <p:pic>
        <p:nvPicPr>
          <p:cNvPr id="5" name="Content Placeholder 4" descr="overhead camshaft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56" r="-40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113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Jacquard’s loom, </a:t>
            </a:r>
            <a:r>
              <a:rPr lang="en-US" dirty="0" smtClean="0"/>
              <a:t>with </a:t>
            </a:r>
            <a:r>
              <a:rPr lang="en-US" dirty="0"/>
              <a:t>punched cards</a:t>
            </a:r>
          </a:p>
        </p:txBody>
      </p:sp>
      <p:pic>
        <p:nvPicPr>
          <p:cNvPr id="6" name="Picture 5" descr="Jacquard.loom.h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78" y="1382813"/>
            <a:ext cx="3162300" cy="4229100"/>
          </a:xfrm>
          <a:prstGeom prst="rect">
            <a:avLst/>
          </a:prstGeom>
        </p:spPr>
      </p:pic>
      <p:pic>
        <p:nvPicPr>
          <p:cNvPr id="7" name="Picture 6" descr="Jacquard.loom.car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22" y="1382812"/>
            <a:ext cx="31623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3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drum </a:t>
            </a:r>
            <a:r>
              <a:rPr lang="en-US" dirty="0" smtClean="0"/>
              <a:t>sequencer</a:t>
            </a:r>
            <a:endParaRPr lang="en-US" dirty="0"/>
          </a:p>
        </p:txBody>
      </p:sp>
      <p:pic>
        <p:nvPicPr>
          <p:cNvPr id="5" name="Picture 4" descr="Rotating-Drum-Sequencer-mpdw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21" y="1183246"/>
            <a:ext cx="6935432" cy="52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9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and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can be studied separate from a carrier: digital domain</a:t>
            </a:r>
          </a:p>
          <a:p>
            <a:r>
              <a:rPr lang="en-US" dirty="0" smtClean="0"/>
              <a:t>Information can be digitized</a:t>
            </a:r>
          </a:p>
          <a:p>
            <a:r>
              <a:rPr lang="en-US" dirty="0" smtClean="0"/>
              <a:t>Digital information can be converted to affect the physical world</a:t>
            </a:r>
          </a:p>
          <a:p>
            <a:endParaRPr lang="en-US" dirty="0"/>
          </a:p>
          <a:p>
            <a:r>
              <a:rPr lang="en-US" dirty="0" smtClean="0"/>
              <a:t>Informatics deals with information and its processing (computation) in a way that abstracts from physical carriers</a:t>
            </a:r>
          </a:p>
          <a:p>
            <a:endParaRPr lang="en-US" dirty="0"/>
          </a:p>
          <a:p>
            <a:r>
              <a:rPr lang="en-US" dirty="0" smtClean="0"/>
              <a:t>Compare this to</a:t>
            </a:r>
          </a:p>
          <a:p>
            <a:pPr lvl="1"/>
            <a:r>
              <a:rPr lang="en-US" dirty="0" smtClean="0"/>
              <a:t>how mathematics deals with numbers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physics deals with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4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Society has become much more information-centered</a:t>
            </a:r>
          </a:p>
          <a:p>
            <a:r>
              <a:rPr lang="en-US" dirty="0" smtClean="0"/>
              <a:t>The virtual world of cyberspace is integral part of everyday reality</a:t>
            </a:r>
          </a:p>
          <a:p>
            <a:r>
              <a:rPr lang="en-US" dirty="0" smtClean="0"/>
              <a:t>Digital ownership, copyright, privacy, identity, even existence</a:t>
            </a:r>
          </a:p>
          <a:p>
            <a:endParaRPr lang="en-US" dirty="0"/>
          </a:p>
          <a:p>
            <a:r>
              <a:rPr lang="en-US" dirty="0" smtClean="0"/>
              <a:t>James </a:t>
            </a:r>
            <a:r>
              <a:rPr lang="en-US" dirty="0" err="1" smtClean="0"/>
              <a:t>Gleick</a:t>
            </a:r>
            <a:r>
              <a:rPr lang="en-US" dirty="0" smtClean="0"/>
              <a:t>, </a:t>
            </a:r>
            <a:r>
              <a:rPr lang="en-US" i="1" dirty="0" smtClean="0"/>
              <a:t>The Information: A History, A Theory, A Flood</a:t>
            </a:r>
            <a:r>
              <a:rPr lang="en-US" dirty="0" smtClean="0"/>
              <a:t>. Pantheon,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2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Informatics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eaLnBrk="1" hangingPunct="1">
              <a:buNone/>
            </a:pPr>
            <a:r>
              <a:rPr lang="en-US" dirty="0" smtClean="0">
                <a:solidFill>
                  <a:schemeClr val="accent1"/>
                </a:solidFill>
              </a:rPr>
              <a:t>Computer Science/Computing Science (CS):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fundamental </a:t>
            </a:r>
            <a:r>
              <a:rPr lang="en-US" dirty="0"/>
              <a:t>concepts to understand and explore the natural and artificial world </a:t>
            </a:r>
            <a:r>
              <a:rPr lang="en-US" i="1" dirty="0"/>
              <a:t>in computational </a:t>
            </a:r>
            <a:r>
              <a:rPr lang="en-US" i="1" dirty="0" smtClean="0"/>
              <a:t>terms</a:t>
            </a:r>
            <a:endParaRPr lang="en-US" i="1" dirty="0"/>
          </a:p>
          <a:p>
            <a:pPr marL="342900" lvl="1" indent="-342900" eaLnBrk="1" hangingPunct="1">
              <a:buNone/>
            </a:pPr>
            <a:endParaRPr lang="en-US" dirty="0" smtClean="0"/>
          </a:p>
          <a:p>
            <a:pPr marL="342900" lvl="1" indent="-342900" eaLnBrk="1" hangingPunct="1">
              <a:buNone/>
            </a:pPr>
            <a:r>
              <a:rPr lang="en-US" dirty="0" smtClean="0">
                <a:solidFill>
                  <a:schemeClr val="accent1"/>
                </a:solidFill>
              </a:rPr>
              <a:t>Information and Communication Technology (ICT):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application of computer systems to solve real-world </a:t>
            </a:r>
            <a:r>
              <a:rPr lang="en-US" dirty="0" smtClean="0"/>
              <a:t>problems,</a:t>
            </a:r>
          </a:p>
          <a:p>
            <a:pPr marL="342900" lvl="1" indent="-34290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including </a:t>
            </a:r>
            <a:r>
              <a:rPr lang="en-US" i="1" dirty="0" smtClean="0"/>
              <a:t>programming</a:t>
            </a:r>
            <a:endParaRPr lang="en-US" i="1" dirty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Digital Literacy (DL):</a:t>
            </a:r>
          </a:p>
          <a:p>
            <a:pPr marL="342900" lvl="1" indent="-342900" eaLnBrk="1" hangingPunct="1"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/>
              <a:t>knowing how to use ICT for general </a:t>
            </a:r>
            <a:r>
              <a:rPr lang="en-US" dirty="0" smtClean="0"/>
              <a:t>purposes</a:t>
            </a:r>
          </a:p>
          <a:p>
            <a:pPr marL="342900" lvl="1" indent="-342900" eaLnBrk="1" hangingPunct="1">
              <a:buNone/>
            </a:pPr>
            <a:endParaRPr lang="en-US" dirty="0"/>
          </a:p>
          <a:p>
            <a:pPr marL="342900" lvl="1" indent="-342900" eaLnBrk="1" hangingPunct="1">
              <a:buNone/>
            </a:pPr>
            <a:r>
              <a:rPr lang="en-US" dirty="0" smtClean="0">
                <a:solidFill>
                  <a:srgbClr val="FF0000"/>
                </a:solidFill>
              </a:rPr>
              <a:t>This course focuses on 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Fourth Great Scientific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Physical Sciences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Life Sciences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Social Sciences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Computational Sciences (Informatics)</a:t>
            </a:r>
          </a:p>
          <a:p>
            <a:pPr lvl="1"/>
            <a:r>
              <a:rPr lang="en-US" dirty="0" smtClean="0"/>
              <a:t>Software Science</a:t>
            </a:r>
          </a:p>
          <a:p>
            <a:pPr lvl="1"/>
            <a:r>
              <a:rPr lang="en-US" dirty="0" smtClean="0"/>
              <a:t>Web Science</a:t>
            </a:r>
          </a:p>
          <a:p>
            <a:pPr lvl="1"/>
            <a:r>
              <a:rPr lang="en-US" dirty="0" smtClean="0"/>
              <a:t>Data Science</a:t>
            </a:r>
          </a:p>
          <a:p>
            <a:pPr lvl="1"/>
            <a:r>
              <a:rPr lang="en-US" dirty="0" smtClean="0"/>
              <a:t>Systems Science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6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Pillars of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methods</a:t>
            </a:r>
          </a:p>
          <a:p>
            <a:endParaRPr lang="en-US" dirty="0"/>
          </a:p>
          <a:p>
            <a:r>
              <a:rPr lang="en-US" dirty="0"/>
              <a:t>Theoretical </a:t>
            </a:r>
            <a:r>
              <a:rPr lang="en-US" dirty="0" smtClean="0"/>
              <a:t>methods</a:t>
            </a:r>
          </a:p>
          <a:p>
            <a:endParaRPr lang="en-US" dirty="0"/>
          </a:p>
          <a:p>
            <a:r>
              <a:rPr lang="en-US" dirty="0" smtClean="0"/>
              <a:t>Computational methods</a:t>
            </a:r>
          </a:p>
          <a:p>
            <a:pPr lvl="1"/>
            <a:r>
              <a:rPr lang="en-US" dirty="0" smtClean="0"/>
              <a:t>Large-scale data analysis</a:t>
            </a:r>
          </a:p>
          <a:p>
            <a:pPr lvl="1"/>
            <a:r>
              <a:rPr lang="en-US" dirty="0" smtClean="0"/>
              <a:t>Simulation (next to experimentation)</a:t>
            </a:r>
          </a:p>
          <a:p>
            <a:pPr lvl="1"/>
            <a:r>
              <a:rPr lang="en-US" dirty="0" smtClean="0"/>
              <a:t>Computational models (next to classical models, e.g. PDE)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7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Engineer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use information tools (search, communicate, cooperate)</a:t>
            </a:r>
          </a:p>
          <a:p>
            <a:r>
              <a:rPr lang="en-US" dirty="0" smtClean="0"/>
              <a:t>Needs to use computational tools</a:t>
            </a:r>
          </a:p>
          <a:p>
            <a:r>
              <a:rPr lang="en-US" dirty="0" smtClean="0"/>
              <a:t>Needs to deal with information-rich models (e.g. BIM)</a:t>
            </a:r>
          </a:p>
          <a:p>
            <a:r>
              <a:rPr lang="en-US" dirty="0" smtClean="0"/>
              <a:t>Needs to deal with computational models (e.g. catalytic reactions)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BIM = Building Information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8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Fundamentals of Informatics will</a:t>
            </a:r>
          </a:p>
          <a:p>
            <a:pPr lvl="1"/>
            <a:r>
              <a:rPr lang="en-US" dirty="0" smtClean="0"/>
              <a:t>not make you an informatics expert</a:t>
            </a:r>
          </a:p>
          <a:p>
            <a:endParaRPr lang="en-US" dirty="0" smtClean="0"/>
          </a:p>
          <a:p>
            <a:r>
              <a:rPr lang="en-US" dirty="0" smtClean="0"/>
              <a:t>But it will</a:t>
            </a:r>
          </a:p>
          <a:p>
            <a:pPr lvl="1"/>
            <a:r>
              <a:rPr lang="en-US" dirty="0" smtClean="0"/>
              <a:t>introduce you to fundamental informatics concepts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f. fundamental particles in physics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 you to tap a vast arsenal of knowledge and to avoid reinventing the wheel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nable you to communicate better with informatics experts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het your appetite for specialized informatics courses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2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This week</a:t>
            </a:r>
          </a:p>
          <a:p>
            <a:pPr lvl="1" eaLnBrk="1" hangingPunct="1"/>
            <a:r>
              <a:rPr lang="en-US" dirty="0" smtClean="0"/>
              <a:t>Exploratory assignment about automata</a:t>
            </a:r>
          </a:p>
          <a:p>
            <a:pPr lvl="1" eaLnBrk="1" hangingPunct="1"/>
            <a:r>
              <a:rPr lang="en-US" dirty="0" smtClean="0">
                <a:hlinkClick r:id="rId2"/>
              </a:rPr>
              <a:t>www.win.tue.nl/~wstomv/edu/2is80/explore-automata</a:t>
            </a:r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  <a:p>
            <a:pPr marL="57150" indent="0" eaLnBrk="1" hangingPunct="1">
              <a:buNone/>
            </a:pPr>
            <a:r>
              <a:rPr lang="en-US" dirty="0" smtClean="0"/>
              <a:t>Friday 1+2</a:t>
            </a:r>
          </a:p>
          <a:p>
            <a:pPr marL="800100" lvl="1" eaLnBrk="1" hangingPunct="1"/>
            <a:r>
              <a:rPr lang="en-US" dirty="0" smtClean="0"/>
              <a:t>First </a:t>
            </a:r>
            <a:r>
              <a:rPr lang="en-US" dirty="0" smtClean="0"/>
              <a:t>lab session</a:t>
            </a:r>
            <a:endParaRPr lang="en-US" dirty="0" smtClean="0"/>
          </a:p>
          <a:p>
            <a:pPr marL="800100" lvl="1" eaLnBrk="1" hangingPunct="1"/>
            <a:r>
              <a:rPr lang="en-US" i="1" dirty="0" smtClean="0"/>
              <a:t>Before</a:t>
            </a:r>
            <a:r>
              <a:rPr lang="en-US" dirty="0" smtClean="0"/>
              <a:t> </a:t>
            </a:r>
            <a:r>
              <a:rPr lang="en-US" dirty="0" smtClean="0"/>
              <a:t>lab session</a:t>
            </a:r>
            <a:r>
              <a:rPr lang="en-US" dirty="0" smtClean="0"/>
              <a:t>:</a:t>
            </a:r>
          </a:p>
          <a:p>
            <a:pPr marL="1200150" lvl="2" eaLnBrk="1" hangingPunct="1"/>
            <a:r>
              <a:rPr lang="en-US" dirty="0" smtClean="0"/>
              <a:t>Read the indicated reading material</a:t>
            </a:r>
          </a:p>
          <a:p>
            <a:pPr marL="1200150" lvl="2" eaLnBrk="1" hangingPunct="1"/>
            <a:r>
              <a:rPr lang="en-US" dirty="0" smtClean="0"/>
              <a:t>Try the relevant problems in the practice set</a:t>
            </a: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/>
              <a:t>C</a:t>
            </a:r>
            <a:r>
              <a:rPr lang="en-US" dirty="0" smtClean="0"/>
              <a:t>ourse Content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750266"/>
              </p:ext>
            </p:extLst>
          </p:nvPr>
        </p:nvGraphicFramePr>
        <p:xfrm>
          <a:off x="534770" y="1821219"/>
          <a:ext cx="8323442" cy="2966720"/>
        </p:xfrm>
        <a:graphic>
          <a:graphicData uri="http://schemas.openxmlformats.org/drawingml/2006/table">
            <a:tbl>
              <a:tblPr firstRow="1" bandRow="1" bandCol="1">
                <a:tableStyleId>{5A111915-BE36-4E01-A7E5-04B1672EAD32}</a:tableStyleId>
              </a:tblPr>
              <a:tblGrid>
                <a:gridCol w="1871692"/>
                <a:gridCol w="6451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Category</a:t>
                      </a:r>
                      <a:endParaRPr lang="en-US" noProof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Focus</a:t>
                      </a:r>
                      <a:endParaRPr lang="en-US" noProof="0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Computation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What</a:t>
                      </a:r>
                      <a:r>
                        <a:rPr lang="en-US" baseline="0" noProof="0" dirty="0" smtClean="0"/>
                        <a:t> can and cannot be computed</a:t>
                      </a:r>
                      <a:endParaRPr lang="en-US" noProof="0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Communication</a:t>
                      </a:r>
                      <a:endParaRPr lang="en-US" noProof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Reliably moving information between locations</a:t>
                      </a:r>
                      <a:endParaRPr lang="en-US" noProof="0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Coordination</a:t>
                      </a:r>
                      <a:endParaRPr lang="en-US" noProof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Cooperation</a:t>
                      </a:r>
                      <a:r>
                        <a:rPr lang="en-US" baseline="0" noProof="0" dirty="0" smtClean="0"/>
                        <a:t> among (networked) entities</a:t>
                      </a:r>
                      <a:endParaRPr lang="en-US" noProof="0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Recollection</a:t>
                      </a:r>
                      <a:endParaRPr lang="en-US" noProof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Representing,</a:t>
                      </a:r>
                      <a:r>
                        <a:rPr lang="en-US" baseline="0" noProof="0" dirty="0" smtClean="0"/>
                        <a:t> storing, and retrieving information</a:t>
                      </a:r>
                      <a:endParaRPr lang="en-US" noProof="0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Automation</a:t>
                      </a:r>
                      <a:endParaRPr lang="en-US" noProof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Algorithms, machine learning,</a:t>
                      </a:r>
                      <a:r>
                        <a:rPr lang="en-US" baseline="0" noProof="0" dirty="0" smtClean="0"/>
                        <a:t> expert systems</a:t>
                      </a:r>
                      <a:endParaRPr lang="en-US" noProof="0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Evaluation</a:t>
                      </a:r>
                      <a:endParaRPr lang="en-US" noProof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Predicting</a:t>
                      </a:r>
                      <a:r>
                        <a:rPr lang="en-US" baseline="0" noProof="0" dirty="0" smtClean="0"/>
                        <a:t> performance and modeling complex systems</a:t>
                      </a:r>
                      <a:endParaRPr lang="en-US" noProof="0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Design</a:t>
                      </a:r>
                      <a:endParaRPr lang="en-US" noProof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Structuring</a:t>
                      </a:r>
                      <a:r>
                        <a:rPr lang="en-US" baseline="0" noProof="0" dirty="0" smtClean="0"/>
                        <a:t> (software) systems</a:t>
                      </a:r>
                      <a:endParaRPr lang="en-US" noProof="0" dirty="0"/>
                    </a:p>
                  </a:txBody>
                  <a:tcPr marL="99060" marR="99060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45910" y="4411400"/>
            <a:ext cx="8311208" cy="1216649"/>
            <a:chOff x="606758" y="4288861"/>
            <a:chExt cx="7671884" cy="1216649"/>
          </a:xfrm>
        </p:grpSpPr>
        <p:sp>
          <p:nvSpPr>
            <p:cNvPr id="6" name="Rectangle 5"/>
            <p:cNvSpPr/>
            <p:nvPr/>
          </p:nvSpPr>
          <p:spPr>
            <a:xfrm>
              <a:off x="606758" y="4288861"/>
              <a:ext cx="7671884" cy="359339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486400" y="4495800"/>
              <a:ext cx="0" cy="685800"/>
            </a:xfrm>
            <a:prstGeom prst="straightConnector1">
              <a:avLst/>
            </a:prstGeom>
            <a:ln w="50800">
              <a:solidFill>
                <a:schemeClr val="tx1">
                  <a:lumMod val="20000"/>
                  <a:lumOff val="8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362200" y="5105400"/>
              <a:ext cx="3350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Addressed in basic course Design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3628" y="4042159"/>
            <a:ext cx="8333490" cy="2187908"/>
            <a:chOff x="573650" y="4042159"/>
            <a:chExt cx="7916812" cy="2187908"/>
          </a:xfrm>
        </p:grpSpPr>
        <p:sp>
          <p:nvSpPr>
            <p:cNvPr id="10" name="Rectangle 9"/>
            <p:cNvSpPr/>
            <p:nvPr/>
          </p:nvSpPr>
          <p:spPr>
            <a:xfrm>
              <a:off x="573650" y="4042159"/>
              <a:ext cx="7916812" cy="381000"/>
            </a:xfrm>
            <a:prstGeom prst="rect">
              <a:avLst/>
            </a:prstGeom>
            <a:solidFill>
              <a:srgbClr val="AABDF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68329" y="5829957"/>
              <a:ext cx="3617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Addressed in basic course Modeling</a:t>
              </a:r>
              <a:endParaRPr lang="en-US" sz="2000" dirty="0">
                <a:latin typeface="Calibri"/>
                <a:cs typeface="Calibri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859184" y="4293038"/>
              <a:ext cx="0" cy="1447800"/>
            </a:xfrm>
            <a:prstGeom prst="straightConnector1">
              <a:avLst/>
            </a:prstGeom>
            <a:ln w="50800">
              <a:solidFill>
                <a:schemeClr val="tx1">
                  <a:lumMod val="20000"/>
                  <a:lumOff val="8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23628" y="1066800"/>
            <a:ext cx="833349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>
                <a:latin typeface="Calibri"/>
                <a:cs typeface="Calibri"/>
              </a:rPr>
              <a:t>From: P.J. Denning. The great principles of computing.</a:t>
            </a:r>
          </a:p>
          <a:p>
            <a:pPr>
              <a:lnSpc>
                <a:spcPct val="50000"/>
              </a:lnSpc>
            </a:pPr>
            <a:r>
              <a:rPr lang="en-US" i="1" dirty="0" smtClean="0">
                <a:latin typeface="Calibri"/>
                <a:cs typeface="Calibri"/>
              </a:rPr>
              <a:t>American Scientist </a:t>
            </a:r>
            <a:r>
              <a:rPr lang="en-US" dirty="0" smtClean="0">
                <a:latin typeface="Calibri"/>
                <a:cs typeface="Calibri"/>
              </a:rPr>
              <a:t>98:369-372, 2010.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Automata (models of </a:t>
            </a:r>
            <a:r>
              <a:rPr lang="en-US" dirty="0" smtClean="0"/>
              <a:t>computation; computational mechanisms)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Algorithms (how to describe computations)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Information (efficient, reliable, secure communication &amp; storage)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Computability (what can(not) be solved computationally)</a:t>
            </a:r>
          </a:p>
          <a:p>
            <a:endParaRPr lang="en-US" dirty="0"/>
          </a:p>
          <a:p>
            <a:r>
              <a:rPr lang="en-US" dirty="0" smtClean="0"/>
              <a:t>Conclusion + special topics (randomization, quantum computing)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2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should have an idea of</a:t>
            </a:r>
          </a:p>
          <a:p>
            <a:pPr lvl="1"/>
            <a:r>
              <a:rPr lang="en-US" dirty="0"/>
              <a:t>notion of computability</a:t>
            </a:r>
          </a:p>
          <a:p>
            <a:pPr lvl="1"/>
            <a:r>
              <a:rPr lang="en-US" dirty="0"/>
              <a:t>models of </a:t>
            </a:r>
            <a:r>
              <a:rPr lang="en-US" dirty="0" smtClean="0"/>
              <a:t>computation</a:t>
            </a:r>
          </a:p>
          <a:p>
            <a:pPr lvl="1"/>
            <a:endParaRPr lang="en-US" dirty="0"/>
          </a:p>
          <a:p>
            <a:r>
              <a:rPr lang="en-US" dirty="0"/>
              <a:t>Students should be able to</a:t>
            </a:r>
          </a:p>
          <a:p>
            <a:pPr lvl="1"/>
            <a:r>
              <a:rPr lang="en-US" dirty="0"/>
              <a:t>recognize aspects of computation in world around us</a:t>
            </a:r>
          </a:p>
          <a:p>
            <a:pPr lvl="1"/>
            <a:r>
              <a:rPr lang="en-US" dirty="0"/>
              <a:t>apply techniques from informatics to understand and solve </a:t>
            </a:r>
            <a:r>
              <a:rPr lang="en-US" dirty="0" smtClean="0"/>
              <a:t>problems</a:t>
            </a:r>
          </a:p>
          <a:p>
            <a:pPr lvl="1"/>
            <a:endParaRPr lang="en-US" dirty="0"/>
          </a:p>
          <a:p>
            <a:r>
              <a:rPr lang="en-US" dirty="0"/>
              <a:t>Students should understand </a:t>
            </a:r>
          </a:p>
          <a:p>
            <a:pPr lvl="1"/>
            <a:r>
              <a:rPr lang="en-US" dirty="0"/>
              <a:t>what algorithms are and what they are used for</a:t>
            </a:r>
          </a:p>
          <a:p>
            <a:pPr lvl="1"/>
            <a:r>
              <a:rPr lang="en-US" dirty="0"/>
              <a:t>some principles of data representation, transmission, and encryption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6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922588"/>
            <a:ext cx="7778750" cy="5746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cs typeface="Arial" charset="0"/>
              </a:rPr>
              <a:t>Some logistics first</a:t>
            </a:r>
            <a:endParaRPr lang="el-GR" dirty="0" smtClean="0">
              <a:cs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20688" y="711200"/>
            <a:ext cx="8723312" cy="5508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57200" y="278130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57200" y="363855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2625" y="4079875"/>
            <a:ext cx="77787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0"/>
              </a:spcBef>
            </a:pPr>
            <a:r>
              <a:rPr lang="en-US" sz="3200">
                <a:solidFill>
                  <a:schemeClr val="accent1"/>
                </a:solidFill>
                <a:latin typeface="TUE Meta" pitchFamily="34" charset="0"/>
                <a:cs typeface="Arial" charset="0"/>
              </a:rPr>
              <a:t>before we really get started …</a:t>
            </a:r>
            <a:endParaRPr lang="el-GR" sz="3200">
              <a:solidFill>
                <a:schemeClr val="accent1"/>
              </a:solidFill>
              <a:latin typeface="TUE Met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Staff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2"/>
            <a:ext cx="8348663" cy="51414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accent1"/>
                </a:solidFill>
              </a:rPr>
              <a:t>Lecturers: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dirty="0"/>
              <a:t>	Bas </a:t>
            </a:r>
            <a:r>
              <a:rPr lang="en-US" dirty="0" err="1"/>
              <a:t>Luttik</a:t>
            </a:r>
            <a:r>
              <a:rPr lang="en-US" dirty="0"/>
              <a:t> (</a:t>
            </a:r>
            <a:r>
              <a:rPr lang="en-US" dirty="0" smtClean="0"/>
              <a:t>3+3 </a:t>
            </a:r>
            <a:r>
              <a:rPr lang="en-US" dirty="0"/>
              <a:t>lectures)</a:t>
            </a:r>
          </a:p>
          <a:p>
            <a:pPr marL="0" indent="0" eaLnBrk="1" hangingPunct="1">
              <a:buNone/>
            </a:pPr>
            <a:r>
              <a:rPr lang="en-US" dirty="0"/>
              <a:t>	Bettina </a:t>
            </a:r>
            <a:r>
              <a:rPr lang="en-US" dirty="0" err="1"/>
              <a:t>Speckmann</a:t>
            </a:r>
            <a:r>
              <a:rPr lang="en-US" dirty="0"/>
              <a:t> (4 lectures)</a:t>
            </a:r>
          </a:p>
          <a:p>
            <a:pPr marL="0" indent="0" eaLnBrk="1" hangingPunct="1">
              <a:buNone/>
            </a:pPr>
            <a:r>
              <a:rPr lang="en-US" dirty="0"/>
              <a:t>	Tom Verhoeff (1+3+1 lectures)</a:t>
            </a:r>
          </a:p>
          <a:p>
            <a:pPr marL="0" indent="0" eaLnBrk="1" hangingPunct="1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accent1"/>
                </a:solidFill>
              </a:rPr>
              <a:t>Instructors: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Wieger</a:t>
            </a:r>
            <a:r>
              <a:rPr lang="en-US" dirty="0" smtClean="0"/>
              <a:t> </a:t>
            </a:r>
            <a:r>
              <a:rPr lang="en-US" dirty="0" err="1" smtClean="0"/>
              <a:t>Wesselink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/>
              <a:t>G</a:t>
            </a:r>
            <a:r>
              <a:rPr lang="en-US" dirty="0" smtClean="0"/>
              <a:t>roup 1)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err="1" smtClean="0"/>
              <a:t>Jaap</a:t>
            </a:r>
            <a:r>
              <a:rPr lang="en-US" dirty="0" smtClean="0"/>
              <a:t> van der </a:t>
            </a:r>
            <a:r>
              <a:rPr lang="en-US" dirty="0" err="1" smtClean="0"/>
              <a:t>Woude</a:t>
            </a:r>
            <a:r>
              <a:rPr lang="en-US" dirty="0" smtClean="0"/>
              <a:t> (</a:t>
            </a:r>
            <a:r>
              <a:rPr lang="en-US" dirty="0" smtClean="0"/>
              <a:t>Group 2)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Arthur van </a:t>
            </a:r>
            <a:r>
              <a:rPr lang="en-US" dirty="0" err="1" smtClean="0"/>
              <a:t>Goethem</a:t>
            </a:r>
            <a:r>
              <a:rPr lang="en-US" dirty="0" smtClean="0"/>
              <a:t> (</a:t>
            </a:r>
            <a:r>
              <a:rPr lang="en-US" dirty="0" smtClean="0"/>
              <a:t>Group 3)</a:t>
            </a: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accent1"/>
                </a:solidFill>
              </a:rPr>
              <a:t>Assistants: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	</a:t>
            </a:r>
            <a:r>
              <a:rPr lang="en-US" dirty="0" smtClean="0"/>
              <a:t>Geert </a:t>
            </a:r>
            <a:r>
              <a:rPr lang="en-US" dirty="0" err="1" smtClean="0"/>
              <a:t>Derks</a:t>
            </a:r>
            <a:r>
              <a:rPr lang="en-US" dirty="0" smtClean="0"/>
              <a:t> (</a:t>
            </a:r>
            <a:r>
              <a:rPr lang="en-US" dirty="0" smtClean="0"/>
              <a:t>Group 1)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Amber van der </a:t>
            </a:r>
            <a:r>
              <a:rPr lang="en-US" dirty="0" err="1" smtClean="0"/>
              <a:t>Heijden</a:t>
            </a:r>
            <a:r>
              <a:rPr lang="en-US" dirty="0" smtClean="0"/>
              <a:t> (</a:t>
            </a:r>
            <a:r>
              <a:rPr lang="en-US" dirty="0" smtClean="0"/>
              <a:t>Group 2)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/>
              <a:t>Jimmy van </a:t>
            </a:r>
            <a:r>
              <a:rPr lang="en-US" dirty="0" err="1"/>
              <a:t>Turnhout</a:t>
            </a:r>
            <a:r>
              <a:rPr lang="en-US" dirty="0"/>
              <a:t> (</a:t>
            </a:r>
            <a:r>
              <a:rPr lang="en-US" dirty="0" smtClean="0"/>
              <a:t>Group 3)</a:t>
            </a:r>
          </a:p>
        </p:txBody>
      </p:sp>
      <p:pic>
        <p:nvPicPr>
          <p:cNvPr id="2" name="Picture 1" descr="foto2Lutti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09" y="1017377"/>
            <a:ext cx="815340" cy="1219200"/>
          </a:xfrm>
          <a:prstGeom prst="rect">
            <a:avLst/>
          </a:prstGeom>
        </p:spPr>
      </p:pic>
      <p:pic>
        <p:nvPicPr>
          <p:cNvPr id="3" name="Picture 2" descr="Bettina10Small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64" y="1582499"/>
            <a:ext cx="1033221" cy="1317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">
      <a:dk1>
        <a:srgbClr val="000000"/>
      </a:dk1>
      <a:lt1>
        <a:srgbClr val="FFFFFF"/>
      </a:lt1>
      <a:dk2>
        <a:srgbClr val="01486B"/>
      </a:dk2>
      <a:lt2>
        <a:srgbClr val="002A58"/>
      </a:lt2>
      <a:accent1>
        <a:srgbClr val="0075F6"/>
      </a:accent1>
      <a:accent2>
        <a:srgbClr val="02886B"/>
      </a:accent2>
      <a:accent3>
        <a:srgbClr val="FFFFFF"/>
      </a:accent3>
      <a:accent4>
        <a:srgbClr val="000000"/>
      </a:accent4>
      <a:accent5>
        <a:srgbClr val="AABDFA"/>
      </a:accent5>
      <a:accent6>
        <a:srgbClr val="027B60"/>
      </a:accent6>
      <a:hlink>
        <a:srgbClr val="D60029"/>
      </a:hlink>
      <a:folHlink>
        <a:srgbClr val="009900"/>
      </a:folHlink>
    </a:clrScheme>
    <a:fontScheme name="Level">
      <a:majorFont>
        <a:latin typeface="TUE Met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7B14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5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1182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C1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6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0075F6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BDFA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GDIntro2006</Template>
  <TotalTime>17873</TotalTime>
  <Words>1332</Words>
  <Application>Microsoft Macintosh PowerPoint</Application>
  <PresentationFormat>On-screen Show (4:3)</PresentationFormat>
  <Paragraphs>350</Paragraphs>
  <Slides>44</Slides>
  <Notes>25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Level</vt:lpstr>
      <vt:lpstr>2IS80 Fundamentals of Informatics</vt:lpstr>
      <vt:lpstr>Background</vt:lpstr>
      <vt:lpstr>CS and non-CS Students</vt:lpstr>
      <vt:lpstr>Informatics</vt:lpstr>
      <vt:lpstr>The Course Content</vt:lpstr>
      <vt:lpstr>Four Themes</vt:lpstr>
      <vt:lpstr>Learning Objectives</vt:lpstr>
      <vt:lpstr>Some logistics first</vt:lpstr>
      <vt:lpstr>Staff</vt:lpstr>
      <vt:lpstr>Study Material</vt:lpstr>
      <vt:lpstr>Prerequisites</vt:lpstr>
      <vt:lpstr>Grading scheme 2IS80</vt:lpstr>
      <vt:lpstr>Homework Assignments </vt:lpstr>
      <vt:lpstr>Communication</vt:lpstr>
      <vt:lpstr>Code of Academic Honesty</vt:lpstr>
      <vt:lpstr>Organization</vt:lpstr>
      <vt:lpstr>Schedule</vt:lpstr>
      <vt:lpstr>Signing up and groups</vt:lpstr>
      <vt:lpstr>An Experiment</vt:lpstr>
      <vt:lpstr>Card Trick</vt:lpstr>
      <vt:lpstr>Card Trick Informatics</vt:lpstr>
      <vt:lpstr>Secure Computation</vt:lpstr>
      <vt:lpstr>Secure Computation Informatics</vt:lpstr>
      <vt:lpstr>History</vt:lpstr>
      <vt:lpstr>Society</vt:lpstr>
      <vt:lpstr>Information Carriers</vt:lpstr>
      <vt:lpstr>Engineering &amp; Technology</vt:lpstr>
      <vt:lpstr>Information Processing: Computation</vt:lpstr>
      <vt:lpstr>Planetarium (Antikythera mechanism)</vt:lpstr>
      <vt:lpstr>Clock with gears, springs, and pointers</vt:lpstr>
      <vt:lpstr>Lock and Key</vt:lpstr>
      <vt:lpstr>Abacus</vt:lpstr>
      <vt:lpstr>Slide Rule</vt:lpstr>
      <vt:lpstr>Centrifugal governor</vt:lpstr>
      <vt:lpstr>Camshaft</vt:lpstr>
      <vt:lpstr>Jacquard’s loom, with punched cards</vt:lpstr>
      <vt:lpstr>Rotating drum sequencer</vt:lpstr>
      <vt:lpstr>Information and Computation</vt:lpstr>
      <vt:lpstr>Cyberspace</vt:lpstr>
      <vt:lpstr>The Fourth Great Scientific Domain</vt:lpstr>
      <vt:lpstr>Pillars of Scientific Method</vt:lpstr>
      <vt:lpstr>Modern Engineer</vt:lpstr>
      <vt:lpstr>Conclusion</vt:lpstr>
      <vt:lpstr>Announcements</vt:lpstr>
    </vt:vector>
  </TitlesOfParts>
  <Company>Technische Universiteit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2IL05 Data Structures</dc:title>
  <dc:creator>Bettina Speckmann</dc:creator>
  <cp:lastModifiedBy>Tom Verhoeff</cp:lastModifiedBy>
  <cp:revision>1058</cp:revision>
  <dcterms:created xsi:type="dcterms:W3CDTF">2007-08-26T17:39:31Z</dcterms:created>
  <dcterms:modified xsi:type="dcterms:W3CDTF">2015-11-11T14:38:31Z</dcterms:modified>
</cp:coreProperties>
</file>