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378" r:id="rId3"/>
    <p:sldId id="511" r:id="rId4"/>
    <p:sldId id="476" r:id="rId5"/>
    <p:sldId id="509" r:id="rId6"/>
    <p:sldId id="507" r:id="rId7"/>
    <p:sldId id="510" r:id="rId8"/>
    <p:sldId id="505" r:id="rId9"/>
    <p:sldId id="506" r:id="rId10"/>
    <p:sldId id="512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13" r:id="rId23"/>
    <p:sldId id="514" r:id="rId24"/>
    <p:sldId id="515" r:id="rId25"/>
    <p:sldId id="516" r:id="rId26"/>
    <p:sldId id="494" r:id="rId27"/>
    <p:sldId id="528" r:id="rId28"/>
    <p:sldId id="495" r:id="rId29"/>
    <p:sldId id="517" r:id="rId30"/>
    <p:sldId id="519" r:id="rId31"/>
    <p:sldId id="497" r:id="rId32"/>
    <p:sldId id="520" r:id="rId33"/>
    <p:sldId id="521" r:id="rId34"/>
    <p:sldId id="522" r:id="rId35"/>
    <p:sldId id="524" r:id="rId36"/>
    <p:sldId id="523" r:id="rId37"/>
    <p:sldId id="527" r:id="rId38"/>
    <p:sldId id="525" r:id="rId39"/>
    <p:sldId id="526" r:id="rId40"/>
    <p:sldId id="518" r:id="rId41"/>
    <p:sldId id="372" r:id="rId42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29"/>
    <a:srgbClr val="0075F6"/>
    <a:srgbClr val="66FFFF"/>
    <a:srgbClr val="00FFCC"/>
    <a:srgbClr val="6666FF"/>
    <a:srgbClr val="CC3399"/>
    <a:srgbClr val="B2B2B2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4" autoAdjust="0"/>
    <p:restoredTop sz="87439" autoAdjust="0"/>
  </p:normalViewPr>
  <p:slideViewPr>
    <p:cSldViewPr snapToGrid="0">
      <p:cViewPr>
        <p:scale>
          <a:sx n="93" d="100"/>
          <a:sy n="93" d="100"/>
        </p:scale>
        <p:origin x="3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 snapToGrid="0" snapToObjects="1">
      <p:cViewPr varScale="1">
        <p:scale>
          <a:sx n="82" d="100"/>
          <a:sy n="82" d="100"/>
        </p:scale>
        <p:origin x="-2512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A0A64D-BBF1-4427-8E6D-DD674507F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CFD8B5-0E2B-47C3-8C41-74533DDD4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0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8FB62-D5A8-46DE-9997-61C2E3F8AFE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10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Erasure: you can see that a bit was damaged,</a:t>
            </a:r>
            <a:r>
              <a:rPr lang="en-US" baseline="0" dirty="0" smtClean="0"/>
              <a:t> but not what it was originally.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30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Burst: scratch on CD/DVD</a:t>
            </a:r>
          </a:p>
          <a:p>
            <a:r>
              <a:rPr lang="en-US" dirty="0" smtClean="0"/>
              <a:t>After</a:t>
            </a:r>
            <a:r>
              <a:rPr lang="en-US" baseline="0" dirty="0" smtClean="0"/>
              <a:t> an error, another error is more likely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1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baseline="0" dirty="0" smtClean="0"/>
              <a:t> = 1/12, cf. Hamming (7, 4) code:</a:t>
            </a:r>
          </a:p>
          <a:p>
            <a:r>
              <a:rPr lang="en-US" baseline="0" dirty="0" smtClean="0"/>
              <a:t>Before coding: P(no error / 4 source bits) = (11/12)</a:t>
            </a:r>
            <a:r>
              <a:rPr lang="en-US" baseline="30000" dirty="0" smtClean="0"/>
              <a:t>4</a:t>
            </a:r>
            <a:r>
              <a:rPr lang="en-US" baseline="0" dirty="0" smtClean="0"/>
              <a:t> = 0.71 (71%); P(error) = 0.29 (29%)</a:t>
            </a:r>
          </a:p>
          <a:p>
            <a:r>
              <a:rPr lang="en-US" baseline="0" dirty="0" smtClean="0"/>
              <a:t>After coding:</a:t>
            </a:r>
          </a:p>
          <a:p>
            <a:r>
              <a:rPr lang="en-US" baseline="0" dirty="0" smtClean="0"/>
              <a:t>  P(no error / 4 source bits) = (11/12)</a:t>
            </a:r>
            <a:r>
              <a:rPr lang="en-US" baseline="30000" dirty="0" smtClean="0"/>
              <a:t>7</a:t>
            </a:r>
            <a:r>
              <a:rPr lang="en-US" baseline="0" dirty="0" smtClean="0"/>
              <a:t> = 0.54 (54%)</a:t>
            </a:r>
          </a:p>
          <a:p>
            <a:r>
              <a:rPr lang="en-US" baseline="0" dirty="0" smtClean="0"/>
              <a:t>  P(1 bit error) = 7(1/12)(11/12)</a:t>
            </a:r>
            <a:r>
              <a:rPr lang="en-US" baseline="30000" dirty="0" smtClean="0"/>
              <a:t>6</a:t>
            </a:r>
            <a:r>
              <a:rPr lang="en-US" baseline="0" dirty="0" smtClean="0"/>
              <a:t> = 0.35 (5%)</a:t>
            </a:r>
          </a:p>
          <a:p>
            <a:r>
              <a:rPr lang="en-US" baseline="0" dirty="0" smtClean="0"/>
              <a:t>  P(&gt;1 bit error)  = 0.11 (11</a:t>
            </a:r>
            <a:r>
              <a:rPr lang="en-US" baseline="0" dirty="0" smtClean="0"/>
              <a:t>%)</a:t>
            </a:r>
          </a:p>
          <a:p>
            <a:endParaRPr lang="en-US" dirty="0" smtClean="0"/>
          </a:p>
          <a:p>
            <a:r>
              <a:rPr lang="en-US" dirty="0" smtClean="0"/>
              <a:t>If p &gt; ½, then first flip every</a:t>
            </a:r>
            <a:r>
              <a:rPr lang="en-US" baseline="0" dirty="0" smtClean="0"/>
              <a:t> received bit,</a:t>
            </a:r>
          </a:p>
          <a:p>
            <a:r>
              <a:rPr lang="en-US" baseline="0" dirty="0" smtClean="0"/>
              <a:t>to obtain binary symmetric channel with error probability 1 – p.</a:t>
            </a:r>
          </a:p>
          <a:p>
            <a:r>
              <a:rPr lang="en-US" baseline="0" dirty="0" smtClean="0"/>
              <a:t>Hence, we assume p &lt; ½.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13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general, increase redundancy,</a:t>
            </a:r>
            <a:r>
              <a:rPr lang="en-US" baseline="0" dirty="0" smtClean="0"/>
              <a:t> so that error becomes apparent</a:t>
            </a:r>
            <a:endParaRPr lang="en-US" dirty="0" smtClean="0"/>
          </a:p>
          <a:p>
            <a:r>
              <a:rPr lang="en-US" dirty="0" smtClean="0"/>
              <a:t>Naïve </a:t>
            </a:r>
            <a:r>
              <a:rPr lang="en-US" baseline="0" dirty="0" smtClean="0"/>
              <a:t>coding: can improve reliability as much as desired,</a:t>
            </a:r>
          </a:p>
          <a:p>
            <a:r>
              <a:rPr lang="en-US" baseline="0" dirty="0" smtClean="0"/>
              <a:t>But loss of efficiency increases without bound.</a:t>
            </a:r>
          </a:p>
          <a:p>
            <a:r>
              <a:rPr lang="en-US" baseline="0" dirty="0" smtClean="0"/>
              <a:t>----- Meeting Notes (10/12/14 17:28) -----</a:t>
            </a:r>
          </a:p>
          <a:p>
            <a:r>
              <a:rPr lang="en-US" baseline="0" dirty="0" smtClean="0"/>
              <a:t>BREAK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40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Residual error =</a:t>
            </a:r>
            <a:r>
              <a:rPr lang="en-US" baseline="0" dirty="0" smtClean="0"/>
              <a:t> error after decoding.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21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rate measures efficiency of encoding.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6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a</a:t>
            </a:r>
            <a:r>
              <a:rPr lang="en-US" dirty="0" smtClean="0"/>
              <a:t> disadvantage</a:t>
            </a:r>
            <a:r>
              <a:rPr lang="en-US" baseline="0" dirty="0" smtClean="0"/>
              <a:t> of packing more messages together? Higher latency (encoded bits arrive after a longer delay)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rate measures efficiency of encoding.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16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82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example on blackboard. 1010 -&gt; 101</a:t>
            </a:r>
          </a:p>
          <a:p>
            <a:r>
              <a:rPr lang="en-US" dirty="0" smtClean="0"/>
              <a:t>Compute:</a:t>
            </a:r>
            <a:r>
              <a:rPr lang="en-US" baseline="0" dirty="0" smtClean="0"/>
              <a:t> p</a:t>
            </a:r>
            <a:r>
              <a:rPr lang="en-US" dirty="0" smtClean="0"/>
              <a:t>1 = s2</a:t>
            </a:r>
            <a:r>
              <a:rPr lang="en-US" baseline="0" dirty="0" smtClean="0"/>
              <a:t> + s3 + s4; p2 = s1 + s3 + s4; p3 = s1 + s2 + </a:t>
            </a:r>
            <a:r>
              <a:rPr lang="en-US" baseline="0" smtClean="0"/>
              <a:t>s4 (modulo 2)</a:t>
            </a:r>
            <a:endParaRPr lang="en-US" baseline="0" dirty="0" smtClean="0"/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if more than one error occurs in a code word?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8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78686-E4A7-4F34-BF72-1AA12B152A0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926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Blackboard: 2-Repetition code 00 versus 11: distance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If Hamming</a:t>
            </a:r>
            <a:r>
              <a:rPr lang="en-US" baseline="0" dirty="0" smtClean="0"/>
              <a:t> distance between all pairs of code words is ≥m, then m–1 bit errors can be detected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5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minimum distance 2k+1,</a:t>
            </a:r>
            <a:r>
              <a:rPr lang="en-US" baseline="0" dirty="0" smtClean="0"/>
              <a:t> the code can also be used to </a:t>
            </a:r>
            <a:r>
              <a:rPr lang="en-US" i="1" baseline="0" dirty="0" smtClean="0"/>
              <a:t>detect</a:t>
            </a:r>
            <a:r>
              <a:rPr lang="en-US" baseline="0" dirty="0" smtClean="0"/>
              <a:t> up to 2k-bit errors.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519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85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Rate does not go to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86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ways to put 4 en/decoders in? 4! = 24</a:t>
            </a:r>
          </a:p>
          <a:p>
            <a:r>
              <a:rPr lang="en-US" dirty="0" smtClean="0"/>
              <a:t>Clearly, encode before channel, decode after channel: leaves 2 * 2 = 4 possibilities</a:t>
            </a:r>
          </a:p>
          <a:p>
            <a:r>
              <a:rPr lang="en-US" dirty="0" smtClean="0"/>
              <a:t>Clearly, source/channel</a:t>
            </a:r>
            <a:r>
              <a:rPr lang="en-US" baseline="0" dirty="0" smtClean="0"/>
              <a:t> </a:t>
            </a:r>
            <a:r>
              <a:rPr lang="en-US" dirty="0" smtClean="0"/>
              <a:t>encode order must match source/channel</a:t>
            </a:r>
            <a:r>
              <a:rPr lang="en-US" baseline="0" dirty="0" smtClean="0"/>
              <a:t> decode order: 2 possibilities</a:t>
            </a:r>
          </a:p>
          <a:p>
            <a:r>
              <a:rPr lang="en-US" baseline="0" dirty="0" smtClean="0"/>
              <a:t>Source coding adapts to source characteristics</a:t>
            </a:r>
          </a:p>
          <a:p>
            <a:r>
              <a:rPr lang="en-US" baseline="0" dirty="0" smtClean="0"/>
              <a:t>Channel coding adapts to channel (noise) characteristics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97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</a:t>
            </a:r>
            <a:r>
              <a:rPr lang="en-US" baseline="0" dirty="0" smtClean="0"/>
              <a:t> links to Wikipedia articles.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6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links</a:t>
            </a:r>
            <a:r>
              <a:rPr lang="en-US" baseline="0" dirty="0" smtClean="0"/>
              <a:t> to Wikipedia.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59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encoding on blackboard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Advantages? Simple, optimal, efficient (construction, encoding, decoding)</a:t>
            </a:r>
          </a:p>
          <a:p>
            <a:r>
              <a:rPr lang="en-US" dirty="0" smtClean="0"/>
              <a:t>Earlier attempts at constructing optimal encoding: combine</a:t>
            </a:r>
            <a:r>
              <a:rPr lang="en-US" baseline="0" dirty="0" smtClean="0"/>
              <a:t> large probabilities</a:t>
            </a:r>
            <a:endParaRPr lang="en-US" dirty="0" smtClean="0"/>
          </a:p>
          <a:p>
            <a:r>
              <a:rPr lang="en-US" dirty="0" smtClean="0"/>
              <a:t>Present</a:t>
            </a:r>
            <a:r>
              <a:rPr lang="en-US" baseline="0" dirty="0" smtClean="0"/>
              <a:t> example of ripple effect on blackboard.</a:t>
            </a:r>
          </a:p>
          <a:p>
            <a:r>
              <a:rPr lang="en-US" baseline="0" dirty="0" smtClean="0"/>
              <a:t>  BA &gt; 111110 &gt; 101110 &gt; CBD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82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there exist encoding/decoding algorithm that compresses</a:t>
            </a:r>
            <a:r>
              <a:rPr lang="en-US" baseline="0" dirty="0" smtClean="0"/>
              <a:t> every sequence into a shorter sequence?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10 pigeons arrive at 9 pigeonholes. What do you know for sure?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48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B62FB2-8EEA-4106-9CF5-9732E782F3DA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44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separate slide set: </a:t>
            </a:r>
            <a:r>
              <a:rPr lang="en-US" dirty="0" err="1" smtClean="0"/>
              <a:t>Ulam’s</a:t>
            </a:r>
            <a:r>
              <a:rPr lang="en-US" dirty="0" smtClean="0"/>
              <a:t>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09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Parity of a number</a:t>
            </a:r>
            <a:r>
              <a:rPr lang="en-US" baseline="0" dirty="0" smtClean="0"/>
              <a:t> k = 0 if k is even, else 1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children, you can tell them they must lie at least six times.</a:t>
            </a:r>
          </a:p>
          <a:p>
            <a:r>
              <a:rPr lang="en-US" baseline="0" dirty="0" smtClean="0"/>
              <a:t>How does that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1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596"/>
            <a:ext cx="4040188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8924"/>
            <a:ext cx="4040188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8596"/>
            <a:ext cx="4041775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8924"/>
            <a:ext cx="4041775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86775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pic>
        <p:nvPicPr>
          <p:cNvPr id="2054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formation" TargetMode="External"/><Relationship Id="rId4" Type="http://schemas.openxmlformats.org/officeDocument/2006/relationships/hyperlink" Target="https://en.wikipedia.org/wiki/Unit_of_information" TargetMode="External"/><Relationship Id="rId5" Type="http://schemas.openxmlformats.org/officeDocument/2006/relationships/hyperlink" Target="https://en.wikipedia.org/wiki/Entropy_(information_theory)" TargetMode="External"/><Relationship Id="rId6" Type="http://schemas.openxmlformats.org/officeDocument/2006/relationships/hyperlink" Target="https://en.wikipedia.org/wiki/Shannon's_source_coding_theore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de_rate" TargetMode="External"/><Relationship Id="rId4" Type="http://schemas.openxmlformats.org/officeDocument/2006/relationships/hyperlink" Target="http://en.wikipedia.org/wiki/Noisy-channel_coding_theorem" TargetMode="External"/><Relationship Id="rId5" Type="http://schemas.openxmlformats.org/officeDocument/2006/relationships/hyperlink" Target="https://en.wikipedia.org/wiki/Repetition_code" TargetMode="External"/><Relationship Id="rId6" Type="http://schemas.openxmlformats.org/officeDocument/2006/relationships/hyperlink" Target="https://en.wikipedia.org/wiki/Hamming_distance" TargetMode="External"/><Relationship Id="rId7" Type="http://schemas.openxmlformats.org/officeDocument/2006/relationships/hyperlink" Target="https://en.wikipedia.org/wiki/Hamming_code" TargetMode="External"/><Relationship Id="rId8" Type="http://schemas.openxmlformats.org/officeDocument/2006/relationships/hyperlink" Target="http://en.wikipedia.org/wiki/Ulam's_gam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playlist?list=PLbg3ZX2pWlgKDVFNwn9B63UhYJVIerzHL" TargetMode="External"/><Relationship Id="rId3" Type="http://schemas.openxmlformats.org/officeDocument/2006/relationships/hyperlink" Target="http://www.gnupg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</a:t>
            </a:r>
            <a:br>
              <a:rPr lang="en-US" dirty="0" smtClean="0"/>
            </a:br>
            <a:r>
              <a:rPr lang="en-US" dirty="0" smtClean="0">
                <a:solidFill>
                  <a:srgbClr val="0075F6"/>
                </a:solidFill>
              </a:rPr>
              <a:t>Fun</a:t>
            </a:r>
            <a:r>
              <a:rPr lang="en-US" dirty="0" smtClean="0"/>
              <a:t>damentals of Informatics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379788"/>
            <a:ext cx="6778625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Quartile 2, 2015–2016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10: Information, Errors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Lecturer: Tom Verhoeff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capacity</a:t>
            </a:r>
            <a:r>
              <a:rPr lang="en-US" dirty="0" smtClean="0"/>
              <a:t> of a communication channel measures how many bits, on average, it can deliver reliably per transmitted bit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noisy channel corrupts the transmitted symbols ‘randomly’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Noise is anti-information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entropy of the noise</a:t>
            </a:r>
            <a:r>
              <a:rPr lang="en-US" dirty="0" smtClean="0"/>
              <a:t> must be subtracted from the ideal capacity (i.e., from 1) to obtain the (</a:t>
            </a:r>
            <a:r>
              <a:rPr lang="en-US" i="1" dirty="0" smtClean="0"/>
              <a:t>effective) capacity</a:t>
            </a:r>
            <a:r>
              <a:rPr lang="en-US" dirty="0" smtClean="0"/>
              <a:t> of the </a:t>
            </a:r>
            <a:r>
              <a:rPr lang="en-US" dirty="0" err="1" smtClean="0"/>
              <a:t>channel+noise</a:t>
            </a: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1428647" y="2237008"/>
            <a:ext cx="6277059" cy="445088"/>
            <a:chOff x="1428647" y="2989077"/>
            <a:chExt cx="6277059" cy="44508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428647" y="2989077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6449026" y="2989077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38836" y="298907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4" idx="3"/>
              <a:endCxn id="6" idx="1"/>
            </p:cNvCxnSpPr>
            <p:nvPr/>
          </p:nvCxnSpPr>
          <p:spPr bwMode="auto">
            <a:xfrm>
              <a:off x="2685327" y="3211621"/>
              <a:ext cx="125350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6" idx="3"/>
              <a:endCxn id="5" idx="1"/>
            </p:cNvCxnSpPr>
            <p:nvPr/>
          </p:nvCxnSpPr>
          <p:spPr bwMode="auto">
            <a:xfrm>
              <a:off x="5195516" y="3211621"/>
              <a:ext cx="125351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3938836" y="2669767"/>
            <a:ext cx="1256680" cy="1155321"/>
            <a:chOff x="3938836" y="3421836"/>
            <a:chExt cx="1256680" cy="1155321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938836" y="4132069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Noise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0"/>
              <a:endCxn id="6" idx="2"/>
            </p:cNvCxnSpPr>
            <p:nvPr/>
          </p:nvCxnSpPr>
          <p:spPr bwMode="auto">
            <a:xfrm flipV="1">
              <a:off x="4567176" y="3421836"/>
              <a:ext cx="0" cy="710233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6999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An Experiment</a:t>
            </a:r>
            <a:endParaRPr lang="el-GR" dirty="0" smtClean="0"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2625" y="4079875"/>
            <a:ext cx="77787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spcBef>
                <a:spcPct val="0"/>
              </a:spcBef>
            </a:pPr>
            <a:r>
              <a:rPr lang="en-US" sz="3200" dirty="0" smtClean="0">
                <a:solidFill>
                  <a:schemeClr val="accent1"/>
                </a:solidFill>
                <a:latin typeface="TUE Meta" pitchFamily="34" charset="0"/>
                <a:cs typeface="Arial" charset="0"/>
              </a:rPr>
              <a:t>With a “noisy” channel</a:t>
            </a:r>
            <a:endParaRPr lang="el-GR" sz="3200" dirty="0">
              <a:solidFill>
                <a:schemeClr val="accent1"/>
              </a:solidFill>
              <a:latin typeface="TUE Met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Guessing with 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</a:t>
            </a:r>
            <a:r>
              <a:rPr lang="en-US" dirty="0" err="1" smtClean="0"/>
              <a:t>Ulam’s</a:t>
            </a:r>
            <a:r>
              <a:rPr lang="en-US" dirty="0" smtClean="0"/>
              <a:t> Game</a:t>
            </a:r>
          </a:p>
          <a:p>
            <a:endParaRPr lang="en-US" dirty="0"/>
          </a:p>
          <a:p>
            <a:r>
              <a:rPr lang="en-US" dirty="0" smtClean="0"/>
              <a:t>Needed: one volunteer, who </a:t>
            </a:r>
            <a:r>
              <a:rPr lang="en-US" smtClean="0"/>
              <a:t>can lie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Volunteer picks a number N in the range 0 through 15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Magician asks seven Yes–No questions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Volunteer answers each question, and may </a:t>
            </a:r>
            <a:r>
              <a:rPr lang="en-US" b="1" u="sng" dirty="0" smtClean="0">
                <a:solidFill>
                  <a:srgbClr val="FF0000"/>
                </a:solidFill>
              </a:rPr>
              <a:t>lie once</a:t>
            </a:r>
          </a:p>
          <a:p>
            <a:pPr marL="457200" indent="-457200">
              <a:buFont typeface="+mj-lt"/>
              <a:buAutoNum type="arabicPeriod"/>
            </a:pPr>
            <a:endParaRPr lang="en-US" b="1" u="sng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Magician then tells number N, and which answer was a lie (if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the volunteer do this?</a:t>
            </a:r>
          </a:p>
        </p:txBody>
      </p:sp>
    </p:spTree>
    <p:extLst>
      <p:ext uri="{BB962C8B-B14F-4D97-AF65-F5344CB8AC3E}">
        <p14:creationId xmlns:p14="http://schemas.microsoft.com/office/powerpoint/2010/main" val="12408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number one of these:</a:t>
            </a:r>
          </a:p>
          <a:p>
            <a:endParaRPr lang="en-US" dirty="0"/>
          </a:p>
          <a:p>
            <a:r>
              <a:rPr lang="en-US" dirty="0" smtClean="0"/>
              <a:t>   1,    3, 4,    6,    8,    10,       13,    15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your number one of these?</a:t>
            </a:r>
          </a:p>
          <a:p>
            <a:endParaRPr lang="en-US" dirty="0"/>
          </a:p>
          <a:p>
            <a:r>
              <a:rPr lang="en-US" dirty="0" smtClean="0"/>
              <a:t>   1, 2,       5, 6,   8,      11, 12,      15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2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number one of these?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8, 9, 10, 11, 12, 13, 14, 15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number one of these?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1, 2,   4,      7,   9, 10,   12,      15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number one of these?</a:t>
            </a:r>
          </a:p>
          <a:p>
            <a:endParaRPr lang="en-US" dirty="0" smtClean="0"/>
          </a:p>
          <a:p>
            <a:r>
              <a:rPr lang="en-US" dirty="0" smtClean="0"/>
              <a:t>            4, 5, 6, 7,            12, 13, 14, 15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number one of these?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2, 3,      6, 7,      10, 11,      14, 15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Theme 3: Information</a:t>
            </a:r>
            <a:endParaRPr lang="el-GR" dirty="0" smtClean="0">
              <a:cs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Q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number one of these?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1,   3,   5,   7,   9,   11,   13,   15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8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answers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in the diagram</a:t>
            </a:r>
          </a:p>
          <a:p>
            <a:endParaRPr lang="en-US" dirty="0"/>
          </a:p>
          <a:p>
            <a:r>
              <a:rPr lang="en-US" dirty="0" smtClean="0"/>
              <a:t>Yes ➔ 1,   No ➔ 0</a:t>
            </a:r>
          </a:p>
          <a:p>
            <a:endParaRPr lang="en-US" dirty="0"/>
          </a:p>
          <a:p>
            <a:r>
              <a:rPr lang="en-US" dirty="0" smtClean="0"/>
              <a:t>For each circle, calculate the </a:t>
            </a:r>
            <a:r>
              <a:rPr lang="en-US" i="1" dirty="0" smtClean="0"/>
              <a:t>parity</a:t>
            </a:r>
          </a:p>
          <a:p>
            <a:pPr lvl="1"/>
            <a:r>
              <a:rPr lang="en-US" dirty="0" smtClean="0"/>
              <a:t>Even number of 1’s is OK</a:t>
            </a:r>
          </a:p>
          <a:p>
            <a:pPr lvl="1"/>
            <a:r>
              <a:rPr lang="en-US" dirty="0" smtClean="0"/>
              <a:t>Circle becomes red, if odd</a:t>
            </a:r>
          </a:p>
          <a:p>
            <a:pPr lvl="1"/>
            <a:endParaRPr lang="en-US" dirty="0"/>
          </a:p>
          <a:p>
            <a:r>
              <a:rPr lang="en-US" dirty="0" smtClean="0"/>
              <a:t>No red circles ⇒ no lies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nswer </a:t>
            </a:r>
            <a:r>
              <a:rPr lang="en-US" i="1" dirty="0" smtClean="0">
                <a:solidFill>
                  <a:srgbClr val="FF0000"/>
                </a:solidFill>
              </a:rPr>
              <a:t>inside all red circles </a:t>
            </a:r>
            <a:r>
              <a:rPr lang="en-US" dirty="0" smtClean="0"/>
              <a:t>and </a:t>
            </a:r>
            <a:r>
              <a:rPr lang="en-US" i="1" dirty="0" smtClean="0"/>
              <a:t>outside all black </a:t>
            </a:r>
            <a:r>
              <a:rPr lang="en-US" dirty="0" smtClean="0"/>
              <a:t>circles was a lie</a:t>
            </a:r>
          </a:p>
          <a:p>
            <a:endParaRPr lang="en-US" dirty="0"/>
          </a:p>
          <a:p>
            <a:r>
              <a:rPr lang="en-US" dirty="0" smtClean="0"/>
              <a:t>Correct the lie, and calculate N = 8 a</a:t>
            </a:r>
            <a:r>
              <a:rPr lang="en-US" baseline="-25000" dirty="0"/>
              <a:t>3</a:t>
            </a:r>
            <a:r>
              <a:rPr lang="en-US" dirty="0" smtClean="0"/>
              <a:t> + 4 a</a:t>
            </a:r>
            <a:r>
              <a:rPr lang="en-US" baseline="-25000" dirty="0" smtClean="0"/>
              <a:t>5</a:t>
            </a:r>
            <a:r>
              <a:rPr lang="en-US" dirty="0" smtClean="0"/>
              <a:t> + 2 a</a:t>
            </a:r>
            <a:r>
              <a:rPr lang="en-US" baseline="-25000" dirty="0" smtClean="0"/>
              <a:t>6</a:t>
            </a:r>
            <a:r>
              <a:rPr lang="en-US" dirty="0" smtClean="0"/>
              <a:t> + a</a:t>
            </a:r>
            <a:r>
              <a:rPr lang="en-US" baseline="-25000" dirty="0" smtClean="0"/>
              <a:t>7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74744" y="2092861"/>
            <a:ext cx="2172725" cy="1941234"/>
            <a:chOff x="5674744" y="2092861"/>
            <a:chExt cx="2172725" cy="1941234"/>
          </a:xfrm>
        </p:grpSpPr>
        <p:sp>
          <p:nvSpPr>
            <p:cNvPr id="14" name="TextBox 13"/>
            <p:cNvSpPr txBox="1"/>
            <p:nvPr/>
          </p:nvSpPr>
          <p:spPr>
            <a:xfrm>
              <a:off x="7425559" y="3633985"/>
              <a:ext cx="421910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-25000" dirty="0" smtClean="0"/>
                <a:t>2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37822" y="2092861"/>
              <a:ext cx="421910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74744" y="3633985"/>
              <a:ext cx="421910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-25000" dirty="0" smtClean="0"/>
                <a:t>4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44634" y="2795613"/>
            <a:ext cx="1408284" cy="1238481"/>
            <a:chOff x="6044634" y="2795613"/>
            <a:chExt cx="1408284" cy="1238481"/>
          </a:xfrm>
        </p:grpSpPr>
        <p:sp>
          <p:nvSpPr>
            <p:cNvPr id="21" name="TextBox 20"/>
            <p:cNvSpPr txBox="1"/>
            <p:nvPr/>
          </p:nvSpPr>
          <p:spPr>
            <a:xfrm>
              <a:off x="6537821" y="3079180"/>
              <a:ext cx="42191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7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44634" y="2795613"/>
              <a:ext cx="42191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5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50149" y="3633984"/>
              <a:ext cx="42191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-25000" dirty="0" smtClean="0"/>
                <a:t>6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031008" y="2820270"/>
              <a:ext cx="421910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230106" y="1778000"/>
            <a:ext cx="3013363" cy="2701637"/>
            <a:chOff x="5230106" y="1778000"/>
            <a:chExt cx="3013363" cy="2701637"/>
          </a:xfrm>
        </p:grpSpPr>
        <p:sp>
          <p:nvSpPr>
            <p:cNvPr id="18" name="Oval 17"/>
            <p:cNvSpPr/>
            <p:nvPr/>
          </p:nvSpPr>
          <p:spPr bwMode="auto">
            <a:xfrm>
              <a:off x="5850422" y="1778000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230106" y="2678546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442378" y="2678546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forms of noise can be modeled as a </a:t>
            </a:r>
            <a:r>
              <a:rPr lang="en-US" i="1" dirty="0" smtClean="0"/>
              <a:t>discrete </a:t>
            </a:r>
            <a:r>
              <a:rPr lang="en-US" i="1" dirty="0" err="1" smtClean="0"/>
              <a:t>memoryless</a:t>
            </a:r>
            <a:r>
              <a:rPr lang="en-US" i="1" dirty="0" smtClean="0"/>
              <a:t> source</a:t>
            </a:r>
            <a:r>
              <a:rPr lang="en-US" dirty="0" smtClean="0"/>
              <a:t>, whose output is ‘added’ to the transmitted message 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Noise bit 0 leaves the message bit unchanged: x + 0 = x</a:t>
            </a:r>
          </a:p>
          <a:p>
            <a:pPr lvl="1"/>
            <a:r>
              <a:rPr lang="en-US" dirty="0" smtClean="0"/>
              <a:t>Noise bit 1 flips the message bit: x + 1 (modulo 2) = 1 – x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Known as </a:t>
            </a:r>
            <a:r>
              <a:rPr lang="en-US" i="1" dirty="0" smtClean="0"/>
              <a:t>binary symmetric channel</a:t>
            </a:r>
            <a:r>
              <a:rPr lang="en-US" dirty="0" smtClean="0"/>
              <a:t> with bit-error probability p</a:t>
            </a:r>
          </a:p>
          <a:p>
            <a:endParaRPr lang="en-US" dirty="0"/>
          </a:p>
        </p:txBody>
      </p:sp>
      <p:pic>
        <p:nvPicPr>
          <p:cNvPr id="4" name="Picture 3" descr="Binary_symmetric_channe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3195192"/>
            <a:ext cx="18034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Noisy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Binary </a:t>
            </a:r>
            <a:r>
              <a:rPr lang="en-US" i="1" dirty="0"/>
              <a:t>erasure </a:t>
            </a:r>
            <a:r>
              <a:rPr lang="en-US" i="1" dirty="0" smtClean="0"/>
              <a:t>channel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erasure</a:t>
            </a:r>
            <a:r>
              <a:rPr lang="en-US" dirty="0" smtClean="0"/>
              <a:t> is recognizably different from correctly received bit</a:t>
            </a:r>
          </a:p>
          <a:p>
            <a:endParaRPr lang="en-US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Burst</a:t>
            </a:r>
            <a:r>
              <a:rPr lang="en-US" i="1" dirty="0"/>
              <a:t>-noise </a:t>
            </a:r>
            <a:r>
              <a:rPr lang="en-US" i="1" dirty="0" smtClean="0"/>
              <a:t>channel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rrors </a:t>
            </a:r>
            <a:r>
              <a:rPr lang="en-US" dirty="0"/>
              <a:t>come in bursts; has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156px-Binary_erasure_channel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41510"/>
            <a:ext cx="19812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2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Symmetric Channel: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 ½</a:t>
            </a:r>
          </a:p>
          <a:p>
            <a:pPr lvl="1"/>
            <a:r>
              <a:rPr lang="en-US" dirty="0" smtClean="0"/>
              <a:t>Entropy in noise: H(p) = 1 bit</a:t>
            </a:r>
          </a:p>
          <a:p>
            <a:pPr lvl="1"/>
            <a:r>
              <a:rPr lang="en-US" dirty="0" smtClean="0"/>
              <a:t>Effective channel capacity = 0</a:t>
            </a:r>
          </a:p>
          <a:p>
            <a:pPr lvl="1"/>
            <a:r>
              <a:rPr lang="en-US" dirty="0" smtClean="0"/>
              <a:t>No information can be transmitted</a:t>
            </a:r>
          </a:p>
          <a:p>
            <a:pPr lvl="1"/>
            <a:endParaRPr lang="en-US" dirty="0"/>
          </a:p>
          <a:p>
            <a:r>
              <a:rPr lang="en-US" dirty="0" smtClean="0"/>
              <a:t>p = 1/12 = 0.083333</a:t>
            </a:r>
          </a:p>
          <a:p>
            <a:pPr lvl="1"/>
            <a:r>
              <a:rPr lang="en-US" dirty="0" smtClean="0"/>
              <a:t>Entropy in noise: H(p) ≈ 0.414 bit</a:t>
            </a:r>
          </a:p>
          <a:p>
            <a:pPr lvl="1"/>
            <a:r>
              <a:rPr lang="en-US" dirty="0" smtClean="0"/>
              <a:t>Effective channel capacity &lt; 0.6 bit</a:t>
            </a:r>
          </a:p>
          <a:p>
            <a:pPr lvl="1"/>
            <a:r>
              <a:rPr lang="en-US" dirty="0" smtClean="0"/>
              <a:t>Out of every 7 bits,</a:t>
            </a:r>
          </a:p>
          <a:p>
            <a:pPr lvl="2"/>
            <a:r>
              <a:rPr lang="en-US" dirty="0" smtClean="0"/>
              <a:t>7 * 0.414 ≈ 2.897 bits are ‘useless’</a:t>
            </a:r>
          </a:p>
          <a:p>
            <a:pPr lvl="2"/>
            <a:r>
              <a:rPr lang="en-US" dirty="0" smtClean="0"/>
              <a:t>Only 4.103 bits remain for information</a:t>
            </a:r>
          </a:p>
          <a:p>
            <a:endParaRPr lang="en-US" dirty="0"/>
          </a:p>
          <a:p>
            <a:r>
              <a:rPr lang="en-US" dirty="0" smtClean="0"/>
              <a:t>What if p &gt; ½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4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Protect against Noise?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Repetition code</a:t>
            </a:r>
          </a:p>
          <a:p>
            <a:pPr lvl="1"/>
            <a:r>
              <a:rPr lang="en-US" dirty="0" smtClean="0"/>
              <a:t>Repeat every source bit k times</a:t>
            </a:r>
          </a:p>
          <a:p>
            <a:pPr lvl="2"/>
            <a:r>
              <a:rPr lang="en-US" i="1" dirty="0" smtClean="0"/>
              <a:t>Code rate </a:t>
            </a:r>
            <a:r>
              <a:rPr lang="en-US" dirty="0" smtClean="0"/>
              <a:t>= 1/k (efficiency loss)</a:t>
            </a:r>
          </a:p>
          <a:p>
            <a:pPr lvl="2"/>
            <a:r>
              <a:rPr lang="en-US" dirty="0" smtClean="0"/>
              <a:t>Introduces considerable overhead (</a:t>
            </a:r>
            <a:r>
              <a:rPr lang="en-US" i="1" dirty="0" smtClean="0"/>
              <a:t>redundancy</a:t>
            </a:r>
            <a:r>
              <a:rPr lang="en-US" dirty="0" smtClean="0"/>
              <a:t>, </a:t>
            </a:r>
            <a:r>
              <a:rPr lang="en-US" i="1" dirty="0" smtClean="0"/>
              <a:t>inflation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k = 2: can </a:t>
            </a:r>
            <a:r>
              <a:rPr lang="en-US" i="1" dirty="0" smtClean="0"/>
              <a:t>detect</a:t>
            </a:r>
            <a:r>
              <a:rPr lang="en-US" dirty="0" smtClean="0"/>
              <a:t> a </a:t>
            </a:r>
            <a:r>
              <a:rPr lang="en-US" i="1" dirty="0" smtClean="0"/>
              <a:t>single</a:t>
            </a:r>
            <a:r>
              <a:rPr lang="en-US" dirty="0" smtClean="0"/>
              <a:t> error in every pair</a:t>
            </a:r>
          </a:p>
          <a:p>
            <a:pPr lvl="2"/>
            <a:r>
              <a:rPr lang="en-US" dirty="0" smtClean="0"/>
              <a:t>Cannot </a:t>
            </a:r>
            <a:r>
              <a:rPr lang="en-US" i="1" dirty="0" smtClean="0"/>
              <a:t>correct</a:t>
            </a:r>
            <a:r>
              <a:rPr lang="en-US" dirty="0" smtClean="0"/>
              <a:t> even a single error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k = 3: can </a:t>
            </a:r>
            <a:r>
              <a:rPr lang="en-US" i="1" dirty="0" smtClean="0"/>
              <a:t>correct</a:t>
            </a:r>
            <a:r>
              <a:rPr lang="en-US" dirty="0" smtClean="0"/>
              <a:t> a </a:t>
            </a:r>
            <a:r>
              <a:rPr lang="en-US" i="1" dirty="0" smtClean="0"/>
              <a:t>single</a:t>
            </a:r>
            <a:r>
              <a:rPr lang="en-US" dirty="0" smtClean="0"/>
              <a:t> error, and </a:t>
            </a:r>
            <a:r>
              <a:rPr lang="en-US" i="1" dirty="0" smtClean="0"/>
              <a:t>detect</a:t>
            </a:r>
            <a:r>
              <a:rPr lang="en-US" dirty="0" smtClean="0"/>
              <a:t> </a:t>
            </a:r>
            <a:r>
              <a:rPr lang="en-US" i="1" dirty="0" smtClean="0"/>
              <a:t>double</a:t>
            </a:r>
            <a:r>
              <a:rPr lang="en-US" dirty="0" smtClean="0"/>
              <a:t> error</a:t>
            </a:r>
          </a:p>
          <a:p>
            <a:pPr lvl="2"/>
            <a:r>
              <a:rPr lang="en-US" dirty="0" smtClean="0"/>
              <a:t>Decode by </a:t>
            </a:r>
            <a:r>
              <a:rPr lang="en-US" i="1" dirty="0" smtClean="0"/>
              <a:t>majority voting</a:t>
            </a:r>
            <a:endParaRPr lang="en-US" dirty="0"/>
          </a:p>
          <a:p>
            <a:pPr lvl="3"/>
            <a:r>
              <a:rPr lang="en-US" dirty="0" smtClean="0"/>
              <a:t>100, 010, 100 ➔ 000; 011, 101, 110 ➔ 111</a:t>
            </a:r>
            <a:endParaRPr lang="en-US" i="1" dirty="0" smtClean="0"/>
          </a:p>
          <a:p>
            <a:pPr lvl="2"/>
            <a:r>
              <a:rPr lang="en-US" dirty="0" smtClean="0"/>
              <a:t>Cannot correct two or more errors per triple</a:t>
            </a:r>
          </a:p>
          <a:p>
            <a:pPr lvl="3"/>
            <a:r>
              <a:rPr lang="en-US" dirty="0" smtClean="0"/>
              <a:t>In that case, ‘correction’ makes it even worse</a:t>
            </a:r>
          </a:p>
          <a:p>
            <a:endParaRPr lang="en-US" dirty="0"/>
          </a:p>
          <a:p>
            <a:r>
              <a:rPr lang="en-US" dirty="0" smtClean="0"/>
              <a:t>Can we do better, with </a:t>
            </a:r>
            <a:r>
              <a:rPr lang="en-US" dirty="0"/>
              <a:t>l</a:t>
            </a:r>
            <a:r>
              <a:rPr lang="en-US" dirty="0" smtClean="0"/>
              <a:t>ess overhead, and more protection?</a:t>
            </a:r>
            <a:endParaRPr lang="en-US" dirty="0"/>
          </a:p>
        </p:txBody>
      </p:sp>
      <p:pic>
        <p:nvPicPr>
          <p:cNvPr id="4" name="Picture 3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247" y="2675391"/>
            <a:ext cx="1918970" cy="120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Channel Coding </a:t>
            </a:r>
            <a:r>
              <a:rPr lang="en-US" dirty="0" smtClean="0"/>
              <a:t>Theorem (1948)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53622"/>
          </a:xfrm>
        </p:spPr>
        <p:txBody>
          <a:bodyPr/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 smtClean="0"/>
              <a:t>channel </a:t>
            </a:r>
            <a:r>
              <a:rPr lang="en-US" dirty="0"/>
              <a:t>with </a:t>
            </a:r>
            <a:r>
              <a:rPr lang="en-US" dirty="0" smtClean="0"/>
              <a:t>effective capacity C,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source S with entropy 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H &lt; C, then for every </a:t>
            </a:r>
            <a:r>
              <a:rPr lang="en-US" dirty="0" err="1" smtClean="0"/>
              <a:t>ε</a:t>
            </a:r>
            <a:r>
              <a:rPr lang="en-US" dirty="0" smtClean="0"/>
              <a:t> &gt; 0,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here exist </a:t>
            </a:r>
            <a:r>
              <a:rPr lang="en-US" i="1" dirty="0" smtClean="0"/>
              <a:t>encoding/decoding algorithms</a:t>
            </a:r>
            <a:r>
              <a:rPr lang="en-US" dirty="0" smtClean="0"/>
              <a:t>, such that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ymbols of S are transmitted with a </a:t>
            </a:r>
            <a:r>
              <a:rPr lang="en-US" i="1" dirty="0" smtClean="0"/>
              <a:t>residual error probability </a:t>
            </a:r>
            <a:r>
              <a:rPr lang="en-US" dirty="0" smtClean="0"/>
              <a:t>&lt; </a:t>
            </a:r>
            <a:r>
              <a:rPr lang="en-US" dirty="0" err="1" smtClean="0"/>
              <a:t>ε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H &gt; C, then the source cannot be reproduced without loss of at least H – C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82041" y="2642907"/>
            <a:ext cx="7983499" cy="1193050"/>
            <a:chOff x="582041" y="2933852"/>
            <a:chExt cx="7983499" cy="119305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82041" y="29338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7308860" y="29338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45451" y="29338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4" idx="3"/>
              <a:endCxn id="9" idx="1"/>
            </p:cNvCxnSpPr>
            <p:nvPr/>
          </p:nvCxnSpPr>
          <p:spPr bwMode="auto">
            <a:xfrm>
              <a:off x="183872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6" idx="3"/>
              <a:endCxn id="10" idx="1"/>
            </p:cNvCxnSpPr>
            <p:nvPr/>
          </p:nvCxnSpPr>
          <p:spPr bwMode="auto">
            <a:xfrm>
              <a:off x="520213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263746" y="2933852"/>
              <a:ext cx="1256680" cy="44508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627156" y="2933852"/>
              <a:ext cx="1256680" cy="445088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6" idx="1"/>
            </p:cNvCxnSpPr>
            <p:nvPr/>
          </p:nvCxnSpPr>
          <p:spPr bwMode="auto">
            <a:xfrm>
              <a:off x="3520426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3"/>
              <a:endCxn id="5" idx="1"/>
            </p:cNvCxnSpPr>
            <p:nvPr/>
          </p:nvCxnSpPr>
          <p:spPr bwMode="auto">
            <a:xfrm>
              <a:off x="6883836" y="3156396"/>
              <a:ext cx="42502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Rounded Rectangle 12"/>
            <p:cNvSpPr/>
            <p:nvPr/>
          </p:nvSpPr>
          <p:spPr bwMode="auto">
            <a:xfrm>
              <a:off x="3938836" y="3681814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Noise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4" name="Straight Arrow Connector 13"/>
            <p:cNvCxnSpPr>
              <a:stCxn id="13" idx="0"/>
              <a:endCxn id="6" idx="2"/>
            </p:cNvCxnSpPr>
            <p:nvPr/>
          </p:nvCxnSpPr>
          <p:spPr bwMode="auto">
            <a:xfrm flipV="1">
              <a:off x="4567176" y="3378940"/>
              <a:ext cx="6615" cy="30287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3783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Channel 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(Noisy) Channel Coding Theorem does not promise </a:t>
            </a:r>
            <a:r>
              <a:rPr lang="en-US" i="1" dirty="0" smtClean="0"/>
              <a:t>error-free</a:t>
            </a:r>
            <a:r>
              <a:rPr lang="en-US" dirty="0" smtClean="0"/>
              <a:t> transmission</a:t>
            </a:r>
          </a:p>
          <a:p>
            <a:endParaRPr lang="en-US" dirty="0" smtClean="0"/>
          </a:p>
          <a:p>
            <a:r>
              <a:rPr lang="en-US" dirty="0" smtClean="0"/>
              <a:t>It only states </a:t>
            </a:r>
            <a:r>
              <a:rPr lang="en-US" dirty="0" smtClean="0"/>
              <a:t>that the </a:t>
            </a:r>
            <a:r>
              <a:rPr lang="en-US" dirty="0" smtClean="0"/>
              <a:t>residual error probability can be made as small as desired</a:t>
            </a:r>
          </a:p>
          <a:p>
            <a:pPr lvl="1"/>
            <a:r>
              <a:rPr lang="en-US" dirty="0" smtClean="0"/>
              <a:t>First: choose acceptable residual error probability </a:t>
            </a:r>
            <a:r>
              <a:rPr lang="en-US" dirty="0" err="1"/>
              <a:t>ε</a:t>
            </a:r>
            <a:endParaRPr lang="en-US" dirty="0" smtClean="0"/>
          </a:p>
          <a:p>
            <a:pPr lvl="1"/>
            <a:r>
              <a:rPr lang="en-US" dirty="0" smtClean="0"/>
              <a:t>Then: find appropriate encoding/decoding (depends on </a:t>
            </a:r>
            <a:r>
              <a:rPr lang="en-US" dirty="0" err="1" smtClean="0"/>
              <a:t>ε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It states that a channel with limited reliability can be converted into a channel with arbitrarily better reliability (but not 100%), </a:t>
            </a:r>
            <a:r>
              <a:rPr lang="en-US" i="1" dirty="0" smtClean="0"/>
              <a:t>at the cost</a:t>
            </a:r>
            <a:r>
              <a:rPr lang="en-US" dirty="0" smtClean="0"/>
              <a:t> of a </a:t>
            </a:r>
            <a:r>
              <a:rPr lang="en-US" i="1" dirty="0" smtClean="0"/>
              <a:t>fixed</a:t>
            </a:r>
            <a:r>
              <a:rPr lang="en-US" dirty="0" smtClean="0"/>
              <a:t> drop in efficiency</a:t>
            </a:r>
          </a:p>
          <a:p>
            <a:pPr lvl="1"/>
            <a:r>
              <a:rPr lang="en-US" dirty="0" smtClean="0"/>
              <a:t>The initial reliability is captured by the effective capacity C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drop in efficiency is no more than a factor 1 /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Channel 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proof is technically involved (outside scope of 2IS80)</a:t>
            </a:r>
          </a:p>
          <a:p>
            <a:endParaRPr lang="en-US" dirty="0"/>
          </a:p>
          <a:p>
            <a:r>
              <a:rPr lang="en-US" dirty="0" smtClean="0"/>
              <a:t>Again, basically ‘random’ codes works</a:t>
            </a:r>
          </a:p>
          <a:p>
            <a:endParaRPr lang="en-US" dirty="0"/>
          </a:p>
          <a:p>
            <a:r>
              <a:rPr lang="en-US" dirty="0"/>
              <a:t>It </a:t>
            </a:r>
            <a:r>
              <a:rPr lang="en-US" dirty="0" smtClean="0"/>
              <a:t>involves encoding </a:t>
            </a:r>
            <a:r>
              <a:rPr lang="en-US" dirty="0"/>
              <a:t>of multiple symbols (</a:t>
            </a:r>
            <a:r>
              <a:rPr lang="en-US" i="1" dirty="0"/>
              <a:t>blocks</a:t>
            </a:r>
            <a:r>
              <a:rPr lang="en-US" dirty="0"/>
              <a:t>) together</a:t>
            </a:r>
          </a:p>
          <a:p>
            <a:endParaRPr lang="en-US" dirty="0"/>
          </a:p>
          <a:p>
            <a:r>
              <a:rPr lang="en-US" dirty="0" smtClean="0"/>
              <a:t>The more symbols are packed together, the better reliability can be</a:t>
            </a:r>
          </a:p>
          <a:p>
            <a:endParaRPr lang="en-US" dirty="0"/>
          </a:p>
          <a:p>
            <a:r>
              <a:rPr lang="en-US" dirty="0" smtClean="0"/>
              <a:t>The engineering challenge is to find codes with practical channel encoding and decoding algorithms (easy to implement, efficient to execute)</a:t>
            </a:r>
          </a:p>
          <a:p>
            <a:endParaRPr lang="en-US" dirty="0"/>
          </a:p>
          <a:p>
            <a:r>
              <a:rPr lang="en-US" dirty="0" smtClean="0"/>
              <a:t>This theorem also motivates the relevance of effective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Control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excess capacity C – H to transmit </a:t>
            </a:r>
            <a:r>
              <a:rPr lang="en-US" i="1" dirty="0" smtClean="0"/>
              <a:t>error-control information</a:t>
            </a:r>
          </a:p>
          <a:p>
            <a:endParaRPr lang="en-US" i="1" dirty="0" smtClean="0"/>
          </a:p>
          <a:p>
            <a:r>
              <a:rPr lang="en-US" dirty="0" smtClean="0"/>
              <a:t>Encoding is imagined to consist of </a:t>
            </a:r>
            <a:r>
              <a:rPr lang="en-US" i="1" dirty="0" smtClean="0"/>
              <a:t>source</a:t>
            </a:r>
            <a:r>
              <a:rPr lang="en-US" dirty="0" smtClean="0"/>
              <a:t> bits and </a:t>
            </a:r>
            <a:r>
              <a:rPr lang="en-US" i="1" dirty="0" smtClean="0"/>
              <a:t>error-control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/>
              <a:t>Sometimes bits are ‘mixed’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Code rate </a:t>
            </a:r>
            <a:r>
              <a:rPr lang="en-US" dirty="0" smtClean="0"/>
              <a:t>= number of source bits / number of encoded bits</a:t>
            </a:r>
          </a:p>
          <a:p>
            <a:pPr lvl="1"/>
            <a:r>
              <a:rPr lang="en-US" dirty="0" smtClean="0"/>
              <a:t>Higher code rate is better (less overhead, less efficiency loss)</a:t>
            </a:r>
          </a:p>
          <a:p>
            <a:endParaRPr lang="en-US" dirty="0"/>
          </a:p>
          <a:p>
            <a:r>
              <a:rPr lang="en-US" dirty="0" smtClean="0"/>
              <a:t>Error-control information is </a:t>
            </a:r>
            <a:r>
              <a:rPr lang="en-US" i="1" dirty="0" smtClean="0"/>
              <a:t>redundant</a:t>
            </a:r>
            <a:r>
              <a:rPr lang="en-US" dirty="0" smtClean="0"/>
              <a:t>, but protects against noise</a:t>
            </a:r>
          </a:p>
          <a:p>
            <a:pPr lvl="1"/>
            <a:r>
              <a:rPr lang="en-US" dirty="0" smtClean="0"/>
              <a:t>Compression would remove this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 for Information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C</a:t>
            </a:r>
            <a:r>
              <a:rPr lang="en-US" dirty="0" smtClean="0"/>
              <a:t>ommunication and storage of information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Lecture 9: Compression for </a:t>
            </a:r>
            <a:r>
              <a:rPr lang="en-US" i="1" dirty="0" smtClean="0"/>
              <a:t>efficient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10: Protection against </a:t>
            </a:r>
            <a:r>
              <a:rPr lang="en-US" i="1" dirty="0" smtClean="0"/>
              <a:t>noise</a:t>
            </a:r>
            <a:r>
              <a:rPr lang="en-US" dirty="0" smtClean="0"/>
              <a:t> for </a:t>
            </a:r>
            <a:r>
              <a:rPr lang="en-US" i="1" dirty="0" smtClean="0"/>
              <a:t>reliable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11: Protection against </a:t>
            </a:r>
            <a:r>
              <a:rPr lang="en-US" i="1" dirty="0" smtClean="0"/>
              <a:t>adversary</a:t>
            </a:r>
            <a:r>
              <a:rPr lang="en-US" dirty="0" smtClean="0"/>
              <a:t> for </a:t>
            </a:r>
            <a:r>
              <a:rPr lang="en-US" i="1" dirty="0" smtClean="0"/>
              <a:t>secure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8647" y="2007752"/>
            <a:ext cx="1256680" cy="445088"/>
          </a:xfrm>
          <a:prstGeom prst="round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Sender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49026" y="2007752"/>
            <a:ext cx="1256680" cy="445088"/>
          </a:xfrm>
          <a:prstGeom prst="round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Receiver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38836" y="2007752"/>
            <a:ext cx="1256680" cy="445088"/>
          </a:xfrm>
          <a:prstGeom prst="round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Channel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 bwMode="auto">
          <a:xfrm>
            <a:off x="2685327" y="2230296"/>
            <a:ext cx="1253509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3"/>
            <a:endCxn id="5" idx="1"/>
          </p:cNvCxnSpPr>
          <p:nvPr/>
        </p:nvCxnSpPr>
        <p:spPr bwMode="auto">
          <a:xfrm>
            <a:off x="5195516" y="2230296"/>
            <a:ext cx="125351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1435539" y="2788577"/>
            <a:ext cx="1256680" cy="445088"/>
          </a:xfrm>
          <a:prstGeom prst="round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itchFamily="34" charset="0"/>
              </a:rPr>
              <a:t>Storer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55918" y="2788577"/>
            <a:ext cx="1256680" cy="445088"/>
          </a:xfrm>
          <a:prstGeom prst="round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Retriever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945728" y="2788577"/>
            <a:ext cx="1256680" cy="445088"/>
          </a:xfrm>
          <a:prstGeom prst="round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Memory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 bwMode="auto">
          <a:xfrm>
            <a:off x="2692219" y="3011121"/>
            <a:ext cx="1253509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21" idx="3"/>
            <a:endCxn id="20" idx="1"/>
          </p:cNvCxnSpPr>
          <p:nvPr/>
        </p:nvCxnSpPr>
        <p:spPr bwMode="auto">
          <a:xfrm>
            <a:off x="5202408" y="3011121"/>
            <a:ext cx="125351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204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Error-Control Coding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basic techniques for error control:</a:t>
            </a:r>
          </a:p>
          <a:p>
            <a:endParaRPr lang="en-US" dirty="0"/>
          </a:p>
          <a:p>
            <a:pPr lvl="1"/>
            <a:r>
              <a:rPr lang="en-US" i="1" dirty="0" smtClean="0"/>
              <a:t>Error-detecting code, </a:t>
            </a:r>
            <a:r>
              <a:rPr lang="en-US" dirty="0" smtClean="0"/>
              <a:t>with feedback channel and retransmission in case of detected errors</a:t>
            </a:r>
          </a:p>
          <a:p>
            <a:pPr lvl="1"/>
            <a:endParaRPr lang="en-US" dirty="0"/>
          </a:p>
          <a:p>
            <a:pPr lvl="1"/>
            <a:r>
              <a:rPr lang="en-US" i="1" dirty="0" smtClean="0"/>
              <a:t>Error-correcting code </a:t>
            </a:r>
            <a:r>
              <a:rPr lang="en-US" dirty="0" smtClean="0"/>
              <a:t>(a.k.a. forward error correction)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2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Error-Detecting Codes: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 a </a:t>
            </a:r>
            <a:r>
              <a:rPr lang="en-US" i="1" dirty="0" smtClean="0"/>
              <a:t>parity control bit</a:t>
            </a:r>
            <a:r>
              <a:rPr lang="en-US" dirty="0" smtClean="0"/>
              <a:t> to each block of source bits</a:t>
            </a:r>
            <a:endParaRPr lang="en-US" i="1" dirty="0" smtClean="0"/>
          </a:p>
          <a:p>
            <a:pPr lvl="1"/>
            <a:r>
              <a:rPr lang="en-US" dirty="0" smtClean="0"/>
              <a:t>Extra (redundant) bit, to make total number of 1s </a:t>
            </a:r>
            <a:r>
              <a:rPr lang="en-US" i="1" dirty="0" smtClean="0"/>
              <a:t>even</a:t>
            </a:r>
          </a:p>
          <a:p>
            <a:pPr lvl="1"/>
            <a:r>
              <a:rPr lang="en-US" dirty="0" smtClean="0"/>
              <a:t>Can detect a single bit error (but cannot correct it)</a:t>
            </a:r>
          </a:p>
          <a:p>
            <a:pPr lvl="1"/>
            <a:r>
              <a:rPr lang="en-US" dirty="0" smtClean="0"/>
              <a:t>Code rate = k / (k+1), for k source bits per block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k = 1 yields repetition code with code rate ½</a:t>
            </a:r>
          </a:p>
          <a:p>
            <a:pPr lvl="1"/>
            <a:endParaRPr lang="en-US" dirty="0"/>
          </a:p>
          <a:p>
            <a:r>
              <a:rPr lang="en-US" dirty="0" smtClean="0"/>
              <a:t>Append a </a:t>
            </a:r>
            <a:r>
              <a:rPr lang="en-US" i="1" dirty="0" smtClean="0"/>
              <a:t>Cyclic Redundancy Check </a:t>
            </a:r>
            <a:r>
              <a:rPr lang="en-US" dirty="0" smtClean="0"/>
              <a:t>(CRC)</a:t>
            </a:r>
          </a:p>
          <a:p>
            <a:pPr lvl="1"/>
            <a:r>
              <a:rPr lang="en-US" dirty="0" smtClean="0"/>
              <a:t>E.g. 32 check bits computed from block of source bits</a:t>
            </a:r>
          </a:p>
          <a:p>
            <a:pPr lvl="1"/>
            <a:r>
              <a:rPr lang="en-US" dirty="0" smtClean="0"/>
              <a:t>Also used to check quickly for changes in files (compare CRCs)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6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Error-Detecting Decimal Codes</a:t>
            </a:r>
            <a:endParaRPr lang="en-US" dirty="0"/>
          </a:p>
        </p:txBody>
      </p:sp>
      <p:pic>
        <p:nvPicPr>
          <p:cNvPr id="4" name="Picture 3" descr="UPCI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999" y="1179949"/>
            <a:ext cx="3036455" cy="211231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Dutch Bank Account Number</a:t>
            </a:r>
          </a:p>
          <a:p>
            <a:pPr lvl="1"/>
            <a:r>
              <a:rPr lang="en-US" dirty="0" smtClean="0"/>
              <a:t>International Standard Book Number (ISBN)</a:t>
            </a:r>
          </a:p>
          <a:p>
            <a:pPr lvl="1"/>
            <a:r>
              <a:rPr lang="en-US" dirty="0" smtClean="0"/>
              <a:t>Universal Product Code (UPC)</a:t>
            </a:r>
          </a:p>
          <a:p>
            <a:pPr lvl="1"/>
            <a:r>
              <a:rPr lang="en-US" dirty="0" err="1" smtClean="0"/>
              <a:t>Burgerservicenummer</a:t>
            </a:r>
            <a:r>
              <a:rPr lang="en-US" dirty="0" smtClean="0"/>
              <a:t> (BSN)</a:t>
            </a:r>
          </a:p>
          <a:p>
            <a:pPr lvl="2"/>
            <a:r>
              <a:rPr lang="en-US" dirty="0" smtClean="0"/>
              <a:t>Dutch Citizen Service Number</a:t>
            </a:r>
          </a:p>
          <a:p>
            <a:pPr lvl="1"/>
            <a:r>
              <a:rPr lang="en-US" dirty="0" smtClean="0"/>
              <a:t>Student Identity Number at TU/e</a:t>
            </a:r>
          </a:p>
          <a:p>
            <a:endParaRPr lang="en-US" dirty="0"/>
          </a:p>
          <a:p>
            <a:r>
              <a:rPr lang="en-US" dirty="0" smtClean="0"/>
              <a:t>These all use a single </a:t>
            </a:r>
            <a:r>
              <a:rPr lang="en-US" i="1" dirty="0" smtClean="0"/>
              <a:t>check digit</a:t>
            </a:r>
            <a:r>
              <a:rPr lang="en-US" dirty="0" smtClean="0"/>
              <a:t> (incl. X for ISBN)</a:t>
            </a:r>
          </a:p>
          <a:p>
            <a:endParaRPr lang="en-US" dirty="0"/>
          </a:p>
          <a:p>
            <a:pPr lvl="1"/>
            <a:r>
              <a:rPr lang="en-US" dirty="0" smtClean="0"/>
              <a:t>International Bank Account Number (IBAN): two check digits</a:t>
            </a:r>
          </a:p>
          <a:p>
            <a:endParaRPr lang="en-US" dirty="0"/>
          </a:p>
          <a:p>
            <a:r>
              <a:rPr lang="en-US" dirty="0" smtClean="0"/>
              <a:t>Typically protect against </a:t>
            </a:r>
            <a:r>
              <a:rPr lang="en-US" i="1" dirty="0" smtClean="0"/>
              <a:t>single digit error</a:t>
            </a:r>
            <a:r>
              <a:rPr lang="en-US" dirty="0" smtClean="0"/>
              <a:t>, and </a:t>
            </a:r>
            <a:r>
              <a:rPr lang="en-US" i="1" dirty="0" smtClean="0"/>
              <a:t>adjacent digit swap </a:t>
            </a:r>
            <a:r>
              <a:rPr lang="en-US" dirty="0" smtClean="0"/>
              <a:t>(a kind of special short burst error)</a:t>
            </a:r>
          </a:p>
          <a:p>
            <a:r>
              <a:rPr lang="en-US" dirty="0" smtClean="0"/>
              <a:t>Main goal: detect human </a:t>
            </a:r>
            <a:r>
              <a:rPr lang="en-US" i="1" dirty="0" smtClean="0"/>
              <a:t>accidental</a:t>
            </a:r>
            <a:r>
              <a:rPr lang="en-US" dirty="0" smtClean="0"/>
              <a:t>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0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(7, 4) Error-Correcting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block of 4 source bits is encoded in 7 bits</a:t>
            </a:r>
          </a:p>
          <a:p>
            <a:pPr lvl="1"/>
            <a:r>
              <a:rPr lang="en-US" dirty="0" smtClean="0"/>
              <a:t>Code rate </a:t>
            </a:r>
            <a:r>
              <a:rPr lang="en-US" dirty="0"/>
              <a:t>=</a:t>
            </a:r>
            <a:r>
              <a:rPr lang="en-US" dirty="0" smtClean="0"/>
              <a:t> 4/7</a:t>
            </a:r>
          </a:p>
          <a:p>
            <a:pPr lvl="1"/>
            <a:endParaRPr lang="en-US" dirty="0"/>
          </a:p>
          <a:p>
            <a:r>
              <a:rPr lang="en-US" dirty="0" smtClean="0"/>
              <a:t>Encoding algorithm:</a:t>
            </a:r>
          </a:p>
          <a:p>
            <a:pPr lvl="1"/>
            <a:r>
              <a:rPr lang="en-US" dirty="0" smtClean="0"/>
              <a:t>Place the four source bits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Compute three parity bits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/>
              <a:t>3</a:t>
            </a:r>
            <a:endParaRPr lang="en-US" baseline="-25000" dirty="0" smtClean="0"/>
          </a:p>
          <a:p>
            <a:pPr marL="457200" lvl="1" indent="0">
              <a:buNone/>
            </a:pPr>
            <a:r>
              <a:rPr lang="en-US" dirty="0" smtClean="0"/>
              <a:t>	such that each circle contains</a:t>
            </a:r>
          </a:p>
          <a:p>
            <a:pPr marL="457200" lvl="1" indent="0">
              <a:buNone/>
            </a:pPr>
            <a:r>
              <a:rPr lang="en-US" dirty="0" smtClean="0"/>
              <a:t>	an </a:t>
            </a:r>
            <a:r>
              <a:rPr lang="en-US" i="1" dirty="0" smtClean="0"/>
              <a:t>even</a:t>
            </a:r>
            <a:r>
              <a:rPr lang="en-US" dirty="0" smtClean="0"/>
              <a:t> number of 1s</a:t>
            </a:r>
          </a:p>
          <a:p>
            <a:pPr lvl="1"/>
            <a:r>
              <a:rPr lang="en-US" dirty="0" smtClean="0"/>
              <a:t>Transmit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</a:p>
          <a:p>
            <a:pPr lvl="1"/>
            <a:endParaRPr lang="en-US" dirty="0"/>
          </a:p>
          <a:p>
            <a:r>
              <a:rPr lang="en-US" dirty="0" smtClean="0"/>
              <a:t>Decoding algorithm can correct 1 error per code word</a:t>
            </a:r>
          </a:p>
          <a:p>
            <a:pPr lvl="1"/>
            <a:r>
              <a:rPr lang="en-US" dirty="0" smtClean="0"/>
              <a:t>Redo the encoding, using differences in received and computed parity bits to locate an error</a:t>
            </a:r>
          </a:p>
          <a:p>
            <a:pPr lvl="1"/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44634" y="2795613"/>
            <a:ext cx="1394375" cy="1238481"/>
            <a:chOff x="6044634" y="2795613"/>
            <a:chExt cx="1394375" cy="1238481"/>
          </a:xfrm>
        </p:grpSpPr>
        <p:sp>
          <p:nvSpPr>
            <p:cNvPr id="8" name="TextBox 7"/>
            <p:cNvSpPr txBox="1"/>
            <p:nvPr/>
          </p:nvSpPr>
          <p:spPr>
            <a:xfrm>
              <a:off x="6537821" y="3079180"/>
              <a:ext cx="408001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4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44634" y="2795613"/>
              <a:ext cx="408001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50149" y="3633984"/>
              <a:ext cx="408001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31008" y="2820270"/>
              <a:ext cx="408001" cy="40011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74744" y="2092861"/>
            <a:ext cx="2173218" cy="1941234"/>
            <a:chOff x="5674744" y="2092861"/>
            <a:chExt cx="2173218" cy="1941234"/>
          </a:xfrm>
        </p:grpSpPr>
        <p:sp>
          <p:nvSpPr>
            <p:cNvPr id="13" name="TextBox 12"/>
            <p:cNvSpPr txBox="1"/>
            <p:nvPr/>
          </p:nvSpPr>
          <p:spPr>
            <a:xfrm>
              <a:off x="7425559" y="3633985"/>
              <a:ext cx="422403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  <a:r>
                <a:rPr lang="en-US" baseline="-25000" dirty="0" smtClean="0"/>
                <a:t>1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37822" y="2092861"/>
              <a:ext cx="422403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/>
                <a:t>3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74744" y="3633985"/>
              <a:ext cx="422403" cy="400110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/>
                <a:t>2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30106" y="1778000"/>
            <a:ext cx="3013363" cy="2701637"/>
            <a:chOff x="5230106" y="1778000"/>
            <a:chExt cx="3013363" cy="2701637"/>
          </a:xfrm>
        </p:grpSpPr>
        <p:sp>
          <p:nvSpPr>
            <p:cNvPr id="4" name="Oval 3"/>
            <p:cNvSpPr/>
            <p:nvPr/>
          </p:nvSpPr>
          <p:spPr bwMode="auto">
            <a:xfrm>
              <a:off x="5850422" y="1778000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5230106" y="2678546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6442378" y="2678546"/>
              <a:ext cx="1801091" cy="1801091"/>
            </a:xfrm>
            <a:prstGeom prst="ellips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83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Error-Control Codes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bit error changes one bit of a code word</a:t>
            </a:r>
          </a:p>
          <a:p>
            <a:pPr lvl="1"/>
            <a:r>
              <a:rPr lang="en-US" dirty="0" smtClean="0"/>
              <a:t>1010101 ➔ 1110101</a:t>
            </a:r>
          </a:p>
          <a:p>
            <a:r>
              <a:rPr lang="en-US" dirty="0" smtClean="0"/>
              <a:t>In order to </a:t>
            </a:r>
            <a:r>
              <a:rPr lang="en-US" i="1" dirty="0" smtClean="0"/>
              <a:t>detect</a:t>
            </a:r>
            <a:r>
              <a:rPr lang="en-US" dirty="0" smtClean="0"/>
              <a:t> a </a:t>
            </a:r>
            <a:r>
              <a:rPr lang="en-US" i="1" dirty="0" smtClean="0"/>
              <a:t>single</a:t>
            </a:r>
            <a:r>
              <a:rPr lang="en-US" dirty="0" smtClean="0"/>
              <a:t>-bit error,</a:t>
            </a:r>
          </a:p>
          <a:p>
            <a:pPr lvl="1"/>
            <a:r>
              <a:rPr lang="en-US" dirty="0" smtClean="0"/>
              <a:t>any one-bit change of a code word should not yield a code word</a:t>
            </a:r>
          </a:p>
          <a:p>
            <a:r>
              <a:rPr lang="en-US" dirty="0" smtClean="0"/>
              <a:t>(Cf. prefix-free code: a shorter prefix of a code word is not itself a code word; in general: each code word excludes some other words)</a:t>
            </a:r>
          </a:p>
          <a:p>
            <a:endParaRPr lang="en-US" dirty="0"/>
          </a:p>
          <a:p>
            <a:r>
              <a:rPr lang="en-US" i="1" dirty="0" smtClean="0"/>
              <a:t>Hamming distance</a:t>
            </a:r>
            <a:r>
              <a:rPr lang="en-US" dirty="0" smtClean="0"/>
              <a:t> between two symbol (bit) sequences:</a:t>
            </a:r>
          </a:p>
          <a:p>
            <a:pPr lvl="1"/>
            <a:r>
              <a:rPr lang="en-US" dirty="0" smtClean="0"/>
              <a:t>Number of positions where they differ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Hamming distance between</a:t>
            </a:r>
          </a:p>
          <a:p>
            <a:pPr lvl="2"/>
            <a:r>
              <a:rPr lang="en-US" dirty="0" smtClean="0"/>
              <a:t>1010101 and</a:t>
            </a:r>
          </a:p>
          <a:p>
            <a:pPr lvl="2"/>
            <a:r>
              <a:rPr lang="en-US" dirty="0" smtClean="0"/>
              <a:t>1</a:t>
            </a:r>
            <a:r>
              <a:rPr lang="en-US" u="sng" dirty="0" smtClean="0"/>
              <a:t>1</a:t>
            </a:r>
            <a:r>
              <a:rPr lang="en-US" dirty="0" smtClean="0"/>
              <a:t>10</a:t>
            </a:r>
            <a:r>
              <a:rPr lang="en-US" u="sng" dirty="0" smtClean="0"/>
              <a:t>01</a:t>
            </a:r>
            <a:r>
              <a:rPr lang="en-US" dirty="0" smtClean="0"/>
              <a:t>1</a:t>
            </a:r>
          </a:p>
          <a:p>
            <a:pPr lvl="2"/>
            <a:r>
              <a:rPr lang="en-US" dirty="0" smtClean="0"/>
              <a:t>is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5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Error-Detection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</a:t>
            </a:r>
            <a:r>
              <a:rPr lang="en-US" i="1" dirty="0"/>
              <a:t>detect</a:t>
            </a:r>
            <a:r>
              <a:rPr lang="en-US" dirty="0"/>
              <a:t>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 i="1" dirty="0"/>
              <a:t>single</a:t>
            </a:r>
            <a:r>
              <a:rPr lang="en-US" dirty="0"/>
              <a:t>-bit errors in </a:t>
            </a:r>
            <a:r>
              <a:rPr lang="en-US" i="1" dirty="0"/>
              <a:t>every</a:t>
            </a:r>
            <a:r>
              <a:rPr lang="en-US" dirty="0"/>
              <a:t> code word, the Hamming distance between </a:t>
            </a:r>
            <a:r>
              <a:rPr lang="en-US" i="1" dirty="0"/>
              <a:t>all</a:t>
            </a:r>
            <a:r>
              <a:rPr lang="en-US" dirty="0"/>
              <a:t> pairs of code words must be ≥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A pair at Hamming distance 1 could be turned into each other by a single-bit error</a:t>
            </a:r>
          </a:p>
          <a:p>
            <a:pPr lvl="1"/>
            <a:r>
              <a:rPr lang="en-US" dirty="0" smtClean="0"/>
              <a:t>2-Repeat code: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detect </a:t>
            </a:r>
            <a:r>
              <a:rPr lang="en-US" i="1" dirty="0"/>
              <a:t>all</a:t>
            </a:r>
            <a:r>
              <a:rPr lang="en-US" dirty="0"/>
              <a:t> k-bit errors, Hamming distances must be ≥ k+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Otherwise, k bit errors can convert one code word into another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latex-image-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91" y="2662491"/>
            <a:ext cx="2743200" cy="17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8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Error-Correction Bound</a:t>
            </a:r>
            <a:endParaRPr lang="en-US" dirty="0"/>
          </a:p>
        </p:txBody>
      </p:sp>
      <p:pic>
        <p:nvPicPr>
          <p:cNvPr id="4" name="Picture 3" descr="gray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528" y="2305523"/>
            <a:ext cx="3617976" cy="31882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</a:t>
            </a:r>
            <a:r>
              <a:rPr lang="en-US" i="1" dirty="0" smtClean="0"/>
              <a:t>correct</a:t>
            </a:r>
            <a:r>
              <a:rPr lang="en-US" dirty="0" smtClean="0"/>
              <a:t> </a:t>
            </a:r>
            <a:r>
              <a:rPr lang="en-US" i="1" dirty="0" smtClean="0"/>
              <a:t>all</a:t>
            </a:r>
            <a:r>
              <a:rPr lang="en-US" dirty="0" smtClean="0"/>
              <a:t> </a:t>
            </a:r>
            <a:r>
              <a:rPr lang="en-US" i="1" dirty="0" smtClean="0"/>
              <a:t>single</a:t>
            </a:r>
            <a:r>
              <a:rPr lang="en-US" dirty="0" smtClean="0"/>
              <a:t>-bit errors in </a:t>
            </a:r>
            <a:r>
              <a:rPr lang="en-US" i="1" dirty="0" smtClean="0"/>
              <a:t>every</a:t>
            </a:r>
            <a:r>
              <a:rPr lang="en-US" dirty="0" smtClean="0"/>
              <a:t> code word, the Hamming distance between all pairs of code words must be ≥ 3</a:t>
            </a:r>
          </a:p>
          <a:p>
            <a:pPr lvl="1"/>
            <a:r>
              <a:rPr lang="en-US" dirty="0" smtClean="0"/>
              <a:t>A pair at distance 2 has word in between at distance 1: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3-Repeat code: distance(000, 111) = 3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 correct </a:t>
            </a:r>
            <a:r>
              <a:rPr lang="en-US" i="1" dirty="0" smtClean="0"/>
              <a:t>all</a:t>
            </a:r>
            <a:r>
              <a:rPr lang="en-US" dirty="0" smtClean="0"/>
              <a:t> k-bit errors, Hamming distances must be ≥ 2k+1</a:t>
            </a:r>
          </a:p>
          <a:p>
            <a:pPr lvl="1"/>
            <a:r>
              <a:rPr lang="en-US" dirty="0" smtClean="0"/>
              <a:t>Otherwise, a received word with k bit errors cannot be decoded</a:t>
            </a:r>
          </a:p>
          <a:p>
            <a:endParaRPr lang="en-US" dirty="0"/>
          </a:p>
        </p:txBody>
      </p:sp>
      <p:pic>
        <p:nvPicPr>
          <p:cNvPr id="5" name="Picture 4" descr="latex-image-3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03" y="2403582"/>
            <a:ext cx="2743200" cy="17272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5597675" y="4500081"/>
            <a:ext cx="283583" cy="283583"/>
          </a:xfrm>
          <a:prstGeom prst="ellipse">
            <a:avLst/>
          </a:prstGeom>
          <a:solidFill>
            <a:srgbClr val="008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73149" y="2823338"/>
            <a:ext cx="283583" cy="283583"/>
          </a:xfrm>
          <a:prstGeom prst="ellipse">
            <a:avLst/>
          </a:prstGeom>
          <a:solidFill>
            <a:srgbClr val="008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3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y1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675" y="3127254"/>
            <a:ext cx="4597400" cy="4051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Correct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symmetric channel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Smaller number of bit errors is more probable </a:t>
            </a:r>
            <a:r>
              <a:rPr lang="en-US" dirty="0" smtClean="0"/>
              <a:t>(more likely)</a:t>
            </a:r>
            <a:endParaRPr lang="en-US" dirty="0"/>
          </a:p>
          <a:p>
            <a:pPr lvl="1"/>
            <a:r>
              <a:rPr lang="en-US" dirty="0"/>
              <a:t>Apply </a:t>
            </a:r>
            <a:r>
              <a:rPr lang="en-US" i="1" dirty="0"/>
              <a:t>maximum likelihood </a:t>
            </a:r>
            <a:r>
              <a:rPr lang="en-US" i="1" dirty="0" smtClean="0"/>
              <a:t>decoding</a:t>
            </a:r>
            <a:endParaRPr lang="en-US" i="1" dirty="0"/>
          </a:p>
          <a:p>
            <a:pPr lvl="1"/>
            <a:r>
              <a:rPr lang="en-US" dirty="0"/>
              <a:t>Decode received word to </a:t>
            </a:r>
            <a:r>
              <a:rPr lang="en-US" i="1" dirty="0"/>
              <a:t>nearest</a:t>
            </a:r>
            <a:r>
              <a:rPr lang="en-US" dirty="0"/>
              <a:t> code </a:t>
            </a:r>
            <a:r>
              <a:rPr lang="en-US" dirty="0" smtClean="0"/>
              <a:t>word:</a:t>
            </a:r>
          </a:p>
          <a:p>
            <a:pPr lvl="2"/>
            <a:r>
              <a:rPr lang="en-US" i="1" dirty="0" smtClean="0"/>
              <a:t>Minimum</a:t>
            </a:r>
            <a:r>
              <a:rPr lang="en-US" i="1" dirty="0"/>
              <a:t>-</a:t>
            </a:r>
            <a:r>
              <a:rPr lang="en-US" i="1" dirty="0" smtClean="0"/>
              <a:t>distance decoding</a:t>
            </a:r>
          </a:p>
          <a:p>
            <a:pPr lvl="1"/>
            <a:r>
              <a:rPr lang="en-US" dirty="0" smtClean="0"/>
              <a:t>3-Repeat code: code words 000 and 111</a:t>
            </a:r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314093" y="3821987"/>
            <a:ext cx="283583" cy="283583"/>
          </a:xfrm>
          <a:prstGeom prst="ellipse">
            <a:avLst/>
          </a:prstGeom>
          <a:solidFill>
            <a:srgbClr val="008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057761" y="5954902"/>
            <a:ext cx="283583" cy="283583"/>
          </a:xfrm>
          <a:prstGeom prst="ellipse">
            <a:avLst/>
          </a:prstGeom>
          <a:solidFill>
            <a:srgbClr val="008000">
              <a:alpha val="50000"/>
            </a:srgb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Codes Are Hard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Nowadays, families of good error-correcting codes are known</a:t>
            </a:r>
          </a:p>
          <a:p>
            <a:pPr lvl="1"/>
            <a:r>
              <a:rPr lang="en-US" dirty="0" smtClean="0"/>
              <a:t>Code rate close to effective channel capacity</a:t>
            </a:r>
          </a:p>
          <a:p>
            <a:pPr lvl="1"/>
            <a:r>
              <a:rPr lang="en-US" dirty="0" smtClean="0"/>
              <a:t>Low residual error probability</a:t>
            </a:r>
          </a:p>
          <a:p>
            <a:endParaRPr lang="en-US" dirty="0" smtClean="0"/>
          </a:p>
          <a:p>
            <a:r>
              <a:rPr lang="en-US" dirty="0" smtClean="0"/>
              <a:t>Consult an expert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Source &amp; Channel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order to do source &amp; channel encoding &amp; decoding?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914946" y="2326211"/>
            <a:ext cx="1263822" cy="3120479"/>
            <a:chOff x="914946" y="2326211"/>
            <a:chExt cx="1263822" cy="3120479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914946" y="2326211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922088" y="500160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233486" y="3663907"/>
            <a:ext cx="1788223" cy="445088"/>
            <a:chOff x="5233486" y="3663907"/>
            <a:chExt cx="1788223" cy="445088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5233486" y="3663907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Noise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4" idx="3"/>
              <a:endCxn id="7" idx="1"/>
            </p:cNvCxnSpPr>
            <p:nvPr/>
          </p:nvCxnSpPr>
          <p:spPr bwMode="auto">
            <a:xfrm>
              <a:off x="6490166" y="3886451"/>
              <a:ext cx="531543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>
            <a:off x="3962811" y="2070822"/>
            <a:ext cx="1271284" cy="3631257"/>
            <a:chOff x="3962811" y="2070822"/>
            <a:chExt cx="1271284" cy="3631257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962811" y="2070822"/>
              <a:ext cx="1256680" cy="955866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Source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977415" y="4746213"/>
              <a:ext cx="1256680" cy="955866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Source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171626" y="2548755"/>
            <a:ext cx="6106763" cy="2675391"/>
            <a:chOff x="2171626" y="2548755"/>
            <a:chExt cx="6106763" cy="2675391"/>
          </a:xfrm>
        </p:grpSpPr>
        <p:cxnSp>
          <p:nvCxnSpPr>
            <p:cNvPr id="13" name="Straight Arrow Connector 12"/>
            <p:cNvCxnSpPr>
              <a:stCxn id="11" idx="1"/>
              <a:endCxn id="6" idx="3"/>
            </p:cNvCxnSpPr>
            <p:nvPr/>
          </p:nvCxnSpPr>
          <p:spPr bwMode="auto">
            <a:xfrm flipH="1">
              <a:off x="2178768" y="5224146"/>
              <a:ext cx="1798647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5" idx="3"/>
              <a:endCxn id="10" idx="1"/>
            </p:cNvCxnSpPr>
            <p:nvPr/>
          </p:nvCxnSpPr>
          <p:spPr bwMode="auto">
            <a:xfrm>
              <a:off x="2171626" y="2548755"/>
              <a:ext cx="179118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ounded Rectangle 6"/>
            <p:cNvSpPr/>
            <p:nvPr/>
          </p:nvSpPr>
          <p:spPr bwMode="auto">
            <a:xfrm>
              <a:off x="7021709" y="366390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5" name="Straight Arrow Connector 34"/>
            <p:cNvCxnSpPr>
              <a:stCxn id="34" idx="2"/>
              <a:endCxn id="7" idx="0"/>
            </p:cNvCxnSpPr>
            <p:nvPr/>
          </p:nvCxnSpPr>
          <p:spPr bwMode="auto">
            <a:xfrm>
              <a:off x="7650049" y="3026688"/>
              <a:ext cx="0" cy="63721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>
              <a:stCxn id="7" idx="2"/>
              <a:endCxn id="38" idx="0"/>
            </p:cNvCxnSpPr>
            <p:nvPr/>
          </p:nvCxnSpPr>
          <p:spPr bwMode="auto">
            <a:xfrm>
              <a:off x="7650049" y="4108995"/>
              <a:ext cx="0" cy="63721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38" idx="1"/>
              <a:endCxn id="11" idx="3"/>
            </p:cNvCxnSpPr>
            <p:nvPr/>
          </p:nvCxnSpPr>
          <p:spPr bwMode="auto">
            <a:xfrm flipH="1">
              <a:off x="5234095" y="5224146"/>
              <a:ext cx="178761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3"/>
              <a:endCxn id="34" idx="1"/>
            </p:cNvCxnSpPr>
            <p:nvPr/>
          </p:nvCxnSpPr>
          <p:spPr bwMode="auto">
            <a:xfrm>
              <a:off x="5219491" y="2548755"/>
              <a:ext cx="1802218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7021709" y="2070822"/>
            <a:ext cx="1256680" cy="3631257"/>
            <a:chOff x="7021709" y="2070822"/>
            <a:chExt cx="1256680" cy="3631257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7021709" y="2070822"/>
              <a:ext cx="1256680" cy="955866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8" name="Rounded Rectangle 37"/>
            <p:cNvSpPr/>
            <p:nvPr/>
          </p:nvSpPr>
          <p:spPr bwMode="auto">
            <a:xfrm>
              <a:off x="7021709" y="4746213"/>
              <a:ext cx="1256680" cy="955866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272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Lecture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Information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unit of information</a:t>
            </a:r>
            <a:r>
              <a:rPr lang="en-US" dirty="0" smtClean="0"/>
              <a:t>, information source, </a:t>
            </a:r>
            <a:r>
              <a:rPr lang="en-US" dirty="0" smtClean="0">
                <a:hlinkClick r:id="rId5"/>
              </a:rPr>
              <a:t>entropy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Source coding: compress symbol sequence, reduce </a:t>
            </a:r>
            <a:r>
              <a:rPr lang="en-US" i="1" dirty="0" smtClean="0"/>
              <a:t>redundancy</a:t>
            </a:r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Shannon’s Source Coding Theorem</a:t>
            </a:r>
            <a:r>
              <a:rPr lang="en-US" dirty="0" smtClean="0"/>
              <a:t>: limit on lossless compression</a:t>
            </a:r>
          </a:p>
          <a:p>
            <a:pPr lvl="1"/>
            <a:r>
              <a:rPr lang="en-US" dirty="0" smtClean="0"/>
              <a:t>Converse: </a:t>
            </a:r>
            <a:r>
              <a:rPr lang="en-US" dirty="0"/>
              <a:t>The more you can compress without loss, the less information was contained in the original </a:t>
            </a:r>
            <a:r>
              <a:rPr lang="en-US" dirty="0" smtClean="0"/>
              <a:t>sequence</a:t>
            </a:r>
          </a:p>
          <a:p>
            <a:endParaRPr lang="en-US" dirty="0" smtClean="0"/>
          </a:p>
          <a:p>
            <a:r>
              <a:rPr lang="en-US" dirty="0" smtClean="0"/>
              <a:t>Prefix-free variable-length codes</a:t>
            </a:r>
          </a:p>
          <a:p>
            <a:endParaRPr lang="en-US" dirty="0"/>
          </a:p>
          <a:p>
            <a:r>
              <a:rPr lang="en-US" dirty="0" smtClean="0"/>
              <a:t>Huffman’s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Noisy channel, effective capacity, residual error</a:t>
            </a:r>
          </a:p>
          <a:p>
            <a:endParaRPr lang="en-US" dirty="0" smtClean="0"/>
          </a:p>
          <a:p>
            <a:r>
              <a:rPr lang="en-US" dirty="0" smtClean="0"/>
              <a:t>Error control coding, a.k.a. channel coding; detection, correction</a:t>
            </a:r>
          </a:p>
          <a:p>
            <a:endParaRPr lang="en-US" dirty="0" smtClean="0"/>
          </a:p>
          <a:p>
            <a:r>
              <a:rPr lang="en-US" dirty="0" smtClean="0"/>
              <a:t>Channel coding: add redundancy to limit impact of noise</a:t>
            </a:r>
          </a:p>
          <a:p>
            <a:pPr lvl="1"/>
            <a:r>
              <a:rPr lang="en-US" dirty="0">
                <a:hlinkClick r:id="rId3"/>
              </a:rPr>
              <a:t>Code </a:t>
            </a:r>
            <a:r>
              <a:rPr lang="en-US" dirty="0" smtClean="0">
                <a:hlinkClick r:id="rId3"/>
              </a:rPr>
              <a:t>rate</a:t>
            </a:r>
            <a:endParaRPr lang="en-US" dirty="0"/>
          </a:p>
          <a:p>
            <a:r>
              <a:rPr lang="en-US" dirty="0" smtClean="0">
                <a:hlinkClick r:id="rId4"/>
              </a:rPr>
              <a:t>Shannon’s Noisy Channel Coding Theorem</a:t>
            </a:r>
            <a:r>
              <a:rPr lang="en-US" dirty="0" smtClean="0"/>
              <a:t>: limit on error reduction</a:t>
            </a:r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Repetition code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Hamming distance</a:t>
            </a:r>
            <a:r>
              <a:rPr lang="en-US" dirty="0" smtClean="0"/>
              <a:t>, error detection and error correction limits</a:t>
            </a:r>
          </a:p>
          <a:p>
            <a:pPr lvl="1"/>
            <a:r>
              <a:rPr lang="en-US" dirty="0" smtClean="0"/>
              <a:t>Maximum-likelihood decoding, minimum distance decoding</a:t>
            </a:r>
            <a:endParaRPr lang="en-US" dirty="0"/>
          </a:p>
          <a:p>
            <a:r>
              <a:rPr lang="en-US" dirty="0" smtClean="0">
                <a:hlinkClick r:id="rId7"/>
              </a:rPr>
              <a:t>Hamming (7, 4) code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Ulam’s Game</a:t>
            </a:r>
            <a:r>
              <a:rPr lang="en-US" dirty="0" smtClean="0"/>
              <a:t>: Number guessing with a liar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Practice Set 3 (see </a:t>
            </a:r>
            <a:r>
              <a:rPr lang="en-US" dirty="0" err="1" smtClean="0"/>
              <a:t>Oase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Uses Tom’s JavaScript Machine (requires modern web browser)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Khan Academy: </a:t>
            </a:r>
            <a:r>
              <a:rPr lang="en-US" dirty="0">
                <a:hlinkClick r:id="rId2"/>
              </a:rPr>
              <a:t>Language of Coins (Information Theory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pPr lvl="1" eaLnBrk="1" hangingPunct="1"/>
            <a:r>
              <a:rPr lang="en-US" dirty="0" smtClean="0"/>
              <a:t>Especially: 1, 4, 9, 10, 12–15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Crypto part (Lecture 11</a:t>
            </a:r>
            <a:r>
              <a:rPr lang="en-US" dirty="0"/>
              <a:t>) will use GPG: </a:t>
            </a:r>
            <a:r>
              <a:rPr lang="en-US" dirty="0" smtClean="0">
                <a:hlinkClick r:id="rId3"/>
              </a:rPr>
              <a:t>www.gnupg.org</a:t>
            </a:r>
            <a:endParaRPr lang="en-US" dirty="0" smtClean="0"/>
          </a:p>
          <a:p>
            <a:pPr lvl="1" eaLnBrk="1" hangingPunct="1"/>
            <a:r>
              <a:rPr lang="en-US" dirty="0" smtClean="0"/>
              <a:t>Windows, Mac, Linux versions available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Huffman’s Algorithm: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80340"/>
          </a:xfrm>
        </p:spPr>
        <p:txBody>
          <a:bodyPr/>
          <a:lstStyle/>
          <a:p>
            <a:r>
              <a:rPr lang="en-US" dirty="0" smtClean="0"/>
              <a:t>P(A) = 0.1, P(B) = 0.2, P(C) = 0.25, P(D) = 0.45  (entropy = 1.815)</a:t>
            </a:r>
          </a:p>
          <a:p>
            <a:pPr lvl="1"/>
            <a:r>
              <a:rPr lang="en-US" dirty="0" smtClean="0"/>
              <a:t>Combine A + B into AB</a:t>
            </a:r>
          </a:p>
          <a:p>
            <a:r>
              <a:rPr lang="en-US" dirty="0" smtClean="0"/>
              <a:t>P(C) = 0.25, P(AB) = 0.3, P(D) = 0.45</a:t>
            </a:r>
          </a:p>
          <a:p>
            <a:pPr lvl="1"/>
            <a:r>
              <a:rPr lang="en-US" dirty="0" smtClean="0"/>
              <a:t>Combine C + AB into CAB</a:t>
            </a:r>
          </a:p>
          <a:p>
            <a:r>
              <a:rPr lang="en-US" dirty="0" smtClean="0"/>
              <a:t>P(D) = 0.45, P(CAB) = 0.55</a:t>
            </a:r>
          </a:p>
          <a:p>
            <a:pPr lvl="1"/>
            <a:r>
              <a:rPr lang="en-US" dirty="0" smtClean="0"/>
              <a:t>Combine D + CAB into DCAB</a:t>
            </a:r>
          </a:p>
          <a:p>
            <a:r>
              <a:rPr lang="en-US" dirty="0" smtClean="0"/>
              <a:t>P(DCAB) = 1.0</a:t>
            </a:r>
          </a:p>
          <a:p>
            <a:endParaRPr lang="en-US" dirty="0"/>
          </a:p>
          <a:p>
            <a:r>
              <a:rPr lang="en-US" dirty="0" smtClean="0"/>
              <a:t>Code for D starts with 0, code for CAB starts with 1</a:t>
            </a:r>
          </a:p>
          <a:p>
            <a:r>
              <a:rPr lang="en-US" dirty="0" smtClean="0"/>
              <a:t>Code for C proceeds with 0, code for AB with 1</a:t>
            </a:r>
          </a:p>
          <a:p>
            <a:r>
              <a:rPr lang="en-US" dirty="0" smtClean="0"/>
              <a:t>Code for A proceeds with 0, for B with 1</a:t>
            </a:r>
          </a:p>
          <a:p>
            <a:endParaRPr lang="en-US" dirty="0"/>
          </a:p>
          <a:p>
            <a:r>
              <a:rPr lang="en-US" dirty="0" smtClean="0"/>
              <a:t>Encode A as 110, B as 111, C as 10, D as 0</a:t>
            </a:r>
          </a:p>
          <a:p>
            <a:r>
              <a:rPr lang="en-US" dirty="0"/>
              <a:t>A</a:t>
            </a:r>
            <a:r>
              <a:rPr lang="en-US" dirty="0" smtClean="0"/>
              <a:t>verage code length = 1.85 bit / message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6574420" y="1719872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7890902" y="1687056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979700" y="2328959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7434253" y="2645962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4104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958039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1" name="Straight Connector 10"/>
          <p:cNvCxnSpPr>
            <a:stCxn id="5" idx="5"/>
            <a:endCxn id="9" idx="1"/>
          </p:cNvCxnSpPr>
          <p:nvPr/>
        </p:nvCxnSpPr>
        <p:spPr bwMode="auto">
          <a:xfrm>
            <a:off x="7082515" y="2202725"/>
            <a:ext cx="374985" cy="466484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7738503" y="2287070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4" name="Straight Connector 13"/>
          <p:cNvCxnSpPr>
            <a:stCxn id="6" idx="3"/>
            <a:endCxn id="9" idx="7"/>
          </p:cNvCxnSpPr>
          <p:nvPr/>
        </p:nvCxnSpPr>
        <p:spPr bwMode="auto">
          <a:xfrm flipH="1">
            <a:off x="7569744" y="2169909"/>
            <a:ext cx="408333" cy="49930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6859103" y="3234944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224148" y="3909664"/>
            <a:ext cx="158738" cy="158738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02454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196146" y="2897326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627333" y="3547147"/>
            <a:ext cx="327308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6" name="Straight Connector 75"/>
          <p:cNvCxnSpPr>
            <a:stCxn id="7" idx="5"/>
            <a:endCxn id="17" idx="1"/>
          </p:cNvCxnSpPr>
          <p:nvPr/>
        </p:nvCxnSpPr>
        <p:spPr bwMode="auto">
          <a:xfrm>
            <a:off x="6487795" y="2811812"/>
            <a:ext cx="394555" cy="44637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8" idx="5"/>
            <a:endCxn id="27" idx="1"/>
          </p:cNvCxnSpPr>
          <p:nvPr/>
        </p:nvCxnSpPr>
        <p:spPr bwMode="auto">
          <a:xfrm>
            <a:off x="5872959" y="3480173"/>
            <a:ext cx="374436" cy="4527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9" idx="3"/>
            <a:endCxn id="17" idx="7"/>
          </p:cNvCxnSpPr>
          <p:nvPr/>
        </p:nvCxnSpPr>
        <p:spPr bwMode="auto">
          <a:xfrm flipH="1">
            <a:off x="6994594" y="2781453"/>
            <a:ext cx="462906" cy="47673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17" idx="3"/>
            <a:endCxn id="27" idx="7"/>
          </p:cNvCxnSpPr>
          <p:nvPr/>
        </p:nvCxnSpPr>
        <p:spPr bwMode="auto">
          <a:xfrm flipH="1">
            <a:off x="6359639" y="3370435"/>
            <a:ext cx="522711" cy="562476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5364864" y="2997320"/>
            <a:ext cx="595270" cy="565697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9480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9" grpId="0" animBg="1"/>
      <p:bldP spid="73" grpId="0" animBg="1"/>
      <p:bldP spid="70" grpId="0" animBg="1"/>
      <p:bldP spid="71" grpId="0" animBg="1"/>
      <p:bldP spid="17" grpId="0" animBg="1"/>
      <p:bldP spid="27" grpId="0" animBg="1"/>
      <p:bldP spid="72" grpId="0" animBg="1"/>
      <p:bldP spid="74" grpId="0" animBg="1"/>
      <p:bldP spid="7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Huffman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i="1" dirty="0" smtClean="0"/>
              <a:t>universal</a:t>
            </a:r>
            <a:r>
              <a:rPr lang="en-US" dirty="0" smtClean="0"/>
              <a:t>: only optimal for a given probability distribution</a:t>
            </a:r>
          </a:p>
          <a:p>
            <a:endParaRPr lang="en-US" dirty="0"/>
          </a:p>
          <a:p>
            <a:r>
              <a:rPr lang="en-US" dirty="0" smtClean="0"/>
              <a:t>Very </a:t>
            </a:r>
            <a:r>
              <a:rPr lang="en-US" i="1" dirty="0" smtClean="0"/>
              <a:t>sensitive</a:t>
            </a:r>
            <a:r>
              <a:rPr lang="en-US" dirty="0" smtClean="0"/>
              <a:t> to noise: an error has </a:t>
            </a:r>
            <a:r>
              <a:rPr lang="en-US" i="1" dirty="0" smtClean="0"/>
              <a:t>ripple effect</a:t>
            </a:r>
            <a:r>
              <a:rPr lang="en-US" dirty="0" smtClean="0"/>
              <a:t> in decoding</a:t>
            </a:r>
          </a:p>
          <a:p>
            <a:endParaRPr lang="en-US" dirty="0"/>
          </a:p>
          <a:p>
            <a:r>
              <a:rPr lang="en-US" dirty="0" smtClean="0"/>
              <a:t>Variants:</a:t>
            </a:r>
          </a:p>
          <a:p>
            <a:pPr lvl="1"/>
            <a:r>
              <a:rPr lang="en-US" i="1" dirty="0" smtClean="0"/>
              <a:t>Blocking</a:t>
            </a:r>
            <a:r>
              <a:rPr lang="en-US" dirty="0" smtClean="0"/>
              <a:t> (first, combine multiple symbols into super-symbols)</a:t>
            </a:r>
          </a:p>
          <a:p>
            <a:pPr lvl="2"/>
            <a:r>
              <a:rPr lang="en-US" dirty="0" smtClean="0"/>
              <a:t>Fixed-length blocks</a:t>
            </a:r>
          </a:p>
          <a:p>
            <a:pPr lvl="2"/>
            <a:r>
              <a:rPr lang="en-US" dirty="0" smtClean="0"/>
              <a:t>Variable-length blocks (cf. </a:t>
            </a:r>
            <a:r>
              <a:rPr lang="en-US" i="1" dirty="0" smtClean="0"/>
              <a:t>Run-Length Coding</a:t>
            </a:r>
            <a:r>
              <a:rPr lang="en-US" dirty="0" smtClean="0"/>
              <a:t>, see Ch. 9 of AU)</a:t>
            </a:r>
          </a:p>
          <a:p>
            <a:pPr lvl="1"/>
            <a:r>
              <a:rPr lang="en-US" i="1" dirty="0" smtClean="0"/>
              <a:t>Two-pass</a:t>
            </a:r>
            <a:r>
              <a:rPr lang="en-US" dirty="0" smtClean="0"/>
              <a:t> version (see Ch. 9 of AU):</a:t>
            </a:r>
          </a:p>
          <a:p>
            <a:pPr lvl="2"/>
            <a:r>
              <a:rPr lang="en-US" dirty="0" smtClean="0"/>
              <a:t>First pass determines statistics and optimal coding tree</a:t>
            </a:r>
          </a:p>
          <a:p>
            <a:pPr lvl="2"/>
            <a:r>
              <a:rPr lang="en-US" dirty="0" smtClean="0"/>
              <a:t>Second pass encodes</a:t>
            </a:r>
          </a:p>
          <a:p>
            <a:pPr lvl="2"/>
            <a:r>
              <a:rPr lang="en-US" dirty="0" smtClean="0"/>
              <a:t>Now also need to communicate the coding tree</a:t>
            </a:r>
          </a:p>
          <a:p>
            <a:pPr lvl="1"/>
            <a:r>
              <a:rPr lang="en-US" i="1" dirty="0" smtClean="0"/>
              <a:t>Adaptive</a:t>
            </a:r>
            <a:r>
              <a:rPr lang="en-US" dirty="0" smtClean="0"/>
              <a:t> Huffman compression (see Ch. 9 of AU)</a:t>
            </a:r>
          </a:p>
          <a:p>
            <a:pPr lvl="2"/>
            <a:r>
              <a:rPr lang="en-US" dirty="0" smtClean="0"/>
              <a:t>Update statistics and coding tree, while 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0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Lempel–</a:t>
            </a:r>
            <a:r>
              <a:rPr lang="en-US" dirty="0" err="1" smtClean="0"/>
              <a:t>Ziv</a:t>
            </a:r>
            <a:r>
              <a:rPr lang="en-US" dirty="0" smtClean="0"/>
              <a:t>–Welch (LZW)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Ch. 9 of AU (not an exam topic)</a:t>
            </a:r>
          </a:p>
          <a:p>
            <a:endParaRPr lang="en-US" dirty="0" smtClean="0"/>
          </a:p>
          <a:p>
            <a:r>
              <a:rPr lang="en-US" i="1" dirty="0" smtClean="0"/>
              <a:t>Adaptive</a:t>
            </a:r>
          </a:p>
          <a:p>
            <a:pPr lvl="1"/>
            <a:r>
              <a:rPr lang="en-US" dirty="0" smtClean="0"/>
              <a:t>Sender builds a </a:t>
            </a:r>
            <a:r>
              <a:rPr lang="en-US" i="1" dirty="0" smtClean="0"/>
              <a:t>dictionary</a:t>
            </a:r>
            <a:r>
              <a:rPr lang="en-US" dirty="0" smtClean="0"/>
              <a:t> to recognize repeated subsequences</a:t>
            </a:r>
          </a:p>
          <a:p>
            <a:pPr lvl="1"/>
            <a:r>
              <a:rPr lang="en-US" dirty="0" smtClean="0"/>
              <a:t>Receiver </a:t>
            </a:r>
            <a:r>
              <a:rPr lang="en-US" i="1" dirty="0" smtClean="0"/>
              <a:t>reconstructs</a:t>
            </a:r>
            <a:r>
              <a:rPr lang="en-US" dirty="0" smtClean="0"/>
              <a:t> dictionary while decompressing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Lossless Compression Limit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encoding/decoding algorithm exists that compresses </a:t>
            </a:r>
            <a:r>
              <a:rPr lang="en-US" i="1" dirty="0" smtClean="0"/>
              <a:t>every</a:t>
            </a:r>
            <a:r>
              <a:rPr lang="en-US" dirty="0" smtClean="0"/>
              <a:t> symbol sequence into a </a:t>
            </a:r>
            <a:r>
              <a:rPr lang="en-US" i="1" dirty="0" smtClean="0"/>
              <a:t>shorter</a:t>
            </a:r>
            <a:r>
              <a:rPr lang="en-US" dirty="0" smtClean="0"/>
              <a:t> sequence </a:t>
            </a:r>
            <a:r>
              <a:rPr lang="en-US" i="1" dirty="0" smtClean="0"/>
              <a:t>without loss</a:t>
            </a:r>
          </a:p>
          <a:p>
            <a:endParaRPr lang="en-US" dirty="0" smtClean="0"/>
          </a:p>
          <a:p>
            <a:r>
              <a:rPr lang="en-US" dirty="0" smtClean="0"/>
              <a:t>Proof: By </a:t>
            </a:r>
            <a:r>
              <a:rPr lang="en-US" i="1" dirty="0" smtClean="0"/>
              <a:t>pigeonhole principle</a:t>
            </a:r>
          </a:p>
          <a:p>
            <a:pPr lvl="1"/>
            <a:r>
              <a:rPr lang="en-US" dirty="0" smtClean="0"/>
              <a:t>There are 2</a:t>
            </a:r>
            <a:r>
              <a:rPr lang="en-US" baseline="30000" dirty="0" smtClean="0"/>
              <a:t>n</a:t>
            </a:r>
            <a:r>
              <a:rPr lang="en-US" dirty="0" smtClean="0"/>
              <a:t> binary sequences of length n</a:t>
            </a:r>
          </a:p>
          <a:p>
            <a:pPr lvl="2"/>
            <a:r>
              <a:rPr lang="en-US" dirty="0" smtClean="0"/>
              <a:t>For n = 3: 000, 001, 010, 011, 100, 101, 110, 111 (8 sequences)</a:t>
            </a:r>
          </a:p>
          <a:p>
            <a:pPr lvl="2"/>
            <a:r>
              <a:rPr lang="en-US" dirty="0" smtClean="0"/>
              <a:t>Shorter: 0, 1, 00, 01, 10, 11 (6 sequences)</a:t>
            </a:r>
          </a:p>
          <a:p>
            <a:pPr lvl="1"/>
            <a:r>
              <a:rPr lang="en-US" dirty="0" smtClean="0"/>
              <a:t>There are 2</a:t>
            </a:r>
            <a:r>
              <a:rPr lang="en-US" baseline="30000" dirty="0" smtClean="0"/>
              <a:t>n</a:t>
            </a:r>
            <a:r>
              <a:rPr lang="en-US" dirty="0" smtClean="0"/>
              <a:t> – 2 non-empty binary sequences of length &lt; n</a:t>
            </a:r>
          </a:p>
          <a:p>
            <a:pPr lvl="1"/>
            <a:r>
              <a:rPr lang="en-US" dirty="0" smtClean="0"/>
              <a:t>Assume an encoding algorithm maps every n-bit sequence to a </a:t>
            </a:r>
            <a:r>
              <a:rPr lang="en-US" i="1" dirty="0" smtClean="0"/>
              <a:t>shorter</a:t>
            </a:r>
            <a:r>
              <a:rPr lang="en-US" dirty="0" smtClean="0"/>
              <a:t> binary sequence</a:t>
            </a:r>
          </a:p>
          <a:p>
            <a:pPr lvl="1"/>
            <a:r>
              <a:rPr lang="en-US" dirty="0" smtClean="0"/>
              <a:t>Then there exist two n-bit sequences that get mapped to the </a:t>
            </a:r>
            <a:r>
              <a:rPr lang="en-US" i="1" dirty="0" smtClean="0"/>
              <a:t>same</a:t>
            </a:r>
            <a:r>
              <a:rPr lang="en-US" dirty="0" smtClean="0"/>
              <a:t> shorter sequence</a:t>
            </a:r>
          </a:p>
          <a:p>
            <a:pPr lvl="1"/>
            <a:r>
              <a:rPr lang="en-US" dirty="0" smtClean="0"/>
              <a:t>The decoding algorithm cannot map both back to their original</a:t>
            </a:r>
          </a:p>
          <a:p>
            <a:pPr lvl="1"/>
            <a:r>
              <a:rPr lang="en-US" dirty="0" smtClean="0"/>
              <a:t>Therefore, the compression is </a:t>
            </a:r>
            <a:r>
              <a:rPr lang="en-US" i="1" dirty="0" err="1" smtClean="0"/>
              <a:t>lossy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168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Sender and receiver need to agree on encoding/decoding algorithm</a:t>
            </a:r>
          </a:p>
          <a:p>
            <a:endParaRPr lang="en-US" dirty="0" smtClean="0"/>
          </a:p>
          <a:p>
            <a:r>
              <a:rPr lang="en-US" dirty="0" smtClean="0"/>
              <a:t>Optionally, send decoding algorithm to receiver (adds overhead)</a:t>
            </a:r>
          </a:p>
          <a:p>
            <a:endParaRPr lang="en-US" dirty="0" smtClean="0"/>
          </a:p>
          <a:p>
            <a:r>
              <a:rPr lang="en-US" dirty="0" smtClean="0"/>
              <a:t>Better compression </a:t>
            </a:r>
            <a:r>
              <a:rPr lang="en-US" dirty="0"/>
              <a:t>➔ </a:t>
            </a:r>
            <a:r>
              <a:rPr lang="en-US" dirty="0" smtClean="0"/>
              <a:t>larger blocks needed </a:t>
            </a:r>
            <a:r>
              <a:rPr lang="en-US" dirty="0"/>
              <a:t>➔ </a:t>
            </a:r>
            <a:r>
              <a:rPr lang="en-US" dirty="0" smtClean="0"/>
              <a:t>higher </a:t>
            </a:r>
            <a:r>
              <a:rPr lang="en-US" i="1" dirty="0" smtClean="0"/>
              <a:t>latency</a:t>
            </a:r>
          </a:p>
          <a:p>
            <a:pPr lvl="1"/>
            <a:r>
              <a:rPr lang="en-US" dirty="0" smtClean="0"/>
              <a:t>Latency = delay between sending and receiving each bit</a:t>
            </a:r>
          </a:p>
          <a:p>
            <a:endParaRPr lang="en-US" dirty="0"/>
          </a:p>
          <a:p>
            <a:r>
              <a:rPr lang="en-US" dirty="0" smtClean="0"/>
              <a:t>Better compression ➔ less redundancy ➔ more sensitive to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37501</TotalTime>
  <Words>2838</Words>
  <Application>Microsoft Macintosh PowerPoint</Application>
  <PresentationFormat>On-screen Show (4:3)</PresentationFormat>
  <Paragraphs>507</Paragraphs>
  <Slides>41</Slides>
  <Notes>25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Times New Roman</vt:lpstr>
      <vt:lpstr>TUE Meta</vt:lpstr>
      <vt:lpstr>Verdana</vt:lpstr>
      <vt:lpstr>Wingdings</vt:lpstr>
      <vt:lpstr>Arial</vt:lpstr>
      <vt:lpstr>Level</vt:lpstr>
      <vt:lpstr>2IS80 Fundamentals of Informatics</vt:lpstr>
      <vt:lpstr>Theme 3: Information</vt:lpstr>
      <vt:lpstr>Road Map for Information Theme</vt:lpstr>
      <vt:lpstr>Summary of Lecture 9</vt:lpstr>
      <vt:lpstr>Huffman’s Algorithm: Example</vt:lpstr>
      <vt:lpstr>Drawbacks of Huffman Compression</vt:lpstr>
      <vt:lpstr>Lempel–Ziv–Welch (LZW) Compression</vt:lpstr>
      <vt:lpstr>Lossless Compression Limit 2</vt:lpstr>
      <vt:lpstr>Compression Concerns</vt:lpstr>
      <vt:lpstr>Noisy Channel</vt:lpstr>
      <vt:lpstr>An Experiment</vt:lpstr>
      <vt:lpstr>Number Guessing with Lies</vt:lpstr>
      <vt:lpstr>The Game</vt:lpstr>
      <vt:lpstr>Question Q1</vt:lpstr>
      <vt:lpstr>Question Q2</vt:lpstr>
      <vt:lpstr>Question Q3</vt:lpstr>
      <vt:lpstr>Question Q4</vt:lpstr>
      <vt:lpstr>Question Q5</vt:lpstr>
      <vt:lpstr>Question Q6</vt:lpstr>
      <vt:lpstr>Question Q7</vt:lpstr>
      <vt:lpstr>Figuring it out</vt:lpstr>
      <vt:lpstr>Noisy Channel Model</vt:lpstr>
      <vt:lpstr>Other Noisy Channel Models</vt:lpstr>
      <vt:lpstr>Binary Symmetric Channel: Examples</vt:lpstr>
      <vt:lpstr>How to Protect against Noise?</vt:lpstr>
      <vt:lpstr>Shannon’s Channel Coding Theorem (1948)</vt:lpstr>
      <vt:lpstr>Notes about Channel Coding Theorem</vt:lpstr>
      <vt:lpstr>Proof of Channel Coding Theorem</vt:lpstr>
      <vt:lpstr>Error Control Coding</vt:lpstr>
      <vt:lpstr>Error-Control Coding Techniques</vt:lpstr>
      <vt:lpstr>Error-Detecting Codes: Examples</vt:lpstr>
      <vt:lpstr>Practical Error-Detecting Decimal Codes</vt:lpstr>
      <vt:lpstr>Hamming (7, 4) Error-Correcting Code</vt:lpstr>
      <vt:lpstr>How Can Error-Control Codes Work?</vt:lpstr>
      <vt:lpstr>Error-Detection Bound</vt:lpstr>
      <vt:lpstr>Error-Correction Bound</vt:lpstr>
      <vt:lpstr>How to Correct Errors</vt:lpstr>
      <vt:lpstr>Good Codes Are Hard to Find</vt:lpstr>
      <vt:lpstr>Combining Source &amp; Channel Coding</vt:lpstr>
      <vt:lpstr>Summary</vt:lpstr>
      <vt:lpstr>Announcements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T Verhoeff</cp:lastModifiedBy>
  <cp:revision>1262</cp:revision>
  <dcterms:created xsi:type="dcterms:W3CDTF">2007-08-26T17:39:31Z</dcterms:created>
  <dcterms:modified xsi:type="dcterms:W3CDTF">2015-12-09T20:53:06Z</dcterms:modified>
</cp:coreProperties>
</file>