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78" r:id="rId3"/>
    <p:sldId id="479" r:id="rId4"/>
    <p:sldId id="481" r:id="rId5"/>
    <p:sldId id="480" r:id="rId6"/>
    <p:sldId id="483" r:id="rId7"/>
    <p:sldId id="509" r:id="rId8"/>
    <p:sldId id="489" r:id="rId9"/>
    <p:sldId id="492" r:id="rId10"/>
    <p:sldId id="486" r:id="rId11"/>
    <p:sldId id="491" r:id="rId12"/>
    <p:sldId id="507" r:id="rId13"/>
    <p:sldId id="499" r:id="rId14"/>
    <p:sldId id="500" r:id="rId15"/>
    <p:sldId id="487" r:id="rId16"/>
    <p:sldId id="490" r:id="rId17"/>
    <p:sldId id="503" r:id="rId18"/>
    <p:sldId id="494" r:id="rId19"/>
    <p:sldId id="484" r:id="rId20"/>
    <p:sldId id="504" r:id="rId21"/>
    <p:sldId id="510" r:id="rId22"/>
    <p:sldId id="505" r:id="rId23"/>
    <p:sldId id="506" r:id="rId24"/>
    <p:sldId id="488" r:id="rId25"/>
    <p:sldId id="502" r:id="rId26"/>
    <p:sldId id="493" r:id="rId27"/>
    <p:sldId id="508" r:id="rId28"/>
    <p:sldId id="511" r:id="rId29"/>
    <p:sldId id="495" r:id="rId30"/>
    <p:sldId id="497" r:id="rId31"/>
    <p:sldId id="496" r:id="rId32"/>
    <p:sldId id="476" r:id="rId33"/>
    <p:sldId id="478" r:id="rId34"/>
    <p:sldId id="498" r:id="rId35"/>
    <p:sldId id="501" r:id="rId36"/>
    <p:sldId id="485" r:id="rId37"/>
    <p:sldId id="372" r:id="rId38"/>
  </p:sldIdLst>
  <p:sldSz cx="9144000" cy="6858000" type="screen4x3"/>
  <p:notesSz cx="6761163" cy="9942513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29"/>
    <a:srgbClr val="0075F6"/>
    <a:srgbClr val="66FFFF"/>
    <a:srgbClr val="00FFCC"/>
    <a:srgbClr val="6666FF"/>
    <a:srgbClr val="CC3399"/>
    <a:srgbClr val="B2B2B2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6" autoAdjust="0"/>
    <p:restoredTop sz="87464" autoAdjust="0"/>
  </p:normalViewPr>
  <p:slideViewPr>
    <p:cSldViewPr snapToGrid="0">
      <p:cViewPr varScale="1">
        <p:scale>
          <a:sx n="105" d="100"/>
          <a:sy n="105" d="100"/>
        </p:scale>
        <p:origin x="4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notesViewPr>
    <p:cSldViewPr snapToGrid="0" snapToObjects="1">
      <p:cViewPr varScale="1">
        <p:scale>
          <a:sx n="82" d="100"/>
          <a:sy n="82" d="100"/>
        </p:scale>
        <p:origin x="-2512" y="-96"/>
      </p:cViewPr>
      <p:guideLst>
        <p:guide orient="horz" pos="3131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0A0A64D-BBF1-4427-8E6D-DD674507F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800" y="0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800" y="9443794"/>
            <a:ext cx="2928784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0CFD8B5-0E2B-47C3-8C41-74533DDD4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010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68FB62-D5A8-46DE-9997-61C2E3F8AFE8}" type="slidenum">
              <a:rPr lang="en-US" smtClean="0">
                <a:latin typeface="Arial" charset="0"/>
              </a:rPr>
              <a:pPr/>
              <a:t>1</a:t>
            </a:fld>
            <a:endParaRPr lang="en-US" smtClean="0">
              <a:latin typeface="Arial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928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Addresses: </a:t>
            </a:r>
            <a:r>
              <a:rPr lang="en-US" dirty="0" smtClean="0"/>
              <a:t>Confidentiality, using a pre-shared key</a:t>
            </a:r>
            <a:endParaRPr lang="en-US" dirty="0" smtClean="0"/>
          </a:p>
          <a:p>
            <a:r>
              <a:rPr lang="en-US" dirty="0" smtClean="0"/>
              <a:t>Addition modulo 2 = exclusive-or = XOR; subtraction =</a:t>
            </a:r>
            <a:r>
              <a:rPr lang="en-US" baseline="0" dirty="0" smtClean="0"/>
              <a:t> addition</a:t>
            </a:r>
            <a:endParaRPr lang="en-US" dirty="0" smtClean="0"/>
          </a:p>
          <a:p>
            <a:r>
              <a:rPr lang="en-US" dirty="0" smtClean="0"/>
              <a:t>Shannon:</a:t>
            </a:r>
            <a:r>
              <a:rPr lang="en-US" baseline="0" dirty="0" smtClean="0"/>
              <a:t> entropy of uniformly random key = 1; swamps plaintext for enemy</a:t>
            </a:r>
          </a:p>
          <a:p>
            <a:r>
              <a:rPr lang="en-US" baseline="0" dirty="0" smtClean="0"/>
              <a:t>  H(plaintext ⊕ key) = 1, even if H(plaintext) &lt; 1; evens out statistical fingerprint</a:t>
            </a:r>
          </a:p>
          <a:p>
            <a:r>
              <a:rPr lang="en-US" baseline="0" dirty="0" smtClean="0"/>
              <a:t>Trying all keys does not help.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When challenged: can construct new key to reveal any plaintext!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710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Properties of modular (clock) arithmetic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9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Proved</a:t>
            </a:r>
            <a:r>
              <a:rPr lang="en-US" baseline="0" dirty="0" smtClean="0"/>
              <a:t> by Shannon during WW II</a:t>
            </a:r>
          </a:p>
          <a:p>
            <a:endParaRPr lang="en-US" baseline="0" dirty="0" smtClean="0"/>
          </a:p>
          <a:p>
            <a:r>
              <a:rPr lang="en-US" dirty="0" smtClean="0"/>
              <a:t>N.B. length P = length C</a:t>
            </a:r>
          </a:p>
          <a:p>
            <a:endParaRPr lang="en-US" dirty="0" smtClean="0"/>
          </a:p>
          <a:p>
            <a:r>
              <a:rPr lang="en-US" dirty="0" err="1" smtClean="0"/>
              <a:t>Pr</a:t>
            </a:r>
            <a:r>
              <a:rPr lang="en-US" dirty="0" smtClean="0"/>
              <a:t>(P</a:t>
            </a:r>
            <a:r>
              <a:rPr lang="en-US" baseline="0" dirty="0" smtClean="0"/>
              <a:t> = 0 | C = 0) = 50% if key bits are uniformly random</a:t>
            </a:r>
            <a:endParaRPr lang="en-US" dirty="0" smtClean="0"/>
          </a:p>
          <a:p>
            <a:r>
              <a:rPr lang="en-US" dirty="0" smtClean="0"/>
              <a:t>H(plaintext) = H(plaintext | </a:t>
            </a:r>
            <a:r>
              <a:rPr lang="en-US" dirty="0" err="1" smtClean="0"/>
              <a:t>ciphertext</a:t>
            </a:r>
            <a:r>
              <a:rPr lang="en-US" dirty="0" smtClean="0"/>
              <a:t>) =</a:t>
            </a:r>
            <a:r>
              <a:rPr lang="en-US" baseline="0" dirty="0" smtClean="0"/>
              <a:t> entropy in plaintext given the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[</a:t>
            </a:r>
            <a:r>
              <a:rPr lang="en-US" dirty="0" smtClean="0"/>
              <a:t>conditional entropy]</a:t>
            </a:r>
          </a:p>
          <a:p>
            <a:r>
              <a:rPr lang="en-US" dirty="0" smtClean="0"/>
              <a:t>The key acts as noise</a:t>
            </a:r>
            <a:r>
              <a:rPr lang="en-US" baseline="0" dirty="0" smtClean="0"/>
              <a:t> with p = 0.5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Even </a:t>
            </a:r>
            <a:r>
              <a:rPr lang="en-US" baseline="0" dirty="0" smtClean="0"/>
              <a:t>if part of the plaintext is known, this will not help in recovering the remainder.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Alternatively: if key is “perfectly” random, then so is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, regardless of plaintext</a:t>
            </a:r>
          </a:p>
          <a:p>
            <a:endParaRPr lang="en-US" baseline="0" dirty="0" smtClean="0"/>
          </a:p>
          <a:p>
            <a:r>
              <a:rPr lang="en-US" baseline="0" dirty="0" smtClean="0"/>
              <a:t>Also see Deniable Encryption: https://</a:t>
            </a:r>
            <a:r>
              <a:rPr lang="en-US" baseline="0" dirty="0" err="1" smtClean="0"/>
              <a:t>en.wikipedia.org</a:t>
            </a:r>
            <a:r>
              <a:rPr lang="en-US" baseline="0" dirty="0" smtClean="0"/>
              <a:t>/wiki/</a:t>
            </a:r>
            <a:r>
              <a:rPr lang="en-US" baseline="0" dirty="0" err="1" smtClean="0"/>
              <a:t>Deniable_encryption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16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 protect</a:t>
            </a:r>
            <a:r>
              <a:rPr lang="en-US" baseline="0" dirty="0" smtClean="0"/>
              <a:t> l</a:t>
            </a:r>
            <a:r>
              <a:rPr lang="en-US" dirty="0" smtClean="0"/>
              <a:t>aunch</a:t>
            </a:r>
            <a:r>
              <a:rPr lang="en-US" baseline="0" dirty="0" smtClean="0"/>
              <a:t> code for nuclear missiles.</a:t>
            </a:r>
            <a:endParaRPr lang="en-US" dirty="0" smtClean="0"/>
          </a:p>
          <a:p>
            <a:r>
              <a:rPr lang="en-US" dirty="0" smtClean="0"/>
              <a:t>Why is splitting</a:t>
            </a:r>
            <a:r>
              <a:rPr lang="en-US" baseline="0" dirty="0" smtClean="0"/>
              <a:t> in half (first two digit versus last two digits) not a good idea?</a:t>
            </a:r>
          </a:p>
          <a:p>
            <a:r>
              <a:rPr lang="en-US" baseline="0" dirty="0" smtClean="0"/>
              <a:t>  10</a:t>
            </a:r>
            <a:r>
              <a:rPr lang="en-US" baseline="30000" dirty="0" smtClean="0"/>
              <a:t>4</a:t>
            </a:r>
            <a:r>
              <a:rPr lang="en-US" baseline="0" dirty="0" smtClean="0"/>
              <a:t> PINs; when given two digits, only 10</a:t>
            </a:r>
            <a:r>
              <a:rPr lang="en-US" baseline="30000" dirty="0" smtClean="0"/>
              <a:t>2</a:t>
            </a:r>
            <a:r>
              <a:rPr lang="en-US" baseline="0" dirty="0" smtClean="0"/>
              <a:t> possibilities (not </a:t>
            </a:r>
            <a:r>
              <a:rPr lang="en-US" i="1" baseline="0" dirty="0" smtClean="0"/>
              <a:t>half</a:t>
            </a:r>
            <a:r>
              <a:rPr lang="en-US" baseline="0" dirty="0" smtClean="0"/>
              <a:t> the number, but </a:t>
            </a:r>
            <a:r>
              <a:rPr lang="en-US" i="1" baseline="0" dirty="0" smtClean="0"/>
              <a:t>square root</a:t>
            </a:r>
            <a:r>
              <a:rPr lang="en-US" baseline="0" dirty="0" smtClean="0"/>
              <a:t>)</a:t>
            </a:r>
            <a:endParaRPr lang="en-US" dirty="0" smtClean="0"/>
          </a:p>
          <a:p>
            <a:r>
              <a:rPr lang="en-US" dirty="0" smtClean="0"/>
              <a:t>Modulo 10 = clock arithmetic (drop multiples</a:t>
            </a:r>
            <a:r>
              <a:rPr lang="en-US" baseline="0" dirty="0" smtClean="0"/>
              <a:t> of 10)</a:t>
            </a:r>
          </a:p>
          <a:p>
            <a:r>
              <a:rPr lang="en-US" baseline="0" dirty="0" smtClean="0"/>
              <a:t>Can use more than one key, to split into more than two parts.</a:t>
            </a:r>
          </a:p>
          <a:p>
            <a:r>
              <a:rPr lang="en-US" baseline="0" dirty="0" smtClean="0"/>
              <a:t>Again: deniable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411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 pattern in the key,</a:t>
            </a:r>
            <a:r>
              <a:rPr lang="en-US" baseline="0" dirty="0" smtClean="0"/>
              <a:t> i.e. H(key) &lt; 1, weakens the encryption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2352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Addresses: </a:t>
            </a:r>
            <a:r>
              <a:rPr lang="en-US" b="1" dirty="0" smtClean="0"/>
              <a:t>Confidentiality</a:t>
            </a:r>
            <a:r>
              <a:rPr lang="en-US" dirty="0" smtClean="0"/>
              <a:t>; can be used for authenticity</a:t>
            </a:r>
            <a:r>
              <a:rPr lang="en-US" baseline="0" dirty="0" smtClean="0"/>
              <a:t> and integrity (outside scope)</a:t>
            </a:r>
          </a:p>
          <a:p>
            <a:r>
              <a:rPr lang="en-US" baseline="0" dirty="0" smtClean="0"/>
              <a:t>Encryption with key is deterministic, and inverse is easy (given the key).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Enemy</a:t>
            </a:r>
            <a:r>
              <a:rPr lang="en-US" baseline="0" dirty="0" smtClean="0"/>
              <a:t> can try to exploit weaknesses: e.g. expected statistical properties of plaintext (e.g. written in English</a:t>
            </a:r>
            <a:r>
              <a:rPr lang="en-US" baseline="0" dirty="0" smtClean="0"/>
              <a:t>).</a:t>
            </a:r>
            <a:r>
              <a:rPr lang="en-US" dirty="0" smtClean="0"/>
              <a:t> When trying keys,</a:t>
            </a:r>
            <a:r>
              <a:rPr lang="en-US" baseline="0" dirty="0" smtClean="0"/>
              <a:t> you could recognize the plaintext.</a:t>
            </a:r>
            <a:endParaRPr lang="en-US" baseline="0" dirty="0" smtClean="0"/>
          </a:p>
          <a:p>
            <a:r>
              <a:rPr lang="en-US" baseline="0" dirty="0" smtClean="0"/>
              <a:t>First compressing plaintext helps to disguise statistical fingerprint.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637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r>
              <a:rPr lang="en-US" baseline="0" dirty="0" smtClean="0"/>
              <a:t> from Wikipedia: Tux, the Linux penguin</a:t>
            </a:r>
          </a:p>
          <a:p>
            <a:r>
              <a:rPr lang="en-US" baseline="0" dirty="0" smtClean="0"/>
              <a:t>Blocks encrypted separately = Electronic Code Book (ECB) mode</a:t>
            </a:r>
          </a:p>
          <a:p>
            <a:r>
              <a:rPr lang="en-US" baseline="0" dirty="0" smtClean="0"/>
              <a:t>ECB: </a:t>
            </a:r>
            <a:r>
              <a:rPr lang="en-US" baseline="0" dirty="0" err="1" smtClean="0"/>
              <a:t>Ciphertext</a:t>
            </a:r>
            <a:r>
              <a:rPr lang="en-US" baseline="0" dirty="0" smtClean="0"/>
              <a:t> inherits statistical fingerprint from plaintext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2124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Images</a:t>
            </a:r>
            <a:r>
              <a:rPr lang="en-US" baseline="0" dirty="0" smtClean="0"/>
              <a:t> from Wikipedia</a:t>
            </a:r>
          </a:p>
          <a:p>
            <a:r>
              <a:rPr lang="en-US" baseline="0" dirty="0" smtClean="0"/>
              <a:t> ECB: can encrypt/decrypt blocks in parallel</a:t>
            </a:r>
          </a:p>
          <a:p>
            <a:r>
              <a:rPr lang="en-US" baseline="0" dirty="0" smtClean="0"/>
              <a:t>Cipher Block Chaining (CBC): add modulo 2 = XOR</a:t>
            </a:r>
          </a:p>
          <a:p>
            <a:r>
              <a:rPr lang="en-US" baseline="0" dirty="0" smtClean="0"/>
              <a:t>  CBC: cannot encrypt in parallel, can decrypt in parallel</a:t>
            </a:r>
          </a:p>
          <a:p>
            <a:r>
              <a:rPr lang="en-US" i="1" baseline="0" dirty="0" smtClean="0"/>
              <a:t>Initialization vector </a:t>
            </a:r>
            <a:r>
              <a:rPr lang="en-US" baseline="0" dirty="0" smtClean="0"/>
              <a:t>for first plaintext block</a:t>
            </a:r>
            <a:endParaRPr lang="en-US" dirty="0" smtClean="0"/>
          </a:p>
          <a:p>
            <a:r>
              <a:rPr lang="en-US" dirty="0" smtClean="0"/>
              <a:t>There are other modes as well (beyond scope).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774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Agreement is symmetric</a:t>
            </a:r>
          </a:p>
          <a:p>
            <a:r>
              <a:rPr lang="en-US" dirty="0" smtClean="0"/>
              <a:t>Padding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98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E78686-E4A7-4F34-BF72-1AA12B152A0B}" type="slidenum">
              <a:rPr lang="en-US" smtClean="0">
                <a:latin typeface="Arial" charset="0"/>
              </a:rPr>
              <a:pPr/>
              <a:t>2</a:t>
            </a:fld>
            <a:endParaRPr lang="en-US" smtClean="0">
              <a:latin typeface="Arial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nl-NL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285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Requires</a:t>
            </a:r>
            <a:r>
              <a:rPr lang="en-US" baseline="0" dirty="0" smtClean="0"/>
              <a:t> that encrypt and decrypt commute (can be interchanged)</a:t>
            </a:r>
          </a:p>
          <a:p>
            <a:r>
              <a:rPr lang="en-US" baseline="0" dirty="0" smtClean="0"/>
              <a:t>Inefficient: involves three communications: a protocol</a:t>
            </a:r>
          </a:p>
          <a:p>
            <a:r>
              <a:rPr lang="en-US" baseline="0" dirty="0" smtClean="0"/>
              <a:t>Can use this costly technique to determine a shared secret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9118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 </a:t>
            </a:r>
            <a:r>
              <a:rPr lang="en-US" i="1" dirty="0" smtClean="0"/>
              <a:t>protocol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is</a:t>
            </a:r>
            <a:r>
              <a:rPr lang="en-US" baseline="0" dirty="0" smtClean="0"/>
              <a:t> not secure!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1263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Also, each</a:t>
            </a:r>
            <a:r>
              <a:rPr lang="en-US" baseline="0" dirty="0" smtClean="0"/>
              <a:t> pair is perfectly secret.</a:t>
            </a:r>
          </a:p>
          <a:p>
            <a:r>
              <a:rPr lang="en-US" dirty="0" smtClean="0"/>
              <a:t>This weakness can be “fixed” by using a different operator than ⊕:</a:t>
            </a:r>
          </a:p>
          <a:p>
            <a:r>
              <a:rPr lang="en-US" dirty="0" smtClean="0"/>
              <a:t>Modular exponentiation (</a:t>
            </a:r>
            <a:r>
              <a:rPr lang="en-US" dirty="0" err="1" smtClean="0"/>
              <a:t>Diffie</a:t>
            </a:r>
            <a:r>
              <a:rPr lang="en-US" dirty="0" smtClean="0"/>
              <a:t>–Hellman key exchange):</a:t>
            </a:r>
          </a:p>
          <a:p>
            <a:r>
              <a:rPr lang="en-US" dirty="0" smtClean="0"/>
              <a:t>Agree on 1</a:t>
            </a:r>
            <a:r>
              <a:rPr lang="en-US" baseline="0" dirty="0" smtClean="0"/>
              <a:t> &lt; g &lt; p-1, p is large prime, g is primitive root mod p;</a:t>
            </a:r>
          </a:p>
          <a:p>
            <a:r>
              <a:rPr lang="en-US" baseline="0" dirty="0" smtClean="0"/>
              <a:t>Consider operation (c</a:t>
            </a:r>
            <a:r>
              <a:rPr lang="en-US" baseline="30000" dirty="0" smtClean="0"/>
              <a:t>x</a:t>
            </a:r>
            <a:r>
              <a:rPr lang="en-US" baseline="0" dirty="0" smtClean="0"/>
              <a:t>) mod p</a:t>
            </a:r>
          </a:p>
          <a:p>
            <a:r>
              <a:rPr lang="en-US" baseline="0" dirty="0" smtClean="0"/>
              <a:t>Observe that (</a:t>
            </a:r>
            <a:r>
              <a:rPr lang="en-US" baseline="0" dirty="0" err="1" smtClean="0"/>
              <a:t>c</a:t>
            </a:r>
            <a:r>
              <a:rPr lang="en-US" baseline="30000" dirty="0" err="1" smtClean="0"/>
              <a:t>a</a:t>
            </a:r>
            <a:r>
              <a:rPr lang="en-US" baseline="0" dirty="0" smtClean="0"/>
              <a:t>)</a:t>
            </a:r>
            <a:r>
              <a:rPr lang="en-US" baseline="30000" dirty="0" smtClean="0"/>
              <a:t>b</a:t>
            </a:r>
            <a:r>
              <a:rPr lang="en-US" baseline="0" dirty="0" smtClean="0"/>
              <a:t> = c</a:t>
            </a:r>
            <a:r>
              <a:rPr lang="en-US" baseline="30000" dirty="0" smtClean="0"/>
              <a:t>ab</a:t>
            </a:r>
            <a:r>
              <a:rPr lang="en-US" baseline="0" dirty="0" smtClean="0"/>
              <a:t> = (</a:t>
            </a:r>
            <a:r>
              <a:rPr lang="en-US" baseline="0" dirty="0" err="1" smtClean="0"/>
              <a:t>c</a:t>
            </a:r>
            <a:r>
              <a:rPr lang="en-US" baseline="30000" dirty="0" err="1" smtClean="0"/>
              <a:t>b</a:t>
            </a:r>
            <a:r>
              <a:rPr lang="en-US" baseline="0" dirty="0" smtClean="0"/>
              <a:t>)</a:t>
            </a:r>
            <a:r>
              <a:rPr lang="en-US" baseline="30000" dirty="0" smtClean="0"/>
              <a:t>a</a:t>
            </a:r>
            <a:r>
              <a:rPr lang="en-US" baseline="0" dirty="0" smtClean="0"/>
              <a:t> (also mod p)</a:t>
            </a:r>
          </a:p>
          <a:p>
            <a:r>
              <a:rPr lang="en-US" baseline="0" dirty="0" smtClean="0"/>
              <a:t>Inverse of modular exponentiation = discrete log = hard</a:t>
            </a:r>
          </a:p>
          <a:p>
            <a:r>
              <a:rPr lang="en-US" baseline="0" dirty="0" smtClean="0"/>
              <a:t>Can use this to establish shared secret key.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886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r>
              <a:rPr lang="en-US" baseline="0" dirty="0" smtClean="0"/>
              <a:t> uses a </a:t>
            </a:r>
            <a:r>
              <a:rPr lang="en-US" i="1" baseline="0" dirty="0" smtClean="0"/>
              <a:t>o</a:t>
            </a:r>
            <a:r>
              <a:rPr lang="en-US" i="1" dirty="0" smtClean="0"/>
              <a:t>ne-way trapdoor function</a:t>
            </a:r>
            <a:r>
              <a:rPr lang="en-US" i="0" dirty="0" smtClean="0"/>
              <a:t>.</a:t>
            </a:r>
          </a:p>
          <a:p>
            <a:r>
              <a:rPr lang="en-US" i="0" dirty="0" smtClean="0"/>
              <a:t>Difficulty of calculating inverse depends on whether you know the private key</a:t>
            </a:r>
            <a:r>
              <a:rPr lang="en-US" i="0" baseline="0" dirty="0" smtClean="0"/>
              <a:t> (the trapdoor).</a:t>
            </a:r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53321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Finding</a:t>
            </a:r>
            <a:r>
              <a:rPr lang="en-US" baseline="0" dirty="0" smtClean="0"/>
              <a:t> large primes, multiplying large numbers, and finding </a:t>
            </a:r>
            <a:r>
              <a:rPr lang="en-US" baseline="0" dirty="0" err="1" smtClean="0"/>
              <a:t>coprime</a:t>
            </a:r>
            <a:r>
              <a:rPr lang="en-US" baseline="0" dirty="0" smtClean="0"/>
              <a:t> are easy.</a:t>
            </a:r>
          </a:p>
          <a:p>
            <a:r>
              <a:rPr lang="en-US" baseline="0" dirty="0" smtClean="0"/>
              <a:t>Easy to scale up: use larger primes.</a:t>
            </a:r>
            <a:endParaRPr lang="en-US" dirty="0" smtClean="0"/>
          </a:p>
          <a:p>
            <a:r>
              <a:rPr lang="en-US" dirty="0" smtClean="0"/>
              <a:t>Why decryption works: requires</a:t>
            </a:r>
            <a:r>
              <a:rPr lang="en-US" baseline="0" dirty="0" smtClean="0"/>
              <a:t> math</a:t>
            </a:r>
            <a:r>
              <a:rPr lang="en-US" dirty="0" smtClean="0"/>
              <a:t> (number theory) beyond scope of this course.</a:t>
            </a:r>
          </a:p>
          <a:p>
            <a:r>
              <a:rPr lang="en-US" dirty="0" smtClean="0"/>
              <a:t>The assumptions have</a:t>
            </a:r>
            <a:r>
              <a:rPr lang="en-US" baseline="0" dirty="0" smtClean="0"/>
              <a:t> not been proved.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0167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practice: sign </a:t>
            </a:r>
            <a:r>
              <a:rPr lang="en-US" i="1" dirty="0" smtClean="0"/>
              <a:t>secure hash </a:t>
            </a:r>
            <a:r>
              <a:rPr lang="en-US" dirty="0" smtClean="0"/>
              <a:t>of message, because hash is shorter</a:t>
            </a:r>
            <a:r>
              <a:rPr lang="en-US" baseline="0" dirty="0" smtClean="0"/>
              <a:t> than message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641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However,</a:t>
            </a:r>
            <a:r>
              <a:rPr lang="en-US" baseline="0" dirty="0" smtClean="0"/>
              <a:t> s</a:t>
            </a:r>
            <a:r>
              <a:rPr lang="en-US" dirty="0" smtClean="0"/>
              <a:t>ignatures</a:t>
            </a:r>
            <a:r>
              <a:rPr lang="en-US" baseline="0" dirty="0" smtClean="0"/>
              <a:t> can also suffer from man-in-the-middle attack:</a:t>
            </a:r>
          </a:p>
          <a:p>
            <a:r>
              <a:rPr lang="en-US" baseline="0" dirty="0" smtClean="0"/>
              <a:t>Eve intercepts Alice’ public key and gives her (Eve’s) public key to Bob (with the name of Alice on it).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803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Encryption differs with direction of communication (asymmetric).</a:t>
            </a:r>
          </a:p>
          <a:p>
            <a:r>
              <a:rPr lang="en-US" dirty="0" smtClean="0"/>
              <a:t>  You can distinguish who encrypted the message.</a:t>
            </a:r>
          </a:p>
          <a:p>
            <a:r>
              <a:rPr lang="en-US" dirty="0" smtClean="0"/>
              <a:t>It private key leaked,</a:t>
            </a:r>
            <a:r>
              <a:rPr lang="en-US" baseline="0" dirty="0" smtClean="0"/>
              <a:t> then </a:t>
            </a:r>
            <a:r>
              <a:rPr lang="en-US" i="1" baseline="0" dirty="0" smtClean="0"/>
              <a:t>all</a:t>
            </a:r>
            <a:r>
              <a:rPr lang="en-US" baseline="0" dirty="0" smtClean="0"/>
              <a:t> messages (from everyone) encrypted to it become readable.</a:t>
            </a:r>
          </a:p>
          <a:p>
            <a:r>
              <a:rPr lang="en-US" baseline="0" dirty="0" smtClean="0"/>
              <a:t>If private key lost, then all messages encrypted to it are lost.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6330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Phil Zimmermann (1991), to support human rights activists.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521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Includes links</a:t>
            </a:r>
            <a:r>
              <a:rPr lang="en-US" baseline="0" dirty="0" smtClean="0"/>
              <a:t> to Wikipedia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859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</a:t>
            </a:r>
            <a:r>
              <a:rPr lang="en-US" baseline="0" dirty="0" smtClean="0"/>
              <a:t> uniform terminology: Writer / Reader; Producer / Consumer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9281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532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Also continuous 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2444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Electronic voting: you also want ability</a:t>
            </a:r>
            <a:r>
              <a:rPr lang="en-US" baseline="0" dirty="0" smtClean="0"/>
              <a:t> to verify that your vote was counted</a:t>
            </a:r>
          </a:p>
          <a:p>
            <a:endParaRPr lang="en-US" baseline="0" dirty="0" smtClean="0"/>
          </a:p>
          <a:p>
            <a:r>
              <a:rPr lang="en-US" baseline="0" dirty="0" smtClean="0"/>
              <a:t>Anonymous digital money:</a:t>
            </a:r>
          </a:p>
          <a:p>
            <a:r>
              <a:rPr lang="en-US" baseline="0" dirty="0" smtClean="0"/>
              <a:t>  no central accounting</a:t>
            </a:r>
          </a:p>
          <a:p>
            <a:r>
              <a:rPr lang="en-US" baseline="0" dirty="0" smtClean="0"/>
              <a:t>  need to prevent that the same number is spent twice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949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</a:t>
            </a:r>
            <a:r>
              <a:rPr lang="en-US" baseline="0" dirty="0" smtClean="0"/>
              <a:t> m</a:t>
            </a:r>
            <a:r>
              <a:rPr lang="en-US" dirty="0" smtClean="0"/>
              <a:t>ix crypto</a:t>
            </a:r>
            <a:r>
              <a:rPr lang="en-US" baseline="0" dirty="0" smtClean="0"/>
              <a:t> and computation; no longer pure communication.</a:t>
            </a:r>
          </a:p>
          <a:p>
            <a:r>
              <a:rPr lang="en-US" baseline="0" dirty="0" smtClean="0"/>
              <a:t>Especially important in databases.</a:t>
            </a:r>
          </a:p>
          <a:p>
            <a:r>
              <a:rPr lang="en-US" baseline="0" dirty="0" smtClean="0"/>
              <a:t>Third party puts large random number on ticket.</a:t>
            </a:r>
          </a:p>
          <a:p>
            <a:r>
              <a:rPr lang="en-US" baseline="0" dirty="0" smtClean="0"/>
              <a:t>Each person, in turn, adds their age and returns new ticket with sum.</a:t>
            </a:r>
          </a:p>
          <a:p>
            <a:r>
              <a:rPr lang="en-US" baseline="0" dirty="0" smtClean="0"/>
              <a:t>Third party subtracts initial random number.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731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45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Major </a:t>
            </a:r>
            <a:r>
              <a:rPr lang="en-US" baseline="0" dirty="0" smtClean="0"/>
              <a:t>results </a:t>
            </a:r>
            <a:r>
              <a:rPr lang="en-US" baseline="0" dirty="0" smtClean="0"/>
              <a:t>in </a:t>
            </a:r>
            <a:r>
              <a:rPr lang="en-US" baseline="0" dirty="0" smtClean="0"/>
              <a:t>Lectures 9 &amp; 10</a:t>
            </a:r>
            <a:endParaRPr lang="en-US" baseline="0" dirty="0" smtClean="0"/>
          </a:p>
          <a:p>
            <a:r>
              <a:rPr lang="en-US" baseline="0" dirty="0" smtClean="0"/>
              <a:t>Upper </a:t>
            </a:r>
            <a:r>
              <a:rPr lang="en-US" i="1" baseline="0" dirty="0" smtClean="0"/>
              <a:t>and</a:t>
            </a:r>
            <a:r>
              <a:rPr lang="en-US" baseline="0" dirty="0" smtClean="0"/>
              <a:t> lower bounds on </a:t>
            </a:r>
            <a:r>
              <a:rPr lang="en-US" baseline="0" dirty="0" smtClean="0"/>
              <a:t>efficient &amp; reliable </a:t>
            </a:r>
            <a:r>
              <a:rPr lang="en-US" baseline="0" dirty="0" smtClean="0"/>
              <a:t>lossless </a:t>
            </a:r>
            <a:r>
              <a:rPr lang="en-US" baseline="0" dirty="0" smtClean="0"/>
              <a:t>communication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Channel capacity is obtained by subtracting the entropy of the noise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2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 the double arrow</a:t>
            </a:r>
            <a:r>
              <a:rPr lang="en-US" baseline="0" dirty="0" smtClean="0"/>
              <a:t> between channel and enemy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2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are more security concerns:</a:t>
            </a:r>
          </a:p>
          <a:p>
            <a:r>
              <a:rPr lang="en-US" i="0" baseline="0" dirty="0" smtClean="0"/>
              <a:t>  A</a:t>
            </a:r>
            <a:r>
              <a:rPr lang="en-US" i="1" baseline="0" dirty="0" smtClean="0"/>
              <a:t>vailability, c</a:t>
            </a:r>
            <a:r>
              <a:rPr lang="en-US" baseline="0" dirty="0" smtClean="0"/>
              <a:t>f. Denial of Service attack</a:t>
            </a:r>
          </a:p>
          <a:p>
            <a:r>
              <a:rPr lang="en-US" baseline="0" dirty="0" smtClean="0"/>
              <a:t>  </a:t>
            </a:r>
            <a:r>
              <a:rPr lang="en-US" i="1" baseline="0" dirty="0" smtClean="0"/>
              <a:t>Non-Repudiation</a:t>
            </a:r>
            <a:r>
              <a:rPr lang="en-US" i="0" baseline="0" dirty="0" smtClean="0"/>
              <a:t>: cannot deny that you had that message</a:t>
            </a:r>
            <a:endParaRPr lang="en-US" baseline="0" dirty="0" smtClean="0"/>
          </a:p>
          <a:p>
            <a:r>
              <a:rPr lang="en-US" baseline="0" dirty="0" smtClean="0"/>
              <a:t>E.g. you should not be able to deny later that you initiated a money transfer.</a:t>
            </a:r>
          </a:p>
          <a:p>
            <a:r>
              <a:rPr lang="en-US" baseline="0" dirty="0" smtClean="0"/>
              <a:t>But they are outside the scope of this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081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random</a:t>
            </a:r>
            <a:r>
              <a:rPr lang="en-US" baseline="0" dirty="0" smtClean="0"/>
              <a:t> looking: if not, then further compression is possible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Cf. next slide on </a:t>
            </a:r>
            <a:r>
              <a:rPr lang="en-US" baseline="0" dirty="0" err="1" smtClean="0"/>
              <a:t>Kerckhoffs</a:t>
            </a:r>
            <a:r>
              <a:rPr lang="en-US" baseline="0" dirty="0" smtClean="0"/>
              <a:t>’ Principle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894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key is any selectable parameter</a:t>
            </a:r>
          </a:p>
          <a:p>
            <a:r>
              <a:rPr lang="en-US" dirty="0" smtClean="0"/>
              <a:t>Shannon </a:t>
            </a:r>
            <a:r>
              <a:rPr lang="en-US" dirty="0" smtClean="0"/>
              <a:t>(1945, 1949): “Communication Theory of Secrecy Systems”</a:t>
            </a:r>
          </a:p>
          <a:p>
            <a:r>
              <a:rPr lang="en-US" dirty="0" smtClean="0"/>
              <a:t>Many people will need to know the algorithms</a:t>
            </a:r>
          </a:p>
          <a:p>
            <a:r>
              <a:rPr lang="en-US" dirty="0" smtClean="0"/>
              <a:t>Someone</a:t>
            </a:r>
            <a:r>
              <a:rPr lang="en-US" baseline="0" dirty="0" smtClean="0"/>
              <a:t> will eventually leak them (bribed, tortured, loose lipped, dissatisfied, disillusioned)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188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costly,</a:t>
            </a:r>
            <a:r>
              <a:rPr lang="en-US" baseline="0" dirty="0" smtClean="0"/>
              <a:t> but not necessarily impossible</a:t>
            </a:r>
          </a:p>
          <a:p>
            <a:r>
              <a:rPr lang="en-US" baseline="0" dirty="0" smtClean="0"/>
              <a:t>Must not only prevent complete recovery of all information; also of parts.</a:t>
            </a:r>
            <a:endParaRPr lang="en-US" dirty="0" smtClean="0"/>
          </a:p>
          <a:p>
            <a:r>
              <a:rPr lang="en-US" baseline="0" dirty="0" smtClean="0"/>
              <a:t>Number </a:t>
            </a:r>
            <a:r>
              <a:rPr lang="en-US" baseline="0" dirty="0" smtClean="0"/>
              <a:t>of possible keys matters. Relates to key </a:t>
            </a:r>
            <a:r>
              <a:rPr lang="en-US" baseline="0" dirty="0" smtClean="0"/>
              <a:t>size.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CFD8B5-0E2B-47C3-8C41-74533DDD44C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034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66725" y="2889250"/>
            <a:ext cx="8208963" cy="17938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50000">
                <a:schemeClr val="accent2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79788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188913"/>
            <a:ext cx="2120900" cy="61198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8913"/>
            <a:ext cx="6213475" cy="6119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02088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1688" y="1268413"/>
            <a:ext cx="4002087" cy="5040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8596"/>
            <a:ext cx="4040188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78924"/>
            <a:ext cx="4040188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38596"/>
            <a:ext cx="4041775" cy="3906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778924"/>
            <a:ext cx="4041775" cy="434723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NL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486775" cy="6477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nl-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88913"/>
            <a:ext cx="8486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8413"/>
            <a:ext cx="8156575" cy="504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250825" cy="6858000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spcBef>
                <a:spcPct val="0"/>
              </a:spcBef>
              <a:defRPr/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457200" y="981075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nl-NL">
              <a:latin typeface="Arial" pitchFamily="34" charset="0"/>
            </a:endParaRPr>
          </a:p>
        </p:txBody>
      </p:sp>
      <p:pic>
        <p:nvPicPr>
          <p:cNvPr id="2054" name="Picture 6" descr="TUELogo"/>
          <p:cNvPicPr>
            <a:picLocks noChangeAspect="1" noChangeArrowheads="1"/>
          </p:cNvPicPr>
          <p:nvPr/>
        </p:nvPicPr>
        <p:blipFill>
          <a:blip r:embed="rId13" cstate="print"/>
          <a:srcRect l="3642" t="14255" r="8720" b="16008"/>
          <a:stretch>
            <a:fillRect/>
          </a:stretch>
        </p:blipFill>
        <p:spPr bwMode="auto">
          <a:xfrm>
            <a:off x="6588125" y="6353175"/>
            <a:ext cx="25209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Text Box 8"/>
          <p:cNvSpPr txBox="1">
            <a:spLocks noChangeArrowheads="1"/>
          </p:cNvSpPr>
          <p:nvPr userDrawn="1"/>
        </p:nvSpPr>
        <p:spPr bwMode="auto">
          <a:xfrm>
            <a:off x="2233613" y="4030663"/>
            <a:ext cx="1171575" cy="3667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spcBef>
                <a:spcPct val="0"/>
              </a:spcBef>
              <a:defRPr/>
            </a:pPr>
            <a:endParaRPr lang="nl-NL" sz="1800">
              <a:latin typeface="Verdana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 userDrawn="1"/>
        </p:nvSpPr>
        <p:spPr bwMode="auto">
          <a:xfrm>
            <a:off x="4130675" y="4130675"/>
            <a:ext cx="1420813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endParaRPr lang="nl-NL" sz="1800"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UE Met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Font typeface="Wingdings" pitchFamily="2" charset="2"/>
        <a:buChar char="p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Verdana" pitchFamily="34" charset="0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4" Type="http://schemas.openxmlformats.org/officeDocument/2006/relationships/image" Target="../media/image4.jpg"/><Relationship Id="rId5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Kerckhoffs's_principle" TargetMode="External"/><Relationship Id="rId4" Type="http://schemas.openxmlformats.org/officeDocument/2006/relationships/hyperlink" Target="http://en.wikipedia.org/wiki/Communication_Theory_of_Secrecy_Systems" TargetMode="External"/><Relationship Id="rId5" Type="http://schemas.openxmlformats.org/officeDocument/2006/relationships/hyperlink" Target="https://en.wikipedia.org/wiki/Symmetric_cryptography" TargetMode="External"/><Relationship Id="rId6" Type="http://schemas.openxmlformats.org/officeDocument/2006/relationships/hyperlink" Target="http://en.wikipedia.org/wiki/One-time_pad" TargetMode="External"/><Relationship Id="rId7" Type="http://schemas.openxmlformats.org/officeDocument/2006/relationships/hyperlink" Target="http://en.wikipedia.org/wiki/Cipher_block_chaining" TargetMode="External"/><Relationship Id="rId8" Type="http://schemas.openxmlformats.org/officeDocument/2006/relationships/hyperlink" Target="https://en.wikipedia.org/wiki/Asymmetric-key_cryptography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ICOtR078Gw" TargetMode="External"/><Relationship Id="rId4" Type="http://schemas.openxmlformats.org/officeDocument/2006/relationships/hyperlink" Target="http://www.gnupg.org" TargetMode="External"/><Relationship Id="rId5" Type="http://schemas.openxmlformats.org/officeDocument/2006/relationships/hyperlink" Target="http://www.madboa.com/geek/gpg-quickstart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en.wikipedia.org/wiki/Security_through_obscurity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06575"/>
          </a:xfrm>
        </p:spPr>
        <p:txBody>
          <a:bodyPr/>
          <a:lstStyle/>
          <a:p>
            <a:pPr eaLnBrk="1" hangingPunct="1"/>
            <a:r>
              <a:rPr lang="en-US" dirty="0" smtClean="0"/>
              <a:t>2IS80</a:t>
            </a:r>
            <a:br>
              <a:rPr lang="en-US" dirty="0" smtClean="0"/>
            </a:br>
            <a:r>
              <a:rPr lang="en-US" dirty="0" smtClean="0">
                <a:solidFill>
                  <a:srgbClr val="0075F6"/>
                </a:solidFill>
              </a:rPr>
              <a:t>Fun</a:t>
            </a:r>
            <a:r>
              <a:rPr lang="en-US" dirty="0" smtClean="0"/>
              <a:t>damentals of Informatics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82688" y="3379788"/>
            <a:ext cx="6778625" cy="2209800"/>
          </a:xfrm>
        </p:spPr>
        <p:txBody>
          <a:bodyPr/>
          <a:lstStyle/>
          <a:p>
            <a:pPr eaLnBrk="1" hangingPunct="1"/>
            <a:r>
              <a:rPr lang="en-US" dirty="0" smtClean="0"/>
              <a:t>Quartile 2, 2015–2016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11: Information, Cryptography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Lecturer: Tom Verhoeff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 to Ensure Confidentiality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1240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ender and receiver </a:t>
            </a:r>
            <a:r>
              <a:rPr lang="en-US" i="1" dirty="0" smtClean="0"/>
              <a:t>somehow</a:t>
            </a:r>
            <a:r>
              <a:rPr lang="en-US" dirty="0" smtClean="0"/>
              <a:t> agree on </a:t>
            </a:r>
            <a:r>
              <a:rPr lang="en-US" i="1" dirty="0" smtClean="0"/>
              <a:t>uniformly</a:t>
            </a:r>
            <a:r>
              <a:rPr lang="en-US" dirty="0" smtClean="0"/>
              <a:t> </a:t>
            </a:r>
            <a:r>
              <a:rPr lang="en-US" i="1" dirty="0" smtClean="0"/>
              <a:t>random</a:t>
            </a:r>
            <a:r>
              <a:rPr lang="en-US" dirty="0" smtClean="0"/>
              <a:t> key</a:t>
            </a:r>
          </a:p>
          <a:p>
            <a:pPr lvl="1"/>
            <a:r>
              <a:rPr lang="en-US" dirty="0" smtClean="0"/>
              <a:t>One key bit per plaintext bit</a:t>
            </a:r>
          </a:p>
          <a:p>
            <a:pPr lvl="1"/>
            <a:r>
              <a:rPr lang="en-US" i="1" dirty="0"/>
              <a:t>O</a:t>
            </a:r>
            <a:r>
              <a:rPr lang="en-US" i="1" dirty="0" smtClean="0"/>
              <a:t>ne-time pad </a:t>
            </a:r>
            <a:r>
              <a:rPr lang="en-US" dirty="0" smtClean="0"/>
              <a:t>contains sheets with random numbers, used once</a:t>
            </a:r>
          </a:p>
          <a:p>
            <a:r>
              <a:rPr lang="en-US" b="1" dirty="0" smtClean="0"/>
              <a:t>Encode</a:t>
            </a:r>
            <a:r>
              <a:rPr lang="en-US" dirty="0" smtClean="0"/>
              <a:t>: add key bit to </a:t>
            </a:r>
            <a:r>
              <a:rPr lang="en-US" i="1" dirty="0" smtClean="0"/>
              <a:t>plaintext</a:t>
            </a:r>
            <a:r>
              <a:rPr lang="en-US" dirty="0" smtClean="0"/>
              <a:t> bit </a:t>
            </a:r>
            <a:r>
              <a:rPr lang="en-US" i="1" dirty="0" smtClean="0"/>
              <a:t>modulo 2</a:t>
            </a:r>
            <a:r>
              <a:rPr lang="en-US" dirty="0" smtClean="0"/>
              <a:t> ➔ </a:t>
            </a:r>
            <a:r>
              <a:rPr lang="en-US" i="1" dirty="0" err="1" smtClean="0"/>
              <a:t>ciphertext</a:t>
            </a:r>
            <a:r>
              <a:rPr lang="en-US" dirty="0" smtClean="0"/>
              <a:t> bit</a:t>
            </a:r>
            <a:endParaRPr lang="en-US" i="1" dirty="0" smtClean="0"/>
          </a:p>
          <a:p>
            <a:pPr lvl="1"/>
            <a:r>
              <a:rPr lang="en-US" dirty="0" smtClean="0"/>
              <a:t>0 ⊕ 0 = 0;   1 ⊕ 0 = 1;   0 ⊕ 1 = 1;   1 ⊕ 1 = 0</a:t>
            </a:r>
          </a:p>
          <a:p>
            <a:r>
              <a:rPr lang="en-US" b="1" dirty="0" smtClean="0"/>
              <a:t>Decode</a:t>
            </a:r>
            <a:r>
              <a:rPr lang="en-US" dirty="0" smtClean="0"/>
              <a:t>: add key bit to </a:t>
            </a:r>
            <a:r>
              <a:rPr lang="en-US" i="1" dirty="0" err="1" smtClean="0"/>
              <a:t>ciphertext</a:t>
            </a:r>
            <a:r>
              <a:rPr lang="en-US" dirty="0" smtClean="0"/>
              <a:t> bit modulo 2 (same as encode!)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Group 3"/>
          <p:cNvGrpSpPr/>
          <p:nvPr/>
        </p:nvGrpSpPr>
        <p:grpSpPr>
          <a:xfrm>
            <a:off x="582041" y="4662181"/>
            <a:ext cx="7983499" cy="445088"/>
            <a:chOff x="582041" y="2565185"/>
            <a:chExt cx="7983499" cy="44508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582041" y="2565185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7308860" y="2565185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945451" y="2565185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5" idx="3"/>
              <a:endCxn id="7" idx="1"/>
            </p:cNvCxnSpPr>
            <p:nvPr/>
          </p:nvCxnSpPr>
          <p:spPr bwMode="auto">
            <a:xfrm>
              <a:off x="1838721" y="2787729"/>
              <a:ext cx="210673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7" idx="3"/>
              <a:endCxn id="6" idx="1"/>
            </p:cNvCxnSpPr>
            <p:nvPr/>
          </p:nvCxnSpPr>
          <p:spPr bwMode="auto">
            <a:xfrm>
              <a:off x="5202131" y="2787729"/>
              <a:ext cx="210672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3938836" y="3691147"/>
            <a:ext cx="1256680" cy="984840"/>
            <a:chOff x="3938836" y="1594151"/>
            <a:chExt cx="1256680" cy="98484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938836" y="1594151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2"/>
              <a:endCxn id="7" idx="0"/>
            </p:cNvCxnSpPr>
            <p:nvPr/>
          </p:nvCxnSpPr>
          <p:spPr bwMode="auto">
            <a:xfrm>
              <a:off x="4567176" y="2039239"/>
              <a:ext cx="6615" cy="539752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grpSp>
        <p:nvGrpSpPr>
          <p:cNvPr id="35" name="Group 34"/>
          <p:cNvGrpSpPr/>
          <p:nvPr/>
        </p:nvGrpSpPr>
        <p:grpSpPr>
          <a:xfrm>
            <a:off x="1838721" y="4662181"/>
            <a:ext cx="1681705" cy="1086495"/>
            <a:chOff x="1838721" y="4662728"/>
            <a:chExt cx="1681705" cy="1086495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2263746" y="4662728"/>
              <a:ext cx="1256680" cy="445088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6" name="Straight Arrow Connector 15"/>
            <p:cNvCxnSpPr>
              <a:stCxn id="5" idx="3"/>
              <a:endCxn id="14" idx="1"/>
            </p:cNvCxnSpPr>
            <p:nvPr/>
          </p:nvCxnSpPr>
          <p:spPr bwMode="auto">
            <a:xfrm flipV="1">
              <a:off x="1838721" y="4885272"/>
              <a:ext cx="425025" cy="1380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>
              <a:stCxn id="20" idx="0"/>
              <a:endCxn id="14" idx="2"/>
            </p:cNvCxnSpPr>
            <p:nvPr/>
          </p:nvCxnSpPr>
          <p:spPr bwMode="auto">
            <a:xfrm flipV="1">
              <a:off x="2892086" y="5107816"/>
              <a:ext cx="0" cy="64140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202131" y="4662181"/>
            <a:ext cx="1681705" cy="1086495"/>
            <a:chOff x="5202131" y="4662728"/>
            <a:chExt cx="1681705" cy="1086495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5627156" y="4662728"/>
              <a:ext cx="1256680" cy="445088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7" idx="3"/>
              <a:endCxn id="15" idx="1"/>
            </p:cNvCxnSpPr>
            <p:nvPr/>
          </p:nvCxnSpPr>
          <p:spPr bwMode="auto">
            <a:xfrm flipV="1">
              <a:off x="5202131" y="4885272"/>
              <a:ext cx="425025" cy="1380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3" idx="0"/>
              <a:endCxn id="15" idx="2"/>
            </p:cNvCxnSpPr>
            <p:nvPr/>
          </p:nvCxnSpPr>
          <p:spPr bwMode="auto">
            <a:xfrm flipV="1">
              <a:off x="6255496" y="5107816"/>
              <a:ext cx="0" cy="64140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2263746" y="5748676"/>
            <a:ext cx="4620090" cy="445088"/>
            <a:chOff x="2263746" y="3749516"/>
            <a:chExt cx="4620090" cy="445088"/>
          </a:xfrm>
        </p:grpSpPr>
        <p:sp>
          <p:nvSpPr>
            <p:cNvPr id="20" name="Rounded Rectangle 19"/>
            <p:cNvSpPr/>
            <p:nvPr/>
          </p:nvSpPr>
          <p:spPr bwMode="auto">
            <a:xfrm>
              <a:off x="2263746" y="3749516"/>
              <a:ext cx="1256680" cy="445088"/>
            </a:xfrm>
            <a:prstGeom prst="roundRect">
              <a:avLst/>
            </a:prstGeom>
            <a:solidFill>
              <a:srgbClr val="008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Key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5627156" y="3749516"/>
              <a:ext cx="1256680" cy="445088"/>
            </a:xfrm>
            <a:prstGeom prst="roundRect">
              <a:avLst/>
            </a:prstGeom>
            <a:solidFill>
              <a:srgbClr val="008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Key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9" name="Straight Connector 28"/>
            <p:cNvCxnSpPr>
              <a:stCxn id="20" idx="3"/>
              <a:endCxn id="23" idx="1"/>
            </p:cNvCxnSpPr>
            <p:nvPr/>
          </p:nvCxnSpPr>
          <p:spPr bwMode="auto">
            <a:xfrm>
              <a:off x="3520426" y="3972060"/>
              <a:ext cx="2106730" cy="0"/>
            </a:xfrm>
            <a:prstGeom prst="line">
              <a:avLst/>
            </a:prstGeom>
            <a:noFill/>
            <a:ln w="2857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51699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One-Time Pad Decoding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p"/>
            </a:pPr>
            <a:r>
              <a:rPr lang="en-US" dirty="0" smtClean="0"/>
              <a:t>Encode:</a:t>
            </a:r>
          </a:p>
          <a:p>
            <a:pPr marL="40005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ciphertext</a:t>
            </a:r>
            <a:r>
              <a:rPr lang="en-US" dirty="0" smtClean="0"/>
              <a:t> = plaintext </a:t>
            </a:r>
            <a:r>
              <a:rPr lang="en-US" dirty="0"/>
              <a:t>⊕ </a:t>
            </a:r>
            <a:r>
              <a:rPr lang="en-US" dirty="0" smtClean="0"/>
              <a:t>key</a:t>
            </a:r>
          </a:p>
          <a:p>
            <a:pPr marL="342900" lvl="1" indent="-342900">
              <a:buFont typeface="Wingdings" pitchFamily="2" charset="2"/>
              <a:buChar char="p"/>
            </a:pPr>
            <a:endParaRPr lang="en-US" dirty="0"/>
          </a:p>
          <a:p>
            <a:pPr marL="342900" lvl="1" indent="-342900">
              <a:buFont typeface="Wingdings" pitchFamily="2" charset="2"/>
              <a:buChar char="p"/>
            </a:pPr>
            <a:r>
              <a:rPr lang="en-US" dirty="0" smtClean="0"/>
              <a:t>Decode:</a:t>
            </a:r>
          </a:p>
          <a:p>
            <a:pPr marL="400050" lvl="2" indent="0">
              <a:buNone/>
            </a:pPr>
            <a:r>
              <a:rPr lang="en-US" dirty="0"/>
              <a:t>	</a:t>
            </a:r>
            <a:r>
              <a:rPr lang="en-US" dirty="0" err="1" smtClean="0"/>
              <a:t>ciphertext</a:t>
            </a:r>
            <a:r>
              <a:rPr lang="en-US" dirty="0" smtClean="0"/>
              <a:t> ⊕ key</a:t>
            </a:r>
          </a:p>
          <a:p>
            <a:pPr marL="400050" lvl="2" indent="0">
              <a:buNone/>
            </a:pPr>
            <a:r>
              <a:rPr lang="en-US" dirty="0" smtClean="0"/>
              <a:t>=		[ by definition of </a:t>
            </a:r>
            <a:r>
              <a:rPr lang="en-US" dirty="0" err="1" smtClean="0"/>
              <a:t>ciphertext</a:t>
            </a:r>
            <a:r>
              <a:rPr lang="en-US" dirty="0" smtClean="0"/>
              <a:t> ]</a:t>
            </a:r>
          </a:p>
          <a:p>
            <a:pPr marL="400050" lvl="2" indent="0">
              <a:buNone/>
            </a:pPr>
            <a:r>
              <a:rPr lang="en-US" dirty="0" smtClean="0"/>
              <a:t>	(plaintext </a:t>
            </a:r>
            <a:r>
              <a:rPr lang="en-US" dirty="0"/>
              <a:t>⊕ </a:t>
            </a:r>
            <a:r>
              <a:rPr lang="en-US" dirty="0" smtClean="0"/>
              <a:t>key)</a:t>
            </a:r>
            <a:r>
              <a:rPr lang="en-US" dirty="0"/>
              <a:t> ⊕ </a:t>
            </a:r>
            <a:r>
              <a:rPr lang="en-US" dirty="0" smtClean="0"/>
              <a:t>key</a:t>
            </a:r>
          </a:p>
          <a:p>
            <a:pPr marL="400050" lvl="2" indent="0">
              <a:buNone/>
            </a:pPr>
            <a:r>
              <a:rPr lang="en-US" dirty="0" smtClean="0"/>
              <a:t>=		[ by associativity of ⊕: order of ⊕ evaluation is irrelevant ]</a:t>
            </a:r>
          </a:p>
          <a:p>
            <a:pPr marL="400050" lvl="2" indent="0">
              <a:buNone/>
            </a:pPr>
            <a:r>
              <a:rPr lang="en-US" dirty="0" smtClean="0"/>
              <a:t>	plaintext </a:t>
            </a:r>
            <a:r>
              <a:rPr lang="en-US" dirty="0"/>
              <a:t>⊕ </a:t>
            </a:r>
            <a:r>
              <a:rPr lang="en-US" dirty="0" smtClean="0"/>
              <a:t>(key </a:t>
            </a:r>
            <a:r>
              <a:rPr lang="en-US" dirty="0"/>
              <a:t>⊕ </a:t>
            </a:r>
            <a:r>
              <a:rPr lang="en-US" dirty="0" smtClean="0"/>
              <a:t>key)</a:t>
            </a:r>
          </a:p>
          <a:p>
            <a:pPr marL="400050" lvl="2" indent="0">
              <a:buNone/>
            </a:pPr>
            <a:r>
              <a:rPr lang="en-US" dirty="0" smtClean="0"/>
              <a:t>=		[ each bit is its own ⊕-inverse:  0 </a:t>
            </a:r>
            <a:r>
              <a:rPr lang="en-US" dirty="0"/>
              <a:t>⊕ 0 = 0; </a:t>
            </a:r>
            <a:r>
              <a:rPr lang="en-US" dirty="0" smtClean="0"/>
              <a:t> 1 </a:t>
            </a:r>
            <a:r>
              <a:rPr lang="en-US" dirty="0"/>
              <a:t>⊕ 1 = 0</a:t>
            </a:r>
            <a:r>
              <a:rPr lang="en-US" dirty="0" smtClean="0"/>
              <a:t> ]</a:t>
            </a:r>
          </a:p>
          <a:p>
            <a:pPr marL="400050" lvl="2" indent="0">
              <a:buNone/>
            </a:pPr>
            <a:r>
              <a:rPr lang="en-US" dirty="0" smtClean="0"/>
              <a:t>	plaintext </a:t>
            </a:r>
            <a:r>
              <a:rPr lang="en-US" dirty="0"/>
              <a:t>⊕ </a:t>
            </a:r>
            <a:r>
              <a:rPr lang="en-US" dirty="0" smtClean="0"/>
              <a:t>0</a:t>
            </a:r>
          </a:p>
          <a:p>
            <a:pPr marL="400050" lvl="2" indent="0">
              <a:buNone/>
            </a:pPr>
            <a:r>
              <a:rPr lang="en-US" dirty="0" smtClean="0"/>
              <a:t>=		[ 0 is identity of ⊕</a:t>
            </a:r>
            <a:r>
              <a:rPr lang="en-US" dirty="0"/>
              <a:t>: </a:t>
            </a:r>
            <a:r>
              <a:rPr lang="en-US" dirty="0" smtClean="0"/>
              <a:t> 0 </a:t>
            </a:r>
            <a:r>
              <a:rPr lang="en-US" dirty="0"/>
              <a:t>⊕ 0 = 0</a:t>
            </a:r>
            <a:r>
              <a:rPr lang="en-US" dirty="0" smtClean="0"/>
              <a:t>;  </a:t>
            </a:r>
            <a:r>
              <a:rPr lang="en-US" dirty="0"/>
              <a:t>1 ⊕ </a:t>
            </a:r>
            <a:r>
              <a:rPr lang="en-US" dirty="0" smtClean="0"/>
              <a:t>0 </a:t>
            </a:r>
            <a:r>
              <a:rPr lang="en-US" dirty="0"/>
              <a:t>= </a:t>
            </a:r>
            <a:r>
              <a:rPr lang="en-US" dirty="0" smtClean="0"/>
              <a:t>1 ]</a:t>
            </a:r>
          </a:p>
          <a:p>
            <a:pPr marL="400050" lvl="2" indent="0">
              <a:buNone/>
            </a:pPr>
            <a:r>
              <a:rPr lang="en-US" dirty="0" smtClean="0"/>
              <a:t>	plaintext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78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Pad: 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247895"/>
          </a:xfrm>
        </p:spPr>
        <p:txBody>
          <a:bodyPr/>
          <a:lstStyle/>
          <a:p>
            <a:r>
              <a:rPr lang="en-US" dirty="0" smtClean="0"/>
              <a:t>What can enemy do, when knowing just the </a:t>
            </a:r>
            <a:r>
              <a:rPr lang="en-US" dirty="0" err="1" smtClean="0"/>
              <a:t>ciphertext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Given </a:t>
            </a:r>
            <a:r>
              <a:rPr lang="en-US" dirty="0" err="1" smtClean="0"/>
              <a:t>ciphertext</a:t>
            </a:r>
            <a:r>
              <a:rPr lang="en-US" dirty="0" smtClean="0"/>
              <a:t> C, consider </a:t>
            </a:r>
            <a:r>
              <a:rPr lang="en-US" i="1" dirty="0" smtClean="0"/>
              <a:t>any</a:t>
            </a:r>
            <a:r>
              <a:rPr lang="en-US" dirty="0" smtClean="0"/>
              <a:t> plaintext P</a:t>
            </a:r>
          </a:p>
          <a:p>
            <a:pPr lvl="1"/>
            <a:r>
              <a:rPr lang="en-US" dirty="0" smtClean="0"/>
              <a:t>P could have been the original plaintext for C</a:t>
            </a:r>
          </a:p>
          <a:p>
            <a:pPr lvl="1"/>
            <a:r>
              <a:rPr lang="en-US" dirty="0" smtClean="0"/>
              <a:t>Take key = P </a:t>
            </a:r>
            <a:r>
              <a:rPr lang="en-US" dirty="0"/>
              <a:t>⊕ C</a:t>
            </a:r>
            <a:r>
              <a:rPr lang="en-US" dirty="0" smtClean="0"/>
              <a:t>; then, encoding P with this key yields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P </a:t>
            </a:r>
            <a:r>
              <a:rPr lang="en-US" dirty="0"/>
              <a:t>⊕ </a:t>
            </a:r>
            <a:r>
              <a:rPr lang="en-US" dirty="0" smtClean="0"/>
              <a:t>key</a:t>
            </a:r>
          </a:p>
          <a:p>
            <a:pPr marL="914400" lvl="2" indent="0">
              <a:buNone/>
            </a:pPr>
            <a:r>
              <a:rPr lang="en-US" dirty="0" smtClean="0"/>
              <a:t>=		[ choice of key ]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P </a:t>
            </a:r>
            <a:r>
              <a:rPr lang="en-US" dirty="0"/>
              <a:t>⊕ </a:t>
            </a:r>
            <a:r>
              <a:rPr lang="en-US" dirty="0" smtClean="0"/>
              <a:t>( P </a:t>
            </a:r>
            <a:r>
              <a:rPr lang="en-US" dirty="0"/>
              <a:t>⊕ </a:t>
            </a:r>
            <a:r>
              <a:rPr lang="en-US" dirty="0" smtClean="0"/>
              <a:t>C )</a:t>
            </a:r>
          </a:p>
          <a:p>
            <a:pPr marL="914400" lvl="2" indent="0">
              <a:buNone/>
            </a:pPr>
            <a:r>
              <a:rPr lang="en-US" dirty="0" smtClean="0"/>
              <a:t>=		[ ⊕ is associative ]</a:t>
            </a:r>
          </a:p>
          <a:p>
            <a:pPr marL="914400" lvl="2" indent="0">
              <a:buNone/>
            </a:pPr>
            <a:r>
              <a:rPr lang="en-US" dirty="0"/>
              <a:t>	</a:t>
            </a:r>
            <a:r>
              <a:rPr lang="en-US" dirty="0" smtClean="0"/>
              <a:t>( P ⊕ P ) </a:t>
            </a:r>
            <a:r>
              <a:rPr lang="en-US" dirty="0"/>
              <a:t>⊕ </a:t>
            </a:r>
            <a:r>
              <a:rPr lang="en-US" dirty="0" smtClean="0"/>
              <a:t>C</a:t>
            </a:r>
          </a:p>
          <a:p>
            <a:pPr marL="914400" lvl="2" indent="0">
              <a:buNone/>
            </a:pPr>
            <a:r>
              <a:rPr lang="en-US" dirty="0" smtClean="0"/>
              <a:t>=		[ properties of ⊕: a </a:t>
            </a:r>
            <a:r>
              <a:rPr lang="en-US" dirty="0"/>
              <a:t>⊕ </a:t>
            </a:r>
            <a:r>
              <a:rPr lang="en-US" dirty="0" smtClean="0"/>
              <a:t>a = 0; a </a:t>
            </a:r>
            <a:r>
              <a:rPr lang="en-US" dirty="0"/>
              <a:t>⊕ </a:t>
            </a:r>
            <a:r>
              <a:rPr lang="en-US" dirty="0" smtClean="0"/>
              <a:t>0 = a </a:t>
            </a:r>
            <a:r>
              <a:rPr lang="en-US" dirty="0"/>
              <a:t>]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/>
              <a:t>	C</a:t>
            </a:r>
            <a:endParaRPr lang="en-US" dirty="0" smtClean="0"/>
          </a:p>
          <a:p>
            <a:r>
              <a:rPr lang="en-US" dirty="0" smtClean="0"/>
              <a:t>For each given </a:t>
            </a:r>
            <a:r>
              <a:rPr lang="en-US" dirty="0" err="1" smtClean="0"/>
              <a:t>ciphertext</a:t>
            </a:r>
            <a:r>
              <a:rPr lang="en-US" dirty="0" smtClean="0"/>
              <a:t>, </a:t>
            </a:r>
            <a:r>
              <a:rPr lang="en-US" i="1" dirty="0" smtClean="0"/>
              <a:t>all</a:t>
            </a:r>
            <a:r>
              <a:rPr lang="en-US" dirty="0" smtClean="0"/>
              <a:t> plaintexts are </a:t>
            </a:r>
            <a:r>
              <a:rPr lang="en-US" i="1" dirty="0" smtClean="0"/>
              <a:t>equally</a:t>
            </a:r>
            <a:r>
              <a:rPr lang="en-US" dirty="0" smtClean="0"/>
              <a:t> probable</a:t>
            </a:r>
          </a:p>
          <a:p>
            <a:pPr lvl="1"/>
            <a:r>
              <a:rPr lang="en-US" dirty="0" smtClean="0"/>
              <a:t>Enemy has no clue, provided key is </a:t>
            </a:r>
            <a:r>
              <a:rPr lang="en-US" i="1" dirty="0" smtClean="0"/>
              <a:t>random</a:t>
            </a:r>
          </a:p>
          <a:p>
            <a:pPr lvl="1"/>
            <a:r>
              <a:rPr lang="en-US" dirty="0" smtClean="0"/>
              <a:t>Even </a:t>
            </a:r>
            <a:r>
              <a:rPr lang="en-US" i="1" dirty="0" smtClean="0"/>
              <a:t>brute force</a:t>
            </a:r>
            <a:r>
              <a:rPr lang="en-US" dirty="0" smtClean="0"/>
              <a:t> trying of all keys will not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1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Pin Hiding &amp; Secret Sharing</a:t>
            </a:r>
            <a:endParaRPr lang="en-US" dirty="0"/>
          </a:p>
        </p:txBody>
      </p:sp>
      <p:pic>
        <p:nvPicPr>
          <p:cNvPr id="4" name="Picture 3" descr="clock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293" y="2293452"/>
            <a:ext cx="3048000" cy="3098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hide your decimal PIN code P (plaintext)?</a:t>
            </a:r>
          </a:p>
          <a:p>
            <a:pPr lvl="1"/>
            <a:r>
              <a:rPr lang="en-US" dirty="0" smtClean="0"/>
              <a:t>Choose </a:t>
            </a:r>
            <a:r>
              <a:rPr lang="en-US" i="1" dirty="0" smtClean="0"/>
              <a:t>random</a:t>
            </a:r>
            <a:r>
              <a:rPr lang="en-US" dirty="0" smtClean="0"/>
              <a:t> key k with same length</a:t>
            </a:r>
          </a:p>
          <a:p>
            <a:pPr lvl="1"/>
            <a:r>
              <a:rPr lang="en-US" dirty="0" smtClean="0"/>
              <a:t>Subtract digit-wise </a:t>
            </a:r>
            <a:r>
              <a:rPr lang="en-US" i="1" dirty="0" smtClean="0"/>
              <a:t>modulo 10 </a:t>
            </a:r>
            <a:r>
              <a:rPr lang="en-US" dirty="0" smtClean="0"/>
              <a:t>to obtain cipher C = P </a:t>
            </a:r>
            <a:r>
              <a:rPr lang="en-US" dirty="0"/>
              <a:t>⊖ K</a:t>
            </a:r>
            <a:endParaRPr lang="en-US" dirty="0" smtClean="0"/>
          </a:p>
          <a:p>
            <a:pPr lvl="1"/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/>
              <a:t>6</a:t>
            </a:r>
            <a:r>
              <a:rPr lang="en-US" dirty="0" smtClean="0"/>
              <a:t> 8  (PIN P)</a:t>
            </a:r>
          </a:p>
          <a:p>
            <a:pPr lvl="1"/>
            <a:r>
              <a:rPr lang="en-US" dirty="0" smtClean="0"/>
              <a:t>8 9 3 9  (random key </a:t>
            </a:r>
            <a:r>
              <a:rPr lang="en-US" dirty="0"/>
              <a:t>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4 5 3 </a:t>
            </a:r>
            <a:r>
              <a:rPr lang="en-US" dirty="0"/>
              <a:t>9</a:t>
            </a:r>
            <a:r>
              <a:rPr lang="en-US" dirty="0" smtClean="0"/>
              <a:t>  (</a:t>
            </a:r>
            <a:r>
              <a:rPr lang="en-US" dirty="0" err="1" smtClean="0"/>
              <a:t>ciphertext</a:t>
            </a:r>
            <a:r>
              <a:rPr lang="en-US" dirty="0" smtClean="0"/>
              <a:t> C)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r>
              <a:rPr lang="en-US" dirty="0"/>
              <a:t>S</a:t>
            </a:r>
            <a:r>
              <a:rPr lang="en-US" dirty="0" smtClean="0"/>
              <a:t>tore </a:t>
            </a:r>
            <a:r>
              <a:rPr lang="en-US" dirty="0"/>
              <a:t>K</a:t>
            </a:r>
            <a:r>
              <a:rPr lang="en-US" dirty="0" smtClean="0"/>
              <a:t> and C in two different places</a:t>
            </a:r>
          </a:p>
          <a:p>
            <a:pPr lvl="1"/>
            <a:r>
              <a:rPr lang="en-US" dirty="0" smtClean="0"/>
              <a:t>Or: give them to two persons</a:t>
            </a:r>
          </a:p>
          <a:p>
            <a:pPr lvl="1"/>
            <a:r>
              <a:rPr lang="en-US" dirty="0" smtClean="0"/>
              <a:t>Or: send them along two separate channels</a:t>
            </a:r>
          </a:p>
          <a:p>
            <a:pPr lvl="1"/>
            <a:r>
              <a:rPr lang="en-US" dirty="0" smtClean="0"/>
              <a:t>Each number </a:t>
            </a:r>
            <a:r>
              <a:rPr lang="en-US" i="1" dirty="0" smtClean="0"/>
              <a:t>by itself </a:t>
            </a:r>
            <a:r>
              <a:rPr lang="en-US" dirty="0" smtClean="0"/>
              <a:t>provides </a:t>
            </a:r>
            <a:r>
              <a:rPr lang="en-US" i="1" dirty="0" smtClean="0"/>
              <a:t>no </a:t>
            </a:r>
            <a:r>
              <a:rPr lang="en-US" dirty="0" smtClean="0"/>
              <a:t>information about PIN P</a:t>
            </a:r>
          </a:p>
          <a:p>
            <a:pPr lvl="1"/>
            <a:r>
              <a:rPr lang="en-US" i="1" dirty="0" smtClean="0"/>
              <a:t>Together</a:t>
            </a:r>
            <a:r>
              <a:rPr lang="en-US" dirty="0" smtClean="0"/>
              <a:t> they can reconstruct the PIN P = </a:t>
            </a:r>
            <a:r>
              <a:rPr lang="en-US" dirty="0"/>
              <a:t>C</a:t>
            </a:r>
            <a:r>
              <a:rPr lang="en-US" dirty="0" smtClean="0"/>
              <a:t> ⊕ K</a:t>
            </a:r>
          </a:p>
          <a:p>
            <a:pPr lvl="1"/>
            <a:r>
              <a:rPr lang="en-US" dirty="0" smtClean="0"/>
              <a:t>Given just </a:t>
            </a:r>
            <a:r>
              <a:rPr lang="en-US" i="1" dirty="0" smtClean="0"/>
              <a:t>one</a:t>
            </a:r>
            <a:r>
              <a:rPr lang="en-US" dirty="0" smtClean="0"/>
              <a:t>, when forced, you can make any PIN appear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76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 for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</a:t>
            </a:r>
            <a:r>
              <a:rPr lang="en-US" i="1" dirty="0" smtClean="0"/>
              <a:t>simple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i="1" dirty="0" smtClean="0"/>
              <a:t>efficient</a:t>
            </a:r>
            <a:r>
              <a:rPr lang="en-US" dirty="0" smtClean="0"/>
              <a:t> (once you have the key), and </a:t>
            </a:r>
            <a:r>
              <a:rPr lang="en-US" i="1" dirty="0" smtClean="0"/>
              <a:t>perfect</a:t>
            </a:r>
          </a:p>
          <a:p>
            <a:endParaRPr lang="en-US" dirty="0"/>
          </a:p>
          <a:p>
            <a:r>
              <a:rPr lang="en-US" dirty="0" smtClean="0"/>
              <a:t>Requires as many </a:t>
            </a:r>
            <a:r>
              <a:rPr lang="en-US" i="1" dirty="0" smtClean="0"/>
              <a:t>random</a:t>
            </a:r>
            <a:r>
              <a:rPr lang="en-US" dirty="0" smtClean="0"/>
              <a:t> symbols as length of plaintext</a:t>
            </a:r>
          </a:p>
          <a:p>
            <a:pPr lvl="1"/>
            <a:r>
              <a:rPr lang="en-US" dirty="0" smtClean="0"/>
              <a:t>Must use a </a:t>
            </a:r>
            <a:r>
              <a:rPr lang="en-US" i="1" dirty="0" smtClean="0"/>
              <a:t>fresh</a:t>
            </a:r>
            <a:r>
              <a:rPr lang="en-US" dirty="0" smtClean="0"/>
              <a:t> key for every message</a:t>
            </a:r>
          </a:p>
          <a:p>
            <a:pPr lvl="1"/>
            <a:r>
              <a:rPr lang="en-US" dirty="0" smtClean="0"/>
              <a:t>Randomness is costly to generate</a:t>
            </a:r>
          </a:p>
          <a:p>
            <a:pPr lvl="1"/>
            <a:r>
              <a:rPr lang="en-US" dirty="0" smtClean="0"/>
              <a:t>Doubles number of bits to communicate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Parties need to </a:t>
            </a:r>
            <a:r>
              <a:rPr lang="en-US" i="1" dirty="0" smtClean="0"/>
              <a:t>agree</a:t>
            </a:r>
            <a:r>
              <a:rPr lang="en-US" dirty="0" smtClean="0"/>
              <a:t> on random key (one-time pad) </a:t>
            </a:r>
            <a:r>
              <a:rPr lang="en-US" i="1" dirty="0" smtClean="0"/>
              <a:t>securely</a:t>
            </a:r>
          </a:p>
          <a:p>
            <a:pPr lvl="1"/>
            <a:r>
              <a:rPr lang="en-US" dirty="0" smtClean="0"/>
              <a:t>Communicate it beforehand, or afterwards over secure channel</a:t>
            </a:r>
          </a:p>
          <a:p>
            <a:pPr lvl="1"/>
            <a:r>
              <a:rPr lang="en-US" dirty="0" smtClean="0"/>
              <a:t>Chicken–egg problem</a:t>
            </a:r>
          </a:p>
          <a:p>
            <a:pPr lvl="1"/>
            <a:r>
              <a:rPr lang="en-US" dirty="0" smtClean="0"/>
              <a:t>Neither the key, nor the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i="1" dirty="0" smtClean="0"/>
              <a:t>by itself </a:t>
            </a:r>
            <a:r>
              <a:rPr lang="en-US" dirty="0" smtClean="0"/>
              <a:t>can reveal plaintext</a:t>
            </a:r>
          </a:p>
          <a:p>
            <a:pPr lvl="2"/>
            <a:r>
              <a:rPr lang="en-US" dirty="0" smtClean="0"/>
              <a:t>Perfect secrecy</a:t>
            </a:r>
          </a:p>
          <a:p>
            <a:pPr lvl="1"/>
            <a:r>
              <a:rPr lang="en-US" dirty="0" smtClean="0"/>
              <a:t>It is important that the enemy does not get </a:t>
            </a:r>
            <a:r>
              <a:rPr lang="en-US" i="1" dirty="0" smtClean="0"/>
              <a:t>both</a:t>
            </a:r>
            <a:r>
              <a:rPr lang="en-US" dirty="0" smtClean="0"/>
              <a:t> (and knows it)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8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Symmetric Cryptography: </a:t>
            </a:r>
            <a:r>
              <a:rPr lang="en-US" sz="3200" dirty="0" smtClean="0"/>
              <a:t>Shared </a:t>
            </a:r>
            <a:r>
              <a:rPr lang="en-US" sz="3200" dirty="0" smtClean="0"/>
              <a:t>Secret </a:t>
            </a:r>
            <a:r>
              <a:rPr lang="en-US" sz="3200" dirty="0" smtClean="0"/>
              <a:t>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Block cipher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hop plaintext into equal size </a:t>
            </a:r>
            <a:r>
              <a:rPr lang="en-US" i="1" dirty="0" smtClean="0"/>
              <a:t>blocks</a:t>
            </a:r>
          </a:p>
          <a:p>
            <a:pPr lvl="1"/>
            <a:r>
              <a:rPr lang="en-US" dirty="0" smtClean="0"/>
              <a:t>Encrypt each block </a:t>
            </a:r>
            <a:r>
              <a:rPr lang="en-US" i="1" dirty="0" smtClean="0"/>
              <a:t>separately</a:t>
            </a:r>
            <a:r>
              <a:rPr lang="en-US" dirty="0" smtClean="0"/>
              <a:t>, using the </a:t>
            </a:r>
            <a:r>
              <a:rPr lang="en-US" i="1" dirty="0" smtClean="0"/>
              <a:t>same</a:t>
            </a:r>
            <a:r>
              <a:rPr lang="en-US" dirty="0" smtClean="0"/>
              <a:t> secret key</a:t>
            </a:r>
          </a:p>
          <a:p>
            <a:pPr lvl="1"/>
            <a:r>
              <a:rPr lang="en-US" dirty="0" smtClean="0"/>
              <a:t>Key can be shorter than plaintext</a:t>
            </a:r>
          </a:p>
          <a:p>
            <a:endParaRPr lang="en-US" dirty="0"/>
          </a:p>
          <a:p>
            <a:r>
              <a:rPr lang="en-US" dirty="0" smtClean="0"/>
              <a:t>Encryption with secret key:</a:t>
            </a:r>
          </a:p>
          <a:p>
            <a:pPr lvl="1"/>
            <a:r>
              <a:rPr lang="en-US" dirty="0" smtClean="0"/>
              <a:t>Could add modulo 2, like the one-time pad</a:t>
            </a:r>
          </a:p>
          <a:p>
            <a:pPr lvl="2"/>
            <a:r>
              <a:rPr lang="en-US" dirty="0" smtClean="0"/>
              <a:t>This results in a </a:t>
            </a:r>
            <a:r>
              <a:rPr lang="en-US" i="1" dirty="0" smtClean="0"/>
              <a:t>substitution cipher</a:t>
            </a:r>
          </a:p>
          <a:p>
            <a:pPr lvl="1"/>
            <a:r>
              <a:rPr lang="en-US" dirty="0" smtClean="0"/>
              <a:t>Could involve more elaborate ‘slicing and dicing’</a:t>
            </a:r>
          </a:p>
          <a:p>
            <a:pPr lvl="2"/>
            <a:r>
              <a:rPr lang="en-US" dirty="0"/>
              <a:t>Shannon</a:t>
            </a:r>
            <a:r>
              <a:rPr lang="en-US" dirty="0" smtClean="0"/>
              <a:t>: ‘Confusion </a:t>
            </a:r>
            <a:r>
              <a:rPr lang="en-US" dirty="0"/>
              <a:t>and </a:t>
            </a:r>
            <a:r>
              <a:rPr lang="en-US" dirty="0" smtClean="0"/>
              <a:t>diffusion’; substitution and transposition</a:t>
            </a:r>
          </a:p>
          <a:p>
            <a:pPr lvl="1"/>
            <a:r>
              <a:rPr lang="en-US" dirty="0" smtClean="0"/>
              <a:t>There are various ‘secure’ standards (e.g. AES)</a:t>
            </a:r>
          </a:p>
          <a:p>
            <a:endParaRPr lang="en-US" dirty="0"/>
          </a:p>
          <a:p>
            <a:r>
              <a:rPr lang="en-US" dirty="0" smtClean="0"/>
              <a:t>Given the </a:t>
            </a:r>
            <a:r>
              <a:rPr lang="en-US" dirty="0" err="1" smtClean="0"/>
              <a:t>ciphertext</a:t>
            </a:r>
            <a:r>
              <a:rPr lang="en-US" dirty="0" smtClean="0"/>
              <a:t>, </a:t>
            </a:r>
            <a:r>
              <a:rPr lang="en-US" i="1" dirty="0" smtClean="0"/>
              <a:t>limited number </a:t>
            </a:r>
            <a:r>
              <a:rPr lang="en-US" dirty="0" smtClean="0"/>
              <a:t>of plaintexts possible</a:t>
            </a:r>
          </a:p>
          <a:p>
            <a:pPr lvl="1"/>
            <a:r>
              <a:rPr lang="en-US" dirty="0" smtClean="0"/>
              <a:t>Enemy can try keys: security is proportional to </a:t>
            </a:r>
            <a:r>
              <a:rPr lang="en-US" i="1" dirty="0" smtClean="0"/>
              <a:t>number of keys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04544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 Block Chaining: 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2"/>
            <a:ext cx="8156575" cy="5124063"/>
          </a:xfrm>
        </p:spPr>
        <p:txBody>
          <a:bodyPr/>
          <a:lstStyle/>
          <a:p>
            <a:r>
              <a:rPr lang="en-US" dirty="0" smtClean="0"/>
              <a:t>E.g. </a:t>
            </a:r>
            <a:r>
              <a:rPr lang="en-US" dirty="0"/>
              <a:t>m</a:t>
            </a:r>
            <a:r>
              <a:rPr lang="en-US" dirty="0" smtClean="0"/>
              <a:t>essage consists of sequence of 8-bit colors, block size 8 bit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Cipher Block </a:t>
            </a:r>
            <a:r>
              <a:rPr lang="en-US" b="1" dirty="0"/>
              <a:t>C</a:t>
            </a:r>
            <a:r>
              <a:rPr lang="en-US" b="1" dirty="0" smtClean="0"/>
              <a:t>haining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ach plaintext block is first added to previous </a:t>
            </a:r>
            <a:r>
              <a:rPr lang="en-US" dirty="0" err="1" smtClean="0"/>
              <a:t>ciphertext</a:t>
            </a:r>
            <a:r>
              <a:rPr lang="en-US" dirty="0" smtClean="0"/>
              <a:t> block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367992" y="1740804"/>
            <a:ext cx="2489200" cy="3690305"/>
            <a:chOff x="367992" y="1740804"/>
            <a:chExt cx="2489200" cy="3690305"/>
          </a:xfrm>
        </p:grpSpPr>
        <p:pic>
          <p:nvPicPr>
            <p:cNvPr id="4" name="Picture 3" descr="Tux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7992" y="2687909"/>
              <a:ext cx="2489200" cy="2743200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035113" y="1740804"/>
              <a:ext cx="1168384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dirty="0" smtClean="0"/>
            </a:p>
            <a:p>
              <a:pPr algn="ctr">
                <a:lnSpc>
                  <a:spcPct val="70000"/>
                </a:lnSpc>
              </a:pPr>
              <a:r>
                <a:rPr lang="en-US" dirty="0" smtClean="0"/>
                <a:t>Plaintext</a:t>
              </a:r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862305" y="1740804"/>
            <a:ext cx="3365024" cy="3690305"/>
            <a:chOff x="2862305" y="1740804"/>
            <a:chExt cx="3365024" cy="3690305"/>
          </a:xfrm>
        </p:grpSpPr>
        <p:pic>
          <p:nvPicPr>
            <p:cNvPr id="5" name="Picture 4" descr="Tux_ecb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90196" y="2687909"/>
              <a:ext cx="2489200" cy="27432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862305" y="1740804"/>
              <a:ext cx="3365024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Ciphertext</a:t>
              </a:r>
              <a:r>
                <a:rPr lang="en-US" dirty="0" smtClean="0"/>
                <a:t>, with</a:t>
              </a:r>
            </a:p>
            <a:p>
              <a:pPr algn="ctr">
                <a:lnSpc>
                  <a:spcPct val="70000"/>
                </a:lnSpc>
              </a:pPr>
              <a:r>
                <a:rPr lang="en-US" dirty="0"/>
                <a:t>b</a:t>
              </a:r>
              <a:r>
                <a:rPr lang="en-US" dirty="0" smtClean="0"/>
                <a:t>locks encrypted separately</a:t>
              </a:r>
              <a:endParaRPr lang="en-US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6308815" y="1740804"/>
            <a:ext cx="2579903" cy="3690305"/>
            <a:chOff x="6308815" y="1740804"/>
            <a:chExt cx="2579903" cy="3690305"/>
          </a:xfrm>
        </p:grpSpPr>
        <p:pic>
          <p:nvPicPr>
            <p:cNvPr id="6" name="Picture 5" descr="Tux_secure.jp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55110" y="2687909"/>
              <a:ext cx="2489200" cy="27432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308815" y="1740804"/>
              <a:ext cx="2579903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err="1" smtClean="0"/>
                <a:t>Ciphertext</a:t>
              </a:r>
              <a:r>
                <a:rPr lang="en-US" dirty="0" smtClean="0"/>
                <a:t>, with</a:t>
              </a:r>
            </a:p>
            <a:p>
              <a:pPr algn="ctr">
                <a:lnSpc>
                  <a:spcPct val="70000"/>
                </a:lnSpc>
              </a:pPr>
              <a:r>
                <a:rPr lang="en-US" dirty="0"/>
                <a:t>c</a:t>
              </a:r>
              <a:r>
                <a:rPr lang="en-US" dirty="0" smtClean="0"/>
                <a:t>ipher block chaining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23382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 Block Chaining: Implementation</a:t>
            </a:r>
            <a:endParaRPr lang="en-US" dirty="0"/>
          </a:p>
        </p:txBody>
      </p:sp>
      <p:pic>
        <p:nvPicPr>
          <p:cNvPr id="4" name="Content Placeholder 3" descr="1202px-CBC_encryption.svg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737" b="-26737"/>
          <a:stretch>
            <a:fillRect/>
          </a:stretch>
        </p:blipFill>
        <p:spPr>
          <a:xfrm>
            <a:off x="1384007" y="472610"/>
            <a:ext cx="5684837" cy="3513137"/>
          </a:xfrm>
        </p:spPr>
      </p:pic>
      <p:pic>
        <p:nvPicPr>
          <p:cNvPr id="5" name="Picture 4" descr="1202px-CBC_decryption.sv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411" y="3801480"/>
            <a:ext cx="5936444" cy="239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 for 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Improves </a:t>
            </a:r>
            <a:r>
              <a:rPr lang="en-US" i="1" dirty="0" smtClean="0"/>
              <a:t>confidentiality</a:t>
            </a:r>
            <a:r>
              <a:rPr lang="en-US" dirty="0" smtClean="0"/>
              <a:t>, but not authenticity or integrity</a:t>
            </a:r>
          </a:p>
          <a:p>
            <a:endParaRPr lang="en-US" dirty="0"/>
          </a:p>
          <a:p>
            <a:r>
              <a:rPr lang="en-US" dirty="0" smtClean="0"/>
              <a:t>Each </a:t>
            </a:r>
            <a:r>
              <a:rPr lang="en-US" i="1" dirty="0" smtClean="0"/>
              <a:t>pair</a:t>
            </a:r>
            <a:r>
              <a:rPr lang="en-US" dirty="0" smtClean="0"/>
              <a:t> of persons, who want to communicate securely as a pair, needs their own secret key</a:t>
            </a:r>
          </a:p>
          <a:p>
            <a:pPr lvl="1"/>
            <a:r>
              <a:rPr lang="en-US" dirty="0" smtClean="0"/>
              <a:t>N persons: N (N-1) / 2 pairs </a:t>
            </a:r>
            <a:r>
              <a:rPr lang="en-US" dirty="0"/>
              <a:t>≈</a:t>
            </a:r>
            <a:r>
              <a:rPr lang="en-US" dirty="0" smtClean="0"/>
              <a:t> ½ N</a:t>
            </a:r>
            <a:r>
              <a:rPr lang="en-US" baseline="30000" dirty="0" smtClean="0"/>
              <a:t>2</a:t>
            </a:r>
            <a:r>
              <a:rPr lang="en-US" dirty="0" smtClean="0"/>
              <a:t> keys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Key needs to be agreed upon </a:t>
            </a:r>
            <a:r>
              <a:rPr lang="en-US" i="1" dirty="0" smtClean="0"/>
              <a:t>securely</a:t>
            </a:r>
          </a:p>
          <a:p>
            <a:endParaRPr lang="en-US" i="1" dirty="0"/>
          </a:p>
          <a:p>
            <a:r>
              <a:rPr lang="en-US" dirty="0" smtClean="0"/>
              <a:t>Key needs to be chosen </a:t>
            </a:r>
            <a:r>
              <a:rPr lang="en-US" i="1" dirty="0" smtClean="0"/>
              <a:t>randomly</a:t>
            </a:r>
            <a:r>
              <a:rPr lang="en-US" dirty="0" smtClean="0"/>
              <a:t> (no pattern)</a:t>
            </a:r>
          </a:p>
          <a:p>
            <a:endParaRPr lang="en-US" i="1" dirty="0"/>
          </a:p>
          <a:p>
            <a:r>
              <a:rPr lang="en-US" dirty="0" smtClean="0"/>
              <a:t>Key is shorter than one-time pad, and is reused on multiple blocks</a:t>
            </a:r>
          </a:p>
          <a:p>
            <a:pPr lvl="1"/>
            <a:r>
              <a:rPr lang="en-US" dirty="0" smtClean="0"/>
              <a:t>Danger: provides opportunity to break the code</a:t>
            </a:r>
          </a:p>
          <a:p>
            <a:pPr lvl="1"/>
            <a:endParaRPr lang="en-US" dirty="0"/>
          </a:p>
          <a:p>
            <a:r>
              <a:rPr lang="en-US" dirty="0" smtClean="0"/>
              <a:t>Relatively </a:t>
            </a:r>
            <a:r>
              <a:rPr lang="en-US" i="1" dirty="0" smtClean="0"/>
              <a:t>fast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6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without Shared Keys: Challenge</a:t>
            </a:r>
            <a:endParaRPr lang="en-US" dirty="0"/>
          </a:p>
        </p:txBody>
      </p:sp>
      <p:pic>
        <p:nvPicPr>
          <p:cNvPr id="4" name="Picture 3" descr="160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940" y="2548522"/>
            <a:ext cx="5080000" cy="5080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 and Bob each have their own padlock-key combination</a:t>
            </a:r>
          </a:p>
          <a:p>
            <a:pPr lvl="1"/>
            <a:r>
              <a:rPr lang="en-US" dirty="0" smtClean="0"/>
              <a:t>Lock A with key A</a:t>
            </a:r>
          </a:p>
          <a:p>
            <a:pPr lvl="1"/>
            <a:r>
              <a:rPr lang="en-US" dirty="0" smtClean="0"/>
              <a:t>Lock B with key B</a:t>
            </a:r>
          </a:p>
          <a:p>
            <a:r>
              <a:rPr lang="en-US" dirty="0" smtClean="0"/>
              <a:t>They have a strong box that can be locked with padlocks</a:t>
            </a:r>
          </a:p>
          <a:p>
            <a:r>
              <a:rPr lang="en-US" dirty="0" smtClean="0"/>
              <a:t>How can Alice send a message securely to Bob?</a:t>
            </a:r>
          </a:p>
          <a:p>
            <a:pPr lvl="1"/>
            <a:r>
              <a:rPr lang="en-US" dirty="0" smtClean="0"/>
              <a:t>Without also sending keys around</a:t>
            </a:r>
            <a:endParaRPr lang="en-US" dirty="0"/>
          </a:p>
        </p:txBody>
      </p:sp>
      <p:pic>
        <p:nvPicPr>
          <p:cNvPr id="5" name="Picture 4" descr="iStock_000003145382XSmall_padlock_and_key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536874" y="4224550"/>
            <a:ext cx="2624319" cy="1741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9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922588"/>
            <a:ext cx="7778750" cy="574675"/>
          </a:xfrm>
        </p:spPr>
        <p:txBody>
          <a:bodyPr/>
          <a:lstStyle/>
          <a:p>
            <a:pPr algn="ctr" eaLnBrk="1" hangingPunct="1"/>
            <a:r>
              <a:rPr lang="en-US" dirty="0" smtClean="0">
                <a:cs typeface="Arial" charset="0"/>
              </a:rPr>
              <a:t>Theme 3: Information</a:t>
            </a:r>
            <a:endParaRPr lang="el-GR" dirty="0" smtClean="0">
              <a:cs typeface="Arial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20688" y="711200"/>
            <a:ext cx="8723312" cy="550863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nl-NL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57200" y="278130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" y="3638550"/>
            <a:ext cx="8686800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without Shared Keys: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Alice:</a:t>
            </a:r>
          </a:p>
          <a:p>
            <a:pPr lvl="1"/>
            <a:r>
              <a:rPr lang="en-US" sz="1800" dirty="0"/>
              <a:t>P</a:t>
            </a:r>
            <a:r>
              <a:rPr lang="en-US" sz="1800" dirty="0" smtClean="0"/>
              <a:t>uts message in box</a:t>
            </a:r>
          </a:p>
          <a:p>
            <a:pPr lvl="1"/>
            <a:r>
              <a:rPr lang="en-US" sz="1800" dirty="0"/>
              <a:t>L</a:t>
            </a:r>
            <a:r>
              <a:rPr lang="en-US" sz="1800" dirty="0" smtClean="0"/>
              <a:t>ocks box with her lock A, keeping key A</a:t>
            </a:r>
          </a:p>
          <a:p>
            <a:pPr lvl="1"/>
            <a:r>
              <a:rPr lang="en-US" sz="1800" dirty="0" smtClean="0"/>
              <a:t>Sends box to Bob</a:t>
            </a:r>
            <a:endParaRPr lang="en-US" sz="1800" dirty="0"/>
          </a:p>
          <a:p>
            <a:r>
              <a:rPr lang="en-US" dirty="0" smtClean="0"/>
              <a:t>Bob:</a:t>
            </a:r>
          </a:p>
          <a:p>
            <a:pPr lvl="1"/>
            <a:r>
              <a:rPr lang="en-US" sz="1800" dirty="0" smtClean="0"/>
              <a:t>Cannot open lock A</a:t>
            </a:r>
          </a:p>
          <a:p>
            <a:pPr lvl="1"/>
            <a:r>
              <a:rPr lang="en-US" sz="1800" dirty="0" smtClean="0"/>
              <a:t>Adds his lock B, keeping key B; box is not locked twice</a:t>
            </a:r>
          </a:p>
          <a:p>
            <a:pPr lvl="1"/>
            <a:r>
              <a:rPr lang="en-US" sz="1800" dirty="0" smtClean="0"/>
              <a:t>Sends box back to Alice</a:t>
            </a:r>
          </a:p>
          <a:p>
            <a:r>
              <a:rPr lang="en-US" dirty="0" smtClean="0"/>
              <a:t>Alice:</a:t>
            </a:r>
          </a:p>
          <a:p>
            <a:pPr lvl="1"/>
            <a:r>
              <a:rPr lang="en-US" sz="1800" dirty="0" smtClean="0"/>
              <a:t>Cannot open </a:t>
            </a:r>
            <a:r>
              <a:rPr lang="en-US" sz="1800" smtClean="0"/>
              <a:t>lock B</a:t>
            </a:r>
            <a:endParaRPr lang="en-US" sz="1800" dirty="0" smtClean="0"/>
          </a:p>
          <a:p>
            <a:pPr lvl="1"/>
            <a:r>
              <a:rPr lang="en-US" sz="1800" dirty="0" smtClean="0"/>
              <a:t>Removes her lock A; box remains locked with lock B</a:t>
            </a:r>
          </a:p>
          <a:p>
            <a:pPr lvl="1"/>
            <a:r>
              <a:rPr lang="en-US" sz="1800" dirty="0" smtClean="0"/>
              <a:t>Sends box again to Bob</a:t>
            </a:r>
          </a:p>
          <a:p>
            <a:r>
              <a:rPr lang="en-US" dirty="0" smtClean="0"/>
              <a:t>Bob:</a:t>
            </a:r>
          </a:p>
          <a:p>
            <a:pPr lvl="1"/>
            <a:r>
              <a:rPr lang="en-US" sz="1800" dirty="0" smtClean="0"/>
              <a:t>Removes his lock B</a:t>
            </a:r>
          </a:p>
          <a:p>
            <a:pPr lvl="1"/>
            <a:r>
              <a:rPr lang="en-US" sz="1800" dirty="0" smtClean="0"/>
              <a:t>Takes message from box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45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Diffie</a:t>
            </a:r>
            <a:r>
              <a:rPr lang="en-US" dirty="0" smtClean="0"/>
              <a:t>–Hellman Trick Visualized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0351" y="1268413"/>
            <a:ext cx="4410273" cy="5040312"/>
          </a:xfrm>
        </p:spPr>
      </p:pic>
      <p:sp>
        <p:nvSpPr>
          <p:cNvPr id="7" name="TextBox 6"/>
          <p:cNvSpPr txBox="1"/>
          <p:nvPr/>
        </p:nvSpPr>
        <p:spPr>
          <a:xfrm>
            <a:off x="1318840" y="1299561"/>
            <a:ext cx="7425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Alice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099100" y="1299561"/>
            <a:ext cx="6415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51833" y="1068729"/>
            <a:ext cx="116730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Insecure</a:t>
            </a:r>
          </a:p>
          <a:p>
            <a:r>
              <a:rPr lang="en-US" dirty="0" smtClean="0"/>
              <a:t>channel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20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without Shared Key: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Alice:</a:t>
            </a:r>
          </a:p>
          <a:p>
            <a:pPr lvl="1"/>
            <a:r>
              <a:rPr lang="en-US" dirty="0" smtClean="0"/>
              <a:t>Chooses long random key R</a:t>
            </a:r>
            <a:r>
              <a:rPr lang="en-US" baseline="-25000" dirty="0" smtClean="0"/>
              <a:t>A</a:t>
            </a:r>
            <a:endParaRPr lang="en-US" dirty="0" smtClean="0"/>
          </a:p>
          <a:p>
            <a:pPr lvl="1"/>
            <a:r>
              <a:rPr lang="en-US" dirty="0" smtClean="0"/>
              <a:t>Adds her key to plaintext P (modulo 2): C</a:t>
            </a:r>
            <a:r>
              <a:rPr lang="en-US" baseline="-25000" dirty="0" smtClean="0"/>
              <a:t>1</a:t>
            </a:r>
            <a:r>
              <a:rPr lang="en-US" dirty="0" smtClean="0"/>
              <a:t> = P ⊕ R</a:t>
            </a:r>
            <a:r>
              <a:rPr lang="en-US" baseline="-25000" dirty="0" smtClean="0"/>
              <a:t>A</a:t>
            </a:r>
            <a:endParaRPr lang="en-US" dirty="0" smtClean="0"/>
          </a:p>
          <a:p>
            <a:pPr lvl="1"/>
            <a:r>
              <a:rPr lang="en-US" dirty="0" smtClean="0"/>
              <a:t>Sends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r>
              <a:rPr lang="en-US" baseline="-25000" dirty="0" smtClean="0"/>
              <a:t>1</a:t>
            </a:r>
            <a:r>
              <a:rPr lang="en-US" dirty="0" smtClean="0"/>
              <a:t> to Bob</a:t>
            </a:r>
          </a:p>
          <a:p>
            <a:r>
              <a:rPr lang="en-US" dirty="0" smtClean="0"/>
              <a:t>Bob:</a:t>
            </a:r>
          </a:p>
          <a:p>
            <a:pPr lvl="1"/>
            <a:r>
              <a:rPr lang="en-US" dirty="0" smtClean="0"/>
              <a:t>Chooses long random key R</a:t>
            </a:r>
            <a:r>
              <a:rPr lang="en-US" baseline="-25000" dirty="0" smtClean="0"/>
              <a:t>B</a:t>
            </a:r>
            <a:endParaRPr lang="en-US" dirty="0" smtClean="0"/>
          </a:p>
          <a:p>
            <a:pPr lvl="1"/>
            <a:r>
              <a:rPr lang="en-US" dirty="0" smtClean="0"/>
              <a:t>Adds his key to C</a:t>
            </a:r>
            <a:r>
              <a:rPr lang="en-US" baseline="-25000" dirty="0" smtClean="0"/>
              <a:t>1</a:t>
            </a:r>
            <a:r>
              <a:rPr lang="en-US" dirty="0" smtClean="0"/>
              <a:t>: C</a:t>
            </a:r>
            <a:r>
              <a:rPr lang="en-US" baseline="-25000" dirty="0" smtClean="0"/>
              <a:t>2</a:t>
            </a:r>
            <a:r>
              <a:rPr lang="en-US" dirty="0" smtClean="0"/>
              <a:t> = C</a:t>
            </a:r>
            <a:r>
              <a:rPr lang="en-US" baseline="-25000" dirty="0" smtClean="0"/>
              <a:t>1</a:t>
            </a:r>
            <a:r>
              <a:rPr lang="en-US" dirty="0" smtClean="0"/>
              <a:t> ⊕ R</a:t>
            </a:r>
            <a:r>
              <a:rPr lang="en-US" baseline="-25000" dirty="0" smtClean="0"/>
              <a:t>B</a:t>
            </a:r>
            <a:r>
              <a:rPr lang="en-US" dirty="0" smtClean="0"/>
              <a:t> = P ⊕ R</a:t>
            </a:r>
            <a:r>
              <a:rPr lang="en-US" baseline="-25000" dirty="0" smtClean="0"/>
              <a:t>A</a:t>
            </a:r>
            <a:r>
              <a:rPr lang="en-US" dirty="0" smtClean="0"/>
              <a:t> ⊕ R</a:t>
            </a:r>
            <a:r>
              <a:rPr lang="en-US" baseline="-25000" dirty="0" smtClean="0"/>
              <a:t>B</a:t>
            </a:r>
          </a:p>
          <a:p>
            <a:pPr lvl="1"/>
            <a:r>
              <a:rPr lang="en-US" dirty="0" smtClean="0"/>
              <a:t>Sends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  <a:r>
              <a:rPr lang="en-US" baseline="-25000" dirty="0" smtClean="0"/>
              <a:t>2</a:t>
            </a:r>
            <a:r>
              <a:rPr lang="en-US" dirty="0" smtClean="0"/>
              <a:t> back to Alice</a:t>
            </a:r>
          </a:p>
          <a:p>
            <a:r>
              <a:rPr lang="en-US" dirty="0" smtClean="0"/>
              <a:t>Alice:</a:t>
            </a:r>
          </a:p>
          <a:p>
            <a:pPr lvl="1"/>
            <a:r>
              <a:rPr lang="en-US" dirty="0" smtClean="0"/>
              <a:t>Adds her key to C</a:t>
            </a:r>
            <a:r>
              <a:rPr lang="en-US" baseline="-25000" dirty="0" smtClean="0"/>
              <a:t>2</a:t>
            </a:r>
            <a:r>
              <a:rPr lang="en-US" dirty="0" smtClean="0"/>
              <a:t>: C</a:t>
            </a:r>
            <a:r>
              <a:rPr lang="en-US" baseline="-25000" dirty="0" smtClean="0"/>
              <a:t>3</a:t>
            </a:r>
            <a:r>
              <a:rPr lang="en-US" dirty="0" smtClean="0"/>
              <a:t> = C</a:t>
            </a:r>
            <a:r>
              <a:rPr lang="en-US" baseline="-25000" dirty="0" smtClean="0"/>
              <a:t>2</a:t>
            </a:r>
            <a:r>
              <a:rPr lang="en-US" dirty="0" smtClean="0"/>
              <a:t> ⊕ R</a:t>
            </a:r>
            <a:r>
              <a:rPr lang="en-US" baseline="-25000" dirty="0" smtClean="0"/>
              <a:t>A</a:t>
            </a:r>
            <a:r>
              <a:rPr lang="en-US" dirty="0" smtClean="0"/>
              <a:t> = P ⊕ </a:t>
            </a:r>
            <a:r>
              <a:rPr lang="en-US" dirty="0"/>
              <a:t>R</a:t>
            </a:r>
            <a:r>
              <a:rPr lang="en-US" baseline="-25000" dirty="0"/>
              <a:t>A</a:t>
            </a:r>
            <a:r>
              <a:rPr lang="en-US" dirty="0"/>
              <a:t> 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</a:t>
            </a:r>
            <a:r>
              <a:rPr lang="en-US" dirty="0"/>
              <a:t>⊕ R</a:t>
            </a:r>
            <a:r>
              <a:rPr lang="en-US" baseline="-25000" dirty="0"/>
              <a:t>A</a:t>
            </a:r>
            <a:r>
              <a:rPr lang="en-US" dirty="0"/>
              <a:t> </a:t>
            </a:r>
            <a:r>
              <a:rPr lang="en-US" dirty="0" smtClean="0"/>
              <a:t>= P </a:t>
            </a:r>
            <a:r>
              <a:rPr lang="en-US" dirty="0"/>
              <a:t>⊕ R</a:t>
            </a:r>
            <a:r>
              <a:rPr lang="en-US" baseline="-25000" dirty="0"/>
              <a:t>B</a:t>
            </a:r>
          </a:p>
          <a:p>
            <a:pPr lvl="1"/>
            <a:r>
              <a:rPr lang="en-US" dirty="0" smtClean="0"/>
              <a:t>Sends C</a:t>
            </a:r>
            <a:r>
              <a:rPr lang="en-US" baseline="-25000" dirty="0" smtClean="0"/>
              <a:t>3</a:t>
            </a:r>
            <a:r>
              <a:rPr lang="en-US" dirty="0" smtClean="0"/>
              <a:t> again to Bob</a:t>
            </a:r>
          </a:p>
          <a:p>
            <a:r>
              <a:rPr lang="en-US" dirty="0" smtClean="0"/>
              <a:t>Bob:</a:t>
            </a:r>
          </a:p>
          <a:p>
            <a:pPr lvl="1"/>
            <a:r>
              <a:rPr lang="en-US" dirty="0" smtClean="0"/>
              <a:t>Adds his key to C</a:t>
            </a:r>
            <a:r>
              <a:rPr lang="en-US" baseline="-25000" dirty="0"/>
              <a:t>3</a:t>
            </a:r>
            <a:r>
              <a:rPr lang="en-US" dirty="0" smtClean="0"/>
              <a:t>: C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/>
              <a:t>⊕ R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smtClean="0"/>
              <a:t>= </a:t>
            </a:r>
            <a:r>
              <a:rPr lang="en-US" dirty="0"/>
              <a:t>P 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⊕ </a:t>
            </a:r>
            <a:r>
              <a:rPr lang="en-US" dirty="0"/>
              <a:t>R</a:t>
            </a:r>
            <a:r>
              <a:rPr lang="en-US" baseline="-25000" dirty="0"/>
              <a:t>B</a:t>
            </a:r>
            <a:r>
              <a:rPr lang="en-US" dirty="0"/>
              <a:t> </a:t>
            </a:r>
            <a:r>
              <a:rPr lang="en-US" dirty="0" smtClean="0"/>
              <a:t>= 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71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 in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</a:t>
            </a:r>
            <a:r>
              <a:rPr lang="en-US" dirty="0" err="1" smtClean="0"/>
              <a:t>ciphertext</a:t>
            </a:r>
            <a:r>
              <a:rPr lang="en-US" dirty="0" smtClean="0"/>
              <a:t> </a:t>
            </a:r>
            <a:r>
              <a:rPr lang="en-US" i="1" dirty="0"/>
              <a:t>by </a:t>
            </a:r>
            <a:r>
              <a:rPr lang="en-US" i="1" dirty="0" smtClean="0"/>
              <a:t>itself </a:t>
            </a:r>
            <a:r>
              <a:rPr lang="en-US" dirty="0" smtClean="0"/>
              <a:t>provides </a:t>
            </a:r>
            <a:r>
              <a:rPr lang="en-US" i="1" dirty="0" smtClean="0"/>
              <a:t>perfect secrecy</a:t>
            </a:r>
          </a:p>
          <a:p>
            <a:pPr lvl="1"/>
            <a:r>
              <a:rPr lang="en-US" dirty="0"/>
              <a:t>C</a:t>
            </a:r>
            <a:r>
              <a:rPr lang="en-US" baseline="-25000" dirty="0"/>
              <a:t>1</a:t>
            </a:r>
            <a:r>
              <a:rPr lang="en-US" dirty="0"/>
              <a:t> = P ⊕ </a:t>
            </a:r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;   C</a:t>
            </a:r>
            <a:r>
              <a:rPr lang="en-US" baseline="-25000" dirty="0" smtClean="0"/>
              <a:t>2</a:t>
            </a:r>
            <a:r>
              <a:rPr lang="en-US" dirty="0" smtClean="0"/>
              <a:t> = </a:t>
            </a:r>
            <a:r>
              <a:rPr lang="en-US" dirty="0"/>
              <a:t>P ⊕ R</a:t>
            </a:r>
            <a:r>
              <a:rPr lang="en-US" baseline="-25000" dirty="0"/>
              <a:t>A</a:t>
            </a:r>
            <a:r>
              <a:rPr lang="en-US" dirty="0"/>
              <a:t> 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;   C</a:t>
            </a:r>
            <a:r>
              <a:rPr lang="en-US" baseline="-25000" dirty="0" smtClean="0"/>
              <a:t>3</a:t>
            </a:r>
            <a:r>
              <a:rPr lang="en-US" dirty="0" smtClean="0"/>
              <a:t> = </a:t>
            </a:r>
            <a:r>
              <a:rPr lang="en-US" dirty="0"/>
              <a:t>P 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endParaRPr lang="en-US" i="1" dirty="0"/>
          </a:p>
          <a:p>
            <a:r>
              <a:rPr lang="en-US" dirty="0"/>
              <a:t>However, if enemy obtains </a:t>
            </a:r>
            <a:r>
              <a:rPr lang="en-US" i="1" dirty="0"/>
              <a:t>all </a:t>
            </a:r>
            <a:r>
              <a:rPr lang="en-US" i="1" dirty="0" smtClean="0"/>
              <a:t>three </a:t>
            </a:r>
            <a:r>
              <a:rPr lang="en-US" dirty="0" err="1" smtClean="0"/>
              <a:t>ciphertexts</a:t>
            </a:r>
            <a:r>
              <a:rPr lang="en-US" dirty="0" smtClean="0"/>
              <a:t>, then</a:t>
            </a:r>
          </a:p>
          <a:p>
            <a:pPr marL="457200" lvl="1" indent="0">
              <a:buNone/>
            </a:pPr>
            <a:r>
              <a:rPr lang="en-US" dirty="0" smtClean="0"/>
              <a:t>	C</a:t>
            </a:r>
            <a:r>
              <a:rPr lang="en-US" baseline="-25000" dirty="0" smtClean="0"/>
              <a:t>1</a:t>
            </a:r>
            <a:r>
              <a:rPr lang="en-US" dirty="0" smtClean="0"/>
              <a:t> ⊕ C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⊕ </a:t>
            </a: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		[ definition of C</a:t>
            </a:r>
            <a:r>
              <a:rPr lang="en-US" baseline="-25000" dirty="0" smtClean="0"/>
              <a:t>1</a:t>
            </a:r>
            <a:r>
              <a:rPr lang="en-US" dirty="0" smtClean="0"/>
              <a:t>, C</a:t>
            </a:r>
            <a:r>
              <a:rPr lang="en-US" baseline="-25000" dirty="0" smtClean="0"/>
              <a:t>2</a:t>
            </a:r>
            <a:r>
              <a:rPr lang="en-US" dirty="0" smtClean="0"/>
              <a:t>, C</a:t>
            </a:r>
            <a:r>
              <a:rPr lang="en-US" baseline="-25000" dirty="0" smtClean="0"/>
              <a:t>3</a:t>
            </a:r>
            <a:r>
              <a:rPr lang="en-US" dirty="0" smtClean="0"/>
              <a:t> ]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( P </a:t>
            </a:r>
            <a:r>
              <a:rPr lang="en-US" dirty="0"/>
              <a:t>⊕ </a:t>
            </a:r>
            <a:r>
              <a:rPr lang="en-US" dirty="0" smtClean="0"/>
              <a:t>R</a:t>
            </a:r>
            <a:r>
              <a:rPr lang="en-US" baseline="-25000" dirty="0" smtClean="0"/>
              <a:t>A </a:t>
            </a:r>
            <a:r>
              <a:rPr lang="en-US" dirty="0" smtClean="0"/>
              <a:t>) </a:t>
            </a:r>
            <a:r>
              <a:rPr lang="en-US" dirty="0"/>
              <a:t>⊕ </a:t>
            </a:r>
            <a:r>
              <a:rPr lang="en-US" dirty="0" smtClean="0"/>
              <a:t>( P </a:t>
            </a:r>
            <a:r>
              <a:rPr lang="en-US" dirty="0"/>
              <a:t>⊕ </a:t>
            </a:r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) ⊕ ( P </a:t>
            </a:r>
            <a:r>
              <a:rPr lang="en-US" dirty="0"/>
              <a:t>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r>
              <a:rPr lang="en-US" dirty="0" smtClean="0"/>
              <a:t> )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		[ ⊕ is associative: can regroup terms ]</a:t>
            </a:r>
          </a:p>
          <a:p>
            <a:pPr marL="457200" lvl="1" indent="0">
              <a:buNone/>
            </a:pPr>
            <a:r>
              <a:rPr lang="en-US" dirty="0"/>
              <a:t>	P ⊕ R</a:t>
            </a:r>
            <a:r>
              <a:rPr lang="en-US" baseline="-25000" dirty="0"/>
              <a:t>A</a:t>
            </a:r>
            <a:r>
              <a:rPr lang="en-US" dirty="0"/>
              <a:t> ⊕ P ⊕ R</a:t>
            </a:r>
            <a:r>
              <a:rPr lang="en-US" baseline="-25000" dirty="0"/>
              <a:t>A</a:t>
            </a:r>
            <a:r>
              <a:rPr lang="en-US" dirty="0"/>
              <a:t> ⊕ R</a:t>
            </a:r>
            <a:r>
              <a:rPr lang="en-US" baseline="-25000" dirty="0"/>
              <a:t>B</a:t>
            </a:r>
            <a:r>
              <a:rPr lang="en-US" dirty="0"/>
              <a:t> ⊕ P ⊕ R</a:t>
            </a:r>
            <a:r>
              <a:rPr lang="en-US" baseline="-25000" dirty="0"/>
              <a:t>B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		[ ⊕ is commutative: can reorder terms 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 </a:t>
            </a:r>
            <a:r>
              <a:rPr lang="en-US" dirty="0"/>
              <a:t>⊕ P ⊕ P ⊕ </a:t>
            </a:r>
            <a:r>
              <a:rPr lang="en-US" dirty="0" smtClean="0"/>
              <a:t>R</a:t>
            </a:r>
            <a:r>
              <a:rPr lang="en-US" baseline="-25000" dirty="0" smtClean="0"/>
              <a:t>A</a:t>
            </a:r>
            <a:r>
              <a:rPr lang="en-US" dirty="0" smtClean="0"/>
              <a:t> </a:t>
            </a:r>
            <a:r>
              <a:rPr lang="en-US" dirty="0"/>
              <a:t>⊕ R</a:t>
            </a:r>
            <a:r>
              <a:rPr lang="en-US" baseline="-25000" dirty="0"/>
              <a:t>A</a:t>
            </a:r>
            <a:r>
              <a:rPr lang="en-US" dirty="0" smtClean="0"/>
              <a:t> </a:t>
            </a:r>
            <a:r>
              <a:rPr lang="en-US" dirty="0"/>
              <a:t>⊕ R</a:t>
            </a:r>
            <a:r>
              <a:rPr lang="en-US" baseline="-25000" dirty="0"/>
              <a:t>B</a:t>
            </a:r>
            <a:r>
              <a:rPr lang="en-US" dirty="0"/>
              <a:t> ⊕ </a:t>
            </a:r>
            <a:r>
              <a:rPr lang="en-US" dirty="0" smtClean="0"/>
              <a:t>R</a:t>
            </a:r>
            <a:r>
              <a:rPr lang="en-US" baseline="-25000" dirty="0" smtClean="0"/>
              <a:t>B</a:t>
            </a: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=		[ each </a:t>
            </a:r>
            <a:r>
              <a:rPr lang="en-US" dirty="0"/>
              <a:t>bit is its own ⊕-inverse: </a:t>
            </a:r>
            <a:r>
              <a:rPr lang="en-US" dirty="0" smtClean="0"/>
              <a:t>a ⊕ a = 0 ]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	P ⊕ </a:t>
            </a:r>
            <a:r>
              <a:rPr lang="en-US" dirty="0" smtClean="0"/>
              <a:t>0 ⊕ 0 ⊕ 0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=		[ </a:t>
            </a:r>
            <a:r>
              <a:rPr lang="en-US" dirty="0" smtClean="0"/>
              <a:t>0 is identity of </a:t>
            </a:r>
            <a:r>
              <a:rPr lang="en-US" dirty="0"/>
              <a:t>⊕: </a:t>
            </a:r>
            <a:r>
              <a:rPr lang="en-US" dirty="0" smtClean="0"/>
              <a:t>a </a:t>
            </a:r>
            <a:r>
              <a:rPr lang="en-US" dirty="0"/>
              <a:t>⊕ 0 = a ]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P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0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party has a </a:t>
            </a:r>
            <a:r>
              <a:rPr lang="en-US" b="1" dirty="0" smtClean="0"/>
              <a:t>key pair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private</a:t>
            </a:r>
            <a:r>
              <a:rPr lang="en-US" dirty="0" smtClean="0"/>
              <a:t> key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private</a:t>
            </a:r>
            <a:r>
              <a:rPr lang="en-US" dirty="0"/>
              <a:t> </a:t>
            </a:r>
            <a:r>
              <a:rPr lang="en-US" dirty="0" smtClean="0"/>
              <a:t>(kept secret; only known by one party)</a:t>
            </a:r>
            <a:endParaRPr lang="en-US" dirty="0"/>
          </a:p>
          <a:p>
            <a:pPr lvl="1"/>
            <a:r>
              <a:rPr lang="en-US" i="1" dirty="0" smtClean="0"/>
              <a:t>public</a:t>
            </a:r>
            <a:r>
              <a:rPr lang="en-US" dirty="0" smtClean="0"/>
              <a:t> key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public</a:t>
            </a:r>
            <a:r>
              <a:rPr lang="en-US" dirty="0" smtClean="0"/>
              <a:t> (made publicly available to everyone)</a:t>
            </a:r>
          </a:p>
          <a:p>
            <a:pPr lvl="1"/>
            <a:r>
              <a:rPr lang="en-US" dirty="0" smtClean="0"/>
              <a:t>Given the public key, it is hard to find corresponding private key</a:t>
            </a:r>
          </a:p>
          <a:p>
            <a:pPr lvl="1"/>
            <a:endParaRPr lang="en-US" baseline="-25000" dirty="0" smtClean="0"/>
          </a:p>
          <a:p>
            <a:r>
              <a:rPr lang="en-US" b="1" dirty="0" smtClean="0"/>
              <a:t>Encryption function </a:t>
            </a:r>
            <a:r>
              <a:rPr lang="en-US" dirty="0" smtClean="0"/>
              <a:t>E(key, text)</a:t>
            </a:r>
          </a:p>
          <a:p>
            <a:r>
              <a:rPr lang="en-US" b="1" dirty="0" smtClean="0"/>
              <a:t>Decryption function </a:t>
            </a:r>
            <a:r>
              <a:rPr lang="en-US" dirty="0" smtClean="0"/>
              <a:t>D(key, text)</a:t>
            </a:r>
          </a:p>
          <a:p>
            <a:endParaRPr lang="en-US" dirty="0" smtClean="0"/>
          </a:p>
          <a:p>
            <a:r>
              <a:rPr lang="en-US" dirty="0" err="1"/>
              <a:t>c</a:t>
            </a:r>
            <a:r>
              <a:rPr lang="en-US" dirty="0" err="1" smtClean="0"/>
              <a:t>iphertext</a:t>
            </a:r>
            <a:r>
              <a:rPr lang="en-US" dirty="0" smtClean="0"/>
              <a:t> = E(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public</a:t>
            </a:r>
            <a:r>
              <a:rPr lang="en-US" dirty="0" smtClean="0"/>
              <a:t>, plaintext)  ⇔  plaintext = D(</a:t>
            </a:r>
            <a:r>
              <a:rPr lang="en-US" dirty="0" err="1" smtClean="0"/>
              <a:t>K</a:t>
            </a:r>
            <a:r>
              <a:rPr lang="en-US" baseline="-25000" dirty="0" err="1" smtClean="0"/>
              <a:t>private</a:t>
            </a:r>
            <a:r>
              <a:rPr lang="en-US" dirty="0" smtClean="0"/>
              <a:t>, </a:t>
            </a:r>
            <a:r>
              <a:rPr lang="en-US" dirty="0" err="1" smtClean="0"/>
              <a:t>ciphertext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Given </a:t>
            </a:r>
            <a:r>
              <a:rPr lang="en-US" dirty="0"/>
              <a:t>the </a:t>
            </a:r>
            <a:r>
              <a:rPr lang="en-US" dirty="0" err="1" smtClean="0"/>
              <a:t>ciphertext</a:t>
            </a:r>
            <a:r>
              <a:rPr lang="en-US" dirty="0" smtClean="0"/>
              <a:t> and </a:t>
            </a:r>
            <a:r>
              <a:rPr lang="en-US" i="1" dirty="0" smtClean="0"/>
              <a:t>public</a:t>
            </a:r>
            <a:r>
              <a:rPr lang="en-US" dirty="0" smtClean="0"/>
              <a:t> key, it is hard to find plaintext</a:t>
            </a:r>
          </a:p>
          <a:p>
            <a:pPr lvl="1"/>
            <a:r>
              <a:rPr lang="en-US" dirty="0" smtClean="0"/>
              <a:t>Given the </a:t>
            </a:r>
            <a:r>
              <a:rPr lang="en-US" dirty="0" err="1" smtClean="0"/>
              <a:t>ciphertext</a:t>
            </a:r>
            <a:r>
              <a:rPr lang="en-US" dirty="0" smtClean="0"/>
              <a:t> and </a:t>
            </a:r>
            <a:r>
              <a:rPr lang="en-US" i="1" dirty="0" smtClean="0"/>
              <a:t>private</a:t>
            </a:r>
            <a:r>
              <a:rPr lang="en-US" dirty="0" smtClean="0"/>
              <a:t> key, it is easy to find plaintext</a:t>
            </a:r>
          </a:p>
          <a:p>
            <a:endParaRPr lang="en-US" dirty="0"/>
          </a:p>
          <a:p>
            <a:r>
              <a:rPr lang="en-US" dirty="0" smtClean="0"/>
              <a:t>Sender encrypts plaintext with </a:t>
            </a:r>
            <a:r>
              <a:rPr lang="en-US" i="1" dirty="0" smtClean="0"/>
              <a:t>public key of receiver</a:t>
            </a:r>
          </a:p>
          <a:p>
            <a:r>
              <a:rPr lang="en-US" dirty="0" smtClean="0"/>
              <a:t>Receiver decrypts </a:t>
            </a:r>
            <a:r>
              <a:rPr lang="en-US" dirty="0" err="1" smtClean="0"/>
              <a:t>cipthertext</a:t>
            </a:r>
            <a:r>
              <a:rPr lang="en-US" dirty="0" smtClean="0"/>
              <a:t> with own </a:t>
            </a:r>
            <a:r>
              <a:rPr lang="en-US" i="1" dirty="0" smtClean="0"/>
              <a:t>private key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9785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Public-key Crypto: RSA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Generate key pair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G</a:t>
            </a:r>
            <a:r>
              <a:rPr lang="en-US" dirty="0" smtClean="0"/>
              <a:t>enerate two random large primes P and Q</a:t>
            </a:r>
            <a:endParaRPr lang="en-US" baseline="-25000" dirty="0" smtClean="0"/>
          </a:p>
          <a:p>
            <a:pPr lvl="1"/>
            <a:r>
              <a:rPr lang="en-US" dirty="0"/>
              <a:t>C</a:t>
            </a:r>
            <a:r>
              <a:rPr lang="en-US" dirty="0" smtClean="0"/>
              <a:t>ompute product N = P * Q</a:t>
            </a:r>
            <a:endParaRPr lang="en-US" baseline="-25000" dirty="0" smtClean="0"/>
          </a:p>
          <a:p>
            <a:pPr lvl="1"/>
            <a:r>
              <a:rPr lang="en-US" dirty="0" smtClean="0"/>
              <a:t>Take e </a:t>
            </a:r>
            <a:r>
              <a:rPr lang="en-US" i="1" dirty="0" err="1" smtClean="0"/>
              <a:t>coprime</a:t>
            </a:r>
            <a:r>
              <a:rPr lang="en-US" dirty="0" smtClean="0"/>
              <a:t> </a:t>
            </a:r>
            <a:r>
              <a:rPr lang="en-US" smtClean="0"/>
              <a:t>(no common </a:t>
            </a:r>
            <a:r>
              <a:rPr lang="en-US" dirty="0" smtClean="0"/>
              <a:t>divisor) to R </a:t>
            </a:r>
            <a:r>
              <a:rPr lang="en-US" dirty="0"/>
              <a:t>= (P – 1</a:t>
            </a:r>
            <a:r>
              <a:rPr lang="en-US" dirty="0" smtClean="0"/>
              <a:t>) * (</a:t>
            </a:r>
            <a:r>
              <a:rPr lang="en-US" dirty="0"/>
              <a:t>Q – 1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And d with e * d = 1 (mod R)</a:t>
            </a:r>
          </a:p>
          <a:p>
            <a:pPr lvl="1"/>
            <a:r>
              <a:rPr lang="en-US" dirty="0" smtClean="0"/>
              <a:t>Publish N and e as public key; keep P, Q, d private</a:t>
            </a:r>
          </a:p>
          <a:p>
            <a:r>
              <a:rPr lang="en-US" b="1" dirty="0" smtClean="0"/>
              <a:t>Encrypt</a:t>
            </a:r>
            <a:r>
              <a:rPr lang="en-US" dirty="0" smtClean="0"/>
              <a:t> plaintext m as m</a:t>
            </a:r>
            <a:r>
              <a:rPr lang="en-US" baseline="30000" dirty="0" smtClean="0"/>
              <a:t>e</a:t>
            </a:r>
            <a:r>
              <a:rPr lang="en-US" dirty="0" smtClean="0"/>
              <a:t> (mod N)</a:t>
            </a:r>
          </a:p>
          <a:p>
            <a:r>
              <a:rPr lang="en-US" b="1" dirty="0" smtClean="0"/>
              <a:t>Decrypt</a:t>
            </a:r>
            <a:r>
              <a:rPr lang="en-US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c as c</a:t>
            </a:r>
            <a:r>
              <a:rPr lang="en-US" baseline="30000" dirty="0" smtClean="0"/>
              <a:t>d</a:t>
            </a:r>
            <a:r>
              <a:rPr lang="en-US" dirty="0" smtClean="0"/>
              <a:t> (mod N)</a:t>
            </a:r>
          </a:p>
          <a:p>
            <a:endParaRPr lang="en-US" dirty="0" smtClean="0"/>
          </a:p>
          <a:p>
            <a:r>
              <a:rPr lang="en-US" dirty="0" smtClean="0"/>
              <a:t>Security depends on mathematical assumptions</a:t>
            </a:r>
          </a:p>
          <a:p>
            <a:pPr lvl="1"/>
            <a:r>
              <a:rPr lang="en-US" dirty="0" smtClean="0"/>
              <a:t>For key </a:t>
            </a:r>
            <a:r>
              <a:rPr lang="en-US" dirty="0"/>
              <a:t>pair generation: </a:t>
            </a:r>
            <a:r>
              <a:rPr lang="en-US" dirty="0" smtClean="0"/>
              <a:t>integer factorization is considered hard</a:t>
            </a:r>
            <a:endParaRPr lang="en-US" dirty="0"/>
          </a:p>
          <a:p>
            <a:pPr lvl="1"/>
            <a:r>
              <a:rPr lang="en-US" dirty="0" smtClean="0"/>
              <a:t>For encryption: discrete root extraction is considered hard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25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Uses of 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Digital signature</a:t>
            </a:r>
            <a:r>
              <a:rPr lang="en-US" dirty="0" smtClean="0"/>
              <a:t> helps ensure</a:t>
            </a:r>
          </a:p>
          <a:p>
            <a:pPr lvl="1"/>
            <a:r>
              <a:rPr lang="en-US" i="1" dirty="0" smtClean="0"/>
              <a:t>Authenticity</a:t>
            </a:r>
            <a:r>
              <a:rPr lang="en-US" dirty="0" smtClean="0"/>
              <a:t>: did the claimed sender really send this message?</a:t>
            </a:r>
          </a:p>
          <a:p>
            <a:pPr lvl="1"/>
            <a:r>
              <a:rPr lang="en-US" i="1" dirty="0" smtClean="0"/>
              <a:t>Integrity</a:t>
            </a:r>
            <a:r>
              <a:rPr lang="en-US" dirty="0" smtClean="0"/>
              <a:t>: is the received message really the message sent?</a:t>
            </a:r>
          </a:p>
          <a:p>
            <a:endParaRPr lang="en-US" dirty="0"/>
          </a:p>
          <a:p>
            <a:r>
              <a:rPr lang="en-US" b="1" dirty="0" smtClean="0"/>
              <a:t>Sign</a:t>
            </a:r>
            <a:r>
              <a:rPr lang="en-US" dirty="0" smtClean="0"/>
              <a:t> message (create </a:t>
            </a:r>
            <a:r>
              <a:rPr lang="en-US" i="1" dirty="0" smtClean="0"/>
              <a:t>detached signature</a:t>
            </a:r>
            <a:r>
              <a:rPr lang="en-US" dirty="0" smtClean="0"/>
              <a:t>) :</a:t>
            </a:r>
          </a:p>
          <a:p>
            <a:pPr lvl="1"/>
            <a:r>
              <a:rPr lang="en-US" dirty="0" smtClean="0"/>
              <a:t>Sender ‘</a:t>
            </a:r>
            <a:r>
              <a:rPr lang="en-US" i="1" dirty="0" smtClean="0"/>
              <a:t>decrypts</a:t>
            </a:r>
            <a:r>
              <a:rPr lang="en-US" dirty="0" smtClean="0"/>
              <a:t>’ message with own </a:t>
            </a:r>
            <a:r>
              <a:rPr lang="en-US" i="1" dirty="0" smtClean="0"/>
              <a:t>private</a:t>
            </a:r>
            <a:r>
              <a:rPr lang="en-US" dirty="0" smtClean="0"/>
              <a:t> key</a:t>
            </a:r>
          </a:p>
          <a:p>
            <a:pPr lvl="1"/>
            <a:r>
              <a:rPr lang="en-US" dirty="0" smtClean="0"/>
              <a:t>Only this sender can sign this way</a:t>
            </a:r>
          </a:p>
          <a:p>
            <a:endParaRPr lang="en-US" dirty="0" smtClean="0"/>
          </a:p>
          <a:p>
            <a:r>
              <a:rPr lang="en-US" b="1" dirty="0" smtClean="0"/>
              <a:t>Verify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i="1" dirty="0" smtClean="0"/>
              <a:t>detached signature</a:t>
            </a:r>
            <a:r>
              <a:rPr lang="en-US" dirty="0" smtClean="0"/>
              <a:t> for given message m)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dirty="0" smtClean="0"/>
              <a:t>Receiver ‘</a:t>
            </a:r>
            <a:r>
              <a:rPr lang="en-US" i="1" dirty="0" smtClean="0"/>
              <a:t>encrypts</a:t>
            </a:r>
            <a:r>
              <a:rPr lang="en-US" dirty="0" smtClean="0"/>
              <a:t>’ signature with sender’s </a:t>
            </a:r>
            <a:r>
              <a:rPr lang="en-US" i="1" dirty="0" smtClean="0"/>
              <a:t>public</a:t>
            </a:r>
            <a:r>
              <a:rPr lang="en-US" dirty="0" smtClean="0"/>
              <a:t> key</a:t>
            </a:r>
          </a:p>
          <a:p>
            <a:pPr lvl="2"/>
            <a:r>
              <a:rPr lang="en-US" dirty="0" smtClean="0"/>
              <a:t>Encryption result should equal m</a:t>
            </a:r>
          </a:p>
          <a:p>
            <a:pPr lvl="1"/>
            <a:r>
              <a:rPr lang="en-US" dirty="0" smtClean="0"/>
              <a:t>If verification fails, then</a:t>
            </a:r>
          </a:p>
          <a:p>
            <a:pPr lvl="2"/>
            <a:r>
              <a:rPr lang="en-US" dirty="0" smtClean="0"/>
              <a:t>Either the signature was not valid, or the message was modified</a:t>
            </a:r>
          </a:p>
          <a:p>
            <a:pPr lvl="1"/>
            <a:r>
              <a:rPr lang="en-US" dirty="0" smtClean="0"/>
              <a:t>Everyone (with public key) can verify signature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53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Alice wants to send </a:t>
            </a:r>
            <a:r>
              <a:rPr lang="en-US" dirty="0"/>
              <a:t>confidential </a:t>
            </a:r>
            <a:r>
              <a:rPr lang="en-US" dirty="0" smtClean="0"/>
              <a:t>message to Bob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Alice requests Bob’s public 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 intercepts Bob’s public key, and returns </a:t>
            </a:r>
            <a:r>
              <a:rPr lang="en-US" i="1" dirty="0" smtClean="0"/>
              <a:t>her own</a:t>
            </a:r>
            <a:r>
              <a:rPr lang="en-US" dirty="0" smtClean="0"/>
              <a:t> public 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Alice encrypts message with this (Eve’s) public 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 intercepts </a:t>
            </a:r>
            <a:r>
              <a:rPr lang="en-US" dirty="0" err="1" smtClean="0"/>
              <a:t>ciphertext</a:t>
            </a:r>
            <a:r>
              <a:rPr lang="en-US" dirty="0" smtClean="0"/>
              <a:t>, decrypts it, and reads / modifies it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Eve then re-encrypts message with Bob’s real public key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Bob receives </a:t>
            </a:r>
            <a:r>
              <a:rPr lang="en-US" dirty="0" err="1" smtClean="0"/>
              <a:t>ciphertext</a:t>
            </a:r>
            <a:r>
              <a:rPr lang="en-US" dirty="0" smtClean="0"/>
              <a:t>, and decrypts it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Alice and Bob cannot detect this breach of security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Alice signs the plaintext, then Eve can read but not modify message</a:t>
            </a:r>
          </a:p>
          <a:p>
            <a:pPr marL="0" indent="0">
              <a:buNone/>
            </a:pPr>
            <a:r>
              <a:rPr lang="en-US" dirty="0" smtClean="0"/>
              <a:t>If Alice signs the </a:t>
            </a:r>
            <a:r>
              <a:rPr lang="en-US" dirty="0" err="1" smtClean="0"/>
              <a:t>ciphertext</a:t>
            </a:r>
            <a:r>
              <a:rPr lang="en-US" dirty="0" smtClean="0"/>
              <a:t>, then Bob will detect re-encryption</a:t>
            </a:r>
          </a:p>
        </p:txBody>
      </p:sp>
    </p:spTree>
    <p:extLst>
      <p:ext uri="{BB962C8B-B14F-4D97-AF65-F5344CB8AC3E}">
        <p14:creationId xmlns:p14="http://schemas.microsoft.com/office/powerpoint/2010/main" val="17296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 Visualized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8219" y="1049346"/>
            <a:ext cx="4364736" cy="5717307"/>
          </a:xfrm>
        </p:spPr>
      </p:pic>
    </p:spTree>
    <p:extLst>
      <p:ext uri="{BB962C8B-B14F-4D97-AF65-F5344CB8AC3E}">
        <p14:creationId xmlns:p14="http://schemas.microsoft.com/office/powerpoint/2010/main" val="17642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 for Asymmetric Cryptography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Pairwise secure communication in group of N persons:</a:t>
            </a:r>
          </a:p>
          <a:p>
            <a:pPr lvl="1"/>
            <a:r>
              <a:rPr lang="en-US" dirty="0" smtClean="0"/>
              <a:t>N key pairs needed (cf. ½ N</a:t>
            </a:r>
            <a:r>
              <a:rPr lang="en-US" baseline="30000" dirty="0" smtClean="0"/>
              <a:t>2</a:t>
            </a:r>
            <a:r>
              <a:rPr lang="en-US" dirty="0" smtClean="0"/>
              <a:t> keys for symmetric crypto)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Key management: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hy can you trust a public key?  Public Key Infrastructure (PKI)</a:t>
            </a:r>
          </a:p>
          <a:p>
            <a:pPr lvl="1"/>
            <a:r>
              <a:rPr lang="en-US" i="1" dirty="0" smtClean="0"/>
              <a:t>Man-in-the-middle attack</a:t>
            </a:r>
          </a:p>
          <a:p>
            <a:pPr lvl="1"/>
            <a:endParaRPr lang="en-US" i="1" dirty="0" smtClean="0"/>
          </a:p>
          <a:p>
            <a:r>
              <a:rPr lang="en-US" dirty="0" smtClean="0"/>
              <a:t>Complexity of inverting (breaking) the one-way functions</a:t>
            </a:r>
          </a:p>
          <a:p>
            <a:pPr lvl="1"/>
            <a:r>
              <a:rPr lang="en-US" dirty="0" smtClean="0"/>
              <a:t>Prime factorization of large numbers</a:t>
            </a:r>
          </a:p>
          <a:p>
            <a:pPr lvl="1"/>
            <a:r>
              <a:rPr lang="en-US" dirty="0" smtClean="0"/>
              <a:t>Discrete logarithms modulo large primes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Relatively </a:t>
            </a:r>
            <a:r>
              <a:rPr lang="en-US" i="1" dirty="0" smtClean="0"/>
              <a:t>slow</a:t>
            </a:r>
          </a:p>
          <a:p>
            <a:endParaRPr lang="en-US" dirty="0"/>
          </a:p>
          <a:p>
            <a:r>
              <a:rPr lang="en-US" dirty="0" smtClean="0"/>
              <a:t>Longer keys needed than for symmetric crypto</a:t>
            </a:r>
          </a:p>
        </p:txBody>
      </p:sp>
    </p:spTree>
    <p:extLst>
      <p:ext uri="{BB962C8B-B14F-4D97-AF65-F5344CB8AC3E}">
        <p14:creationId xmlns:p14="http://schemas.microsoft.com/office/powerpoint/2010/main" val="190686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 for Information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</a:t>
            </a:r>
            <a:r>
              <a:rPr lang="en-US" dirty="0"/>
              <a:t>C</a:t>
            </a:r>
            <a:r>
              <a:rPr lang="en-US" dirty="0" smtClean="0"/>
              <a:t>ommunication and storage of information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Lecture 9: Compression for </a:t>
            </a:r>
            <a:r>
              <a:rPr lang="en-US" i="1" dirty="0" smtClean="0"/>
              <a:t>efficient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10: Protection against </a:t>
            </a:r>
            <a:r>
              <a:rPr lang="en-US" i="1" dirty="0" smtClean="0"/>
              <a:t>noise</a:t>
            </a:r>
            <a:r>
              <a:rPr lang="en-US" dirty="0" smtClean="0"/>
              <a:t> for </a:t>
            </a:r>
            <a:r>
              <a:rPr lang="en-US" i="1" dirty="0" smtClean="0"/>
              <a:t>reliable</a:t>
            </a:r>
            <a:r>
              <a:rPr lang="en-US" dirty="0" smtClean="0"/>
              <a:t> communication</a:t>
            </a:r>
          </a:p>
          <a:p>
            <a:r>
              <a:rPr lang="en-US" dirty="0" smtClean="0"/>
              <a:t>Lecture 11: Protection against </a:t>
            </a:r>
            <a:r>
              <a:rPr lang="en-US" i="1" dirty="0" smtClean="0"/>
              <a:t>adversary</a:t>
            </a:r>
            <a:r>
              <a:rPr lang="en-US" dirty="0" smtClean="0"/>
              <a:t> for </a:t>
            </a:r>
            <a:r>
              <a:rPr lang="en-US" i="1" dirty="0" smtClean="0"/>
              <a:t>secure</a:t>
            </a:r>
            <a:r>
              <a:rPr lang="en-US" dirty="0" smtClean="0"/>
              <a:t> communication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428647" y="2007752"/>
            <a:ext cx="1256680" cy="445088"/>
          </a:xfrm>
          <a:prstGeom prst="round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Sender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6449026" y="2007752"/>
            <a:ext cx="1256680" cy="445088"/>
          </a:xfrm>
          <a:prstGeom prst="round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Receiver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3938836" y="2007752"/>
            <a:ext cx="1256680" cy="445088"/>
          </a:xfrm>
          <a:prstGeom prst="round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Channel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" name="Straight Arrow Connector 7"/>
          <p:cNvCxnSpPr>
            <a:stCxn id="4" idx="3"/>
            <a:endCxn id="6" idx="1"/>
          </p:cNvCxnSpPr>
          <p:nvPr/>
        </p:nvCxnSpPr>
        <p:spPr bwMode="auto">
          <a:xfrm>
            <a:off x="2685327" y="2230296"/>
            <a:ext cx="1253509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>
            <a:stCxn id="6" idx="3"/>
            <a:endCxn id="5" idx="1"/>
          </p:cNvCxnSpPr>
          <p:nvPr/>
        </p:nvCxnSpPr>
        <p:spPr bwMode="auto">
          <a:xfrm>
            <a:off x="5195516" y="2230296"/>
            <a:ext cx="125351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Rounded Rectangle 18"/>
          <p:cNvSpPr/>
          <p:nvPr/>
        </p:nvSpPr>
        <p:spPr bwMode="auto">
          <a:xfrm>
            <a:off x="1435539" y="2831384"/>
            <a:ext cx="1256680" cy="445088"/>
          </a:xfrm>
          <a:prstGeom prst="roundRect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 smtClean="0">
                <a:latin typeface="Arial" pitchFamily="34" charset="0"/>
              </a:rPr>
              <a:t>Storer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55918" y="2831384"/>
            <a:ext cx="1256680" cy="445088"/>
          </a:xfrm>
          <a:prstGeom prst="roundRect">
            <a:avLst/>
          </a:prstGeom>
          <a:solidFill>
            <a:srgbClr val="3366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Retriever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3945728" y="2831384"/>
            <a:ext cx="1256680" cy="445088"/>
          </a:xfrm>
          <a:prstGeom prst="roundRect">
            <a:avLst/>
          </a:prstGeom>
          <a:solidFill>
            <a:srgbClr val="CCFFCC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Arial" pitchFamily="34" charset="0"/>
              </a:rPr>
              <a:t>Memory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" name="Straight Arrow Connector 21"/>
          <p:cNvCxnSpPr>
            <a:stCxn id="19" idx="3"/>
            <a:endCxn id="21" idx="1"/>
          </p:cNvCxnSpPr>
          <p:nvPr/>
        </p:nvCxnSpPr>
        <p:spPr bwMode="auto">
          <a:xfrm>
            <a:off x="2692219" y="3053928"/>
            <a:ext cx="1253509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21" idx="3"/>
            <a:endCxn id="20" idx="1"/>
          </p:cNvCxnSpPr>
          <p:nvPr/>
        </p:nvCxnSpPr>
        <p:spPr bwMode="auto">
          <a:xfrm>
            <a:off x="5202408" y="3053928"/>
            <a:ext cx="1253510" cy="0"/>
          </a:xfrm>
          <a:prstGeom prst="straightConnector1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8676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Crypto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good elements of symmetric and asymmetric crypto</a:t>
            </a:r>
          </a:p>
          <a:p>
            <a:pPr lvl="1"/>
            <a:r>
              <a:rPr lang="en-US" dirty="0" smtClean="0"/>
              <a:t>To repair weaknesses</a:t>
            </a:r>
          </a:p>
          <a:p>
            <a:endParaRPr lang="en-US" dirty="0"/>
          </a:p>
          <a:p>
            <a:r>
              <a:rPr lang="en-US" dirty="0" smtClean="0"/>
              <a:t>Use (slower) public-key crypto to</a:t>
            </a:r>
          </a:p>
          <a:p>
            <a:pPr lvl="1"/>
            <a:r>
              <a:rPr lang="en-US" dirty="0" smtClean="0"/>
              <a:t>encrypt secret keys</a:t>
            </a:r>
          </a:p>
          <a:p>
            <a:pPr lvl="1"/>
            <a:r>
              <a:rPr lang="en-US" dirty="0" smtClean="0"/>
              <a:t>create signatures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(faster) secret-key crypto to</a:t>
            </a:r>
          </a:p>
          <a:p>
            <a:pPr lvl="1"/>
            <a:r>
              <a:rPr lang="en-US" dirty="0" smtClean="0"/>
              <a:t>encrypt messages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GPG: GNU Privacy Guard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Hybrid crypto </a:t>
            </a:r>
            <a:r>
              <a:rPr lang="en-US" dirty="0"/>
              <a:t>s</a:t>
            </a:r>
            <a:r>
              <a:rPr lang="en-US" dirty="0" smtClean="0"/>
              <a:t>ystem</a:t>
            </a:r>
          </a:p>
          <a:p>
            <a:endParaRPr lang="en-US" dirty="0" smtClean="0"/>
          </a:p>
          <a:p>
            <a:r>
              <a:rPr lang="en-US" dirty="0" smtClean="0"/>
              <a:t>Based on open </a:t>
            </a:r>
            <a:r>
              <a:rPr lang="en-US" i="1" dirty="0" smtClean="0"/>
              <a:t>Pretty Good Privacy </a:t>
            </a:r>
            <a:r>
              <a:rPr lang="en-US" dirty="0" smtClean="0"/>
              <a:t>(PGP) standard</a:t>
            </a:r>
          </a:p>
          <a:p>
            <a:endParaRPr lang="en-US" dirty="0" smtClean="0"/>
          </a:p>
          <a:p>
            <a:r>
              <a:rPr lang="en-US" dirty="0" smtClean="0"/>
              <a:t>Available on Windows, Mac, Linux</a:t>
            </a:r>
          </a:p>
          <a:p>
            <a:endParaRPr lang="en-US" dirty="0" smtClean="0"/>
          </a:p>
          <a:p>
            <a:r>
              <a:rPr lang="en-US" dirty="0" smtClean="0"/>
              <a:t>Integrates with other software tools (e.g. email clients)</a:t>
            </a:r>
          </a:p>
          <a:p>
            <a:endParaRPr lang="en-US" dirty="0" smtClean="0"/>
          </a:p>
          <a:p>
            <a:r>
              <a:rPr lang="en-US" dirty="0" smtClean="0"/>
              <a:t>Supports key and trust management</a:t>
            </a:r>
          </a:p>
          <a:p>
            <a:pPr lvl="1"/>
            <a:r>
              <a:rPr lang="en-US" i="1" dirty="0" smtClean="0"/>
              <a:t>Web of trust</a:t>
            </a:r>
            <a:r>
              <a:rPr lang="en-US" dirty="0" smtClean="0"/>
              <a:t>: sign keys of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13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Crypto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Secure</a:t>
            </a:r>
            <a:r>
              <a:rPr lang="en-US" dirty="0" smtClean="0"/>
              <a:t> communication and storage of information</a:t>
            </a:r>
          </a:p>
          <a:p>
            <a:pPr lvl="1"/>
            <a:r>
              <a:rPr lang="en-US" i="1" dirty="0" smtClean="0"/>
              <a:t>Confidentiality</a:t>
            </a:r>
            <a:r>
              <a:rPr lang="en-US" dirty="0" smtClean="0"/>
              <a:t> (no reading by enemy): encrypt</a:t>
            </a:r>
          </a:p>
          <a:p>
            <a:pPr lvl="1"/>
            <a:r>
              <a:rPr lang="en-US" i="1" dirty="0" smtClean="0"/>
              <a:t>Authenticity</a:t>
            </a:r>
            <a:r>
              <a:rPr lang="en-US" dirty="0" smtClean="0"/>
              <a:t> (no tricking by enemy): sign</a:t>
            </a:r>
          </a:p>
          <a:p>
            <a:pPr lvl="1"/>
            <a:r>
              <a:rPr lang="en-US" i="1" dirty="0" smtClean="0"/>
              <a:t>Integrity</a:t>
            </a:r>
            <a:r>
              <a:rPr lang="en-US" dirty="0" smtClean="0"/>
              <a:t> (no tampering by enemy: sign</a:t>
            </a:r>
          </a:p>
          <a:p>
            <a:r>
              <a:rPr lang="en-US" dirty="0" smtClean="0">
                <a:hlinkClick r:id="rId3"/>
              </a:rPr>
              <a:t>Kerckhoffs’ Principle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Shannon's maxim</a:t>
            </a:r>
            <a:endParaRPr lang="en-US" dirty="0"/>
          </a:p>
          <a:p>
            <a:r>
              <a:rPr lang="en-US" b="1" dirty="0" smtClean="0">
                <a:hlinkClick r:id="rId5"/>
              </a:rPr>
              <a:t>Symmetric crypto</a:t>
            </a:r>
            <a:r>
              <a:rPr lang="en-US" dirty="0" smtClean="0"/>
              <a:t>: </a:t>
            </a:r>
            <a:r>
              <a:rPr lang="en-US" dirty="0" smtClean="0"/>
              <a:t>shared </a:t>
            </a:r>
            <a:r>
              <a:rPr lang="en-US" i="1" dirty="0" smtClean="0"/>
              <a:t>secret</a:t>
            </a:r>
            <a:r>
              <a:rPr lang="en-US" dirty="0" smtClean="0"/>
              <a:t> </a:t>
            </a:r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Encrypt and decrypt with identical key</a:t>
            </a:r>
          </a:p>
          <a:p>
            <a:pPr lvl="1"/>
            <a:r>
              <a:rPr lang="en-US" dirty="0" smtClean="0">
                <a:hlinkClick r:id="rId6"/>
              </a:rPr>
              <a:t>One-time pad</a:t>
            </a:r>
            <a:r>
              <a:rPr lang="en-US" dirty="0" smtClean="0"/>
              <a:t>: perfect secrecy</a:t>
            </a:r>
          </a:p>
          <a:p>
            <a:pPr lvl="1"/>
            <a:r>
              <a:rPr lang="en-US" dirty="0" smtClean="0">
                <a:hlinkClick r:id="rId7"/>
              </a:rPr>
              <a:t>Cipher block chaining</a:t>
            </a:r>
            <a:endParaRPr lang="en-US" dirty="0"/>
          </a:p>
          <a:p>
            <a:r>
              <a:rPr lang="en-US" b="1" dirty="0" smtClean="0">
                <a:hlinkClick r:id="rId8"/>
              </a:rPr>
              <a:t>Asymmetric crypto</a:t>
            </a:r>
            <a:r>
              <a:rPr lang="en-US" dirty="0" smtClean="0"/>
              <a:t>: </a:t>
            </a:r>
            <a:r>
              <a:rPr lang="en-US" i="1" dirty="0" smtClean="0"/>
              <a:t>public</a:t>
            </a:r>
            <a:r>
              <a:rPr lang="en-US" dirty="0" smtClean="0"/>
              <a:t> key + </a:t>
            </a:r>
            <a:r>
              <a:rPr lang="en-US" i="1" dirty="0" smtClean="0"/>
              <a:t>private</a:t>
            </a:r>
            <a:r>
              <a:rPr lang="en-US" dirty="0" smtClean="0"/>
              <a:t> key</a:t>
            </a:r>
          </a:p>
          <a:p>
            <a:pPr lvl="1"/>
            <a:r>
              <a:rPr lang="en-US" dirty="0" smtClean="0"/>
              <a:t>One-way trapdoor functions</a:t>
            </a:r>
          </a:p>
          <a:p>
            <a:pPr lvl="1"/>
            <a:r>
              <a:rPr lang="en-US" dirty="0" smtClean="0"/>
              <a:t>Encrypt with receiver’s public key, and decrypt with private key</a:t>
            </a:r>
          </a:p>
          <a:p>
            <a:pPr lvl="1"/>
            <a:r>
              <a:rPr lang="en-US" dirty="0" smtClean="0"/>
              <a:t>Sign with sender’s private key, and verify with public key</a:t>
            </a:r>
          </a:p>
          <a:p>
            <a:pPr lvl="1"/>
            <a:r>
              <a:rPr lang="en-US" dirty="0" smtClean="0"/>
              <a:t>RSA, GPG</a:t>
            </a:r>
          </a:p>
        </p:txBody>
      </p:sp>
    </p:spTree>
    <p:extLst>
      <p:ext uri="{BB962C8B-B14F-4D97-AF65-F5344CB8AC3E}">
        <p14:creationId xmlns:p14="http://schemas.microsoft.com/office/powerpoint/2010/main" val="226632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Information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Efficient</a:t>
            </a:r>
            <a:r>
              <a:rPr lang="en-US" dirty="0" smtClean="0"/>
              <a:t>, </a:t>
            </a:r>
            <a:r>
              <a:rPr lang="en-US" i="1" dirty="0" smtClean="0"/>
              <a:t>reliable</a:t>
            </a:r>
            <a:r>
              <a:rPr lang="en-US" dirty="0" smtClean="0"/>
              <a:t>, and </a:t>
            </a:r>
            <a:r>
              <a:rPr lang="en-US" i="1" dirty="0" smtClean="0"/>
              <a:t>secure</a:t>
            </a:r>
            <a:r>
              <a:rPr lang="en-US" dirty="0" smtClean="0"/>
              <a:t> communication:</a:t>
            </a:r>
          </a:p>
          <a:p>
            <a:pPr lvl="1"/>
            <a:r>
              <a:rPr lang="en-US" dirty="0" smtClean="0"/>
              <a:t>No computation in </a:t>
            </a:r>
            <a:r>
              <a:rPr lang="en-US" i="1" dirty="0" smtClean="0"/>
              <a:t>problem</a:t>
            </a:r>
            <a:r>
              <a:rPr lang="en-US" dirty="0" smtClean="0"/>
              <a:t>: information received unchanged</a:t>
            </a:r>
          </a:p>
          <a:p>
            <a:pPr lvl="1"/>
            <a:r>
              <a:rPr lang="en-US" dirty="0" smtClean="0"/>
              <a:t>Known limits on what can and cannot be achieved</a:t>
            </a:r>
          </a:p>
          <a:p>
            <a:pPr lvl="1"/>
            <a:r>
              <a:rPr lang="en-US" dirty="0" smtClean="0"/>
              <a:t>Heavy computations in </a:t>
            </a:r>
            <a:r>
              <a:rPr lang="en-US" i="1" dirty="0" smtClean="0"/>
              <a:t>solution</a:t>
            </a:r>
            <a:r>
              <a:rPr lang="en-US" dirty="0" smtClean="0"/>
              <a:t>: information is en/decoded</a:t>
            </a:r>
          </a:p>
          <a:p>
            <a:pPr lvl="1"/>
            <a:endParaRPr lang="en-US" dirty="0"/>
          </a:p>
          <a:p>
            <a:r>
              <a:rPr lang="en-US" b="1" dirty="0" smtClean="0"/>
              <a:t>Efficient</a:t>
            </a:r>
            <a:r>
              <a:rPr lang="en-US" dirty="0" smtClean="0"/>
              <a:t>: adapt to source characteristics (statistics)</a:t>
            </a:r>
          </a:p>
          <a:p>
            <a:endParaRPr lang="en-US" dirty="0"/>
          </a:p>
          <a:p>
            <a:r>
              <a:rPr lang="en-US" b="1" dirty="0" smtClean="0"/>
              <a:t>Reliable</a:t>
            </a:r>
            <a:r>
              <a:rPr lang="en-US" dirty="0" smtClean="0"/>
              <a:t>: adapt to channel characteristics (noise)</a:t>
            </a:r>
          </a:p>
          <a:p>
            <a:endParaRPr lang="en-US" dirty="0"/>
          </a:p>
          <a:p>
            <a:r>
              <a:rPr lang="en-US" b="1" dirty="0" smtClean="0"/>
              <a:t>Secure</a:t>
            </a:r>
            <a:r>
              <a:rPr lang="en-US" dirty="0" smtClean="0"/>
              <a:t>: adapt to enemy characteristics</a:t>
            </a:r>
          </a:p>
          <a:p>
            <a:pPr lvl="1"/>
            <a:r>
              <a:rPr lang="en-US" dirty="0" smtClean="0"/>
              <a:t>Confidentiality</a:t>
            </a:r>
          </a:p>
          <a:p>
            <a:pPr lvl="1"/>
            <a:r>
              <a:rPr lang="en-US" dirty="0" smtClean="0"/>
              <a:t>Authenticity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0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Communication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3" name="Group 32"/>
          <p:cNvGrpSpPr/>
          <p:nvPr/>
        </p:nvGrpSpPr>
        <p:grpSpPr>
          <a:xfrm>
            <a:off x="914946" y="2868433"/>
            <a:ext cx="1263822" cy="3120479"/>
            <a:chOff x="914946" y="2326211"/>
            <a:chExt cx="1263822" cy="3120479"/>
          </a:xfrm>
        </p:grpSpPr>
        <p:sp>
          <p:nvSpPr>
            <p:cNvPr id="34" name="Rounded Rectangle 33"/>
            <p:cNvSpPr/>
            <p:nvPr/>
          </p:nvSpPr>
          <p:spPr bwMode="auto">
            <a:xfrm>
              <a:off x="914946" y="2326211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 bwMode="auto">
            <a:xfrm>
              <a:off x="922088" y="500160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171626" y="3105246"/>
            <a:ext cx="6106763" cy="2675392"/>
            <a:chOff x="2171626" y="2563024"/>
            <a:chExt cx="6106763" cy="2675392"/>
          </a:xfrm>
        </p:grpSpPr>
        <p:sp>
          <p:nvSpPr>
            <p:cNvPr id="45" name="Rounded Rectangle 44"/>
            <p:cNvSpPr/>
            <p:nvPr/>
          </p:nvSpPr>
          <p:spPr bwMode="auto">
            <a:xfrm>
              <a:off x="7021709" y="366390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8" name="Elbow Connector 77"/>
            <p:cNvCxnSpPr>
              <a:stCxn id="34" idx="3"/>
              <a:endCxn id="45" idx="0"/>
            </p:cNvCxnSpPr>
            <p:nvPr/>
          </p:nvCxnSpPr>
          <p:spPr bwMode="auto">
            <a:xfrm>
              <a:off x="2171626" y="2563024"/>
              <a:ext cx="5478423" cy="1100883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0" name="Elbow Connector 79"/>
            <p:cNvCxnSpPr>
              <a:stCxn id="45" idx="2"/>
              <a:endCxn id="35" idx="3"/>
            </p:cNvCxnSpPr>
            <p:nvPr/>
          </p:nvCxnSpPr>
          <p:spPr bwMode="auto">
            <a:xfrm rot="5400000">
              <a:off x="4349699" y="1938065"/>
              <a:ext cx="1129420" cy="5471281"/>
            </a:xfrm>
            <a:prstGeom prst="bentConnector2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6" name="Group 35"/>
          <p:cNvGrpSpPr/>
          <p:nvPr/>
        </p:nvGrpSpPr>
        <p:grpSpPr>
          <a:xfrm>
            <a:off x="5262027" y="3763792"/>
            <a:ext cx="1759682" cy="679150"/>
            <a:chOff x="5233486" y="3663907"/>
            <a:chExt cx="1759682" cy="679150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5233486" y="3663907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Noise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38" name="Straight Arrow Connector 37"/>
            <p:cNvCxnSpPr>
              <a:stCxn id="37" idx="3"/>
              <a:endCxn id="45" idx="1"/>
            </p:cNvCxnSpPr>
            <p:nvPr/>
          </p:nvCxnSpPr>
          <p:spPr bwMode="auto">
            <a:xfrm>
              <a:off x="6490166" y="3886451"/>
              <a:ext cx="503002" cy="456606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oup 9"/>
          <p:cNvGrpSpPr/>
          <p:nvPr/>
        </p:nvGrpSpPr>
        <p:grpSpPr>
          <a:xfrm>
            <a:off x="5266019" y="4442942"/>
            <a:ext cx="1755690" cy="537552"/>
            <a:chOff x="3938836" y="3558258"/>
            <a:chExt cx="1755690" cy="537552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3938836" y="3650722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11" idx="3"/>
              <a:endCxn id="45" idx="1"/>
            </p:cNvCxnSpPr>
            <p:nvPr/>
          </p:nvCxnSpPr>
          <p:spPr bwMode="auto">
            <a:xfrm flipV="1">
              <a:off x="5195516" y="3558258"/>
              <a:ext cx="499010" cy="31500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grpSp>
        <p:nvGrpSpPr>
          <p:cNvPr id="88" name="Group 87"/>
          <p:cNvGrpSpPr/>
          <p:nvPr/>
        </p:nvGrpSpPr>
        <p:grpSpPr>
          <a:xfrm>
            <a:off x="2171626" y="1341285"/>
            <a:ext cx="2804744" cy="4903015"/>
            <a:chOff x="2171626" y="799063"/>
            <a:chExt cx="2804744" cy="4903015"/>
          </a:xfrm>
        </p:grpSpPr>
        <p:cxnSp>
          <p:nvCxnSpPr>
            <p:cNvPr id="44" name="Straight Arrow Connector 43"/>
            <p:cNvCxnSpPr>
              <a:stCxn id="34" idx="3"/>
              <a:endCxn id="56" idx="1"/>
            </p:cNvCxnSpPr>
            <p:nvPr/>
          </p:nvCxnSpPr>
          <p:spPr bwMode="auto">
            <a:xfrm flipV="1">
              <a:off x="2171626" y="2548754"/>
              <a:ext cx="735147" cy="1427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>
              <a:stCxn id="41" idx="1"/>
              <a:endCxn id="57" idx="3"/>
            </p:cNvCxnSpPr>
            <p:nvPr/>
          </p:nvCxnSpPr>
          <p:spPr bwMode="auto">
            <a:xfrm flipH="1" flipV="1">
              <a:off x="4178057" y="5224145"/>
              <a:ext cx="798313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6" name="Rounded Rectangle 55"/>
            <p:cNvSpPr/>
            <p:nvPr/>
          </p:nvSpPr>
          <p:spPr bwMode="auto">
            <a:xfrm>
              <a:off x="2906773" y="2070821"/>
              <a:ext cx="1256680" cy="955866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Source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7" name="Rounded Rectangle 56"/>
            <p:cNvSpPr/>
            <p:nvPr/>
          </p:nvSpPr>
          <p:spPr bwMode="auto">
            <a:xfrm>
              <a:off x="2921377" y="4746212"/>
              <a:ext cx="1256680" cy="955866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Source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92048" y="799063"/>
              <a:ext cx="1687429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dirty="0" smtClean="0"/>
                <a:t>Efficiency</a:t>
              </a:r>
              <a:r>
                <a:rPr lang="en-US" i="1" dirty="0" smtClean="0"/>
                <a:t>: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Remove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Redundancy</a:t>
              </a:r>
              <a:endParaRPr lang="en-US" i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4163453" y="1341285"/>
            <a:ext cx="2858256" cy="4903016"/>
            <a:chOff x="4163453" y="799063"/>
            <a:chExt cx="2858256" cy="4903016"/>
          </a:xfrm>
        </p:grpSpPr>
        <p:cxnSp>
          <p:nvCxnSpPr>
            <p:cNvPr id="48" name="Straight Arrow Connector 47"/>
            <p:cNvCxnSpPr>
              <a:stCxn id="52" idx="1"/>
              <a:endCxn id="41" idx="3"/>
            </p:cNvCxnSpPr>
            <p:nvPr/>
          </p:nvCxnSpPr>
          <p:spPr bwMode="auto">
            <a:xfrm flipH="1">
              <a:off x="6233050" y="5224146"/>
              <a:ext cx="78865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>
              <a:stCxn id="56" idx="3"/>
              <a:endCxn id="40" idx="1"/>
            </p:cNvCxnSpPr>
            <p:nvPr/>
          </p:nvCxnSpPr>
          <p:spPr bwMode="auto">
            <a:xfrm flipV="1">
              <a:off x="4163453" y="2548755"/>
              <a:ext cx="798313" cy="14268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Rounded Rectangle 39"/>
            <p:cNvSpPr/>
            <p:nvPr/>
          </p:nvSpPr>
          <p:spPr bwMode="auto">
            <a:xfrm>
              <a:off x="4961766" y="2070822"/>
              <a:ext cx="1256680" cy="955866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Sign &amp;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Encrypt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41" name="Rounded Rectangle 40"/>
            <p:cNvSpPr/>
            <p:nvPr/>
          </p:nvSpPr>
          <p:spPr bwMode="auto">
            <a:xfrm>
              <a:off x="4976370" y="4746213"/>
              <a:ext cx="1256680" cy="955866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Decrypt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&amp; Verify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4832889" y="799063"/>
              <a:ext cx="1515733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dirty="0" smtClean="0"/>
                <a:t>Security</a:t>
              </a:r>
              <a:r>
                <a:rPr lang="en-US" i="1" dirty="0" smtClean="0"/>
                <a:t>: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Increase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Complexity</a:t>
              </a:r>
              <a:endParaRPr lang="en-US" i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6218446" y="1341284"/>
            <a:ext cx="2271018" cy="4903017"/>
            <a:chOff x="6218446" y="799062"/>
            <a:chExt cx="2271018" cy="4903017"/>
          </a:xfrm>
        </p:grpSpPr>
        <p:cxnSp>
          <p:nvCxnSpPr>
            <p:cNvPr id="47" name="Straight Arrow Connector 46"/>
            <p:cNvCxnSpPr>
              <a:stCxn id="45" idx="2"/>
              <a:endCxn id="52" idx="0"/>
            </p:cNvCxnSpPr>
            <p:nvPr/>
          </p:nvCxnSpPr>
          <p:spPr bwMode="auto">
            <a:xfrm>
              <a:off x="7650049" y="4123264"/>
              <a:ext cx="0" cy="62294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9" name="Straight Arrow Connector 48"/>
            <p:cNvCxnSpPr>
              <a:stCxn id="40" idx="3"/>
              <a:endCxn id="51" idx="1"/>
            </p:cNvCxnSpPr>
            <p:nvPr/>
          </p:nvCxnSpPr>
          <p:spPr bwMode="auto">
            <a:xfrm flipV="1">
              <a:off x="6218446" y="2548755"/>
              <a:ext cx="803263" cy="1426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51" name="Rounded Rectangle 50"/>
            <p:cNvSpPr/>
            <p:nvPr/>
          </p:nvSpPr>
          <p:spPr bwMode="auto">
            <a:xfrm>
              <a:off x="7021709" y="2070822"/>
              <a:ext cx="1256680" cy="955866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2" name="Rounded Rectangle 51"/>
            <p:cNvSpPr/>
            <p:nvPr/>
          </p:nvSpPr>
          <p:spPr bwMode="auto">
            <a:xfrm>
              <a:off x="7021709" y="4746213"/>
              <a:ext cx="1256680" cy="955866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6802035" y="799062"/>
              <a:ext cx="1687429" cy="10618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70000"/>
                </a:lnSpc>
              </a:pPr>
              <a:r>
                <a:rPr lang="en-US" b="1" dirty="0" smtClean="0"/>
                <a:t>Reliability</a:t>
              </a:r>
              <a:r>
                <a:rPr lang="en-US" i="1" dirty="0" smtClean="0"/>
                <a:t>: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Add</a:t>
              </a:r>
            </a:p>
            <a:p>
              <a:pPr algn="ctr">
                <a:lnSpc>
                  <a:spcPct val="70000"/>
                </a:lnSpc>
              </a:pPr>
              <a:r>
                <a:rPr lang="en-US" i="1" dirty="0" smtClean="0"/>
                <a:t>Redundancy</a:t>
              </a:r>
              <a:endParaRPr lang="en-US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6322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audio (CD)</a:t>
            </a:r>
          </a:p>
          <a:p>
            <a:r>
              <a:rPr lang="en-US" dirty="0" smtClean="0"/>
              <a:t>Digital telecommunication (GSM)</a:t>
            </a:r>
          </a:p>
          <a:p>
            <a:r>
              <a:rPr lang="en-US" dirty="0" smtClean="0"/>
              <a:t>Digital video (DVD)</a:t>
            </a:r>
          </a:p>
          <a:p>
            <a:r>
              <a:rPr lang="en-US" dirty="0" smtClean="0"/>
              <a:t>Digital television broadcasting</a:t>
            </a:r>
          </a:p>
          <a:p>
            <a:r>
              <a:rPr lang="en-US" dirty="0" smtClean="0"/>
              <a:t>Internet</a:t>
            </a:r>
          </a:p>
          <a:p>
            <a:pPr lvl="1"/>
            <a:r>
              <a:rPr lang="en-US" dirty="0" err="1" smtClean="0"/>
              <a:t>Webshops</a:t>
            </a:r>
            <a:endParaRPr lang="en-US" dirty="0" smtClean="0"/>
          </a:p>
          <a:p>
            <a:pPr lvl="1"/>
            <a:r>
              <a:rPr lang="en-US" dirty="0" smtClean="0"/>
              <a:t>Internet banking</a:t>
            </a:r>
          </a:p>
          <a:p>
            <a:endParaRPr lang="en-US" dirty="0" smtClean="0"/>
          </a:p>
          <a:p>
            <a:r>
              <a:rPr lang="en-US" dirty="0" smtClean="0"/>
              <a:t>Electronic voting</a:t>
            </a:r>
          </a:p>
          <a:p>
            <a:r>
              <a:rPr lang="en-US" dirty="0" smtClean="0"/>
              <a:t>Anonymous digital money</a:t>
            </a:r>
          </a:p>
          <a:p>
            <a:pPr lvl="1"/>
            <a:r>
              <a:rPr lang="en-US" dirty="0" err="1" smtClean="0"/>
              <a:t>Bitcoins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37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Computation: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third party determine average age of a group,</a:t>
            </a:r>
          </a:p>
          <a:p>
            <a:pPr lvl="1"/>
            <a:r>
              <a:rPr lang="en-US" dirty="0" smtClean="0"/>
              <a:t>without discovering more about the ages than the average?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6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Announcements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Deadline for Assignment 3: Fri </a:t>
            </a:r>
            <a:r>
              <a:rPr lang="en-US" dirty="0" smtClean="0"/>
              <a:t>18 </a:t>
            </a:r>
            <a:r>
              <a:rPr lang="en-US" dirty="0" smtClean="0"/>
              <a:t>Dec </a:t>
            </a:r>
            <a:r>
              <a:rPr lang="en-US" dirty="0" smtClean="0"/>
              <a:t>2015, </a:t>
            </a:r>
            <a:r>
              <a:rPr lang="en-US" dirty="0" smtClean="0"/>
              <a:t>23:59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Khan Academy: </a:t>
            </a:r>
            <a:r>
              <a:rPr lang="en-US" dirty="0">
                <a:hlinkClick r:id="rId3"/>
              </a:rPr>
              <a:t>Gambling with Secrets (Cryptography</a:t>
            </a:r>
            <a:r>
              <a:rPr lang="en-US" dirty="0" smtClean="0">
                <a:hlinkClick r:id="rId3"/>
              </a:rPr>
              <a:t>)</a:t>
            </a:r>
            <a:endParaRPr lang="en-US" dirty="0" smtClean="0"/>
          </a:p>
          <a:p>
            <a:pPr lvl="1" eaLnBrk="1" hangingPunct="1"/>
            <a:r>
              <a:rPr lang="en-US" dirty="0" smtClean="0"/>
              <a:t>Especially 4, 8, optionally 7</a:t>
            </a:r>
          </a:p>
          <a:p>
            <a:pPr marL="0" indent="0" eaLnBrk="1" hangingPunct="1">
              <a:buNone/>
            </a:pPr>
            <a:endParaRPr lang="en-US" dirty="0"/>
          </a:p>
          <a:p>
            <a:pPr eaLnBrk="1" hangingPunct="1"/>
            <a:r>
              <a:rPr lang="en-US" dirty="0" smtClean="0"/>
              <a:t>Crypto part (Lecture 11</a:t>
            </a:r>
            <a:r>
              <a:rPr lang="en-US" dirty="0"/>
              <a:t>) </a:t>
            </a:r>
            <a:r>
              <a:rPr lang="en-US" dirty="0" smtClean="0"/>
              <a:t>involves GPG</a:t>
            </a:r>
            <a:r>
              <a:rPr lang="en-US" dirty="0"/>
              <a:t>: </a:t>
            </a:r>
            <a:r>
              <a:rPr lang="en-US" dirty="0" smtClean="0">
                <a:hlinkClick r:id="rId4"/>
              </a:rPr>
              <a:t>www.gnupg.org</a:t>
            </a:r>
            <a:endParaRPr lang="en-US" dirty="0" smtClean="0"/>
          </a:p>
          <a:p>
            <a:pPr lvl="1" eaLnBrk="1" hangingPunct="1"/>
            <a:r>
              <a:rPr lang="en-US" dirty="0" smtClean="0"/>
              <a:t>Windows, Mac, Linux versions available</a:t>
            </a:r>
          </a:p>
          <a:p>
            <a:pPr lvl="1" eaLnBrk="1" hangingPunct="1"/>
            <a:r>
              <a:rPr lang="en-US" dirty="0" smtClean="0">
                <a:hlinkClick r:id="rId5"/>
              </a:rPr>
              <a:t>GPG Quick Start</a:t>
            </a:r>
            <a:endParaRPr lang="en-US" dirty="0" smtClean="0"/>
          </a:p>
          <a:p>
            <a:pPr lvl="1" eaLnBrk="1" hangingPunct="1"/>
            <a:endParaRPr lang="en-US" dirty="0"/>
          </a:p>
          <a:p>
            <a:pPr eaLnBrk="1" hangingPunct="1"/>
            <a:r>
              <a:rPr lang="en-US" dirty="0" smtClean="0"/>
              <a:t>Next theme: </a:t>
            </a:r>
            <a:r>
              <a:rPr lang="en-US" smtClean="0"/>
              <a:t>Limits </a:t>
            </a:r>
            <a:r>
              <a:rPr lang="en-US" smtClean="0"/>
              <a:t>on </a:t>
            </a:r>
            <a:r>
              <a:rPr lang="en-US" dirty="0" smtClean="0"/>
              <a:t>Computability</a:t>
            </a:r>
          </a:p>
          <a:p>
            <a:pPr eaLnBrk="1" hangingPunct="1">
              <a:buNone/>
            </a:pPr>
            <a:endParaRPr lang="en-US" dirty="0" smtClean="0"/>
          </a:p>
          <a:p>
            <a:pPr lvl="1"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Shannon’s </a:t>
            </a:r>
            <a:r>
              <a:rPr lang="en-US" dirty="0" smtClean="0"/>
              <a:t>Coding </a:t>
            </a:r>
            <a:r>
              <a:rPr lang="en-US" dirty="0" smtClean="0"/>
              <a:t>Theorems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156575" cy="5253622"/>
          </a:xfrm>
        </p:spPr>
        <p:txBody>
          <a:bodyPr/>
          <a:lstStyle/>
          <a:p>
            <a:r>
              <a:rPr lang="en-US" b="1" dirty="0" smtClean="0"/>
              <a:t>Source Coding Theorem</a:t>
            </a:r>
            <a:r>
              <a:rPr lang="en-US" dirty="0" smtClean="0"/>
              <a:t> (Shannon, 1948):</a:t>
            </a:r>
          </a:p>
          <a:p>
            <a:endParaRPr lang="en-US" dirty="0"/>
          </a:p>
          <a:p>
            <a:pPr lvl="1"/>
            <a:r>
              <a:rPr lang="en-US" dirty="0" smtClean="0"/>
              <a:t>There is a precise limit on compression: the source entropy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b="1" dirty="0"/>
              <a:t>Channel Coding Theorem</a:t>
            </a:r>
            <a:r>
              <a:rPr lang="en-US" dirty="0"/>
              <a:t> (Shannon, 1948):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There is a precise limit on efficiency loss on a noisy channel to achieve (almost 100%) reliability: the effective channel capacity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568710" y="2625669"/>
            <a:ext cx="7983499" cy="445088"/>
            <a:chOff x="582041" y="2933852"/>
            <a:chExt cx="7983499" cy="445088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582041" y="29338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7308860" y="29338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3945451" y="29338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7" name="Straight Arrow Connector 6"/>
            <p:cNvCxnSpPr>
              <a:stCxn id="4" idx="3"/>
              <a:endCxn id="9" idx="1"/>
            </p:cNvCxnSpPr>
            <p:nvPr/>
          </p:nvCxnSpPr>
          <p:spPr bwMode="auto">
            <a:xfrm>
              <a:off x="183872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>
              <a:stCxn id="6" idx="3"/>
              <a:endCxn id="10" idx="1"/>
            </p:cNvCxnSpPr>
            <p:nvPr/>
          </p:nvCxnSpPr>
          <p:spPr bwMode="auto">
            <a:xfrm>
              <a:off x="520213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9" name="Rounded Rectangle 8"/>
            <p:cNvSpPr/>
            <p:nvPr/>
          </p:nvSpPr>
          <p:spPr bwMode="auto">
            <a:xfrm>
              <a:off x="2263746" y="2933852"/>
              <a:ext cx="1256680" cy="44508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5627156" y="2933852"/>
              <a:ext cx="1256680" cy="445088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1" name="Straight Arrow Connector 10"/>
            <p:cNvCxnSpPr>
              <a:stCxn id="9" idx="3"/>
              <a:endCxn id="6" idx="1"/>
            </p:cNvCxnSpPr>
            <p:nvPr/>
          </p:nvCxnSpPr>
          <p:spPr bwMode="auto">
            <a:xfrm>
              <a:off x="3520426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>
              <a:stCxn id="10" idx="3"/>
              <a:endCxn id="5" idx="1"/>
            </p:cNvCxnSpPr>
            <p:nvPr/>
          </p:nvCxnSpPr>
          <p:spPr bwMode="auto">
            <a:xfrm>
              <a:off x="6883836" y="3156396"/>
              <a:ext cx="42502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oup 14"/>
          <p:cNvGrpSpPr/>
          <p:nvPr/>
        </p:nvGrpSpPr>
        <p:grpSpPr>
          <a:xfrm>
            <a:off x="582041" y="5083341"/>
            <a:ext cx="7983499" cy="1193050"/>
            <a:chOff x="582041" y="2933852"/>
            <a:chExt cx="7983499" cy="1193050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582041" y="2933852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7308860" y="2933852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3945451" y="2933852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9" name="Straight Arrow Connector 18"/>
            <p:cNvCxnSpPr>
              <a:stCxn id="17" idx="3"/>
              <a:endCxn id="22" idx="1"/>
            </p:cNvCxnSpPr>
            <p:nvPr/>
          </p:nvCxnSpPr>
          <p:spPr bwMode="auto">
            <a:xfrm>
              <a:off x="183872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>
              <a:stCxn id="19" idx="3"/>
              <a:endCxn id="23" idx="1"/>
            </p:cNvCxnSpPr>
            <p:nvPr/>
          </p:nvCxnSpPr>
          <p:spPr bwMode="auto">
            <a:xfrm>
              <a:off x="5202131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1" name="Rounded Rectangle 20"/>
            <p:cNvSpPr/>
            <p:nvPr/>
          </p:nvSpPr>
          <p:spPr bwMode="auto">
            <a:xfrm>
              <a:off x="2263746" y="2933852"/>
              <a:ext cx="1256680" cy="445088"/>
            </a:xfrm>
            <a:prstGeom prst="roundRect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627156" y="2933852"/>
              <a:ext cx="1256680" cy="445088"/>
            </a:xfrm>
            <a:prstGeom prst="roundRect">
              <a:avLst/>
            </a:prstGeom>
            <a:solidFill>
              <a:srgbClr val="FFFF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3" name="Straight Arrow Connector 22"/>
            <p:cNvCxnSpPr>
              <a:stCxn id="22" idx="3"/>
              <a:endCxn id="19" idx="1"/>
            </p:cNvCxnSpPr>
            <p:nvPr/>
          </p:nvCxnSpPr>
          <p:spPr bwMode="auto">
            <a:xfrm>
              <a:off x="3520426" y="3156396"/>
              <a:ext cx="425025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>
              <a:stCxn id="23" idx="3"/>
              <a:endCxn id="18" idx="1"/>
            </p:cNvCxnSpPr>
            <p:nvPr/>
          </p:nvCxnSpPr>
          <p:spPr bwMode="auto">
            <a:xfrm>
              <a:off x="6883836" y="3156396"/>
              <a:ext cx="425024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3938836" y="3681814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Noise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26" name="Straight Arrow Connector 25"/>
            <p:cNvCxnSpPr>
              <a:stCxn id="26" idx="0"/>
              <a:endCxn id="19" idx="2"/>
            </p:cNvCxnSpPr>
            <p:nvPr/>
          </p:nvCxnSpPr>
          <p:spPr bwMode="auto">
            <a:xfrm flipV="1">
              <a:off x="4567176" y="3378940"/>
              <a:ext cx="6615" cy="30287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612071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Situation and approach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Sender ➔ </a:t>
            </a:r>
            <a:r>
              <a:rPr lang="en-US" i="1" dirty="0" smtClean="0"/>
              <a:t>Alice</a:t>
            </a:r>
            <a:r>
              <a:rPr lang="en-US" dirty="0" smtClean="0"/>
              <a:t>; Receiver </a:t>
            </a:r>
            <a:r>
              <a:rPr lang="en-US" dirty="0"/>
              <a:t>➔ </a:t>
            </a:r>
            <a:r>
              <a:rPr lang="en-US" i="1" dirty="0" smtClean="0"/>
              <a:t>Bob</a:t>
            </a:r>
            <a:r>
              <a:rPr lang="en-US" dirty="0" smtClean="0"/>
              <a:t>; Enemy </a:t>
            </a:r>
            <a:r>
              <a:rPr lang="en-US" dirty="0"/>
              <a:t>➔ </a:t>
            </a:r>
            <a:r>
              <a:rPr lang="en-US" i="1" dirty="0" smtClean="0"/>
              <a:t>Eve</a:t>
            </a:r>
            <a:r>
              <a:rPr lang="en-US" dirty="0" smtClean="0"/>
              <a:t> (eavesdropper)</a:t>
            </a:r>
          </a:p>
          <a:p>
            <a:pPr lvl="1"/>
            <a:r>
              <a:rPr lang="en-US" dirty="0" err="1" smtClean="0"/>
              <a:t>Unencoded</a:t>
            </a:r>
            <a:r>
              <a:rPr lang="en-US" dirty="0" smtClean="0"/>
              <a:t> / decoded </a:t>
            </a:r>
            <a:r>
              <a:rPr lang="en-US" dirty="0"/>
              <a:t>message ➔ </a:t>
            </a:r>
            <a:r>
              <a:rPr lang="en-US" i="1" dirty="0" smtClean="0"/>
              <a:t>plaintext</a:t>
            </a:r>
            <a:r>
              <a:rPr lang="en-US" dirty="0" smtClean="0"/>
              <a:t>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ncoded message </a:t>
            </a:r>
            <a:r>
              <a:rPr lang="en-US" dirty="0"/>
              <a:t>➔ </a:t>
            </a:r>
            <a:r>
              <a:rPr lang="en-US" i="1" dirty="0" err="1" smtClean="0"/>
              <a:t>ciphertext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Encode / </a:t>
            </a:r>
            <a:r>
              <a:rPr lang="en-US" dirty="0"/>
              <a:t>decode ➔ </a:t>
            </a:r>
            <a:r>
              <a:rPr lang="en-US" i="1" dirty="0" smtClean="0"/>
              <a:t>encrypt</a:t>
            </a:r>
            <a:r>
              <a:rPr lang="en-US" dirty="0" smtClean="0"/>
              <a:t> /</a:t>
            </a:r>
            <a:r>
              <a:rPr lang="en-US" i="1" dirty="0" smtClean="0"/>
              <a:t> decrypt</a:t>
            </a:r>
            <a:r>
              <a:rPr lang="en-US" dirty="0" smtClean="0"/>
              <a:t> (or </a:t>
            </a:r>
            <a:r>
              <a:rPr lang="en-US" i="1" dirty="0" smtClean="0"/>
              <a:t>sign</a:t>
            </a:r>
            <a:r>
              <a:rPr lang="en-US" dirty="0" smtClean="0"/>
              <a:t> / </a:t>
            </a:r>
            <a:r>
              <a:rPr lang="en-US" i="1" dirty="0" smtClean="0"/>
              <a:t>verify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82041" y="4799595"/>
            <a:ext cx="7983499" cy="445088"/>
            <a:chOff x="582041" y="2565185"/>
            <a:chExt cx="7983499" cy="445088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582041" y="2565185"/>
              <a:ext cx="1256680" cy="445088"/>
            </a:xfrm>
            <a:prstGeom prst="roundRect">
              <a:avLst/>
            </a:prstGeom>
            <a:solidFill>
              <a:srgbClr val="FFFF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Sender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Rounded Rectangle 5"/>
            <p:cNvSpPr/>
            <p:nvPr/>
          </p:nvSpPr>
          <p:spPr bwMode="auto">
            <a:xfrm>
              <a:off x="7308860" y="2565185"/>
              <a:ext cx="1256680" cy="445088"/>
            </a:xfrm>
            <a:prstGeom prst="roundRect">
              <a:avLst/>
            </a:prstGeom>
            <a:solidFill>
              <a:srgbClr val="3366FF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Receiver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945451" y="2565185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2" name="Straight Arrow Connector 11"/>
            <p:cNvCxnSpPr>
              <a:stCxn id="5" idx="3"/>
              <a:endCxn id="7" idx="1"/>
            </p:cNvCxnSpPr>
            <p:nvPr/>
          </p:nvCxnSpPr>
          <p:spPr bwMode="auto">
            <a:xfrm>
              <a:off x="1838721" y="2787729"/>
              <a:ext cx="2106730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>
              <a:stCxn id="7" idx="3"/>
              <a:endCxn id="6" idx="1"/>
            </p:cNvCxnSpPr>
            <p:nvPr/>
          </p:nvCxnSpPr>
          <p:spPr bwMode="auto">
            <a:xfrm>
              <a:off x="5202131" y="2787729"/>
              <a:ext cx="2106729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3938836" y="3913857"/>
            <a:ext cx="1256680" cy="885738"/>
            <a:chOff x="3938836" y="1679447"/>
            <a:chExt cx="1256680" cy="885738"/>
          </a:xfrm>
        </p:grpSpPr>
        <p:sp>
          <p:nvSpPr>
            <p:cNvPr id="14" name="Rounded Rectangle 13"/>
            <p:cNvSpPr/>
            <p:nvPr/>
          </p:nvSpPr>
          <p:spPr bwMode="auto">
            <a:xfrm>
              <a:off x="3938836" y="1679447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5" name="Straight Arrow Connector 14"/>
            <p:cNvCxnSpPr>
              <a:stCxn id="14" idx="2"/>
              <a:endCxn id="7" idx="0"/>
            </p:cNvCxnSpPr>
            <p:nvPr/>
          </p:nvCxnSpPr>
          <p:spPr bwMode="auto">
            <a:xfrm>
              <a:off x="4567176" y="2124535"/>
              <a:ext cx="6615" cy="44065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</p:grpSp>
      <p:grpSp>
        <p:nvGrpSpPr>
          <p:cNvPr id="30" name="Group 29"/>
          <p:cNvGrpSpPr/>
          <p:nvPr/>
        </p:nvGrpSpPr>
        <p:grpSpPr>
          <a:xfrm>
            <a:off x="1838721" y="4799595"/>
            <a:ext cx="5045115" cy="445088"/>
            <a:chOff x="1838721" y="2565185"/>
            <a:chExt cx="5045115" cy="445088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2263746" y="2565185"/>
              <a:ext cx="1256680" cy="445088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Encoder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5627156" y="2565185"/>
              <a:ext cx="1256680" cy="445088"/>
            </a:xfrm>
            <a:prstGeom prst="roundRect">
              <a:avLst/>
            </a:prstGeom>
            <a:solidFill>
              <a:schemeClr val="bg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Decoder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5" idx="3"/>
              <a:endCxn id="10" idx="1"/>
            </p:cNvCxnSpPr>
            <p:nvPr/>
          </p:nvCxnSpPr>
          <p:spPr bwMode="auto">
            <a:xfrm flipV="1">
              <a:off x="1838721" y="2787729"/>
              <a:ext cx="425025" cy="11575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7" idx="3"/>
              <a:endCxn id="11" idx="1"/>
            </p:cNvCxnSpPr>
            <p:nvPr/>
          </p:nvCxnSpPr>
          <p:spPr bwMode="auto">
            <a:xfrm flipV="1">
              <a:off x="5202131" y="2787729"/>
              <a:ext cx="425025" cy="11575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3" name="TextBox 32"/>
          <p:cNvSpPr txBox="1"/>
          <p:nvPr/>
        </p:nvSpPr>
        <p:spPr>
          <a:xfrm>
            <a:off x="817105" y="4156422"/>
            <a:ext cx="8031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Alice</a:t>
            </a:r>
            <a:endParaRPr lang="en-US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7532231" y="4156421"/>
            <a:ext cx="7035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Bob</a:t>
            </a:r>
            <a:endParaRPr lang="en-US" i="1" dirty="0"/>
          </a:p>
        </p:txBody>
      </p:sp>
      <p:sp>
        <p:nvSpPr>
          <p:cNvPr id="35" name="TextBox 34"/>
          <p:cNvSpPr txBox="1"/>
          <p:nvPr/>
        </p:nvSpPr>
        <p:spPr>
          <a:xfrm>
            <a:off x="584251" y="5561073"/>
            <a:ext cx="1230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Plaintext</a:t>
            </a:r>
            <a:endParaRPr lang="en-US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7324742" y="5561073"/>
            <a:ext cx="12309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Plaintext</a:t>
            </a:r>
            <a:endParaRPr lang="en-US" i="1" dirty="0"/>
          </a:p>
        </p:txBody>
      </p:sp>
      <p:sp>
        <p:nvSpPr>
          <p:cNvPr id="37" name="TextBox 36"/>
          <p:cNvSpPr txBox="1"/>
          <p:nvPr/>
        </p:nvSpPr>
        <p:spPr>
          <a:xfrm>
            <a:off x="2329994" y="5559060"/>
            <a:ext cx="1116735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Encrypt</a:t>
            </a:r>
          </a:p>
          <a:p>
            <a:pPr algn="ctr">
              <a:lnSpc>
                <a:spcPct val="70000"/>
              </a:lnSpc>
            </a:pPr>
            <a:r>
              <a:rPr lang="en-US" i="1" dirty="0" smtClean="0"/>
              <a:t>Sign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5680522" y="5606447"/>
            <a:ext cx="1130887" cy="6924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i="1" dirty="0" smtClean="0"/>
              <a:t>Decrypt</a:t>
            </a:r>
          </a:p>
          <a:p>
            <a:pPr algn="ctr">
              <a:lnSpc>
                <a:spcPct val="70000"/>
              </a:lnSpc>
            </a:pPr>
            <a:r>
              <a:rPr lang="en-US" i="1" dirty="0" smtClean="0"/>
              <a:t>Verify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107393" y="3930193"/>
            <a:ext cx="6891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/>
              <a:t>Eve</a:t>
            </a:r>
            <a:endParaRPr lang="en-US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3867404" y="5561073"/>
            <a:ext cx="1416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err="1"/>
              <a:t>C</a:t>
            </a:r>
            <a:r>
              <a:rPr lang="en-US" i="1" dirty="0" err="1" smtClean="0"/>
              <a:t>iphertext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5528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3" grpId="0" uiExpand="1"/>
      <p:bldP spid="34" grpId="0" uiExpand="1"/>
      <p:bldP spid="35" grpId="0" uiExpand="1"/>
      <p:bldP spid="36" grpId="0"/>
      <p:bldP spid="37" grpId="0"/>
      <p:bldP spid="39" grpId="0"/>
      <p:bldP spid="41" grpId="0" uiExpand="1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Security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Confidentiality</a:t>
            </a:r>
            <a:r>
              <a:rPr lang="en-US" dirty="0" smtClean="0"/>
              <a:t>: enemy cannot obtain information from message</a:t>
            </a:r>
          </a:p>
          <a:p>
            <a:pPr lvl="1" indent="-342900"/>
            <a:r>
              <a:rPr lang="en-US" dirty="0" smtClean="0"/>
              <a:t>E.g. also not partial information about content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Authenticity</a:t>
            </a:r>
            <a:r>
              <a:rPr lang="en-US" dirty="0" smtClean="0"/>
              <a:t>: enemy cannot pretend to be a legitimate sender</a:t>
            </a:r>
          </a:p>
          <a:p>
            <a:pPr lvl="1"/>
            <a:r>
              <a:rPr lang="en-US" dirty="0" smtClean="0"/>
              <a:t>E.g. send a message in name of someone else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Integrity</a:t>
            </a:r>
            <a:r>
              <a:rPr lang="en-US" dirty="0" smtClean="0"/>
              <a:t>: enemy cannot tamper with messages on channel</a:t>
            </a:r>
          </a:p>
          <a:p>
            <a:pPr lvl="1"/>
            <a:r>
              <a:rPr lang="en-US" dirty="0" smtClean="0"/>
              <a:t>E.g. replace (part of) message with other content unnoticed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980202" y="4468646"/>
            <a:ext cx="1668492" cy="1472986"/>
            <a:chOff x="980202" y="3368779"/>
            <a:chExt cx="1668492" cy="1472986"/>
          </a:xfrm>
        </p:grpSpPr>
        <p:sp>
          <p:nvSpPr>
            <p:cNvPr id="7" name="Rounded Rectangle 6"/>
            <p:cNvSpPr/>
            <p:nvPr/>
          </p:nvSpPr>
          <p:spPr bwMode="auto">
            <a:xfrm>
              <a:off x="1389151" y="439667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392014" y="3368779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Straight Arrow Connector 8"/>
            <p:cNvCxnSpPr>
              <a:stCxn id="8" idx="2"/>
              <a:endCxn id="7" idx="0"/>
            </p:cNvCxnSpPr>
            <p:nvPr/>
          </p:nvCxnSpPr>
          <p:spPr bwMode="auto">
            <a:xfrm flipH="1">
              <a:off x="2017491" y="3813867"/>
              <a:ext cx="2863" cy="58281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7" name="Straight Arrow Connector 16"/>
            <p:cNvCxnSpPr>
              <a:endCxn id="7" idx="1"/>
            </p:cNvCxnSpPr>
            <p:nvPr/>
          </p:nvCxnSpPr>
          <p:spPr bwMode="auto">
            <a:xfrm flipV="1">
              <a:off x="980202" y="4619221"/>
              <a:ext cx="408949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980715" y="3907762"/>
              <a:ext cx="3985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472706" y="4478123"/>
            <a:ext cx="2057907" cy="1463509"/>
            <a:chOff x="3472706" y="3378256"/>
            <a:chExt cx="2057907" cy="1463509"/>
          </a:xfrm>
        </p:grpSpPr>
        <p:sp>
          <p:nvSpPr>
            <p:cNvPr id="4" name="Rounded Rectangle 3"/>
            <p:cNvSpPr/>
            <p:nvPr/>
          </p:nvSpPr>
          <p:spPr bwMode="auto">
            <a:xfrm>
              <a:off x="3881143" y="439667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5" name="Rounded Rectangle 4"/>
            <p:cNvSpPr/>
            <p:nvPr/>
          </p:nvSpPr>
          <p:spPr bwMode="auto">
            <a:xfrm>
              <a:off x="3874528" y="3378256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6" name="Straight Arrow Connector 5"/>
            <p:cNvCxnSpPr>
              <a:stCxn id="5" idx="2"/>
              <a:endCxn id="4" idx="0"/>
            </p:cNvCxnSpPr>
            <p:nvPr/>
          </p:nvCxnSpPr>
          <p:spPr bwMode="auto">
            <a:xfrm>
              <a:off x="4502868" y="3823344"/>
              <a:ext cx="6615" cy="573333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>
              <a:stCxn id="4" idx="3"/>
            </p:cNvCxnSpPr>
            <p:nvPr/>
          </p:nvCxnSpPr>
          <p:spPr bwMode="auto">
            <a:xfrm flipV="1">
              <a:off x="5137823" y="4613527"/>
              <a:ext cx="392790" cy="569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3472706" y="3907762"/>
              <a:ext cx="3985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2</a:t>
              </a:r>
              <a:r>
                <a:rPr lang="en-US" dirty="0" smtClean="0"/>
                <a:t>.</a:t>
              </a:r>
              <a:endParaRPr lang="en-US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80261" y="4468647"/>
            <a:ext cx="2122730" cy="1678772"/>
            <a:chOff x="5980261" y="3368780"/>
            <a:chExt cx="2122730" cy="1678772"/>
          </a:xfrm>
        </p:grpSpPr>
        <p:sp>
          <p:nvSpPr>
            <p:cNvPr id="10" name="Rounded Rectangle 9"/>
            <p:cNvSpPr/>
            <p:nvPr/>
          </p:nvSpPr>
          <p:spPr bwMode="auto">
            <a:xfrm>
              <a:off x="6421365" y="4396677"/>
              <a:ext cx="1256680" cy="445088"/>
            </a:xfrm>
            <a:prstGeom prst="roundRect">
              <a:avLst/>
            </a:prstGeom>
            <a:solidFill>
              <a:srgbClr val="CCFFCC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 smtClean="0">
                  <a:latin typeface="Arial" pitchFamily="34" charset="0"/>
                </a:rPr>
                <a:t>Channel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14750" y="3368780"/>
              <a:ext cx="1256680" cy="445088"/>
            </a:xfrm>
            <a:prstGeom prst="roundRect">
              <a:avLst/>
            </a:prstGeom>
            <a:solidFill>
              <a:srgbClr val="FF0000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dirty="0">
                  <a:latin typeface="Arial" pitchFamily="34" charset="0"/>
                </a:rPr>
                <a:t>E</a:t>
              </a:r>
              <a:r>
                <a:rPr lang="en-US" dirty="0" smtClean="0">
                  <a:latin typeface="Arial" pitchFamily="34" charset="0"/>
                </a:rPr>
                <a:t>nemy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 bwMode="auto">
            <a:xfrm flipV="1">
              <a:off x="7336052" y="3809366"/>
              <a:ext cx="0" cy="597069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 bwMode="auto">
            <a:xfrm flipV="1">
              <a:off x="6748409" y="3828321"/>
              <a:ext cx="0" cy="568637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7041885" y="4163427"/>
              <a:ext cx="0" cy="884125"/>
            </a:xfrm>
            <a:prstGeom prst="line">
              <a:avLst/>
            </a:prstGeom>
            <a:noFill/>
            <a:ln w="762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Arrow Connector 19"/>
            <p:cNvCxnSpPr>
              <a:endCxn id="10" idx="1"/>
            </p:cNvCxnSpPr>
            <p:nvPr/>
          </p:nvCxnSpPr>
          <p:spPr bwMode="auto">
            <a:xfrm flipV="1">
              <a:off x="5980261" y="4619221"/>
              <a:ext cx="441104" cy="1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" name="Straight Arrow Connector 20"/>
            <p:cNvCxnSpPr>
              <a:stCxn id="10" idx="3"/>
            </p:cNvCxnSpPr>
            <p:nvPr/>
          </p:nvCxnSpPr>
          <p:spPr bwMode="auto">
            <a:xfrm flipV="1">
              <a:off x="7678045" y="4613527"/>
              <a:ext cx="424946" cy="5694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0" name="TextBox 39"/>
            <p:cNvSpPr txBox="1"/>
            <p:nvPr/>
          </p:nvSpPr>
          <p:spPr>
            <a:xfrm>
              <a:off x="5980774" y="3907762"/>
              <a:ext cx="39856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3.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7987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Compression Provide Confidentiality?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the symbol statistics </a:t>
            </a:r>
            <a:r>
              <a:rPr lang="en-US" dirty="0" smtClean="0"/>
              <a:t>after good compression?</a:t>
            </a:r>
          </a:p>
          <a:p>
            <a:endParaRPr lang="en-US" dirty="0"/>
          </a:p>
          <a:p>
            <a:pPr lvl="1"/>
            <a:r>
              <a:rPr lang="en-US" dirty="0" smtClean="0"/>
              <a:t>In favor: Result looks random: P(0) ≈ P(1) ≈ ½, etc.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Against: the compression algorithm will become known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Against: Obscurity ≠ Security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606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Kerckhoffs</a:t>
            </a:r>
            <a:r>
              <a:rPr lang="en-US" dirty="0" smtClean="0"/>
              <a:t>’ Principle (1883)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Kerckhoffs</a:t>
            </a:r>
            <a:r>
              <a:rPr lang="en-US" dirty="0" smtClean="0"/>
              <a:t>: “A </a:t>
            </a:r>
            <a:r>
              <a:rPr lang="en-US" dirty="0"/>
              <a:t>cryptosystem should be </a:t>
            </a:r>
            <a:r>
              <a:rPr lang="en-US" dirty="0" smtClean="0"/>
              <a:t>secure, </a:t>
            </a:r>
            <a:r>
              <a:rPr lang="en-US" dirty="0"/>
              <a:t>even if everything about the system, </a:t>
            </a:r>
            <a:r>
              <a:rPr lang="en-US" i="1" dirty="0"/>
              <a:t>except the key</a:t>
            </a:r>
            <a:r>
              <a:rPr lang="en-US" dirty="0"/>
              <a:t>, is public </a:t>
            </a:r>
            <a:r>
              <a:rPr lang="en-US" dirty="0" smtClean="0"/>
              <a:t>knowledge”</a:t>
            </a:r>
          </a:p>
          <a:p>
            <a:pPr lvl="1"/>
            <a:r>
              <a:rPr lang="en-US" dirty="0" smtClean="0"/>
              <a:t>The security should be in the difficulty of getting the secret key</a:t>
            </a:r>
          </a:p>
          <a:p>
            <a:endParaRPr lang="en-US" dirty="0"/>
          </a:p>
          <a:p>
            <a:r>
              <a:rPr lang="en-US" dirty="0"/>
              <a:t>Shannon: “the enemy knows the </a:t>
            </a:r>
            <a:r>
              <a:rPr lang="en-US" dirty="0" smtClean="0"/>
              <a:t>system being used”</a:t>
            </a:r>
          </a:p>
          <a:p>
            <a:pPr lvl="1"/>
            <a:r>
              <a:rPr lang="en-US" dirty="0"/>
              <a:t>“one ought to design systems under the assumption that the enemy will immediately gain full familiarity with </a:t>
            </a:r>
            <a:r>
              <a:rPr lang="en-US" dirty="0" smtClean="0"/>
              <a:t>them”</a:t>
            </a:r>
          </a:p>
          <a:p>
            <a:pPr lvl="1"/>
            <a:endParaRPr lang="en-US" dirty="0"/>
          </a:p>
          <a:p>
            <a:r>
              <a:rPr lang="en-US" dirty="0" smtClean="0"/>
              <a:t>No </a:t>
            </a:r>
            <a:r>
              <a:rPr lang="en-US" dirty="0" smtClean="0">
                <a:hlinkClick r:id="rId3"/>
              </a:rPr>
              <a:t>security through obscurity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031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Secure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Knowing the encryption algorithm and the </a:t>
            </a:r>
            <a:r>
              <a:rPr lang="en-US" dirty="0" err="1" smtClean="0"/>
              <a:t>ciphertext</a:t>
            </a:r>
            <a:r>
              <a:rPr lang="en-US" dirty="0" smtClean="0"/>
              <a:t>,</a:t>
            </a:r>
          </a:p>
          <a:p>
            <a:pPr lvl="1"/>
            <a:r>
              <a:rPr lang="en-US" dirty="0" smtClean="0"/>
              <a:t>but without knowing the key</a:t>
            </a:r>
            <a:r>
              <a:rPr lang="en-US" dirty="0" smtClean="0"/>
              <a:t>,</a:t>
            </a:r>
          </a:p>
          <a:p>
            <a:pPr lvl="1"/>
            <a:endParaRPr lang="en-US" dirty="0" smtClean="0"/>
          </a:p>
          <a:p>
            <a:r>
              <a:rPr lang="en-US" dirty="0"/>
              <a:t>i</a:t>
            </a:r>
            <a:r>
              <a:rPr lang="en-US" dirty="0" smtClean="0"/>
              <a:t>t should be </a:t>
            </a:r>
            <a:r>
              <a:rPr lang="en-US" i="1" dirty="0" smtClean="0"/>
              <a:t>more costly </a:t>
            </a:r>
            <a:r>
              <a:rPr lang="en-US" dirty="0" smtClean="0"/>
              <a:t>to recover </a:t>
            </a:r>
            <a:r>
              <a:rPr lang="en-US" i="1" dirty="0" smtClean="0"/>
              <a:t>any</a:t>
            </a:r>
            <a:r>
              <a:rPr lang="en-US" dirty="0" smtClean="0"/>
              <a:t> information about plaintext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han the value of that </a:t>
            </a:r>
            <a:r>
              <a:rPr lang="en-US" dirty="0" smtClean="0"/>
              <a:t>information.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should not take significantly less effort than </a:t>
            </a:r>
            <a:r>
              <a:rPr lang="en-US" i="1" dirty="0" smtClean="0"/>
              <a:t>trying all </a:t>
            </a:r>
            <a:r>
              <a:rPr lang="en-US" i="1" dirty="0" smtClean="0"/>
              <a:t>keys</a:t>
            </a:r>
          </a:p>
          <a:p>
            <a:endParaRPr lang="en-US" i="1" dirty="0" smtClean="0"/>
          </a:p>
          <a:p>
            <a:pPr lvl="1"/>
            <a:r>
              <a:rPr lang="en-US" dirty="0" smtClean="0"/>
              <a:t>Enemy can do no better than apply </a:t>
            </a:r>
            <a:r>
              <a:rPr lang="en-US" i="1" dirty="0" smtClean="0"/>
              <a:t>brute </a:t>
            </a:r>
            <a:r>
              <a:rPr lang="en-US" i="1" dirty="0" smtClean="0"/>
              <a:t>force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key space</a:t>
            </a:r>
            <a:r>
              <a:rPr lang="en-US" dirty="0" smtClean="0"/>
              <a:t> (set of all keys) should be sufficiently 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04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">
      <a:dk1>
        <a:srgbClr val="000000"/>
      </a:dk1>
      <a:lt1>
        <a:srgbClr val="FFFFFF"/>
      </a:lt1>
      <a:dk2>
        <a:srgbClr val="01486B"/>
      </a:dk2>
      <a:lt2>
        <a:srgbClr val="002A58"/>
      </a:lt2>
      <a:accent1>
        <a:srgbClr val="0075F6"/>
      </a:accent1>
      <a:accent2>
        <a:srgbClr val="02886B"/>
      </a:accent2>
      <a:accent3>
        <a:srgbClr val="FFFFFF"/>
      </a:accent3>
      <a:accent4>
        <a:srgbClr val="000000"/>
      </a:accent4>
      <a:accent5>
        <a:srgbClr val="AABDFA"/>
      </a:accent5>
      <a:accent6>
        <a:srgbClr val="027B60"/>
      </a:accent6>
      <a:hlink>
        <a:srgbClr val="D60029"/>
      </a:hlink>
      <a:folHlink>
        <a:srgbClr val="009900"/>
      </a:folHlink>
    </a:clrScheme>
    <a:fontScheme name="Level">
      <a:majorFont>
        <a:latin typeface="TUE Met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0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1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2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3B58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3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07B14C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4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439D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B0CC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5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1182FF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C1FF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16">
        <a:dk1>
          <a:srgbClr val="000000"/>
        </a:dk1>
        <a:lt1>
          <a:srgbClr val="FFFFFF"/>
        </a:lt1>
        <a:dk2>
          <a:srgbClr val="01486B"/>
        </a:dk2>
        <a:lt2>
          <a:srgbClr val="002A58"/>
        </a:lt2>
        <a:accent1>
          <a:srgbClr val="0075F6"/>
        </a:accent1>
        <a:accent2>
          <a:srgbClr val="02886B"/>
        </a:accent2>
        <a:accent3>
          <a:srgbClr val="FFFFFF"/>
        </a:accent3>
        <a:accent4>
          <a:srgbClr val="000000"/>
        </a:accent4>
        <a:accent5>
          <a:srgbClr val="AABDFA"/>
        </a:accent5>
        <a:accent6>
          <a:srgbClr val="027B60"/>
        </a:accent6>
        <a:hlink>
          <a:srgbClr val="8ED80A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GDIntro2006</Template>
  <TotalTime>39551</TotalTime>
  <Words>3273</Words>
  <Application>Microsoft Macintosh PowerPoint</Application>
  <PresentationFormat>On-screen Show (4:3)</PresentationFormat>
  <Paragraphs>617</Paragraphs>
  <Slides>37</Slides>
  <Notes>34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Times New Roman</vt:lpstr>
      <vt:lpstr>TUE Meta</vt:lpstr>
      <vt:lpstr>Verdana</vt:lpstr>
      <vt:lpstr>Wingdings</vt:lpstr>
      <vt:lpstr>Arial</vt:lpstr>
      <vt:lpstr>Level</vt:lpstr>
      <vt:lpstr>2IS80 Fundamentals of Informatics</vt:lpstr>
      <vt:lpstr>Theme 3: Information</vt:lpstr>
      <vt:lpstr>Road Map for Information Theme</vt:lpstr>
      <vt:lpstr>Shannon’s Coding Theorems</vt:lpstr>
      <vt:lpstr>Secure Communication</vt:lpstr>
      <vt:lpstr>Information Security Concerns</vt:lpstr>
      <vt:lpstr>Can’t Compression Provide Confidentiality?</vt:lpstr>
      <vt:lpstr>Kerckhoffs’ Principle (1883)</vt:lpstr>
      <vt:lpstr>Criteria for Secure Encryption</vt:lpstr>
      <vt:lpstr>One-Time Pad to Ensure Confidentiality</vt:lpstr>
      <vt:lpstr>Why One-Time Pad Decoding Works</vt:lpstr>
      <vt:lpstr>One-Time Pad: Perfect Secrecy</vt:lpstr>
      <vt:lpstr>Application: Pin Hiding &amp; Secret Sharing</vt:lpstr>
      <vt:lpstr>Trade-offs for One-Time Pad</vt:lpstr>
      <vt:lpstr>Symmetric Cryptography: Shared Secret Key</vt:lpstr>
      <vt:lpstr>Cipher Block Chaining: Motivation</vt:lpstr>
      <vt:lpstr>Cipher Block Chaining: Implementation</vt:lpstr>
      <vt:lpstr>Trade-offs for Symmetric Cryptography</vt:lpstr>
      <vt:lpstr>Security without Shared Keys: Challenge</vt:lpstr>
      <vt:lpstr>Security without Shared Keys: Solution</vt:lpstr>
      <vt:lpstr>Diffie–Hellman Trick Visualized</vt:lpstr>
      <vt:lpstr>Security without Shared Key: Attempt</vt:lpstr>
      <vt:lpstr>Weakness in Attempt</vt:lpstr>
      <vt:lpstr>Asymmetric Cryptography</vt:lpstr>
      <vt:lpstr>Practical Public-key Crypto: RSA</vt:lpstr>
      <vt:lpstr>Other Uses of Asymmetric Cryptography</vt:lpstr>
      <vt:lpstr>Man-in-the-Middle Attack</vt:lpstr>
      <vt:lpstr>Man-in-the-Middle Attack Visualized</vt:lpstr>
      <vt:lpstr>Trade-offs for Asymmetric Cryptography</vt:lpstr>
      <vt:lpstr>Hybrid Crypto System</vt:lpstr>
      <vt:lpstr>GPG: GNU Privacy Guard</vt:lpstr>
      <vt:lpstr>Summary of Crypto</vt:lpstr>
      <vt:lpstr>Summary of Information Theme</vt:lpstr>
      <vt:lpstr>Digital Communication Stack</vt:lpstr>
      <vt:lpstr>Applications</vt:lpstr>
      <vt:lpstr>Secure Computation: Example</vt:lpstr>
      <vt:lpstr>Announcements</vt:lpstr>
    </vt:vector>
  </TitlesOfParts>
  <Company>Technische Universiteit Eindhoven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2IL05 Data Structures</dc:title>
  <dc:creator>Bettina Speckmann</dc:creator>
  <cp:lastModifiedBy>T Verhoeff</cp:lastModifiedBy>
  <cp:revision>1452</cp:revision>
  <dcterms:created xsi:type="dcterms:W3CDTF">2007-08-26T17:39:31Z</dcterms:created>
  <dcterms:modified xsi:type="dcterms:W3CDTF">2015-12-17T10:39:16Z</dcterms:modified>
</cp:coreProperties>
</file>