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518" r:id="rId3"/>
    <p:sldId id="519" r:id="rId4"/>
    <p:sldId id="522" r:id="rId5"/>
    <p:sldId id="521" r:id="rId6"/>
    <p:sldId id="524" r:id="rId7"/>
    <p:sldId id="525" r:id="rId8"/>
    <p:sldId id="526" r:id="rId9"/>
    <p:sldId id="514" r:id="rId10"/>
    <p:sldId id="515" r:id="rId11"/>
    <p:sldId id="517" r:id="rId12"/>
    <p:sldId id="549" r:id="rId13"/>
    <p:sldId id="531" r:id="rId14"/>
    <p:sldId id="541" r:id="rId15"/>
    <p:sldId id="542" r:id="rId16"/>
    <p:sldId id="534" r:id="rId17"/>
    <p:sldId id="535" r:id="rId18"/>
    <p:sldId id="536" r:id="rId19"/>
    <p:sldId id="528" r:id="rId20"/>
    <p:sldId id="543" r:id="rId21"/>
    <p:sldId id="530" r:id="rId22"/>
    <p:sldId id="539" r:id="rId23"/>
  </p:sldIdLst>
  <p:sldSz cx="9144000" cy="6858000" type="screen4x3"/>
  <p:notesSz cx="6761163" cy="9942513"/>
  <p:defaultTextStyle>
    <a:defPPr>
      <a:defRPr lang="en-US"/>
    </a:defPPr>
    <a:lvl1pPr algn="l" rtl="0" eaLnBrk="0" fontAlgn="base" hangingPunct="0">
      <a:spcBef>
        <a:spcPct val="50000"/>
      </a:spcBef>
      <a:spcAft>
        <a:spcPct val="0"/>
      </a:spcAft>
      <a:defRPr sz="2000" kern="1200">
        <a:solidFill>
          <a:schemeClr val="tx1"/>
        </a:solidFill>
        <a:latin typeface="Arial" charset="0"/>
        <a:ea typeface="+mn-ea"/>
        <a:cs typeface="+mn-cs"/>
      </a:defRPr>
    </a:lvl1pPr>
    <a:lvl2pPr marL="457200" algn="l" rtl="0" eaLnBrk="0" fontAlgn="base" hangingPunct="0">
      <a:spcBef>
        <a:spcPct val="50000"/>
      </a:spcBef>
      <a:spcAft>
        <a:spcPct val="0"/>
      </a:spcAft>
      <a:defRPr sz="2000" kern="1200">
        <a:solidFill>
          <a:schemeClr val="tx1"/>
        </a:solidFill>
        <a:latin typeface="Arial" charset="0"/>
        <a:ea typeface="+mn-ea"/>
        <a:cs typeface="+mn-cs"/>
      </a:defRPr>
    </a:lvl2pPr>
    <a:lvl3pPr marL="914400" algn="l" rtl="0" eaLnBrk="0" fontAlgn="base" hangingPunct="0">
      <a:spcBef>
        <a:spcPct val="50000"/>
      </a:spcBef>
      <a:spcAft>
        <a:spcPct val="0"/>
      </a:spcAft>
      <a:defRPr sz="2000" kern="1200">
        <a:solidFill>
          <a:schemeClr val="tx1"/>
        </a:solidFill>
        <a:latin typeface="Arial" charset="0"/>
        <a:ea typeface="+mn-ea"/>
        <a:cs typeface="+mn-cs"/>
      </a:defRPr>
    </a:lvl3pPr>
    <a:lvl4pPr marL="1371600" algn="l" rtl="0" eaLnBrk="0" fontAlgn="base" hangingPunct="0">
      <a:spcBef>
        <a:spcPct val="50000"/>
      </a:spcBef>
      <a:spcAft>
        <a:spcPct val="0"/>
      </a:spcAft>
      <a:defRPr sz="2000" kern="1200">
        <a:solidFill>
          <a:schemeClr val="tx1"/>
        </a:solidFill>
        <a:latin typeface="Arial" charset="0"/>
        <a:ea typeface="+mn-ea"/>
        <a:cs typeface="+mn-cs"/>
      </a:defRPr>
    </a:lvl4pPr>
    <a:lvl5pPr marL="1828800" algn="l" rtl="0" eaLnBrk="0" fontAlgn="base" hangingPunct="0">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9">
          <p15:clr>
            <a:srgbClr val="A4A3A4"/>
          </p15:clr>
        </p15:guide>
        <p15:guide id="2" pos="5758">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29"/>
    <a:srgbClr val="0075F6"/>
    <a:srgbClr val="66FFFF"/>
    <a:srgbClr val="00FFCC"/>
    <a:srgbClr val="6666FF"/>
    <a:srgbClr val="CC3399"/>
    <a:srgbClr val="B2B2B2"/>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autoAdjust="0"/>
    <p:restoredTop sz="81768" autoAdjust="0"/>
  </p:normalViewPr>
  <p:slideViewPr>
    <p:cSldViewPr snapToGrid="0">
      <p:cViewPr varScale="1">
        <p:scale>
          <a:sx n="97" d="100"/>
          <a:sy n="97" d="100"/>
        </p:scale>
        <p:origin x="2104" y="200"/>
      </p:cViewPr>
      <p:guideLst>
        <p:guide orient="horz" pos="109"/>
        <p:guide pos="5758"/>
      </p:guideLst>
    </p:cSldViewPr>
  </p:slideViewPr>
  <p:outlineViewPr>
    <p:cViewPr>
      <p:scale>
        <a:sx n="33" d="100"/>
        <a:sy n="33" d="100"/>
      </p:scale>
      <p:origin x="0" y="465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0" d="100"/>
          <a:sy n="110" d="100"/>
        </p:scale>
        <p:origin x="-4312" y="-128"/>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7171" name="Rectangle 3"/>
          <p:cNvSpPr>
            <a:spLocks noGrp="1" noChangeArrowheads="1"/>
          </p:cNvSpPr>
          <p:nvPr>
            <p:ph type="dt" sz="quarter" idx="1"/>
          </p:nvPr>
        </p:nvSpPr>
        <p:spPr bwMode="auto">
          <a:xfrm>
            <a:off x="3830800"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pitchFamily="34" charset="0"/>
              </a:defRPr>
            </a:lvl1pPr>
          </a:lstStyle>
          <a:p>
            <a:pPr>
              <a:defRPr/>
            </a:pPr>
            <a:endParaRPr lang="en-US"/>
          </a:p>
        </p:txBody>
      </p:sp>
      <p:sp>
        <p:nvSpPr>
          <p:cNvPr id="7172" name="Rectangle 4"/>
          <p:cNvSpPr>
            <a:spLocks noGrp="1" noChangeArrowheads="1"/>
          </p:cNvSpPr>
          <p:nvPr>
            <p:ph type="ftr" sz="quarter" idx="2"/>
          </p:nvPr>
        </p:nvSpPr>
        <p:spPr bwMode="auto">
          <a:xfrm>
            <a:off x="1"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7173" name="Rectangle 5"/>
          <p:cNvSpPr>
            <a:spLocks noGrp="1" noChangeArrowheads="1"/>
          </p:cNvSpPr>
          <p:nvPr>
            <p:ph type="sldNum" sz="quarter" idx="3"/>
          </p:nvPr>
        </p:nvSpPr>
        <p:spPr bwMode="auto">
          <a:xfrm>
            <a:off x="3830800"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Arial" pitchFamily="34" charset="0"/>
              </a:defRPr>
            </a:lvl1pPr>
          </a:lstStyle>
          <a:p>
            <a:pPr>
              <a:defRPr/>
            </a:pPr>
            <a:fld id="{50A0A64D-BBF1-4427-8E6D-DD674507F329}" type="slidenum">
              <a:rPr lang="en-US"/>
              <a:pPr>
                <a:defRPr/>
              </a:pPr>
              <a:t>‹#›</a:t>
            </a:fld>
            <a:endParaRPr lang="en-US"/>
          </a:p>
        </p:txBody>
      </p:sp>
    </p:spTree>
    <p:extLst>
      <p:ext uri="{BB962C8B-B14F-4D97-AF65-F5344CB8AC3E}">
        <p14:creationId xmlns:p14="http://schemas.microsoft.com/office/powerpoint/2010/main" val="236732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30800"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6117" y="4722694"/>
            <a:ext cx="540893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1"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30800"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Arial" pitchFamily="34" charset="0"/>
              </a:defRPr>
            </a:lvl1pPr>
          </a:lstStyle>
          <a:p>
            <a:pPr>
              <a:defRPr/>
            </a:pPr>
            <a:fld id="{80CFD8B5-0E2B-47C3-8C41-74533DDD44CE}" type="slidenum">
              <a:rPr lang="en-US"/>
              <a:pPr>
                <a:defRPr/>
              </a:pPr>
              <a:t>‹#›</a:t>
            </a:fld>
            <a:endParaRPr lang="en-US"/>
          </a:p>
        </p:txBody>
      </p:sp>
    </p:spTree>
    <p:extLst>
      <p:ext uri="{BB962C8B-B14F-4D97-AF65-F5344CB8AC3E}">
        <p14:creationId xmlns:p14="http://schemas.microsoft.com/office/powerpoint/2010/main" val="493844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468FB62-D5A8-46DE-9997-61C2E3F8AFE8}" type="slidenum">
              <a:rPr lang="en-US" smtClean="0">
                <a:latin typeface="Arial" charset="0"/>
              </a:rPr>
              <a:pPr/>
              <a:t>1</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nl-NL" dirty="0" smtClean="0">
                <a:latin typeface="Arial" charset="0"/>
              </a:rPr>
              <a:t>The next </a:t>
            </a:r>
            <a:r>
              <a:rPr lang="nl-NL" dirty="0" err="1" smtClean="0">
                <a:latin typeface="Arial" charset="0"/>
              </a:rPr>
              <a:t>three</a:t>
            </a:r>
            <a:r>
              <a:rPr lang="nl-NL" dirty="0" smtClean="0">
                <a:latin typeface="Arial" charset="0"/>
              </a:rPr>
              <a:t> </a:t>
            </a:r>
            <a:r>
              <a:rPr lang="nl-NL" dirty="0" err="1" smtClean="0">
                <a:latin typeface="Arial" charset="0"/>
              </a:rPr>
              <a:t>lectures</a:t>
            </a:r>
            <a:r>
              <a:rPr lang="nl-NL" dirty="0" smtClean="0">
                <a:latin typeface="Arial" charset="0"/>
              </a:rPr>
              <a:t> </a:t>
            </a:r>
            <a:r>
              <a:rPr lang="nl-NL" dirty="0" err="1" smtClean="0">
                <a:latin typeface="Arial" charset="0"/>
              </a:rPr>
              <a:t>will</a:t>
            </a:r>
            <a:r>
              <a:rPr lang="nl-NL" dirty="0" smtClean="0">
                <a:latin typeface="Arial" charset="0"/>
              </a:rPr>
              <a:t> </a:t>
            </a:r>
            <a:r>
              <a:rPr lang="nl-NL" dirty="0" err="1" smtClean="0">
                <a:latin typeface="Arial" charset="0"/>
              </a:rPr>
              <a:t>be</a:t>
            </a:r>
            <a:r>
              <a:rPr lang="nl-NL" dirty="0" smtClean="0">
                <a:latin typeface="Arial" charset="0"/>
              </a:rPr>
              <a:t> </a:t>
            </a:r>
            <a:r>
              <a:rPr lang="nl-NL" dirty="0" err="1" smtClean="0">
                <a:latin typeface="Arial" charset="0"/>
              </a:rPr>
              <a:t>about</a:t>
            </a:r>
            <a:r>
              <a:rPr lang="nl-NL" dirty="0" smtClean="0">
                <a:latin typeface="Arial" charset="0"/>
              </a:rPr>
              <a:t> the </a:t>
            </a:r>
            <a:r>
              <a:rPr lang="nl-NL" dirty="0" err="1" smtClean="0">
                <a:latin typeface="Arial" charset="0"/>
              </a:rPr>
              <a:t>limits</a:t>
            </a:r>
            <a:r>
              <a:rPr lang="nl-NL" baseline="0" dirty="0" smtClean="0">
                <a:latin typeface="Arial" charset="0"/>
              </a:rPr>
              <a:t> of </a:t>
            </a:r>
            <a:r>
              <a:rPr lang="nl-NL" baseline="0" dirty="0" err="1" smtClean="0">
                <a:latin typeface="Arial" charset="0"/>
              </a:rPr>
              <a:t>computation</a:t>
            </a:r>
            <a:r>
              <a:rPr lang="nl-NL" baseline="0" dirty="0" smtClean="0">
                <a:latin typeface="Arial" charset="0"/>
              </a:rPr>
              <a:t>; </a:t>
            </a:r>
            <a:r>
              <a:rPr lang="nl-NL" baseline="0" dirty="0" err="1" smtClean="0">
                <a:latin typeface="Arial" charset="0"/>
              </a:rPr>
              <a:t>it</a:t>
            </a:r>
            <a:r>
              <a:rPr lang="nl-NL" baseline="0" dirty="0" smtClean="0">
                <a:latin typeface="Arial" charset="0"/>
              </a:rPr>
              <a:t> </a:t>
            </a:r>
            <a:r>
              <a:rPr lang="nl-NL" baseline="0" dirty="0" err="1" smtClean="0">
                <a:latin typeface="Arial" charset="0"/>
              </a:rPr>
              <a:t>will</a:t>
            </a:r>
            <a:r>
              <a:rPr lang="nl-NL" baseline="0" dirty="0" smtClean="0">
                <a:latin typeface="Arial" charset="0"/>
              </a:rPr>
              <a:t> </a:t>
            </a:r>
            <a:r>
              <a:rPr lang="nl-NL" baseline="0" dirty="0" err="1" smtClean="0">
                <a:latin typeface="Arial" charset="0"/>
              </a:rPr>
              <a:t>be</a:t>
            </a:r>
            <a:r>
              <a:rPr lang="nl-NL" baseline="0" dirty="0" smtClean="0">
                <a:latin typeface="Arial" charset="0"/>
              </a:rPr>
              <a:t> </a:t>
            </a:r>
            <a:r>
              <a:rPr lang="nl-NL" baseline="0" dirty="0" err="1" smtClean="0">
                <a:latin typeface="Arial" charset="0"/>
              </a:rPr>
              <a:t>about</a:t>
            </a:r>
            <a:r>
              <a:rPr lang="nl-NL" baseline="0" dirty="0" smtClean="0">
                <a:latin typeface="Arial" charset="0"/>
              </a:rPr>
              <a:t> </a:t>
            </a:r>
            <a:r>
              <a:rPr lang="nl-NL" baseline="0" dirty="0" err="1" smtClean="0">
                <a:latin typeface="Arial" charset="0"/>
              </a:rPr>
              <a:t>problems</a:t>
            </a:r>
            <a:r>
              <a:rPr lang="nl-NL" baseline="0" dirty="0" smtClean="0">
                <a:latin typeface="Arial" charset="0"/>
              </a:rPr>
              <a:t> </a:t>
            </a:r>
            <a:r>
              <a:rPr lang="nl-NL" baseline="0" dirty="0" err="1" smtClean="0">
                <a:latin typeface="Arial" charset="0"/>
              </a:rPr>
              <a:t>that</a:t>
            </a:r>
            <a:r>
              <a:rPr lang="nl-NL" baseline="0" dirty="0" smtClean="0">
                <a:latin typeface="Arial" charset="0"/>
              </a:rPr>
              <a:t> we </a:t>
            </a:r>
            <a:r>
              <a:rPr lang="nl-NL" baseline="0" dirty="0" err="1" smtClean="0">
                <a:latin typeface="Arial" charset="0"/>
              </a:rPr>
              <a:t>cannot</a:t>
            </a:r>
            <a:r>
              <a:rPr lang="nl-NL" baseline="0" dirty="0" smtClean="0">
                <a:latin typeface="Arial" charset="0"/>
              </a:rPr>
              <a:t> </a:t>
            </a:r>
            <a:r>
              <a:rPr lang="nl-NL" baseline="0" dirty="0" err="1" smtClean="0">
                <a:latin typeface="Arial" charset="0"/>
              </a:rPr>
              <a:t>solve</a:t>
            </a:r>
            <a:r>
              <a:rPr lang="nl-NL" baseline="0" dirty="0" smtClean="0">
                <a:latin typeface="Arial" charset="0"/>
              </a:rPr>
              <a:t> </a:t>
            </a:r>
            <a:r>
              <a:rPr lang="nl-NL" baseline="0" dirty="0" err="1" smtClean="0">
                <a:latin typeface="Arial" charset="0"/>
              </a:rPr>
              <a:t>by</a:t>
            </a:r>
            <a:r>
              <a:rPr lang="nl-NL" baseline="0" dirty="0" smtClean="0">
                <a:latin typeface="Arial" charset="0"/>
              </a:rPr>
              <a:t> computers.</a:t>
            </a:r>
          </a:p>
          <a:p>
            <a:pPr eaLnBrk="1" hangingPunct="1"/>
            <a:endParaRPr lang="nl-NL" baseline="0" dirty="0" smtClean="0">
              <a:latin typeface="Arial" charset="0"/>
            </a:endParaRPr>
          </a:p>
          <a:p>
            <a:pPr eaLnBrk="1" hangingPunct="1"/>
            <a:r>
              <a:rPr lang="nl-NL" dirty="0" smtClean="0">
                <a:latin typeface="Arial" charset="0"/>
              </a:rPr>
              <a:t>I have been </a:t>
            </a:r>
            <a:r>
              <a:rPr lang="nl-NL" dirty="0" err="1" smtClean="0">
                <a:latin typeface="Arial" charset="0"/>
              </a:rPr>
              <a:t>really</a:t>
            </a:r>
            <a:r>
              <a:rPr lang="nl-NL" baseline="0" dirty="0" smtClean="0">
                <a:latin typeface="Arial" charset="0"/>
              </a:rPr>
              <a:t> </a:t>
            </a:r>
            <a:r>
              <a:rPr lang="nl-NL" baseline="0" dirty="0" err="1" smtClean="0">
                <a:latin typeface="Arial" charset="0"/>
              </a:rPr>
              <a:t>looking</a:t>
            </a:r>
            <a:r>
              <a:rPr lang="nl-NL" baseline="0" dirty="0" smtClean="0">
                <a:latin typeface="Arial" charset="0"/>
              </a:rPr>
              <a:t> forward </a:t>
            </a:r>
            <a:r>
              <a:rPr lang="nl-NL" baseline="0" dirty="0" err="1" smtClean="0">
                <a:latin typeface="Arial" charset="0"/>
              </a:rPr>
              <a:t>to</a:t>
            </a:r>
            <a:r>
              <a:rPr lang="nl-NL" baseline="0" dirty="0" smtClean="0">
                <a:latin typeface="Arial" charset="0"/>
              </a:rPr>
              <a:t> these </a:t>
            </a:r>
            <a:r>
              <a:rPr lang="nl-NL" baseline="0" dirty="0" err="1" smtClean="0">
                <a:latin typeface="Arial" charset="0"/>
              </a:rPr>
              <a:t>lectures</a:t>
            </a:r>
            <a:r>
              <a:rPr lang="nl-NL" baseline="0" dirty="0" smtClean="0">
                <a:latin typeface="Arial" charset="0"/>
              </a:rPr>
              <a:t>! First, </a:t>
            </a:r>
            <a:r>
              <a:rPr lang="nl-NL" baseline="0" dirty="0" err="1" smtClean="0">
                <a:latin typeface="Arial" charset="0"/>
              </a:rPr>
              <a:t>because</a:t>
            </a:r>
            <a:r>
              <a:rPr lang="nl-NL" baseline="0" dirty="0" smtClean="0">
                <a:latin typeface="Arial" charset="0"/>
              </a:rPr>
              <a:t> </a:t>
            </a:r>
            <a:r>
              <a:rPr lang="nl-NL" baseline="0" dirty="0" err="1" smtClean="0">
                <a:latin typeface="Arial" charset="0"/>
              </a:rPr>
              <a:t>they</a:t>
            </a:r>
            <a:r>
              <a:rPr lang="nl-NL" baseline="0" dirty="0" smtClean="0">
                <a:latin typeface="Arial" charset="0"/>
              </a:rPr>
              <a:t> are </a:t>
            </a:r>
            <a:r>
              <a:rPr lang="nl-NL" baseline="0" dirty="0" err="1" smtClean="0">
                <a:latin typeface="Arial" charset="0"/>
              </a:rPr>
              <a:t>about</a:t>
            </a:r>
            <a:r>
              <a:rPr lang="nl-NL" baseline="0" dirty="0" smtClean="0">
                <a:latin typeface="Arial" charset="0"/>
              </a:rPr>
              <a:t> </a:t>
            </a:r>
            <a:r>
              <a:rPr lang="nl-NL" baseline="0" dirty="0" err="1" smtClean="0">
                <a:latin typeface="Arial" charset="0"/>
              </a:rPr>
              <a:t>deep</a:t>
            </a:r>
            <a:r>
              <a:rPr lang="nl-NL" baseline="0" dirty="0" smtClean="0">
                <a:latin typeface="Arial" charset="0"/>
              </a:rPr>
              <a:t> </a:t>
            </a:r>
            <a:r>
              <a:rPr lang="nl-NL" baseline="0" dirty="0" err="1" smtClean="0">
                <a:latin typeface="Arial" charset="0"/>
              </a:rPr>
              <a:t>insights</a:t>
            </a:r>
            <a:r>
              <a:rPr lang="nl-NL" baseline="0" dirty="0" smtClean="0">
                <a:latin typeface="Arial" charset="0"/>
              </a:rPr>
              <a:t> </a:t>
            </a:r>
            <a:r>
              <a:rPr lang="nl-NL" baseline="0" dirty="0" err="1" smtClean="0">
                <a:latin typeface="Arial" charset="0"/>
              </a:rPr>
              <a:t>into</a:t>
            </a:r>
            <a:r>
              <a:rPr lang="nl-NL" baseline="0" dirty="0" smtClean="0">
                <a:latin typeface="Arial" charset="0"/>
              </a:rPr>
              <a:t> the </a:t>
            </a:r>
            <a:r>
              <a:rPr lang="nl-NL" baseline="0" dirty="0" err="1" smtClean="0">
                <a:latin typeface="Arial" charset="0"/>
              </a:rPr>
              <a:t>nature</a:t>
            </a:r>
            <a:r>
              <a:rPr lang="nl-NL" baseline="0" dirty="0" smtClean="0">
                <a:latin typeface="Arial" charset="0"/>
              </a:rPr>
              <a:t> of computing. Second, </a:t>
            </a:r>
            <a:r>
              <a:rPr lang="nl-NL" baseline="0" dirty="0" err="1" smtClean="0">
                <a:latin typeface="Arial" charset="0"/>
              </a:rPr>
              <a:t>because</a:t>
            </a:r>
            <a:r>
              <a:rPr lang="nl-NL" baseline="0" dirty="0" smtClean="0">
                <a:latin typeface="Arial" charset="0"/>
              </a:rPr>
              <a:t> </a:t>
            </a:r>
            <a:r>
              <a:rPr lang="nl-NL" baseline="0" dirty="0" err="1" smtClean="0">
                <a:latin typeface="Arial" charset="0"/>
              </a:rPr>
              <a:t>it</a:t>
            </a:r>
            <a:r>
              <a:rPr lang="nl-NL" baseline="0" dirty="0" smtClean="0">
                <a:latin typeface="Arial" charset="0"/>
              </a:rPr>
              <a:t> </a:t>
            </a:r>
            <a:r>
              <a:rPr lang="nl-NL" baseline="0" dirty="0" err="1" smtClean="0">
                <a:latin typeface="Arial" charset="0"/>
              </a:rPr>
              <a:t>will</a:t>
            </a:r>
            <a:r>
              <a:rPr lang="nl-NL" baseline="0" dirty="0" smtClean="0">
                <a:latin typeface="Arial" charset="0"/>
              </a:rPr>
              <a:t> </a:t>
            </a:r>
            <a:r>
              <a:rPr lang="nl-NL" baseline="0" dirty="0" err="1" smtClean="0">
                <a:latin typeface="Arial" charset="0"/>
              </a:rPr>
              <a:t>be</a:t>
            </a:r>
            <a:r>
              <a:rPr lang="nl-NL" baseline="0" dirty="0" smtClean="0">
                <a:latin typeface="Arial" charset="0"/>
              </a:rPr>
              <a:t> a </a:t>
            </a:r>
            <a:r>
              <a:rPr lang="nl-NL" baseline="0" dirty="0" err="1" smtClean="0">
                <a:latin typeface="Arial" charset="0"/>
              </a:rPr>
              <a:t>challenge</a:t>
            </a:r>
            <a:r>
              <a:rPr lang="nl-NL" baseline="0" dirty="0" smtClean="0">
                <a:latin typeface="Arial" charset="0"/>
              </a:rPr>
              <a:t> </a:t>
            </a:r>
            <a:r>
              <a:rPr lang="nl-NL" baseline="0" dirty="0" err="1" smtClean="0">
                <a:latin typeface="Arial" charset="0"/>
              </a:rPr>
              <a:t>to</a:t>
            </a:r>
            <a:r>
              <a:rPr lang="nl-NL" baseline="0" dirty="0" smtClean="0">
                <a:latin typeface="Arial" charset="0"/>
              </a:rPr>
              <a:t> </a:t>
            </a:r>
            <a:r>
              <a:rPr lang="nl-NL" baseline="0" dirty="0" err="1" smtClean="0">
                <a:latin typeface="Arial" charset="0"/>
              </a:rPr>
              <a:t>convey</a:t>
            </a:r>
            <a:r>
              <a:rPr lang="nl-NL" baseline="0" dirty="0" smtClean="0">
                <a:latin typeface="Arial" charset="0"/>
              </a:rPr>
              <a:t> the </a:t>
            </a:r>
            <a:r>
              <a:rPr lang="nl-NL" baseline="0" dirty="0" err="1" smtClean="0">
                <a:latin typeface="Arial" charset="0"/>
              </a:rPr>
              <a:t>ideas</a:t>
            </a:r>
            <a:r>
              <a:rPr lang="nl-NL" baseline="0" dirty="0" smtClean="0">
                <a:latin typeface="Arial" charset="0"/>
              </a:rPr>
              <a:t> </a:t>
            </a:r>
            <a:r>
              <a:rPr lang="nl-NL" baseline="0" dirty="0" err="1" smtClean="0">
                <a:latin typeface="Arial" charset="0"/>
              </a:rPr>
              <a:t>to</a:t>
            </a:r>
            <a:r>
              <a:rPr lang="nl-NL" baseline="0" dirty="0" smtClean="0">
                <a:latin typeface="Arial" charset="0"/>
              </a:rPr>
              <a:t> </a:t>
            </a:r>
            <a:r>
              <a:rPr lang="nl-NL" baseline="0" dirty="0" err="1" smtClean="0">
                <a:latin typeface="Arial" charset="0"/>
              </a:rPr>
              <a:t>you</a:t>
            </a:r>
            <a:r>
              <a:rPr lang="nl-NL" baseline="0" dirty="0" smtClean="0">
                <a:latin typeface="Arial" charset="0"/>
              </a:rPr>
              <a:t>; </a:t>
            </a:r>
            <a:r>
              <a:rPr lang="nl-NL" baseline="0" dirty="0" err="1" smtClean="0">
                <a:latin typeface="Arial" charset="0"/>
              </a:rPr>
              <a:t>there</a:t>
            </a:r>
            <a:r>
              <a:rPr lang="nl-NL" baseline="0" dirty="0" smtClean="0">
                <a:latin typeface="Arial" charset="0"/>
              </a:rPr>
              <a:t> are </a:t>
            </a:r>
            <a:r>
              <a:rPr lang="nl-NL" baseline="0" dirty="0" err="1" smtClean="0">
                <a:latin typeface="Arial" charset="0"/>
              </a:rPr>
              <a:t>quite</a:t>
            </a:r>
            <a:r>
              <a:rPr lang="nl-NL" baseline="0" dirty="0" smtClean="0">
                <a:latin typeface="Arial" charset="0"/>
              </a:rPr>
              <a:t> </a:t>
            </a:r>
            <a:r>
              <a:rPr lang="nl-NL" baseline="0" dirty="0" err="1" smtClean="0">
                <a:latin typeface="Arial" charset="0"/>
              </a:rPr>
              <a:t>advanced</a:t>
            </a:r>
            <a:r>
              <a:rPr lang="nl-NL" baseline="0" dirty="0" smtClean="0">
                <a:latin typeface="Arial" charset="0"/>
              </a:rPr>
              <a:t>.</a:t>
            </a:r>
            <a:endParaRPr lang="nl-NL" dirty="0" smtClean="0">
              <a:latin typeface="Arial" charset="0"/>
            </a:endParaRPr>
          </a:p>
        </p:txBody>
      </p:sp>
    </p:spTree>
    <p:extLst>
      <p:ext uri="{BB962C8B-B14F-4D97-AF65-F5344CB8AC3E}">
        <p14:creationId xmlns:p14="http://schemas.microsoft.com/office/powerpoint/2010/main" val="122283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11</a:t>
            </a:fld>
            <a:endParaRPr lang="en-US"/>
          </a:p>
        </p:txBody>
      </p:sp>
    </p:spTree>
    <p:extLst>
      <p:ext uri="{BB962C8B-B14F-4D97-AF65-F5344CB8AC3E}">
        <p14:creationId xmlns:p14="http://schemas.microsoft.com/office/powerpoint/2010/main" val="3339040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13</a:t>
            </a:fld>
            <a:endParaRPr lang="en-US"/>
          </a:p>
        </p:txBody>
      </p:sp>
    </p:spTree>
    <p:extLst>
      <p:ext uri="{BB962C8B-B14F-4D97-AF65-F5344CB8AC3E}">
        <p14:creationId xmlns:p14="http://schemas.microsoft.com/office/powerpoint/2010/main" val="380162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Alternative example: the </a:t>
            </a:r>
            <a:r>
              <a:rPr lang="en-US" baseline="0" dirty="0" err="1" smtClean="0"/>
              <a:t>primality</a:t>
            </a:r>
            <a:r>
              <a:rPr lang="en-US" baseline="0" dirty="0" smtClean="0"/>
              <a:t> decision problem (“given a natural number, decide whether it is prime”) consists of the questions “Is 0 prime?”, “Is 1 prime?”, “Is 2 prime?”, etc.</a:t>
            </a:r>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14</a:t>
            </a:fld>
            <a:endParaRPr lang="en-US"/>
          </a:p>
        </p:txBody>
      </p:sp>
    </p:spTree>
    <p:extLst>
      <p:ext uri="{BB962C8B-B14F-4D97-AF65-F5344CB8AC3E}">
        <p14:creationId xmlns:p14="http://schemas.microsoft.com/office/powerpoint/2010/main" val="316671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problems</a:t>
            </a:r>
            <a:r>
              <a:rPr lang="en-US" baseline="0" dirty="0" smtClean="0"/>
              <a:t> are solvable.</a:t>
            </a:r>
          </a:p>
          <a:p>
            <a:endParaRPr lang="en-US" baseline="0" dirty="0" smtClean="0"/>
          </a:p>
          <a:p>
            <a:r>
              <a:rPr lang="en-US" baseline="0" dirty="0" smtClean="0"/>
              <a:t>But there is class of problems (including program verification, tiling problems, matching problems, </a:t>
            </a:r>
            <a:r>
              <a:rPr lang="en-US" baseline="0" dirty="0" err="1" smtClean="0"/>
              <a:t>etc</a:t>
            </a:r>
            <a:r>
              <a:rPr lang="en-US" baseline="0" dirty="0" smtClean="0"/>
              <a:t>)</a:t>
            </a:r>
          </a:p>
          <a:p>
            <a:endParaRPr lang="en-US" baseline="0" dirty="0" smtClean="0"/>
          </a:p>
          <a:p>
            <a:r>
              <a:rPr lang="en-US" baseline="0" dirty="0" smtClean="0"/>
              <a:t>Next lecture, we will discuss how to prove that other problems are unsolvable.</a:t>
            </a:r>
          </a:p>
          <a:p>
            <a:endParaRPr lang="en-US" baseline="0" dirty="0" smtClean="0"/>
          </a:p>
          <a:p>
            <a:r>
              <a:rPr lang="en-US" baseline="0" dirty="0" smtClean="0"/>
              <a:t>Problems that are algorithmically solvable not necessarily are suitable to solve using computers; we will go into that next lecture.</a:t>
            </a:r>
          </a:p>
          <a:p>
            <a:endParaRPr lang="en-US" baseline="0" dirty="0" smtClean="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19</a:t>
            </a:fld>
            <a:endParaRPr lang="en-US"/>
          </a:p>
        </p:txBody>
      </p:sp>
    </p:spTree>
    <p:extLst>
      <p:ext uri="{BB962C8B-B14F-4D97-AF65-F5344CB8AC3E}">
        <p14:creationId xmlns:p14="http://schemas.microsoft.com/office/powerpoint/2010/main" val="316671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people like Bettina!</a:t>
            </a:r>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20</a:t>
            </a:fld>
            <a:endParaRPr lang="en-US"/>
          </a:p>
        </p:txBody>
      </p:sp>
    </p:spTree>
    <p:extLst>
      <p:ext uri="{BB962C8B-B14F-4D97-AF65-F5344CB8AC3E}">
        <p14:creationId xmlns:p14="http://schemas.microsoft.com/office/powerpoint/2010/main" val="187677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21</a:t>
            </a:fld>
            <a:endParaRPr lang="en-US"/>
          </a:p>
        </p:txBody>
      </p:sp>
    </p:spTree>
    <p:extLst>
      <p:ext uri="{BB962C8B-B14F-4D97-AF65-F5344CB8AC3E}">
        <p14:creationId xmlns:p14="http://schemas.microsoft.com/office/powerpoint/2010/main" val="358955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22</a:t>
            </a:fld>
            <a:endParaRPr lang="en-US"/>
          </a:p>
        </p:txBody>
      </p:sp>
    </p:spTree>
    <p:extLst>
      <p:ext uri="{BB962C8B-B14F-4D97-AF65-F5344CB8AC3E}">
        <p14:creationId xmlns:p14="http://schemas.microsoft.com/office/powerpoint/2010/main" val="358955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quote is from an editor of a software magazine.	</a:t>
            </a:r>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2</a:t>
            </a:fld>
            <a:endParaRPr lang="en-US"/>
          </a:p>
        </p:txBody>
      </p:sp>
    </p:spTree>
    <p:extLst>
      <p:ext uri="{BB962C8B-B14F-4D97-AF65-F5344CB8AC3E}">
        <p14:creationId xmlns:p14="http://schemas.microsoft.com/office/powerpoint/2010/main" val="32997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a:t>
            </a:r>
            <a:r>
              <a:rPr lang="en-US" baseline="0" dirty="0" smtClean="0"/>
              <a:t> example of a smart computer scientist: prof. </a:t>
            </a:r>
            <a:r>
              <a:rPr lang="en-US" baseline="0" dirty="0" err="1" smtClean="0"/>
              <a:t>Speckmann</a:t>
            </a:r>
            <a:r>
              <a:rPr lang="en-US" baseline="0" dirty="0" smtClean="0"/>
              <a:t>. She has taught you something about the design and analysis of algorithms.</a:t>
            </a:r>
          </a:p>
          <a:p>
            <a:endParaRPr lang="en-US" baseline="0" dirty="0" smtClean="0"/>
          </a:p>
          <a:p>
            <a:r>
              <a:rPr lang="en-US" baseline="0" dirty="0" smtClean="0"/>
              <a:t>We need people like Bettina </a:t>
            </a:r>
            <a:r>
              <a:rPr lang="en-US" baseline="0" dirty="0" err="1" smtClean="0"/>
              <a:t>Speckmann</a:t>
            </a:r>
            <a:r>
              <a:rPr lang="en-US" baseline="0" dirty="0" smtClean="0"/>
              <a:t>! For sure, we need her to design smart algorithms. But couldn’t we make her life a little bit easier by designing an automatic algorithm verifier? Then she can concentrate on designing the algorithm and analyzing its running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3</a:t>
            </a:fld>
            <a:endParaRPr lang="en-US"/>
          </a:p>
        </p:txBody>
      </p:sp>
    </p:spTree>
    <p:extLst>
      <p:ext uri="{BB962C8B-B14F-4D97-AF65-F5344CB8AC3E}">
        <p14:creationId xmlns:p14="http://schemas.microsoft.com/office/powerpoint/2010/main" val="187677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for now, focus on the termination issue.</a:t>
            </a:r>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4</a:t>
            </a:fld>
            <a:endParaRPr lang="en-US"/>
          </a:p>
        </p:txBody>
      </p:sp>
    </p:spTree>
    <p:extLst>
      <p:ext uri="{BB962C8B-B14F-4D97-AF65-F5344CB8AC3E}">
        <p14:creationId xmlns:p14="http://schemas.microsoft.com/office/powerpoint/2010/main" val="187677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termination problem is </a:t>
            </a:r>
            <a:r>
              <a:rPr lang="en-US" baseline="0" dirty="0" err="1" smtClean="0"/>
              <a:t>Collatz</a:t>
            </a:r>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a:t>
            </a:fld>
            <a:endParaRPr lang="en-US"/>
          </a:p>
        </p:txBody>
      </p:sp>
    </p:spTree>
    <p:extLst>
      <p:ext uri="{BB962C8B-B14F-4D97-AF65-F5344CB8AC3E}">
        <p14:creationId xmlns:p14="http://schemas.microsoft.com/office/powerpoint/2010/main" val="70463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loop</a:t>
            </a:r>
            <a:r>
              <a:rPr lang="en-US" baseline="0" dirty="0" smtClean="0"/>
              <a:t> on the previous slide already illustrates that solving the termination problem is hard. But it does not yet convincingly show that it is really impossible.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6</a:t>
            </a:fld>
            <a:endParaRPr lang="en-US"/>
          </a:p>
        </p:txBody>
      </p:sp>
    </p:spTree>
    <p:extLst>
      <p:ext uri="{BB962C8B-B14F-4D97-AF65-F5344CB8AC3E}">
        <p14:creationId xmlns:p14="http://schemas.microsoft.com/office/powerpoint/2010/main" val="139949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7</a:t>
            </a:fld>
            <a:endParaRPr lang="en-US"/>
          </a:p>
        </p:txBody>
      </p:sp>
    </p:spTree>
    <p:extLst>
      <p:ext uri="{BB962C8B-B14F-4D97-AF65-F5344CB8AC3E}">
        <p14:creationId xmlns:p14="http://schemas.microsoft.com/office/powerpoint/2010/main" val="124099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endParaRPr lang="en-US" baseline="0" dirty="0" smtClean="0"/>
          </a:p>
          <a:p>
            <a:pPr marL="228600" indent="-228600">
              <a:buFont typeface="+mj-lt"/>
              <a:buAutoNum type="arabicPeriod"/>
            </a:pPr>
            <a:r>
              <a:rPr lang="en-US" baseline="0" dirty="0" smtClean="0"/>
              <a:t>T reads descriptions of TMs and their input in binary, separated by #</a:t>
            </a:r>
          </a:p>
          <a:p>
            <a:pPr marL="228600" indent="-228600">
              <a:buFont typeface="+mj-lt"/>
              <a:buAutoNum type="arabicPeriod"/>
            </a:pPr>
            <a:r>
              <a:rPr lang="en-US" baseline="0" dirty="0" smtClean="0"/>
              <a:t>T produces 1 for yes and 0 for no.</a:t>
            </a:r>
          </a:p>
          <a:p>
            <a:pPr marL="0" indent="0">
              <a:buFont typeface="+mj-lt"/>
              <a:buNone/>
            </a:pPr>
            <a:endParaRPr lang="en-US" baseline="0" dirty="0" smtClean="0"/>
          </a:p>
          <a:p>
            <a:pPr marL="0" indent="0">
              <a:buFont typeface="+mj-lt"/>
              <a:buNone/>
            </a:pPr>
            <a:r>
              <a:rPr lang="en-US" baseline="0" dirty="0" smtClean="0"/>
              <a:t>Assumptions are not restrictive.</a:t>
            </a:r>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9</a:t>
            </a:fld>
            <a:endParaRPr lang="en-US"/>
          </a:p>
        </p:txBody>
      </p:sp>
    </p:spTree>
    <p:extLst>
      <p:ext uri="{BB962C8B-B14F-4D97-AF65-F5344CB8AC3E}">
        <p14:creationId xmlns:p14="http://schemas.microsoft.com/office/powerpoint/2010/main" val="424342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10</a:t>
            </a:fld>
            <a:endParaRPr lang="en-US"/>
          </a:p>
        </p:txBody>
      </p:sp>
    </p:spTree>
    <p:extLst>
      <p:ext uri="{BB962C8B-B14F-4D97-AF65-F5344CB8AC3E}">
        <p14:creationId xmlns:p14="http://schemas.microsoft.com/office/powerpoint/2010/main" val="69783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466725" y="2889250"/>
            <a:ext cx="8208963" cy="179388"/>
          </a:xfrm>
          <a:prstGeom prst="rect">
            <a:avLst/>
          </a:prstGeom>
          <a:gradFill rotWithShape="1">
            <a:gsLst>
              <a:gs pos="0">
                <a:schemeClr val="tx2"/>
              </a:gs>
              <a:gs pos="50000">
                <a:schemeClr val="accent2"/>
              </a:gs>
              <a:gs pos="100000">
                <a:schemeClr val="tx2"/>
              </a:gs>
            </a:gsLst>
            <a:lin ang="0" scaled="1"/>
          </a:gradFill>
          <a:ln w="9525">
            <a:noFill/>
            <a:miter lim="800000"/>
            <a:headEnd/>
            <a:tailEnd/>
          </a:ln>
          <a:effectLst/>
        </p:spPr>
        <p:txBody>
          <a:bodyPr wrap="none" anchor="ctr"/>
          <a:lstStyle/>
          <a:p>
            <a:pPr>
              <a:defRPr/>
            </a:pPr>
            <a:endParaRPr lang="nl-NL">
              <a:latin typeface="Arial" pitchFamily="34" charset="0"/>
            </a:endParaRPr>
          </a:p>
        </p:txBody>
      </p:sp>
      <p:sp>
        <p:nvSpPr>
          <p:cNvPr id="5122" name="Rectangle 2"/>
          <p:cNvSpPr>
            <a:spLocks noGrp="1" noChangeArrowheads="1"/>
          </p:cNvSpPr>
          <p:nvPr>
            <p:ph type="ctrTitle"/>
          </p:nvPr>
        </p:nvSpPr>
        <p:spPr>
          <a:xfrm>
            <a:off x="685800" y="685800"/>
            <a:ext cx="7772400" cy="212725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371600" y="3379788"/>
            <a:ext cx="6400800" cy="2209800"/>
          </a:xfrm>
        </p:spPr>
        <p:txBody>
          <a:bodyPr/>
          <a:lstStyle>
            <a:lvl1pPr marL="0" indent="0" algn="ctr">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88913"/>
            <a:ext cx="2120900" cy="611981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88913"/>
            <a:ext cx="621347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268413"/>
            <a:ext cx="400208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11688" y="1268413"/>
            <a:ext cx="400208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8596"/>
            <a:ext cx="4040188" cy="3906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78924"/>
            <a:ext cx="4040188" cy="434723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4645025" y="1238596"/>
            <a:ext cx="4041775" cy="3906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78924"/>
            <a:ext cx="4041775" cy="434723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8" name="Title 1"/>
          <p:cNvSpPr>
            <a:spLocks noGrp="1"/>
          </p:cNvSpPr>
          <p:nvPr>
            <p:ph type="title"/>
          </p:nvPr>
        </p:nvSpPr>
        <p:spPr>
          <a:xfrm>
            <a:off x="457200" y="188913"/>
            <a:ext cx="8486775" cy="647700"/>
          </a:xfrm>
        </p:spPr>
        <p:txBody>
          <a:bodyPr/>
          <a:lstStyle/>
          <a:p>
            <a:r>
              <a:rPr lang="en-US" dirty="0" smtClean="0"/>
              <a:t>Click to edit Master title style</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88913"/>
            <a:ext cx="8486775"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68413"/>
            <a:ext cx="8156575"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Rectangle 4"/>
          <p:cNvSpPr>
            <a:spLocks noChangeArrowheads="1"/>
          </p:cNvSpPr>
          <p:nvPr/>
        </p:nvSpPr>
        <p:spPr bwMode="auto">
          <a:xfrm>
            <a:off x="0" y="0"/>
            <a:ext cx="250825" cy="6858000"/>
          </a:xfrm>
          <a:prstGeom prst="rect">
            <a:avLst/>
          </a:prstGeom>
          <a:gradFill rotWithShape="1">
            <a:gsLst>
              <a:gs pos="0">
                <a:schemeClr val="tx2"/>
              </a:gs>
              <a:gs pos="100000">
                <a:schemeClr val="accent2"/>
              </a:gs>
            </a:gsLst>
            <a:lin ang="5400000" scaled="1"/>
          </a:gradFill>
          <a:ln w="9525">
            <a:noFill/>
            <a:miter lim="800000"/>
            <a:headEnd/>
            <a:tailEnd/>
          </a:ln>
          <a:effectLst/>
        </p:spPr>
        <p:txBody>
          <a:bodyPr wrap="none" anchor="ctr"/>
          <a:lstStyle/>
          <a:p>
            <a:pPr algn="ctr" eaLnBrk="1" hangingPunct="1">
              <a:spcBef>
                <a:spcPct val="0"/>
              </a:spcBef>
              <a:defRPr/>
            </a:pPr>
            <a:endParaRPr lang="nl-NL" sz="2400">
              <a:latin typeface="Times New Roman" pitchFamily="18" charset="0"/>
            </a:endParaRPr>
          </a:p>
        </p:txBody>
      </p:sp>
      <p:sp>
        <p:nvSpPr>
          <p:cNvPr id="4101" name="Line 5"/>
          <p:cNvSpPr>
            <a:spLocks noChangeShapeType="1"/>
          </p:cNvSpPr>
          <p:nvPr/>
        </p:nvSpPr>
        <p:spPr bwMode="auto">
          <a:xfrm>
            <a:off x="457200" y="981075"/>
            <a:ext cx="8686800" cy="0"/>
          </a:xfrm>
          <a:prstGeom prst="line">
            <a:avLst/>
          </a:prstGeom>
          <a:noFill/>
          <a:ln w="28575">
            <a:solidFill>
              <a:schemeClr val="accent2"/>
            </a:solidFill>
            <a:round/>
            <a:headEnd/>
            <a:tailEnd/>
          </a:ln>
          <a:effectLst/>
        </p:spPr>
        <p:txBody>
          <a:bodyPr/>
          <a:lstStyle/>
          <a:p>
            <a:pPr>
              <a:defRPr/>
            </a:pPr>
            <a:endParaRPr lang="nl-NL">
              <a:latin typeface="Arial" pitchFamily="34" charset="0"/>
            </a:endParaRPr>
          </a:p>
        </p:txBody>
      </p:sp>
      <p:pic>
        <p:nvPicPr>
          <p:cNvPr id="2054" name="Picture 6" descr="TUELogo"/>
          <p:cNvPicPr>
            <a:picLocks noChangeAspect="1" noChangeArrowheads="1"/>
          </p:cNvPicPr>
          <p:nvPr/>
        </p:nvPicPr>
        <p:blipFill>
          <a:blip r:embed="rId13" cstate="print"/>
          <a:srcRect l="3642" t="14255" r="8720" b="16008"/>
          <a:stretch>
            <a:fillRect/>
          </a:stretch>
        </p:blipFill>
        <p:spPr bwMode="auto">
          <a:xfrm>
            <a:off x="6588125" y="6353175"/>
            <a:ext cx="2520950" cy="504825"/>
          </a:xfrm>
          <a:prstGeom prst="rect">
            <a:avLst/>
          </a:prstGeom>
          <a:noFill/>
          <a:ln w="9525">
            <a:noFill/>
            <a:miter lim="800000"/>
            <a:headEnd/>
            <a:tailEnd/>
          </a:ln>
        </p:spPr>
      </p:pic>
      <p:sp>
        <p:nvSpPr>
          <p:cNvPr id="4104" name="Text Box 8"/>
          <p:cNvSpPr txBox="1">
            <a:spLocks noChangeArrowheads="1"/>
          </p:cNvSpPr>
          <p:nvPr userDrawn="1"/>
        </p:nvSpPr>
        <p:spPr bwMode="auto">
          <a:xfrm>
            <a:off x="2233613" y="4030663"/>
            <a:ext cx="1171575" cy="366712"/>
          </a:xfrm>
          <a:prstGeom prst="rect">
            <a:avLst/>
          </a:prstGeom>
          <a:noFill/>
          <a:ln w="38100">
            <a:noFill/>
            <a:miter lim="800000"/>
            <a:headEnd/>
            <a:tailEnd/>
          </a:ln>
          <a:effectLst/>
        </p:spPr>
        <p:txBody>
          <a:bodyPr lIns="90000" tIns="46800" rIns="90000" bIns="46800">
            <a:spAutoFit/>
          </a:bodyPr>
          <a:lstStyle/>
          <a:p>
            <a:pPr>
              <a:spcBef>
                <a:spcPct val="0"/>
              </a:spcBef>
              <a:defRPr/>
            </a:pPr>
            <a:endParaRPr lang="nl-NL" sz="1800">
              <a:latin typeface="Verdana" pitchFamily="34" charset="0"/>
            </a:endParaRPr>
          </a:p>
        </p:txBody>
      </p:sp>
      <p:sp>
        <p:nvSpPr>
          <p:cNvPr id="4105" name="Text Box 9"/>
          <p:cNvSpPr txBox="1">
            <a:spLocks noChangeArrowheads="1"/>
          </p:cNvSpPr>
          <p:nvPr userDrawn="1"/>
        </p:nvSpPr>
        <p:spPr bwMode="auto">
          <a:xfrm>
            <a:off x="4130675" y="4130675"/>
            <a:ext cx="1420813" cy="366713"/>
          </a:xfrm>
          <a:prstGeom prst="rect">
            <a:avLst/>
          </a:prstGeom>
          <a:noFill/>
          <a:ln w="38100">
            <a:noFill/>
            <a:miter lim="800000"/>
            <a:headEnd/>
            <a:tailEnd/>
          </a:ln>
          <a:effectLst/>
        </p:spPr>
        <p:txBody>
          <a:bodyPr lIns="90000" tIns="46800" rIns="90000" bIns="46800">
            <a:spAutoFit/>
          </a:bodyPr>
          <a:lstStyle/>
          <a:p>
            <a:pPr>
              <a:defRPr/>
            </a:pPr>
            <a:endParaRPr lang="nl-NL" sz="180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UE Meta" pitchFamily="34" charset="0"/>
        </a:defRPr>
      </a:lvl2pPr>
      <a:lvl3pPr algn="l" rtl="0" eaLnBrk="0" fontAlgn="base" hangingPunct="0">
        <a:spcBef>
          <a:spcPct val="0"/>
        </a:spcBef>
        <a:spcAft>
          <a:spcPct val="0"/>
        </a:spcAft>
        <a:defRPr sz="3600">
          <a:solidFill>
            <a:schemeClr val="tx2"/>
          </a:solidFill>
          <a:latin typeface="TUE Meta" pitchFamily="34" charset="0"/>
        </a:defRPr>
      </a:lvl3pPr>
      <a:lvl4pPr algn="l" rtl="0" eaLnBrk="0" fontAlgn="base" hangingPunct="0">
        <a:spcBef>
          <a:spcPct val="0"/>
        </a:spcBef>
        <a:spcAft>
          <a:spcPct val="0"/>
        </a:spcAft>
        <a:defRPr sz="3600">
          <a:solidFill>
            <a:schemeClr val="tx2"/>
          </a:solidFill>
          <a:latin typeface="TUE Meta" pitchFamily="34" charset="0"/>
        </a:defRPr>
      </a:lvl4pPr>
      <a:lvl5pPr algn="l" rtl="0" eaLnBrk="0" fontAlgn="base" hangingPunct="0">
        <a:spcBef>
          <a:spcPct val="0"/>
        </a:spcBef>
        <a:spcAft>
          <a:spcPct val="0"/>
        </a:spcAft>
        <a:defRPr sz="3600">
          <a:solidFill>
            <a:schemeClr val="tx2"/>
          </a:solidFill>
          <a:latin typeface="TUE Meta" pitchFamily="34" charset="0"/>
        </a:defRPr>
      </a:lvl5pPr>
      <a:lvl6pPr marL="457200" algn="l" rtl="0" fontAlgn="base">
        <a:spcBef>
          <a:spcPct val="0"/>
        </a:spcBef>
        <a:spcAft>
          <a:spcPct val="0"/>
        </a:spcAft>
        <a:defRPr sz="3600">
          <a:solidFill>
            <a:schemeClr val="tx2"/>
          </a:solidFill>
          <a:latin typeface="TUE Meta" pitchFamily="34" charset="0"/>
        </a:defRPr>
      </a:lvl6pPr>
      <a:lvl7pPr marL="914400" algn="l" rtl="0" fontAlgn="base">
        <a:spcBef>
          <a:spcPct val="0"/>
        </a:spcBef>
        <a:spcAft>
          <a:spcPct val="0"/>
        </a:spcAft>
        <a:defRPr sz="3600">
          <a:solidFill>
            <a:schemeClr val="tx2"/>
          </a:solidFill>
          <a:latin typeface="TUE Meta" pitchFamily="34" charset="0"/>
        </a:defRPr>
      </a:lvl7pPr>
      <a:lvl8pPr marL="1371600" algn="l" rtl="0" fontAlgn="base">
        <a:spcBef>
          <a:spcPct val="0"/>
        </a:spcBef>
        <a:spcAft>
          <a:spcPct val="0"/>
        </a:spcAft>
        <a:defRPr sz="3600">
          <a:solidFill>
            <a:schemeClr val="tx2"/>
          </a:solidFill>
          <a:latin typeface="TUE Meta" pitchFamily="34" charset="0"/>
        </a:defRPr>
      </a:lvl8pPr>
      <a:lvl9pPr marL="1828800" algn="l" rtl="0" fontAlgn="base">
        <a:spcBef>
          <a:spcPct val="0"/>
        </a:spcBef>
        <a:spcAft>
          <a:spcPct val="0"/>
        </a:spcAft>
        <a:defRPr sz="3600">
          <a:solidFill>
            <a:schemeClr val="tx2"/>
          </a:solidFill>
          <a:latin typeface="TUE Meta" pitchFamily="34" charset="0"/>
        </a:defRPr>
      </a:lvl9pPr>
    </p:titleStyle>
    <p:body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85800"/>
            <a:ext cx="7772400" cy="1806575"/>
          </a:xfrm>
        </p:spPr>
        <p:txBody>
          <a:bodyPr/>
          <a:lstStyle/>
          <a:p>
            <a:pPr eaLnBrk="1" hangingPunct="1"/>
            <a:r>
              <a:rPr lang="en-US" dirty="0" smtClean="0"/>
              <a:t>Fundamentals of Informatics</a:t>
            </a:r>
          </a:p>
        </p:txBody>
      </p:sp>
      <p:sp>
        <p:nvSpPr>
          <p:cNvPr id="4099" name="Rectangle 3"/>
          <p:cNvSpPr>
            <a:spLocks noGrp="1" noChangeArrowheads="1"/>
          </p:cNvSpPr>
          <p:nvPr>
            <p:ph type="subTitle" idx="1"/>
          </p:nvPr>
        </p:nvSpPr>
        <p:spPr>
          <a:xfrm>
            <a:off x="1182688" y="3379788"/>
            <a:ext cx="6778625" cy="2586642"/>
          </a:xfrm>
        </p:spPr>
        <p:txBody>
          <a:bodyPr/>
          <a:lstStyle/>
          <a:p>
            <a:pPr eaLnBrk="1" hangingPunct="1"/>
            <a:r>
              <a:rPr lang="en-US" dirty="0" smtClean="0"/>
              <a:t>Lecture 12</a:t>
            </a:r>
          </a:p>
          <a:p>
            <a:pPr eaLnBrk="1" hangingPunct="1"/>
            <a:endParaRPr lang="en-US" dirty="0" smtClean="0"/>
          </a:p>
          <a:p>
            <a:pPr eaLnBrk="1" hangingPunct="1"/>
            <a:r>
              <a:rPr lang="en-US" i="1" dirty="0" smtClean="0"/>
              <a:t>The Halting </a:t>
            </a:r>
            <a:r>
              <a:rPr lang="en-US" i="1" dirty="0" smtClean="0"/>
              <a:t>Problem</a:t>
            </a:r>
          </a:p>
          <a:p>
            <a:pPr eaLnBrk="1" hangingPunct="1"/>
            <a:endParaRPr lang="en-US" i="1" dirty="0"/>
          </a:p>
          <a:p>
            <a:pPr eaLnBrk="1" hangingPunct="1"/>
            <a:r>
              <a:rPr lang="en-US" dirty="0"/>
              <a:t>Bas </a:t>
            </a:r>
            <a:r>
              <a:rPr lang="en-US" dirty="0" err="1" smtClean="0"/>
              <a:t>Luttik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2082018" y="1886994"/>
            <a:ext cx="6643348" cy="4121795"/>
          </a:xfrm>
          <a:prstGeom prst="rect">
            <a:avLst/>
          </a:prstGeom>
          <a:solidFill>
            <a:schemeClr val="accent3">
              <a:lumMod val="65000"/>
            </a:schemeClr>
          </a:solidFill>
          <a:ln>
            <a:headEnd type="none" w="med" len="med"/>
            <a:tailEnd type="triangle" w="med" len="med"/>
          </a:ln>
        </p:spPr>
        <p:style>
          <a:lnRef idx="2">
            <a:schemeClr val="accent4"/>
          </a:lnRef>
          <a:fillRef idx="1">
            <a:schemeClr val="lt1"/>
          </a:fillRef>
          <a:effectRef idx="0">
            <a:schemeClr val="accent4"/>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2" name="Title 1"/>
          <p:cNvSpPr>
            <a:spLocks noGrp="1"/>
          </p:cNvSpPr>
          <p:nvPr>
            <p:ph type="title"/>
          </p:nvPr>
        </p:nvSpPr>
        <p:spPr/>
        <p:txBody>
          <a:bodyPr/>
          <a:lstStyle/>
          <a:p>
            <a:r>
              <a:rPr lang="en-US" dirty="0" smtClean="0"/>
              <a:t>The </a:t>
            </a:r>
            <a:r>
              <a:rPr lang="en-US" dirty="0" err="1" smtClean="0"/>
              <a:t>exTerminator</a:t>
            </a:r>
            <a:endParaRPr lang="en-US" i="1" dirty="0"/>
          </a:p>
        </p:txBody>
      </p:sp>
      <p:sp>
        <p:nvSpPr>
          <p:cNvPr id="5" name="Rectangle 4"/>
          <p:cNvSpPr/>
          <p:nvPr/>
        </p:nvSpPr>
        <p:spPr bwMode="auto">
          <a:xfrm>
            <a:off x="3940066" y="3809134"/>
            <a:ext cx="1270071" cy="402291"/>
          </a:xfrm>
          <a:prstGeom prst="rect">
            <a:avLst/>
          </a:prstGeom>
          <a:ln>
            <a:headEnd type="none" w="med" len="med"/>
            <a:tailEnd type="triangle" w="med" len="med"/>
          </a:ln>
        </p:spPr>
        <p:style>
          <a:lnRef idx="0">
            <a:schemeClr val="accent4"/>
          </a:lnRef>
          <a:fillRef idx="3">
            <a:schemeClr val="accent4"/>
          </a:fillRef>
          <a:effectRef idx="3">
            <a:schemeClr val="accent4"/>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i="1" dirty="0">
                <a:solidFill>
                  <a:schemeClr val="bg1"/>
                </a:solidFill>
                <a:latin typeface="Arial" pitchFamily="34" charset="0"/>
              </a:rPr>
              <a:t>T</a:t>
            </a:r>
            <a:endParaRPr kumimoji="0" lang="en-US" sz="2000" b="0" i="1" u="none" strike="noStrike" cap="none" normalizeH="0" baseline="0" dirty="0" smtClean="0">
              <a:ln>
                <a:noFill/>
              </a:ln>
              <a:solidFill>
                <a:schemeClr val="bg1"/>
              </a:solidFill>
              <a:effectLst/>
              <a:latin typeface="Arial" pitchFamily="34" charset="0"/>
            </a:endParaRPr>
          </a:p>
        </p:txBody>
      </p:sp>
      <p:grpSp>
        <p:nvGrpSpPr>
          <p:cNvPr id="6" name="Group 5"/>
          <p:cNvGrpSpPr/>
          <p:nvPr/>
        </p:nvGrpSpPr>
        <p:grpSpPr>
          <a:xfrm>
            <a:off x="2215105" y="2987385"/>
            <a:ext cx="4961769" cy="400112"/>
            <a:chOff x="2879917" y="3897509"/>
            <a:chExt cx="4961769" cy="400112"/>
          </a:xfrm>
        </p:grpSpPr>
        <p:sp>
          <p:nvSpPr>
            <p:cNvPr id="19" name="TextBox 18"/>
            <p:cNvSpPr txBox="1"/>
            <p:nvPr/>
          </p:nvSpPr>
          <p:spPr>
            <a:xfrm>
              <a:off x="2879917" y="3897509"/>
              <a:ext cx="208262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description of </a:t>
              </a:r>
              <a:r>
                <a:rPr lang="en-US" i="1" dirty="0" smtClean="0"/>
                <a:t>M</a:t>
              </a:r>
              <a:r>
                <a:rPr lang="en-US" dirty="0" smtClean="0"/>
                <a:t>  </a:t>
              </a:r>
              <a:endParaRPr lang="en-US" dirty="0"/>
            </a:p>
          </p:txBody>
        </p:sp>
        <p:sp>
          <p:nvSpPr>
            <p:cNvPr id="20" name="TextBox 19"/>
            <p:cNvSpPr txBox="1"/>
            <p:nvPr/>
          </p:nvSpPr>
          <p:spPr>
            <a:xfrm>
              <a:off x="4963975" y="3897511"/>
              <a:ext cx="287771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input sequence </a:t>
              </a:r>
              <a:r>
                <a:rPr lang="en-US" i="1" dirty="0" smtClean="0"/>
                <a:t>s</a:t>
              </a:r>
              <a:r>
                <a:rPr lang="en-US" dirty="0" smtClean="0"/>
                <a:t> for </a:t>
              </a:r>
              <a:r>
                <a:rPr lang="en-US" i="1" dirty="0" smtClean="0"/>
                <a:t>M</a:t>
              </a:r>
              <a:endParaRPr lang="en-US" dirty="0"/>
            </a:p>
          </p:txBody>
        </p:sp>
      </p:grpSp>
      <p:cxnSp>
        <p:nvCxnSpPr>
          <p:cNvPr id="10" name="Straight Arrow Connector 40"/>
          <p:cNvCxnSpPr>
            <a:endCxn id="5" idx="0"/>
          </p:cNvCxnSpPr>
          <p:nvPr/>
        </p:nvCxnSpPr>
        <p:spPr bwMode="auto">
          <a:xfrm flipH="1">
            <a:off x="4575102" y="3410766"/>
            <a:ext cx="568" cy="398368"/>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40" name="TextBox 39"/>
          <p:cNvSpPr txBox="1"/>
          <p:nvPr/>
        </p:nvSpPr>
        <p:spPr>
          <a:xfrm>
            <a:off x="3521984" y="1296159"/>
            <a:ext cx="208262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description of </a:t>
            </a:r>
            <a:r>
              <a:rPr lang="en-US" i="1" dirty="0" smtClean="0"/>
              <a:t>M</a:t>
            </a:r>
            <a:r>
              <a:rPr lang="en-US" dirty="0" smtClean="0"/>
              <a:t>  </a:t>
            </a:r>
            <a:endParaRPr lang="en-US" dirty="0"/>
          </a:p>
        </p:txBody>
      </p:sp>
      <p:sp>
        <p:nvSpPr>
          <p:cNvPr id="42" name="Rectangle 41"/>
          <p:cNvSpPr/>
          <p:nvPr/>
        </p:nvSpPr>
        <p:spPr bwMode="auto">
          <a:xfrm>
            <a:off x="3935037" y="2139965"/>
            <a:ext cx="1270071" cy="402291"/>
          </a:xfrm>
          <a:prstGeom prst="rect">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1" u="none" strike="noStrike" cap="none" normalizeH="0" baseline="0" dirty="0" smtClean="0">
                <a:ln>
                  <a:noFill/>
                </a:ln>
                <a:solidFill>
                  <a:schemeClr val="bg1"/>
                </a:solidFill>
                <a:effectLst/>
                <a:latin typeface="Arial" pitchFamily="34" charset="0"/>
              </a:rPr>
              <a:t>D</a:t>
            </a:r>
          </a:p>
        </p:txBody>
      </p:sp>
      <p:cxnSp>
        <p:nvCxnSpPr>
          <p:cNvPr id="43" name="Straight Arrow Connector 40"/>
          <p:cNvCxnSpPr>
            <a:stCxn id="42" idx="2"/>
          </p:cNvCxnSpPr>
          <p:nvPr/>
        </p:nvCxnSpPr>
        <p:spPr bwMode="auto">
          <a:xfrm>
            <a:off x="4570073" y="2542256"/>
            <a:ext cx="6756" cy="418424"/>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grpSp>
        <p:nvGrpSpPr>
          <p:cNvPr id="72" name="Group 71"/>
          <p:cNvGrpSpPr/>
          <p:nvPr/>
        </p:nvGrpSpPr>
        <p:grpSpPr>
          <a:xfrm>
            <a:off x="2485891" y="2989119"/>
            <a:ext cx="4170526" cy="400110"/>
            <a:chOff x="2485891" y="3193595"/>
            <a:chExt cx="4170526" cy="400110"/>
          </a:xfrm>
        </p:grpSpPr>
        <p:sp>
          <p:nvSpPr>
            <p:cNvPr id="46" name="TextBox 45"/>
            <p:cNvSpPr txBox="1"/>
            <p:nvPr/>
          </p:nvSpPr>
          <p:spPr>
            <a:xfrm>
              <a:off x="4573796" y="3193595"/>
              <a:ext cx="208262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description of </a:t>
              </a:r>
              <a:r>
                <a:rPr lang="en-US" i="1" dirty="0" smtClean="0"/>
                <a:t>M</a:t>
              </a:r>
              <a:r>
                <a:rPr lang="en-US" dirty="0" smtClean="0"/>
                <a:t>  </a:t>
              </a:r>
              <a:endParaRPr lang="en-US" dirty="0"/>
            </a:p>
          </p:txBody>
        </p:sp>
        <p:sp>
          <p:nvSpPr>
            <p:cNvPr id="47" name="TextBox 46"/>
            <p:cNvSpPr txBox="1"/>
            <p:nvPr/>
          </p:nvSpPr>
          <p:spPr>
            <a:xfrm>
              <a:off x="2485891" y="3193595"/>
              <a:ext cx="208262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description of </a:t>
              </a:r>
              <a:r>
                <a:rPr lang="en-US" i="1" dirty="0" smtClean="0"/>
                <a:t>M</a:t>
              </a:r>
              <a:r>
                <a:rPr lang="en-US" dirty="0" smtClean="0"/>
                <a:t>  </a:t>
              </a:r>
              <a:endParaRPr lang="en-US" dirty="0"/>
            </a:p>
          </p:txBody>
        </p:sp>
      </p:grpSp>
      <p:cxnSp>
        <p:nvCxnSpPr>
          <p:cNvPr id="48" name="Straight Arrow Connector 40"/>
          <p:cNvCxnSpPr>
            <a:stCxn id="40" idx="2"/>
            <a:endCxn id="42" idx="0"/>
          </p:cNvCxnSpPr>
          <p:nvPr/>
        </p:nvCxnSpPr>
        <p:spPr bwMode="auto">
          <a:xfrm>
            <a:off x="4563295" y="1696269"/>
            <a:ext cx="6778" cy="443696"/>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54" name="Rectangle 53"/>
          <p:cNvSpPr/>
          <p:nvPr/>
        </p:nvSpPr>
        <p:spPr bwMode="auto">
          <a:xfrm>
            <a:off x="3936763" y="5424069"/>
            <a:ext cx="1270071" cy="402291"/>
          </a:xfrm>
          <a:prstGeom prst="rect">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i="1" dirty="0">
                <a:solidFill>
                  <a:schemeClr val="bg1"/>
                </a:solidFill>
                <a:latin typeface="Arial" pitchFamily="34" charset="0"/>
              </a:rPr>
              <a:t>L</a:t>
            </a:r>
            <a:endParaRPr kumimoji="0" lang="en-US" sz="2000" b="0" i="1" u="none" strike="noStrike" cap="none" normalizeH="0" baseline="0" dirty="0" smtClean="0">
              <a:ln>
                <a:noFill/>
              </a:ln>
              <a:solidFill>
                <a:schemeClr val="bg1"/>
              </a:solidFill>
              <a:effectLst/>
              <a:latin typeface="Arial" pitchFamily="34" charset="0"/>
            </a:endParaRPr>
          </a:p>
        </p:txBody>
      </p:sp>
      <p:cxnSp>
        <p:nvCxnSpPr>
          <p:cNvPr id="63" name="Straight Arrow Connector 40"/>
          <p:cNvCxnSpPr>
            <a:stCxn id="5" idx="2"/>
            <a:endCxn id="65" idx="0"/>
          </p:cNvCxnSpPr>
          <p:nvPr/>
        </p:nvCxnSpPr>
        <p:spPr bwMode="auto">
          <a:xfrm>
            <a:off x="4575102" y="4211425"/>
            <a:ext cx="681" cy="390361"/>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65" name="TextBox 64"/>
          <p:cNvSpPr txBox="1"/>
          <p:nvPr/>
        </p:nvSpPr>
        <p:spPr>
          <a:xfrm>
            <a:off x="4305178" y="4601786"/>
            <a:ext cx="541209"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a:t>0</a:t>
            </a:r>
            <a:r>
              <a:rPr lang="en-US" dirty="0" smtClean="0"/>
              <a:t>/1</a:t>
            </a:r>
            <a:endParaRPr lang="en-US" dirty="0"/>
          </a:p>
        </p:txBody>
      </p:sp>
      <p:cxnSp>
        <p:nvCxnSpPr>
          <p:cNvPr id="68" name="Straight Arrow Connector 40"/>
          <p:cNvCxnSpPr>
            <a:stCxn id="65" idx="2"/>
            <a:endCxn id="54" idx="0"/>
          </p:cNvCxnSpPr>
          <p:nvPr/>
        </p:nvCxnSpPr>
        <p:spPr bwMode="auto">
          <a:xfrm flipH="1">
            <a:off x="4571799" y="5001896"/>
            <a:ext cx="3984" cy="422173"/>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87" name="TextBox 86"/>
          <p:cNvSpPr txBox="1"/>
          <p:nvPr/>
        </p:nvSpPr>
        <p:spPr>
          <a:xfrm>
            <a:off x="4416941" y="6231890"/>
            <a:ext cx="327308"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0</a:t>
            </a:r>
          </a:p>
        </p:txBody>
      </p:sp>
      <p:cxnSp>
        <p:nvCxnSpPr>
          <p:cNvPr id="90" name="Straight Arrow Connector 40"/>
          <p:cNvCxnSpPr>
            <a:stCxn id="54" idx="2"/>
            <a:endCxn id="87" idx="0"/>
          </p:cNvCxnSpPr>
          <p:nvPr/>
        </p:nvCxnSpPr>
        <p:spPr bwMode="auto">
          <a:xfrm>
            <a:off x="4571799" y="5826360"/>
            <a:ext cx="8796" cy="405530"/>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127" name="Oval Callout 126"/>
          <p:cNvSpPr/>
          <p:nvPr/>
        </p:nvSpPr>
        <p:spPr bwMode="auto">
          <a:xfrm>
            <a:off x="5500999" y="3928080"/>
            <a:ext cx="3027062" cy="1431281"/>
          </a:xfrm>
          <a:prstGeom prst="wedgeEllipseCallout">
            <a:avLst>
              <a:gd name="adj1" fmla="val -59000"/>
              <a:gd name="adj2" fmla="val 68072"/>
            </a:avLst>
          </a:prstGeom>
          <a:noFill/>
          <a:ln w="28575"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go into infinite loop </a:t>
            </a:r>
            <a:r>
              <a:rPr kumimoji="0" lang="en-US" sz="2000" b="0" i="1" u="none" strike="noStrike" cap="none" normalizeH="0" baseline="0" dirty="0" smtClean="0">
                <a:ln>
                  <a:noFill/>
                </a:ln>
                <a:solidFill>
                  <a:schemeClr val="tx1"/>
                </a:solidFill>
                <a:effectLst/>
                <a:latin typeface="Arial" pitchFamily="34" charset="0"/>
              </a:rPr>
              <a:t>unless</a:t>
            </a:r>
            <a:r>
              <a:rPr kumimoji="0" lang="en-US" sz="2000" b="0" i="0" u="none" strike="noStrike" cap="none" normalizeH="0" baseline="0" dirty="0" smtClean="0">
                <a:ln>
                  <a:noFill/>
                </a:ln>
                <a:solidFill>
                  <a:schemeClr val="tx1"/>
                </a:solidFill>
                <a:effectLst/>
                <a:latin typeface="Arial" pitchFamily="34" charset="0"/>
              </a:rPr>
              <a:t> input sequence</a:t>
            </a:r>
            <a:r>
              <a:rPr kumimoji="0" lang="en-US" sz="2000" b="0" i="0" u="none" strike="noStrike" cap="none" normalizeH="0" dirty="0" smtClean="0">
                <a:ln>
                  <a:noFill/>
                </a:ln>
                <a:solidFill>
                  <a:schemeClr val="tx1"/>
                </a:solidFill>
                <a:effectLst/>
                <a:latin typeface="Arial" pitchFamily="34" charset="0"/>
              </a:rPr>
              <a:t> is </a:t>
            </a:r>
            <a:r>
              <a:rPr lang="en-US" dirty="0" smtClean="0">
                <a:latin typeface="Arial" pitchFamily="34" charset="0"/>
              </a:rPr>
              <a:t>0</a:t>
            </a:r>
            <a:endParaRPr kumimoji="0" lang="en-US" sz="2000" b="0" i="0" u="none" strike="noStrike" cap="none" normalizeH="0" baseline="0" dirty="0" smtClean="0">
              <a:ln>
                <a:noFill/>
              </a:ln>
              <a:solidFill>
                <a:schemeClr val="tx1"/>
              </a:solidFill>
              <a:effectLst/>
              <a:latin typeface="Arial" pitchFamily="34" charset="0"/>
            </a:endParaRPr>
          </a:p>
        </p:txBody>
      </p:sp>
      <p:sp>
        <p:nvSpPr>
          <p:cNvPr id="24" name="TextBox 23"/>
          <p:cNvSpPr txBox="1"/>
          <p:nvPr/>
        </p:nvSpPr>
        <p:spPr>
          <a:xfrm>
            <a:off x="8179420" y="1894088"/>
            <a:ext cx="418302" cy="400110"/>
          </a:xfrm>
          <a:prstGeom prst="rect">
            <a:avLst/>
          </a:prstGeom>
          <a:noFill/>
        </p:spPr>
        <p:txBody>
          <a:bodyPr wrap="none" rtlCol="0">
            <a:spAutoFit/>
          </a:bodyPr>
          <a:lstStyle/>
          <a:p>
            <a:r>
              <a:rPr lang="en-US" i="1" dirty="0">
                <a:solidFill>
                  <a:srgbClr val="FFFFFF"/>
                </a:solidFill>
              </a:rPr>
              <a:t>X</a:t>
            </a:r>
          </a:p>
        </p:txBody>
      </p:sp>
      <p:sp>
        <p:nvSpPr>
          <p:cNvPr id="3" name="Rectangular Callout 2"/>
          <p:cNvSpPr/>
          <p:nvPr/>
        </p:nvSpPr>
        <p:spPr bwMode="auto">
          <a:xfrm>
            <a:off x="6021056" y="417955"/>
            <a:ext cx="2843390" cy="1017844"/>
          </a:xfrm>
          <a:prstGeom prst="wedgeRectCallout">
            <a:avLst>
              <a:gd name="adj1" fmla="val 28915"/>
              <a:gd name="adj2" fmla="val 9116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0000" tIns="46800" rIns="90000" bIns="46800" numCol="1" spcCol="0" rtlCol="0" fromWordArt="0" anchor="t" anchorCtr="0" forceAA="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Note: If </a:t>
            </a:r>
            <a:r>
              <a:rPr kumimoji="0" lang="en-US" sz="2000" b="0" i="1" u="none" strike="noStrike" cap="none" normalizeH="0" baseline="0" dirty="0" smtClean="0">
                <a:ln>
                  <a:noFill/>
                </a:ln>
                <a:solidFill>
                  <a:schemeClr val="tx1"/>
                </a:solidFill>
                <a:effectLst/>
                <a:latin typeface="Arial" pitchFamily="34" charset="0"/>
              </a:rPr>
              <a:t>T</a:t>
            </a:r>
            <a:r>
              <a:rPr kumimoji="0" lang="en-US" sz="2000" b="0" i="0" u="none" strike="noStrike" cap="none" normalizeH="0" baseline="0" dirty="0" smtClean="0">
                <a:ln>
                  <a:noFill/>
                </a:ln>
                <a:solidFill>
                  <a:schemeClr val="tx1"/>
                </a:solidFill>
                <a:effectLst/>
                <a:latin typeface="Arial" pitchFamily="34" charset="0"/>
              </a:rPr>
              <a:t> exists,</a:t>
            </a:r>
            <a:r>
              <a:rPr kumimoji="0" lang="en-US" sz="2000" b="0" i="0" u="none" strike="noStrike" cap="none" normalizeH="0" dirty="0" smtClean="0">
                <a:ln>
                  <a:noFill/>
                </a:ln>
                <a:solidFill>
                  <a:schemeClr val="tx1"/>
                </a:solidFill>
                <a:effectLst/>
                <a:latin typeface="Arial" pitchFamily="34" charset="0"/>
              </a:rPr>
              <a:t> then </a:t>
            </a:r>
            <a:r>
              <a:rPr kumimoji="0" lang="en-US" sz="2000" b="0" i="1" u="none" strike="noStrike" cap="none" normalizeH="0" dirty="0" smtClean="0">
                <a:ln>
                  <a:noFill/>
                </a:ln>
                <a:solidFill>
                  <a:schemeClr val="tx1"/>
                </a:solidFill>
                <a:effectLst/>
                <a:latin typeface="Arial" pitchFamily="34" charset="0"/>
              </a:rPr>
              <a:t>X exists too</a:t>
            </a:r>
            <a:r>
              <a:rPr kumimoji="0" lang="en-US" sz="2000" b="0" i="0" u="none" strike="noStrike" cap="none" normalizeH="0" dirty="0" smtClean="0">
                <a:ln>
                  <a:noFill/>
                </a:ln>
                <a:solidFill>
                  <a:schemeClr val="tx1"/>
                </a:solidFill>
                <a:effectLst/>
                <a:latin typeface="Arial" pitchFamily="34" charset="0"/>
              </a:rPr>
              <a:t> and it must have a description!</a:t>
            </a:r>
            <a:endParaRPr kumimoji="0" lang="en-US"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8850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dissolve">
                                      <p:cBhvr>
                                        <p:cTn id="39" dur="500"/>
                                        <p:tgtEl>
                                          <p:spTgt spid="48"/>
                                        </p:tgtEl>
                                      </p:cBhvr>
                                    </p:animEffect>
                                  </p:childTnLst>
                                </p:cTn>
                              </p:par>
                            </p:childTnLst>
                          </p:cTn>
                        </p:par>
                        <p:par>
                          <p:cTn id="40" fill="hold">
                            <p:stCondLst>
                              <p:cond delay="1000"/>
                            </p:stCondLst>
                            <p:childTnLst>
                              <p:par>
                                <p:cTn id="41" presetID="9"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dissolve">
                                      <p:cBhvr>
                                        <p:cTn id="43" dur="500"/>
                                        <p:tgtEl>
                                          <p:spTgt spid="43"/>
                                        </p:tgtEl>
                                      </p:cBhvr>
                                    </p:animEffect>
                                  </p:childTnLst>
                                </p:cTn>
                              </p:par>
                            </p:childTnLst>
                          </p:cTn>
                        </p:par>
                        <p:par>
                          <p:cTn id="44" fill="hold">
                            <p:stCondLst>
                              <p:cond delay="1500"/>
                            </p:stCondLst>
                            <p:childTnLst>
                              <p:par>
                                <p:cTn id="45" presetID="9" presetClass="exit" presetSubtype="0" fill="hold" nodeType="afterEffect">
                                  <p:stCondLst>
                                    <p:cond delay="0"/>
                                  </p:stCondLst>
                                  <p:childTnLst>
                                    <p:animEffect transition="out" filter="dissolv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dissolve">
                                      <p:cBhvr>
                                        <p:cTn id="51" dur="500"/>
                                        <p:tgtEl>
                                          <p:spTgt spid="7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inVertical)">
                                      <p:cBhvr>
                                        <p:cTn id="56" dur="500"/>
                                        <p:tgtEl>
                                          <p:spTgt spid="2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40" grpId="0" animBg="1"/>
      <p:bldP spid="42" grpId="0" animBg="1"/>
      <p:bldP spid="54" grpId="0" animBg="1"/>
      <p:bldP spid="65" grpId="0" animBg="1"/>
      <p:bldP spid="87" grpId="0" animBg="1"/>
      <p:bldP spid="127" grpId="0" animBg="1"/>
      <p:bldP spid="2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termination issue</a:t>
            </a:r>
            <a:endParaRPr lang="en-US" dirty="0"/>
          </a:p>
        </p:txBody>
      </p:sp>
      <p:sp>
        <p:nvSpPr>
          <p:cNvPr id="7" name="TextBox 6"/>
          <p:cNvSpPr txBox="1"/>
          <p:nvPr/>
        </p:nvSpPr>
        <p:spPr>
          <a:xfrm>
            <a:off x="459076" y="1830503"/>
            <a:ext cx="4498681" cy="1323439"/>
          </a:xfrm>
          <a:prstGeom prst="rect">
            <a:avLst/>
          </a:prstGeom>
          <a:noFill/>
        </p:spPr>
        <p:txBody>
          <a:bodyPr wrap="square" rtlCol="0">
            <a:spAutoFit/>
          </a:bodyPr>
          <a:lstStyle/>
          <a:p>
            <a:r>
              <a:rPr lang="en-US" dirty="0" smtClean="0">
                <a:solidFill>
                  <a:srgbClr val="0075F6"/>
                </a:solidFill>
              </a:rPr>
              <a:t>If </a:t>
            </a:r>
            <a:r>
              <a:rPr lang="en-US" i="1" dirty="0">
                <a:solidFill>
                  <a:schemeClr val="accent1"/>
                </a:solidFill>
              </a:rPr>
              <a:t>X</a:t>
            </a:r>
            <a:r>
              <a:rPr lang="en-US" dirty="0" smtClean="0">
                <a:solidFill>
                  <a:schemeClr val="accent1"/>
                </a:solidFill>
              </a:rPr>
              <a:t> terminates </a:t>
            </a:r>
            <a:r>
              <a:rPr lang="en-US" dirty="0" smtClean="0"/>
              <a:t>on its own description, then </a:t>
            </a:r>
            <a:r>
              <a:rPr lang="en-US" i="1" dirty="0"/>
              <a:t>T</a:t>
            </a:r>
            <a:r>
              <a:rPr lang="en-US" dirty="0" smtClean="0"/>
              <a:t> reports 1. So </a:t>
            </a:r>
            <a:r>
              <a:rPr lang="en-US" i="1" dirty="0" smtClean="0"/>
              <a:t>L</a:t>
            </a:r>
            <a:r>
              <a:rPr lang="en-US" dirty="0" smtClean="0"/>
              <a:t> goes into an infinite loop, and thus </a:t>
            </a:r>
            <a:r>
              <a:rPr lang="en-US" i="1" dirty="0">
                <a:solidFill>
                  <a:srgbClr val="0075F6"/>
                </a:solidFill>
              </a:rPr>
              <a:t>X</a:t>
            </a:r>
            <a:r>
              <a:rPr lang="en-US" dirty="0" smtClean="0">
                <a:solidFill>
                  <a:srgbClr val="0075F6"/>
                </a:solidFill>
              </a:rPr>
              <a:t> does not terminate</a:t>
            </a:r>
            <a:r>
              <a:rPr lang="en-US" dirty="0" smtClean="0"/>
              <a:t>. </a:t>
            </a:r>
            <a:r>
              <a:rPr lang="en-US" dirty="0" smtClean="0">
                <a:solidFill>
                  <a:srgbClr val="FF0000"/>
                </a:solidFill>
              </a:rPr>
              <a:t>Contradiction!</a:t>
            </a:r>
          </a:p>
        </p:txBody>
      </p:sp>
      <p:sp>
        <p:nvSpPr>
          <p:cNvPr id="12" name="TextBox 11"/>
          <p:cNvSpPr txBox="1"/>
          <p:nvPr/>
        </p:nvSpPr>
        <p:spPr>
          <a:xfrm>
            <a:off x="460803" y="3296787"/>
            <a:ext cx="4492197" cy="1323439"/>
          </a:xfrm>
          <a:prstGeom prst="rect">
            <a:avLst/>
          </a:prstGeom>
          <a:noFill/>
        </p:spPr>
        <p:txBody>
          <a:bodyPr wrap="square" rtlCol="0">
            <a:spAutoFit/>
          </a:bodyPr>
          <a:lstStyle/>
          <a:p>
            <a:r>
              <a:rPr lang="en-US" dirty="0" smtClean="0">
                <a:solidFill>
                  <a:srgbClr val="0075F6"/>
                </a:solidFill>
              </a:rPr>
              <a:t>If </a:t>
            </a:r>
            <a:r>
              <a:rPr lang="en-US" i="1" dirty="0">
                <a:solidFill>
                  <a:srgbClr val="0075F6"/>
                </a:solidFill>
              </a:rPr>
              <a:t>X</a:t>
            </a:r>
            <a:r>
              <a:rPr lang="en-US" dirty="0" smtClean="0">
                <a:solidFill>
                  <a:srgbClr val="0075F6"/>
                </a:solidFill>
              </a:rPr>
              <a:t> does not terminate </a:t>
            </a:r>
            <a:r>
              <a:rPr lang="en-US" dirty="0" smtClean="0"/>
              <a:t>on its own description, then </a:t>
            </a:r>
            <a:r>
              <a:rPr lang="en-US" i="1" dirty="0" smtClean="0"/>
              <a:t>T</a:t>
            </a:r>
            <a:r>
              <a:rPr lang="en-US" dirty="0" smtClean="0"/>
              <a:t> reports 0. So </a:t>
            </a:r>
            <a:r>
              <a:rPr lang="en-US" i="1" dirty="0" smtClean="0"/>
              <a:t>L </a:t>
            </a:r>
            <a:r>
              <a:rPr lang="en-US" dirty="0" smtClean="0"/>
              <a:t>terminates, and thus </a:t>
            </a:r>
            <a:r>
              <a:rPr lang="en-US" i="1" dirty="0">
                <a:solidFill>
                  <a:srgbClr val="0075F6"/>
                </a:solidFill>
              </a:rPr>
              <a:t>X</a:t>
            </a:r>
            <a:r>
              <a:rPr lang="en-US" dirty="0" smtClean="0">
                <a:solidFill>
                  <a:srgbClr val="0075F6"/>
                </a:solidFill>
              </a:rPr>
              <a:t> terminates</a:t>
            </a:r>
            <a:r>
              <a:rPr lang="en-US" dirty="0" smtClean="0"/>
              <a:t>. </a:t>
            </a:r>
            <a:r>
              <a:rPr lang="en-US" dirty="0" smtClean="0">
                <a:solidFill>
                  <a:srgbClr val="FF0000"/>
                </a:solidFill>
              </a:rPr>
              <a:t>Contradiction!</a:t>
            </a:r>
          </a:p>
        </p:txBody>
      </p:sp>
      <p:sp>
        <p:nvSpPr>
          <p:cNvPr id="13" name="TextBox 12"/>
          <p:cNvSpPr txBox="1"/>
          <p:nvPr/>
        </p:nvSpPr>
        <p:spPr>
          <a:xfrm>
            <a:off x="486760" y="4954499"/>
            <a:ext cx="8491529" cy="1631216"/>
          </a:xfrm>
          <a:prstGeom prst="rect">
            <a:avLst/>
          </a:prstGeom>
          <a:noFill/>
        </p:spPr>
        <p:txBody>
          <a:bodyPr wrap="square" rtlCol="0">
            <a:spAutoFit/>
          </a:bodyPr>
          <a:lstStyle/>
          <a:p>
            <a:r>
              <a:rPr lang="en-US" dirty="0" smtClean="0"/>
              <a:t>Both possible answers lead to a logical contradiction.</a:t>
            </a:r>
          </a:p>
          <a:p>
            <a:r>
              <a:rPr lang="en-US" dirty="0" smtClean="0"/>
              <a:t>Something must be wrong; it can only be our assumption that </a:t>
            </a:r>
            <a:r>
              <a:rPr lang="en-US" i="1" dirty="0" smtClean="0"/>
              <a:t>T</a:t>
            </a:r>
            <a:r>
              <a:rPr lang="en-US" dirty="0" smtClean="0"/>
              <a:t> exists.</a:t>
            </a:r>
          </a:p>
          <a:p>
            <a:r>
              <a:rPr lang="en-US" dirty="0" smtClean="0">
                <a:solidFill>
                  <a:schemeClr val="accent2"/>
                </a:solidFill>
              </a:rPr>
              <a:t>Conclusion: there does not exist a Turing machine that can determine for every arbitrary TM </a:t>
            </a:r>
            <a:r>
              <a:rPr lang="en-US" i="1" dirty="0" smtClean="0">
                <a:solidFill>
                  <a:schemeClr val="accent2"/>
                </a:solidFill>
              </a:rPr>
              <a:t>M</a:t>
            </a:r>
            <a:r>
              <a:rPr lang="en-US" dirty="0" smtClean="0">
                <a:solidFill>
                  <a:schemeClr val="accent2"/>
                </a:solidFill>
              </a:rPr>
              <a:t> and input </a:t>
            </a:r>
            <a:r>
              <a:rPr lang="en-US" i="1" dirty="0" smtClean="0">
                <a:solidFill>
                  <a:schemeClr val="accent2"/>
                </a:solidFill>
              </a:rPr>
              <a:t>s </a:t>
            </a:r>
            <a:r>
              <a:rPr lang="en-US" dirty="0" smtClean="0">
                <a:solidFill>
                  <a:schemeClr val="accent2"/>
                </a:solidFill>
              </a:rPr>
              <a:t>whether </a:t>
            </a:r>
            <a:r>
              <a:rPr lang="en-US" i="1" dirty="0" smtClean="0">
                <a:solidFill>
                  <a:schemeClr val="accent2"/>
                </a:solidFill>
              </a:rPr>
              <a:t>M</a:t>
            </a:r>
            <a:r>
              <a:rPr lang="en-US" dirty="0" smtClean="0">
                <a:solidFill>
                  <a:schemeClr val="accent2"/>
                </a:solidFill>
              </a:rPr>
              <a:t> terminates on s.</a:t>
            </a:r>
            <a:endParaRPr lang="en-US" dirty="0">
              <a:solidFill>
                <a:schemeClr val="accent2"/>
              </a:solidFill>
            </a:endParaRPr>
          </a:p>
        </p:txBody>
      </p:sp>
      <p:sp>
        <p:nvSpPr>
          <p:cNvPr id="3" name="TextBox 2"/>
          <p:cNvSpPr txBox="1"/>
          <p:nvPr/>
        </p:nvSpPr>
        <p:spPr>
          <a:xfrm>
            <a:off x="458610" y="1248834"/>
            <a:ext cx="4846399" cy="400110"/>
          </a:xfrm>
          <a:prstGeom prst="rect">
            <a:avLst/>
          </a:prstGeom>
          <a:noFill/>
        </p:spPr>
        <p:txBody>
          <a:bodyPr wrap="none" rtlCol="0">
            <a:spAutoFit/>
          </a:bodyPr>
          <a:lstStyle/>
          <a:p>
            <a:r>
              <a:rPr lang="en-US" dirty="0" smtClean="0"/>
              <a:t>Does </a:t>
            </a:r>
            <a:r>
              <a:rPr lang="en-US" i="1" dirty="0"/>
              <a:t>X</a:t>
            </a:r>
            <a:r>
              <a:rPr lang="en-US" dirty="0" smtClean="0"/>
              <a:t> terminate on its own description?</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34120" y="1494193"/>
            <a:ext cx="4116443" cy="3585807"/>
          </a:xfrm>
        </p:spPr>
      </p:pic>
    </p:spTree>
    <p:extLst>
      <p:ext uri="{BB962C8B-B14F-4D97-AF65-F5344CB8AC3E}">
        <p14:creationId xmlns:p14="http://schemas.microsoft.com/office/powerpoint/2010/main" val="24384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explained</a:t>
            </a:r>
            <a:endParaRPr lang="en-US" dirty="0"/>
          </a:p>
        </p:txBody>
      </p:sp>
      <p:sp>
        <p:nvSpPr>
          <p:cNvPr id="3" name="Content Placeholder 2"/>
          <p:cNvSpPr>
            <a:spLocks noGrp="1"/>
          </p:cNvSpPr>
          <p:nvPr>
            <p:ph idx="1"/>
          </p:nvPr>
        </p:nvSpPr>
        <p:spPr/>
        <p:txBody>
          <a:bodyPr/>
          <a:lstStyle/>
          <a:p>
            <a:pPr marL="0" indent="0">
              <a:buNone/>
            </a:pPr>
            <a:r>
              <a:rPr lang="en-US" dirty="0" smtClean="0"/>
              <a:t>For a nice animation of the proof of the </a:t>
            </a:r>
            <a:r>
              <a:rPr lang="en-US" dirty="0" err="1" smtClean="0"/>
              <a:t>unsolvability</a:t>
            </a:r>
            <a:r>
              <a:rPr lang="en-US" dirty="0" smtClean="0"/>
              <a:t> of the halting problem, see:</a:t>
            </a:r>
          </a:p>
          <a:p>
            <a:pPr marL="0" indent="0">
              <a:buNone/>
            </a:pPr>
            <a:endParaRPr lang="en-US" dirty="0" smtClean="0"/>
          </a:p>
          <a:p>
            <a:pPr marL="0" indent="0" algn="ctr">
              <a:buNone/>
            </a:pPr>
            <a:r>
              <a:rPr lang="en-US" dirty="0"/>
              <a:t>https://</a:t>
            </a:r>
            <a:r>
              <a:rPr lang="en-US" dirty="0" err="1"/>
              <a:t>youtu.be</a:t>
            </a:r>
            <a:r>
              <a:rPr lang="en-US" dirty="0"/>
              <a:t>/92WHN-pAFCs</a:t>
            </a:r>
            <a:endParaRPr lang="en-US" dirty="0" smtClean="0"/>
          </a:p>
        </p:txBody>
      </p:sp>
    </p:spTree>
    <p:extLst>
      <p:ext uri="{BB962C8B-B14F-4D97-AF65-F5344CB8AC3E}">
        <p14:creationId xmlns:p14="http://schemas.microsoft.com/office/powerpoint/2010/main" val="104953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Can’t we adapt the idea of universal Turing machines to solve the halting problem?</a:t>
            </a:r>
          </a:p>
          <a:p>
            <a:pPr marL="0" indent="0">
              <a:buNone/>
            </a:pPr>
            <a:endParaRPr lang="en-US" dirty="0" smtClean="0"/>
          </a:p>
          <a:p>
            <a:r>
              <a:rPr lang="en-US" dirty="0" smtClean="0"/>
              <a:t>It is easy to characterize the inputs on which some particular Turing machine (e.g., the Loop-machine or the Duplicator) will terminate. Why does this not contradict the </a:t>
            </a:r>
            <a:r>
              <a:rPr lang="en-US" dirty="0" err="1" smtClean="0"/>
              <a:t>unsolvability</a:t>
            </a:r>
            <a:r>
              <a:rPr lang="en-US" dirty="0" smtClean="0"/>
              <a:t> of the halting problem?</a:t>
            </a:r>
          </a:p>
        </p:txBody>
      </p:sp>
    </p:spTree>
    <p:extLst>
      <p:ext uri="{BB962C8B-B14F-4D97-AF65-F5344CB8AC3E}">
        <p14:creationId xmlns:p14="http://schemas.microsoft.com/office/powerpoint/2010/main" val="9994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problems</a:t>
            </a:r>
            <a:endParaRPr lang="en-US" dirty="0"/>
          </a:p>
        </p:txBody>
      </p:sp>
      <p:grpSp>
        <p:nvGrpSpPr>
          <p:cNvPr id="11" name="Group 10"/>
          <p:cNvGrpSpPr/>
          <p:nvPr/>
        </p:nvGrpSpPr>
        <p:grpSpPr>
          <a:xfrm>
            <a:off x="457885" y="1292367"/>
            <a:ext cx="3121094" cy="4337140"/>
            <a:chOff x="2905847" y="1764946"/>
            <a:chExt cx="3121094" cy="4283223"/>
          </a:xfrm>
        </p:grpSpPr>
        <p:sp>
          <p:nvSpPr>
            <p:cNvPr id="5" name="Oval 4"/>
            <p:cNvSpPr/>
            <p:nvPr/>
          </p:nvSpPr>
          <p:spPr bwMode="auto">
            <a:xfrm>
              <a:off x="2905847" y="1764946"/>
              <a:ext cx="3121094" cy="4283223"/>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7" name="Straight Connector 6"/>
            <p:cNvCxnSpPr>
              <a:stCxn id="5" idx="2"/>
              <a:endCxn id="5" idx="6"/>
            </p:cNvCxnSpPr>
            <p:nvPr/>
          </p:nvCxnSpPr>
          <p:spPr bwMode="auto">
            <a:xfrm>
              <a:off x="2905847" y="3906558"/>
              <a:ext cx="3121094" cy="0"/>
            </a:xfrm>
            <a:prstGeom prst="line">
              <a:avLst/>
            </a:prstGeom>
            <a:noFill/>
            <a:ln w="28575" cap="flat" cmpd="sng" algn="ctr">
              <a:solidFill>
                <a:schemeClr val="tx1"/>
              </a:solidFill>
              <a:prstDash val="solid"/>
              <a:round/>
              <a:headEnd type="none" w="med" len="med"/>
              <a:tailEnd type="none" w="lg" len="lg"/>
            </a:ln>
            <a:effectLst/>
          </p:spPr>
        </p:cxnSp>
        <p:sp>
          <p:nvSpPr>
            <p:cNvPr id="9" name="TextBox 8"/>
            <p:cNvSpPr txBox="1"/>
            <p:nvPr/>
          </p:nvSpPr>
          <p:spPr>
            <a:xfrm>
              <a:off x="3487016" y="2028826"/>
              <a:ext cx="1955583" cy="638296"/>
            </a:xfrm>
            <a:prstGeom prst="rect">
              <a:avLst/>
            </a:prstGeom>
            <a:noFill/>
          </p:spPr>
          <p:txBody>
            <a:bodyPr wrap="none" rtlCol="0">
              <a:spAutoFit/>
            </a:bodyPr>
            <a:lstStyle/>
            <a:p>
              <a:pPr algn="ctr"/>
              <a:r>
                <a:rPr lang="en-US" sz="3600" dirty="0" smtClean="0"/>
                <a:t>Solvable</a:t>
              </a:r>
              <a:endParaRPr lang="en-US" dirty="0"/>
            </a:p>
          </p:txBody>
        </p:sp>
        <p:sp>
          <p:nvSpPr>
            <p:cNvPr id="10" name="TextBox 9"/>
            <p:cNvSpPr txBox="1"/>
            <p:nvPr/>
          </p:nvSpPr>
          <p:spPr>
            <a:xfrm>
              <a:off x="3232213" y="3958703"/>
              <a:ext cx="2468644" cy="646331"/>
            </a:xfrm>
            <a:prstGeom prst="rect">
              <a:avLst/>
            </a:prstGeom>
            <a:noFill/>
          </p:spPr>
          <p:txBody>
            <a:bodyPr wrap="none" rtlCol="0">
              <a:spAutoFit/>
            </a:bodyPr>
            <a:lstStyle/>
            <a:p>
              <a:pPr algn="ctr"/>
              <a:r>
                <a:rPr lang="en-US" sz="3600" dirty="0" smtClean="0"/>
                <a:t>Unsolvable</a:t>
              </a:r>
              <a:endParaRPr lang="en-US" dirty="0"/>
            </a:p>
          </p:txBody>
        </p:sp>
      </p:grpSp>
      <p:sp>
        <p:nvSpPr>
          <p:cNvPr id="4" name="TextBox 3"/>
          <p:cNvSpPr txBox="1"/>
          <p:nvPr/>
        </p:nvSpPr>
        <p:spPr>
          <a:xfrm>
            <a:off x="4141931" y="1232047"/>
            <a:ext cx="4810209" cy="4093428"/>
          </a:xfrm>
          <a:prstGeom prst="rect">
            <a:avLst/>
          </a:prstGeom>
          <a:noFill/>
        </p:spPr>
        <p:txBody>
          <a:bodyPr wrap="square" rtlCol="0">
            <a:spAutoFit/>
          </a:bodyPr>
          <a:lstStyle/>
          <a:p>
            <a:r>
              <a:rPr lang="en-US" dirty="0" smtClean="0"/>
              <a:t>A </a:t>
            </a:r>
            <a:r>
              <a:rPr lang="en-US" dirty="0" smtClean="0">
                <a:solidFill>
                  <a:schemeClr val="accent1"/>
                </a:solidFill>
              </a:rPr>
              <a:t>decision problem</a:t>
            </a:r>
            <a:r>
              <a:rPr lang="en-US" dirty="0">
                <a:solidFill>
                  <a:schemeClr val="accent1"/>
                </a:solidFill>
              </a:rPr>
              <a:t> </a:t>
            </a:r>
            <a:r>
              <a:rPr lang="en-US" dirty="0" smtClean="0"/>
              <a:t>is a set of related yes/no questions, usually infinitely many.</a:t>
            </a:r>
          </a:p>
          <a:p>
            <a:r>
              <a:rPr lang="en-US" dirty="0" smtClean="0"/>
              <a:t>For instance, the </a:t>
            </a:r>
            <a:r>
              <a:rPr lang="en-US" i="1" dirty="0" smtClean="0"/>
              <a:t>halting problem </a:t>
            </a:r>
            <a:r>
              <a:rPr lang="en-US" dirty="0" smtClean="0"/>
              <a:t>(“</a:t>
            </a:r>
            <a:r>
              <a:rPr lang="en-US" i="1" dirty="0" smtClean="0"/>
              <a:t>given TM M and input s, decide whether M terminates on s</a:t>
            </a:r>
            <a:r>
              <a:rPr lang="en-US" dirty="0" smtClean="0"/>
              <a:t>”) consists of questions:</a:t>
            </a:r>
          </a:p>
          <a:p>
            <a:pPr lvl="1"/>
            <a:r>
              <a:rPr lang="en-US" i="1" dirty="0" smtClean="0"/>
              <a:t>Does M</a:t>
            </a:r>
            <a:r>
              <a:rPr lang="en-US" i="1" baseline="-25000" dirty="0" smtClean="0"/>
              <a:t>0</a:t>
            </a:r>
            <a:r>
              <a:rPr lang="en-US" i="1" dirty="0" smtClean="0"/>
              <a:t> terminate on s</a:t>
            </a:r>
            <a:r>
              <a:rPr lang="en-US" i="1" baseline="-25000" dirty="0" smtClean="0"/>
              <a:t>0</a:t>
            </a:r>
            <a:r>
              <a:rPr lang="en-US" i="1" dirty="0" smtClean="0"/>
              <a:t>?</a:t>
            </a:r>
          </a:p>
          <a:p>
            <a:pPr lvl="1"/>
            <a:r>
              <a:rPr lang="en-US" i="1" dirty="0"/>
              <a:t>Does M</a:t>
            </a:r>
            <a:r>
              <a:rPr lang="en-US" i="1" baseline="-25000" dirty="0"/>
              <a:t>0</a:t>
            </a:r>
            <a:r>
              <a:rPr lang="en-US" i="1" dirty="0"/>
              <a:t> terminate on </a:t>
            </a:r>
            <a:r>
              <a:rPr lang="en-US" i="1" dirty="0" smtClean="0"/>
              <a:t>s</a:t>
            </a:r>
            <a:r>
              <a:rPr lang="en-US" i="1" baseline="-25000" dirty="0" smtClean="0"/>
              <a:t>1</a:t>
            </a:r>
            <a:r>
              <a:rPr lang="en-US" i="1" dirty="0" smtClean="0"/>
              <a:t>?</a:t>
            </a:r>
            <a:endParaRPr lang="en-US" i="1" dirty="0"/>
          </a:p>
          <a:p>
            <a:pPr lvl="1"/>
            <a:r>
              <a:rPr lang="en-US" i="1" dirty="0" smtClean="0"/>
              <a:t>Etc.</a:t>
            </a:r>
          </a:p>
          <a:p>
            <a:pPr lvl="1"/>
            <a:r>
              <a:rPr lang="en-US" i="1" dirty="0"/>
              <a:t>Does </a:t>
            </a:r>
            <a:r>
              <a:rPr lang="en-US" i="1" dirty="0" smtClean="0"/>
              <a:t>M</a:t>
            </a:r>
            <a:r>
              <a:rPr lang="en-US" i="1" baseline="-25000" dirty="0" smtClean="0"/>
              <a:t>1</a:t>
            </a:r>
            <a:r>
              <a:rPr lang="en-US" i="1" dirty="0" smtClean="0"/>
              <a:t> </a:t>
            </a:r>
            <a:r>
              <a:rPr lang="en-US" i="1" dirty="0"/>
              <a:t>terminate on s</a:t>
            </a:r>
            <a:r>
              <a:rPr lang="en-US" i="1" baseline="-25000" dirty="0"/>
              <a:t>0</a:t>
            </a:r>
            <a:r>
              <a:rPr lang="en-US" i="1" dirty="0"/>
              <a:t>?</a:t>
            </a:r>
          </a:p>
          <a:p>
            <a:pPr lvl="1"/>
            <a:r>
              <a:rPr lang="en-US" i="1" dirty="0" smtClean="0"/>
              <a:t>Etc.</a:t>
            </a:r>
            <a:endParaRPr lang="en-US" i="1" dirty="0"/>
          </a:p>
        </p:txBody>
      </p:sp>
      <p:sp>
        <p:nvSpPr>
          <p:cNvPr id="8" name="TextBox 7"/>
          <p:cNvSpPr txBox="1"/>
          <p:nvPr/>
        </p:nvSpPr>
        <p:spPr>
          <a:xfrm>
            <a:off x="824594" y="2208206"/>
            <a:ext cx="2397961" cy="1077218"/>
          </a:xfrm>
          <a:prstGeom prst="rect">
            <a:avLst/>
          </a:prstGeom>
          <a:noFill/>
        </p:spPr>
        <p:txBody>
          <a:bodyPr wrap="square" rtlCol="0">
            <a:spAutoFit/>
          </a:bodyPr>
          <a:lstStyle/>
          <a:p>
            <a:pPr algn="ctr"/>
            <a:r>
              <a:rPr lang="en-US" sz="1600" dirty="0">
                <a:solidFill>
                  <a:srgbClr val="008000"/>
                </a:solidFill>
              </a:rPr>
              <a:t>t</a:t>
            </a:r>
            <a:r>
              <a:rPr lang="en-US" sz="1600" dirty="0" smtClean="0">
                <a:solidFill>
                  <a:srgbClr val="008000"/>
                </a:solidFill>
              </a:rPr>
              <a:t>here is an algorithm</a:t>
            </a:r>
            <a:r>
              <a:rPr lang="en-US" sz="1600" dirty="0" smtClean="0"/>
              <a:t>*</a:t>
            </a:r>
            <a:r>
              <a:rPr lang="en-US" sz="1600" dirty="0" smtClean="0">
                <a:solidFill>
                  <a:srgbClr val="008000"/>
                </a:solidFill>
              </a:rPr>
              <a:t> </a:t>
            </a:r>
            <a:r>
              <a:rPr lang="en-US" sz="1600" dirty="0" smtClean="0"/>
              <a:t>that correctly answers all the questions of a decision problem</a:t>
            </a:r>
            <a:endParaRPr lang="en-US" sz="1600" dirty="0"/>
          </a:p>
        </p:txBody>
      </p:sp>
      <p:sp>
        <p:nvSpPr>
          <p:cNvPr id="13" name="Rectangle 12"/>
          <p:cNvSpPr/>
          <p:nvPr/>
        </p:nvSpPr>
        <p:spPr>
          <a:xfrm>
            <a:off x="845328" y="4200602"/>
            <a:ext cx="2348793" cy="1077218"/>
          </a:xfrm>
          <a:prstGeom prst="rect">
            <a:avLst/>
          </a:prstGeom>
        </p:spPr>
        <p:txBody>
          <a:bodyPr wrap="square">
            <a:spAutoFit/>
          </a:bodyPr>
          <a:lstStyle/>
          <a:p>
            <a:pPr algn="ctr"/>
            <a:r>
              <a:rPr lang="en-US" sz="1600" dirty="0" smtClean="0">
                <a:solidFill>
                  <a:srgbClr val="FF0000"/>
                </a:solidFill>
              </a:rPr>
              <a:t>there </a:t>
            </a:r>
            <a:r>
              <a:rPr lang="en-US" sz="1600" dirty="0">
                <a:solidFill>
                  <a:srgbClr val="FF0000"/>
                </a:solidFill>
              </a:rPr>
              <a:t>is </a:t>
            </a:r>
            <a:r>
              <a:rPr lang="en-US" sz="1600" dirty="0" smtClean="0">
                <a:solidFill>
                  <a:srgbClr val="FF0000"/>
                </a:solidFill>
              </a:rPr>
              <a:t>no algorithm</a:t>
            </a:r>
            <a:r>
              <a:rPr lang="en-US" sz="1600" dirty="0" smtClean="0"/>
              <a:t>* that </a:t>
            </a:r>
            <a:r>
              <a:rPr lang="en-US" sz="1600" dirty="0"/>
              <a:t>correctly answers all the questions of a decision problem</a:t>
            </a:r>
          </a:p>
        </p:txBody>
      </p:sp>
      <p:sp>
        <p:nvSpPr>
          <p:cNvPr id="15" name="TextBox 14"/>
          <p:cNvSpPr txBox="1"/>
          <p:nvPr/>
        </p:nvSpPr>
        <p:spPr>
          <a:xfrm>
            <a:off x="549731" y="5885394"/>
            <a:ext cx="8293339" cy="707886"/>
          </a:xfrm>
          <a:prstGeom prst="rect">
            <a:avLst/>
          </a:prstGeom>
          <a:noFill/>
        </p:spPr>
        <p:txBody>
          <a:bodyPr wrap="square" rtlCol="0">
            <a:spAutoFit/>
          </a:bodyPr>
          <a:lstStyle/>
          <a:p>
            <a:r>
              <a:rPr lang="en-US" dirty="0" smtClean="0"/>
              <a:t>*By the Church-Turing thesis, we can replace </a:t>
            </a:r>
            <a:r>
              <a:rPr lang="en-US" dirty="0" smtClean="0">
                <a:solidFill>
                  <a:schemeClr val="accent1"/>
                </a:solidFill>
              </a:rPr>
              <a:t>algorithm</a:t>
            </a:r>
            <a:r>
              <a:rPr lang="en-US" dirty="0" smtClean="0"/>
              <a:t> by </a:t>
            </a:r>
            <a:r>
              <a:rPr lang="en-US" dirty="0" smtClean="0">
                <a:solidFill>
                  <a:srgbClr val="0075F6"/>
                </a:solidFill>
              </a:rPr>
              <a:t>Turing machine</a:t>
            </a:r>
            <a:r>
              <a:rPr lang="en-US" dirty="0" smtClean="0"/>
              <a:t>.</a:t>
            </a:r>
            <a:endParaRPr lang="en-US" dirty="0"/>
          </a:p>
        </p:txBody>
      </p:sp>
    </p:spTree>
    <p:extLst>
      <p:ext uri="{BB962C8B-B14F-4D97-AF65-F5344CB8AC3E}">
        <p14:creationId xmlns:p14="http://schemas.microsoft.com/office/powerpoint/2010/main" val="2900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decision problems</a:t>
            </a:r>
            <a:endParaRPr lang="en-US" dirty="0"/>
          </a:p>
        </p:txBody>
      </p:sp>
      <p:sp>
        <p:nvSpPr>
          <p:cNvPr id="3" name="Content Placeholder 2"/>
          <p:cNvSpPr>
            <a:spLocks noGrp="1"/>
          </p:cNvSpPr>
          <p:nvPr>
            <p:ph idx="1"/>
          </p:nvPr>
        </p:nvSpPr>
        <p:spPr>
          <a:xfrm>
            <a:off x="457200" y="1268413"/>
            <a:ext cx="8156575" cy="751829"/>
          </a:xfrm>
        </p:spPr>
        <p:txBody>
          <a:bodyPr/>
          <a:lstStyle/>
          <a:p>
            <a:pPr>
              <a:buFont typeface="Wingdings" charset="2"/>
              <a:buChar char="q"/>
            </a:pPr>
            <a:r>
              <a:rPr lang="en-US" dirty="0" smtClean="0">
                <a:latin typeface="Arial" pitchFamily="34" charset="0"/>
              </a:rPr>
              <a:t>Given a 10-digit number, is it a valid credit card number?</a:t>
            </a:r>
          </a:p>
          <a:p>
            <a:pPr lvl="1">
              <a:buFont typeface="Wingdings" charset="2"/>
              <a:buChar char="Ø"/>
            </a:pPr>
            <a:r>
              <a:rPr lang="en-US" dirty="0" smtClean="0">
                <a:latin typeface="Arial" pitchFamily="34" charset="0"/>
              </a:rPr>
              <a:t>solvable!</a:t>
            </a:r>
          </a:p>
        </p:txBody>
      </p:sp>
      <p:sp>
        <p:nvSpPr>
          <p:cNvPr id="4" name="TextBox 3"/>
          <p:cNvSpPr txBox="1"/>
          <p:nvPr/>
        </p:nvSpPr>
        <p:spPr>
          <a:xfrm>
            <a:off x="453704" y="4964024"/>
            <a:ext cx="8571671" cy="1169551"/>
          </a:xfrm>
          <a:prstGeom prst="rect">
            <a:avLst/>
          </a:prstGeom>
          <a:noFill/>
        </p:spPr>
        <p:txBody>
          <a:bodyPr wrap="square" rtlCol="0">
            <a:spAutoFit/>
          </a:bodyPr>
          <a:lstStyle/>
          <a:p>
            <a:pPr marL="342900" indent="-342900">
              <a:buFont typeface="Wingdings" charset="2"/>
              <a:buChar char="q"/>
            </a:pPr>
            <a:r>
              <a:rPr lang="en-US" dirty="0" smtClean="0">
                <a:latin typeface="Arial" pitchFamily="34" charset="0"/>
              </a:rPr>
              <a:t>Given </a:t>
            </a:r>
            <a:r>
              <a:rPr lang="en-US" dirty="0">
                <a:latin typeface="Arial" pitchFamily="34" charset="0"/>
              </a:rPr>
              <a:t>a (finite) graph G, vertices v and u in G, and integer k, is there a path in G of length less than k?</a:t>
            </a:r>
          </a:p>
          <a:p>
            <a:pPr lvl="1">
              <a:buFont typeface="Wingdings" charset="2"/>
              <a:buChar char="Ø"/>
            </a:pPr>
            <a:r>
              <a:rPr lang="en-US" dirty="0"/>
              <a:t>solvable</a:t>
            </a:r>
            <a:r>
              <a:rPr lang="en-US" dirty="0" smtClean="0"/>
              <a:t>!</a:t>
            </a:r>
            <a:endParaRPr lang="en-US" dirty="0"/>
          </a:p>
        </p:txBody>
      </p:sp>
      <p:sp>
        <p:nvSpPr>
          <p:cNvPr id="5" name="TextBox 4"/>
          <p:cNvSpPr txBox="1"/>
          <p:nvPr/>
        </p:nvSpPr>
        <p:spPr>
          <a:xfrm>
            <a:off x="342437" y="2273105"/>
            <a:ext cx="8480900" cy="400110"/>
          </a:xfrm>
          <a:prstGeom prst="rect">
            <a:avLst/>
          </a:prstGeom>
          <a:solidFill>
            <a:schemeClr val="bg2">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buNone/>
            </a:pPr>
            <a:r>
              <a:rPr lang="en-US" dirty="0" smtClean="0"/>
              <a:t>A decision problem consisting of finitely many questions only is solvable!</a:t>
            </a:r>
            <a:endParaRPr lang="en-US" dirty="0"/>
          </a:p>
        </p:txBody>
      </p:sp>
      <p:sp>
        <p:nvSpPr>
          <p:cNvPr id="6" name="TextBox 5"/>
          <p:cNvSpPr txBox="1"/>
          <p:nvPr/>
        </p:nvSpPr>
        <p:spPr>
          <a:xfrm>
            <a:off x="453703" y="2980740"/>
            <a:ext cx="8571671" cy="1785104"/>
          </a:xfrm>
          <a:prstGeom prst="rect">
            <a:avLst/>
          </a:prstGeom>
          <a:noFill/>
        </p:spPr>
        <p:txBody>
          <a:bodyPr wrap="square" rtlCol="0">
            <a:spAutoFit/>
          </a:bodyPr>
          <a:lstStyle/>
          <a:p>
            <a:pPr marL="342900" indent="-342900" eaLnBrk="1" hangingPunct="1">
              <a:buFont typeface="Wingdings" charset="2"/>
              <a:buChar char="q"/>
            </a:pPr>
            <a:r>
              <a:rPr lang="en-US" dirty="0" smtClean="0">
                <a:latin typeface="Arial" pitchFamily="34" charset="0"/>
              </a:rPr>
              <a:t>Does the algorithm</a:t>
            </a:r>
          </a:p>
          <a:p>
            <a:pPr lvl="1" eaLnBrk="1" hangingPunct="1"/>
            <a:r>
              <a:rPr lang="en-US" b="1" dirty="0">
                <a:latin typeface="Arial" pitchFamily="34" charset="0"/>
              </a:rPr>
              <a:t> </a:t>
            </a:r>
            <a:r>
              <a:rPr lang="en-US" b="1" dirty="0" smtClean="0">
                <a:latin typeface="Arial" pitchFamily="34" charset="0"/>
              </a:rPr>
              <a:t> </a:t>
            </a:r>
            <a:r>
              <a:rPr lang="en-US" b="1" dirty="0" smtClean="0"/>
              <a:t>while</a:t>
            </a:r>
            <a:r>
              <a:rPr lang="en-US" dirty="0" smtClean="0"/>
              <a:t> </a:t>
            </a:r>
            <a:r>
              <a:rPr lang="en-US" dirty="0"/>
              <a:t>x ≠ 1 </a:t>
            </a:r>
            <a:r>
              <a:rPr lang="en-US" b="1" dirty="0" smtClean="0"/>
              <a:t>do if</a:t>
            </a:r>
            <a:r>
              <a:rPr lang="en-US" dirty="0" smtClean="0"/>
              <a:t> </a:t>
            </a:r>
            <a:r>
              <a:rPr lang="en-US" dirty="0"/>
              <a:t>x is </a:t>
            </a:r>
            <a:r>
              <a:rPr lang="en-US" dirty="0" smtClean="0"/>
              <a:t>even </a:t>
            </a:r>
            <a:r>
              <a:rPr lang="en-US" b="1" dirty="0" smtClean="0"/>
              <a:t>then</a:t>
            </a:r>
            <a:r>
              <a:rPr lang="en-US" dirty="0" smtClean="0"/>
              <a:t> </a:t>
            </a:r>
            <a:r>
              <a:rPr lang="en-US" dirty="0"/>
              <a:t>set x to x/</a:t>
            </a:r>
            <a:r>
              <a:rPr lang="en-US" dirty="0" smtClean="0"/>
              <a:t>2 </a:t>
            </a:r>
            <a:r>
              <a:rPr lang="en-US" b="1" dirty="0" smtClean="0"/>
              <a:t>else</a:t>
            </a:r>
            <a:r>
              <a:rPr lang="en-US" dirty="0" smtClean="0"/>
              <a:t> </a:t>
            </a:r>
            <a:r>
              <a:rPr lang="en-US" dirty="0"/>
              <a:t>set x to 3x+</a:t>
            </a:r>
            <a:r>
              <a:rPr lang="en-US" dirty="0" smtClean="0"/>
              <a:t>1</a:t>
            </a:r>
          </a:p>
          <a:p>
            <a:pPr lvl="1" eaLnBrk="1" hangingPunct="1"/>
            <a:r>
              <a:rPr lang="en-US" dirty="0" smtClean="0">
                <a:latin typeface="Arial" pitchFamily="34" charset="0"/>
              </a:rPr>
              <a:t>halt for every x?</a:t>
            </a:r>
            <a:endParaRPr lang="en-US" dirty="0">
              <a:latin typeface="Arial" pitchFamily="34" charset="0"/>
            </a:endParaRPr>
          </a:p>
          <a:p>
            <a:pPr lvl="1">
              <a:buFont typeface="Wingdings" charset="2"/>
              <a:buChar char="Ø"/>
            </a:pPr>
            <a:r>
              <a:rPr lang="en-US" dirty="0" smtClean="0"/>
              <a:t>solvable!</a:t>
            </a:r>
            <a:endParaRPr lang="en-US" dirty="0"/>
          </a:p>
        </p:txBody>
      </p:sp>
    </p:spTree>
    <p:extLst>
      <p:ext uri="{BB962C8B-B14F-4D97-AF65-F5344CB8AC3E}">
        <p14:creationId xmlns:p14="http://schemas.microsoft.com/office/powerpoint/2010/main" val="30358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a room</a:t>
            </a:r>
            <a:endParaRPr lang="en-US" dirty="0"/>
          </a:p>
        </p:txBody>
      </p:sp>
      <p:pic>
        <p:nvPicPr>
          <p:cNvPr id="4" name="Content Placeholder 3" descr="til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7" r="54"/>
          <a:stretch/>
        </p:blipFill>
        <p:spPr>
          <a:xfrm>
            <a:off x="1907704" y="1196752"/>
            <a:ext cx="866269" cy="864096"/>
          </a:xfrm>
        </p:spPr>
      </p:pic>
      <p:pic>
        <p:nvPicPr>
          <p:cNvPr id="5" name="Picture 4"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196752"/>
            <a:ext cx="864096" cy="864096"/>
          </a:xfrm>
          <a:prstGeom prst="rect">
            <a:avLst/>
          </a:prstGeom>
        </p:spPr>
      </p:pic>
      <p:pic>
        <p:nvPicPr>
          <p:cNvPr id="6" name="Picture 5"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5771" y="1196752"/>
            <a:ext cx="864096" cy="864096"/>
          </a:xfrm>
          <a:prstGeom prst="rect">
            <a:avLst/>
          </a:prstGeom>
        </p:spPr>
      </p:pic>
      <p:pic>
        <p:nvPicPr>
          <p:cNvPr id="7" name="Picture 6"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2348880"/>
            <a:ext cx="856241" cy="864096"/>
          </a:xfrm>
          <a:prstGeom prst="rect">
            <a:avLst/>
          </a:prstGeom>
        </p:spPr>
      </p:pic>
      <p:pic>
        <p:nvPicPr>
          <p:cNvPr id="8" name="Picture 7"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348880"/>
            <a:ext cx="864096" cy="864096"/>
          </a:xfrm>
          <a:prstGeom prst="rect">
            <a:avLst/>
          </a:prstGeom>
        </p:spPr>
      </p:pic>
      <p:pic>
        <p:nvPicPr>
          <p:cNvPr id="9"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467544" y="3212976"/>
            <a:ext cx="860255" cy="864096"/>
          </a:xfrm>
          <a:prstGeom prst="rect">
            <a:avLst/>
          </a:prstGeom>
          <a:noFill/>
          <a:ln w="9525">
            <a:noFill/>
            <a:miter lim="800000"/>
            <a:headEnd/>
            <a:tailEnd/>
          </a:ln>
        </p:spPr>
      </p:pic>
      <p:pic>
        <p:nvPicPr>
          <p:cNvPr id="10" name="Picture 9"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212976"/>
            <a:ext cx="856241" cy="864096"/>
          </a:xfrm>
          <a:prstGeom prst="rect">
            <a:avLst/>
          </a:prstGeom>
        </p:spPr>
      </p:pic>
      <p:pic>
        <p:nvPicPr>
          <p:cNvPr id="11" name="Picture 10"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077072"/>
            <a:ext cx="864096" cy="864096"/>
          </a:xfrm>
          <a:prstGeom prst="rect">
            <a:avLst/>
          </a:prstGeom>
        </p:spPr>
      </p:pic>
      <p:pic>
        <p:nvPicPr>
          <p:cNvPr id="12"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1331640" y="4077072"/>
            <a:ext cx="860255" cy="864096"/>
          </a:xfrm>
          <a:prstGeom prst="rect">
            <a:avLst/>
          </a:prstGeom>
          <a:noFill/>
          <a:ln w="9525">
            <a:noFill/>
            <a:miter lim="800000"/>
            <a:headEnd/>
            <a:tailEnd/>
          </a:ln>
        </p:spPr>
      </p:pic>
      <p:pic>
        <p:nvPicPr>
          <p:cNvPr id="13" name="Picture 12"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077072"/>
            <a:ext cx="856241" cy="864096"/>
          </a:xfrm>
          <a:prstGeom prst="rect">
            <a:avLst/>
          </a:prstGeom>
        </p:spPr>
      </p:pic>
      <p:pic>
        <p:nvPicPr>
          <p:cNvPr id="14"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2195736" y="2348880"/>
            <a:ext cx="860255" cy="864096"/>
          </a:xfrm>
          <a:prstGeom prst="rect">
            <a:avLst/>
          </a:prstGeom>
          <a:noFill/>
          <a:ln w="9525">
            <a:noFill/>
            <a:miter lim="800000"/>
            <a:headEnd/>
            <a:tailEnd/>
          </a:ln>
        </p:spPr>
      </p:pic>
      <p:pic>
        <p:nvPicPr>
          <p:cNvPr id="15" name="Picture 14"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212976"/>
            <a:ext cx="864096" cy="864096"/>
          </a:xfrm>
          <a:prstGeom prst="rect">
            <a:avLst/>
          </a:prstGeom>
        </p:spPr>
      </p:pic>
      <p:pic>
        <p:nvPicPr>
          <p:cNvPr id="16" name="Picture 15"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348880"/>
            <a:ext cx="857106" cy="864969"/>
          </a:xfrm>
          <a:prstGeom prst="rect">
            <a:avLst/>
          </a:prstGeom>
        </p:spPr>
      </p:pic>
      <p:pic>
        <p:nvPicPr>
          <p:cNvPr id="17"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3059832" y="3212976"/>
            <a:ext cx="860255" cy="864096"/>
          </a:xfrm>
          <a:prstGeom prst="rect">
            <a:avLst/>
          </a:prstGeom>
          <a:noFill/>
          <a:ln w="9525">
            <a:noFill/>
            <a:miter lim="800000"/>
            <a:headEnd/>
            <a:tailEnd/>
          </a:ln>
        </p:spPr>
      </p:pic>
      <p:pic>
        <p:nvPicPr>
          <p:cNvPr id="18" name="Picture 17"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077072"/>
            <a:ext cx="864096" cy="864096"/>
          </a:xfrm>
          <a:prstGeom prst="rect">
            <a:avLst/>
          </a:prstGeom>
        </p:spPr>
      </p:pic>
      <p:pic>
        <p:nvPicPr>
          <p:cNvPr id="19" name="Picture 18"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941168"/>
            <a:ext cx="856241" cy="864096"/>
          </a:xfrm>
          <a:prstGeom prst="rect">
            <a:avLst/>
          </a:prstGeom>
        </p:spPr>
      </p:pic>
      <p:pic>
        <p:nvPicPr>
          <p:cNvPr id="20" name="Picture 19"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941168"/>
            <a:ext cx="864096" cy="864096"/>
          </a:xfrm>
          <a:prstGeom prst="rect">
            <a:avLst/>
          </a:prstGeom>
        </p:spPr>
      </p:pic>
      <p:pic>
        <p:nvPicPr>
          <p:cNvPr id="21"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2195736" y="4941168"/>
            <a:ext cx="860255" cy="864096"/>
          </a:xfrm>
          <a:prstGeom prst="rect">
            <a:avLst/>
          </a:prstGeom>
          <a:noFill/>
          <a:ln w="9525">
            <a:noFill/>
            <a:miter lim="800000"/>
            <a:headEnd/>
            <a:tailEnd/>
          </a:ln>
        </p:spPr>
      </p:pic>
      <p:pic>
        <p:nvPicPr>
          <p:cNvPr id="22" name="Picture 21"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4941168"/>
            <a:ext cx="856241" cy="864096"/>
          </a:xfrm>
          <a:prstGeom prst="rect">
            <a:avLst/>
          </a:prstGeom>
        </p:spPr>
      </p:pic>
      <p:pic>
        <p:nvPicPr>
          <p:cNvPr id="23" name="Picture 22"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348880"/>
            <a:ext cx="864096" cy="864096"/>
          </a:xfrm>
          <a:prstGeom prst="rect">
            <a:avLst/>
          </a:prstGeom>
        </p:spPr>
      </p:pic>
      <p:pic>
        <p:nvPicPr>
          <p:cNvPr id="24" name="Picture 23"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212976"/>
            <a:ext cx="856241" cy="864096"/>
          </a:xfrm>
          <a:prstGeom prst="rect">
            <a:avLst/>
          </a:prstGeom>
        </p:spPr>
      </p:pic>
      <p:pic>
        <p:nvPicPr>
          <p:cNvPr id="25"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3923928" y="4077072"/>
            <a:ext cx="860255" cy="864096"/>
          </a:xfrm>
          <a:prstGeom prst="rect">
            <a:avLst/>
          </a:prstGeom>
          <a:noFill/>
          <a:ln w="9525">
            <a:noFill/>
            <a:miter lim="800000"/>
            <a:headEnd/>
            <a:tailEnd/>
          </a:ln>
        </p:spPr>
      </p:pic>
      <p:pic>
        <p:nvPicPr>
          <p:cNvPr id="26" name="Picture 25"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941168"/>
            <a:ext cx="864096" cy="864096"/>
          </a:xfrm>
          <a:prstGeom prst="rect">
            <a:avLst/>
          </a:prstGeom>
        </p:spPr>
      </p:pic>
      <p:pic>
        <p:nvPicPr>
          <p:cNvPr id="27"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467544" y="5805264"/>
            <a:ext cx="860255" cy="864096"/>
          </a:xfrm>
          <a:prstGeom prst="rect">
            <a:avLst/>
          </a:prstGeom>
          <a:noFill/>
          <a:ln w="9525">
            <a:noFill/>
            <a:miter lim="800000"/>
            <a:headEnd/>
            <a:tailEnd/>
          </a:ln>
        </p:spPr>
      </p:pic>
      <p:pic>
        <p:nvPicPr>
          <p:cNvPr id="28" name="Picture 27"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5805264"/>
            <a:ext cx="856241" cy="864096"/>
          </a:xfrm>
          <a:prstGeom prst="rect">
            <a:avLst/>
          </a:prstGeom>
        </p:spPr>
      </p:pic>
      <p:pic>
        <p:nvPicPr>
          <p:cNvPr id="29" name="Picture 28" descr="ti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5805264"/>
            <a:ext cx="864096" cy="864096"/>
          </a:xfrm>
          <a:prstGeom prst="rect">
            <a:avLst/>
          </a:prstGeom>
        </p:spPr>
      </p:pic>
      <p:pic>
        <p:nvPicPr>
          <p:cNvPr id="30"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3059832" y="5805264"/>
            <a:ext cx="860255" cy="864096"/>
          </a:xfrm>
          <a:prstGeom prst="rect">
            <a:avLst/>
          </a:prstGeom>
          <a:noFill/>
          <a:ln w="9525">
            <a:noFill/>
            <a:miter lim="800000"/>
            <a:headEnd/>
            <a:tailEnd/>
          </a:ln>
        </p:spPr>
      </p:pic>
      <p:pic>
        <p:nvPicPr>
          <p:cNvPr id="31" name="Picture 30" descr="til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5805264"/>
            <a:ext cx="856241" cy="864096"/>
          </a:xfrm>
          <a:prstGeom prst="rect">
            <a:avLst/>
          </a:prstGeom>
        </p:spPr>
      </p:pic>
      <p:grpSp>
        <p:nvGrpSpPr>
          <p:cNvPr id="36" name="Group 35"/>
          <p:cNvGrpSpPr/>
          <p:nvPr/>
        </p:nvGrpSpPr>
        <p:grpSpPr>
          <a:xfrm>
            <a:off x="458610" y="1157112"/>
            <a:ext cx="4689454" cy="945444"/>
            <a:chOff x="183444" y="1150056"/>
            <a:chExt cx="4988278" cy="945444"/>
          </a:xfrm>
        </p:grpSpPr>
        <p:sp>
          <p:nvSpPr>
            <p:cNvPr id="34" name="TextBox 33"/>
            <p:cNvSpPr txBox="1"/>
            <p:nvPr/>
          </p:nvSpPr>
          <p:spPr>
            <a:xfrm>
              <a:off x="246944" y="1234722"/>
              <a:ext cx="1343963" cy="400110"/>
            </a:xfrm>
            <a:prstGeom prst="rect">
              <a:avLst/>
            </a:prstGeom>
            <a:noFill/>
          </p:spPr>
          <p:txBody>
            <a:bodyPr wrap="none" rtlCol="0">
              <a:spAutoFit/>
            </a:bodyPr>
            <a:lstStyle/>
            <a:p>
              <a:r>
                <a:rPr lang="en-US" dirty="0" smtClean="0"/>
                <a:t>Tile types:</a:t>
              </a:r>
              <a:endParaRPr lang="en-US" dirty="0"/>
            </a:p>
          </p:txBody>
        </p:sp>
        <p:sp>
          <p:nvSpPr>
            <p:cNvPr id="35" name="Rectangle 34"/>
            <p:cNvSpPr/>
            <p:nvPr/>
          </p:nvSpPr>
          <p:spPr bwMode="auto">
            <a:xfrm>
              <a:off x="183444" y="1150056"/>
              <a:ext cx="4988278" cy="945444"/>
            </a:xfrm>
            <a:prstGeom prst="rect">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grpSp>
      <p:sp>
        <p:nvSpPr>
          <p:cNvPr id="37" name="Rectangle 36"/>
          <p:cNvSpPr/>
          <p:nvPr/>
        </p:nvSpPr>
        <p:spPr bwMode="auto">
          <a:xfrm>
            <a:off x="467544" y="2348880"/>
            <a:ext cx="4320480" cy="4320480"/>
          </a:xfrm>
          <a:prstGeom prst="rect">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4860032" y="2996952"/>
            <a:ext cx="416277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Is it possible to tile every room of arbitrary size with these tile types?</a:t>
            </a:r>
            <a:endParaRPr lang="en-US" dirty="0"/>
          </a:p>
        </p:txBody>
      </p:sp>
      <p:sp>
        <p:nvSpPr>
          <p:cNvPr id="40" name="Rectangle 39"/>
          <p:cNvSpPr/>
          <p:nvPr/>
        </p:nvSpPr>
        <p:spPr>
          <a:xfrm>
            <a:off x="5969366" y="3884557"/>
            <a:ext cx="162204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018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1331640" y="2492896"/>
            <a:ext cx="860255" cy="864096"/>
          </a:xfrm>
          <a:prstGeom prst="rect">
            <a:avLst/>
          </a:prstGeom>
          <a:noFill/>
          <a:ln w="9525">
            <a:noFill/>
            <a:miter lim="800000"/>
            <a:headEnd/>
            <a:tailEnd/>
          </a:ln>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492896"/>
            <a:ext cx="860151" cy="864096"/>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3356992"/>
            <a:ext cx="860151" cy="864096"/>
          </a:xfrm>
          <a:prstGeom prst="rect">
            <a:avLst/>
          </a:prstGeom>
        </p:spPr>
      </p:pic>
      <p:sp>
        <p:nvSpPr>
          <p:cNvPr id="2" name="Title 1"/>
          <p:cNvSpPr>
            <a:spLocks noGrp="1"/>
          </p:cNvSpPr>
          <p:nvPr>
            <p:ph type="title"/>
          </p:nvPr>
        </p:nvSpPr>
        <p:spPr/>
        <p:txBody>
          <a:bodyPr/>
          <a:lstStyle/>
          <a:p>
            <a:r>
              <a:rPr lang="en-US" dirty="0" smtClean="0"/>
              <a:t>Tiling a room</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119" y="1196752"/>
            <a:ext cx="864096" cy="8640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9716" y="1209840"/>
            <a:ext cx="860151" cy="864096"/>
          </a:xfrm>
          <a:prstGeom prst="rect">
            <a:avLst/>
          </a:prstGeom>
        </p:spPr>
      </p:pic>
      <p:sp>
        <p:nvSpPr>
          <p:cNvPr id="37" name="Rectangle 36"/>
          <p:cNvSpPr/>
          <p:nvPr/>
        </p:nvSpPr>
        <p:spPr bwMode="auto">
          <a:xfrm>
            <a:off x="467544" y="2492896"/>
            <a:ext cx="4320480" cy="4257812"/>
          </a:xfrm>
          <a:prstGeom prst="rect">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38" name="TextBox 37"/>
          <p:cNvSpPr txBox="1"/>
          <p:nvPr/>
        </p:nvSpPr>
        <p:spPr>
          <a:xfrm>
            <a:off x="4860032" y="2996952"/>
            <a:ext cx="416277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Is it possible to tile every room of arbitrary size with these tile types?</a:t>
            </a:r>
            <a:endParaRPr lang="en-US" dirty="0"/>
          </a:p>
        </p:txBody>
      </p:sp>
      <p:pic>
        <p:nvPicPr>
          <p:cNvPr id="39"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467544" y="2492896"/>
            <a:ext cx="860255" cy="864096"/>
          </a:xfrm>
          <a:prstGeom prst="rect">
            <a:avLst/>
          </a:prstGeom>
          <a:noFill/>
          <a:ln w="9525">
            <a:noFill/>
            <a:miter lim="800000"/>
            <a:headEnd/>
            <a:tailEnd/>
          </a:ln>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356992"/>
            <a:ext cx="860150" cy="864096"/>
          </a:xfrm>
          <a:prstGeom prst="rect">
            <a:avLst/>
          </a:prstGeom>
        </p:spPr>
      </p:pic>
      <p:sp>
        <p:nvSpPr>
          <p:cNvPr id="3" name="Rectangle 2"/>
          <p:cNvSpPr/>
          <p:nvPr/>
        </p:nvSpPr>
        <p:spPr>
          <a:xfrm>
            <a:off x="1475656" y="3284984"/>
            <a:ext cx="60767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2492896"/>
            <a:ext cx="860150" cy="864096"/>
          </a:xfrm>
          <a:prstGeom prst="rect">
            <a:avLst/>
          </a:prstGeom>
        </p:spPr>
      </p:pic>
      <p:sp>
        <p:nvSpPr>
          <p:cNvPr id="49" name="Rectangle 48"/>
          <p:cNvSpPr/>
          <p:nvPr/>
        </p:nvSpPr>
        <p:spPr>
          <a:xfrm>
            <a:off x="2339752" y="3284984"/>
            <a:ext cx="60767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 name="Rectangle 31"/>
          <p:cNvSpPr/>
          <p:nvPr/>
        </p:nvSpPr>
        <p:spPr>
          <a:xfrm>
            <a:off x="6111201" y="3884557"/>
            <a:ext cx="133837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20" name="Group 19"/>
          <p:cNvGrpSpPr/>
          <p:nvPr/>
        </p:nvGrpSpPr>
        <p:grpSpPr>
          <a:xfrm>
            <a:off x="458610" y="1157112"/>
            <a:ext cx="4689454" cy="945444"/>
            <a:chOff x="183444" y="1150056"/>
            <a:chExt cx="4988278" cy="945444"/>
          </a:xfrm>
        </p:grpSpPr>
        <p:sp>
          <p:nvSpPr>
            <p:cNvPr id="21" name="TextBox 20"/>
            <p:cNvSpPr txBox="1"/>
            <p:nvPr/>
          </p:nvSpPr>
          <p:spPr>
            <a:xfrm>
              <a:off x="246944" y="1234722"/>
              <a:ext cx="1343963" cy="400110"/>
            </a:xfrm>
            <a:prstGeom prst="rect">
              <a:avLst/>
            </a:prstGeom>
            <a:noFill/>
          </p:spPr>
          <p:txBody>
            <a:bodyPr wrap="none" rtlCol="0">
              <a:spAutoFit/>
            </a:bodyPr>
            <a:lstStyle/>
            <a:p>
              <a:r>
                <a:rPr lang="en-US" dirty="0" smtClean="0"/>
                <a:t>Tile types:</a:t>
              </a:r>
              <a:endParaRPr lang="en-US" dirty="0"/>
            </a:p>
          </p:txBody>
        </p:sp>
        <p:sp>
          <p:nvSpPr>
            <p:cNvPr id="22" name="Rectangle 21"/>
            <p:cNvSpPr/>
            <p:nvPr/>
          </p:nvSpPr>
          <p:spPr bwMode="auto">
            <a:xfrm>
              <a:off x="183444" y="1150056"/>
              <a:ext cx="4988278" cy="945444"/>
            </a:xfrm>
            <a:prstGeom prst="rect">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grpSp>
      <p:pic>
        <p:nvPicPr>
          <p:cNvPr id="23" name="Content Placeholder 3" descr="tile1.png"/>
          <p:cNvPicPr>
            <a:picLocks noChangeAspect="1"/>
          </p:cNvPicPr>
          <p:nvPr/>
        </p:nvPicPr>
        <p:blipFill rotWithShape="1">
          <a:blip r:embed="rId2">
            <a:extLst>
              <a:ext uri="{28A0092B-C50C-407E-A947-70E740481C1C}">
                <a14:useLocalDpi xmlns:a14="http://schemas.microsoft.com/office/drawing/2010/main" val="0"/>
              </a:ext>
            </a:extLst>
          </a:blip>
          <a:srcRect l="-67" r="54"/>
          <a:stretch/>
        </p:blipFill>
        <p:spPr bwMode="auto">
          <a:xfrm>
            <a:off x="1907704" y="1196752"/>
            <a:ext cx="866269" cy="864096"/>
          </a:xfrm>
          <a:prstGeom prst="rect">
            <a:avLst/>
          </a:prstGeom>
          <a:noFill/>
          <a:ln w="9525">
            <a:noFill/>
            <a:miter lim="800000"/>
            <a:headEnd/>
            <a:tailEnd/>
          </a:ln>
        </p:spPr>
      </p:pic>
    </p:spTree>
    <p:extLst>
      <p:ext uri="{BB962C8B-B14F-4D97-AF65-F5344CB8AC3E}">
        <p14:creationId xmlns:p14="http://schemas.microsoft.com/office/powerpoint/2010/main" val="1316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44"/>
                                        </p:tgtEl>
                                      </p:cBhvr>
                                    </p:animEffect>
                                    <p:set>
                                      <p:cBhvr>
                                        <p:cTn id="32" dur="1" fill="hold">
                                          <p:stCondLst>
                                            <p:cond delay="499"/>
                                          </p:stCondLst>
                                        </p:cTn>
                                        <p:tgtEl>
                                          <p:spTgt spid="4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9"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Tiling Problem</a:t>
            </a:r>
            <a:endParaRPr lang="en-US" dirty="0"/>
          </a:p>
        </p:txBody>
      </p:sp>
      <p:sp>
        <p:nvSpPr>
          <p:cNvPr id="21" name="Content Placeholder 2"/>
          <p:cNvSpPr>
            <a:spLocks noGrp="1"/>
          </p:cNvSpPr>
          <p:nvPr>
            <p:ph idx="1"/>
          </p:nvPr>
        </p:nvSpPr>
        <p:spPr>
          <a:xfrm>
            <a:off x="696490" y="1616626"/>
            <a:ext cx="7743337" cy="697965"/>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dirty="0" smtClean="0"/>
              <a:t>Given a set of tile types, decide whether every room can be tiled using tiles of that type.</a:t>
            </a:r>
            <a:endParaRPr lang="en-US" dirty="0"/>
          </a:p>
        </p:txBody>
      </p:sp>
      <p:sp>
        <p:nvSpPr>
          <p:cNvPr id="8" name="TextBox 7"/>
          <p:cNvSpPr txBox="1"/>
          <p:nvPr/>
        </p:nvSpPr>
        <p:spPr>
          <a:xfrm>
            <a:off x="2596445" y="2836334"/>
            <a:ext cx="3948216"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The Tiling Problem is unsolvable! </a:t>
            </a:r>
            <a:endParaRPr lang="en-US" dirty="0"/>
          </a:p>
        </p:txBody>
      </p:sp>
      <p:sp>
        <p:nvSpPr>
          <p:cNvPr id="9" name="TextBox 8"/>
          <p:cNvSpPr txBox="1"/>
          <p:nvPr/>
        </p:nvSpPr>
        <p:spPr>
          <a:xfrm>
            <a:off x="515056" y="3675944"/>
            <a:ext cx="7182555" cy="1015663"/>
          </a:xfrm>
          <a:prstGeom prst="rect">
            <a:avLst/>
          </a:prstGeom>
          <a:noFill/>
        </p:spPr>
        <p:txBody>
          <a:bodyPr wrap="square" rtlCol="0">
            <a:spAutoFit/>
          </a:bodyPr>
          <a:lstStyle/>
          <a:p>
            <a:r>
              <a:rPr lang="en-US" dirty="0" smtClean="0"/>
              <a:t>So: there is no a computer program </a:t>
            </a:r>
            <a:r>
              <a:rPr lang="en-US" dirty="0"/>
              <a:t>(and there will never be!</a:t>
            </a:r>
            <a:r>
              <a:rPr lang="en-US" dirty="0" smtClean="0"/>
              <a:t>) that decides whether arbitrary finite sets of tile types can tile rooms any size.</a:t>
            </a:r>
            <a:endParaRPr lang="en-US" dirty="0"/>
          </a:p>
        </p:txBody>
      </p:sp>
    </p:spTree>
    <p:extLst>
      <p:ext uri="{BB962C8B-B14F-4D97-AF65-F5344CB8AC3E}">
        <p14:creationId xmlns:p14="http://schemas.microsoft.com/office/powerpoint/2010/main" val="118370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computational problems</a:t>
            </a:r>
            <a:endParaRPr lang="en-US" dirty="0"/>
          </a:p>
        </p:txBody>
      </p:sp>
      <p:grpSp>
        <p:nvGrpSpPr>
          <p:cNvPr id="11" name="Group 10"/>
          <p:cNvGrpSpPr/>
          <p:nvPr/>
        </p:nvGrpSpPr>
        <p:grpSpPr>
          <a:xfrm>
            <a:off x="3140188" y="1775708"/>
            <a:ext cx="3121094" cy="4283223"/>
            <a:chOff x="2905847" y="1764946"/>
            <a:chExt cx="3121094" cy="4283223"/>
          </a:xfrm>
        </p:grpSpPr>
        <p:sp>
          <p:nvSpPr>
            <p:cNvPr id="5" name="Oval 4"/>
            <p:cNvSpPr/>
            <p:nvPr/>
          </p:nvSpPr>
          <p:spPr bwMode="auto">
            <a:xfrm>
              <a:off x="2905847" y="1764946"/>
              <a:ext cx="3121094" cy="4283223"/>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7" name="Straight Connector 6"/>
            <p:cNvCxnSpPr>
              <a:stCxn id="5" idx="2"/>
              <a:endCxn id="5" idx="6"/>
            </p:cNvCxnSpPr>
            <p:nvPr/>
          </p:nvCxnSpPr>
          <p:spPr bwMode="auto">
            <a:xfrm>
              <a:off x="2905847" y="3906558"/>
              <a:ext cx="3121094" cy="0"/>
            </a:xfrm>
            <a:prstGeom prst="line">
              <a:avLst/>
            </a:prstGeom>
            <a:noFill/>
            <a:ln w="28575" cap="flat" cmpd="sng" algn="ctr">
              <a:solidFill>
                <a:schemeClr val="tx1"/>
              </a:solidFill>
              <a:prstDash val="solid"/>
              <a:round/>
              <a:headEnd type="none" w="med" len="med"/>
              <a:tailEnd type="none" w="lg" len="lg"/>
            </a:ln>
            <a:effectLst/>
          </p:spPr>
        </p:cxnSp>
        <p:sp>
          <p:nvSpPr>
            <p:cNvPr id="9" name="TextBox 8"/>
            <p:cNvSpPr txBox="1"/>
            <p:nvPr/>
          </p:nvSpPr>
          <p:spPr>
            <a:xfrm>
              <a:off x="3487016" y="2625895"/>
              <a:ext cx="1955583" cy="646331"/>
            </a:xfrm>
            <a:prstGeom prst="rect">
              <a:avLst/>
            </a:prstGeom>
            <a:noFill/>
          </p:spPr>
          <p:txBody>
            <a:bodyPr wrap="none" rtlCol="0">
              <a:spAutoFit/>
            </a:bodyPr>
            <a:lstStyle/>
            <a:p>
              <a:pPr algn="ctr"/>
              <a:r>
                <a:rPr lang="en-US" sz="3600" dirty="0" smtClean="0"/>
                <a:t>Solvable</a:t>
              </a:r>
              <a:endParaRPr lang="en-US" dirty="0"/>
            </a:p>
          </p:txBody>
        </p:sp>
        <p:sp>
          <p:nvSpPr>
            <p:cNvPr id="10" name="TextBox 9"/>
            <p:cNvSpPr txBox="1"/>
            <p:nvPr/>
          </p:nvSpPr>
          <p:spPr>
            <a:xfrm>
              <a:off x="3232212" y="4489432"/>
              <a:ext cx="2468644" cy="646331"/>
            </a:xfrm>
            <a:prstGeom prst="rect">
              <a:avLst/>
            </a:prstGeom>
            <a:noFill/>
          </p:spPr>
          <p:txBody>
            <a:bodyPr wrap="none" rtlCol="0">
              <a:spAutoFit/>
            </a:bodyPr>
            <a:lstStyle/>
            <a:p>
              <a:pPr algn="ctr"/>
              <a:r>
                <a:rPr lang="en-US" sz="3600" dirty="0" smtClean="0"/>
                <a:t>Unsolvable</a:t>
              </a:r>
              <a:endParaRPr lang="en-US" dirty="0"/>
            </a:p>
          </p:txBody>
        </p:sp>
      </p:grpSp>
      <p:sp>
        <p:nvSpPr>
          <p:cNvPr id="3" name="Cloud Callout 2"/>
          <p:cNvSpPr/>
          <p:nvPr/>
        </p:nvSpPr>
        <p:spPr bwMode="auto">
          <a:xfrm>
            <a:off x="5587998" y="1016002"/>
            <a:ext cx="3499557" cy="2252173"/>
          </a:xfrm>
          <a:prstGeom prst="cloudCallout">
            <a:avLst>
              <a:gd name="adj1" fmla="val -59173"/>
              <a:gd name="adj2" fmla="val 55779"/>
            </a:avLst>
          </a:prstGeom>
          <a:solidFill>
            <a:srgbClr val="008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US" sz="1800" dirty="0" smtClean="0">
                <a:solidFill>
                  <a:schemeClr val="tx1"/>
                </a:solidFill>
                <a:latin typeface="Arial" pitchFamily="34" charset="0"/>
              </a:rPr>
              <a:t>Given a graph G, vertices v and u in G, and integer k, is there a path in G of length less than k?</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Cloud Callout 5"/>
          <p:cNvSpPr/>
          <p:nvPr/>
        </p:nvSpPr>
        <p:spPr bwMode="auto">
          <a:xfrm>
            <a:off x="5105047" y="4847167"/>
            <a:ext cx="4035778" cy="1408853"/>
          </a:xfrm>
          <a:prstGeom prst="cloudCallout">
            <a:avLst>
              <a:gd name="adj1" fmla="val -35693"/>
              <a:gd name="adj2" fmla="val -85951"/>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US" sz="1800" dirty="0" smtClean="0">
                <a:latin typeface="Arial" pitchFamily="34" charset="0"/>
              </a:rPr>
              <a:t>Given a set of tile types, can every room be tiled?</a:t>
            </a:r>
            <a:endParaRPr kumimoji="0" lang="en-US" sz="1800" b="0" i="0" u="none" strike="noStrike" cap="none" normalizeH="0" baseline="0" dirty="0" smtClean="0">
              <a:ln>
                <a:noFill/>
              </a:ln>
              <a:solidFill>
                <a:schemeClr val="tx1"/>
              </a:solidFill>
              <a:effectLst/>
              <a:latin typeface="Arial" pitchFamily="34" charset="0"/>
            </a:endParaRPr>
          </a:p>
        </p:txBody>
      </p:sp>
      <p:sp>
        <p:nvSpPr>
          <p:cNvPr id="12" name="Cloud Callout 11"/>
          <p:cNvSpPr/>
          <p:nvPr/>
        </p:nvSpPr>
        <p:spPr bwMode="auto">
          <a:xfrm>
            <a:off x="399342" y="1013180"/>
            <a:ext cx="3499557" cy="1408853"/>
          </a:xfrm>
          <a:prstGeom prst="cloudCallout">
            <a:avLst>
              <a:gd name="adj1" fmla="val 51512"/>
              <a:gd name="adj2" fmla="val 60791"/>
            </a:avLst>
          </a:prstGeom>
          <a:solidFill>
            <a:srgbClr val="008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US" sz="1800" dirty="0" smtClean="0">
                <a:solidFill>
                  <a:schemeClr val="tx1"/>
                </a:solidFill>
                <a:latin typeface="Arial" pitchFamily="34" charset="0"/>
              </a:rPr>
              <a:t>Given a 10-digit number, is it a valid credit card number?</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Cloud Callout 13"/>
          <p:cNvSpPr/>
          <p:nvPr/>
        </p:nvSpPr>
        <p:spPr bwMode="auto">
          <a:xfrm>
            <a:off x="253999" y="3986389"/>
            <a:ext cx="3421945" cy="2673833"/>
          </a:xfrm>
          <a:prstGeom prst="cloudCallout">
            <a:avLst>
              <a:gd name="adj1" fmla="val 64291"/>
              <a:gd name="adj2" fmla="val 3906"/>
            </a:avLst>
          </a:prstGeom>
          <a:solidFill>
            <a:srgbClr val="FF0000"/>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lang="en-US" sz="1800" dirty="0" smtClean="0">
                <a:latin typeface="Arial" pitchFamily="34" charset="0"/>
              </a:rPr>
              <a:t>Given a computer program and a set of requirements, does the program satisfy the requirements?</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2230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computers omnipotent?</a:t>
            </a:r>
            <a:endParaRPr lang="en-US" dirty="0"/>
          </a:p>
        </p:txBody>
      </p:sp>
      <p:sp>
        <p:nvSpPr>
          <p:cNvPr id="3" name="Content Placeholder 2"/>
          <p:cNvSpPr>
            <a:spLocks noGrp="1"/>
          </p:cNvSpPr>
          <p:nvPr>
            <p:ph idx="1"/>
          </p:nvPr>
        </p:nvSpPr>
        <p:spPr>
          <a:xfrm>
            <a:off x="457200" y="1268413"/>
            <a:ext cx="8156575" cy="539581"/>
          </a:xfrm>
        </p:spPr>
        <p:txBody>
          <a:bodyPr/>
          <a:lstStyle/>
          <a:p>
            <a:pPr marL="0" indent="0">
              <a:buNone/>
            </a:pPr>
            <a:r>
              <a:rPr lang="en-US" dirty="0" smtClean="0"/>
              <a:t>A quote from TIME magazine (1984):</a:t>
            </a:r>
            <a:endParaRPr lang="en-US" dirty="0"/>
          </a:p>
        </p:txBody>
      </p:sp>
      <p:sp>
        <p:nvSpPr>
          <p:cNvPr id="5" name="TextBox 4"/>
          <p:cNvSpPr txBox="1"/>
          <p:nvPr/>
        </p:nvSpPr>
        <p:spPr>
          <a:xfrm>
            <a:off x="1033189" y="1915613"/>
            <a:ext cx="708165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i="1" dirty="0" smtClean="0"/>
              <a:t>“Put the right kind of software into a computer, and it will do whatever you want it to. There may be limits on what you can do with the machines themselves, but there are no limits on what you can do with software”.</a:t>
            </a:r>
            <a:endParaRPr lang="en-US" i="1" dirty="0"/>
          </a:p>
        </p:txBody>
      </p:sp>
      <p:sp>
        <p:nvSpPr>
          <p:cNvPr id="7" name="Content Placeholder 2"/>
          <p:cNvSpPr txBox="1">
            <a:spLocks/>
          </p:cNvSpPr>
          <p:nvPr/>
        </p:nvSpPr>
        <p:spPr bwMode="auto">
          <a:xfrm>
            <a:off x="609600" y="3659282"/>
            <a:ext cx="8156575" cy="1054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a:buFont typeface="Wingdings" pitchFamily="2" charset="2"/>
              <a:buNone/>
            </a:pPr>
            <a:r>
              <a:rPr lang="en-US" dirty="0" smtClean="0"/>
              <a:t>Primary goal of the day: to convince you that the above statement is very wrong! Computers cannot be programmed to do anything you like, and this is fundamental!</a:t>
            </a:r>
            <a:endParaRPr lang="en-US" dirty="0"/>
          </a:p>
        </p:txBody>
      </p:sp>
      <p:sp>
        <p:nvSpPr>
          <p:cNvPr id="8" name="Content Placeholder 2"/>
          <p:cNvSpPr txBox="1">
            <a:spLocks/>
          </p:cNvSpPr>
          <p:nvPr/>
        </p:nvSpPr>
        <p:spPr bwMode="auto">
          <a:xfrm>
            <a:off x="609600" y="5069086"/>
            <a:ext cx="8156575" cy="677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a:buFont typeface="Wingdings" pitchFamily="2" charset="2"/>
              <a:buNone/>
            </a:pPr>
            <a:r>
              <a:rPr lang="en-US" dirty="0" smtClean="0"/>
              <a:t>Secondary goal of the day: to convince you that the world will always need smart and well-trained computer scientists.</a:t>
            </a:r>
            <a:endParaRPr lang="en-US" dirty="0"/>
          </a:p>
        </p:txBody>
      </p:sp>
    </p:spTree>
    <p:extLst>
      <p:ext uri="{BB962C8B-B14F-4D97-AF65-F5344CB8AC3E}">
        <p14:creationId xmlns:p14="http://schemas.microsoft.com/office/powerpoint/2010/main" val="6565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should </a:t>
            </a:r>
            <a:r>
              <a:rPr lang="en-US" i="1" dirty="0" smtClean="0"/>
              <a:t>provably</a:t>
            </a:r>
            <a:r>
              <a:rPr lang="en-US" dirty="0" smtClean="0"/>
              <a:t> terminate!</a:t>
            </a:r>
            <a:endParaRPr lang="en-US" dirty="0"/>
          </a:p>
        </p:txBody>
      </p:sp>
      <p:pic>
        <p:nvPicPr>
          <p:cNvPr id="4" name="Content Placeholder 3" descr="Bettina10Small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8" r="-524"/>
          <a:stretch/>
        </p:blipFill>
        <p:spPr>
          <a:xfrm>
            <a:off x="452022" y="1096223"/>
            <a:ext cx="2441360" cy="3090143"/>
          </a:xfrm>
        </p:spPr>
      </p:pic>
      <p:sp>
        <p:nvSpPr>
          <p:cNvPr id="6" name="Rectangle 3"/>
          <p:cNvSpPr txBox="1">
            <a:spLocks noChangeArrowheads="1"/>
          </p:cNvSpPr>
          <p:nvPr/>
        </p:nvSpPr>
        <p:spPr bwMode="auto">
          <a:xfrm>
            <a:off x="3006422" y="1097282"/>
            <a:ext cx="6005732" cy="2727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eaLnBrk="1" hangingPunct="1">
              <a:buNone/>
            </a:pPr>
            <a:r>
              <a:rPr lang="en-US" dirty="0" smtClean="0">
                <a:solidFill>
                  <a:srgbClr val="000000"/>
                </a:solidFill>
              </a:rPr>
              <a:t>To prove correctness (with a loop invariant) we need to show three things:</a:t>
            </a:r>
          </a:p>
          <a:p>
            <a:pPr marL="857250" lvl="1" indent="-457200" eaLnBrk="1" hangingPunct="1">
              <a:buFont typeface="+mj-lt"/>
              <a:buAutoNum type="arabicPeriod"/>
            </a:pPr>
            <a:r>
              <a:rPr lang="en-US" dirty="0" smtClean="0">
                <a:solidFill>
                  <a:srgbClr val="000000"/>
                </a:solidFill>
              </a:rPr>
              <a:t>initialization</a:t>
            </a:r>
            <a:endParaRPr lang="en-US" sz="1200" dirty="0" smtClean="0">
              <a:solidFill>
                <a:srgbClr val="000000"/>
              </a:solidFill>
            </a:endParaRPr>
          </a:p>
          <a:p>
            <a:pPr marL="857250" lvl="1" indent="-457200" eaLnBrk="1" hangingPunct="1">
              <a:buFont typeface="+mj-lt"/>
              <a:buAutoNum type="arabicPeriod"/>
            </a:pPr>
            <a:r>
              <a:rPr lang="en-US" dirty="0">
                <a:solidFill>
                  <a:srgbClr val="000000"/>
                </a:solidFill>
              </a:rPr>
              <a:t>m</a:t>
            </a:r>
            <a:r>
              <a:rPr lang="en-US" dirty="0" smtClean="0">
                <a:solidFill>
                  <a:srgbClr val="000000"/>
                </a:solidFill>
              </a:rPr>
              <a:t>aintenance</a:t>
            </a:r>
            <a:endParaRPr lang="en-US" sz="1200" dirty="0" smtClean="0">
              <a:solidFill>
                <a:srgbClr val="000000"/>
              </a:solidFill>
            </a:endParaRPr>
          </a:p>
          <a:p>
            <a:pPr marL="857250" lvl="1" indent="-457200" eaLnBrk="1" hangingPunct="1">
              <a:buFont typeface="+mj-lt"/>
              <a:buAutoNum type="arabicPeriod"/>
            </a:pPr>
            <a:r>
              <a:rPr lang="en-US" dirty="0" smtClean="0">
                <a:solidFill>
                  <a:schemeClr val="accent1"/>
                </a:solidFill>
              </a:rPr>
              <a:t>termination</a:t>
            </a:r>
            <a:r>
              <a:rPr lang="en-US" dirty="0" smtClean="0">
                <a:solidFill>
                  <a:schemeClr val="accent4"/>
                </a:solidFill>
              </a:rPr>
              <a:t>: when </a:t>
            </a:r>
            <a:r>
              <a:rPr lang="en-US" dirty="0" smtClean="0"/>
              <a:t>the loop terminates, the invariant (</a:t>
            </a:r>
            <a:r>
              <a:rPr lang="en-US" dirty="0" smtClean="0">
                <a:solidFill>
                  <a:srgbClr val="02886B"/>
                </a:solidFill>
              </a:rPr>
              <a:t>usually along with the reason that the loop terminated</a:t>
            </a:r>
            <a:r>
              <a:rPr lang="en-US" dirty="0" smtClean="0"/>
              <a:t>) gives useful property that helps show that the algorithm is correct.</a:t>
            </a:r>
          </a:p>
        </p:txBody>
      </p:sp>
      <p:sp>
        <p:nvSpPr>
          <p:cNvPr id="7" name="Rectangle 6"/>
          <p:cNvSpPr/>
          <p:nvPr/>
        </p:nvSpPr>
        <p:spPr bwMode="auto">
          <a:xfrm>
            <a:off x="4705002" y="4899500"/>
            <a:ext cx="2448278" cy="402291"/>
          </a:xfrm>
          <a:prstGeom prst="rect">
            <a:avLst/>
          </a:prstGeom>
          <a:ln>
            <a:headEnd type="none" w="med" len="med"/>
            <a:tailEnd type="triangle" w="med" len="med"/>
          </a:ln>
        </p:spPr>
        <p:style>
          <a:lnRef idx="0">
            <a:schemeClr val="dk1"/>
          </a:lnRef>
          <a:fillRef idx="3">
            <a:schemeClr val="dk1"/>
          </a:fillRef>
          <a:effectRef idx="3">
            <a:schemeClr val="dk1"/>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rPr>
              <a:t>Termination verifier</a:t>
            </a:r>
          </a:p>
        </p:txBody>
      </p:sp>
      <p:sp>
        <p:nvSpPr>
          <p:cNvPr id="8" name="Rectangle 7"/>
          <p:cNvSpPr/>
          <p:nvPr/>
        </p:nvSpPr>
        <p:spPr bwMode="auto">
          <a:xfrm>
            <a:off x="4345287" y="3999293"/>
            <a:ext cx="3175002" cy="633123"/>
          </a:xfrm>
          <a:prstGeom prst="rect">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pPr marL="457200" marR="0" indent="-457200" defTabSz="914400" rtl="0" eaLnBrk="0" fontAlgn="base" latinLnBrk="0" hangingPunct="0">
              <a:lnSpc>
                <a:spcPct val="100000"/>
              </a:lnSpc>
              <a:spcBef>
                <a:spcPct val="50000"/>
              </a:spcBef>
              <a:spcAft>
                <a:spcPct val="0"/>
              </a:spcAft>
              <a:buClrTx/>
              <a:buSzTx/>
              <a:buFont typeface="+mj-lt"/>
              <a:buAutoNum type="arabicPeriod"/>
              <a:tabLst/>
            </a:pPr>
            <a:r>
              <a:rPr kumimoji="0" lang="en-US" sz="1400" b="0" i="0" u="none" strike="noStrike" cap="none" normalizeH="0" baseline="0" dirty="0" smtClean="0">
                <a:ln>
                  <a:noFill/>
                </a:ln>
                <a:solidFill>
                  <a:schemeClr val="tx1"/>
                </a:solidFill>
                <a:effectLst/>
                <a:latin typeface="Arial" pitchFamily="34" charset="0"/>
              </a:rPr>
              <a:t>Algorithmic problem</a:t>
            </a:r>
            <a:r>
              <a:rPr kumimoji="0" lang="en-US" sz="1400" b="0" i="0" u="none" strike="noStrike" cap="none" normalizeH="0" dirty="0" smtClean="0">
                <a:ln>
                  <a:noFill/>
                </a:ln>
                <a:solidFill>
                  <a:schemeClr val="tx1"/>
                </a:solidFill>
                <a:effectLst/>
                <a:latin typeface="Arial" pitchFamily="34" charset="0"/>
              </a:rPr>
              <a:t> </a:t>
            </a:r>
            <a:r>
              <a:rPr kumimoji="0" lang="en-US" sz="1400" b="0" i="1" u="none" strike="noStrike" cap="none" normalizeH="0" dirty="0" smtClean="0">
                <a:ln>
                  <a:noFill/>
                </a:ln>
                <a:solidFill>
                  <a:schemeClr val="tx1"/>
                </a:solidFill>
                <a:effectLst/>
                <a:latin typeface="Arial" pitchFamily="34" charset="0"/>
              </a:rPr>
              <a:t>P</a:t>
            </a:r>
          </a:p>
          <a:p>
            <a:pPr marL="457200" marR="0" indent="-457200" defTabSz="914400" rtl="0" eaLnBrk="0" fontAlgn="base" latinLnBrk="0" hangingPunct="0">
              <a:lnSpc>
                <a:spcPct val="100000"/>
              </a:lnSpc>
              <a:spcBef>
                <a:spcPct val="50000"/>
              </a:spcBef>
              <a:spcAft>
                <a:spcPct val="0"/>
              </a:spcAft>
              <a:buClrTx/>
              <a:buSzTx/>
              <a:buFont typeface="+mj-lt"/>
              <a:buAutoNum type="arabicPeriod"/>
              <a:tabLst/>
            </a:pPr>
            <a:r>
              <a:rPr lang="en-US" sz="1400" dirty="0" smtClean="0">
                <a:solidFill>
                  <a:schemeClr val="tx1"/>
                </a:solidFill>
                <a:latin typeface="Arial" pitchFamily="34" charset="0"/>
              </a:rPr>
              <a:t>Algorithm </a:t>
            </a:r>
            <a:r>
              <a:rPr lang="en-US" sz="1400" i="1" dirty="0" smtClean="0">
                <a:solidFill>
                  <a:schemeClr val="tx1"/>
                </a:solidFill>
                <a:latin typeface="Arial" pitchFamily="34" charset="0"/>
              </a:rPr>
              <a:t>A</a:t>
            </a:r>
            <a:endParaRPr kumimoji="0" lang="en-US" sz="1400" b="0" i="1" u="none" strike="noStrike" cap="none" normalizeH="0" baseline="0" dirty="0" smtClean="0">
              <a:ln>
                <a:noFill/>
              </a:ln>
              <a:solidFill>
                <a:schemeClr val="tx1"/>
              </a:solidFill>
              <a:effectLst/>
              <a:latin typeface="Arial" pitchFamily="34" charset="0"/>
            </a:endParaRPr>
          </a:p>
        </p:txBody>
      </p:sp>
      <p:sp>
        <p:nvSpPr>
          <p:cNvPr id="9" name="Folded Corner 8"/>
          <p:cNvSpPr/>
          <p:nvPr/>
        </p:nvSpPr>
        <p:spPr bwMode="auto">
          <a:xfrm>
            <a:off x="3436558" y="5748675"/>
            <a:ext cx="2271890" cy="627026"/>
          </a:xfrm>
          <a:prstGeom prst="foldedCorner">
            <a:avLst/>
          </a:prstGeom>
          <a:solidFill>
            <a:srgbClr val="008000"/>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Yes:</a:t>
            </a:r>
            <a:r>
              <a:rPr kumimoji="0" lang="en-US" sz="1400" b="0" i="0" u="none" strike="noStrike" cap="none" normalizeH="0" dirty="0" smtClean="0">
                <a:ln>
                  <a:noFill/>
                </a:ln>
                <a:solidFill>
                  <a:schemeClr val="tx1"/>
                </a:solidFill>
                <a:effectLst/>
                <a:latin typeface="Arial" pitchFamily="34" charset="0"/>
              </a:rPr>
              <a:t> </a:t>
            </a:r>
            <a:r>
              <a:rPr kumimoji="0" lang="en-US" sz="1400" b="0" i="1" u="none" strike="noStrike" cap="none" normalizeH="0" dirty="0" smtClean="0">
                <a:ln>
                  <a:noFill/>
                </a:ln>
                <a:solidFill>
                  <a:schemeClr val="tx1"/>
                </a:solidFill>
                <a:effectLst/>
                <a:latin typeface="Arial" pitchFamily="34" charset="0"/>
              </a:rPr>
              <a:t>A</a:t>
            </a:r>
            <a:r>
              <a:rPr kumimoji="0" lang="en-US" sz="1400" b="0" i="0" u="none" strike="noStrike" cap="none" normalizeH="0" dirty="0" smtClean="0">
                <a:ln>
                  <a:noFill/>
                </a:ln>
                <a:solidFill>
                  <a:schemeClr val="tx1"/>
                </a:solidFill>
                <a:effectLst/>
                <a:latin typeface="Arial" pitchFamily="34" charset="0"/>
              </a:rPr>
              <a:t> </a:t>
            </a:r>
            <a:r>
              <a:rPr lang="en-US" sz="1400" dirty="0" smtClean="0">
                <a:latin typeface="Arial" pitchFamily="34" charset="0"/>
              </a:rPr>
              <a:t>terminates </a:t>
            </a:r>
            <a:r>
              <a:rPr kumimoji="0" lang="en-US" sz="1400" b="0" i="0" u="none" strike="noStrike" cap="none" normalizeH="0" dirty="0" smtClean="0">
                <a:ln>
                  <a:noFill/>
                </a:ln>
                <a:solidFill>
                  <a:schemeClr val="tx1"/>
                </a:solidFill>
                <a:effectLst/>
                <a:latin typeface="Arial" pitchFamily="34" charset="0"/>
              </a:rPr>
              <a:t>on every valid input</a:t>
            </a:r>
            <a:endParaRPr kumimoji="0" lang="en-US" sz="1400" b="0" i="0" u="none" strike="noStrike" cap="none" normalizeH="0" baseline="0" dirty="0" smtClean="0">
              <a:ln>
                <a:noFill/>
              </a:ln>
              <a:solidFill>
                <a:schemeClr val="tx1"/>
              </a:solidFill>
              <a:effectLst/>
              <a:latin typeface="Arial" pitchFamily="34" charset="0"/>
            </a:endParaRPr>
          </a:p>
        </p:txBody>
      </p:sp>
      <p:sp>
        <p:nvSpPr>
          <p:cNvPr id="10" name="Folded Corner 9"/>
          <p:cNvSpPr/>
          <p:nvPr/>
        </p:nvSpPr>
        <p:spPr bwMode="auto">
          <a:xfrm>
            <a:off x="6190903" y="5753029"/>
            <a:ext cx="2274712" cy="627026"/>
          </a:xfrm>
          <a:prstGeom prst="foldedCorner">
            <a:avLst/>
          </a:prstGeom>
          <a:solidFill>
            <a:srgbClr val="D60029"/>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400" dirty="0" smtClean="0">
                <a:latin typeface="Arial" pitchFamily="34" charset="0"/>
              </a:rPr>
              <a:t>No</a:t>
            </a:r>
            <a:r>
              <a:rPr kumimoji="0" lang="en-US" sz="1400" b="0" i="0" u="none" strike="noStrike" cap="none" normalizeH="0" baseline="0" dirty="0" smtClean="0">
                <a:ln>
                  <a:noFill/>
                </a:ln>
                <a:solidFill>
                  <a:schemeClr val="tx1"/>
                </a:solidFill>
                <a:effectLst/>
                <a:latin typeface="Arial" pitchFamily="34" charset="0"/>
              </a:rPr>
              <a:t>:</a:t>
            </a:r>
            <a:r>
              <a:rPr kumimoji="0" lang="en-US" sz="1400" b="0" i="0" u="none" strike="noStrike" cap="none" normalizeH="0" dirty="0" smtClean="0">
                <a:ln>
                  <a:noFill/>
                </a:ln>
                <a:solidFill>
                  <a:schemeClr val="tx1"/>
                </a:solidFill>
                <a:effectLst/>
                <a:latin typeface="Arial" pitchFamily="34" charset="0"/>
              </a:rPr>
              <a:t> </a:t>
            </a:r>
            <a:r>
              <a:rPr kumimoji="0" lang="en-US" sz="1400" b="0" i="1" u="none" strike="noStrike" cap="none" normalizeH="0" dirty="0" smtClean="0">
                <a:ln>
                  <a:noFill/>
                </a:ln>
                <a:solidFill>
                  <a:schemeClr val="tx1"/>
                </a:solidFill>
                <a:effectLst/>
                <a:latin typeface="Arial" pitchFamily="34" charset="0"/>
              </a:rPr>
              <a:t>A</a:t>
            </a:r>
            <a:r>
              <a:rPr kumimoji="0" lang="en-US" sz="1400" b="0" i="0" u="none" strike="noStrike" cap="none" normalizeH="0" dirty="0" smtClean="0">
                <a:ln>
                  <a:noFill/>
                </a:ln>
                <a:solidFill>
                  <a:schemeClr val="tx1"/>
                </a:solidFill>
                <a:effectLst/>
                <a:latin typeface="Arial" pitchFamily="34" charset="0"/>
              </a:rPr>
              <a:t> does not terminate on every valid input</a:t>
            </a:r>
            <a:endParaRPr kumimoji="0" lang="en-US" sz="1400" b="0" i="0" u="none" strike="noStrike" cap="none" normalizeH="0" baseline="0" dirty="0" smtClean="0">
              <a:ln>
                <a:noFill/>
              </a:ln>
              <a:solidFill>
                <a:schemeClr val="tx1"/>
              </a:solidFill>
              <a:effectLst/>
              <a:latin typeface="Arial" pitchFamily="34" charset="0"/>
            </a:endParaRPr>
          </a:p>
        </p:txBody>
      </p:sp>
      <p:cxnSp>
        <p:nvCxnSpPr>
          <p:cNvPr id="11" name="Straight Arrow Connector 40"/>
          <p:cNvCxnSpPr>
            <a:stCxn id="8" idx="2"/>
            <a:endCxn id="7" idx="0"/>
          </p:cNvCxnSpPr>
          <p:nvPr/>
        </p:nvCxnSpPr>
        <p:spPr bwMode="auto">
          <a:xfrm flipH="1">
            <a:off x="5929141" y="4632416"/>
            <a:ext cx="3647" cy="267084"/>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12" name="Straight Arrow Connector 40"/>
          <p:cNvCxnSpPr>
            <a:stCxn id="7" idx="2"/>
          </p:cNvCxnSpPr>
          <p:nvPr/>
        </p:nvCxnSpPr>
        <p:spPr bwMode="auto">
          <a:xfrm rot="5400000">
            <a:off x="4969978" y="4789512"/>
            <a:ext cx="446884" cy="1471443"/>
          </a:xfrm>
          <a:prstGeom prst="bentConnector3">
            <a:avLst>
              <a:gd name="adj1" fmla="val 50000"/>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13" name="Straight Arrow Connector 40"/>
          <p:cNvCxnSpPr>
            <a:stCxn id="7" idx="2"/>
            <a:endCxn id="10" idx="0"/>
          </p:cNvCxnSpPr>
          <p:nvPr/>
        </p:nvCxnSpPr>
        <p:spPr bwMode="auto">
          <a:xfrm rot="16200000" flipH="1">
            <a:off x="6403081" y="4827851"/>
            <a:ext cx="451238" cy="1399118"/>
          </a:xfrm>
          <a:prstGeom prst="bentConnector3">
            <a:avLst>
              <a:gd name="adj1" fmla="val 50000"/>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824798" y="4037762"/>
            <a:ext cx="7780735"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 termination verifier (or, in fact, any program that verifies anything interesting about algorithms) cannot be built!</a:t>
            </a:r>
          </a:p>
          <a:p>
            <a:r>
              <a:rPr lang="en-US" dirty="0" smtClean="0"/>
              <a:t>Not now, not tomorrow, not in the far future!</a:t>
            </a:r>
          </a:p>
          <a:p>
            <a:r>
              <a:rPr lang="en-US" dirty="0" smtClean="0"/>
              <a:t>Not with more powerful hardware, not with more sophisticated software!</a:t>
            </a:r>
          </a:p>
          <a:p>
            <a:r>
              <a:rPr lang="en-US" dirty="0" smtClean="0">
                <a:solidFill>
                  <a:srgbClr val="FF0000"/>
                </a:solidFill>
              </a:rPr>
              <a:t>It is fundamentally impossible!</a:t>
            </a:r>
            <a:endParaRPr lang="en-US" dirty="0">
              <a:solidFill>
                <a:srgbClr val="FF0000"/>
              </a:solidFill>
            </a:endParaRPr>
          </a:p>
        </p:txBody>
      </p:sp>
    </p:spTree>
    <p:extLst>
      <p:ext uri="{BB962C8B-B14F-4D97-AF65-F5344CB8AC3E}">
        <p14:creationId xmlns:p14="http://schemas.microsoft.com/office/powerpoint/2010/main" val="21480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a:t>
            </a:r>
            <a:endParaRPr lang="en-US" dirty="0"/>
          </a:p>
        </p:txBody>
      </p:sp>
      <p:pic>
        <p:nvPicPr>
          <p:cNvPr id="4" name="Content Placeholder 3" descr="omnibu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71" r="-204"/>
          <a:stretch/>
        </p:blipFill>
        <p:spPr>
          <a:xfrm>
            <a:off x="452022" y="1343746"/>
            <a:ext cx="1594064" cy="2283003"/>
          </a:xfr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2507638" y="1345233"/>
            <a:ext cx="3936570" cy="1015663"/>
          </a:xfrm>
          <a:prstGeom prst="rect">
            <a:avLst/>
          </a:prstGeom>
          <a:noFill/>
        </p:spPr>
        <p:txBody>
          <a:bodyPr wrap="square" rtlCol="0">
            <a:spAutoFit/>
          </a:bodyPr>
          <a:lstStyle/>
          <a:p>
            <a:r>
              <a:rPr lang="en-US" dirty="0" smtClean="0"/>
              <a:t>Chapter 59 (see reader) presents a proof of the </a:t>
            </a:r>
            <a:r>
              <a:rPr lang="en-US" dirty="0" err="1" smtClean="0"/>
              <a:t>unsolvability</a:t>
            </a:r>
            <a:r>
              <a:rPr lang="en-US" dirty="0" smtClean="0"/>
              <a:t> of the Halting problem.</a:t>
            </a:r>
            <a:endParaRPr lang="en-US" dirty="0"/>
          </a:p>
        </p:txBody>
      </p:sp>
      <p:sp>
        <p:nvSpPr>
          <p:cNvPr id="6" name="TextBox 5"/>
          <p:cNvSpPr txBox="1"/>
          <p:nvPr/>
        </p:nvSpPr>
        <p:spPr>
          <a:xfrm>
            <a:off x="2502309" y="2472765"/>
            <a:ext cx="4085915" cy="1015663"/>
          </a:xfrm>
          <a:prstGeom prst="rect">
            <a:avLst/>
          </a:prstGeom>
          <a:noFill/>
        </p:spPr>
        <p:txBody>
          <a:bodyPr wrap="square" rtlCol="0">
            <a:spAutoFit/>
          </a:bodyPr>
          <a:lstStyle/>
          <a:p>
            <a:r>
              <a:rPr lang="en-US" dirty="0" smtClean="0"/>
              <a:t>Chapter 66 (see reader) sheds more light on the Church-Turing thesis.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789040"/>
            <a:ext cx="2085703" cy="2951533"/>
          </a:xfrm>
          <a:prstGeom prst="rect">
            <a:avLst/>
          </a:prstGeom>
        </p:spPr>
        <p:style>
          <a:lnRef idx="2">
            <a:schemeClr val="accent1"/>
          </a:lnRef>
          <a:fillRef idx="1">
            <a:schemeClr val="lt1"/>
          </a:fillRef>
          <a:effectRef idx="0">
            <a:schemeClr val="accent1"/>
          </a:effectRef>
          <a:fontRef idx="minor">
            <a:schemeClr val="dk1"/>
          </a:fontRef>
        </p:style>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8778" y="3789041"/>
            <a:ext cx="2084335" cy="2949598"/>
          </a:xfrm>
          <a:prstGeom prst="rect">
            <a:avLst/>
          </a:prstGeom>
        </p:spPr>
        <p:style>
          <a:lnRef idx="2">
            <a:schemeClr val="accent2"/>
          </a:lnRef>
          <a:fillRef idx="1">
            <a:schemeClr val="lt1"/>
          </a:fillRef>
          <a:effectRef idx="0">
            <a:schemeClr val="accent2"/>
          </a:effectRef>
          <a:fontRef idx="minor">
            <a:schemeClr val="dk1"/>
          </a:fontRef>
        </p:style>
      </p:pic>
      <p:sp>
        <p:nvSpPr>
          <p:cNvPr id="13" name="TextBox 12"/>
          <p:cNvSpPr txBox="1"/>
          <p:nvPr/>
        </p:nvSpPr>
        <p:spPr>
          <a:xfrm>
            <a:off x="2808778" y="4814823"/>
            <a:ext cx="2084335" cy="1169551"/>
          </a:xfrm>
          <a:prstGeom prst="rect">
            <a:avLst/>
          </a:prstGeom>
          <a:solidFill>
            <a:schemeClr val="accent3"/>
          </a:solidFill>
        </p:spPr>
        <p:txBody>
          <a:bodyPr wrap="square" rtlCol="0">
            <a:spAutoFit/>
          </a:bodyPr>
          <a:lstStyle/>
          <a:p>
            <a:pPr algn="ctr"/>
            <a:r>
              <a:rPr lang="en-US" dirty="0" smtClean="0">
                <a:solidFill>
                  <a:srgbClr val="FF0000"/>
                </a:solidFill>
              </a:rPr>
              <a:t>Deadline:</a:t>
            </a:r>
          </a:p>
          <a:p>
            <a:pPr algn="ctr"/>
            <a:r>
              <a:rPr lang="en-US" dirty="0" smtClean="0">
                <a:solidFill>
                  <a:srgbClr val="FF0000"/>
                </a:solidFill>
              </a:rPr>
              <a:t>January 15, 2016</a:t>
            </a:r>
            <a:endParaRPr lang="en-US" dirty="0">
              <a:solidFill>
                <a:srgbClr val="FF0000"/>
              </a:solidFill>
            </a:endParaRPr>
          </a:p>
        </p:txBody>
      </p:sp>
    </p:spTree>
    <p:extLst>
      <p:ext uri="{BB962C8B-B14F-4D97-AF65-F5344CB8AC3E}">
        <p14:creationId xmlns:p14="http://schemas.microsoft.com/office/powerpoint/2010/main" val="220948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pic>
        <p:nvPicPr>
          <p:cNvPr id="3" name="Picture 2" descr="1001004001959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1196752"/>
            <a:ext cx="2263931" cy="3456384"/>
          </a:xfrm>
          <a:prstGeom prst="rect">
            <a:avLst/>
          </a:prstGeom>
        </p:spPr>
      </p:pic>
      <p:sp>
        <p:nvSpPr>
          <p:cNvPr id="9" name="TextBox 8"/>
          <p:cNvSpPr txBox="1"/>
          <p:nvPr/>
        </p:nvSpPr>
        <p:spPr>
          <a:xfrm>
            <a:off x="2987824" y="2276872"/>
            <a:ext cx="5472608" cy="1323439"/>
          </a:xfrm>
          <a:prstGeom prst="rect">
            <a:avLst/>
          </a:prstGeom>
          <a:noFill/>
        </p:spPr>
        <p:txBody>
          <a:bodyPr wrap="square" rtlCol="0">
            <a:spAutoFit/>
          </a:bodyPr>
          <a:lstStyle/>
          <a:p>
            <a:r>
              <a:rPr lang="en-US" dirty="0" smtClean="0"/>
              <a:t>David </a:t>
            </a:r>
            <a:r>
              <a:rPr lang="en-US" dirty="0" err="1" smtClean="0"/>
              <a:t>Harel</a:t>
            </a:r>
            <a:r>
              <a:rPr lang="en-US" dirty="0"/>
              <a:t>:</a:t>
            </a:r>
            <a:endParaRPr lang="en-US" dirty="0" smtClean="0"/>
          </a:p>
          <a:p>
            <a:r>
              <a:rPr lang="en-US" i="1" dirty="0" smtClean="0"/>
              <a:t>Computers LTD (What they really can’t do)</a:t>
            </a:r>
          </a:p>
          <a:p>
            <a:r>
              <a:rPr lang="en-US" dirty="0" smtClean="0"/>
              <a:t>Oxford University Press, 2003.</a:t>
            </a:r>
            <a:endParaRPr lang="en-US" dirty="0"/>
          </a:p>
        </p:txBody>
      </p:sp>
    </p:spTree>
    <p:extLst>
      <p:ext uri="{BB962C8B-B14F-4D97-AF65-F5344CB8AC3E}">
        <p14:creationId xmlns:p14="http://schemas.microsoft.com/office/powerpoint/2010/main" val="2707665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should be </a:t>
            </a:r>
            <a:r>
              <a:rPr lang="en-US" i="1" dirty="0" smtClean="0"/>
              <a:t>provably</a:t>
            </a:r>
            <a:r>
              <a:rPr lang="en-US" dirty="0" smtClean="0"/>
              <a:t> correct!</a:t>
            </a:r>
            <a:endParaRPr lang="en-US" dirty="0"/>
          </a:p>
        </p:txBody>
      </p:sp>
      <p:pic>
        <p:nvPicPr>
          <p:cNvPr id="4" name="Content Placeholder 3" descr="Bettina10Small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8" r="-524"/>
          <a:stretch/>
        </p:blipFill>
        <p:spPr>
          <a:xfrm>
            <a:off x="452022" y="1096223"/>
            <a:ext cx="2441360" cy="3090143"/>
          </a:xfrm>
        </p:spPr>
      </p:pic>
      <p:sp>
        <p:nvSpPr>
          <p:cNvPr id="5" name="Rectangle 3"/>
          <p:cNvSpPr txBox="1">
            <a:spLocks noChangeArrowheads="1"/>
          </p:cNvSpPr>
          <p:nvPr/>
        </p:nvSpPr>
        <p:spPr bwMode="auto">
          <a:xfrm>
            <a:off x="3034995" y="1099167"/>
            <a:ext cx="5908555" cy="18848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eaLnBrk="1" hangingPunct="1">
              <a:buNone/>
            </a:pPr>
            <a:r>
              <a:rPr lang="en-US" dirty="0" smtClean="0"/>
              <a:t>A complete description of an algorithm consists of </a:t>
            </a:r>
            <a:r>
              <a:rPr lang="en-US" dirty="0" smtClean="0">
                <a:solidFill>
                  <a:schemeClr val="accent4"/>
                </a:solidFill>
              </a:rPr>
              <a:t>three</a:t>
            </a:r>
            <a:r>
              <a:rPr lang="en-US" dirty="0" smtClean="0">
                <a:solidFill>
                  <a:srgbClr val="FFFFFF"/>
                </a:solidFill>
              </a:rPr>
              <a:t> </a:t>
            </a:r>
            <a:r>
              <a:rPr lang="en-US" dirty="0" smtClean="0"/>
              <a:t>parts:</a:t>
            </a:r>
            <a:endParaRPr lang="en-US" sz="1200" dirty="0" smtClean="0"/>
          </a:p>
          <a:p>
            <a:pPr marL="838200" lvl="1" indent="-381000" eaLnBrk="1" hangingPunct="1">
              <a:buFont typeface="Wingdings" pitchFamily="2" charset="2"/>
              <a:buAutoNum type="arabicPeriod"/>
            </a:pPr>
            <a:r>
              <a:rPr lang="en-US" dirty="0" smtClean="0"/>
              <a:t>the </a:t>
            </a:r>
            <a:r>
              <a:rPr lang="en-US" dirty="0" smtClean="0">
                <a:solidFill>
                  <a:srgbClr val="000000"/>
                </a:solidFill>
              </a:rPr>
              <a:t>algorithm</a:t>
            </a:r>
          </a:p>
          <a:p>
            <a:pPr marL="838200" lvl="1" indent="-381000" eaLnBrk="1" hangingPunct="1">
              <a:buFont typeface="Wingdings" pitchFamily="2" charset="2"/>
              <a:buAutoNum type="arabicPeriod"/>
            </a:pPr>
            <a:r>
              <a:rPr lang="en-US" dirty="0" smtClean="0">
                <a:solidFill>
                  <a:srgbClr val="000000"/>
                </a:solidFill>
              </a:rPr>
              <a:t>a proof of the algorithm’s correctness</a:t>
            </a:r>
          </a:p>
          <a:p>
            <a:pPr marL="838200" lvl="1" indent="-381000" eaLnBrk="1" hangingPunct="1">
              <a:buFont typeface="Wingdings" pitchFamily="2" charset="2"/>
              <a:buAutoNum type="arabicPeriod"/>
            </a:pPr>
            <a:r>
              <a:rPr lang="en-US" dirty="0" smtClean="0">
                <a:solidFill>
                  <a:srgbClr val="000000"/>
                </a:solidFill>
              </a:rPr>
              <a:t>a derivation of the algorithm’s running time</a:t>
            </a:r>
          </a:p>
        </p:txBody>
      </p:sp>
      <p:sp>
        <p:nvSpPr>
          <p:cNvPr id="7" name="Rectangle 6"/>
          <p:cNvSpPr/>
          <p:nvPr/>
        </p:nvSpPr>
        <p:spPr bwMode="auto">
          <a:xfrm>
            <a:off x="5162496" y="4307526"/>
            <a:ext cx="2133220" cy="402291"/>
          </a:xfrm>
          <a:prstGeom prst="rect">
            <a:avLst/>
          </a:prstGeom>
          <a:ln>
            <a:headEnd type="none" w="med" len="med"/>
            <a:tailEnd type="triangle" w="med" len="med"/>
          </a:ln>
        </p:spPr>
        <p:style>
          <a:lnRef idx="0">
            <a:schemeClr val="dk1"/>
          </a:lnRef>
          <a:fillRef idx="3">
            <a:schemeClr val="dk1"/>
          </a:fillRef>
          <a:effectRef idx="3">
            <a:schemeClr val="dk1"/>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rPr>
              <a:t>Algorithm</a:t>
            </a:r>
            <a:r>
              <a:rPr kumimoji="0" lang="en-US" sz="2000" b="0" i="0" u="none" strike="noStrike" cap="none" normalizeH="0" dirty="0" smtClean="0">
                <a:ln>
                  <a:noFill/>
                </a:ln>
                <a:solidFill>
                  <a:schemeClr val="bg1"/>
                </a:solidFill>
                <a:effectLst/>
                <a:latin typeface="Arial" pitchFamily="34" charset="0"/>
              </a:rPr>
              <a:t> </a:t>
            </a:r>
            <a:r>
              <a:rPr kumimoji="0" lang="en-US" sz="2000" b="0" i="0" u="none" strike="noStrike" cap="none" normalizeH="0" baseline="0" dirty="0" smtClean="0">
                <a:ln>
                  <a:noFill/>
                </a:ln>
                <a:solidFill>
                  <a:schemeClr val="bg1"/>
                </a:solidFill>
                <a:effectLst/>
                <a:latin typeface="Arial" pitchFamily="34" charset="0"/>
              </a:rPr>
              <a:t>verifier</a:t>
            </a:r>
          </a:p>
        </p:txBody>
      </p:sp>
      <p:sp>
        <p:nvSpPr>
          <p:cNvPr id="8" name="Rectangle 7"/>
          <p:cNvSpPr/>
          <p:nvPr/>
        </p:nvSpPr>
        <p:spPr bwMode="auto">
          <a:xfrm>
            <a:off x="4654102" y="3209864"/>
            <a:ext cx="3175002" cy="710067"/>
          </a:xfrm>
          <a:prstGeom prst="rect">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pPr marL="457200" marR="0" indent="-457200" defTabSz="914400" rtl="0" eaLnBrk="0" fontAlgn="base" latinLnBrk="0" hangingPunct="0">
              <a:lnSpc>
                <a:spcPct val="100000"/>
              </a:lnSpc>
              <a:spcBef>
                <a:spcPct val="5000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Arial" pitchFamily="34" charset="0"/>
              </a:rPr>
              <a:t>Algorithmic problem</a:t>
            </a:r>
            <a:r>
              <a:rPr kumimoji="0" lang="en-US" sz="1600" b="0" i="0" u="none" strike="noStrike" cap="none" normalizeH="0" dirty="0" smtClean="0">
                <a:ln>
                  <a:noFill/>
                </a:ln>
                <a:solidFill>
                  <a:schemeClr val="tx1"/>
                </a:solidFill>
                <a:effectLst/>
                <a:latin typeface="Arial" pitchFamily="34" charset="0"/>
              </a:rPr>
              <a:t> </a:t>
            </a:r>
            <a:r>
              <a:rPr kumimoji="0" lang="en-US" sz="1600" b="0" i="1" u="none" strike="noStrike" cap="none" normalizeH="0" dirty="0" smtClean="0">
                <a:ln>
                  <a:noFill/>
                </a:ln>
                <a:solidFill>
                  <a:schemeClr val="tx1"/>
                </a:solidFill>
                <a:effectLst/>
                <a:latin typeface="Arial" pitchFamily="34" charset="0"/>
              </a:rPr>
              <a:t>P</a:t>
            </a:r>
          </a:p>
          <a:p>
            <a:pPr marL="457200" marR="0" indent="-457200" defTabSz="914400" rtl="0" eaLnBrk="0" fontAlgn="base" latinLnBrk="0" hangingPunct="0">
              <a:lnSpc>
                <a:spcPct val="100000"/>
              </a:lnSpc>
              <a:spcBef>
                <a:spcPct val="50000"/>
              </a:spcBef>
              <a:spcAft>
                <a:spcPct val="0"/>
              </a:spcAft>
              <a:buClrTx/>
              <a:buSzTx/>
              <a:buFont typeface="+mj-lt"/>
              <a:buAutoNum type="arabicPeriod"/>
              <a:tabLst/>
            </a:pPr>
            <a:r>
              <a:rPr lang="en-US" sz="1600" dirty="0" smtClean="0">
                <a:solidFill>
                  <a:schemeClr val="tx1"/>
                </a:solidFill>
                <a:latin typeface="Arial" pitchFamily="34" charset="0"/>
              </a:rPr>
              <a:t>Algorithm</a:t>
            </a:r>
            <a:r>
              <a:rPr lang="en-US" sz="1600" baseline="0" dirty="0" smtClean="0">
                <a:solidFill>
                  <a:schemeClr val="tx1"/>
                </a:solidFill>
                <a:latin typeface="Arial" pitchFamily="34" charset="0"/>
              </a:rPr>
              <a:t> </a:t>
            </a:r>
            <a:r>
              <a:rPr lang="en-US" sz="1600" i="1" dirty="0" smtClean="0">
                <a:solidFill>
                  <a:schemeClr val="tx1"/>
                </a:solidFill>
                <a:latin typeface="Arial" pitchFamily="34" charset="0"/>
              </a:rPr>
              <a:t>A</a:t>
            </a:r>
            <a:endParaRPr kumimoji="0" lang="en-US" sz="1600" b="0" i="1" u="none" strike="noStrike" cap="none" normalizeH="0" baseline="0" dirty="0" smtClean="0">
              <a:ln>
                <a:noFill/>
              </a:ln>
              <a:solidFill>
                <a:schemeClr val="tx1"/>
              </a:solidFill>
              <a:effectLst/>
              <a:latin typeface="Arial" pitchFamily="34" charset="0"/>
            </a:endParaRPr>
          </a:p>
        </p:txBody>
      </p:sp>
      <p:sp>
        <p:nvSpPr>
          <p:cNvPr id="9" name="Folded Corner 8"/>
          <p:cNvSpPr/>
          <p:nvPr/>
        </p:nvSpPr>
        <p:spPr bwMode="auto">
          <a:xfrm>
            <a:off x="4240592" y="5213420"/>
            <a:ext cx="1865574" cy="994334"/>
          </a:xfrm>
          <a:prstGeom prst="foldedCorner">
            <a:avLst/>
          </a:prstGeom>
          <a:solidFill>
            <a:srgbClr val="008000"/>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Yes:</a:t>
            </a:r>
            <a:r>
              <a:rPr kumimoji="0" lang="en-US" sz="1600" b="0" i="0" u="none" strike="noStrike" cap="none" normalizeH="0" dirty="0" smtClean="0">
                <a:ln>
                  <a:noFill/>
                </a:ln>
                <a:solidFill>
                  <a:schemeClr val="tx1"/>
                </a:solidFill>
                <a:effectLst/>
                <a:latin typeface="Arial" pitchFamily="34" charset="0"/>
              </a:rPr>
              <a:t> algo</a:t>
            </a:r>
            <a:r>
              <a:rPr lang="en-US" sz="1600" dirty="0" smtClean="0">
                <a:latin typeface="Arial" pitchFamily="34" charset="0"/>
              </a:rPr>
              <a:t>rithm </a:t>
            </a:r>
            <a:r>
              <a:rPr kumimoji="0" lang="en-US" sz="1600" b="0" i="1" u="none" strike="noStrike" cap="none" normalizeH="0" dirty="0" smtClean="0">
                <a:ln>
                  <a:noFill/>
                </a:ln>
                <a:solidFill>
                  <a:schemeClr val="tx1"/>
                </a:solidFill>
                <a:effectLst/>
                <a:latin typeface="Arial" pitchFamily="34" charset="0"/>
              </a:rPr>
              <a:t>A</a:t>
            </a:r>
            <a:r>
              <a:rPr kumimoji="0" lang="en-US" sz="1600" b="0" i="0" u="none" strike="noStrike" cap="none" normalizeH="0" dirty="0" smtClean="0">
                <a:ln>
                  <a:noFill/>
                </a:ln>
                <a:solidFill>
                  <a:schemeClr val="tx1"/>
                </a:solidFill>
                <a:effectLst/>
                <a:latin typeface="Arial" pitchFamily="34" charset="0"/>
              </a:rPr>
              <a:t> correctly solves problem </a:t>
            </a:r>
            <a:r>
              <a:rPr kumimoji="0" lang="en-US" sz="1600" b="0" i="1" u="none" strike="noStrike" cap="none" normalizeH="0" dirty="0" smtClean="0">
                <a:ln>
                  <a:noFill/>
                </a:ln>
                <a:solidFill>
                  <a:schemeClr val="tx1"/>
                </a:solidFill>
                <a:effectLst/>
                <a:latin typeface="Arial" pitchFamily="34" charset="0"/>
              </a:rPr>
              <a:t>P</a:t>
            </a:r>
            <a:endParaRPr kumimoji="0" lang="en-US" sz="1600" b="0" i="1" u="none" strike="noStrike" cap="none" normalizeH="0" baseline="0" dirty="0" smtClean="0">
              <a:ln>
                <a:noFill/>
              </a:ln>
              <a:solidFill>
                <a:schemeClr val="tx1"/>
              </a:solidFill>
              <a:effectLst/>
              <a:latin typeface="Arial" pitchFamily="34" charset="0"/>
            </a:endParaRPr>
          </a:p>
        </p:txBody>
      </p:sp>
      <p:sp>
        <p:nvSpPr>
          <p:cNvPr id="10" name="Folded Corner 9"/>
          <p:cNvSpPr/>
          <p:nvPr/>
        </p:nvSpPr>
        <p:spPr bwMode="auto">
          <a:xfrm>
            <a:off x="6434861" y="5210597"/>
            <a:ext cx="1866939" cy="994334"/>
          </a:xfrm>
          <a:prstGeom prst="foldedCorner">
            <a:avLst/>
          </a:prstGeom>
          <a:solidFill>
            <a:srgbClr val="D60029"/>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600" dirty="0" smtClean="0">
                <a:latin typeface="Arial" pitchFamily="34" charset="0"/>
              </a:rPr>
              <a:t>No</a:t>
            </a:r>
            <a:r>
              <a:rPr kumimoji="0" lang="en-US" sz="1600" b="0" i="0" u="none" strike="noStrike" cap="none" normalizeH="0" baseline="0" dirty="0" smtClean="0">
                <a:ln>
                  <a:noFill/>
                </a:ln>
                <a:solidFill>
                  <a:schemeClr val="tx1"/>
                </a:solidFill>
                <a:effectLst/>
                <a:latin typeface="Arial" pitchFamily="34" charset="0"/>
              </a:rPr>
              <a:t>:</a:t>
            </a:r>
            <a:r>
              <a:rPr kumimoji="0" lang="en-US" sz="1600" b="0" i="0" u="none" strike="noStrike" cap="none" normalizeH="0" dirty="0" smtClean="0">
                <a:ln>
                  <a:noFill/>
                </a:ln>
                <a:solidFill>
                  <a:schemeClr val="tx1"/>
                </a:solidFill>
                <a:effectLst/>
                <a:latin typeface="Arial" pitchFamily="34" charset="0"/>
              </a:rPr>
              <a:t> algorithm </a:t>
            </a:r>
            <a:r>
              <a:rPr kumimoji="0" lang="en-US" sz="1600" b="0" i="1" u="none" strike="noStrike" cap="none" normalizeH="0" dirty="0" smtClean="0">
                <a:ln>
                  <a:noFill/>
                </a:ln>
                <a:solidFill>
                  <a:schemeClr val="tx1"/>
                </a:solidFill>
                <a:effectLst/>
                <a:latin typeface="Arial" pitchFamily="34" charset="0"/>
              </a:rPr>
              <a:t>A</a:t>
            </a:r>
            <a:r>
              <a:rPr kumimoji="0" lang="en-US" sz="1600" b="0" i="0" u="none" strike="noStrike" cap="none" normalizeH="0" dirty="0" smtClean="0">
                <a:ln>
                  <a:noFill/>
                </a:ln>
                <a:solidFill>
                  <a:schemeClr val="tx1"/>
                </a:solidFill>
                <a:effectLst/>
                <a:latin typeface="Arial" pitchFamily="34" charset="0"/>
              </a:rPr>
              <a:t> does not correctly solve problem </a:t>
            </a:r>
            <a:r>
              <a:rPr kumimoji="0" lang="en-US" sz="1600" b="0" i="1" u="none" strike="noStrike" cap="none" normalizeH="0" dirty="0" smtClean="0">
                <a:ln>
                  <a:noFill/>
                </a:ln>
                <a:solidFill>
                  <a:schemeClr val="tx1"/>
                </a:solidFill>
                <a:effectLst/>
                <a:latin typeface="Arial" pitchFamily="34" charset="0"/>
              </a:rPr>
              <a:t>P</a:t>
            </a:r>
            <a:endParaRPr kumimoji="0" lang="en-US" sz="1600" b="0" i="1" u="none" strike="noStrike" cap="none" normalizeH="0" baseline="0" dirty="0" smtClean="0">
              <a:ln>
                <a:noFill/>
              </a:ln>
              <a:solidFill>
                <a:schemeClr val="tx1"/>
              </a:solidFill>
              <a:effectLst/>
              <a:latin typeface="Arial" pitchFamily="34" charset="0"/>
            </a:endParaRPr>
          </a:p>
        </p:txBody>
      </p:sp>
      <p:cxnSp>
        <p:nvCxnSpPr>
          <p:cNvPr id="11" name="Straight Arrow Connector 40"/>
          <p:cNvCxnSpPr>
            <a:stCxn id="8" idx="2"/>
            <a:endCxn id="7" idx="0"/>
          </p:cNvCxnSpPr>
          <p:nvPr/>
        </p:nvCxnSpPr>
        <p:spPr bwMode="auto">
          <a:xfrm flipH="1">
            <a:off x="6229106" y="3919931"/>
            <a:ext cx="12497" cy="387595"/>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12" name="Straight Arrow Connector 40"/>
          <p:cNvCxnSpPr>
            <a:stCxn id="7" idx="2"/>
            <a:endCxn id="9" idx="0"/>
          </p:cNvCxnSpPr>
          <p:nvPr/>
        </p:nvCxnSpPr>
        <p:spPr bwMode="auto">
          <a:xfrm rot="5400000">
            <a:off x="5449442" y="4433755"/>
            <a:ext cx="503603" cy="1055727"/>
          </a:xfrm>
          <a:prstGeom prst="bentConnector3">
            <a:avLst>
              <a:gd name="adj1" fmla="val 50000"/>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13" name="Straight Arrow Connector 40"/>
          <p:cNvCxnSpPr>
            <a:stCxn id="7" idx="2"/>
            <a:endCxn id="10" idx="0"/>
          </p:cNvCxnSpPr>
          <p:nvPr/>
        </p:nvCxnSpPr>
        <p:spPr bwMode="auto">
          <a:xfrm rot="16200000" flipH="1">
            <a:off x="6548328" y="4390594"/>
            <a:ext cx="500780" cy="1139225"/>
          </a:xfrm>
          <a:prstGeom prst="bentConnector3">
            <a:avLst>
              <a:gd name="adj1" fmla="val 50000"/>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474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5">
                                            <p:txEl>
                                              <p:pRg st="2" end="2"/>
                                            </p:txEl>
                                          </p:spTgt>
                                        </p:tgtEl>
                                        <p:attrNameLst>
                                          <p:attrName>style.color</p:attrName>
                                        </p:attrNameLst>
                                      </p:cBhvr>
                                      <p:to>
                                        <a:schemeClr val="accent1"/>
                                      </p:to>
                                    </p:animClr>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par>
                                <p:cTn id="27" presetID="9"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par>
                                <p:cTn id="30" presetID="9"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par>
                                <p:cTn id="39" presetID="9"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should </a:t>
            </a:r>
            <a:r>
              <a:rPr lang="en-US" i="1" dirty="0" smtClean="0"/>
              <a:t>provably</a:t>
            </a:r>
            <a:r>
              <a:rPr lang="en-US" dirty="0" smtClean="0"/>
              <a:t> terminate!</a:t>
            </a:r>
            <a:endParaRPr lang="en-US" dirty="0"/>
          </a:p>
        </p:txBody>
      </p:sp>
      <p:pic>
        <p:nvPicPr>
          <p:cNvPr id="4" name="Content Placeholder 3" descr="Bettina10Small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8" r="-524"/>
          <a:stretch/>
        </p:blipFill>
        <p:spPr>
          <a:xfrm>
            <a:off x="452022" y="1096223"/>
            <a:ext cx="2441360" cy="3090143"/>
          </a:xfrm>
        </p:spPr>
      </p:pic>
      <p:sp>
        <p:nvSpPr>
          <p:cNvPr id="6" name="Rectangle 3"/>
          <p:cNvSpPr txBox="1">
            <a:spLocks noChangeArrowheads="1"/>
          </p:cNvSpPr>
          <p:nvPr/>
        </p:nvSpPr>
        <p:spPr bwMode="auto">
          <a:xfrm>
            <a:off x="3006422" y="1097282"/>
            <a:ext cx="6005732" cy="2727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eaLnBrk="1" hangingPunct="1">
              <a:buNone/>
            </a:pPr>
            <a:r>
              <a:rPr lang="en-US" dirty="0" smtClean="0">
                <a:solidFill>
                  <a:srgbClr val="000000"/>
                </a:solidFill>
              </a:rPr>
              <a:t>To prove correctness (with a loop invariant) we need to show three things:</a:t>
            </a:r>
          </a:p>
          <a:p>
            <a:pPr marL="857250" lvl="1" indent="-457200" eaLnBrk="1" hangingPunct="1">
              <a:buFont typeface="+mj-lt"/>
              <a:buAutoNum type="arabicPeriod"/>
            </a:pPr>
            <a:r>
              <a:rPr lang="en-US" dirty="0" smtClean="0">
                <a:solidFill>
                  <a:srgbClr val="000000"/>
                </a:solidFill>
              </a:rPr>
              <a:t>initialization</a:t>
            </a:r>
            <a:endParaRPr lang="en-US" sz="1200" dirty="0" smtClean="0">
              <a:solidFill>
                <a:srgbClr val="000000"/>
              </a:solidFill>
            </a:endParaRPr>
          </a:p>
          <a:p>
            <a:pPr marL="857250" lvl="1" indent="-457200" eaLnBrk="1" hangingPunct="1">
              <a:buFont typeface="+mj-lt"/>
              <a:buAutoNum type="arabicPeriod"/>
            </a:pPr>
            <a:r>
              <a:rPr lang="en-US" dirty="0">
                <a:solidFill>
                  <a:srgbClr val="000000"/>
                </a:solidFill>
              </a:rPr>
              <a:t>m</a:t>
            </a:r>
            <a:r>
              <a:rPr lang="en-US" dirty="0" smtClean="0">
                <a:solidFill>
                  <a:srgbClr val="000000"/>
                </a:solidFill>
              </a:rPr>
              <a:t>aintenance</a:t>
            </a:r>
            <a:endParaRPr lang="en-US" sz="1200" dirty="0" smtClean="0">
              <a:solidFill>
                <a:srgbClr val="000000"/>
              </a:solidFill>
            </a:endParaRPr>
          </a:p>
          <a:p>
            <a:pPr marL="857250" lvl="1" indent="-457200" eaLnBrk="1" hangingPunct="1">
              <a:buFont typeface="+mj-lt"/>
              <a:buAutoNum type="arabicPeriod"/>
            </a:pPr>
            <a:r>
              <a:rPr lang="en-US" dirty="0" smtClean="0">
                <a:solidFill>
                  <a:schemeClr val="accent1"/>
                </a:solidFill>
              </a:rPr>
              <a:t>termination</a:t>
            </a:r>
            <a:r>
              <a:rPr lang="en-US" dirty="0" smtClean="0">
                <a:solidFill>
                  <a:schemeClr val="accent4"/>
                </a:solidFill>
              </a:rPr>
              <a:t>: </a:t>
            </a:r>
            <a:r>
              <a:rPr lang="en-US" dirty="0" smtClean="0"/>
              <a:t>the loop terminates, and when it does the invariant helps to show that the algorithm is correct.</a:t>
            </a:r>
          </a:p>
        </p:txBody>
      </p:sp>
      <p:sp>
        <p:nvSpPr>
          <p:cNvPr id="7" name="Rectangle 6"/>
          <p:cNvSpPr/>
          <p:nvPr/>
        </p:nvSpPr>
        <p:spPr bwMode="auto">
          <a:xfrm>
            <a:off x="4705002" y="4899500"/>
            <a:ext cx="2448278" cy="402291"/>
          </a:xfrm>
          <a:prstGeom prst="rect">
            <a:avLst/>
          </a:prstGeom>
          <a:ln>
            <a:headEnd type="none" w="med" len="med"/>
            <a:tailEnd type="triangle" w="med" len="med"/>
          </a:ln>
        </p:spPr>
        <p:style>
          <a:lnRef idx="0">
            <a:schemeClr val="dk1"/>
          </a:lnRef>
          <a:fillRef idx="3">
            <a:schemeClr val="dk1"/>
          </a:fillRef>
          <a:effectRef idx="3">
            <a:schemeClr val="dk1"/>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rPr>
              <a:t>Termination verifier</a:t>
            </a:r>
          </a:p>
        </p:txBody>
      </p:sp>
      <p:sp>
        <p:nvSpPr>
          <p:cNvPr id="8" name="Rectangle 7"/>
          <p:cNvSpPr/>
          <p:nvPr/>
        </p:nvSpPr>
        <p:spPr bwMode="auto">
          <a:xfrm>
            <a:off x="4345287" y="3999293"/>
            <a:ext cx="3175002" cy="309958"/>
          </a:xfrm>
          <a:prstGeom prst="rect">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pPr marR="0" algn="ctr" defTabSz="914400" rtl="0" eaLnBrk="0" fontAlgn="base" latinLnBrk="0" hangingPunct="0">
              <a:lnSpc>
                <a:spcPct val="100000"/>
              </a:lnSpc>
              <a:spcBef>
                <a:spcPct val="50000"/>
              </a:spcBef>
              <a:spcAft>
                <a:spcPct val="0"/>
              </a:spcAft>
              <a:buClrTx/>
              <a:buSzTx/>
              <a:tabLst/>
            </a:pPr>
            <a:r>
              <a:rPr lang="en-US" sz="1400" dirty="0" smtClean="0">
                <a:solidFill>
                  <a:schemeClr val="tx1"/>
                </a:solidFill>
                <a:latin typeface="Arial" pitchFamily="34" charset="0"/>
              </a:rPr>
              <a:t>Algorithm </a:t>
            </a:r>
            <a:r>
              <a:rPr lang="en-US" sz="1400" i="1" dirty="0" smtClean="0">
                <a:solidFill>
                  <a:schemeClr val="tx1"/>
                </a:solidFill>
                <a:latin typeface="Arial" pitchFamily="34" charset="0"/>
              </a:rPr>
              <a:t>A</a:t>
            </a:r>
            <a:endParaRPr kumimoji="0" lang="en-US" sz="1400" b="0" i="1" u="none" strike="noStrike" cap="none" normalizeH="0" baseline="0" dirty="0" smtClean="0">
              <a:ln>
                <a:noFill/>
              </a:ln>
              <a:solidFill>
                <a:schemeClr val="tx1"/>
              </a:solidFill>
              <a:effectLst/>
              <a:latin typeface="Arial" pitchFamily="34" charset="0"/>
            </a:endParaRPr>
          </a:p>
        </p:txBody>
      </p:sp>
      <p:sp>
        <p:nvSpPr>
          <p:cNvPr id="9" name="Folded Corner 8"/>
          <p:cNvSpPr/>
          <p:nvPr/>
        </p:nvSpPr>
        <p:spPr bwMode="auto">
          <a:xfrm>
            <a:off x="3436558" y="5748675"/>
            <a:ext cx="2271890" cy="627026"/>
          </a:xfrm>
          <a:prstGeom prst="foldedCorner">
            <a:avLst/>
          </a:prstGeom>
          <a:solidFill>
            <a:srgbClr val="008000"/>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Yes:</a:t>
            </a:r>
            <a:r>
              <a:rPr kumimoji="0" lang="en-US" sz="1400" b="0" i="0" u="none" strike="noStrike" cap="none" normalizeH="0" dirty="0" smtClean="0">
                <a:ln>
                  <a:noFill/>
                </a:ln>
                <a:solidFill>
                  <a:schemeClr val="tx1"/>
                </a:solidFill>
                <a:effectLst/>
                <a:latin typeface="Arial" pitchFamily="34" charset="0"/>
              </a:rPr>
              <a:t> </a:t>
            </a:r>
            <a:r>
              <a:rPr kumimoji="0" lang="en-US" sz="1400" b="0" i="1" u="none" strike="noStrike" cap="none" normalizeH="0" dirty="0" smtClean="0">
                <a:ln>
                  <a:noFill/>
                </a:ln>
                <a:solidFill>
                  <a:schemeClr val="tx1"/>
                </a:solidFill>
                <a:effectLst/>
                <a:latin typeface="Arial" pitchFamily="34" charset="0"/>
              </a:rPr>
              <a:t>A</a:t>
            </a:r>
            <a:r>
              <a:rPr kumimoji="0" lang="en-US" sz="1400" b="0" i="0" u="none" strike="noStrike" cap="none" normalizeH="0" dirty="0" smtClean="0">
                <a:ln>
                  <a:noFill/>
                </a:ln>
                <a:solidFill>
                  <a:schemeClr val="tx1"/>
                </a:solidFill>
                <a:effectLst/>
                <a:latin typeface="Arial" pitchFamily="34" charset="0"/>
              </a:rPr>
              <a:t> </a:t>
            </a:r>
            <a:r>
              <a:rPr lang="en-US" sz="1400" dirty="0" smtClean="0">
                <a:latin typeface="Arial" pitchFamily="34" charset="0"/>
              </a:rPr>
              <a:t>terminates </a:t>
            </a:r>
            <a:r>
              <a:rPr kumimoji="0" lang="en-US" sz="1400" b="0" i="0" u="none" strike="noStrike" cap="none" normalizeH="0" dirty="0" smtClean="0">
                <a:ln>
                  <a:noFill/>
                </a:ln>
                <a:solidFill>
                  <a:schemeClr val="tx1"/>
                </a:solidFill>
                <a:effectLst/>
                <a:latin typeface="Arial" pitchFamily="34" charset="0"/>
              </a:rPr>
              <a:t>on every valid input</a:t>
            </a:r>
            <a:endParaRPr kumimoji="0" lang="en-US" sz="1400" b="0" i="0" u="none" strike="noStrike" cap="none" normalizeH="0" baseline="0" dirty="0" smtClean="0">
              <a:ln>
                <a:noFill/>
              </a:ln>
              <a:solidFill>
                <a:schemeClr val="tx1"/>
              </a:solidFill>
              <a:effectLst/>
              <a:latin typeface="Arial" pitchFamily="34" charset="0"/>
            </a:endParaRPr>
          </a:p>
        </p:txBody>
      </p:sp>
      <p:sp>
        <p:nvSpPr>
          <p:cNvPr id="10" name="Folded Corner 9"/>
          <p:cNvSpPr/>
          <p:nvPr/>
        </p:nvSpPr>
        <p:spPr bwMode="auto">
          <a:xfrm>
            <a:off x="6190903" y="5753029"/>
            <a:ext cx="2274712" cy="627026"/>
          </a:xfrm>
          <a:prstGeom prst="foldedCorner">
            <a:avLst/>
          </a:prstGeom>
          <a:solidFill>
            <a:srgbClr val="D60029"/>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400" dirty="0" smtClean="0">
                <a:latin typeface="Arial" pitchFamily="34" charset="0"/>
              </a:rPr>
              <a:t>No</a:t>
            </a:r>
            <a:r>
              <a:rPr kumimoji="0" lang="en-US" sz="1400" b="0" i="0" u="none" strike="noStrike" cap="none" normalizeH="0" baseline="0" dirty="0" smtClean="0">
                <a:ln>
                  <a:noFill/>
                </a:ln>
                <a:solidFill>
                  <a:schemeClr val="tx1"/>
                </a:solidFill>
                <a:effectLst/>
                <a:latin typeface="Arial" pitchFamily="34" charset="0"/>
              </a:rPr>
              <a:t>:</a:t>
            </a:r>
            <a:r>
              <a:rPr kumimoji="0" lang="en-US" sz="1400" b="0" i="0" u="none" strike="noStrike" cap="none" normalizeH="0" dirty="0" smtClean="0">
                <a:ln>
                  <a:noFill/>
                </a:ln>
                <a:solidFill>
                  <a:schemeClr val="tx1"/>
                </a:solidFill>
                <a:effectLst/>
                <a:latin typeface="Arial" pitchFamily="34" charset="0"/>
              </a:rPr>
              <a:t> </a:t>
            </a:r>
            <a:r>
              <a:rPr kumimoji="0" lang="en-US" sz="1400" b="0" i="1" u="none" strike="noStrike" cap="none" normalizeH="0" dirty="0" smtClean="0">
                <a:ln>
                  <a:noFill/>
                </a:ln>
                <a:solidFill>
                  <a:schemeClr val="tx1"/>
                </a:solidFill>
                <a:effectLst/>
                <a:latin typeface="Arial" pitchFamily="34" charset="0"/>
              </a:rPr>
              <a:t>A</a:t>
            </a:r>
            <a:r>
              <a:rPr kumimoji="0" lang="en-US" sz="1400" b="0" i="0" u="none" strike="noStrike" cap="none" normalizeH="0" dirty="0" smtClean="0">
                <a:ln>
                  <a:noFill/>
                </a:ln>
                <a:solidFill>
                  <a:schemeClr val="tx1"/>
                </a:solidFill>
                <a:effectLst/>
                <a:latin typeface="Arial" pitchFamily="34" charset="0"/>
              </a:rPr>
              <a:t> does not terminate on every valid input</a:t>
            </a:r>
            <a:endParaRPr kumimoji="0" lang="en-US" sz="1400" b="0" i="0" u="none" strike="noStrike" cap="none" normalizeH="0" baseline="0" dirty="0" smtClean="0">
              <a:ln>
                <a:noFill/>
              </a:ln>
              <a:solidFill>
                <a:schemeClr val="tx1"/>
              </a:solidFill>
              <a:effectLst/>
              <a:latin typeface="Arial" pitchFamily="34" charset="0"/>
            </a:endParaRPr>
          </a:p>
        </p:txBody>
      </p:sp>
      <p:cxnSp>
        <p:nvCxnSpPr>
          <p:cNvPr id="11" name="Straight Arrow Connector 40"/>
          <p:cNvCxnSpPr>
            <a:stCxn id="8" idx="2"/>
            <a:endCxn id="7" idx="0"/>
          </p:cNvCxnSpPr>
          <p:nvPr/>
        </p:nvCxnSpPr>
        <p:spPr bwMode="auto">
          <a:xfrm flipH="1">
            <a:off x="5929141" y="4309251"/>
            <a:ext cx="3647" cy="590249"/>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12" name="Straight Arrow Connector 40"/>
          <p:cNvCxnSpPr>
            <a:stCxn id="7" idx="2"/>
          </p:cNvCxnSpPr>
          <p:nvPr/>
        </p:nvCxnSpPr>
        <p:spPr bwMode="auto">
          <a:xfrm rot="5400000">
            <a:off x="4969978" y="4789512"/>
            <a:ext cx="446884" cy="1471443"/>
          </a:xfrm>
          <a:prstGeom prst="bentConnector3">
            <a:avLst>
              <a:gd name="adj1" fmla="val 50000"/>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13" name="Straight Arrow Connector 40"/>
          <p:cNvCxnSpPr>
            <a:stCxn id="7" idx="2"/>
            <a:endCxn id="10" idx="0"/>
          </p:cNvCxnSpPr>
          <p:nvPr/>
        </p:nvCxnSpPr>
        <p:spPr bwMode="auto">
          <a:xfrm rot="16200000" flipH="1">
            <a:off x="6403081" y="4827851"/>
            <a:ext cx="451238" cy="1399118"/>
          </a:xfrm>
          <a:prstGeom prst="bentConnector3">
            <a:avLst>
              <a:gd name="adj1" fmla="val 50000"/>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84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par>
                                <p:cTn id="30" presetID="9"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ntr" presetSubtype="0" fill="hold" grpId="1"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par>
                                <p:cTn id="39" presetID="9" presetClass="entr"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animBg="1"/>
      <p:bldP spid="9" grpId="1"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termination problem</a:t>
            </a:r>
            <a:endParaRPr lang="en-US" dirty="0"/>
          </a:p>
        </p:txBody>
      </p:sp>
      <p:sp>
        <p:nvSpPr>
          <p:cNvPr id="3" name="Content Placeholder 2"/>
          <p:cNvSpPr>
            <a:spLocks noGrp="1"/>
          </p:cNvSpPr>
          <p:nvPr>
            <p:ph idx="1"/>
          </p:nvPr>
        </p:nvSpPr>
        <p:spPr/>
        <p:txBody>
          <a:bodyPr/>
          <a:lstStyle/>
          <a:p>
            <a:pPr marL="381000" indent="-381000" eaLnBrk="1" hangingPunct="1">
              <a:buNone/>
            </a:pPr>
            <a:r>
              <a:rPr lang="en-US" dirty="0" smtClean="0"/>
              <a:t>Will the following loops terminate if the initial value of x is positive?</a:t>
            </a:r>
          </a:p>
          <a:p>
            <a:pPr marL="381000" indent="-381000" eaLnBrk="1" hangingPunct="1">
              <a:buNone/>
            </a:pPr>
            <a:endParaRPr lang="en-US" dirty="0" smtClean="0"/>
          </a:p>
          <a:p>
            <a:pPr eaLnBrk="1" hangingPunct="1"/>
            <a:r>
              <a:rPr lang="en-US" b="1" dirty="0" smtClean="0"/>
              <a:t>while</a:t>
            </a:r>
            <a:r>
              <a:rPr lang="en-US" dirty="0" smtClean="0"/>
              <a:t> x &lt; 15 </a:t>
            </a:r>
            <a:r>
              <a:rPr lang="en-US" b="1" dirty="0" smtClean="0"/>
              <a:t>do</a:t>
            </a:r>
            <a:r>
              <a:rPr lang="en-US" dirty="0" smtClean="0"/>
              <a:t> set x to x+1</a:t>
            </a:r>
          </a:p>
          <a:p>
            <a:pPr lvl="1" eaLnBrk="1" hangingPunct="1">
              <a:buFont typeface="Wingdings" charset="2"/>
              <a:buChar char="Ø"/>
            </a:pPr>
            <a:r>
              <a:rPr lang="en-US" dirty="0" smtClean="0">
                <a:solidFill>
                  <a:schemeClr val="accent1"/>
                </a:solidFill>
              </a:rPr>
              <a:t>Yes (irrespective of the initial value of x)</a:t>
            </a:r>
          </a:p>
          <a:p>
            <a:pPr eaLnBrk="1" hangingPunct="1"/>
            <a:endParaRPr lang="en-US" dirty="0"/>
          </a:p>
          <a:p>
            <a:pPr eaLnBrk="1" hangingPunct="1"/>
            <a:r>
              <a:rPr lang="en-US" b="1" dirty="0" smtClean="0"/>
              <a:t>while</a:t>
            </a:r>
            <a:r>
              <a:rPr lang="en-US" dirty="0" smtClean="0"/>
              <a:t> x ≠ 1 </a:t>
            </a:r>
            <a:r>
              <a:rPr lang="en-US" b="1" dirty="0" smtClean="0"/>
              <a:t>do</a:t>
            </a:r>
            <a:r>
              <a:rPr lang="en-US" dirty="0" smtClean="0"/>
              <a:t> set x to x-2</a:t>
            </a:r>
          </a:p>
          <a:p>
            <a:pPr lvl="1" eaLnBrk="1" hangingPunct="1">
              <a:buFont typeface="Wingdings" charset="2"/>
              <a:buChar char="Ø"/>
            </a:pPr>
            <a:r>
              <a:rPr lang="en-US" dirty="0" smtClean="0">
                <a:solidFill>
                  <a:srgbClr val="0075F6"/>
                </a:solidFill>
              </a:rPr>
              <a:t>Yes if the initial value is an odd positive number; No otherwise.</a:t>
            </a:r>
          </a:p>
          <a:p>
            <a:pPr eaLnBrk="1" hangingPunct="1"/>
            <a:endParaRPr lang="en-US" dirty="0"/>
          </a:p>
          <a:p>
            <a:pPr eaLnBrk="1" hangingPunct="1"/>
            <a:r>
              <a:rPr lang="en-US" b="1" dirty="0" smtClean="0"/>
              <a:t>while</a:t>
            </a:r>
            <a:r>
              <a:rPr lang="en-US" dirty="0" smtClean="0"/>
              <a:t> x ≠ </a:t>
            </a:r>
            <a:r>
              <a:rPr lang="en-US" dirty="0"/>
              <a:t>1 </a:t>
            </a:r>
            <a:r>
              <a:rPr lang="en-US" b="1" dirty="0" smtClean="0"/>
              <a:t>do</a:t>
            </a:r>
          </a:p>
          <a:p>
            <a:pPr marL="857250" lvl="2" indent="0" eaLnBrk="1" hangingPunct="1">
              <a:buNone/>
            </a:pPr>
            <a:r>
              <a:rPr lang="en-US" sz="2000" b="1" dirty="0" smtClean="0"/>
              <a:t>if</a:t>
            </a:r>
            <a:r>
              <a:rPr lang="en-US" sz="2000" dirty="0" smtClean="0"/>
              <a:t> x is even</a:t>
            </a:r>
          </a:p>
          <a:p>
            <a:pPr marL="1314450" lvl="3" indent="0" eaLnBrk="1" hangingPunct="1">
              <a:buNone/>
            </a:pPr>
            <a:r>
              <a:rPr lang="en-US" sz="2000" b="1" dirty="0" smtClean="0">
                <a:latin typeface="+mn-lt"/>
              </a:rPr>
              <a:t>then</a:t>
            </a:r>
            <a:r>
              <a:rPr lang="en-US" sz="2000" dirty="0" smtClean="0">
                <a:latin typeface="+mn-lt"/>
              </a:rPr>
              <a:t> set x to x/2</a:t>
            </a:r>
          </a:p>
          <a:p>
            <a:pPr marL="1314450" lvl="3" indent="0" eaLnBrk="1" hangingPunct="1">
              <a:buNone/>
            </a:pPr>
            <a:r>
              <a:rPr lang="en-US" sz="2000" b="1" dirty="0" smtClean="0">
                <a:latin typeface="+mn-lt"/>
              </a:rPr>
              <a:t>else</a:t>
            </a:r>
            <a:r>
              <a:rPr lang="en-US" sz="2000" dirty="0" smtClean="0">
                <a:latin typeface="+mn-lt"/>
              </a:rPr>
              <a:t> set x to 3x+1</a:t>
            </a:r>
          </a:p>
          <a:p>
            <a:pPr lvl="1" eaLnBrk="1" hangingPunct="1">
              <a:buFont typeface="Wingdings" charset="2"/>
              <a:buChar char="Ø"/>
            </a:pPr>
            <a:r>
              <a:rPr lang="en-US" sz="2200" dirty="0" smtClean="0">
                <a:solidFill>
                  <a:srgbClr val="0075F6"/>
                </a:solidFill>
              </a:rPr>
              <a:t>Nobody knows for sure (yet)!</a:t>
            </a:r>
          </a:p>
        </p:txBody>
      </p:sp>
    </p:spTree>
    <p:extLst>
      <p:ext uri="{BB962C8B-B14F-4D97-AF65-F5344CB8AC3E}">
        <p14:creationId xmlns:p14="http://schemas.microsoft.com/office/powerpoint/2010/main" val="39318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dissolv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termination problem</a:t>
            </a:r>
            <a:endParaRPr lang="en-US" dirty="0"/>
          </a:p>
        </p:txBody>
      </p:sp>
      <p:sp>
        <p:nvSpPr>
          <p:cNvPr id="3" name="Content Placeholder 2"/>
          <p:cNvSpPr>
            <a:spLocks noGrp="1"/>
          </p:cNvSpPr>
          <p:nvPr>
            <p:ph idx="1"/>
          </p:nvPr>
        </p:nvSpPr>
        <p:spPr>
          <a:xfrm>
            <a:off x="457200" y="1261357"/>
            <a:ext cx="8489244" cy="502531"/>
          </a:xfrm>
        </p:spPr>
        <p:txBody>
          <a:bodyPr/>
          <a:lstStyle/>
          <a:p>
            <a:pPr marL="0" indent="0">
              <a:buNone/>
            </a:pPr>
            <a:r>
              <a:rPr lang="en-US" dirty="0" smtClean="0"/>
              <a:t>How would you solve the termination problem?</a:t>
            </a:r>
          </a:p>
          <a:p>
            <a:pPr marL="0" indent="0">
              <a:buNone/>
            </a:pPr>
            <a:endParaRPr lang="en-US" dirty="0"/>
          </a:p>
          <a:p>
            <a:pPr marL="0" indent="0">
              <a:buNone/>
            </a:pPr>
            <a:endParaRPr lang="en-US" dirty="0"/>
          </a:p>
          <a:p>
            <a:pPr marL="0" indent="0">
              <a:buNone/>
            </a:pPr>
            <a:endParaRPr lang="en-US" dirty="0"/>
          </a:p>
        </p:txBody>
      </p:sp>
      <p:sp>
        <p:nvSpPr>
          <p:cNvPr id="5" name="Rectangle 4"/>
          <p:cNvSpPr/>
          <p:nvPr/>
        </p:nvSpPr>
        <p:spPr bwMode="auto">
          <a:xfrm>
            <a:off x="966610" y="2051220"/>
            <a:ext cx="7471833" cy="2556727"/>
          </a:xfrm>
          <a:prstGeom prst="rect">
            <a:avLst/>
          </a:prstGeom>
          <a:ln>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t" anchorCtr="0" compatLnSpc="1">
            <a:prstTxWarp prst="textNoShape">
              <a:avLst/>
            </a:prstTxWarp>
            <a:spAutoFit/>
          </a:bodyPr>
          <a:lstStyle/>
          <a:p>
            <a:pPr marL="0" indent="0">
              <a:buNone/>
            </a:pPr>
            <a:r>
              <a:rPr lang="en-US" dirty="0" smtClean="0"/>
              <a:t>Naïve (and </a:t>
            </a:r>
            <a:r>
              <a:rPr lang="en-US" dirty="0" smtClean="0">
                <a:solidFill>
                  <a:srgbClr val="FF0000"/>
                </a:solidFill>
              </a:rPr>
              <a:t>incorrect</a:t>
            </a:r>
            <a:r>
              <a:rPr lang="en-US" dirty="0" smtClean="0"/>
              <a:t>!) </a:t>
            </a:r>
            <a:r>
              <a:rPr lang="en-US" dirty="0"/>
              <a:t>idea for building a </a:t>
            </a:r>
            <a:r>
              <a:rPr lang="en-US" i="1" dirty="0"/>
              <a:t>termination verifier</a:t>
            </a:r>
            <a:r>
              <a:rPr lang="en-US" dirty="0"/>
              <a:t>:</a:t>
            </a:r>
          </a:p>
          <a:p>
            <a:pPr marL="457200" indent="-457200">
              <a:buFont typeface="+mj-lt"/>
              <a:buAutoNum type="arabicPeriod"/>
            </a:pPr>
            <a:r>
              <a:rPr lang="en-US" dirty="0" smtClean="0"/>
              <a:t>Write algorithm that can </a:t>
            </a:r>
            <a:r>
              <a:rPr lang="en-US" i="1" dirty="0" smtClean="0"/>
              <a:t>simulate </a:t>
            </a:r>
            <a:r>
              <a:rPr lang="en-US" dirty="0" smtClean="0"/>
              <a:t>any other algorithm.</a:t>
            </a:r>
            <a:endParaRPr lang="en-US" dirty="0"/>
          </a:p>
          <a:p>
            <a:pPr marL="457200" indent="-457200">
              <a:buFont typeface="+mj-lt"/>
              <a:buAutoNum type="arabicPeriod"/>
            </a:pPr>
            <a:r>
              <a:rPr lang="en-US" dirty="0"/>
              <a:t>To find out whether </a:t>
            </a:r>
            <a:r>
              <a:rPr lang="en-US" dirty="0" smtClean="0"/>
              <a:t>algorithm A </a:t>
            </a:r>
            <a:r>
              <a:rPr lang="en-US" dirty="0"/>
              <a:t>terminates on input I, simulate the execution of A on I.</a:t>
            </a:r>
          </a:p>
          <a:p>
            <a:pPr marL="457200" indent="-457200">
              <a:buFont typeface="+mj-lt"/>
              <a:buAutoNum type="arabicPeriod"/>
            </a:pPr>
            <a:r>
              <a:rPr lang="en-US" dirty="0"/>
              <a:t>If the simulation terminates, then say </a:t>
            </a:r>
            <a:r>
              <a:rPr lang="en-US" dirty="0" smtClean="0"/>
              <a:t>yes.</a:t>
            </a:r>
          </a:p>
          <a:p>
            <a:pPr marL="457200" indent="-457200">
              <a:buFont typeface="+mj-lt"/>
              <a:buAutoNum type="arabicPeriod"/>
            </a:pPr>
            <a:r>
              <a:rPr lang="en-US" dirty="0" smtClean="0"/>
              <a:t>If the simulation does not terminate, then say no.</a:t>
            </a:r>
            <a:endParaRPr lang="en-US" dirty="0"/>
          </a:p>
        </p:txBody>
      </p:sp>
      <p:sp>
        <p:nvSpPr>
          <p:cNvPr id="6" name="Oval Callout 5"/>
          <p:cNvSpPr/>
          <p:nvPr/>
        </p:nvSpPr>
        <p:spPr bwMode="auto">
          <a:xfrm>
            <a:off x="3544798" y="1313138"/>
            <a:ext cx="5362223" cy="1864073"/>
          </a:xfrm>
          <a:prstGeom prst="wedgeEllipseCallout">
            <a:avLst>
              <a:gd name="adj1" fmla="val -38322"/>
              <a:gd name="adj2" fmla="val 105638"/>
            </a:avLst>
          </a:prstGeom>
          <a:solidFill>
            <a:srgbClr val="D60029"/>
          </a:solid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This will</a:t>
            </a:r>
            <a:r>
              <a:rPr kumimoji="0" lang="en-US" sz="2000" b="0" i="0" u="none" strike="noStrike" cap="none" normalizeH="0" dirty="0" smtClean="0">
                <a:ln>
                  <a:noFill/>
                </a:ln>
                <a:solidFill>
                  <a:schemeClr val="tx1"/>
                </a:solidFill>
                <a:effectLst/>
                <a:latin typeface="Arial" pitchFamily="34" charset="0"/>
              </a:rPr>
              <a:t> not work: if the simulation does not terminate, the termination verifier will never report anything</a:t>
            </a:r>
            <a:r>
              <a:rPr kumimoji="0" lang="en-US" sz="2000" b="0" i="0" u="none" strike="noStrike" cap="none" normalizeH="0" baseline="0" dirty="0" smtClean="0">
                <a:ln>
                  <a:noFill/>
                </a:ln>
                <a:solidFill>
                  <a:schemeClr val="tx1"/>
                </a:solidFill>
                <a:effectLst/>
                <a:latin typeface="Arial" pitchFamily="34" charset="0"/>
              </a:rPr>
              <a:t>!</a:t>
            </a:r>
          </a:p>
        </p:txBody>
      </p:sp>
      <p:sp>
        <p:nvSpPr>
          <p:cNvPr id="7" name="Content Placeholder 2"/>
          <p:cNvSpPr txBox="1">
            <a:spLocks/>
          </p:cNvSpPr>
          <p:nvPr/>
        </p:nvSpPr>
        <p:spPr bwMode="auto">
          <a:xfrm>
            <a:off x="461433" y="5133555"/>
            <a:ext cx="8489244" cy="1479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a:buFont typeface="Wingdings" pitchFamily="2" charset="2"/>
              <a:buNone/>
            </a:pPr>
            <a:r>
              <a:rPr lang="en-US" dirty="0" smtClean="0"/>
              <a:t>We shall argue in this lecture that it is </a:t>
            </a:r>
            <a:r>
              <a:rPr lang="en-US" dirty="0" smtClean="0">
                <a:solidFill>
                  <a:srgbClr val="02886B"/>
                </a:solidFill>
              </a:rPr>
              <a:t>fundamentally impossible</a:t>
            </a:r>
            <a:r>
              <a:rPr lang="en-US" dirty="0" smtClean="0"/>
              <a:t>!</a:t>
            </a:r>
          </a:p>
          <a:p>
            <a:pPr marL="0" indent="0">
              <a:buFont typeface="Wingdings" pitchFamily="2" charset="2"/>
              <a:buNone/>
            </a:pPr>
            <a:endParaRPr lang="en-US" dirty="0"/>
          </a:p>
          <a:p>
            <a:pPr marL="0" indent="0">
              <a:buFont typeface="Wingdings" pitchFamily="2" charset="2"/>
              <a:buNone/>
            </a:pPr>
            <a:r>
              <a:rPr lang="en-US" dirty="0" smtClean="0"/>
              <a:t>First, however, we move the problem to the well-delineated setting of Turing machines.</a:t>
            </a:r>
          </a:p>
          <a:p>
            <a:pPr marL="0" indent="0">
              <a:buFont typeface="Wingdings" pitchFamily="2" charset="2"/>
              <a:buNone/>
            </a:pPr>
            <a:endParaRPr lang="en-US" dirty="0" smtClean="0"/>
          </a:p>
          <a:p>
            <a:pPr marL="0" indent="0">
              <a:buFont typeface="Wingdings" pitchFamily="2" charset="2"/>
              <a:buNone/>
            </a:pPr>
            <a:endParaRPr lang="en-US" dirty="0"/>
          </a:p>
        </p:txBody>
      </p:sp>
    </p:spTree>
    <p:extLst>
      <p:ext uri="{BB962C8B-B14F-4D97-AF65-F5344CB8AC3E}">
        <p14:creationId xmlns:p14="http://schemas.microsoft.com/office/powerpoint/2010/main" val="227873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refresh your memory</a:t>
            </a:r>
            <a:endParaRPr lang="en-US" dirty="0"/>
          </a:p>
        </p:txBody>
      </p:sp>
      <p:pic>
        <p:nvPicPr>
          <p:cNvPr id="4" name="Content Placeholder 3" descr="TM (schematic, nocontrol).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9" r="-153"/>
          <a:stretch/>
        </p:blipFill>
        <p:spPr>
          <a:xfrm>
            <a:off x="4682270" y="3394053"/>
            <a:ext cx="4370128" cy="3063699"/>
          </a:xfrm>
        </p:spPr>
      </p:pic>
      <p:pic>
        <p:nvPicPr>
          <p:cNvPr id="6" name="Picture 5" descr="TMcontro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527" y="5067927"/>
            <a:ext cx="1601610" cy="1089937"/>
          </a:xfrm>
          <a:prstGeom prst="rect">
            <a:avLst/>
          </a:prstGeom>
        </p:spPr>
      </p:pic>
      <p:sp>
        <p:nvSpPr>
          <p:cNvPr id="9" name="Rectangle 3"/>
          <p:cNvSpPr txBox="1">
            <a:spLocks noChangeArrowheads="1"/>
          </p:cNvSpPr>
          <p:nvPr/>
        </p:nvSpPr>
        <p:spPr bwMode="auto">
          <a:xfrm>
            <a:off x="458611" y="1219024"/>
            <a:ext cx="8586610" cy="1836031"/>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dk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dk1"/>
                </a:solidFill>
                <a:latin typeface="+mn-lt"/>
                <a:ea typeface="+mn-ea"/>
                <a:cs typeface="+mn-cs"/>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dk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dk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dk1"/>
                </a:solidFill>
                <a:latin typeface="+mn-lt"/>
                <a:ea typeface="+mn-ea"/>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dk1"/>
                </a:solidFill>
                <a:latin typeface="+mn-lt"/>
                <a:ea typeface="+mn-ea"/>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dk1"/>
                </a:solidFill>
                <a:latin typeface="+mn-lt"/>
                <a:ea typeface="+mn-ea"/>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dk1"/>
                </a:solidFill>
                <a:latin typeface="+mn-lt"/>
                <a:ea typeface="+mn-ea"/>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dk1"/>
                </a:solidFill>
                <a:latin typeface="+mn-lt"/>
                <a:ea typeface="+mn-ea"/>
                <a:cs typeface="+mn-cs"/>
              </a:defRPr>
            </a:lvl9pPr>
          </a:lstStyle>
          <a:p>
            <a:pPr eaLnBrk="1" hangingPunct="1">
              <a:buFont typeface="Wingdings" pitchFamily="2" charset="2"/>
              <a:buNone/>
            </a:pPr>
            <a:r>
              <a:rPr lang="en-US" sz="1400" dirty="0" smtClean="0"/>
              <a:t>A </a:t>
            </a:r>
            <a:r>
              <a:rPr lang="en-US" sz="1400" dirty="0" smtClean="0">
                <a:solidFill>
                  <a:schemeClr val="accent1"/>
                </a:solidFill>
              </a:rPr>
              <a:t>Turing machine </a:t>
            </a:r>
            <a:r>
              <a:rPr lang="en-US" sz="1400" dirty="0" smtClean="0">
                <a:solidFill>
                  <a:srgbClr val="000000"/>
                </a:solidFill>
              </a:rPr>
              <a:t>consists of</a:t>
            </a:r>
            <a:endParaRPr lang="en-US" sz="1400" dirty="0" smtClean="0"/>
          </a:p>
          <a:p>
            <a:pPr marL="457200" indent="-457200" eaLnBrk="1" hangingPunct="1">
              <a:buFont typeface="+mj-lt"/>
              <a:buAutoNum type="arabicPeriod"/>
            </a:pPr>
            <a:r>
              <a:rPr lang="en-US" sz="1400" dirty="0" smtClean="0"/>
              <a:t>A finite collection of </a:t>
            </a:r>
            <a:r>
              <a:rPr lang="en-US" sz="1400" dirty="0" smtClean="0">
                <a:solidFill>
                  <a:schemeClr val="accent1"/>
                </a:solidFill>
              </a:rPr>
              <a:t>states</a:t>
            </a:r>
            <a:r>
              <a:rPr lang="en-US" sz="1400" dirty="0" smtClean="0"/>
              <a:t> (with a special </a:t>
            </a:r>
            <a:r>
              <a:rPr lang="en-US" sz="1400" dirty="0" smtClean="0">
                <a:solidFill>
                  <a:schemeClr val="accent1"/>
                </a:solidFill>
              </a:rPr>
              <a:t>initial state </a:t>
            </a:r>
            <a:r>
              <a:rPr lang="en-US" sz="1400" dirty="0" smtClean="0"/>
              <a:t>and some </a:t>
            </a:r>
            <a:r>
              <a:rPr lang="en-US" sz="1400" dirty="0" smtClean="0">
                <a:solidFill>
                  <a:schemeClr val="accent1"/>
                </a:solidFill>
              </a:rPr>
              <a:t>halting states</a:t>
            </a:r>
            <a:r>
              <a:rPr lang="en-US" sz="1400" dirty="0" smtClean="0">
                <a:solidFill>
                  <a:schemeClr val="accent4"/>
                </a:solidFill>
              </a:rPr>
              <a:t>)</a:t>
            </a:r>
            <a:endParaRPr lang="en-US" sz="1400" dirty="0" smtClean="0">
              <a:solidFill>
                <a:schemeClr val="accent1"/>
              </a:solidFill>
            </a:endParaRPr>
          </a:p>
          <a:p>
            <a:pPr marL="457200" indent="-457200" eaLnBrk="1" hangingPunct="1">
              <a:buFont typeface="+mj-lt"/>
              <a:buAutoNum type="arabicPeriod"/>
            </a:pPr>
            <a:r>
              <a:rPr lang="en-US" sz="1400" dirty="0" smtClean="0"/>
              <a:t>A finite alphabet of </a:t>
            </a:r>
            <a:r>
              <a:rPr lang="en-US" sz="1400" dirty="0" smtClean="0">
                <a:solidFill>
                  <a:schemeClr val="accent1"/>
                </a:solidFill>
              </a:rPr>
              <a:t>tape symbols</a:t>
            </a:r>
          </a:p>
          <a:p>
            <a:pPr marL="457200" indent="-457200" eaLnBrk="1" hangingPunct="1">
              <a:buFont typeface="+mj-lt"/>
              <a:buAutoNum type="arabicPeriod"/>
            </a:pPr>
            <a:r>
              <a:rPr lang="en-US" sz="1400" dirty="0" smtClean="0"/>
              <a:t>A </a:t>
            </a:r>
            <a:r>
              <a:rPr lang="en-US" sz="1400" dirty="0" smtClean="0">
                <a:solidFill>
                  <a:srgbClr val="0075F6"/>
                </a:solidFill>
              </a:rPr>
              <a:t>transition table </a:t>
            </a:r>
            <a:r>
              <a:rPr lang="en-US" sz="1400" dirty="0" smtClean="0"/>
              <a:t>determining for every combination of a </a:t>
            </a:r>
            <a:r>
              <a:rPr lang="en-US" sz="1400" i="1" dirty="0" smtClean="0"/>
              <a:t>non-halting state</a:t>
            </a:r>
            <a:r>
              <a:rPr lang="en-US" sz="1400" dirty="0" smtClean="0"/>
              <a:t> and </a:t>
            </a:r>
            <a:r>
              <a:rPr lang="en-US" sz="1400" i="1" dirty="0" smtClean="0"/>
              <a:t>scanned tape symbol</a:t>
            </a:r>
            <a:r>
              <a:rPr lang="en-US" sz="1400" dirty="0" smtClean="0"/>
              <a:t>:</a:t>
            </a:r>
          </a:p>
          <a:p>
            <a:pPr marL="1257300" lvl="2" indent="-457200" eaLnBrk="1" hangingPunct="1"/>
            <a:r>
              <a:rPr lang="en-US" sz="1400" dirty="0" smtClean="0"/>
              <a:t>a new tape symbol,</a:t>
            </a:r>
          </a:p>
          <a:p>
            <a:pPr marL="1257300" lvl="2" indent="-457200" eaLnBrk="1" hangingPunct="1"/>
            <a:r>
              <a:rPr lang="en-US" sz="1400" dirty="0" smtClean="0"/>
              <a:t>a direction of movement, and</a:t>
            </a:r>
          </a:p>
          <a:p>
            <a:pPr marL="1257300" lvl="2" indent="-457200" eaLnBrk="1" hangingPunct="1"/>
            <a:r>
              <a:rPr lang="en-US" sz="1400" dirty="0" smtClean="0"/>
              <a:t>a next current state.</a:t>
            </a:r>
            <a:endParaRPr lang="en-US" sz="1400" dirty="0"/>
          </a:p>
        </p:txBody>
      </p:sp>
      <p:sp>
        <p:nvSpPr>
          <p:cNvPr id="11" name="TextBox 10"/>
          <p:cNvSpPr txBox="1"/>
          <p:nvPr/>
        </p:nvSpPr>
        <p:spPr>
          <a:xfrm>
            <a:off x="452044" y="5061898"/>
            <a:ext cx="4118612" cy="1323439"/>
          </a:xfrm>
          <a:prstGeom prst="rect">
            <a:avLst/>
          </a:prstGeom>
          <a:solidFill>
            <a:schemeClr val="bg2">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There exist so-called </a:t>
            </a:r>
            <a:r>
              <a:rPr lang="en-US" b="1" dirty="0" smtClean="0">
                <a:solidFill>
                  <a:schemeClr val="accent2"/>
                </a:solidFill>
              </a:rPr>
              <a:t>universal</a:t>
            </a:r>
            <a:r>
              <a:rPr lang="en-US" dirty="0" smtClean="0">
                <a:solidFill>
                  <a:schemeClr val="accent2"/>
                </a:solidFill>
              </a:rPr>
              <a:t> </a:t>
            </a:r>
            <a:r>
              <a:rPr lang="en-US" dirty="0" smtClean="0"/>
              <a:t>TMs capable of simulating the behavior of any other TM on the basis of an on-tape description.</a:t>
            </a:r>
          </a:p>
        </p:txBody>
      </p:sp>
      <p:sp>
        <p:nvSpPr>
          <p:cNvPr id="13" name="TextBox 12"/>
          <p:cNvSpPr txBox="1"/>
          <p:nvPr/>
        </p:nvSpPr>
        <p:spPr>
          <a:xfrm>
            <a:off x="452043" y="3386845"/>
            <a:ext cx="4118612" cy="1323439"/>
          </a:xfrm>
          <a:prstGeom prst="rect">
            <a:avLst/>
          </a:prstGeom>
          <a:solidFill>
            <a:schemeClr val="bg2">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buNone/>
            </a:pPr>
            <a:r>
              <a:rPr lang="en-US" dirty="0" smtClean="0"/>
              <a:t>“</a:t>
            </a:r>
            <a:r>
              <a:rPr lang="en-US" dirty="0"/>
              <a:t>Everything that can be </a:t>
            </a:r>
            <a:r>
              <a:rPr lang="en-US" b="1" dirty="0">
                <a:solidFill>
                  <a:schemeClr val="accent6"/>
                </a:solidFill>
              </a:rPr>
              <a:t>computed</a:t>
            </a:r>
            <a:r>
              <a:rPr lang="en-US" dirty="0">
                <a:solidFill>
                  <a:schemeClr val="accent4"/>
                </a:solidFill>
              </a:rPr>
              <a:t> with a computer </a:t>
            </a:r>
            <a:r>
              <a:rPr lang="en-US" dirty="0"/>
              <a:t>(now and in the future), can be </a:t>
            </a:r>
            <a:r>
              <a:rPr lang="en-US" b="1" dirty="0">
                <a:solidFill>
                  <a:schemeClr val="accent6"/>
                </a:solidFill>
              </a:rPr>
              <a:t>computed</a:t>
            </a:r>
            <a:r>
              <a:rPr lang="en-US" dirty="0">
                <a:solidFill>
                  <a:schemeClr val="accent6"/>
                </a:solidFill>
              </a:rPr>
              <a:t> </a:t>
            </a:r>
            <a:r>
              <a:rPr lang="en-US" dirty="0"/>
              <a:t>by some Turing machine</a:t>
            </a:r>
            <a:r>
              <a:rPr lang="en-US" dirty="0" smtClean="0"/>
              <a:t>”</a:t>
            </a:r>
            <a:endParaRPr lang="en-US" dirty="0"/>
          </a:p>
        </p:txBody>
      </p:sp>
      <p:sp>
        <p:nvSpPr>
          <p:cNvPr id="14" name="Rectangle 13"/>
          <p:cNvSpPr/>
          <p:nvPr/>
        </p:nvSpPr>
        <p:spPr>
          <a:xfrm rot="20963684">
            <a:off x="746355" y="3735115"/>
            <a:ext cx="3503984" cy="523220"/>
          </a:xfrm>
          <a:prstGeom prst="rect">
            <a:avLst/>
          </a:prstGeom>
          <a:solidFill>
            <a:schemeClr val="accent6"/>
          </a:solid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Church-Turing thesis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rot="20963684">
            <a:off x="672106" y="5208673"/>
            <a:ext cx="3725908" cy="954107"/>
          </a:xfrm>
          <a:prstGeom prst="rect">
            <a:avLst/>
          </a:prstGeom>
          <a:solidFill>
            <a:schemeClr val="accent6"/>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 TMs have a TM-readable description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2535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par>
                          <p:cTn id="21" fill="hold">
                            <p:stCondLst>
                              <p:cond delay="0"/>
                            </p:stCondLst>
                            <p:childTnLst>
                              <p:par>
                                <p:cTn id="22" presetID="9" presetClass="entr" presetSubtype="0" fill="hold" grpId="0"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dissolve">
                                      <p:cBhvr>
                                        <p:cTn id="24" dur="500"/>
                                        <p:tgtEl>
                                          <p:spTgt spid="9">
                                            <p:txEl>
                                              <p:pRg st="4" end="4"/>
                                            </p:txEl>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dissolve">
                                      <p:cBhvr>
                                        <p:cTn id="28" dur="500"/>
                                        <p:tgtEl>
                                          <p:spTgt spid="9">
                                            <p:txEl>
                                              <p:pRg st="5" end="5"/>
                                            </p:txEl>
                                          </p:spTgt>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dissolv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P spid="13" grpId="0" animBg="1"/>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Turing machines</a:t>
            </a:r>
            <a:endParaRPr lang="en-US" dirty="0"/>
          </a:p>
        </p:txBody>
      </p:sp>
      <p:sp>
        <p:nvSpPr>
          <p:cNvPr id="3" name="Content Placeholder 2"/>
          <p:cNvSpPr>
            <a:spLocks noGrp="1"/>
          </p:cNvSpPr>
          <p:nvPr>
            <p:ph idx="1"/>
          </p:nvPr>
        </p:nvSpPr>
        <p:spPr>
          <a:xfrm>
            <a:off x="457200" y="1268413"/>
            <a:ext cx="8156575" cy="4388265"/>
          </a:xfrm>
        </p:spPr>
        <p:txBody>
          <a:bodyPr/>
          <a:lstStyle/>
          <a:p>
            <a:pPr marL="0" indent="0">
              <a:buNone/>
            </a:pPr>
            <a:r>
              <a:rPr lang="en-US" dirty="0" smtClean="0">
                <a:solidFill>
                  <a:srgbClr val="02886B"/>
                </a:solidFill>
              </a:rPr>
              <a:t>Exercises</a:t>
            </a:r>
          </a:p>
          <a:p>
            <a:pPr marL="457200" indent="-457200">
              <a:buFont typeface="+mj-lt"/>
              <a:buAutoNum type="arabicPeriod"/>
            </a:pPr>
            <a:r>
              <a:rPr lang="en-US" dirty="0" smtClean="0"/>
              <a:t>Construct a Turing machine </a:t>
            </a:r>
            <a:r>
              <a:rPr lang="en-US" i="1" dirty="0" smtClean="0"/>
              <a:t>L</a:t>
            </a:r>
            <a:r>
              <a:rPr lang="en-US" dirty="0" smtClean="0"/>
              <a:t> that only has a terminating computation on input sequence 0; the terminating computation should result in output sequence 0. On every other input sequence the computation of </a:t>
            </a:r>
            <a:r>
              <a:rPr lang="en-US" i="1" dirty="0" smtClean="0"/>
              <a:t>L</a:t>
            </a:r>
            <a:r>
              <a:rPr lang="en-US" dirty="0" smtClean="0"/>
              <a:t> does not terminate. (Assume that input sequences consist of 0s and 1s only).</a:t>
            </a:r>
          </a:p>
          <a:p>
            <a:pPr marL="457200" indent="-457200">
              <a:buFont typeface="+mj-lt"/>
              <a:buAutoNum type="arabicPeriod"/>
            </a:pPr>
            <a:endParaRPr lang="en-US" dirty="0"/>
          </a:p>
          <a:p>
            <a:pPr marL="457200" indent="-457200">
              <a:buFont typeface="+mj-lt"/>
              <a:buAutoNum type="arabicPeriod"/>
            </a:pPr>
            <a:r>
              <a:rPr lang="en-US" dirty="0" smtClean="0"/>
              <a:t>Construct a Turing machine </a:t>
            </a:r>
            <a:r>
              <a:rPr lang="en-US" i="1" dirty="0" smtClean="0"/>
              <a:t>D</a:t>
            </a:r>
            <a:r>
              <a:rPr lang="en-US" dirty="0" smtClean="0"/>
              <a:t> that duplicates the input sequence separating the two copies with the symbol #. (You may assume that the input sequence consists of 0s and 1s only.)</a:t>
            </a:r>
          </a:p>
          <a:p>
            <a:pPr marL="457200" indent="-457200">
              <a:buFont typeface="+mj-lt"/>
              <a:buAutoNum type="arabicPeriod"/>
            </a:pPr>
            <a:endParaRPr lang="en-US" dirty="0"/>
          </a:p>
          <a:p>
            <a:pPr marL="457200" indent="-457200">
              <a:buFont typeface="+mj-lt"/>
              <a:buAutoNum type="arabicPeriod"/>
            </a:pPr>
            <a:r>
              <a:rPr lang="en-US" dirty="0" smtClean="0"/>
              <a:t>Construct a Turing machine </a:t>
            </a:r>
            <a:r>
              <a:rPr lang="en-US" i="1" dirty="0" smtClean="0"/>
              <a:t>L;D </a:t>
            </a:r>
            <a:r>
              <a:rPr lang="en-US" dirty="0" smtClean="0"/>
              <a:t>that first runs </a:t>
            </a:r>
            <a:r>
              <a:rPr lang="en-US" i="1" dirty="0" smtClean="0"/>
              <a:t>L</a:t>
            </a:r>
            <a:r>
              <a:rPr lang="en-US" dirty="0" smtClean="0"/>
              <a:t> and then runs </a:t>
            </a:r>
            <a:r>
              <a:rPr lang="en-US" i="1" dirty="0" smtClean="0"/>
              <a:t>D </a:t>
            </a:r>
            <a:r>
              <a:rPr lang="en-US" dirty="0" smtClean="0"/>
              <a:t>on its input sequence.</a:t>
            </a:r>
            <a:endParaRPr lang="en-US" i="1" dirty="0"/>
          </a:p>
        </p:txBody>
      </p:sp>
      <p:sp>
        <p:nvSpPr>
          <p:cNvPr id="4" name="TextBox 3"/>
          <p:cNvSpPr txBox="1"/>
          <p:nvPr/>
        </p:nvSpPr>
        <p:spPr>
          <a:xfrm>
            <a:off x="678267" y="5822960"/>
            <a:ext cx="7706288" cy="400110"/>
          </a:xfrm>
          <a:prstGeom prst="rect">
            <a:avLst/>
          </a:prstGeom>
          <a:solidFill>
            <a:schemeClr val="bg2">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ctr">
              <a:buNone/>
            </a:pPr>
            <a:r>
              <a:rPr lang="en-US" dirty="0" smtClean="0"/>
              <a:t>It is straightforward to ‘compose’ Turing machines (sequentially). </a:t>
            </a:r>
            <a:endParaRPr lang="en-US" dirty="0"/>
          </a:p>
        </p:txBody>
      </p:sp>
    </p:spTree>
    <p:extLst>
      <p:ext uri="{BB962C8B-B14F-4D97-AF65-F5344CB8AC3E}">
        <p14:creationId xmlns:p14="http://schemas.microsoft.com/office/powerpoint/2010/main" val="409679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ular Callout 22"/>
          <p:cNvSpPr/>
          <p:nvPr/>
        </p:nvSpPr>
        <p:spPr bwMode="auto">
          <a:xfrm>
            <a:off x="6214918" y="4109076"/>
            <a:ext cx="2634312" cy="1126125"/>
          </a:xfrm>
          <a:prstGeom prst="wedgeRoundRectCallout">
            <a:avLst>
              <a:gd name="adj1" fmla="val -74533"/>
              <a:gd name="adj2" fmla="val 31612"/>
              <a:gd name="adj3" fmla="val 16667"/>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t" anchorCtr="0" compatLnSpc="1">
            <a:prstTxWarp prst="textNoShape">
              <a:avLst/>
            </a:prstTxWarp>
            <a:spAutoFit/>
          </a:bodyPr>
          <a:lstStyle/>
          <a:p>
            <a:r>
              <a:rPr lang="en-US" i="1" dirty="0" smtClean="0"/>
              <a:t>T</a:t>
            </a:r>
            <a:r>
              <a:rPr lang="en-US" dirty="0" smtClean="0"/>
              <a:t> outputs 1 if </a:t>
            </a:r>
            <a:r>
              <a:rPr lang="en-US" i="1" dirty="0" smtClean="0"/>
              <a:t>M</a:t>
            </a:r>
            <a:r>
              <a:rPr lang="en-US" dirty="0" smtClean="0"/>
              <a:t> halts on </a:t>
            </a:r>
            <a:r>
              <a:rPr lang="en-US" i="1" dirty="0" smtClean="0"/>
              <a:t>s</a:t>
            </a:r>
            <a:r>
              <a:rPr lang="en-US" dirty="0" smtClean="0"/>
              <a:t>, and 0 if </a:t>
            </a:r>
            <a:r>
              <a:rPr lang="en-US" i="1" dirty="0" smtClean="0"/>
              <a:t>M</a:t>
            </a:r>
            <a:r>
              <a:rPr lang="en-US" dirty="0" smtClean="0"/>
              <a:t> does not halt </a:t>
            </a:r>
            <a:r>
              <a:rPr lang="en-US" i="1" dirty="0" smtClean="0"/>
              <a:t>s</a:t>
            </a:r>
            <a:endParaRPr lang="en-US" i="1" dirty="0"/>
          </a:p>
        </p:txBody>
      </p:sp>
      <p:sp>
        <p:nvSpPr>
          <p:cNvPr id="75" name="Oval 74"/>
          <p:cNvSpPr/>
          <p:nvPr/>
        </p:nvSpPr>
        <p:spPr bwMode="auto">
          <a:xfrm>
            <a:off x="3599877" y="4597366"/>
            <a:ext cx="1952119" cy="745235"/>
          </a:xfrm>
          <a:prstGeom prst="ellipse">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grpSp>
        <p:nvGrpSpPr>
          <p:cNvPr id="30" name="Group 29"/>
          <p:cNvGrpSpPr/>
          <p:nvPr/>
        </p:nvGrpSpPr>
        <p:grpSpPr>
          <a:xfrm>
            <a:off x="3889584" y="4762184"/>
            <a:ext cx="1379037" cy="405155"/>
            <a:chOff x="4057508" y="4930124"/>
            <a:chExt cx="1379037" cy="405155"/>
          </a:xfrm>
        </p:grpSpPr>
        <p:sp>
          <p:nvSpPr>
            <p:cNvPr id="19" name="TextBox 18"/>
            <p:cNvSpPr txBox="1"/>
            <p:nvPr/>
          </p:nvSpPr>
          <p:spPr>
            <a:xfrm>
              <a:off x="4057508" y="4935169"/>
              <a:ext cx="596613" cy="400110"/>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yes</a:t>
              </a:r>
              <a:endParaRPr lang="en-US" dirty="0"/>
            </a:p>
          </p:txBody>
        </p:sp>
        <p:sp>
          <p:nvSpPr>
            <p:cNvPr id="22" name="TextBox 21"/>
            <p:cNvSpPr txBox="1"/>
            <p:nvPr/>
          </p:nvSpPr>
          <p:spPr>
            <a:xfrm>
              <a:off x="4850118" y="4930124"/>
              <a:ext cx="586427" cy="40011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no</a:t>
              </a:r>
              <a:endParaRPr lang="en-US" dirty="0"/>
            </a:p>
          </p:txBody>
        </p:sp>
      </p:grpSp>
      <p:grpSp>
        <p:nvGrpSpPr>
          <p:cNvPr id="9" name="Group 8"/>
          <p:cNvGrpSpPr/>
          <p:nvPr/>
        </p:nvGrpSpPr>
        <p:grpSpPr>
          <a:xfrm>
            <a:off x="2064640" y="3094604"/>
            <a:ext cx="5225051" cy="400112"/>
            <a:chOff x="2879917" y="3897509"/>
            <a:chExt cx="4961769" cy="400112"/>
          </a:xfrm>
        </p:grpSpPr>
        <p:sp>
          <p:nvSpPr>
            <p:cNvPr id="11" name="TextBox 10"/>
            <p:cNvSpPr txBox="1"/>
            <p:nvPr/>
          </p:nvSpPr>
          <p:spPr>
            <a:xfrm>
              <a:off x="4963975" y="3897511"/>
              <a:ext cx="287771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input sequence </a:t>
              </a:r>
              <a:r>
                <a:rPr lang="en-US" i="1" dirty="0" smtClean="0"/>
                <a:t>s</a:t>
              </a:r>
              <a:r>
                <a:rPr lang="en-US" dirty="0" smtClean="0"/>
                <a:t> for </a:t>
              </a:r>
              <a:r>
                <a:rPr lang="en-US" i="1" dirty="0" smtClean="0"/>
                <a:t>M</a:t>
              </a:r>
              <a:endParaRPr lang="en-US" dirty="0"/>
            </a:p>
          </p:txBody>
        </p:sp>
        <p:sp>
          <p:nvSpPr>
            <p:cNvPr id="10" name="TextBox 9"/>
            <p:cNvSpPr txBox="1"/>
            <p:nvPr/>
          </p:nvSpPr>
          <p:spPr>
            <a:xfrm>
              <a:off x="2879917" y="3897509"/>
              <a:ext cx="2082621"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dirty="0" smtClean="0"/>
                <a:t>description of </a:t>
              </a:r>
              <a:r>
                <a:rPr lang="en-US" i="1" dirty="0" smtClean="0"/>
                <a:t>M</a:t>
              </a:r>
              <a:r>
                <a:rPr lang="en-US" dirty="0" smtClean="0"/>
                <a:t>  </a:t>
              </a:r>
              <a:endParaRPr lang="en-US" dirty="0"/>
            </a:p>
          </p:txBody>
        </p:sp>
      </p:grpSp>
      <p:grpSp>
        <p:nvGrpSpPr>
          <p:cNvPr id="63" name="Group 62"/>
          <p:cNvGrpSpPr/>
          <p:nvPr/>
        </p:nvGrpSpPr>
        <p:grpSpPr>
          <a:xfrm>
            <a:off x="2064640" y="3092881"/>
            <a:ext cx="5226674" cy="400112"/>
            <a:chOff x="-219804" y="4823151"/>
            <a:chExt cx="4968420" cy="400112"/>
          </a:xfrm>
        </p:grpSpPr>
        <p:sp>
          <p:nvSpPr>
            <p:cNvPr id="64" name="TextBox 63"/>
            <p:cNvSpPr txBox="1"/>
            <p:nvPr/>
          </p:nvSpPr>
          <p:spPr>
            <a:xfrm>
              <a:off x="-219804" y="4823151"/>
              <a:ext cx="2082222" cy="40011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11001011101101</a:t>
              </a:r>
              <a:endParaRPr lang="en-US" dirty="0"/>
            </a:p>
          </p:txBody>
        </p:sp>
        <p:sp>
          <p:nvSpPr>
            <p:cNvPr id="65" name="TextBox 64"/>
            <p:cNvSpPr txBox="1"/>
            <p:nvPr/>
          </p:nvSpPr>
          <p:spPr>
            <a:xfrm>
              <a:off x="1864253" y="4823153"/>
              <a:ext cx="2884363" cy="400110"/>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1110100011101010101</a:t>
              </a:r>
              <a:endParaRPr lang="en-US" dirty="0"/>
            </a:p>
          </p:txBody>
        </p:sp>
      </p:grpSp>
      <p:grpSp>
        <p:nvGrpSpPr>
          <p:cNvPr id="66" name="Group 65"/>
          <p:cNvGrpSpPr/>
          <p:nvPr/>
        </p:nvGrpSpPr>
        <p:grpSpPr>
          <a:xfrm>
            <a:off x="3884555" y="4760461"/>
            <a:ext cx="1379038" cy="405155"/>
            <a:chOff x="4057507" y="4930124"/>
            <a:chExt cx="1379038" cy="405155"/>
          </a:xfrm>
        </p:grpSpPr>
        <p:sp>
          <p:nvSpPr>
            <p:cNvPr id="67" name="TextBox 66"/>
            <p:cNvSpPr txBox="1"/>
            <p:nvPr/>
          </p:nvSpPr>
          <p:spPr>
            <a:xfrm>
              <a:off x="4057507" y="4935169"/>
              <a:ext cx="596923" cy="400110"/>
            </a:xfrm>
            <a:prstGeom prst="rect">
              <a:avLst/>
            </a:prstGeom>
            <a:solidFill>
              <a:srgbClr val="0080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1</a:t>
              </a:r>
              <a:endParaRPr lang="en-US" dirty="0"/>
            </a:p>
          </p:txBody>
        </p:sp>
        <p:sp>
          <p:nvSpPr>
            <p:cNvPr id="68" name="TextBox 67"/>
            <p:cNvSpPr txBox="1"/>
            <p:nvPr/>
          </p:nvSpPr>
          <p:spPr>
            <a:xfrm>
              <a:off x="4850118" y="4930124"/>
              <a:ext cx="586427" cy="400110"/>
            </a:xfrm>
            <a:prstGeom prst="rect">
              <a:avLst/>
            </a:prstGeom>
            <a:solidFill>
              <a:srgbClr val="FF00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0</a:t>
              </a:r>
              <a:endParaRPr lang="en-US" dirty="0"/>
            </a:p>
          </p:txBody>
        </p:sp>
      </p:grpSp>
      <p:sp>
        <p:nvSpPr>
          <p:cNvPr id="2" name="Title 1"/>
          <p:cNvSpPr>
            <a:spLocks noGrp="1"/>
          </p:cNvSpPr>
          <p:nvPr>
            <p:ph type="title"/>
          </p:nvPr>
        </p:nvSpPr>
        <p:spPr/>
        <p:txBody>
          <a:bodyPr/>
          <a:lstStyle/>
          <a:p>
            <a:r>
              <a:rPr lang="en-US" dirty="0" smtClean="0"/>
              <a:t>The Halting Problem for TMs</a:t>
            </a:r>
            <a:endParaRPr lang="en-US" dirty="0"/>
          </a:p>
        </p:txBody>
      </p:sp>
      <p:sp>
        <p:nvSpPr>
          <p:cNvPr id="3" name="Content Placeholder 2"/>
          <p:cNvSpPr>
            <a:spLocks noGrp="1"/>
          </p:cNvSpPr>
          <p:nvPr>
            <p:ph idx="1"/>
          </p:nvPr>
        </p:nvSpPr>
        <p:spPr>
          <a:xfrm>
            <a:off x="696490" y="1616626"/>
            <a:ext cx="7743337" cy="697965"/>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dirty="0" smtClean="0"/>
              <a:t>Given a Turing machine </a:t>
            </a:r>
            <a:r>
              <a:rPr lang="en-US" i="1" dirty="0" smtClean="0"/>
              <a:t>M</a:t>
            </a:r>
            <a:r>
              <a:rPr lang="en-US" dirty="0" smtClean="0"/>
              <a:t> and an input sequence </a:t>
            </a:r>
            <a:r>
              <a:rPr lang="en-US" i="1" dirty="0" smtClean="0"/>
              <a:t>s</a:t>
            </a:r>
            <a:r>
              <a:rPr lang="en-US" dirty="0" smtClean="0"/>
              <a:t>, determine whether </a:t>
            </a:r>
            <a:r>
              <a:rPr lang="en-US" i="1" dirty="0" smtClean="0"/>
              <a:t>M</a:t>
            </a:r>
            <a:r>
              <a:rPr lang="en-US" dirty="0" smtClean="0"/>
              <a:t>’s computation on </a:t>
            </a:r>
            <a:r>
              <a:rPr lang="en-US" i="1" dirty="0" smtClean="0"/>
              <a:t>s</a:t>
            </a:r>
            <a:r>
              <a:rPr lang="en-US" dirty="0" smtClean="0"/>
              <a:t> will eventually terminate.</a:t>
            </a:r>
            <a:endParaRPr lang="en-US" dirty="0"/>
          </a:p>
        </p:txBody>
      </p:sp>
      <p:sp>
        <p:nvSpPr>
          <p:cNvPr id="7" name="Rectangle 6"/>
          <p:cNvSpPr/>
          <p:nvPr/>
        </p:nvSpPr>
        <p:spPr bwMode="auto">
          <a:xfrm>
            <a:off x="3950827" y="3904122"/>
            <a:ext cx="1270071" cy="402291"/>
          </a:xfrm>
          <a:prstGeom prst="rect">
            <a:avLst/>
          </a:prstGeom>
          <a:ln>
            <a:headEnd type="none" w="med" len="med"/>
            <a:tailEnd type="triangle" w="med" len="med"/>
          </a:ln>
        </p:spPr>
        <p:style>
          <a:lnRef idx="0">
            <a:schemeClr val="accent4"/>
          </a:lnRef>
          <a:fillRef idx="3">
            <a:schemeClr val="accent4"/>
          </a:fillRef>
          <a:effectRef idx="3">
            <a:schemeClr val="accent4"/>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i="1" dirty="0">
                <a:solidFill>
                  <a:schemeClr val="bg1"/>
                </a:solidFill>
                <a:latin typeface="Arial" pitchFamily="34" charset="0"/>
              </a:rPr>
              <a:t>T</a:t>
            </a:r>
            <a:endParaRPr kumimoji="0" lang="en-US" sz="2000" b="0" i="1" u="none" strike="noStrike" cap="none" normalizeH="0" baseline="0" dirty="0" smtClean="0">
              <a:ln>
                <a:noFill/>
              </a:ln>
              <a:solidFill>
                <a:schemeClr val="bg1"/>
              </a:solidFill>
              <a:effectLst/>
              <a:latin typeface="Arial" pitchFamily="34" charset="0"/>
            </a:endParaRPr>
          </a:p>
        </p:txBody>
      </p:sp>
      <p:cxnSp>
        <p:nvCxnSpPr>
          <p:cNvPr id="41" name="Straight Arrow Connector 40"/>
          <p:cNvCxnSpPr>
            <a:stCxn id="7" idx="2"/>
            <a:endCxn id="22" idx="0"/>
          </p:cNvCxnSpPr>
          <p:nvPr/>
        </p:nvCxnSpPr>
        <p:spPr bwMode="auto">
          <a:xfrm rot="16200000" flipH="1">
            <a:off x="4552750" y="4339525"/>
            <a:ext cx="455771" cy="389545"/>
          </a:xfrm>
          <a:prstGeom prst="bentConnector3">
            <a:avLst>
              <a:gd name="adj1" fmla="val 36182"/>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47" name="Straight Arrow Connector 40"/>
          <p:cNvCxnSpPr>
            <a:stCxn id="7" idx="2"/>
            <a:endCxn id="19" idx="0"/>
          </p:cNvCxnSpPr>
          <p:nvPr/>
        </p:nvCxnSpPr>
        <p:spPr bwMode="auto">
          <a:xfrm rot="5400000">
            <a:off x="4156469" y="4337835"/>
            <a:ext cx="460816" cy="397972"/>
          </a:xfrm>
          <a:prstGeom prst="bentConnector3">
            <a:avLst>
              <a:gd name="adj1" fmla="val 36334"/>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cxnSp>
        <p:nvCxnSpPr>
          <p:cNvPr id="55" name="Straight Arrow Connector 40"/>
          <p:cNvCxnSpPr>
            <a:endCxn id="7" idx="0"/>
          </p:cNvCxnSpPr>
          <p:nvPr/>
        </p:nvCxnSpPr>
        <p:spPr bwMode="auto">
          <a:xfrm flipH="1">
            <a:off x="4585863" y="3505754"/>
            <a:ext cx="568" cy="398368"/>
          </a:xfrm>
          <a:prstGeom prst="straightConnector1">
            <a:avLst/>
          </a:prstGeom>
          <a:ln w="76200" cmpd="sng">
            <a:headEnd type="none" w="med" len="med"/>
            <a:tailEnd type="triangle" w="lg" len="sm"/>
          </a:ln>
        </p:spPr>
        <p:style>
          <a:lnRef idx="3">
            <a:schemeClr val="accent2"/>
          </a:lnRef>
          <a:fillRef idx="0">
            <a:schemeClr val="accent2"/>
          </a:fillRef>
          <a:effectRef idx="2">
            <a:schemeClr val="accent2"/>
          </a:effectRef>
          <a:fontRef idx="minor">
            <a:schemeClr val="tx1"/>
          </a:fontRef>
        </p:style>
      </p:cxnSp>
      <p:sp>
        <p:nvSpPr>
          <p:cNvPr id="72" name="Rounded Rectangular Callout 71"/>
          <p:cNvSpPr/>
          <p:nvPr/>
        </p:nvSpPr>
        <p:spPr bwMode="auto">
          <a:xfrm>
            <a:off x="6213199" y="4114537"/>
            <a:ext cx="2634312" cy="1126125"/>
          </a:xfrm>
          <a:prstGeom prst="wedgeRoundRectCallout">
            <a:avLst>
              <a:gd name="adj1" fmla="val -74533"/>
              <a:gd name="adj2" fmla="val 31612"/>
              <a:gd name="adj3" fmla="val 16667"/>
            </a:avLst>
          </a:prstGeom>
          <a:ln>
            <a:headEnd type="none" w="med" len="me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0000" tIns="46800" rIns="90000" bIns="46800" numCol="1" rtlCol="0" anchor="t" anchorCtr="0" compatLnSpc="1">
            <a:prstTxWarp prst="textNoShape">
              <a:avLst/>
            </a:prstTxWarp>
            <a:spAutoFit/>
          </a:bodyPr>
          <a:lstStyle/>
          <a:p>
            <a:r>
              <a:rPr lang="en-US" i="1" dirty="0" smtClean="0"/>
              <a:t>T</a:t>
            </a:r>
            <a:r>
              <a:rPr lang="en-US" dirty="0" smtClean="0"/>
              <a:t> reports “yes” if </a:t>
            </a:r>
            <a:r>
              <a:rPr lang="en-US" i="1" dirty="0" smtClean="0"/>
              <a:t>M</a:t>
            </a:r>
            <a:r>
              <a:rPr lang="en-US" dirty="0" smtClean="0"/>
              <a:t> halts on </a:t>
            </a:r>
            <a:r>
              <a:rPr lang="en-US" i="1" dirty="0" smtClean="0"/>
              <a:t>s</a:t>
            </a:r>
            <a:r>
              <a:rPr lang="en-US" dirty="0" smtClean="0"/>
              <a:t>, and “no” if </a:t>
            </a:r>
            <a:r>
              <a:rPr lang="en-US" i="1" dirty="0" smtClean="0"/>
              <a:t>M</a:t>
            </a:r>
            <a:r>
              <a:rPr lang="en-US" dirty="0" smtClean="0"/>
              <a:t> does not halt </a:t>
            </a:r>
            <a:r>
              <a:rPr lang="en-US" i="1" dirty="0" smtClean="0"/>
              <a:t>s</a:t>
            </a:r>
            <a:endParaRPr lang="en-US" i="1" dirty="0"/>
          </a:p>
        </p:txBody>
      </p:sp>
      <p:sp>
        <p:nvSpPr>
          <p:cNvPr id="4" name="TextBox 3"/>
          <p:cNvSpPr txBox="1"/>
          <p:nvPr/>
        </p:nvSpPr>
        <p:spPr>
          <a:xfrm>
            <a:off x="4098304" y="3100928"/>
            <a:ext cx="327308" cy="400110"/>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3156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dissolve">
                                      <p:cBhvr>
                                        <p:cTn id="32" dur="500"/>
                                        <p:tgtEl>
                                          <p:spTgt spid="6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par>
                                <p:cTn id="36" presetID="9" presetClass="entr" presetSubtype="0"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dissolve">
                                      <p:cBhvr>
                                        <p:cTn id="38" dur="500"/>
                                        <p:tgtEl>
                                          <p:spTgt spid="66"/>
                                        </p:tgtEl>
                                      </p:cBhvr>
                                    </p:animEffect>
                                  </p:childTnLst>
                                </p:cTn>
                              </p:par>
                              <p:par>
                                <p:cTn id="39" presetID="9" presetClass="exit" presetSubtype="0" fill="hold" grpId="1" nodeType="withEffect">
                                  <p:stCondLst>
                                    <p:cond delay="0"/>
                                  </p:stCondLst>
                                  <p:childTnLst>
                                    <p:animEffect transition="out" filter="dissolve">
                                      <p:cBhvr>
                                        <p:cTn id="40" dur="500"/>
                                        <p:tgtEl>
                                          <p:spTgt spid="72"/>
                                        </p:tgtEl>
                                      </p:cBhvr>
                                    </p:animEffect>
                                    <p:set>
                                      <p:cBhvr>
                                        <p:cTn id="41" dur="1" fill="hold">
                                          <p:stCondLst>
                                            <p:cond delay="499"/>
                                          </p:stCondLst>
                                        </p:cTn>
                                        <p:tgtEl>
                                          <p:spTgt spid="72"/>
                                        </p:tgtEl>
                                        <p:attrNameLst>
                                          <p:attrName>style.visibility</p:attrName>
                                        </p:attrNameLst>
                                      </p:cBhvr>
                                      <p:to>
                                        <p:strVal val="hidden"/>
                                      </p:to>
                                    </p:set>
                                  </p:childTnLst>
                                </p:cTn>
                              </p:par>
                              <p:par>
                                <p:cTn id="42" presetID="9" presetClass="entr" presetSubtype="0" fill="hold" grpId="1"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63"/>
                                        </p:tgtEl>
                                      </p:cBhvr>
                                    </p:animEffect>
                                    <p:set>
                                      <p:cBhvr>
                                        <p:cTn id="49" dur="1" fill="hold">
                                          <p:stCondLst>
                                            <p:cond delay="499"/>
                                          </p:stCondLst>
                                        </p:cTn>
                                        <p:tgtEl>
                                          <p:spTgt spid="63"/>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par>
                          <p:cTn id="53" fill="hold">
                            <p:stCondLst>
                              <p:cond delay="500"/>
                            </p:stCondLst>
                            <p:childTnLst>
                              <p:par>
                                <p:cTn id="54" presetID="9"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dissolv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75" grpId="0" animBg="1"/>
      <p:bldP spid="7" grpId="0" animBg="1"/>
      <p:bldP spid="72" grpId="0" animBg="1"/>
      <p:bldP spid="72" grpId="1" animBg="1"/>
      <p:bldP spid="4" grpId="0"/>
      <p:bldP spid="4" grpId="1"/>
    </p:bldLst>
  </p:timing>
</p:sld>
</file>

<file path=ppt/theme/theme1.xml><?xml version="1.0" encoding="utf-8"?>
<a:theme xmlns:a="http://schemas.openxmlformats.org/drawingml/2006/main" name="Level">
  <a:themeElements>
    <a:clrScheme name="">
      <a:dk1>
        <a:srgbClr val="000000"/>
      </a:dk1>
      <a:lt1>
        <a:srgbClr val="FFFFFF"/>
      </a:lt1>
      <a:dk2>
        <a:srgbClr val="01486B"/>
      </a:dk2>
      <a:lt2>
        <a:srgbClr val="002A58"/>
      </a:lt2>
      <a:accent1>
        <a:srgbClr val="0075F6"/>
      </a:accent1>
      <a:accent2>
        <a:srgbClr val="02886B"/>
      </a:accent2>
      <a:accent3>
        <a:srgbClr val="FFFFFF"/>
      </a:accent3>
      <a:accent4>
        <a:srgbClr val="000000"/>
      </a:accent4>
      <a:accent5>
        <a:srgbClr val="AABDFA"/>
      </a:accent5>
      <a:accent6>
        <a:srgbClr val="027B60"/>
      </a:accent6>
      <a:hlink>
        <a:srgbClr val="D60029"/>
      </a:hlink>
      <a:folHlink>
        <a:srgbClr val="009900"/>
      </a:folHlink>
    </a:clrScheme>
    <a:fontScheme name="Level">
      <a:majorFont>
        <a:latin typeface="TUE Met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med" len="med"/>
          <a:tailEnd type="none" w="med" len="med"/>
        </a:ln>
        <a:effectLst/>
      </a:spPr>
      <a:bodyPr vert="horz" wrap="square" lIns="90000" tIns="46800" rIns="90000" bIns="4680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2000" b="0" i="0" u="none" strike="noStrike" cap="none" normalizeH="0" baseline="0" smtClean="0">
            <a:ln>
              <a:noFill/>
            </a:ln>
            <a:solidFill>
              <a:schemeClr val="tx1"/>
            </a:solidFill>
            <a:effectLst/>
            <a:latin typeface="Arial" pitchFamily="34" charset="0"/>
          </a:defRPr>
        </a:defPPr>
      </a:lstStyle>
    </a:spDef>
    <a:lnDef>
      <a:spPr bwMode="auto">
        <a:noFill/>
        <a:ln w="28575" cap="flat" cmpd="sng" algn="ctr">
          <a:solidFill>
            <a:schemeClr val="tx1"/>
          </a:solidFill>
          <a:prstDash val="solid"/>
          <a:round/>
          <a:headEnd type="none" w="med" len="med"/>
          <a:tailEnd type="triangle" w="lg" len="lg"/>
        </a:ln>
        <a:effectLst/>
      </a:spPr>
      <a:body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1486B"/>
        </a:dk2>
        <a:lt2>
          <a:srgbClr val="002A58"/>
        </a:lt2>
        <a:accent1>
          <a:srgbClr val="439DFF"/>
        </a:accent1>
        <a:accent2>
          <a:srgbClr val="CCCC66"/>
        </a:accent2>
        <a:accent3>
          <a:srgbClr val="FFFFFF"/>
        </a:accent3>
        <a:accent4>
          <a:srgbClr val="000000"/>
        </a:accent4>
        <a:accent5>
          <a:srgbClr val="B0CCFF"/>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03B58F"/>
        </a:hlink>
        <a:folHlink>
          <a:srgbClr val="3399FF"/>
        </a:folHlink>
      </a:clrScheme>
      <a:clrMap bg1="lt1" tx1="dk1" bg2="lt2" tx2="dk2" accent1="accent1" accent2="accent2" accent3="accent3" accent4="accent4" accent5="accent5" accent6="accent6" hlink="hlink" folHlink="folHlink"/>
    </a:extraClrScheme>
    <a:extraClrScheme>
      <a:clrScheme name="Level 12">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03B58F"/>
        </a:hlink>
        <a:folHlink>
          <a:srgbClr val="009900"/>
        </a:folHlink>
      </a:clrScheme>
      <a:clrMap bg1="lt1" tx1="dk1" bg2="lt2" tx2="dk2" accent1="accent1" accent2="accent2" accent3="accent3" accent4="accent4" accent5="accent5" accent6="accent6" hlink="hlink" folHlink="folHlink"/>
    </a:extraClrScheme>
    <a:extraClrScheme>
      <a:clrScheme name="Level 13">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07B14C"/>
        </a:hlink>
        <a:folHlink>
          <a:srgbClr val="009900"/>
        </a:folHlink>
      </a:clrScheme>
      <a:clrMap bg1="lt1" tx1="dk1" bg2="lt2" tx2="dk2" accent1="accent1" accent2="accent2" accent3="accent3" accent4="accent4" accent5="accent5" accent6="accent6" hlink="hlink" folHlink="folHlink"/>
    </a:extraClrScheme>
    <a:extraClrScheme>
      <a:clrScheme name="Level 14">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8ED80A"/>
        </a:hlink>
        <a:folHlink>
          <a:srgbClr val="009900"/>
        </a:folHlink>
      </a:clrScheme>
      <a:clrMap bg1="lt1" tx1="dk1" bg2="lt2" tx2="dk2" accent1="accent1" accent2="accent2" accent3="accent3" accent4="accent4" accent5="accent5" accent6="accent6" hlink="hlink" folHlink="folHlink"/>
    </a:extraClrScheme>
    <a:extraClrScheme>
      <a:clrScheme name="Level 15">
        <a:dk1>
          <a:srgbClr val="000000"/>
        </a:dk1>
        <a:lt1>
          <a:srgbClr val="FFFFFF"/>
        </a:lt1>
        <a:dk2>
          <a:srgbClr val="01486B"/>
        </a:dk2>
        <a:lt2>
          <a:srgbClr val="002A58"/>
        </a:lt2>
        <a:accent1>
          <a:srgbClr val="1182FF"/>
        </a:accent1>
        <a:accent2>
          <a:srgbClr val="02886B"/>
        </a:accent2>
        <a:accent3>
          <a:srgbClr val="FFFFFF"/>
        </a:accent3>
        <a:accent4>
          <a:srgbClr val="000000"/>
        </a:accent4>
        <a:accent5>
          <a:srgbClr val="AAC1FF"/>
        </a:accent5>
        <a:accent6>
          <a:srgbClr val="027B60"/>
        </a:accent6>
        <a:hlink>
          <a:srgbClr val="8ED80A"/>
        </a:hlink>
        <a:folHlink>
          <a:srgbClr val="009900"/>
        </a:folHlink>
      </a:clrScheme>
      <a:clrMap bg1="lt1" tx1="dk1" bg2="lt2" tx2="dk2" accent1="accent1" accent2="accent2" accent3="accent3" accent4="accent4" accent5="accent5" accent6="accent6" hlink="hlink" folHlink="folHlink"/>
    </a:extraClrScheme>
    <a:extraClrScheme>
      <a:clrScheme name="Level 16">
        <a:dk1>
          <a:srgbClr val="000000"/>
        </a:dk1>
        <a:lt1>
          <a:srgbClr val="FFFFFF"/>
        </a:lt1>
        <a:dk2>
          <a:srgbClr val="01486B"/>
        </a:dk2>
        <a:lt2>
          <a:srgbClr val="002A58"/>
        </a:lt2>
        <a:accent1>
          <a:srgbClr val="0075F6"/>
        </a:accent1>
        <a:accent2>
          <a:srgbClr val="02886B"/>
        </a:accent2>
        <a:accent3>
          <a:srgbClr val="FFFFFF"/>
        </a:accent3>
        <a:accent4>
          <a:srgbClr val="000000"/>
        </a:accent4>
        <a:accent5>
          <a:srgbClr val="AABDFA"/>
        </a:accent5>
        <a:accent6>
          <a:srgbClr val="027B60"/>
        </a:accent6>
        <a:hlink>
          <a:srgbClr val="8ED80A"/>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GDIntro2006</Template>
  <TotalTime>28624</TotalTime>
  <Words>1942</Words>
  <Application>Microsoft Macintosh PowerPoint</Application>
  <PresentationFormat>On-screen Show (4:3)</PresentationFormat>
  <Paragraphs>226</Paragraphs>
  <Slides>22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Times New Roman</vt:lpstr>
      <vt:lpstr>TUE Meta</vt:lpstr>
      <vt:lpstr>Verdana</vt:lpstr>
      <vt:lpstr>Wingdings</vt:lpstr>
      <vt:lpstr>Arial</vt:lpstr>
      <vt:lpstr>Level</vt:lpstr>
      <vt:lpstr>Fundamentals of Informatics</vt:lpstr>
      <vt:lpstr>Are computers omnipotent?</vt:lpstr>
      <vt:lpstr>Algorithms should be provably correct!</vt:lpstr>
      <vt:lpstr>Algorithms should provably terminate!</vt:lpstr>
      <vt:lpstr>The termination problem</vt:lpstr>
      <vt:lpstr>Solving the termination problem</vt:lpstr>
      <vt:lpstr>To refresh your memory</vt:lpstr>
      <vt:lpstr>Constructing Turing machines</vt:lpstr>
      <vt:lpstr>The Halting Problem for TMs</vt:lpstr>
      <vt:lpstr>The exTerminator</vt:lpstr>
      <vt:lpstr>A termination issue</vt:lpstr>
      <vt:lpstr>Halting problem explained</vt:lpstr>
      <vt:lpstr>Questions</vt:lpstr>
      <vt:lpstr>Decision problems</vt:lpstr>
      <vt:lpstr>More decision problems</vt:lpstr>
      <vt:lpstr>Tiling a room</vt:lpstr>
      <vt:lpstr>Tiling a room</vt:lpstr>
      <vt:lpstr>The Tiling Problem</vt:lpstr>
      <vt:lpstr>The world of computational problems</vt:lpstr>
      <vt:lpstr>Algorithms should provably terminate!</vt:lpstr>
      <vt:lpstr>Material</vt:lpstr>
      <vt:lpstr>Recommended reading</vt:lpstr>
    </vt:vector>
  </TitlesOfParts>
  <Company>Technische Universiteit Eindhoven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2IL05 Data Structures</dc:title>
  <dc:creator>Bettina Speckmann</dc:creator>
  <cp:lastModifiedBy>B. Luttik</cp:lastModifiedBy>
  <cp:revision>1371</cp:revision>
  <cp:lastPrinted>2015-12-18T08:57:00Z</cp:lastPrinted>
  <dcterms:created xsi:type="dcterms:W3CDTF">2007-08-26T17:39:31Z</dcterms:created>
  <dcterms:modified xsi:type="dcterms:W3CDTF">2015-12-18T12:18:46Z</dcterms:modified>
</cp:coreProperties>
</file>