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566" r:id="rId3"/>
    <p:sldId id="567" r:id="rId4"/>
    <p:sldId id="568" r:id="rId5"/>
    <p:sldId id="569" r:id="rId6"/>
    <p:sldId id="570" r:id="rId7"/>
    <p:sldId id="574" r:id="rId8"/>
    <p:sldId id="533" r:id="rId9"/>
    <p:sldId id="534" r:id="rId10"/>
    <p:sldId id="582" r:id="rId11"/>
    <p:sldId id="580" r:id="rId12"/>
    <p:sldId id="581" r:id="rId13"/>
    <p:sldId id="575" r:id="rId14"/>
    <p:sldId id="531" r:id="rId15"/>
    <p:sldId id="576" r:id="rId16"/>
    <p:sldId id="577" r:id="rId17"/>
    <p:sldId id="578" r:id="rId18"/>
    <p:sldId id="565" r:id="rId19"/>
    <p:sldId id="596" r:id="rId20"/>
    <p:sldId id="555" r:id="rId21"/>
    <p:sldId id="591" r:id="rId22"/>
    <p:sldId id="590" r:id="rId23"/>
    <p:sldId id="594" r:id="rId24"/>
    <p:sldId id="586" r:id="rId25"/>
    <p:sldId id="595" r:id="rId26"/>
    <p:sldId id="592" r:id="rId27"/>
    <p:sldId id="556" r:id="rId28"/>
    <p:sldId id="599" r:id="rId29"/>
    <p:sldId id="598" r:id="rId30"/>
    <p:sldId id="597" r:id="rId31"/>
    <p:sldId id="561" r:id="rId32"/>
    <p:sldId id="563" r:id="rId33"/>
    <p:sldId id="558" r:id="rId34"/>
    <p:sldId id="560" r:id="rId35"/>
    <p:sldId id="562" r:id="rId36"/>
    <p:sldId id="530" r:id="rId37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59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 autoAdjust="0"/>
    <p:restoredTop sz="81354" autoAdjust="0"/>
  </p:normalViewPr>
  <p:slideViewPr>
    <p:cSldViewPr snapToGrid="0">
      <p:cViewPr varScale="1">
        <p:scale>
          <a:sx n="97" d="100"/>
          <a:sy n="97" d="100"/>
        </p:scale>
        <p:origin x="2104" y="184"/>
      </p:cViewPr>
      <p:guideLst>
        <p:guide pos="5759"/>
        <p:guide orient="horz" pos="216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-4312" y="-12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7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 have an efficient algorithm solving the travelling salesman problem, then we can also efficiently solve the </a:t>
            </a:r>
            <a:r>
              <a:rPr lang="en-US" baseline="0" dirty="0" err="1" smtClean="0"/>
              <a:t>hamiltonian</a:t>
            </a:r>
            <a:r>
              <a:rPr lang="en-US" baseline="0" dirty="0" smtClean="0"/>
              <a:t>-path problem.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prove that some problem is NP-complete, what do</a:t>
            </a:r>
            <a:r>
              <a:rPr lang="en-US" baseline="0" dirty="0" smtClean="0"/>
              <a:t> we need to show?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To prove NP-hardness is a rather challenging task! We would need to prove something for all algorithms! And algorithm is a vague notion, or is it?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a celebrated result by Cook and Levin, a polynomial-time algorithm for SAT can be transformed into polynomial-time algorithms for </a:t>
            </a:r>
            <a:r>
              <a:rPr lang="en-US" i="1" dirty="0" smtClean="0"/>
              <a:t>all problems in NP</a:t>
            </a:r>
            <a:r>
              <a:rPr lang="en-US" dirty="0" smtClean="0"/>
              <a:t>, showing that </a:t>
            </a:r>
            <a:r>
              <a:rPr lang="en-US" dirty="0" smtClean="0">
                <a:solidFill>
                  <a:srgbClr val="0075F6"/>
                </a:solidFill>
              </a:rPr>
              <a:t>SAT is NP-hard</a:t>
            </a:r>
            <a:r>
              <a:rPr lang="en-US" dirty="0" smtClean="0"/>
              <a:t>. (Proof is tedious!)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three</a:t>
            </a:r>
            <a:r>
              <a:rPr lang="en-US" baseline="0" dirty="0" smtClean="0"/>
              <a:t> vertices x, y, and z and edges.</a:t>
            </a:r>
          </a:p>
          <a:p>
            <a:r>
              <a:rPr lang="en-US" baseline="0" dirty="0" smtClean="0"/>
              <a:t>Let u be some vertex in the original graph.</a:t>
            </a:r>
          </a:p>
          <a:p>
            <a:r>
              <a:rPr lang="en-US" baseline="0" dirty="0" smtClean="0"/>
              <a:t>Add an edge from x to u, and for every edge (</a:t>
            </a:r>
            <a:r>
              <a:rPr lang="en-US" baseline="0" dirty="0" err="1" smtClean="0"/>
              <a:t>v,u</a:t>
            </a:r>
            <a:r>
              <a:rPr lang="en-US" baseline="0" dirty="0" smtClean="0"/>
              <a:t>) an edge (</a:t>
            </a:r>
            <a:r>
              <a:rPr lang="en-US" baseline="0" dirty="0" err="1" smtClean="0"/>
              <a:t>v,y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Add an edge from y to 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 have an efficient algorithm solving the travelling salesman problem, then we can also efficiently solve the </a:t>
            </a:r>
            <a:r>
              <a:rPr lang="en-US" baseline="0" dirty="0" err="1" smtClean="0"/>
              <a:t>hamiltonian</a:t>
            </a:r>
            <a:r>
              <a:rPr lang="en-US" baseline="0" dirty="0" smtClean="0"/>
              <a:t>-path problem.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1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 have an efficient algorithm solving the travelling salesman problem, then we can also efficiently solve the </a:t>
            </a:r>
            <a:r>
              <a:rPr lang="en-US" baseline="0" dirty="0" err="1" smtClean="0"/>
              <a:t>hamiltonian</a:t>
            </a:r>
            <a:r>
              <a:rPr lang="en-US" baseline="0" dirty="0" smtClean="0"/>
              <a:t>-path problem.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1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S, t be some input to the subset-sum problem,</a:t>
            </a:r>
            <a:r>
              <a:rPr lang="en-US" baseline="0" dirty="0" smtClean="0"/>
              <a:t> and let z be the sum of the elements of S.</a:t>
            </a:r>
          </a:p>
          <a:p>
            <a:r>
              <a:rPr lang="en-US" baseline="0" dirty="0" smtClean="0"/>
              <a:t>If t=z/2, then it suffices to ask whether S can be partitioned.</a:t>
            </a:r>
          </a:p>
          <a:p>
            <a:r>
              <a:rPr lang="en-US" baseline="0" dirty="0" smtClean="0"/>
              <a:t>If t=/=z/2, then let y&gt;</a:t>
            </a:r>
            <a:r>
              <a:rPr lang="en-US" baseline="0" dirty="0" err="1" smtClean="0"/>
              <a:t>t+z</a:t>
            </a:r>
            <a:r>
              <a:rPr lang="en-US" baseline="0" dirty="0" smtClean="0"/>
              <a:t>, 2z, and add y-t and 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 (both &gt;z!) to S.</a:t>
            </a:r>
          </a:p>
          <a:p>
            <a:r>
              <a:rPr lang="en-US" baseline="0" dirty="0" smtClean="0"/>
              <a:t>If the resulting set can be partitioned, then one of the subsets contains y-t and the other contains 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Since the size of the entire set (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)+z+(y-t)=2y, it follows that a partition includes a subset of R of size y-(y-t)=t.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0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three</a:t>
            </a:r>
            <a:r>
              <a:rPr lang="en-US" baseline="0" dirty="0" smtClean="0"/>
              <a:t> vertices x, y, and z and edges.</a:t>
            </a:r>
          </a:p>
          <a:p>
            <a:r>
              <a:rPr lang="en-US" baseline="0" dirty="0" smtClean="0"/>
              <a:t>Let u be some vertex in the original graph.</a:t>
            </a:r>
          </a:p>
          <a:p>
            <a:r>
              <a:rPr lang="en-US" baseline="0" dirty="0" smtClean="0"/>
              <a:t>Add an edge from x to u, and for every edge (</a:t>
            </a:r>
            <a:r>
              <a:rPr lang="en-US" baseline="0" dirty="0" err="1" smtClean="0"/>
              <a:t>v,u</a:t>
            </a:r>
            <a:r>
              <a:rPr lang="en-US" baseline="0" dirty="0" smtClean="0"/>
              <a:t>) an edge (</a:t>
            </a:r>
            <a:r>
              <a:rPr lang="en-US" baseline="0" dirty="0" err="1" smtClean="0"/>
              <a:t>v,y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Add an edge from y to 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S, t be some input to the subset-sum problem,</a:t>
            </a:r>
            <a:r>
              <a:rPr lang="en-US" baseline="0" dirty="0" smtClean="0"/>
              <a:t> and let z be the sum of the elements of S.</a:t>
            </a:r>
          </a:p>
          <a:p>
            <a:r>
              <a:rPr lang="en-US" baseline="0" dirty="0" smtClean="0"/>
              <a:t>If t=z/2, then it suffices to ask whether S can be partitioned.</a:t>
            </a:r>
          </a:p>
          <a:p>
            <a:r>
              <a:rPr lang="en-US" baseline="0" dirty="0" smtClean="0"/>
              <a:t>If t=/=z/2, then let y&gt;</a:t>
            </a:r>
            <a:r>
              <a:rPr lang="en-US" baseline="0" dirty="0" err="1" smtClean="0"/>
              <a:t>t+z</a:t>
            </a:r>
            <a:r>
              <a:rPr lang="en-US" baseline="0" dirty="0" smtClean="0"/>
              <a:t>, 2z, and add y-t and 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 (both &gt;z!) to S.</a:t>
            </a:r>
          </a:p>
          <a:p>
            <a:r>
              <a:rPr lang="en-US" baseline="0" dirty="0" smtClean="0"/>
              <a:t>If the resulting set can be partitioned, then one of the subsets contains y-t and the other contains 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Since the size of the entire set (</a:t>
            </a:r>
            <a:r>
              <a:rPr lang="en-US" baseline="0" dirty="0" err="1" smtClean="0"/>
              <a:t>y-z+t</a:t>
            </a:r>
            <a:r>
              <a:rPr lang="en-US" baseline="0" dirty="0" smtClean="0"/>
              <a:t>)+z+(y-t)=2y, it follows that a partition includes a subset of R of size y-(y-t)=t.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4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Main message of this part of the course: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 are limits to what you can do with a computer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These limits have a precise (mathematical) definition, ultimately based on a precise theoretical model of the computer (the Turing machine)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So, whenever you need to solve a computational problem, later in your studies or later in your professional life, it makes sense to first try to figure out in which category it falls.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6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multiplication problem is easy! A computer can multiply numbers of this size in less than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Factorization is hard! And it better be!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fact, this is RSA-704 (it has 704 digits written in binary), and it is the most recent number of the RSA challenge set by RSA Laboratories that was factorized (on July 2, 2012).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people who factored it, earned $30,000. (Incidentally, on December 12, 2009 already the larger RSA-768 was factored, earning the person who succeeded a prize of $50,000).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highest challenge currently set is RSA-2048, with a prize of $200,000.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3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4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Hindu</a:t>
            </a:r>
            <a:r>
              <a:rPr lang="en-US" baseline="0" dirty="0" smtClean="0"/>
              <a:t> priests, according to the legend, played this game with 64 rings (and it was said that the ``world will end when all 64 rings are piled correctly”.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Note 2^64 is a huge number (1.8 e 19). It the priests would be capable of moving a million rings a second, it would take them half a million years  (with a ring per 10 seconds it would take them 5 trillion years!).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priests would make a little over 200 moves per second, they might just make it before all life on earth has wiped out by a burning hot sun.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bang: 13.6 billion years ago; in</a:t>
            </a:r>
            <a:r>
              <a:rPr lang="en-US" baseline="0" dirty="0" smtClean="0"/>
              <a:t> less than 5 billion year, life on earth will no longer be possible because the sun runs out of nuclear fuel</a:t>
            </a:r>
            <a:r>
              <a:rPr lang="en-US" dirty="0" smtClean="0"/>
              <a:t>. Between</a:t>
            </a:r>
            <a:r>
              <a:rPr lang="en-US" baseline="0" dirty="0" smtClean="0"/>
              <a:t> 10^78 and 10^82 atoms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sz="1200" i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Tianhe-2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(currently the fastest supercomputer) is 50 billion times faster (50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PetaFLOPS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= 50x10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15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FLOPS)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exist</a:t>
            </a:r>
            <a:r>
              <a:rPr lang="en-US" baseline="0" dirty="0" smtClean="0"/>
              <a:t> intractable decision problems: is there a winning strategy for either player from a certain configuration in a </a:t>
            </a:r>
            <a:r>
              <a:rPr lang="en-US" baseline="0" dirty="0" err="1" smtClean="0"/>
              <a:t>generalised</a:t>
            </a:r>
            <a:r>
              <a:rPr lang="en-US" baseline="0" dirty="0" smtClean="0"/>
              <a:t> chess, checkers, go (</a:t>
            </a:r>
            <a:r>
              <a:rPr lang="en-US" baseline="0" dirty="0" err="1" smtClean="0"/>
              <a:t>generalised</a:t>
            </a:r>
            <a:r>
              <a:rPr lang="en-US" baseline="0" dirty="0" smtClean="0"/>
              <a:t>, because we consider </a:t>
            </a:r>
            <a:r>
              <a:rPr lang="en-US" baseline="0" dirty="0" err="1" smtClean="0"/>
              <a:t>nxn</a:t>
            </a:r>
            <a:r>
              <a:rPr lang="en-US" baseline="0" dirty="0" smtClean="0"/>
              <a:t> boards)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4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1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prove that some problem is NP-complete, what do</a:t>
            </a:r>
            <a:r>
              <a:rPr lang="en-US" baseline="0" dirty="0" smtClean="0"/>
              <a:t> we need to show?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To prove NP-hardness is a rather challenging task! We would need to prove something for all algorithms! And algorithm is a vague notion, or is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is not </a:t>
            </a:r>
            <a:r>
              <a:rPr lang="en-US" baseline="0" dirty="0" err="1" smtClean="0"/>
              <a:t>satisfiable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is </a:t>
            </a:r>
            <a:r>
              <a:rPr lang="en-US" baseline="0" dirty="0" err="1" smtClean="0"/>
              <a:t>satisfiable</a:t>
            </a:r>
            <a:r>
              <a:rPr lang="en-US" baseline="0" dirty="0" smtClean="0"/>
              <a:t>: take x=1, y=1, z=0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Fundamentals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586642"/>
          </a:xfrm>
        </p:spPr>
        <p:txBody>
          <a:bodyPr/>
          <a:lstStyle/>
          <a:p>
            <a:pPr eaLnBrk="1" hangingPunct="1"/>
            <a:r>
              <a:rPr lang="en-US" dirty="0" smtClean="0"/>
              <a:t>Lecture 14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Intractability and </a:t>
            </a:r>
            <a:r>
              <a:rPr lang="en-US" i="1" dirty="0" smtClean="0"/>
              <a:t>NP-completeness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 smtClean="0"/>
              <a:t>Bas </a:t>
            </a:r>
            <a:r>
              <a:rPr lang="en-US" dirty="0" err="1" smtClean="0"/>
              <a:t>Luttik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</a:t>
            </a:r>
            <a:r>
              <a:rPr lang="en-US" b="1" dirty="0" smtClean="0"/>
              <a:t>NP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travelling </a:t>
            </a:r>
            <a:r>
              <a:rPr lang="en-US" dirty="0" smtClean="0"/>
              <a:t>salesman problem has the following characteristics: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some </a:t>
            </a:r>
            <a:r>
              <a:rPr lang="en-US" dirty="0" smtClean="0">
                <a:solidFill>
                  <a:schemeClr val="accent2"/>
                </a:solidFill>
              </a:rPr>
              <a:t>candidate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2886B"/>
                </a:solidFill>
              </a:rPr>
              <a:t>solution</a:t>
            </a:r>
            <a:r>
              <a:rPr lang="en-US" dirty="0" smtClean="0"/>
              <a:t>, it can be verified in polynomial time whether it is a </a:t>
            </a:r>
            <a:r>
              <a:rPr lang="en-US" dirty="0" smtClean="0">
                <a:solidFill>
                  <a:srgbClr val="02886B"/>
                </a:solidFill>
              </a:rPr>
              <a:t>correct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2886B"/>
                </a:solidFill>
              </a:rPr>
              <a:t>solution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2886B"/>
                </a:solidFill>
              </a:rPr>
              <a:t>too many candidate solutions </a:t>
            </a:r>
            <a:r>
              <a:rPr lang="en-US" dirty="0" smtClean="0"/>
              <a:t>to allow an efficient solution that exhaustively searches for a correct solution among the candidate solutions.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/>
              <a:t>candidate solution </a:t>
            </a:r>
            <a:r>
              <a:rPr lang="en-US" dirty="0"/>
              <a:t>to a problem </a:t>
            </a:r>
            <a:r>
              <a:rPr lang="en-US" dirty="0" smtClean="0"/>
              <a:t>will be called </a:t>
            </a:r>
            <a:r>
              <a:rPr lang="en-US" dirty="0"/>
              <a:t>a </a:t>
            </a:r>
            <a:r>
              <a:rPr lang="en-US" dirty="0" smtClean="0">
                <a:solidFill>
                  <a:srgbClr val="0075F6"/>
                </a:solidFill>
              </a:rPr>
              <a:t>certificate</a:t>
            </a:r>
            <a:r>
              <a:rPr lang="en-US" dirty="0"/>
              <a:t> </a:t>
            </a:r>
            <a:r>
              <a:rPr lang="en-US" dirty="0" smtClean="0"/>
              <a:t>for the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NP</a:t>
            </a:r>
            <a:r>
              <a:rPr lang="en-US" b="1" dirty="0" smtClean="0"/>
              <a:t>:</a:t>
            </a:r>
            <a:r>
              <a:rPr lang="en-US" dirty="0" smtClean="0"/>
              <a:t> the class of all decision problems for which there exists a suitable notion of certificate and a polynomial-time algorithm to </a:t>
            </a:r>
            <a:r>
              <a:rPr lang="en-US" i="1" dirty="0" smtClean="0">
                <a:solidFill>
                  <a:schemeClr val="accent2"/>
                </a:solidFill>
              </a:rPr>
              <a:t>verify whether a certificate is an actual solution to the problem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(NP stands for Non-deterministic Polynomial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formula </a:t>
            </a:r>
            <a:r>
              <a:rPr lang="en-US" dirty="0" err="1" smtClean="0"/>
              <a:t>satisfiability</a:t>
            </a:r>
            <a:r>
              <a:rPr lang="en-US" dirty="0" smtClean="0"/>
              <a:t> (SAT)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95" y="4702471"/>
            <a:ext cx="6224863" cy="1129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boolean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satisfiability</a:t>
            </a:r>
            <a:r>
              <a:rPr lang="en-US" dirty="0" smtClean="0">
                <a:solidFill>
                  <a:schemeClr val="accent1"/>
                </a:solidFill>
              </a:rPr>
              <a:t> problem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 </a:t>
            </a:r>
            <a:r>
              <a:rPr lang="en-US" dirty="0" err="1" smtClean="0">
                <a:solidFill>
                  <a:schemeClr val="accent4"/>
                </a:solidFill>
              </a:rPr>
              <a:t>boolean</a:t>
            </a:r>
            <a:r>
              <a:rPr lang="en-US" dirty="0" smtClean="0">
                <a:solidFill>
                  <a:schemeClr val="accent4"/>
                </a:solidFill>
              </a:rPr>
              <a:t> formula.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the formula is </a:t>
            </a:r>
            <a:r>
              <a:rPr lang="en-US" dirty="0" err="1" smtClean="0">
                <a:solidFill>
                  <a:schemeClr val="accent4"/>
                </a:solidFill>
              </a:rPr>
              <a:t>satisfiable</a:t>
            </a:r>
            <a:r>
              <a:rPr lang="en-US" dirty="0" smtClean="0">
                <a:solidFill>
                  <a:schemeClr val="accent4"/>
                </a:solidFill>
              </a:rPr>
              <a:t>. 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49" y="1307865"/>
            <a:ext cx="849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i="1" dirty="0" err="1" smtClean="0"/>
              <a:t>boolean</a:t>
            </a:r>
            <a:r>
              <a:rPr lang="en-US" i="1" dirty="0" smtClean="0"/>
              <a:t> formula </a:t>
            </a:r>
            <a:r>
              <a:rPr lang="en-US" dirty="0" smtClean="0"/>
              <a:t>consists of 0/1-valued variables and operators AND, OR, NOT with the following interpretation: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93022"/>
              </p:ext>
            </p:extLst>
          </p:nvPr>
        </p:nvGraphicFramePr>
        <p:xfrm>
          <a:off x="452975" y="2259432"/>
          <a:ext cx="218185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5890"/>
                <a:gridCol w="281764"/>
                <a:gridCol w="858052"/>
                <a:gridCol w="74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AND 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OR 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57147"/>
              </p:ext>
            </p:extLst>
          </p:nvPr>
        </p:nvGraphicFramePr>
        <p:xfrm>
          <a:off x="2898325" y="2259433"/>
          <a:ext cx="990950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480"/>
                <a:gridCol w="706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70365" y="2255594"/>
            <a:ext cx="47769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x AND (NOT x)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(</a:t>
            </a:r>
            <a:r>
              <a:rPr lang="en-US" sz="1400" dirty="0" smtClean="0"/>
              <a:t>((NOT x) OR y) AND (x AND (NOT </a:t>
            </a:r>
            <a:r>
              <a:rPr lang="en-US" sz="1400" dirty="0"/>
              <a:t>z</a:t>
            </a:r>
            <a:r>
              <a:rPr lang="en-US" sz="1400" dirty="0" smtClean="0"/>
              <a:t>)))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00300" y="3537443"/>
            <a:ext cx="6047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boolean</a:t>
            </a:r>
            <a:r>
              <a:rPr lang="en-US" dirty="0" smtClean="0"/>
              <a:t> formula is </a:t>
            </a:r>
            <a:r>
              <a:rPr lang="en-US" dirty="0" err="1" smtClean="0">
                <a:solidFill>
                  <a:schemeClr val="accent1"/>
                </a:solidFill>
              </a:rPr>
              <a:t>satisfiable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if there exists an assignment of 0/1-values to its variables such that the formula evaluates to 1.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910" y="6003125"/>
            <a:ext cx="836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solution</a:t>
            </a:r>
            <a:r>
              <a:rPr lang="en-US" dirty="0" smtClean="0"/>
              <a:t> to the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problem is a satisfying assignment; there are 2</a:t>
            </a:r>
            <a:r>
              <a:rPr lang="en-US" i="1" baseline="30000" dirty="0" smtClean="0"/>
              <a:t>n</a:t>
            </a:r>
            <a:r>
              <a:rPr lang="en-US" dirty="0" smtClean="0"/>
              <a:t> candidate assignments.</a:t>
            </a:r>
            <a:endParaRPr lang="en-US" dirty="0"/>
          </a:p>
        </p:txBody>
      </p:sp>
      <p:sp>
        <p:nvSpPr>
          <p:cNvPr id="10" name="Vertical Scroll 9"/>
          <p:cNvSpPr/>
          <p:nvPr/>
        </p:nvSpPr>
        <p:spPr bwMode="auto">
          <a:xfrm>
            <a:off x="1161489" y="1997422"/>
            <a:ext cx="7652792" cy="180860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certificate</a:t>
            </a:r>
            <a:r>
              <a:rPr lang="en-US" dirty="0"/>
              <a:t> for the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problem </a:t>
            </a:r>
            <a:r>
              <a:rPr lang="en-US" dirty="0"/>
              <a:t>is </a:t>
            </a:r>
            <a:r>
              <a:rPr lang="en-US" dirty="0" smtClean="0"/>
              <a:t>an assignment; </a:t>
            </a:r>
            <a:r>
              <a:rPr lang="en-US" dirty="0"/>
              <a:t>verification boils down to checking </a:t>
            </a:r>
            <a:r>
              <a:rPr lang="en-US" dirty="0" smtClean="0"/>
              <a:t>whether the assignment satisfies the formula.</a:t>
            </a:r>
            <a:endParaRPr lang="en-US" dirty="0"/>
          </a:p>
          <a:p>
            <a:r>
              <a:rPr lang="en-US" dirty="0"/>
              <a:t>So: </a:t>
            </a:r>
            <a:r>
              <a:rPr lang="en-US" dirty="0">
                <a:solidFill>
                  <a:srgbClr val="0075F6"/>
                </a:solidFill>
              </a:rPr>
              <a:t>the </a:t>
            </a:r>
            <a:r>
              <a:rPr lang="en-US" dirty="0" err="1" smtClean="0">
                <a:solidFill>
                  <a:srgbClr val="0075F6"/>
                </a:solidFill>
              </a:rPr>
              <a:t>boolean</a:t>
            </a:r>
            <a:r>
              <a:rPr lang="en-US" dirty="0" smtClean="0">
                <a:solidFill>
                  <a:srgbClr val="0075F6"/>
                </a:solidFill>
              </a:rPr>
              <a:t> </a:t>
            </a:r>
            <a:r>
              <a:rPr lang="en-US" dirty="0" err="1" smtClean="0">
                <a:solidFill>
                  <a:srgbClr val="0075F6"/>
                </a:solidFill>
              </a:rPr>
              <a:t>satisfiability</a:t>
            </a:r>
            <a:r>
              <a:rPr lang="en-US" dirty="0" smtClean="0">
                <a:solidFill>
                  <a:srgbClr val="0075F6"/>
                </a:solidFill>
              </a:rPr>
              <a:t> problem </a:t>
            </a:r>
            <a:r>
              <a:rPr lang="en-US" dirty="0">
                <a:solidFill>
                  <a:srgbClr val="0075F6"/>
                </a:solidFill>
              </a:rPr>
              <a:t>is in NP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9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Subset-sum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57495" y="1280432"/>
            <a:ext cx="8496910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subset-sum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finite set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of positive integers and a target number </a:t>
            </a:r>
            <a:r>
              <a:rPr lang="en-US" i="1" dirty="0" smtClean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has a subset whose elements sum exactly to </a:t>
            </a:r>
            <a:r>
              <a:rPr lang="en-US" i="1" dirty="0" smtClean="0">
                <a:solidFill>
                  <a:schemeClr val="accent4"/>
                </a:solidFill>
              </a:rPr>
              <a:t>t. </a:t>
            </a:r>
            <a:r>
              <a:rPr lang="en-US" dirty="0" smtClean="0">
                <a:solidFill>
                  <a:schemeClr val="accent4"/>
                </a:solidFill>
              </a:rPr>
              <a:t>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875" y="2955297"/>
            <a:ext cx="8491530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is the set</a:t>
            </a:r>
          </a:p>
          <a:p>
            <a:pPr algn="ctr"/>
            <a:r>
              <a:rPr lang="en-US" sz="1800" dirty="0" smtClean="0">
                <a:solidFill>
                  <a:schemeClr val="accent4"/>
                </a:solidFill>
              </a:rPr>
              <a:t>{1 ,2, 7, 14, 49, 98, 343, 686, 2409, 2793, 16808, 17206, 117705, 117993}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and </a:t>
            </a:r>
            <a:r>
              <a:rPr lang="en-US" i="1" dirty="0" smtClean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=138457, then the elements of the subset</a:t>
            </a:r>
          </a:p>
          <a:p>
            <a:pPr algn="ctr"/>
            <a:r>
              <a:rPr lang="en-US" sz="1800" dirty="0">
                <a:solidFill>
                  <a:schemeClr val="accent4"/>
                </a:solidFill>
              </a:rPr>
              <a:t>{</a:t>
            </a:r>
            <a:r>
              <a:rPr lang="en-US" sz="1800" dirty="0" smtClean="0">
                <a:solidFill>
                  <a:schemeClr val="accent4"/>
                </a:solidFill>
              </a:rPr>
              <a:t>1, 2, 7, 98, 343, 686, 2409, 17206, 117705}</a:t>
            </a:r>
            <a:endParaRPr lang="en-US" sz="1800" dirty="0">
              <a:solidFill>
                <a:schemeClr val="accent4"/>
              </a:solidFill>
            </a:endParaRPr>
          </a:p>
          <a:p>
            <a:r>
              <a:rPr lang="en-US" sz="1800" dirty="0" smtClean="0">
                <a:solidFill>
                  <a:schemeClr val="accent4"/>
                </a:solidFill>
              </a:rPr>
              <a:t>is a solution.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910" y="5742591"/>
            <a:ext cx="836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candidate solution is a subset of </a:t>
            </a:r>
            <a:r>
              <a:rPr lang="en-US" i="1" dirty="0" smtClean="0"/>
              <a:t>S</a:t>
            </a:r>
            <a:r>
              <a:rPr lang="en-US" dirty="0" smtClean="0"/>
              <a:t>. There are 2</a:t>
            </a:r>
            <a:r>
              <a:rPr lang="en-US" baseline="30000" dirty="0" smtClean="0"/>
              <a:t>|</a:t>
            </a:r>
            <a:r>
              <a:rPr lang="en-US" i="1" baseline="30000" dirty="0" smtClean="0"/>
              <a:t>S</a:t>
            </a:r>
            <a:r>
              <a:rPr lang="en-US" baseline="30000" dirty="0" smtClean="0"/>
              <a:t>|</a:t>
            </a:r>
            <a:r>
              <a:rPr lang="en-US" dirty="0" smtClean="0"/>
              <a:t> candidate solutions (where |</a:t>
            </a:r>
            <a:r>
              <a:rPr lang="en-US" i="1" dirty="0" smtClean="0"/>
              <a:t>S</a:t>
            </a:r>
            <a:r>
              <a:rPr lang="en-US" dirty="0" smtClean="0"/>
              <a:t>| is the number of elements of S).</a:t>
            </a:r>
            <a:endParaRPr lang="en-US" dirty="0"/>
          </a:p>
        </p:txBody>
      </p:sp>
      <p:sp>
        <p:nvSpPr>
          <p:cNvPr id="7" name="Vertical Scroll 6"/>
          <p:cNvSpPr/>
          <p:nvPr/>
        </p:nvSpPr>
        <p:spPr bwMode="auto">
          <a:xfrm>
            <a:off x="879258" y="2985280"/>
            <a:ext cx="7652792" cy="180860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certificate</a:t>
            </a:r>
            <a:r>
              <a:rPr lang="en-US" dirty="0"/>
              <a:t> for the subset-sum problem is a subset of </a:t>
            </a:r>
            <a:r>
              <a:rPr lang="en-US" i="1" dirty="0"/>
              <a:t>S</a:t>
            </a:r>
            <a:r>
              <a:rPr lang="en-US" dirty="0"/>
              <a:t>; verification boils down to checking that the numbers in the subset add up to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r>
              <a:rPr lang="en-US" dirty="0"/>
              <a:t>So: </a:t>
            </a:r>
            <a:r>
              <a:rPr lang="en-US" dirty="0">
                <a:solidFill>
                  <a:srgbClr val="0075F6"/>
                </a:solidFill>
              </a:rPr>
              <a:t>the subset-sum problem is in NP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7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Hamiltonian-cycle decision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090" y="1190949"/>
            <a:ext cx="5362276" cy="1294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 cycle </a:t>
            </a:r>
            <a:r>
              <a:rPr lang="en-US" dirty="0" smtClean="0"/>
              <a:t>in an undirected graph is a path in the graph that starts and ends with the same vertex and visits each vertex exactly once.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3578497" y="2831920"/>
            <a:ext cx="5365932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hamiltonian</a:t>
            </a:r>
            <a:r>
              <a:rPr lang="en-US" dirty="0" smtClean="0">
                <a:solidFill>
                  <a:schemeClr val="accent1"/>
                </a:solidFill>
              </a:rPr>
              <a:t>-cycle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undirected graph.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the graph has </a:t>
            </a:r>
            <a:r>
              <a:rPr lang="en-US" dirty="0" err="1" smtClean="0">
                <a:solidFill>
                  <a:schemeClr val="accent4"/>
                </a:solidFill>
              </a:rPr>
              <a:t>hamiltonian</a:t>
            </a:r>
            <a:r>
              <a:rPr lang="en-US" dirty="0" smtClean="0">
                <a:solidFill>
                  <a:schemeClr val="accent4"/>
                </a:solidFill>
              </a:rPr>
              <a:t> cycle. 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641" y="1278803"/>
            <a:ext cx="2812483" cy="3125196"/>
            <a:chOff x="448641" y="1278803"/>
            <a:chExt cx="2812483" cy="3125196"/>
          </a:xfrm>
        </p:grpSpPr>
        <p:sp>
          <p:nvSpPr>
            <p:cNvPr id="99" name="Oval 98"/>
            <p:cNvSpPr/>
            <p:nvPr/>
          </p:nvSpPr>
          <p:spPr bwMode="auto">
            <a:xfrm>
              <a:off x="1669655" y="1853932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667841" y="2459904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192171" y="2902589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027070" y="3499489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317685" y="349767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148956" y="2893518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901554" y="2641332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545955" y="4036518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02426" y="404377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8641" y="265584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" name="Straight Connector 4"/>
            <p:cNvCxnSpPr>
              <a:stCxn id="99" idx="3"/>
              <a:endCxn id="36" idx="7"/>
            </p:cNvCxnSpPr>
            <p:nvPr/>
          </p:nvCxnSpPr>
          <p:spPr bwMode="auto">
            <a:xfrm flipH="1">
              <a:off x="750908" y="2161402"/>
              <a:ext cx="970608" cy="54719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Straight Connector 40"/>
            <p:cNvCxnSpPr>
              <a:stCxn id="99" idx="4"/>
              <a:endCxn id="27" idx="0"/>
            </p:cNvCxnSpPr>
            <p:nvPr/>
          </p:nvCxnSpPr>
          <p:spPr bwMode="auto">
            <a:xfrm flipH="1">
              <a:off x="1844905" y="2214156"/>
              <a:ext cx="1814" cy="2457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4" name="Straight Connector 43"/>
            <p:cNvCxnSpPr>
              <a:stCxn id="99" idx="5"/>
              <a:endCxn id="32" idx="1"/>
            </p:cNvCxnSpPr>
            <p:nvPr/>
          </p:nvCxnSpPr>
          <p:spPr bwMode="auto">
            <a:xfrm>
              <a:off x="1971922" y="2161402"/>
              <a:ext cx="981493" cy="5326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Connector 46"/>
            <p:cNvCxnSpPr>
              <a:stCxn id="33" idx="0"/>
              <a:endCxn id="32" idx="3"/>
            </p:cNvCxnSpPr>
            <p:nvPr/>
          </p:nvCxnSpPr>
          <p:spPr bwMode="auto">
            <a:xfrm flipV="1">
              <a:off x="2723019" y="2948802"/>
              <a:ext cx="230396" cy="108771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28" idx="7"/>
              <a:endCxn id="32" idx="2"/>
            </p:cNvCxnSpPr>
            <p:nvPr/>
          </p:nvCxnSpPr>
          <p:spPr bwMode="auto">
            <a:xfrm flipV="1">
              <a:off x="2494438" y="2821444"/>
              <a:ext cx="407116" cy="133899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3" name="Straight Connector 52"/>
            <p:cNvCxnSpPr>
              <a:stCxn id="28" idx="4"/>
              <a:endCxn id="29" idx="0"/>
            </p:cNvCxnSpPr>
            <p:nvPr/>
          </p:nvCxnSpPr>
          <p:spPr bwMode="auto">
            <a:xfrm flipH="1">
              <a:off x="2204134" y="3262813"/>
              <a:ext cx="165101" cy="23667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6" name="Straight Connector 55"/>
            <p:cNvCxnSpPr>
              <a:stCxn id="29" idx="2"/>
              <a:endCxn id="30" idx="6"/>
            </p:cNvCxnSpPr>
            <p:nvPr/>
          </p:nvCxnSpPr>
          <p:spPr bwMode="auto">
            <a:xfrm flipH="1" flipV="1">
              <a:off x="1671813" y="3677787"/>
              <a:ext cx="355257" cy="1814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Connector 60"/>
            <p:cNvCxnSpPr>
              <a:stCxn id="31" idx="4"/>
              <a:endCxn id="30" idx="0"/>
            </p:cNvCxnSpPr>
            <p:nvPr/>
          </p:nvCxnSpPr>
          <p:spPr bwMode="auto">
            <a:xfrm>
              <a:off x="1326020" y="3253742"/>
              <a:ext cx="168729" cy="243933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7" name="Straight Connector 66"/>
            <p:cNvCxnSpPr>
              <a:stCxn id="27" idx="3"/>
              <a:endCxn id="31" idx="7"/>
            </p:cNvCxnSpPr>
            <p:nvPr/>
          </p:nvCxnSpPr>
          <p:spPr bwMode="auto">
            <a:xfrm flipH="1">
              <a:off x="1451223" y="2767374"/>
              <a:ext cx="268479" cy="178898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0" name="Straight Connector 69"/>
            <p:cNvCxnSpPr>
              <a:stCxn id="27" idx="5"/>
              <a:endCxn id="28" idx="1"/>
            </p:cNvCxnSpPr>
            <p:nvPr/>
          </p:nvCxnSpPr>
          <p:spPr bwMode="auto">
            <a:xfrm>
              <a:off x="1970108" y="2767374"/>
              <a:ext cx="273924" cy="18796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6" name="Straight Connector 85"/>
            <p:cNvCxnSpPr>
              <a:stCxn id="36" idx="6"/>
              <a:endCxn id="31" idx="1"/>
            </p:cNvCxnSpPr>
            <p:nvPr/>
          </p:nvCxnSpPr>
          <p:spPr bwMode="auto">
            <a:xfrm>
              <a:off x="802769" y="2835957"/>
              <a:ext cx="398048" cy="1103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Connector 86"/>
            <p:cNvCxnSpPr>
              <a:stCxn id="36" idx="4"/>
              <a:endCxn id="35" idx="0"/>
            </p:cNvCxnSpPr>
            <p:nvPr/>
          </p:nvCxnSpPr>
          <p:spPr bwMode="auto">
            <a:xfrm>
              <a:off x="625705" y="3016069"/>
              <a:ext cx="353785" cy="102770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8" name="Straight Connector 87"/>
            <p:cNvCxnSpPr>
              <a:stCxn id="35" idx="7"/>
              <a:endCxn id="30" idx="3"/>
            </p:cNvCxnSpPr>
            <p:nvPr/>
          </p:nvCxnSpPr>
          <p:spPr bwMode="auto">
            <a:xfrm flipV="1">
              <a:off x="1104693" y="3805145"/>
              <a:ext cx="264853" cy="2913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9" name="Straight Connector 88"/>
            <p:cNvCxnSpPr>
              <a:stCxn id="35" idx="6"/>
              <a:endCxn id="33" idx="2"/>
            </p:cNvCxnSpPr>
            <p:nvPr/>
          </p:nvCxnSpPr>
          <p:spPr bwMode="auto">
            <a:xfrm flipV="1">
              <a:off x="1156554" y="4216630"/>
              <a:ext cx="1389401" cy="725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0" name="Straight Connector 89"/>
            <p:cNvCxnSpPr>
              <a:stCxn id="33" idx="1"/>
              <a:endCxn id="29" idx="5"/>
            </p:cNvCxnSpPr>
            <p:nvPr/>
          </p:nvCxnSpPr>
          <p:spPr bwMode="auto">
            <a:xfrm flipH="1" flipV="1">
              <a:off x="2329337" y="3806959"/>
              <a:ext cx="268479" cy="28231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1196126" y="1280617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183098" y="1278803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906996" y="1286060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9" name="Straight Connector 38"/>
            <p:cNvCxnSpPr>
              <a:stCxn id="34" idx="5"/>
              <a:endCxn id="99" idx="1"/>
            </p:cNvCxnSpPr>
            <p:nvPr/>
          </p:nvCxnSpPr>
          <p:spPr bwMode="auto">
            <a:xfrm>
              <a:off x="1498393" y="1588087"/>
              <a:ext cx="223123" cy="318599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0" name="Straight Connector 39"/>
            <p:cNvCxnSpPr>
              <a:stCxn id="36" idx="0"/>
              <a:endCxn id="37" idx="2"/>
            </p:cNvCxnSpPr>
            <p:nvPr/>
          </p:nvCxnSpPr>
          <p:spPr bwMode="auto">
            <a:xfrm flipV="1">
              <a:off x="625705" y="1458915"/>
              <a:ext cx="1557393" cy="119693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27" idx="7"/>
              <a:endCxn id="37" idx="4"/>
            </p:cNvCxnSpPr>
            <p:nvPr/>
          </p:nvCxnSpPr>
          <p:spPr bwMode="auto">
            <a:xfrm flipV="1">
              <a:off x="1970108" y="1639027"/>
              <a:ext cx="390054" cy="873631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Connector 44"/>
            <p:cNvCxnSpPr>
              <a:stCxn id="32" idx="0"/>
              <a:endCxn id="37" idx="5"/>
            </p:cNvCxnSpPr>
            <p:nvPr/>
          </p:nvCxnSpPr>
          <p:spPr bwMode="auto">
            <a:xfrm flipH="1" flipV="1">
              <a:off x="2485365" y="1586273"/>
              <a:ext cx="593253" cy="105505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Connector 62"/>
            <p:cNvCxnSpPr>
              <a:stCxn id="37" idx="6"/>
              <a:endCxn id="38" idx="2"/>
            </p:cNvCxnSpPr>
            <p:nvPr/>
          </p:nvCxnSpPr>
          <p:spPr bwMode="auto">
            <a:xfrm>
              <a:off x="2537226" y="1458915"/>
              <a:ext cx="369770" cy="725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457200" y="5064224"/>
            <a:ext cx="836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input graph has </a:t>
            </a:r>
            <a:r>
              <a:rPr lang="en-US" i="1" dirty="0" smtClean="0"/>
              <a:t>n</a:t>
            </a:r>
            <a:r>
              <a:rPr lang="en-US" dirty="0" smtClean="0"/>
              <a:t> vertices, then a candidate solution is any permutation of these </a:t>
            </a:r>
            <a:r>
              <a:rPr lang="en-US" i="1" dirty="0"/>
              <a:t>n</a:t>
            </a:r>
            <a:r>
              <a:rPr lang="en-US" dirty="0" smtClean="0"/>
              <a:t> vertices with the first vertex in the permutation added at the end. There are </a:t>
            </a:r>
            <a:r>
              <a:rPr lang="en-US" i="1" dirty="0" smtClean="0"/>
              <a:t>n</a:t>
            </a:r>
            <a:r>
              <a:rPr lang="en-US" dirty="0" smtClean="0"/>
              <a:t>! candidate solutions.</a:t>
            </a:r>
            <a:endParaRPr lang="en-US" dirty="0"/>
          </a:p>
        </p:txBody>
      </p:sp>
      <p:cxnSp>
        <p:nvCxnSpPr>
          <p:cNvPr id="57" name="Straight Connector 145"/>
          <p:cNvCxnSpPr>
            <a:stCxn id="34" idx="7"/>
            <a:endCxn id="38" idx="1"/>
          </p:cNvCxnSpPr>
          <p:nvPr/>
        </p:nvCxnSpPr>
        <p:spPr bwMode="auto">
          <a:xfrm rot="16200000" flipH="1">
            <a:off x="2225903" y="605860"/>
            <a:ext cx="5443" cy="1460464"/>
          </a:xfrm>
          <a:prstGeom prst="curvedConnector3">
            <a:avLst>
              <a:gd name="adj1" fmla="val -2734374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0" name="Vertical Scroll 59"/>
          <p:cNvSpPr/>
          <p:nvPr/>
        </p:nvSpPr>
        <p:spPr bwMode="auto">
          <a:xfrm>
            <a:off x="815415" y="2261383"/>
            <a:ext cx="7652792" cy="2561081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certificate</a:t>
            </a:r>
            <a:r>
              <a:rPr lang="en-US" dirty="0"/>
              <a:t> for the </a:t>
            </a:r>
            <a:r>
              <a:rPr lang="en-US" dirty="0" err="1" smtClean="0"/>
              <a:t>hamiltonian</a:t>
            </a:r>
            <a:r>
              <a:rPr lang="en-US" dirty="0" smtClean="0"/>
              <a:t>-cycle problem </a:t>
            </a:r>
            <a:r>
              <a:rPr lang="en-US" dirty="0"/>
              <a:t>is </a:t>
            </a:r>
            <a:r>
              <a:rPr lang="en-US" dirty="0" smtClean="0"/>
              <a:t>a permutation of the vertices of the graph with the first vertex added at the end. Verification </a:t>
            </a:r>
            <a:r>
              <a:rPr lang="en-US" dirty="0"/>
              <a:t>boils down to checking </a:t>
            </a:r>
            <a:r>
              <a:rPr lang="en-US" dirty="0" smtClean="0"/>
              <a:t>whether the resulting list of vertices corresponds to a path in the graph.</a:t>
            </a:r>
            <a:endParaRPr lang="en-US" dirty="0"/>
          </a:p>
          <a:p>
            <a:r>
              <a:rPr lang="en-US" dirty="0"/>
              <a:t>So: </a:t>
            </a:r>
            <a:r>
              <a:rPr lang="en-US" dirty="0">
                <a:solidFill>
                  <a:srgbClr val="0075F6"/>
                </a:solidFill>
              </a:rPr>
              <a:t>the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-cycle problem </a:t>
            </a:r>
            <a:r>
              <a:rPr lang="en-US" dirty="0">
                <a:solidFill>
                  <a:srgbClr val="0075F6"/>
                </a:solidFill>
              </a:rPr>
              <a:t>is in NP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0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NP</a:t>
            </a:r>
            <a:r>
              <a:rPr lang="en-US" dirty="0" smtClean="0"/>
              <a:t>-complete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5" y="1159858"/>
            <a:ext cx="8156575" cy="28241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problem is in de class </a:t>
            </a:r>
            <a:r>
              <a:rPr lang="en-US" b="1" dirty="0" smtClean="0">
                <a:solidFill>
                  <a:schemeClr val="accent1"/>
                </a:solidFill>
              </a:rPr>
              <a:t>NP</a:t>
            </a:r>
            <a:r>
              <a:rPr lang="en-US" dirty="0" smtClean="0"/>
              <a:t> if there exists a polynomial-time algorithm to </a:t>
            </a:r>
            <a:r>
              <a:rPr lang="en-US" i="1" dirty="0" smtClean="0">
                <a:solidFill>
                  <a:schemeClr val="accent1"/>
                </a:solidFill>
              </a:rPr>
              <a:t>verify whether a certificate is an actual solution to the problem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problem is </a:t>
            </a:r>
            <a:r>
              <a:rPr lang="en-US" b="1" dirty="0" smtClean="0">
                <a:solidFill>
                  <a:srgbClr val="0075F6"/>
                </a:solidFill>
              </a:rPr>
              <a:t>NP-hard</a:t>
            </a:r>
            <a:r>
              <a:rPr lang="en-US" dirty="0" smtClean="0">
                <a:solidFill>
                  <a:srgbClr val="0075F6"/>
                </a:solidFill>
              </a:rPr>
              <a:t> </a:t>
            </a:r>
            <a:r>
              <a:rPr lang="en-US" dirty="0" smtClean="0"/>
              <a:t>if the existence of a polynomial-time algorithm to solve the problem implies the existence of polynomial-time algorithms for </a:t>
            </a:r>
            <a:r>
              <a:rPr lang="en-US" i="1" dirty="0" smtClean="0"/>
              <a:t>all</a:t>
            </a:r>
            <a:r>
              <a:rPr lang="en-US" dirty="0" smtClean="0"/>
              <a:t> the other problems in </a:t>
            </a:r>
            <a:r>
              <a:rPr lang="en-US" b="1" dirty="0" smtClean="0">
                <a:solidFill>
                  <a:srgbClr val="0075F6"/>
                </a:solidFill>
              </a:rPr>
              <a:t>NP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A problem is </a:t>
            </a:r>
            <a:r>
              <a:rPr lang="en-US" b="1" dirty="0" smtClean="0">
                <a:solidFill>
                  <a:srgbClr val="0075F6"/>
                </a:solidFill>
              </a:rPr>
              <a:t>NP-complete </a:t>
            </a:r>
            <a:r>
              <a:rPr lang="en-US" dirty="0" smtClean="0"/>
              <a:t>if it is </a:t>
            </a:r>
            <a:r>
              <a:rPr lang="en-US" b="1" dirty="0" smtClean="0">
                <a:solidFill>
                  <a:srgbClr val="0075F6"/>
                </a:solidFill>
              </a:rPr>
              <a:t>NP-hard</a:t>
            </a:r>
            <a:r>
              <a:rPr lang="en-US" dirty="0" smtClean="0"/>
              <a:t> and in </a:t>
            </a:r>
            <a:r>
              <a:rPr lang="en-US" b="1" dirty="0" smtClean="0">
                <a:solidFill>
                  <a:srgbClr val="0075F6"/>
                </a:solidFill>
              </a:rPr>
              <a:t>NP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116731" y="4370135"/>
            <a:ext cx="5166990" cy="7100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Theorem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</a:t>
            </a:r>
            <a:r>
              <a:rPr lang="en-US" dirty="0"/>
              <a:t>The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satisfiability</a:t>
            </a:r>
            <a:r>
              <a:rPr lang="en-US" dirty="0"/>
              <a:t> problem is </a:t>
            </a:r>
            <a:r>
              <a:rPr lang="en-US" b="1" dirty="0">
                <a:solidFill>
                  <a:schemeClr val="accent1"/>
                </a:solidFill>
              </a:rPr>
              <a:t>NP-complete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LeonidLev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25324"/>
          <a:stretch/>
        </p:blipFill>
        <p:spPr>
          <a:xfrm>
            <a:off x="7742114" y="4040155"/>
            <a:ext cx="1400299" cy="2133600"/>
          </a:xfrm>
          <a:prstGeom prst="rect">
            <a:avLst/>
          </a:prstGeom>
        </p:spPr>
      </p:pic>
      <p:pic>
        <p:nvPicPr>
          <p:cNvPr id="7" name="Picture 6" descr="StephenCoo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8583"/>
          <a:stretch/>
        </p:blipFill>
        <p:spPr>
          <a:xfrm>
            <a:off x="244235" y="4110263"/>
            <a:ext cx="1405226" cy="2128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127" y="625262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Stephen Cook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877218" y="6188697"/>
            <a:ext cx="120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Leonid Levin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32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2" y="1961797"/>
            <a:ext cx="8156575" cy="45206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reduction from </a:t>
            </a:r>
            <a:r>
              <a:rPr lang="en-US" sz="1800" dirty="0" smtClean="0"/>
              <a:t>decision Problem </a:t>
            </a:r>
            <a:r>
              <a:rPr lang="en-US" sz="1800" dirty="0"/>
              <a:t>A to </a:t>
            </a:r>
            <a:r>
              <a:rPr lang="en-US" sz="1800" dirty="0" smtClean="0"/>
              <a:t>decision Problem B consists of two parts: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/>
              <a:t>general method (algorithm) for transforming every </a:t>
            </a:r>
            <a:r>
              <a:rPr lang="en-US" sz="1800" dirty="0" smtClean="0"/>
              <a:t>question of </a:t>
            </a:r>
            <a:r>
              <a:rPr lang="en-US" sz="1800" dirty="0"/>
              <a:t>problem A into an </a:t>
            </a:r>
            <a:r>
              <a:rPr lang="en-US" sz="1800" dirty="0" smtClean="0"/>
              <a:t>question of </a:t>
            </a:r>
            <a:r>
              <a:rPr lang="en-US" sz="1800" dirty="0"/>
              <a:t>problem </a:t>
            </a:r>
            <a:r>
              <a:rPr lang="en-US" sz="1800" dirty="0" smtClean="0"/>
              <a:t>B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an argument that the B-answer to every transformed A-question can be </a:t>
            </a:r>
            <a:r>
              <a:rPr lang="en-US" sz="1800" i="1" dirty="0" smtClean="0"/>
              <a:t>interpreted</a:t>
            </a:r>
            <a:r>
              <a:rPr lang="en-US" sz="1800" dirty="0" smtClean="0"/>
              <a:t> as a (correct) answer to the original A-question. (Sometimes B-answers need to be negated.)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Note that if </a:t>
            </a:r>
            <a:r>
              <a:rPr lang="en-US" sz="1800" dirty="0"/>
              <a:t>we have a solution for </a:t>
            </a:r>
            <a:r>
              <a:rPr lang="en-US" sz="1800" dirty="0" smtClean="0"/>
              <a:t>decision problem B and a reduction from A to B, </a:t>
            </a:r>
            <a:r>
              <a:rPr lang="en-US" sz="1800" dirty="0"/>
              <a:t>then we can effectively use it to solve problem A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Roughly, if there exists an efficient reduction from problem A to problem B, then problem A is cannot be </a:t>
            </a:r>
            <a:r>
              <a:rPr lang="en-US" sz="1800" i="1" dirty="0" smtClean="0"/>
              <a:t>fundamentally harder </a:t>
            </a:r>
            <a:r>
              <a:rPr lang="en-US" sz="1800" dirty="0" smtClean="0"/>
              <a:t>than problem B.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68566" y="1279433"/>
            <a:ext cx="1355369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Problem 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6317" y="1280196"/>
            <a:ext cx="1411487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Problem B</a:t>
            </a: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 bwMode="auto">
          <a:xfrm>
            <a:off x="3923935" y="1480579"/>
            <a:ext cx="1242382" cy="763"/>
          </a:xfrm>
          <a:prstGeom prst="straightConnector1">
            <a:avLst/>
          </a:prstGeom>
          <a:ln w="76200" cmpd="sng"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 bwMode="auto">
          <a:xfrm>
            <a:off x="4678514" y="249679"/>
            <a:ext cx="1508849" cy="565697"/>
          </a:xfrm>
          <a:prstGeom prst="wedgeEllipseCallout">
            <a:avLst>
              <a:gd name="adj1" fmla="val -52882"/>
              <a:gd name="adj2" fmla="val 15077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564890" y="1205390"/>
            <a:ext cx="1508849" cy="565697"/>
          </a:xfrm>
          <a:prstGeom prst="wedgeEllipseCallout">
            <a:avLst>
              <a:gd name="adj1" fmla="val -2523"/>
              <a:gd name="adj2" fmla="val 8936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1542271" y="1889713"/>
            <a:ext cx="1508849" cy="565697"/>
          </a:xfrm>
          <a:prstGeom prst="wedgeEllipseCallout">
            <a:avLst>
              <a:gd name="adj1" fmla="val -2523"/>
              <a:gd name="adj2" fmla="val 8936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389392" y="3648736"/>
            <a:ext cx="1508849" cy="565697"/>
          </a:xfrm>
          <a:prstGeom prst="wedgeEllipseCallout">
            <a:avLst>
              <a:gd name="adj1" fmla="val -2523"/>
              <a:gd name="adj2" fmla="val 8936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438317" y="3692158"/>
            <a:ext cx="1508849" cy="565697"/>
          </a:xfrm>
          <a:prstGeom prst="wedgeEllipseCallout">
            <a:avLst>
              <a:gd name="adj1" fmla="val -2523"/>
              <a:gd name="adj2" fmla="val 8936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262744" y="4995992"/>
            <a:ext cx="1915654" cy="565697"/>
          </a:xfrm>
          <a:prstGeom prst="wedgeEllipseCallout">
            <a:avLst>
              <a:gd name="adj1" fmla="val -57095"/>
              <a:gd name="adj2" fmla="val -697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efficiently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2" y="1961797"/>
            <a:ext cx="8156575" cy="452066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polynomial-time reduction </a:t>
            </a:r>
            <a:r>
              <a:rPr lang="en-US" sz="1800" dirty="0" smtClean="0"/>
              <a:t>from decision Problem </a:t>
            </a:r>
            <a:r>
              <a:rPr lang="en-US" sz="1800" dirty="0"/>
              <a:t>A to </a:t>
            </a:r>
            <a:r>
              <a:rPr lang="en-US" sz="1800" dirty="0" smtClean="0"/>
              <a:t>decision Problem B consists of two parts: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polynomial-time algorithm </a:t>
            </a:r>
            <a:r>
              <a:rPr lang="en-US" sz="1800" dirty="0" smtClean="0"/>
              <a:t>for </a:t>
            </a:r>
            <a:r>
              <a:rPr lang="en-US" sz="1800" dirty="0"/>
              <a:t>transforming every </a:t>
            </a:r>
            <a:r>
              <a:rPr lang="en-US" sz="1800" dirty="0" smtClean="0"/>
              <a:t>question of </a:t>
            </a:r>
            <a:r>
              <a:rPr lang="en-US" sz="1800" dirty="0"/>
              <a:t>problem A into an </a:t>
            </a:r>
            <a:r>
              <a:rPr lang="en-US" sz="1800" dirty="0" smtClean="0"/>
              <a:t>question of </a:t>
            </a:r>
            <a:r>
              <a:rPr lang="en-US" sz="1800" dirty="0"/>
              <a:t>problem </a:t>
            </a:r>
            <a:r>
              <a:rPr lang="en-US" sz="1800" dirty="0" smtClean="0"/>
              <a:t>B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an argument that the B-answer to every transformed A-question can be </a:t>
            </a:r>
            <a:r>
              <a:rPr lang="en-US" sz="1800" i="1" dirty="0" smtClean="0"/>
              <a:t>interpreted</a:t>
            </a:r>
            <a:r>
              <a:rPr lang="en-US" sz="1800" dirty="0" smtClean="0"/>
              <a:t> as a (correct) answer to the original A-question. (Sometimes B-answers need to be negated.)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Note that if </a:t>
            </a:r>
            <a:r>
              <a:rPr lang="en-US" sz="1800" dirty="0"/>
              <a:t>we have a </a:t>
            </a:r>
            <a:r>
              <a:rPr lang="en-US" sz="1800" dirty="0" smtClean="0">
                <a:solidFill>
                  <a:srgbClr val="FF0000"/>
                </a:solidFill>
              </a:rPr>
              <a:t>polynomial-time algorithm </a:t>
            </a:r>
            <a:r>
              <a:rPr lang="en-US" sz="1800" dirty="0" smtClean="0"/>
              <a:t>for decision problem B and a </a:t>
            </a:r>
            <a:r>
              <a:rPr lang="en-US" sz="1800" dirty="0" smtClean="0">
                <a:solidFill>
                  <a:srgbClr val="FF0000"/>
                </a:solidFill>
              </a:rPr>
              <a:t>polynomial-time reduction </a:t>
            </a:r>
            <a:r>
              <a:rPr lang="en-US" sz="1800" dirty="0" smtClean="0"/>
              <a:t>from A to B, </a:t>
            </a:r>
            <a:r>
              <a:rPr lang="en-US" sz="1800" dirty="0"/>
              <a:t>then we can </a:t>
            </a:r>
            <a:r>
              <a:rPr lang="en-US" sz="1800" dirty="0" smtClean="0"/>
              <a:t>use </a:t>
            </a:r>
            <a:r>
              <a:rPr lang="en-US" sz="1800" dirty="0"/>
              <a:t>it to </a:t>
            </a:r>
            <a:r>
              <a:rPr lang="en-US" sz="1800" dirty="0" smtClean="0"/>
              <a:t>construct a </a:t>
            </a:r>
            <a:r>
              <a:rPr lang="en-US" sz="1800" dirty="0" smtClean="0">
                <a:solidFill>
                  <a:srgbClr val="FF0000"/>
                </a:solidFill>
              </a:rPr>
              <a:t>polynomial-time algorithm</a:t>
            </a:r>
            <a:r>
              <a:rPr lang="en-US" sz="1800" dirty="0" smtClean="0"/>
              <a:t> for decision problem A (see next slide).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68566" y="1279433"/>
            <a:ext cx="1355369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Problem 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66317" y="1280196"/>
            <a:ext cx="1411487" cy="4022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</a:rPr>
              <a:t>Problem B</a:t>
            </a:r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 bwMode="auto">
          <a:xfrm>
            <a:off x="3923935" y="1480579"/>
            <a:ext cx="1242382" cy="763"/>
          </a:xfrm>
          <a:prstGeom prst="straightConnector1">
            <a:avLst/>
          </a:prstGeom>
          <a:ln w="76200" cmpd="sng"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64427" y="1709707"/>
            <a:ext cx="1066273" cy="72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input </a:t>
            </a:r>
            <a:r>
              <a:rPr lang="en-US" i="1" dirty="0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to 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Polynomial-time reduction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30699" y="1165707"/>
            <a:ext cx="6706292" cy="18554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Straight Arrow Connector 38"/>
          <p:cNvCxnSpPr>
            <a:stCxn id="20" idx="1"/>
            <a:endCxn id="4" idx="1"/>
          </p:cNvCxnSpPr>
          <p:nvPr/>
        </p:nvCxnSpPr>
        <p:spPr bwMode="auto">
          <a:xfrm>
            <a:off x="464427" y="2072502"/>
            <a:ext cx="1524582" cy="3426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1"/>
            <a:endCxn id="20" idx="3"/>
          </p:cNvCxnSpPr>
          <p:nvPr/>
        </p:nvCxnSpPr>
        <p:spPr bwMode="auto">
          <a:xfrm>
            <a:off x="464427" y="2072502"/>
            <a:ext cx="1066273" cy="0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238473" y="1342130"/>
            <a:ext cx="746781" cy="410117"/>
            <a:chOff x="4276125" y="5128737"/>
            <a:chExt cx="756748" cy="400110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V="1">
              <a:off x="4284103" y="5496825"/>
              <a:ext cx="748770" cy="9478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76125" y="5128737"/>
              <a:ext cx="596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486B"/>
                  </a:solidFill>
                </a:rPr>
                <a:t>yes</a:t>
              </a:r>
              <a:endParaRPr lang="en-US" dirty="0">
                <a:solidFill>
                  <a:srgbClr val="01486B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229859" y="2362914"/>
            <a:ext cx="756134" cy="410117"/>
            <a:chOff x="4266647" y="5422533"/>
            <a:chExt cx="766226" cy="4001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 flipV="1">
              <a:off x="4284103" y="5496825"/>
              <a:ext cx="748770" cy="9478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4266647" y="5422533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486B"/>
                  </a:solidFill>
                </a:rPr>
                <a:t>no</a:t>
              </a:r>
              <a:endParaRPr lang="en-US" dirty="0">
                <a:solidFill>
                  <a:srgbClr val="01486B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999163" y="2613137"/>
            <a:ext cx="3662390" cy="410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polynomial-time algorithm for 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4949" y="3298096"/>
            <a:ext cx="8492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a </a:t>
            </a:r>
            <a:r>
              <a:rPr lang="en-US" dirty="0" smtClean="0">
                <a:solidFill>
                  <a:schemeClr val="accent1"/>
                </a:solidFill>
              </a:rPr>
              <a:t>polynomial-time reduction algorithm </a:t>
            </a:r>
            <a:r>
              <a:rPr lang="en-US" dirty="0" smtClean="0"/>
              <a:t>from A to B that converts every input </a:t>
            </a:r>
            <a:r>
              <a:rPr lang="en-US" i="1" dirty="0" smtClean="0"/>
              <a:t>x</a:t>
            </a:r>
            <a:r>
              <a:rPr lang="en-US" dirty="0" smtClean="0"/>
              <a:t> for A to an input </a:t>
            </a:r>
            <a:r>
              <a:rPr lang="en-US" i="1" dirty="0" smtClean="0"/>
              <a:t>y</a:t>
            </a:r>
            <a:r>
              <a:rPr lang="en-US" dirty="0" smtClean="0"/>
              <a:t> for B in such a way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answer in B for </a:t>
            </a:r>
            <a:r>
              <a:rPr lang="en-US" i="1" dirty="0" smtClean="0"/>
              <a:t>y</a:t>
            </a:r>
            <a:r>
              <a:rPr lang="en-US" dirty="0" smtClean="0"/>
              <a:t> is yes, then the answer in A for </a:t>
            </a:r>
            <a:r>
              <a:rPr lang="en-US" i="1" dirty="0" smtClean="0"/>
              <a:t>x</a:t>
            </a:r>
            <a:r>
              <a:rPr lang="en-US" dirty="0" smtClean="0"/>
              <a:t> is yes.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answer in B for </a:t>
            </a:r>
            <a:r>
              <a:rPr lang="en-US" i="1" dirty="0" smtClean="0"/>
              <a:t>y</a:t>
            </a:r>
            <a:r>
              <a:rPr lang="en-US" dirty="0" smtClean="0"/>
              <a:t> is no, then the answer in A for </a:t>
            </a:r>
            <a:r>
              <a:rPr lang="en-US" i="1" dirty="0" smtClean="0"/>
              <a:t>x</a:t>
            </a:r>
            <a:r>
              <a:rPr lang="en-US" dirty="0" smtClean="0"/>
              <a:t> is no.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4949" y="5269369"/>
            <a:ext cx="8492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reduction algorithm runs in O(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</a:t>
            </a:r>
            <a:r>
              <a:rPr lang="en-US" dirty="0" smtClean="0"/>
              <a:t>) and the algorithm for B runs in O(</a:t>
            </a:r>
            <a:r>
              <a:rPr lang="en-US" i="1" dirty="0" smtClean="0"/>
              <a:t>m</a:t>
            </a:r>
            <a:r>
              <a:rPr lang="en-US" i="1" baseline="30000" dirty="0" smtClean="0"/>
              <a:t>d</a:t>
            </a:r>
            <a:r>
              <a:rPr lang="en-US" dirty="0" smtClean="0"/>
              <a:t>), then the resulting algorithm for A runs in O(</a:t>
            </a:r>
            <a:r>
              <a:rPr lang="en-US" i="1" dirty="0" err="1" smtClean="0"/>
              <a:t>n</a:t>
            </a:r>
            <a:r>
              <a:rPr lang="en-US" baseline="30000" dirty="0" err="1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n</a:t>
            </a:r>
            <a:r>
              <a:rPr lang="en-US" i="1" baseline="30000" dirty="0" err="1" smtClean="0"/>
              <a:t>cd</a:t>
            </a:r>
            <a:r>
              <a:rPr lang="en-US" dirty="0" smtClean="0"/>
              <a:t>). 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89009" y="1554278"/>
            <a:ext cx="2366375" cy="1043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polynomial-time reduction algorithm from A to 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9" name="Straight Arrow Connector 58"/>
          <p:cNvCxnSpPr>
            <a:stCxn id="10" idx="3"/>
          </p:cNvCxnSpPr>
          <p:nvPr/>
        </p:nvCxnSpPr>
        <p:spPr bwMode="auto">
          <a:xfrm flipV="1">
            <a:off x="7451316" y="1709707"/>
            <a:ext cx="795028" cy="364695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3"/>
          </p:cNvCxnSpPr>
          <p:nvPr/>
        </p:nvCxnSpPr>
        <p:spPr bwMode="auto">
          <a:xfrm>
            <a:off x="7451316" y="2074403"/>
            <a:ext cx="795028" cy="363877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5441103" y="1710489"/>
            <a:ext cx="2010213" cy="7278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polynomial-time algorithm for 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55387" y="1720204"/>
            <a:ext cx="1084979" cy="725590"/>
            <a:chOff x="2247060" y="4720451"/>
            <a:chExt cx="1080504" cy="707886"/>
          </a:xfrm>
        </p:grpSpPr>
        <p:cxnSp>
          <p:nvCxnSpPr>
            <p:cNvPr id="11" name="Straight Arrow Connector 10"/>
            <p:cNvCxnSpPr>
              <a:stCxn id="30" idx="1"/>
              <a:endCxn id="30" idx="3"/>
            </p:cNvCxnSpPr>
            <p:nvPr/>
          </p:nvCxnSpPr>
          <p:spPr bwMode="auto">
            <a:xfrm>
              <a:off x="2247060" y="5074395"/>
              <a:ext cx="1080504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247060" y="4720451"/>
              <a:ext cx="1080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input </a:t>
              </a:r>
              <a:r>
                <a:rPr lang="en-US" i="1" dirty="0" smtClean="0">
                  <a:solidFill>
                    <a:schemeClr val="tx2"/>
                  </a:solidFill>
                </a:rPr>
                <a:t>y</a:t>
              </a:r>
              <a:r>
                <a:rPr lang="en-US" dirty="0" smtClean="0">
                  <a:solidFill>
                    <a:schemeClr val="tx2"/>
                  </a:solidFill>
                </a:rPr>
                <a:t> to B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 rot="20249230">
            <a:off x="7441962" y="1525138"/>
            <a:ext cx="588755" cy="410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486B"/>
                </a:solidFill>
              </a:rPr>
              <a:t>yes</a:t>
            </a:r>
            <a:endParaRPr lang="en-US" dirty="0">
              <a:solidFill>
                <a:srgbClr val="01486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273658">
            <a:off x="7518271" y="2109559"/>
            <a:ext cx="463760" cy="410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1486B"/>
                </a:solidFill>
              </a:rPr>
              <a:t>no</a:t>
            </a:r>
            <a:endParaRPr lang="en-US" dirty="0">
              <a:solidFill>
                <a:srgbClr val="014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 animBg="1"/>
      <p:bldP spid="85" grpId="0"/>
      <p:bldP spid="89" grpId="0"/>
      <p:bldP spid="90" grpId="0"/>
      <p:bldP spid="4" grpId="0" animBg="1"/>
      <p:bldP spid="10" grpId="0" animBg="1"/>
      <p:bldP spid="69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1175285" y="1146751"/>
            <a:ext cx="7184402" cy="21892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687102" y="1232046"/>
            <a:ext cx="4246191" cy="14784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polynomial-time reductions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274625" y="1601664"/>
            <a:ext cx="1279544" cy="740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poly-time reduction alg. from A to 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05277" y="1710488"/>
            <a:ext cx="1004681" cy="5254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poly-time alg. for B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93162" y="1709707"/>
            <a:ext cx="881464" cy="523221"/>
            <a:chOff x="2750955" y="2947436"/>
            <a:chExt cx="893229" cy="510455"/>
          </a:xfrm>
        </p:grpSpPr>
        <p:cxnSp>
          <p:nvCxnSpPr>
            <p:cNvPr id="15" name="Straight Arrow Connector 14"/>
            <p:cNvCxnSpPr>
              <a:stCxn id="20" idx="1"/>
              <a:endCxn id="20" idx="3"/>
            </p:cNvCxnSpPr>
            <p:nvPr/>
          </p:nvCxnSpPr>
          <p:spPr bwMode="auto">
            <a:xfrm>
              <a:off x="2750955" y="3202664"/>
              <a:ext cx="893229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750955" y="2947436"/>
              <a:ext cx="893229" cy="51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input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x</a:t>
              </a:r>
              <a:r>
                <a:rPr lang="en-US" sz="1400" dirty="0" smtClean="0">
                  <a:solidFill>
                    <a:schemeClr val="tx2"/>
                  </a:solidFill>
                </a:rPr>
                <a:t> to A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38230" y="1720203"/>
            <a:ext cx="867049" cy="523219"/>
            <a:chOff x="3247592" y="4711205"/>
            <a:chExt cx="863472" cy="510453"/>
          </a:xfrm>
        </p:grpSpPr>
        <p:cxnSp>
          <p:nvCxnSpPr>
            <p:cNvPr id="11" name="Straight Arrow Connector 10"/>
            <p:cNvCxnSpPr>
              <a:stCxn id="30" idx="1"/>
              <a:endCxn id="30" idx="3"/>
            </p:cNvCxnSpPr>
            <p:nvPr/>
          </p:nvCxnSpPr>
          <p:spPr bwMode="auto">
            <a:xfrm>
              <a:off x="3247592" y="4966432"/>
              <a:ext cx="863472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247592" y="4711205"/>
              <a:ext cx="863472" cy="51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input </a:t>
              </a:r>
              <a:r>
                <a:rPr lang="en-US" sz="1400" i="1" dirty="0" smtClean="0">
                  <a:solidFill>
                    <a:schemeClr val="tx2"/>
                  </a:solidFill>
                </a:rPr>
                <a:t>y</a:t>
              </a:r>
              <a:r>
                <a:rPr lang="en-US" sz="1400" dirty="0" smtClean="0">
                  <a:solidFill>
                    <a:schemeClr val="tx2"/>
                  </a:solidFill>
                </a:rPr>
                <a:t> to B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59" name="Straight Arrow Connector 58"/>
          <p:cNvCxnSpPr>
            <a:stCxn id="10" idx="3"/>
          </p:cNvCxnSpPr>
          <p:nvPr/>
        </p:nvCxnSpPr>
        <p:spPr bwMode="auto">
          <a:xfrm flipV="1">
            <a:off x="7809958" y="1620617"/>
            <a:ext cx="559208" cy="352572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3"/>
          </p:cNvCxnSpPr>
          <p:nvPr/>
        </p:nvCxnSpPr>
        <p:spPr bwMode="auto">
          <a:xfrm>
            <a:off x="7809958" y="1973189"/>
            <a:ext cx="559208" cy="263450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49230">
            <a:off x="7707875" y="1563457"/>
            <a:ext cx="476876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486B"/>
                </a:solidFill>
              </a:rPr>
              <a:t>yes</a:t>
            </a:r>
            <a:endParaRPr lang="en-US" sz="1400" dirty="0">
              <a:solidFill>
                <a:srgbClr val="01486B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273658">
            <a:off x="7748985" y="2014560"/>
            <a:ext cx="384365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486B"/>
                </a:solidFill>
              </a:rPr>
              <a:t>no</a:t>
            </a:r>
            <a:endParaRPr lang="en-US" sz="1400" dirty="0">
              <a:solidFill>
                <a:srgbClr val="01486B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348253" y="1313696"/>
            <a:ext cx="718335" cy="325875"/>
            <a:chOff x="4218497" y="5119490"/>
            <a:chExt cx="727923" cy="317924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>
              <a:off x="4226074" y="5437413"/>
              <a:ext cx="720346" cy="1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218497" y="5119490"/>
              <a:ext cx="483241" cy="300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1486B"/>
                  </a:solidFill>
                </a:rPr>
                <a:t>yes</a:t>
              </a:r>
              <a:endParaRPr lang="en-US" dirty="0">
                <a:solidFill>
                  <a:srgbClr val="01486B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370301" y="2217685"/>
            <a:ext cx="681287" cy="310845"/>
            <a:chOff x="4236080" y="5317833"/>
            <a:chExt cx="690380" cy="303261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 flipV="1">
              <a:off x="4236080" y="5317833"/>
              <a:ext cx="690380" cy="3551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4266647" y="5320826"/>
              <a:ext cx="389495" cy="30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1486B"/>
                  </a:solidFill>
                </a:rPr>
                <a:t>no</a:t>
              </a:r>
              <a:endParaRPr lang="en-US" sz="1400" dirty="0">
                <a:solidFill>
                  <a:srgbClr val="01486B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2065583" y="1602427"/>
            <a:ext cx="1327577" cy="740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poly.-time reduction alg. from C to 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97944" y="1717214"/>
            <a:ext cx="881464" cy="523221"/>
            <a:chOff x="2725560" y="2935523"/>
            <a:chExt cx="893229" cy="510455"/>
          </a:xfrm>
        </p:grpSpPr>
        <p:cxnSp>
          <p:nvCxnSpPr>
            <p:cNvPr id="92" name="Straight Arrow Connector 91"/>
            <p:cNvCxnSpPr>
              <a:stCxn id="93" idx="1"/>
              <a:endCxn id="93" idx="3"/>
            </p:cNvCxnSpPr>
            <p:nvPr/>
          </p:nvCxnSpPr>
          <p:spPr bwMode="auto">
            <a:xfrm>
              <a:off x="2725560" y="3190751"/>
              <a:ext cx="893229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 w="med" len="med"/>
              <a:tailEnd type="triangle" w="lg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725560" y="2935523"/>
              <a:ext cx="893229" cy="51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input </a:t>
              </a:r>
              <a:r>
                <a:rPr lang="en-US" sz="1400" i="1" dirty="0">
                  <a:solidFill>
                    <a:schemeClr val="tx2"/>
                  </a:solidFill>
                </a:rPr>
                <a:t>Z</a:t>
              </a:r>
              <a:r>
                <a:rPr lang="en-US" sz="1400" dirty="0" smtClean="0">
                  <a:solidFill>
                    <a:schemeClr val="tx2"/>
                  </a:solidFill>
                </a:rPr>
                <a:t> to C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94" name="Straight Arrow Connector 93"/>
          <p:cNvCxnSpPr>
            <a:stCxn id="119" idx="1"/>
            <a:endCxn id="60" idx="1"/>
          </p:cNvCxnSpPr>
          <p:nvPr/>
        </p:nvCxnSpPr>
        <p:spPr bwMode="auto">
          <a:xfrm>
            <a:off x="1687102" y="1971275"/>
            <a:ext cx="378481" cy="1575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578078" y="2983512"/>
            <a:ext cx="2669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polynomial-time algorithm for C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5564397" y="1973614"/>
            <a:ext cx="378481" cy="7902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834859" y="2434592"/>
            <a:ext cx="397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polynomial-time reduction algorithm from C to B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22" name="Straight Arrow Connector 121"/>
          <p:cNvCxnSpPr>
            <a:stCxn id="93" idx="3"/>
            <a:endCxn id="119" idx="1"/>
          </p:cNvCxnSpPr>
          <p:nvPr/>
        </p:nvCxnSpPr>
        <p:spPr bwMode="auto">
          <a:xfrm flipV="1">
            <a:off x="1179409" y="1971275"/>
            <a:ext cx="507693" cy="7550"/>
          </a:xfrm>
          <a:prstGeom prst="straightConnector1">
            <a:avLst/>
          </a:prstGeom>
          <a:ln w="76200" cmpd="sng">
            <a:solidFill>
              <a:schemeClr val="accent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4949" y="3639278"/>
            <a:ext cx="84923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is NP-hard, and there is a polynomial-time reduction algorithm from A to B, then from every problem C in NP there exists a polynomial-time reduction algorithm to B.</a:t>
            </a:r>
            <a:endParaRPr lang="en-US" dirty="0"/>
          </a:p>
          <a:p>
            <a:r>
              <a:rPr lang="en-US" dirty="0" smtClean="0"/>
              <a:t>Therefore:</a:t>
            </a:r>
          </a:p>
          <a:p>
            <a:pPr lvl="1"/>
            <a:r>
              <a:rPr lang="en-US" dirty="0">
                <a:solidFill>
                  <a:srgbClr val="0075F6"/>
                </a:solidFill>
              </a:rPr>
              <a:t>I</a:t>
            </a:r>
            <a:r>
              <a:rPr lang="en-US" dirty="0" smtClean="0">
                <a:solidFill>
                  <a:srgbClr val="0075F6"/>
                </a:solidFill>
              </a:rPr>
              <a:t>f A is NP-hard, and there exists a polynomial-time reduction algorithm from A to B, then B is NP-hard too!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So: it suffices to reduce </a:t>
            </a:r>
            <a:r>
              <a:rPr lang="en-US" dirty="0" smtClean="0">
                <a:solidFill>
                  <a:srgbClr val="02886B"/>
                </a:solidFill>
              </a:rPr>
              <a:t>just one </a:t>
            </a:r>
            <a:r>
              <a:rPr lang="en-US" dirty="0" smtClean="0">
                <a:solidFill>
                  <a:schemeClr val="accent4"/>
                </a:solidFill>
              </a:rPr>
              <a:t>NP-hard problem to B (instead of all NP problems) to show that it is NP-hard!</a:t>
            </a:r>
          </a:p>
        </p:txBody>
      </p:sp>
    </p:spTree>
    <p:extLst>
      <p:ext uri="{BB962C8B-B14F-4D97-AF65-F5344CB8AC3E}">
        <p14:creationId xmlns:p14="http://schemas.microsoft.com/office/powerpoint/2010/main" val="9301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1843043" y="1228275"/>
            <a:ext cx="5715087" cy="1750029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mother problem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9034" y="1224098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NP-complete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5374" y="-170953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020" y="1791976"/>
            <a:ext cx="470513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boolean</a:t>
            </a:r>
            <a:r>
              <a:rPr lang="en-US" sz="2800" dirty="0" smtClean="0"/>
              <a:t> formula </a:t>
            </a:r>
            <a:r>
              <a:rPr lang="en-US" sz="2800" dirty="0" err="1" smtClean="0"/>
              <a:t>satisfiability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116731" y="4370135"/>
            <a:ext cx="5166990" cy="7100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Theorem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</a:t>
            </a:r>
            <a:r>
              <a:rPr lang="en-US" dirty="0"/>
              <a:t>The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satisfiability</a:t>
            </a:r>
            <a:r>
              <a:rPr lang="en-US" dirty="0"/>
              <a:t> problem is </a:t>
            </a:r>
            <a:r>
              <a:rPr lang="en-US" b="1" dirty="0">
                <a:solidFill>
                  <a:schemeClr val="accent1"/>
                </a:solidFill>
              </a:rPr>
              <a:t>NP-complete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LeonidLev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25324"/>
          <a:stretch/>
        </p:blipFill>
        <p:spPr>
          <a:xfrm>
            <a:off x="7742114" y="4040155"/>
            <a:ext cx="1400299" cy="2133600"/>
          </a:xfrm>
          <a:prstGeom prst="rect">
            <a:avLst/>
          </a:prstGeom>
        </p:spPr>
      </p:pic>
      <p:pic>
        <p:nvPicPr>
          <p:cNvPr id="14" name="Picture 13" descr="StephenCoo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8583"/>
          <a:stretch/>
        </p:blipFill>
        <p:spPr>
          <a:xfrm>
            <a:off x="244235" y="4110263"/>
            <a:ext cx="1405226" cy="21284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127" y="625262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Stephen Cook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77218" y="6188697"/>
            <a:ext cx="120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Leonid Levin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5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" grpId="0" animBg="1"/>
      <p:bldP spid="12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pic>
        <p:nvPicPr>
          <p:cNvPr id="4" name="Content Placeholder 3" descr="Bettina10Small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r="-524"/>
          <a:stretch/>
        </p:blipFill>
        <p:spPr>
          <a:xfrm>
            <a:off x="452022" y="1096223"/>
            <a:ext cx="2441360" cy="3090143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4995" y="1099167"/>
            <a:ext cx="5908555" cy="188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A complete description of an algorithm consists of </a:t>
            </a:r>
            <a:r>
              <a:rPr lang="en-US" dirty="0" smtClean="0">
                <a:solidFill>
                  <a:schemeClr val="accent4"/>
                </a:solidFill>
              </a:rPr>
              <a:t>three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parts:</a:t>
            </a:r>
            <a:endParaRPr lang="en-US" sz="1200" dirty="0" smtClean="0"/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00"/>
                </a:solidFill>
              </a:rPr>
              <a:t>algorithm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proof of the algorithm’s correctness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derivation of the algorithm’s running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107" y="4796795"/>
            <a:ext cx="74096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we really care about the running time of an algorithm?</a:t>
            </a:r>
          </a:p>
          <a:p>
            <a:r>
              <a:rPr lang="en-US" dirty="0" smtClean="0"/>
              <a:t>Couldn’t we just improve our hardware, to compensate for the inefficiency of an algorithm?</a:t>
            </a:r>
          </a:p>
        </p:txBody>
      </p:sp>
    </p:spTree>
    <p:extLst>
      <p:ext uri="{BB962C8B-B14F-4D97-AF65-F5344CB8AC3E}">
        <p14:creationId xmlns:p14="http://schemas.microsoft.com/office/powerpoint/2010/main" val="42300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Subset-sum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46640" y="1486687"/>
            <a:ext cx="8496910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subset-sum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finite set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of positive integers and a target number </a:t>
            </a:r>
            <a:r>
              <a:rPr lang="en-US" i="1" dirty="0" smtClean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has a subset whose elements sum exactly to </a:t>
            </a:r>
            <a:r>
              <a:rPr lang="en-US" i="1" dirty="0" smtClean="0">
                <a:solidFill>
                  <a:schemeClr val="accent4"/>
                </a:solidFill>
              </a:rPr>
              <a:t>t. </a:t>
            </a:r>
            <a:r>
              <a:rPr lang="en-US" dirty="0" smtClean="0">
                <a:solidFill>
                  <a:schemeClr val="accent4"/>
                </a:solidFill>
              </a:rPr>
              <a:t>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309" y="3346941"/>
            <a:ext cx="8459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</a:t>
            </a:r>
            <a:r>
              <a:rPr lang="en-US" dirty="0" smtClean="0"/>
              <a:t> for the subset-sum problem is a subset of </a:t>
            </a:r>
            <a:r>
              <a:rPr lang="en-US" i="1" dirty="0" smtClean="0"/>
              <a:t>S</a:t>
            </a:r>
            <a:r>
              <a:rPr lang="en-US" dirty="0" smtClean="0"/>
              <a:t>; verification boils down to checking that the numbers in the subset add up to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the subset-sum problem is in 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book explains the details of an intricate polynomial-time reduction from (a variant of)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to the subset-sum problem.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the subset-sum problem is 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Conclusion: </a:t>
            </a:r>
            <a:r>
              <a:rPr lang="en-US" dirty="0" smtClean="0">
                <a:solidFill>
                  <a:srgbClr val="0075F6"/>
                </a:solidFill>
              </a:rPr>
              <a:t>the subset-sum problem is NP-complete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Hamiltonian-cycle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53655" y="1315008"/>
            <a:ext cx="8372767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hamiltonian</a:t>
            </a:r>
            <a:r>
              <a:rPr lang="en-US" dirty="0" smtClean="0">
                <a:solidFill>
                  <a:schemeClr val="accent1"/>
                </a:solidFill>
              </a:rPr>
              <a:t>-cycle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undirected graph.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the graph has </a:t>
            </a:r>
            <a:r>
              <a:rPr lang="en-US" dirty="0" err="1" smtClean="0">
                <a:solidFill>
                  <a:schemeClr val="accent4"/>
                </a:solidFill>
              </a:rPr>
              <a:t>hamiltonian</a:t>
            </a:r>
            <a:r>
              <a:rPr lang="en-US" dirty="0" smtClean="0">
                <a:solidFill>
                  <a:schemeClr val="accent4"/>
                </a:solidFill>
              </a:rPr>
              <a:t> cycle. 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3655" y="2985434"/>
            <a:ext cx="8459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</a:t>
            </a:r>
            <a:r>
              <a:rPr lang="en-US" dirty="0" smtClean="0"/>
              <a:t> for the </a:t>
            </a:r>
            <a:r>
              <a:rPr lang="en-US" dirty="0" err="1" smtClean="0"/>
              <a:t>hamiltonian</a:t>
            </a:r>
            <a:r>
              <a:rPr lang="en-US" dirty="0" smtClean="0"/>
              <a:t>-cycle problem is some permutation of the list of vertices of the graph, with the first vertex of the list repeated at the end. </a:t>
            </a:r>
            <a:r>
              <a:rPr lang="en-US" dirty="0"/>
              <a:t>V</a:t>
            </a:r>
            <a:r>
              <a:rPr lang="en-US" dirty="0" smtClean="0"/>
              <a:t>erification amounts to checking that the list is indeed a path in the graph.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the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-cycle problem is in 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book presents a polynomial-time reduction (in several steps) from (a variant of)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satisfiability</a:t>
            </a:r>
            <a:r>
              <a:rPr lang="en-US" dirty="0" smtClean="0"/>
              <a:t> to the </a:t>
            </a:r>
            <a:r>
              <a:rPr lang="en-US" dirty="0" err="1" smtClean="0"/>
              <a:t>hamiltonian</a:t>
            </a:r>
            <a:r>
              <a:rPr lang="en-US" dirty="0" smtClean="0"/>
              <a:t>-cycle problem.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the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-cycle problem is 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Conclusion: </a:t>
            </a:r>
            <a:r>
              <a:rPr lang="en-US" dirty="0" smtClean="0">
                <a:solidFill>
                  <a:srgbClr val="0075F6"/>
                </a:solidFill>
              </a:rPr>
              <a:t>the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-cycle problem is NP-complete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911810" y="1228275"/>
            <a:ext cx="7577552" cy="3396734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843043" y="1228275"/>
            <a:ext cx="5715087" cy="1750029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family tree of reductions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9396" y="1219924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NP-complete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609" y="3268127"/>
            <a:ext cx="296587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hamiltonian</a:t>
            </a:r>
            <a:r>
              <a:rPr lang="en-US" sz="2800" dirty="0" smtClean="0"/>
              <a:t>-cycle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1230" y="3268127"/>
            <a:ext cx="204414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ubset-sum</a:t>
            </a:r>
            <a:endParaRPr lang="en-US" sz="2800" dirty="0"/>
          </a:p>
        </p:txBody>
      </p:sp>
      <p:cxnSp>
        <p:nvCxnSpPr>
          <p:cNvPr id="32" name="Straight Arrow Connector 31"/>
          <p:cNvCxnSpPr>
            <a:endCxn id="5" idx="0"/>
          </p:cNvCxnSpPr>
          <p:nvPr/>
        </p:nvCxnSpPr>
        <p:spPr bwMode="auto">
          <a:xfrm flipH="1">
            <a:off x="3056548" y="2315196"/>
            <a:ext cx="1605361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6" idx="0"/>
          </p:cNvCxnSpPr>
          <p:nvPr/>
        </p:nvCxnSpPr>
        <p:spPr bwMode="auto">
          <a:xfrm>
            <a:off x="4700587" y="2315196"/>
            <a:ext cx="2032718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374" y="-170953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020" y="1791976"/>
            <a:ext cx="470513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boolean</a:t>
            </a:r>
            <a:r>
              <a:rPr lang="en-US" sz="2800" dirty="0" smtClean="0"/>
              <a:t> formula </a:t>
            </a:r>
            <a:r>
              <a:rPr lang="en-US" sz="2800" dirty="0" err="1" smtClean="0"/>
              <a:t>satisfiability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1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(TSP)</a:t>
            </a:r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>
            <a:off x="454950" y="1223333"/>
            <a:ext cx="84923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886B"/>
                </a:solidFill>
              </a:rPr>
              <a:t>travelling salesman decision problem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with </a:t>
            </a:r>
            <a:r>
              <a:rPr lang="en-US" sz="1800" i="1" dirty="0" smtClean="0"/>
              <a:t>n</a:t>
            </a:r>
            <a:r>
              <a:rPr lang="en-US" sz="1800" dirty="0" smtClean="0"/>
              <a:t> locations </a:t>
            </a:r>
            <a:r>
              <a:rPr lang="en-US" sz="1800" dirty="0"/>
              <a:t>(one of the locations is the </a:t>
            </a:r>
            <a:r>
              <a:rPr lang="en-US" sz="1800" i="1" dirty="0" smtClean="0"/>
              <a:t>depot) </a:t>
            </a:r>
            <a:r>
              <a:rPr lang="en-US" sz="1800" dirty="0" smtClean="0"/>
              <a:t>connected by road segments, with distances attached to the road segments</a:t>
            </a:r>
            <a:r>
              <a:rPr lang="en-US" sz="1800" i="1" dirty="0" smtClean="0"/>
              <a:t>,</a:t>
            </a:r>
            <a:r>
              <a:rPr lang="en-US" sz="1800" dirty="0" smtClean="0"/>
              <a:t> and an integer 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Yes if there exists a route of distance less or equal </a:t>
            </a:r>
            <a:r>
              <a:rPr lang="en-US" sz="1800" i="1" dirty="0" smtClean="0"/>
              <a:t>k </a:t>
            </a:r>
            <a:r>
              <a:rPr lang="en-US" sz="1800" dirty="0" smtClean="0"/>
              <a:t>that starts and ends at the depot and visits all locations on the map exactly once. No otherwise.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9156" y="3091760"/>
            <a:ext cx="84592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</a:t>
            </a:r>
            <a:r>
              <a:rPr lang="en-US" dirty="0" smtClean="0"/>
              <a:t> for TSP is some permutation of the list of </a:t>
            </a:r>
            <a:r>
              <a:rPr lang="en-US" i="1" dirty="0" smtClean="0"/>
              <a:t>n</a:t>
            </a:r>
            <a:r>
              <a:rPr lang="en-US" dirty="0" smtClean="0"/>
              <a:t>+1 locations starting and ending with the depot. </a:t>
            </a:r>
            <a:r>
              <a:rPr lang="en-US" dirty="0"/>
              <a:t>V</a:t>
            </a:r>
            <a:r>
              <a:rPr lang="en-US" dirty="0" smtClean="0"/>
              <a:t>erification amounts to checking that every location is in the list and the sum of the distances is less than or equal to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TSP is in NP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5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dirty="0" err="1" smtClean="0"/>
              <a:t>hamiltonian</a:t>
            </a:r>
            <a:r>
              <a:rPr lang="en-US" dirty="0" smtClean="0"/>
              <a:t>-cycle to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090" y="1190949"/>
            <a:ext cx="5362276" cy="1294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>
                <a:solidFill>
                  <a:srgbClr val="0075F6"/>
                </a:solidFill>
              </a:rPr>
              <a:t>hamiltonian</a:t>
            </a:r>
            <a:r>
              <a:rPr lang="en-US" dirty="0" smtClean="0">
                <a:solidFill>
                  <a:srgbClr val="0075F6"/>
                </a:solidFill>
              </a:rPr>
              <a:t> cycle </a:t>
            </a:r>
            <a:r>
              <a:rPr lang="en-US" dirty="0" smtClean="0"/>
              <a:t>in an undirected graph is a path in the graph that starts and ends with the same vertex and visits each vertex exactly once.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3578497" y="2571387"/>
            <a:ext cx="5365932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hamiltonian</a:t>
            </a:r>
            <a:r>
              <a:rPr lang="en-US" dirty="0" smtClean="0">
                <a:solidFill>
                  <a:schemeClr val="accent1"/>
                </a:solidFill>
              </a:rPr>
              <a:t>-cycle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undirected graph.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the graph has </a:t>
            </a:r>
            <a:r>
              <a:rPr lang="en-US" dirty="0" err="1" smtClean="0">
                <a:solidFill>
                  <a:schemeClr val="accent4"/>
                </a:solidFill>
              </a:rPr>
              <a:t>hamiltonian</a:t>
            </a:r>
            <a:r>
              <a:rPr lang="en-US" dirty="0" smtClean="0">
                <a:solidFill>
                  <a:schemeClr val="accent4"/>
                </a:solidFill>
              </a:rPr>
              <a:t> cycle. 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4149" y="4643928"/>
            <a:ext cx="84792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reduce the </a:t>
            </a:r>
            <a:r>
              <a:rPr lang="en-US" dirty="0" err="1" smtClean="0"/>
              <a:t>hamiltonian</a:t>
            </a:r>
            <a:r>
              <a:rPr lang="en-US" dirty="0" smtClean="0"/>
              <a:t>-cycle problem to the traveling salesman problem (TSP) assign to all edges a weight of 0, and then add all missing edges (grey edges in the above graph) with a weight of 1.</a:t>
            </a:r>
          </a:p>
          <a:p>
            <a:r>
              <a:rPr lang="en-US" dirty="0" smtClean="0"/>
              <a:t>Then the original graph has a </a:t>
            </a:r>
            <a:r>
              <a:rPr lang="en-US" dirty="0" err="1" smtClean="0"/>
              <a:t>hamiltonian</a:t>
            </a:r>
            <a:r>
              <a:rPr lang="en-US" dirty="0"/>
              <a:t> </a:t>
            </a:r>
            <a:r>
              <a:rPr lang="en-US" dirty="0" smtClean="0"/>
              <a:t>cycle if, and only if, the resulting graph has a TSP-route of distance 0.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8641" y="1278803"/>
            <a:ext cx="2812483" cy="3125196"/>
            <a:chOff x="448641" y="1278803"/>
            <a:chExt cx="2812483" cy="3125196"/>
          </a:xfrm>
        </p:grpSpPr>
        <p:cxnSp>
          <p:nvCxnSpPr>
            <p:cNvPr id="13" name="Straight Connector 12"/>
            <p:cNvCxnSpPr>
              <a:stCxn id="34" idx="6"/>
              <a:endCxn id="37" idx="2"/>
            </p:cNvCxnSpPr>
            <p:nvPr/>
          </p:nvCxnSpPr>
          <p:spPr bwMode="auto">
            <a:xfrm flipV="1">
              <a:off x="1550254" y="1458915"/>
              <a:ext cx="632844" cy="181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3" name="Straight Connector 92"/>
            <p:cNvCxnSpPr>
              <a:stCxn id="34" idx="6"/>
              <a:endCxn id="32" idx="1"/>
            </p:cNvCxnSpPr>
            <p:nvPr/>
          </p:nvCxnSpPr>
          <p:spPr bwMode="auto">
            <a:xfrm>
              <a:off x="1550254" y="1460729"/>
              <a:ext cx="1403161" cy="123335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5" name="Straight Connector 94"/>
            <p:cNvCxnSpPr>
              <a:stCxn id="34" idx="5"/>
              <a:endCxn id="33" idx="0"/>
            </p:cNvCxnSpPr>
            <p:nvPr/>
          </p:nvCxnSpPr>
          <p:spPr bwMode="auto">
            <a:xfrm>
              <a:off x="1498393" y="1588087"/>
              <a:ext cx="1224626" cy="2448431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6" name="Straight Connector 95"/>
            <p:cNvCxnSpPr>
              <a:stCxn id="34" idx="5"/>
              <a:endCxn id="28" idx="0"/>
            </p:cNvCxnSpPr>
            <p:nvPr/>
          </p:nvCxnSpPr>
          <p:spPr bwMode="auto">
            <a:xfrm>
              <a:off x="1498393" y="1588087"/>
              <a:ext cx="870842" cy="1314502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8" name="Straight Connector 97"/>
            <p:cNvCxnSpPr>
              <a:stCxn id="34" idx="4"/>
              <a:endCxn id="29" idx="0"/>
            </p:cNvCxnSpPr>
            <p:nvPr/>
          </p:nvCxnSpPr>
          <p:spPr bwMode="auto">
            <a:xfrm>
              <a:off x="1373190" y="1640841"/>
              <a:ext cx="830944" cy="185864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1" name="Straight Connector 100"/>
            <p:cNvCxnSpPr>
              <a:stCxn id="34" idx="4"/>
              <a:endCxn id="27" idx="0"/>
            </p:cNvCxnSpPr>
            <p:nvPr/>
          </p:nvCxnSpPr>
          <p:spPr bwMode="auto">
            <a:xfrm>
              <a:off x="1373190" y="1640841"/>
              <a:ext cx="471715" cy="81906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5" name="Straight Connector 104"/>
            <p:cNvCxnSpPr>
              <a:stCxn id="34" idx="4"/>
              <a:endCxn id="30" idx="0"/>
            </p:cNvCxnSpPr>
            <p:nvPr/>
          </p:nvCxnSpPr>
          <p:spPr bwMode="auto">
            <a:xfrm>
              <a:off x="1373190" y="1640841"/>
              <a:ext cx="121559" cy="185683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8" name="Straight Connector 107"/>
            <p:cNvCxnSpPr>
              <a:stCxn id="34" idx="4"/>
              <a:endCxn id="31" idx="0"/>
            </p:cNvCxnSpPr>
            <p:nvPr/>
          </p:nvCxnSpPr>
          <p:spPr bwMode="auto">
            <a:xfrm flipH="1">
              <a:off x="1326020" y="1640841"/>
              <a:ext cx="47170" cy="125267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1" name="Straight Connector 110"/>
            <p:cNvCxnSpPr>
              <a:stCxn id="34" idx="3"/>
              <a:endCxn id="35" idx="0"/>
            </p:cNvCxnSpPr>
            <p:nvPr/>
          </p:nvCxnSpPr>
          <p:spPr bwMode="auto">
            <a:xfrm flipH="1">
              <a:off x="979490" y="1588087"/>
              <a:ext cx="268497" cy="245568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5" name="Straight Connector 114"/>
            <p:cNvCxnSpPr>
              <a:stCxn id="34" idx="3"/>
              <a:endCxn id="36" idx="0"/>
            </p:cNvCxnSpPr>
            <p:nvPr/>
          </p:nvCxnSpPr>
          <p:spPr bwMode="auto">
            <a:xfrm flipH="1">
              <a:off x="625705" y="1588087"/>
              <a:ext cx="622282" cy="106775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8" name="Straight Connector 117"/>
            <p:cNvCxnSpPr>
              <a:stCxn id="37" idx="3"/>
              <a:endCxn id="99" idx="7"/>
            </p:cNvCxnSpPr>
            <p:nvPr/>
          </p:nvCxnSpPr>
          <p:spPr bwMode="auto">
            <a:xfrm flipH="1">
              <a:off x="1971922" y="1586273"/>
              <a:ext cx="263037" cy="32041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1" name="Straight Connector 120"/>
            <p:cNvCxnSpPr>
              <a:stCxn id="37" idx="4"/>
              <a:endCxn id="32" idx="1"/>
            </p:cNvCxnSpPr>
            <p:nvPr/>
          </p:nvCxnSpPr>
          <p:spPr bwMode="auto">
            <a:xfrm>
              <a:off x="2360162" y="1639027"/>
              <a:ext cx="593253" cy="1055059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4" name="Straight Connector 123"/>
            <p:cNvCxnSpPr>
              <a:stCxn id="37" idx="4"/>
              <a:endCxn id="28" idx="0"/>
            </p:cNvCxnSpPr>
            <p:nvPr/>
          </p:nvCxnSpPr>
          <p:spPr bwMode="auto">
            <a:xfrm>
              <a:off x="2360162" y="1639027"/>
              <a:ext cx="9073" cy="1263562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7" name="Straight Connector 126"/>
            <p:cNvCxnSpPr>
              <a:stCxn id="37" idx="3"/>
              <a:endCxn id="31" idx="0"/>
            </p:cNvCxnSpPr>
            <p:nvPr/>
          </p:nvCxnSpPr>
          <p:spPr bwMode="auto">
            <a:xfrm flipH="1">
              <a:off x="1326020" y="1586273"/>
              <a:ext cx="908939" cy="1307245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1" name="Straight Connector 130"/>
            <p:cNvCxnSpPr>
              <a:stCxn id="37" idx="3"/>
              <a:endCxn id="36" idx="7"/>
            </p:cNvCxnSpPr>
            <p:nvPr/>
          </p:nvCxnSpPr>
          <p:spPr bwMode="auto">
            <a:xfrm flipH="1">
              <a:off x="750908" y="1586273"/>
              <a:ext cx="1484051" cy="1122326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3" name="Straight Connector 132"/>
            <p:cNvCxnSpPr>
              <a:stCxn id="37" idx="4"/>
              <a:endCxn id="35" idx="7"/>
            </p:cNvCxnSpPr>
            <p:nvPr/>
          </p:nvCxnSpPr>
          <p:spPr bwMode="auto">
            <a:xfrm flipH="1">
              <a:off x="1104693" y="1639027"/>
              <a:ext cx="1255469" cy="2457502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6" name="Straight Connector 135"/>
            <p:cNvCxnSpPr>
              <a:stCxn id="37" idx="4"/>
              <a:endCxn id="33" idx="1"/>
            </p:cNvCxnSpPr>
            <p:nvPr/>
          </p:nvCxnSpPr>
          <p:spPr bwMode="auto">
            <a:xfrm>
              <a:off x="2360162" y="1639027"/>
              <a:ext cx="237654" cy="2450245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9" name="Straight Connector 138"/>
            <p:cNvCxnSpPr>
              <a:stCxn id="38" idx="3"/>
              <a:endCxn id="36" idx="6"/>
            </p:cNvCxnSpPr>
            <p:nvPr/>
          </p:nvCxnSpPr>
          <p:spPr bwMode="auto">
            <a:xfrm flipH="1">
              <a:off x="802769" y="1593530"/>
              <a:ext cx="2156088" cy="124242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3" name="Straight Connector 142"/>
            <p:cNvCxnSpPr>
              <a:stCxn id="38" idx="3"/>
              <a:endCxn id="99" idx="7"/>
            </p:cNvCxnSpPr>
            <p:nvPr/>
          </p:nvCxnSpPr>
          <p:spPr bwMode="auto">
            <a:xfrm flipH="1">
              <a:off x="1971922" y="1593530"/>
              <a:ext cx="986935" cy="313156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7" name="Straight Connector 146"/>
            <p:cNvCxnSpPr>
              <a:stCxn id="38" idx="4"/>
              <a:endCxn id="27" idx="7"/>
            </p:cNvCxnSpPr>
            <p:nvPr/>
          </p:nvCxnSpPr>
          <p:spPr bwMode="auto">
            <a:xfrm flipH="1">
              <a:off x="1970108" y="1646284"/>
              <a:ext cx="1113952" cy="86637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2" name="Straight Connector 151"/>
            <p:cNvCxnSpPr>
              <a:stCxn id="38" idx="4"/>
              <a:endCxn id="28" idx="0"/>
            </p:cNvCxnSpPr>
            <p:nvPr/>
          </p:nvCxnSpPr>
          <p:spPr bwMode="auto">
            <a:xfrm flipH="1">
              <a:off x="2369235" y="1646284"/>
              <a:ext cx="714825" cy="1256305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5" name="Straight Connector 154"/>
            <p:cNvCxnSpPr>
              <a:stCxn id="38" idx="4"/>
              <a:endCxn id="32" idx="0"/>
            </p:cNvCxnSpPr>
            <p:nvPr/>
          </p:nvCxnSpPr>
          <p:spPr bwMode="auto">
            <a:xfrm flipH="1">
              <a:off x="3078618" y="1646284"/>
              <a:ext cx="5442" cy="99504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8" name="Straight Connector 157"/>
            <p:cNvCxnSpPr>
              <a:stCxn id="38" idx="4"/>
              <a:endCxn id="33" idx="0"/>
            </p:cNvCxnSpPr>
            <p:nvPr/>
          </p:nvCxnSpPr>
          <p:spPr bwMode="auto">
            <a:xfrm flipH="1">
              <a:off x="2723019" y="1646284"/>
              <a:ext cx="361041" cy="239023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1" name="Straight Connector 160"/>
            <p:cNvCxnSpPr>
              <a:stCxn id="38" idx="4"/>
              <a:endCxn id="29" idx="7"/>
            </p:cNvCxnSpPr>
            <p:nvPr/>
          </p:nvCxnSpPr>
          <p:spPr bwMode="auto">
            <a:xfrm flipH="1">
              <a:off x="2329337" y="1646284"/>
              <a:ext cx="754723" cy="1905959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3" name="Straight Connector 162"/>
            <p:cNvCxnSpPr>
              <a:stCxn id="38" idx="3"/>
              <a:endCxn id="30" idx="7"/>
            </p:cNvCxnSpPr>
            <p:nvPr/>
          </p:nvCxnSpPr>
          <p:spPr bwMode="auto">
            <a:xfrm flipH="1">
              <a:off x="1619952" y="1593530"/>
              <a:ext cx="1338905" cy="1956899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6" name="Straight Connector 165"/>
            <p:cNvCxnSpPr>
              <a:stCxn id="38" idx="3"/>
              <a:endCxn id="35" idx="0"/>
            </p:cNvCxnSpPr>
            <p:nvPr/>
          </p:nvCxnSpPr>
          <p:spPr bwMode="auto">
            <a:xfrm flipH="1">
              <a:off x="979490" y="1593530"/>
              <a:ext cx="1979367" cy="2450245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9" name="Straight Connector 168"/>
            <p:cNvCxnSpPr>
              <a:stCxn id="36" idx="6"/>
              <a:endCxn id="27" idx="2"/>
            </p:cNvCxnSpPr>
            <p:nvPr/>
          </p:nvCxnSpPr>
          <p:spPr bwMode="auto">
            <a:xfrm flipV="1">
              <a:off x="802769" y="2640016"/>
              <a:ext cx="865072" cy="195941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72" name="Straight Connector 171"/>
            <p:cNvCxnSpPr>
              <a:stCxn id="36" idx="6"/>
              <a:endCxn id="32" idx="2"/>
            </p:cNvCxnSpPr>
            <p:nvPr/>
          </p:nvCxnSpPr>
          <p:spPr bwMode="auto">
            <a:xfrm flipV="1">
              <a:off x="802769" y="2821444"/>
              <a:ext cx="2098785" cy="1451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75" name="Straight Connector 174"/>
            <p:cNvCxnSpPr>
              <a:stCxn id="99" idx="3"/>
              <a:endCxn id="35" idx="0"/>
            </p:cNvCxnSpPr>
            <p:nvPr/>
          </p:nvCxnSpPr>
          <p:spPr bwMode="auto">
            <a:xfrm flipH="1">
              <a:off x="979490" y="2161402"/>
              <a:ext cx="742026" cy="188237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78" name="Straight Connector 177"/>
            <p:cNvCxnSpPr>
              <a:stCxn id="99" idx="5"/>
              <a:endCxn id="33" idx="0"/>
            </p:cNvCxnSpPr>
            <p:nvPr/>
          </p:nvCxnSpPr>
          <p:spPr bwMode="auto">
            <a:xfrm>
              <a:off x="1971922" y="2161402"/>
              <a:ext cx="751097" cy="1875116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1" name="Straight Connector 180"/>
            <p:cNvCxnSpPr>
              <a:stCxn id="99" idx="5"/>
              <a:endCxn id="29" idx="0"/>
            </p:cNvCxnSpPr>
            <p:nvPr/>
          </p:nvCxnSpPr>
          <p:spPr bwMode="auto">
            <a:xfrm>
              <a:off x="1971922" y="2161402"/>
              <a:ext cx="232212" cy="133808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4" name="Straight Connector 183"/>
            <p:cNvCxnSpPr>
              <a:stCxn id="99" idx="3"/>
              <a:endCxn id="30" idx="0"/>
            </p:cNvCxnSpPr>
            <p:nvPr/>
          </p:nvCxnSpPr>
          <p:spPr bwMode="auto">
            <a:xfrm flipH="1">
              <a:off x="1494749" y="2161402"/>
              <a:ext cx="226767" cy="133627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8" name="Straight Connector 187"/>
            <p:cNvCxnSpPr>
              <a:stCxn id="99" idx="3"/>
              <a:endCxn id="35" idx="7"/>
            </p:cNvCxnSpPr>
            <p:nvPr/>
          </p:nvCxnSpPr>
          <p:spPr bwMode="auto">
            <a:xfrm flipH="1">
              <a:off x="1104693" y="2161402"/>
              <a:ext cx="616823" cy="193512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1" name="Straight Connector 190"/>
            <p:cNvCxnSpPr>
              <a:stCxn id="99" idx="5"/>
              <a:endCxn id="33" idx="1"/>
            </p:cNvCxnSpPr>
            <p:nvPr/>
          </p:nvCxnSpPr>
          <p:spPr bwMode="auto">
            <a:xfrm>
              <a:off x="1971922" y="2161402"/>
              <a:ext cx="625894" cy="1927870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4" name="Straight Connector 193"/>
            <p:cNvCxnSpPr>
              <a:stCxn id="36" idx="6"/>
              <a:endCxn id="28" idx="2"/>
            </p:cNvCxnSpPr>
            <p:nvPr/>
          </p:nvCxnSpPr>
          <p:spPr bwMode="auto">
            <a:xfrm>
              <a:off x="802769" y="2835957"/>
              <a:ext cx="1389402" cy="24674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7" name="Straight Connector 196"/>
            <p:cNvCxnSpPr>
              <a:stCxn id="36" idx="6"/>
              <a:endCxn id="33" idx="2"/>
            </p:cNvCxnSpPr>
            <p:nvPr/>
          </p:nvCxnSpPr>
          <p:spPr bwMode="auto">
            <a:xfrm>
              <a:off x="802769" y="2835957"/>
              <a:ext cx="1743186" cy="1380673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0" name="Straight Connector 199"/>
            <p:cNvCxnSpPr>
              <a:stCxn id="36" idx="5"/>
              <a:endCxn id="30" idx="1"/>
            </p:cNvCxnSpPr>
            <p:nvPr/>
          </p:nvCxnSpPr>
          <p:spPr bwMode="auto">
            <a:xfrm>
              <a:off x="750908" y="2963315"/>
              <a:ext cx="618638" cy="587114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3" name="Straight Connector 202"/>
            <p:cNvCxnSpPr>
              <a:stCxn id="36" idx="5"/>
              <a:endCxn id="29" idx="1"/>
            </p:cNvCxnSpPr>
            <p:nvPr/>
          </p:nvCxnSpPr>
          <p:spPr bwMode="auto">
            <a:xfrm>
              <a:off x="750908" y="2963315"/>
              <a:ext cx="1328023" cy="58892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6" name="Straight Connector 205"/>
            <p:cNvCxnSpPr>
              <a:stCxn id="31" idx="6"/>
              <a:endCxn id="28" idx="2"/>
            </p:cNvCxnSpPr>
            <p:nvPr/>
          </p:nvCxnSpPr>
          <p:spPr bwMode="auto">
            <a:xfrm>
              <a:off x="1503084" y="3073630"/>
              <a:ext cx="689087" cy="9071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9" name="Straight Connector 208"/>
            <p:cNvCxnSpPr>
              <a:stCxn id="27" idx="4"/>
              <a:endCxn id="30" idx="0"/>
            </p:cNvCxnSpPr>
            <p:nvPr/>
          </p:nvCxnSpPr>
          <p:spPr bwMode="auto">
            <a:xfrm flipH="1">
              <a:off x="1494749" y="2820128"/>
              <a:ext cx="350156" cy="67754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2" name="Straight Connector 211"/>
            <p:cNvCxnSpPr>
              <a:stCxn id="27" idx="4"/>
              <a:endCxn id="29" idx="1"/>
            </p:cNvCxnSpPr>
            <p:nvPr/>
          </p:nvCxnSpPr>
          <p:spPr bwMode="auto">
            <a:xfrm>
              <a:off x="1844905" y="2820128"/>
              <a:ext cx="234026" cy="732115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5" name="Straight Connector 214"/>
            <p:cNvCxnSpPr>
              <a:stCxn id="28" idx="3"/>
              <a:endCxn id="30" idx="7"/>
            </p:cNvCxnSpPr>
            <p:nvPr/>
          </p:nvCxnSpPr>
          <p:spPr bwMode="auto">
            <a:xfrm flipH="1">
              <a:off x="1619952" y="3210059"/>
              <a:ext cx="624080" cy="340370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8" name="Straight Connector 217"/>
            <p:cNvCxnSpPr>
              <a:stCxn id="29" idx="0"/>
              <a:endCxn id="31" idx="5"/>
            </p:cNvCxnSpPr>
            <p:nvPr/>
          </p:nvCxnSpPr>
          <p:spPr bwMode="auto">
            <a:xfrm flipH="1" flipV="1">
              <a:off x="1451223" y="3200988"/>
              <a:ext cx="752911" cy="298501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1" name="Straight Connector 220"/>
            <p:cNvCxnSpPr>
              <a:stCxn id="32" idx="2"/>
              <a:endCxn id="27" idx="6"/>
            </p:cNvCxnSpPr>
            <p:nvPr/>
          </p:nvCxnSpPr>
          <p:spPr bwMode="auto">
            <a:xfrm flipH="1" flipV="1">
              <a:off x="2021969" y="2640016"/>
              <a:ext cx="879585" cy="181428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5" name="Straight Connector 224"/>
            <p:cNvCxnSpPr>
              <a:stCxn id="29" idx="3"/>
              <a:endCxn id="35" idx="7"/>
            </p:cNvCxnSpPr>
            <p:nvPr/>
          </p:nvCxnSpPr>
          <p:spPr bwMode="auto">
            <a:xfrm flipH="1">
              <a:off x="1104693" y="3806959"/>
              <a:ext cx="974238" cy="289570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8" name="Straight Connector 227"/>
            <p:cNvCxnSpPr>
              <a:stCxn id="33" idx="1"/>
              <a:endCxn id="30" idx="5"/>
            </p:cNvCxnSpPr>
            <p:nvPr/>
          </p:nvCxnSpPr>
          <p:spPr bwMode="auto">
            <a:xfrm flipH="1" flipV="1">
              <a:off x="1619952" y="3805145"/>
              <a:ext cx="977864" cy="284127"/>
            </a:xfrm>
            <a:prstGeom prst="line">
              <a:avLst/>
            </a:prstGeom>
            <a:noFill/>
            <a:ln w="28575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448641" y="1278803"/>
              <a:ext cx="2812483" cy="3125196"/>
              <a:chOff x="448641" y="1278803"/>
              <a:chExt cx="2812483" cy="3125196"/>
            </a:xfrm>
          </p:grpSpPr>
          <p:sp>
            <p:nvSpPr>
              <p:cNvPr id="99" name="Oval 98"/>
              <p:cNvSpPr/>
              <p:nvPr/>
            </p:nvSpPr>
            <p:spPr bwMode="auto">
              <a:xfrm>
                <a:off x="1669655" y="1853932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1667841" y="2459904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2192171" y="2902589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27070" y="3499489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1317685" y="3497675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1148956" y="2893518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901554" y="2641332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545955" y="4036518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802426" y="4043775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48641" y="2655845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" name="Straight Connector 4"/>
              <p:cNvCxnSpPr>
                <a:stCxn id="99" idx="3"/>
                <a:endCxn id="36" idx="7"/>
              </p:cNvCxnSpPr>
              <p:nvPr/>
            </p:nvCxnSpPr>
            <p:spPr bwMode="auto">
              <a:xfrm flipH="1">
                <a:off x="750908" y="2161402"/>
                <a:ext cx="970608" cy="547197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1" name="Straight Connector 40"/>
              <p:cNvCxnSpPr>
                <a:stCxn id="99" idx="4"/>
                <a:endCxn id="27" idx="0"/>
              </p:cNvCxnSpPr>
              <p:nvPr/>
            </p:nvCxnSpPr>
            <p:spPr bwMode="auto">
              <a:xfrm flipH="1">
                <a:off x="1844905" y="2214156"/>
                <a:ext cx="1814" cy="24574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4" name="Straight Connector 43"/>
              <p:cNvCxnSpPr>
                <a:stCxn id="99" idx="5"/>
                <a:endCxn id="32" idx="1"/>
              </p:cNvCxnSpPr>
              <p:nvPr/>
            </p:nvCxnSpPr>
            <p:spPr bwMode="auto">
              <a:xfrm>
                <a:off x="1971922" y="2161402"/>
                <a:ext cx="981493" cy="5326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7" name="Straight Connector 46"/>
              <p:cNvCxnSpPr>
                <a:stCxn id="33" idx="0"/>
                <a:endCxn id="32" idx="3"/>
              </p:cNvCxnSpPr>
              <p:nvPr/>
            </p:nvCxnSpPr>
            <p:spPr bwMode="auto">
              <a:xfrm flipV="1">
                <a:off x="2723019" y="2948802"/>
                <a:ext cx="230396" cy="1087716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50" name="Straight Connector 49"/>
              <p:cNvCxnSpPr>
                <a:stCxn id="28" idx="7"/>
                <a:endCxn id="32" idx="2"/>
              </p:cNvCxnSpPr>
              <p:nvPr/>
            </p:nvCxnSpPr>
            <p:spPr bwMode="auto">
              <a:xfrm flipV="1">
                <a:off x="2494438" y="2821444"/>
                <a:ext cx="407116" cy="133899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53" name="Straight Connector 52"/>
              <p:cNvCxnSpPr>
                <a:stCxn id="28" idx="4"/>
                <a:endCxn id="29" idx="0"/>
              </p:cNvCxnSpPr>
              <p:nvPr/>
            </p:nvCxnSpPr>
            <p:spPr bwMode="auto">
              <a:xfrm flipH="1">
                <a:off x="2204134" y="3262813"/>
                <a:ext cx="165101" cy="236676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56" name="Straight Connector 55"/>
              <p:cNvCxnSpPr>
                <a:stCxn id="29" idx="2"/>
                <a:endCxn id="30" idx="6"/>
              </p:cNvCxnSpPr>
              <p:nvPr/>
            </p:nvCxnSpPr>
            <p:spPr bwMode="auto">
              <a:xfrm flipH="1" flipV="1">
                <a:off x="1671813" y="3677787"/>
                <a:ext cx="355257" cy="1814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61" name="Straight Connector 60"/>
              <p:cNvCxnSpPr>
                <a:stCxn id="31" idx="4"/>
                <a:endCxn id="30" idx="0"/>
              </p:cNvCxnSpPr>
              <p:nvPr/>
            </p:nvCxnSpPr>
            <p:spPr bwMode="auto">
              <a:xfrm>
                <a:off x="1326020" y="3253742"/>
                <a:ext cx="168729" cy="243933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67" name="Straight Connector 66"/>
              <p:cNvCxnSpPr>
                <a:stCxn id="27" idx="3"/>
                <a:endCxn id="31" idx="7"/>
              </p:cNvCxnSpPr>
              <p:nvPr/>
            </p:nvCxnSpPr>
            <p:spPr bwMode="auto">
              <a:xfrm flipH="1">
                <a:off x="1451223" y="2767374"/>
                <a:ext cx="268479" cy="178898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70" name="Straight Connector 69"/>
              <p:cNvCxnSpPr>
                <a:stCxn id="27" idx="5"/>
                <a:endCxn id="28" idx="1"/>
              </p:cNvCxnSpPr>
              <p:nvPr/>
            </p:nvCxnSpPr>
            <p:spPr bwMode="auto">
              <a:xfrm>
                <a:off x="1970108" y="2767374"/>
                <a:ext cx="273924" cy="18796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6" name="Straight Connector 85"/>
              <p:cNvCxnSpPr>
                <a:stCxn id="36" idx="6"/>
                <a:endCxn id="31" idx="1"/>
              </p:cNvCxnSpPr>
              <p:nvPr/>
            </p:nvCxnSpPr>
            <p:spPr bwMode="auto">
              <a:xfrm>
                <a:off x="802769" y="2835957"/>
                <a:ext cx="398048" cy="11031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7" name="Straight Connector 86"/>
              <p:cNvCxnSpPr>
                <a:stCxn id="36" idx="4"/>
                <a:endCxn id="35" idx="0"/>
              </p:cNvCxnSpPr>
              <p:nvPr/>
            </p:nvCxnSpPr>
            <p:spPr bwMode="auto">
              <a:xfrm>
                <a:off x="625705" y="3016069"/>
                <a:ext cx="353785" cy="1027706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8" name="Straight Connector 87"/>
              <p:cNvCxnSpPr>
                <a:stCxn id="35" idx="7"/>
                <a:endCxn id="30" idx="3"/>
              </p:cNvCxnSpPr>
              <p:nvPr/>
            </p:nvCxnSpPr>
            <p:spPr bwMode="auto">
              <a:xfrm flipV="1">
                <a:off x="1104693" y="3805145"/>
                <a:ext cx="264853" cy="2913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89" name="Straight Connector 88"/>
              <p:cNvCxnSpPr>
                <a:stCxn id="35" idx="6"/>
                <a:endCxn id="33" idx="2"/>
              </p:cNvCxnSpPr>
              <p:nvPr/>
            </p:nvCxnSpPr>
            <p:spPr bwMode="auto">
              <a:xfrm flipV="1">
                <a:off x="1156554" y="4216630"/>
                <a:ext cx="1389401" cy="7257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90" name="Straight Connector 89"/>
              <p:cNvCxnSpPr>
                <a:stCxn id="33" idx="1"/>
                <a:endCxn id="29" idx="5"/>
              </p:cNvCxnSpPr>
              <p:nvPr/>
            </p:nvCxnSpPr>
            <p:spPr bwMode="auto">
              <a:xfrm flipH="1" flipV="1">
                <a:off x="2329337" y="3806959"/>
                <a:ext cx="268479" cy="282313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34" name="Oval 33"/>
              <p:cNvSpPr/>
              <p:nvPr/>
            </p:nvSpPr>
            <p:spPr bwMode="auto">
              <a:xfrm>
                <a:off x="1196126" y="1280617"/>
                <a:ext cx="354128" cy="360224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183098" y="1278803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2906996" y="1286060"/>
                <a:ext cx="354128" cy="360224"/>
              </a:xfrm>
              <a:prstGeom prst="ellips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34" idx="5"/>
                <a:endCxn id="99" idx="1"/>
              </p:cNvCxnSpPr>
              <p:nvPr/>
            </p:nvCxnSpPr>
            <p:spPr bwMode="auto">
              <a:xfrm>
                <a:off x="1498393" y="1588087"/>
                <a:ext cx="223123" cy="318599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0" name="Straight Connector 39"/>
              <p:cNvCxnSpPr>
                <a:stCxn id="36" idx="0"/>
                <a:endCxn id="37" idx="2"/>
              </p:cNvCxnSpPr>
              <p:nvPr/>
            </p:nvCxnSpPr>
            <p:spPr bwMode="auto">
              <a:xfrm flipV="1">
                <a:off x="625705" y="1458915"/>
                <a:ext cx="1557393" cy="119693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2" name="Straight Connector 41"/>
              <p:cNvCxnSpPr>
                <a:stCxn id="27" idx="7"/>
                <a:endCxn id="37" idx="4"/>
              </p:cNvCxnSpPr>
              <p:nvPr/>
            </p:nvCxnSpPr>
            <p:spPr bwMode="auto">
              <a:xfrm flipV="1">
                <a:off x="1970108" y="1639027"/>
                <a:ext cx="390054" cy="873631"/>
              </a:xfrm>
              <a:prstGeom prst="line">
                <a:avLst/>
              </a:prstGeom>
              <a:noFill/>
              <a:ln w="28575" cap="flat" cmpd="sng" algn="ctr">
                <a:solidFill>
                  <a:srgbClr val="02886B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5" name="Straight Connector 44"/>
              <p:cNvCxnSpPr>
                <a:stCxn id="32" idx="0"/>
                <a:endCxn id="37" idx="5"/>
              </p:cNvCxnSpPr>
              <p:nvPr/>
            </p:nvCxnSpPr>
            <p:spPr bwMode="auto">
              <a:xfrm flipH="1" flipV="1">
                <a:off x="2485365" y="1586273"/>
                <a:ext cx="593253" cy="1055059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63" name="Straight Connector 62"/>
              <p:cNvCxnSpPr>
                <a:stCxn id="37" idx="6"/>
                <a:endCxn id="38" idx="2"/>
              </p:cNvCxnSpPr>
              <p:nvPr/>
            </p:nvCxnSpPr>
            <p:spPr bwMode="auto">
              <a:xfrm>
                <a:off x="2537226" y="1458915"/>
                <a:ext cx="369770" cy="725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447521" y="1277678"/>
            <a:ext cx="2812483" cy="3125196"/>
            <a:chOff x="448641" y="1278803"/>
            <a:chExt cx="2812483" cy="3125196"/>
          </a:xfrm>
        </p:grpSpPr>
        <p:sp>
          <p:nvSpPr>
            <p:cNvPr id="92" name="Oval 91"/>
            <p:cNvSpPr/>
            <p:nvPr/>
          </p:nvSpPr>
          <p:spPr bwMode="auto">
            <a:xfrm>
              <a:off x="1669655" y="1853932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1667841" y="2459904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192171" y="2902589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027070" y="3499489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1317685" y="349767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8956" y="2893518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2901554" y="2641332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545955" y="4036518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02426" y="404377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48641" y="2655845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0" name="Straight Connector 109"/>
            <p:cNvCxnSpPr>
              <a:stCxn id="92" idx="3"/>
              <a:endCxn id="109" idx="7"/>
            </p:cNvCxnSpPr>
            <p:nvPr/>
          </p:nvCxnSpPr>
          <p:spPr bwMode="auto">
            <a:xfrm flipH="1">
              <a:off x="750908" y="2161402"/>
              <a:ext cx="970608" cy="54719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2" name="Straight Connector 111"/>
            <p:cNvCxnSpPr>
              <a:stCxn id="92" idx="4"/>
              <a:endCxn id="94" idx="0"/>
            </p:cNvCxnSpPr>
            <p:nvPr/>
          </p:nvCxnSpPr>
          <p:spPr bwMode="auto">
            <a:xfrm flipH="1">
              <a:off x="1844905" y="2214156"/>
              <a:ext cx="1814" cy="2457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3" name="Straight Connector 112"/>
            <p:cNvCxnSpPr>
              <a:stCxn id="92" idx="5"/>
              <a:endCxn id="104" idx="1"/>
            </p:cNvCxnSpPr>
            <p:nvPr/>
          </p:nvCxnSpPr>
          <p:spPr bwMode="auto">
            <a:xfrm>
              <a:off x="1971922" y="2161402"/>
              <a:ext cx="981493" cy="5326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4" name="Straight Connector 113"/>
            <p:cNvCxnSpPr>
              <a:stCxn id="106" idx="0"/>
              <a:endCxn id="104" idx="3"/>
            </p:cNvCxnSpPr>
            <p:nvPr/>
          </p:nvCxnSpPr>
          <p:spPr bwMode="auto">
            <a:xfrm flipV="1">
              <a:off x="2723019" y="2948802"/>
              <a:ext cx="230396" cy="108771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6" name="Straight Connector 115"/>
            <p:cNvCxnSpPr>
              <a:stCxn id="97" idx="7"/>
              <a:endCxn id="104" idx="2"/>
            </p:cNvCxnSpPr>
            <p:nvPr/>
          </p:nvCxnSpPr>
          <p:spPr bwMode="auto">
            <a:xfrm flipV="1">
              <a:off x="2494438" y="2821444"/>
              <a:ext cx="407116" cy="133899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7" name="Straight Connector 116"/>
            <p:cNvCxnSpPr>
              <a:stCxn id="97" idx="4"/>
              <a:endCxn id="100" idx="0"/>
            </p:cNvCxnSpPr>
            <p:nvPr/>
          </p:nvCxnSpPr>
          <p:spPr bwMode="auto">
            <a:xfrm flipH="1">
              <a:off x="2204134" y="3262813"/>
              <a:ext cx="165101" cy="23667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9" name="Straight Connector 118"/>
            <p:cNvCxnSpPr>
              <a:stCxn id="100" idx="2"/>
              <a:endCxn id="102" idx="6"/>
            </p:cNvCxnSpPr>
            <p:nvPr/>
          </p:nvCxnSpPr>
          <p:spPr bwMode="auto">
            <a:xfrm flipH="1" flipV="1">
              <a:off x="1671813" y="3677787"/>
              <a:ext cx="355257" cy="1814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0" name="Straight Connector 119"/>
            <p:cNvCxnSpPr>
              <a:stCxn id="103" idx="4"/>
              <a:endCxn id="102" idx="0"/>
            </p:cNvCxnSpPr>
            <p:nvPr/>
          </p:nvCxnSpPr>
          <p:spPr bwMode="auto">
            <a:xfrm>
              <a:off x="1326020" y="3253742"/>
              <a:ext cx="168729" cy="243933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2" name="Straight Connector 121"/>
            <p:cNvCxnSpPr>
              <a:stCxn id="94" idx="3"/>
              <a:endCxn id="103" idx="7"/>
            </p:cNvCxnSpPr>
            <p:nvPr/>
          </p:nvCxnSpPr>
          <p:spPr bwMode="auto">
            <a:xfrm flipH="1">
              <a:off x="1451223" y="2767374"/>
              <a:ext cx="268479" cy="178898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3" name="Straight Connector 122"/>
            <p:cNvCxnSpPr>
              <a:stCxn id="94" idx="5"/>
              <a:endCxn id="97" idx="1"/>
            </p:cNvCxnSpPr>
            <p:nvPr/>
          </p:nvCxnSpPr>
          <p:spPr bwMode="auto">
            <a:xfrm>
              <a:off x="1970108" y="2767374"/>
              <a:ext cx="273924" cy="18796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5" name="Straight Connector 124"/>
            <p:cNvCxnSpPr>
              <a:stCxn id="109" idx="6"/>
              <a:endCxn id="103" idx="1"/>
            </p:cNvCxnSpPr>
            <p:nvPr/>
          </p:nvCxnSpPr>
          <p:spPr bwMode="auto">
            <a:xfrm>
              <a:off x="802769" y="2835957"/>
              <a:ext cx="398048" cy="1103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6" name="Straight Connector 125"/>
            <p:cNvCxnSpPr>
              <a:stCxn id="109" idx="4"/>
              <a:endCxn id="107" idx="0"/>
            </p:cNvCxnSpPr>
            <p:nvPr/>
          </p:nvCxnSpPr>
          <p:spPr bwMode="auto">
            <a:xfrm>
              <a:off x="625705" y="3016069"/>
              <a:ext cx="353785" cy="1027706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8" name="Straight Connector 127"/>
            <p:cNvCxnSpPr>
              <a:stCxn id="107" idx="7"/>
              <a:endCxn id="102" idx="3"/>
            </p:cNvCxnSpPr>
            <p:nvPr/>
          </p:nvCxnSpPr>
          <p:spPr bwMode="auto">
            <a:xfrm flipV="1">
              <a:off x="1104693" y="3805145"/>
              <a:ext cx="264853" cy="2913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9" name="Straight Connector 128"/>
            <p:cNvCxnSpPr>
              <a:stCxn id="107" idx="6"/>
              <a:endCxn id="106" idx="2"/>
            </p:cNvCxnSpPr>
            <p:nvPr/>
          </p:nvCxnSpPr>
          <p:spPr bwMode="auto">
            <a:xfrm flipV="1">
              <a:off x="1156554" y="4216630"/>
              <a:ext cx="1389401" cy="725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0" name="Straight Connector 129"/>
            <p:cNvCxnSpPr>
              <a:stCxn id="106" idx="1"/>
              <a:endCxn id="100" idx="5"/>
            </p:cNvCxnSpPr>
            <p:nvPr/>
          </p:nvCxnSpPr>
          <p:spPr bwMode="auto">
            <a:xfrm flipH="1" flipV="1">
              <a:off x="2329337" y="3806959"/>
              <a:ext cx="268479" cy="282313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132" name="Oval 131"/>
            <p:cNvSpPr/>
            <p:nvPr/>
          </p:nvSpPr>
          <p:spPr bwMode="auto">
            <a:xfrm>
              <a:off x="1196126" y="1280617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183098" y="1278803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906996" y="1286060"/>
              <a:ext cx="354128" cy="36022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7" name="Straight Connector 136"/>
            <p:cNvCxnSpPr>
              <a:stCxn id="132" idx="5"/>
              <a:endCxn id="92" idx="1"/>
            </p:cNvCxnSpPr>
            <p:nvPr/>
          </p:nvCxnSpPr>
          <p:spPr bwMode="auto">
            <a:xfrm>
              <a:off x="1498393" y="1588087"/>
              <a:ext cx="223123" cy="318599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8" name="Straight Connector 137"/>
            <p:cNvCxnSpPr>
              <a:stCxn id="109" idx="0"/>
              <a:endCxn id="134" idx="2"/>
            </p:cNvCxnSpPr>
            <p:nvPr/>
          </p:nvCxnSpPr>
          <p:spPr bwMode="auto">
            <a:xfrm flipV="1">
              <a:off x="625705" y="1458915"/>
              <a:ext cx="1557393" cy="119693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0" name="Straight Connector 139"/>
            <p:cNvCxnSpPr>
              <a:stCxn id="94" idx="7"/>
              <a:endCxn id="134" idx="4"/>
            </p:cNvCxnSpPr>
            <p:nvPr/>
          </p:nvCxnSpPr>
          <p:spPr bwMode="auto">
            <a:xfrm flipV="1">
              <a:off x="1970108" y="1639027"/>
              <a:ext cx="390054" cy="873631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1" name="Straight Connector 140"/>
            <p:cNvCxnSpPr>
              <a:stCxn id="104" idx="0"/>
              <a:endCxn id="134" idx="5"/>
            </p:cNvCxnSpPr>
            <p:nvPr/>
          </p:nvCxnSpPr>
          <p:spPr bwMode="auto">
            <a:xfrm flipH="1" flipV="1">
              <a:off x="2485365" y="1586273"/>
              <a:ext cx="593253" cy="105505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2" name="Straight Connector 141"/>
            <p:cNvCxnSpPr>
              <a:stCxn id="134" idx="6"/>
              <a:endCxn id="135" idx="2"/>
            </p:cNvCxnSpPr>
            <p:nvPr/>
          </p:nvCxnSpPr>
          <p:spPr bwMode="auto">
            <a:xfrm>
              <a:off x="2537226" y="1458915"/>
              <a:ext cx="369770" cy="7257"/>
            </a:xfrm>
            <a:prstGeom prst="line">
              <a:avLst/>
            </a:prstGeom>
            <a:noFill/>
            <a:ln w="28575" cap="flat" cmpd="sng" algn="ctr">
              <a:solidFill>
                <a:srgbClr val="02886B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253" name="Straight Connector 145"/>
          <p:cNvCxnSpPr>
            <a:stCxn id="34" idx="7"/>
            <a:endCxn id="38" idx="1"/>
          </p:cNvCxnSpPr>
          <p:nvPr/>
        </p:nvCxnSpPr>
        <p:spPr bwMode="auto">
          <a:xfrm rot="16200000" flipH="1">
            <a:off x="2225903" y="605860"/>
            <a:ext cx="5443" cy="1460464"/>
          </a:xfrm>
          <a:prstGeom prst="curvedConnector3">
            <a:avLst>
              <a:gd name="adj1" fmla="val -3085431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76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(TSP)</a:t>
            </a:r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>
            <a:off x="454950" y="1223333"/>
            <a:ext cx="84923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886B"/>
                </a:solidFill>
              </a:rPr>
              <a:t>travelling salesman decision problem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with </a:t>
            </a:r>
            <a:r>
              <a:rPr lang="en-US" sz="1800" i="1" dirty="0" smtClean="0"/>
              <a:t>n</a:t>
            </a:r>
            <a:r>
              <a:rPr lang="en-US" sz="1800" dirty="0" smtClean="0"/>
              <a:t> locations </a:t>
            </a:r>
            <a:r>
              <a:rPr lang="en-US" sz="1800" dirty="0"/>
              <a:t>(one of the locations is the </a:t>
            </a:r>
            <a:r>
              <a:rPr lang="en-US" sz="1800" i="1" dirty="0" smtClean="0"/>
              <a:t>depot) </a:t>
            </a:r>
            <a:r>
              <a:rPr lang="en-US" sz="1800" dirty="0" smtClean="0"/>
              <a:t>connected by road segments, with distances attached to the road segments</a:t>
            </a:r>
            <a:r>
              <a:rPr lang="en-US" sz="1800" i="1" dirty="0" smtClean="0"/>
              <a:t>,</a:t>
            </a:r>
            <a:r>
              <a:rPr lang="en-US" sz="1800" dirty="0" smtClean="0"/>
              <a:t> and an integer 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Yes if there exists a route of distance less or equal </a:t>
            </a:r>
            <a:r>
              <a:rPr lang="en-US" sz="1800" i="1" dirty="0" smtClean="0"/>
              <a:t>k </a:t>
            </a:r>
            <a:r>
              <a:rPr lang="en-US" sz="1800" dirty="0" smtClean="0"/>
              <a:t>that starts and ends at the depot and visits all locations on the map exactly once. No otherwise.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9156" y="3091760"/>
            <a:ext cx="8459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</a:t>
            </a:r>
            <a:r>
              <a:rPr lang="en-US" dirty="0" smtClean="0"/>
              <a:t> for TSP is some permutation of the list of </a:t>
            </a:r>
            <a:r>
              <a:rPr lang="en-US" i="1" dirty="0" smtClean="0"/>
              <a:t>n</a:t>
            </a:r>
            <a:r>
              <a:rPr lang="en-US" dirty="0" smtClean="0"/>
              <a:t>+1 locations starting and ending with the depot. </a:t>
            </a:r>
            <a:r>
              <a:rPr lang="en-US" dirty="0"/>
              <a:t>V</a:t>
            </a:r>
            <a:r>
              <a:rPr lang="en-US" dirty="0" smtClean="0"/>
              <a:t>erification amounts to checking that every location is in the list and the sum of the distances is less than or equal to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TSP is in 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sketched a polynomial-time reduction from the </a:t>
            </a:r>
            <a:r>
              <a:rPr lang="en-US" dirty="0" err="1" smtClean="0"/>
              <a:t>hamiltonian</a:t>
            </a:r>
            <a:r>
              <a:rPr lang="en-US" dirty="0" smtClean="0"/>
              <a:t>-cycle problem to TSP (see also the book).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075F6"/>
                </a:solidFill>
              </a:rPr>
              <a:t>TSP is 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</a:t>
            </a:r>
            <a:r>
              <a:rPr lang="en-US" smtClean="0"/>
              <a:t>: </a:t>
            </a:r>
            <a:r>
              <a:rPr lang="en-US" smtClean="0">
                <a:solidFill>
                  <a:srgbClr val="0075F6"/>
                </a:solidFill>
              </a:rPr>
              <a:t>TSP is </a:t>
            </a:r>
            <a:r>
              <a:rPr lang="en-US" dirty="0" smtClean="0">
                <a:solidFill>
                  <a:srgbClr val="0075F6"/>
                </a:solidFill>
              </a:rPr>
              <a:t>NP-complete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57201" y="1029491"/>
            <a:ext cx="8525246" cy="5477326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11810" y="1228275"/>
            <a:ext cx="7577552" cy="3396734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843043" y="1228275"/>
            <a:ext cx="5715087" cy="1750029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family tree of reductions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9396" y="1075877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NP-complete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609" y="3268127"/>
            <a:ext cx="296587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hamiltonian</a:t>
            </a:r>
            <a:r>
              <a:rPr lang="en-US" sz="2800" dirty="0" smtClean="0"/>
              <a:t>-cycle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1230" y="3268127"/>
            <a:ext cx="204414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ubset-sum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74035" y="4744278"/>
            <a:ext cx="336502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travelling salesman </a:t>
            </a:r>
            <a:endParaRPr lang="en-US" sz="2800" dirty="0"/>
          </a:p>
        </p:txBody>
      </p:sp>
      <p:cxnSp>
        <p:nvCxnSpPr>
          <p:cNvPr id="32" name="Straight Arrow Connector 31"/>
          <p:cNvCxnSpPr>
            <a:endCxn id="5" idx="0"/>
          </p:cNvCxnSpPr>
          <p:nvPr/>
        </p:nvCxnSpPr>
        <p:spPr bwMode="auto">
          <a:xfrm flipH="1">
            <a:off x="3056548" y="2315196"/>
            <a:ext cx="1605361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6" idx="0"/>
          </p:cNvCxnSpPr>
          <p:nvPr/>
        </p:nvCxnSpPr>
        <p:spPr bwMode="auto">
          <a:xfrm>
            <a:off x="4700587" y="2315196"/>
            <a:ext cx="2032718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2"/>
            <a:endCxn id="7" idx="0"/>
          </p:cNvCxnSpPr>
          <p:nvPr/>
        </p:nvCxnSpPr>
        <p:spPr bwMode="auto">
          <a:xfrm flipH="1">
            <a:off x="3056547" y="3791347"/>
            <a:ext cx="1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374" y="-170953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020" y="1791976"/>
            <a:ext cx="470513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boolean</a:t>
            </a:r>
            <a:r>
              <a:rPr lang="en-US" sz="2800" dirty="0" smtClean="0"/>
              <a:t> formula </a:t>
            </a:r>
            <a:r>
              <a:rPr lang="en-US" sz="2800" dirty="0" err="1" smtClean="0"/>
              <a:t>satisfiability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6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46640" y="1202356"/>
            <a:ext cx="8496910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partition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finite set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of positive integers.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can be partitioned into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1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 such that the sum of the elements in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1</a:t>
            </a:r>
            <a:r>
              <a:rPr lang="en-US" dirty="0" smtClean="0">
                <a:solidFill>
                  <a:schemeClr val="accent4"/>
                </a:solidFill>
              </a:rPr>
              <a:t> is equal to the sum of the elements in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2</a:t>
            </a:r>
            <a:r>
              <a:rPr lang="en-US" i="1" dirty="0" smtClean="0">
                <a:solidFill>
                  <a:schemeClr val="accent4"/>
                </a:solidFill>
              </a:rPr>
              <a:t>. </a:t>
            </a:r>
            <a:r>
              <a:rPr lang="en-US" dirty="0" smtClean="0">
                <a:solidFill>
                  <a:schemeClr val="accent4"/>
                </a:solidFill>
              </a:rPr>
              <a:t>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40" y="2792206"/>
            <a:ext cx="84792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 </a:t>
            </a:r>
            <a:r>
              <a:rPr lang="en-US" dirty="0" smtClean="0"/>
              <a:t>for the partition problem consists of two disjoint subsets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 of </a:t>
            </a:r>
            <a:r>
              <a:rPr lang="en-US" i="1" dirty="0" smtClean="0"/>
              <a:t>S</a:t>
            </a:r>
            <a:r>
              <a:rPr lang="en-US" dirty="0" smtClean="0"/>
              <a:t> such that the union of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i="1" dirty="0" smtClean="0"/>
              <a:t>S.</a:t>
            </a:r>
          </a:p>
          <a:p>
            <a:r>
              <a:rPr lang="en-US" dirty="0" smtClean="0"/>
              <a:t>Verifying whether a certificate is a solution amounts to compute sums of the elements of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and checking whether the sums are equal.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chemeClr val="accent1"/>
                </a:solidFill>
              </a:rPr>
              <a:t>the partition problem is in 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presented a reduction from subset-sum to partition.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chemeClr val="accent1"/>
                </a:solidFill>
              </a:rPr>
              <a:t>the partition problem is 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Conclusion: </a:t>
            </a:r>
            <a:r>
              <a:rPr lang="en-US" dirty="0" smtClean="0">
                <a:solidFill>
                  <a:schemeClr val="accent1"/>
                </a:solidFill>
              </a:rPr>
              <a:t>the partition problem is NP-complete.</a:t>
            </a:r>
          </a:p>
        </p:txBody>
      </p:sp>
    </p:spTree>
    <p:extLst>
      <p:ext uri="{BB962C8B-B14F-4D97-AF65-F5344CB8AC3E}">
        <p14:creationId xmlns:p14="http://schemas.microsoft.com/office/powerpoint/2010/main" val="24416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subset-sum to partition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46641" y="1295301"/>
            <a:ext cx="8496910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subset-sum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finite set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of positive integers and a target number </a:t>
            </a:r>
            <a:r>
              <a:rPr lang="en-US" i="1" dirty="0" smtClean="0">
                <a:solidFill>
                  <a:schemeClr val="accent4"/>
                </a:solidFill>
              </a:rPr>
              <a:t>t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has a subset whose elements sum exactly to </a:t>
            </a:r>
            <a:r>
              <a:rPr lang="en-US" i="1" dirty="0" smtClean="0">
                <a:solidFill>
                  <a:schemeClr val="accent4"/>
                </a:solidFill>
              </a:rPr>
              <a:t>t. </a:t>
            </a:r>
            <a:r>
              <a:rPr lang="en-US" dirty="0" smtClean="0">
                <a:solidFill>
                  <a:schemeClr val="accent4"/>
                </a:solidFill>
              </a:rPr>
              <a:t>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41" y="2899145"/>
            <a:ext cx="849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 be some input to the subset-sum </a:t>
            </a:r>
            <a:r>
              <a:rPr lang="en-US" dirty="0" smtClean="0"/>
              <a:t>problem</a:t>
            </a:r>
          </a:p>
          <a:p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/>
              <a:t>z</a:t>
            </a:r>
            <a:r>
              <a:rPr lang="en-US" dirty="0"/>
              <a:t> be the sum of the elements of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y</a:t>
            </a:r>
            <a:r>
              <a:rPr lang="en-US" dirty="0" smtClean="0"/>
              <a:t> &gt; </a:t>
            </a:r>
            <a:r>
              <a:rPr lang="en-US" i="1" dirty="0" err="1" smtClean="0"/>
              <a:t>t</a:t>
            </a:r>
            <a:r>
              <a:rPr lang="en-US" dirty="0" err="1" smtClean="0"/>
              <a:t>+</a:t>
            </a:r>
            <a:r>
              <a:rPr lang="en-US" i="1" dirty="0" err="1" smtClean="0"/>
              <a:t>z</a:t>
            </a:r>
            <a:r>
              <a:rPr lang="en-US" dirty="0"/>
              <a:t>, </a:t>
            </a:r>
            <a:r>
              <a:rPr lang="en-US" dirty="0" smtClean="0"/>
              <a:t>2</a:t>
            </a:r>
            <a:r>
              <a:rPr lang="en-US" i="1" dirty="0" smtClean="0"/>
              <a:t>z</a:t>
            </a:r>
            <a:r>
              <a:rPr lang="en-US" dirty="0" smtClean="0"/>
              <a:t>; add </a:t>
            </a:r>
            <a:r>
              <a:rPr lang="en-US" i="1" dirty="0"/>
              <a:t>y</a:t>
            </a:r>
            <a:r>
              <a:rPr lang="en-US" dirty="0"/>
              <a:t>-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 err="1"/>
              <a:t>y</a:t>
            </a:r>
            <a:r>
              <a:rPr lang="en-US" dirty="0" err="1"/>
              <a:t>-</a:t>
            </a:r>
            <a:r>
              <a:rPr lang="en-US" i="1" dirty="0" err="1"/>
              <a:t>z</a:t>
            </a:r>
            <a:r>
              <a:rPr lang="en-US" dirty="0" err="1"/>
              <a:t>+</a:t>
            </a:r>
            <a:r>
              <a:rPr lang="en-US" i="1" dirty="0" err="1"/>
              <a:t>t</a:t>
            </a:r>
            <a:r>
              <a:rPr lang="en-US" dirty="0"/>
              <a:t> (both &gt;</a:t>
            </a:r>
            <a:r>
              <a:rPr lang="en-US" i="1" dirty="0"/>
              <a:t>z</a:t>
            </a:r>
            <a:r>
              <a:rPr lang="en-US" dirty="0"/>
              <a:t>!) to </a:t>
            </a:r>
            <a:r>
              <a:rPr lang="en-US" i="1" dirty="0" smtClean="0"/>
              <a:t>S</a:t>
            </a:r>
            <a:r>
              <a:rPr lang="en-US" dirty="0" smtClean="0"/>
              <a:t> to obtain </a:t>
            </a:r>
            <a:r>
              <a:rPr lang="en-US" i="1" dirty="0" smtClean="0"/>
              <a:t>S’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On the one hand, if </a:t>
            </a:r>
            <a:r>
              <a:rPr lang="en-US" i="1" dirty="0" smtClean="0"/>
              <a:t>S</a:t>
            </a:r>
            <a:r>
              <a:rPr lang="en-US" dirty="0" smtClean="0"/>
              <a:t> has a subset with sum </a:t>
            </a:r>
            <a:r>
              <a:rPr lang="en-US" i="1" dirty="0" smtClean="0"/>
              <a:t>t</a:t>
            </a:r>
            <a:r>
              <a:rPr lang="en-US" dirty="0" smtClean="0"/>
              <a:t>, then </a:t>
            </a:r>
            <a:r>
              <a:rPr lang="en-US" i="1" dirty="0" smtClean="0"/>
              <a:t>S’</a:t>
            </a:r>
            <a:r>
              <a:rPr lang="en-US" dirty="0" smtClean="0"/>
              <a:t> can be partitioned! 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S’</a:t>
            </a:r>
            <a:r>
              <a:rPr lang="en-US" dirty="0" smtClean="0"/>
              <a:t> can </a:t>
            </a:r>
            <a:r>
              <a:rPr lang="en-US" dirty="0"/>
              <a:t>be partitioned, then one of the subsets contains </a:t>
            </a:r>
            <a:r>
              <a:rPr lang="en-US" i="1" dirty="0"/>
              <a:t>y</a:t>
            </a:r>
            <a:r>
              <a:rPr lang="en-US" dirty="0"/>
              <a:t>-</a:t>
            </a:r>
            <a:r>
              <a:rPr lang="en-US" i="1" dirty="0"/>
              <a:t>t</a:t>
            </a:r>
            <a:r>
              <a:rPr lang="en-US" dirty="0"/>
              <a:t> and the other contains </a:t>
            </a:r>
            <a:r>
              <a:rPr lang="en-US" i="1" dirty="0" err="1" smtClean="0"/>
              <a:t>y</a:t>
            </a:r>
            <a:r>
              <a:rPr lang="en-US" dirty="0" err="1" smtClean="0"/>
              <a:t>-</a:t>
            </a:r>
            <a:r>
              <a:rPr lang="en-US" i="1" dirty="0" err="1" smtClean="0"/>
              <a:t>z</a:t>
            </a:r>
            <a:r>
              <a:rPr lang="en-US" dirty="0" err="1" smtClean="0"/>
              <a:t>+</a:t>
            </a:r>
            <a:r>
              <a:rPr lang="en-US" i="1" dirty="0" err="1" smtClean="0"/>
              <a:t>t</a:t>
            </a:r>
            <a:r>
              <a:rPr lang="en-US" dirty="0" smtClean="0"/>
              <a:t>. Since </a:t>
            </a:r>
            <a:r>
              <a:rPr lang="en-US" dirty="0"/>
              <a:t>the size of the entire set (</a:t>
            </a:r>
            <a:r>
              <a:rPr lang="en-US" i="1" dirty="0" err="1"/>
              <a:t>y</a:t>
            </a:r>
            <a:r>
              <a:rPr lang="en-US" dirty="0" err="1"/>
              <a:t>-</a:t>
            </a:r>
            <a:r>
              <a:rPr lang="en-US" i="1" dirty="0" err="1"/>
              <a:t>z</a:t>
            </a:r>
            <a:r>
              <a:rPr lang="en-US" dirty="0" err="1"/>
              <a:t>+</a:t>
            </a:r>
            <a:r>
              <a:rPr lang="en-US" i="1" dirty="0" err="1"/>
              <a:t>t</a:t>
            </a:r>
            <a:r>
              <a:rPr lang="en-US" dirty="0"/>
              <a:t>)+</a:t>
            </a:r>
            <a:r>
              <a:rPr lang="en-US" i="1" dirty="0"/>
              <a:t>z</a:t>
            </a:r>
            <a:r>
              <a:rPr lang="en-US" dirty="0"/>
              <a:t>+(</a:t>
            </a:r>
            <a:r>
              <a:rPr lang="en-US" i="1" dirty="0"/>
              <a:t>y</a:t>
            </a:r>
            <a:r>
              <a:rPr lang="en-US" dirty="0"/>
              <a:t>-</a:t>
            </a:r>
            <a:r>
              <a:rPr lang="en-US" i="1" dirty="0"/>
              <a:t>t</a:t>
            </a:r>
            <a:r>
              <a:rPr lang="en-US" dirty="0"/>
              <a:t>)=</a:t>
            </a:r>
            <a:r>
              <a:rPr lang="en-US" dirty="0" smtClean="0"/>
              <a:t>2</a:t>
            </a:r>
            <a:r>
              <a:rPr lang="en-US" i="1" dirty="0" smtClean="0"/>
              <a:t>y</a:t>
            </a:r>
            <a:r>
              <a:rPr lang="en-US" dirty="0" smtClean="0"/>
              <a:t>, it </a:t>
            </a:r>
            <a:r>
              <a:rPr lang="en-US" dirty="0"/>
              <a:t>follows that a partition includes a subset of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size </a:t>
            </a:r>
            <a:r>
              <a:rPr lang="en-US" i="1" dirty="0"/>
              <a:t>y</a:t>
            </a:r>
            <a:r>
              <a:rPr lang="en-US" dirty="0"/>
              <a:t>-(</a:t>
            </a:r>
            <a:r>
              <a:rPr lang="en-US" i="1" dirty="0"/>
              <a:t>y</a:t>
            </a:r>
            <a:r>
              <a:rPr lang="en-US" dirty="0"/>
              <a:t>-</a:t>
            </a:r>
            <a:r>
              <a:rPr lang="en-US" i="1" dirty="0"/>
              <a:t>t</a:t>
            </a:r>
            <a:r>
              <a:rPr lang="en-US" dirty="0"/>
              <a:t>)=</a:t>
            </a:r>
            <a:r>
              <a:rPr lang="en-US" i="1" dirty="0"/>
              <a:t>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</a:t>
            </a:r>
            <a:r>
              <a:rPr lang="en-US" i="1" dirty="0" smtClean="0"/>
              <a:t>S</a:t>
            </a:r>
            <a:r>
              <a:rPr lang="en-US" dirty="0" smtClean="0"/>
              <a:t> has a subset with sum </a:t>
            </a:r>
            <a:r>
              <a:rPr lang="en-US" i="1" dirty="0" smtClean="0"/>
              <a:t>t</a:t>
            </a:r>
            <a:r>
              <a:rPr lang="en-US" dirty="0" smtClean="0"/>
              <a:t> if, and only if, </a:t>
            </a:r>
            <a:r>
              <a:rPr lang="en-US" i="1" dirty="0" smtClean="0"/>
              <a:t>S’</a:t>
            </a:r>
            <a:r>
              <a:rPr lang="en-US" dirty="0" smtClean="0"/>
              <a:t> can be partitioned.</a:t>
            </a:r>
          </a:p>
          <a:p>
            <a:r>
              <a:rPr lang="en-US" i="1" dirty="0" smtClean="0"/>
              <a:t>S’ </a:t>
            </a:r>
            <a:r>
              <a:rPr lang="en-US" dirty="0" smtClean="0"/>
              <a:t>can be obtained from </a:t>
            </a:r>
            <a:r>
              <a:rPr lang="en-US" i="1" dirty="0" smtClean="0"/>
              <a:t>S</a:t>
            </a:r>
            <a:r>
              <a:rPr lang="en-US" dirty="0" smtClean="0"/>
              <a:t> in polynomial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288" name="Content Placeholder 2"/>
          <p:cNvSpPr txBox="1">
            <a:spLocks/>
          </p:cNvSpPr>
          <p:nvPr/>
        </p:nvSpPr>
        <p:spPr bwMode="auto">
          <a:xfrm>
            <a:off x="446640" y="1202356"/>
            <a:ext cx="8496910" cy="142258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>
                <a:solidFill>
                  <a:schemeClr val="accent1"/>
                </a:solidFill>
              </a:rPr>
              <a:t>partition problem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Input:</a:t>
            </a:r>
            <a:r>
              <a:rPr lang="en-US" dirty="0" smtClean="0">
                <a:solidFill>
                  <a:schemeClr val="accent4"/>
                </a:solidFill>
              </a:rPr>
              <a:t> An finite set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of positive integers.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4"/>
                </a:solidFill>
              </a:rPr>
              <a:t>Output:</a:t>
            </a:r>
            <a:r>
              <a:rPr lang="en-US" dirty="0" smtClean="0">
                <a:solidFill>
                  <a:schemeClr val="accent4"/>
                </a:solidFill>
              </a:rPr>
              <a:t> Yes if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 can be partitioned into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1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 such that the sum of the elements in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1</a:t>
            </a:r>
            <a:r>
              <a:rPr lang="en-US" dirty="0" smtClean="0">
                <a:solidFill>
                  <a:schemeClr val="accent4"/>
                </a:solidFill>
              </a:rPr>
              <a:t> is equal to the sum of the elements in </a:t>
            </a:r>
            <a:r>
              <a:rPr lang="en-US" i="1" dirty="0" smtClean="0">
                <a:solidFill>
                  <a:schemeClr val="accent4"/>
                </a:solidFill>
              </a:rPr>
              <a:t>S</a:t>
            </a:r>
            <a:r>
              <a:rPr lang="en-US" i="1" baseline="-25000" dirty="0" smtClean="0">
                <a:solidFill>
                  <a:schemeClr val="accent4"/>
                </a:solidFill>
              </a:rPr>
              <a:t>2</a:t>
            </a:r>
            <a:r>
              <a:rPr lang="en-US" i="1" dirty="0" smtClean="0">
                <a:solidFill>
                  <a:schemeClr val="accent4"/>
                </a:solidFill>
              </a:rPr>
              <a:t>. </a:t>
            </a:r>
            <a:r>
              <a:rPr lang="en-US" dirty="0" smtClean="0">
                <a:solidFill>
                  <a:schemeClr val="accent4"/>
                </a:solidFill>
              </a:rPr>
              <a:t>No otherwise.</a:t>
            </a:r>
            <a:endParaRPr lang="en-US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40" y="2792206"/>
            <a:ext cx="847921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certificate </a:t>
            </a:r>
            <a:r>
              <a:rPr lang="en-US" dirty="0" smtClean="0"/>
              <a:t>for the partition problem consists of two disjoint subsets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i="1" baseline="-25000" dirty="0" smtClean="0"/>
              <a:t>2</a:t>
            </a:r>
            <a:r>
              <a:rPr lang="en-US" dirty="0" smtClean="0"/>
              <a:t> of </a:t>
            </a:r>
            <a:r>
              <a:rPr lang="en-US" i="1" dirty="0" smtClean="0"/>
              <a:t>S</a:t>
            </a:r>
            <a:r>
              <a:rPr lang="en-US" dirty="0" smtClean="0"/>
              <a:t> such that the union of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i="1" dirty="0" smtClean="0"/>
              <a:t>S.</a:t>
            </a:r>
          </a:p>
          <a:p>
            <a:r>
              <a:rPr lang="en-US" dirty="0" smtClean="0"/>
              <a:t>Verifying whether a certificate is a solution amounts to compute sums of the elements of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and checking whether the sums are equal.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chemeClr val="accent1"/>
                </a:solidFill>
              </a:rPr>
              <a:t>the partition problem is in 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presented a polynomial-time reduction from subset-sum to partition.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chemeClr val="accent1"/>
                </a:solidFill>
              </a:rPr>
              <a:t>the partition problem is NP-hard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Conclusion: </a:t>
            </a:r>
            <a:r>
              <a:rPr lang="en-US" dirty="0" smtClean="0">
                <a:solidFill>
                  <a:schemeClr val="accent1"/>
                </a:solidFill>
              </a:rPr>
              <a:t>the partition problem is NP-complete.</a:t>
            </a:r>
          </a:p>
        </p:txBody>
      </p:sp>
    </p:spTree>
    <p:extLst>
      <p:ext uri="{BB962C8B-B14F-4D97-AF65-F5344CB8AC3E}">
        <p14:creationId xmlns:p14="http://schemas.microsoft.com/office/powerpoint/2010/main" val="8951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</a:t>
            </a:r>
            <a:endParaRPr lang="en-US" dirty="0"/>
          </a:p>
        </p:txBody>
      </p:sp>
      <p:pic>
        <p:nvPicPr>
          <p:cNvPr id="4" name="Content Placeholder 3" descr="hanoi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11903" r="-172" b="11878"/>
          <a:stretch/>
        </p:blipFill>
        <p:spPr>
          <a:xfrm>
            <a:off x="934079" y="2624067"/>
            <a:ext cx="7535601" cy="3841635"/>
          </a:xfrm>
        </p:spPr>
      </p:pic>
      <p:sp>
        <p:nvSpPr>
          <p:cNvPr id="6" name="TextBox 5"/>
          <p:cNvSpPr txBox="1"/>
          <p:nvPr/>
        </p:nvSpPr>
        <p:spPr>
          <a:xfrm>
            <a:off x="461792" y="1112604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Rules of the game: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Rings can only be moved one at the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Rings may not be placed on top of smaller rings.</a:t>
            </a:r>
          </a:p>
        </p:txBody>
      </p:sp>
    </p:spTree>
    <p:extLst>
      <p:ext uri="{BB962C8B-B14F-4D97-AF65-F5344CB8AC3E}">
        <p14:creationId xmlns:p14="http://schemas.microsoft.com/office/powerpoint/2010/main" val="24250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457201" y="1029491"/>
            <a:ext cx="8525246" cy="5477326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911810" y="1228275"/>
            <a:ext cx="7577552" cy="3396734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843043" y="1228275"/>
            <a:ext cx="5715087" cy="1750029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family tree of reductions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9397" y="1075877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NP-complete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609" y="3268127"/>
            <a:ext cx="296587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hamiltonian</a:t>
            </a:r>
            <a:r>
              <a:rPr lang="en-US" sz="2800" dirty="0" smtClean="0"/>
              <a:t>-cycle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1230" y="3268127"/>
            <a:ext cx="204414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ubset-sum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74035" y="4744278"/>
            <a:ext cx="336502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travelling salesman </a:t>
            </a:r>
            <a:endParaRPr lang="en-US" sz="2800" dirty="0"/>
          </a:p>
        </p:txBody>
      </p:sp>
      <p:cxnSp>
        <p:nvCxnSpPr>
          <p:cNvPr id="32" name="Straight Arrow Connector 31"/>
          <p:cNvCxnSpPr>
            <a:endCxn id="5" idx="0"/>
          </p:cNvCxnSpPr>
          <p:nvPr/>
        </p:nvCxnSpPr>
        <p:spPr bwMode="auto">
          <a:xfrm flipH="1">
            <a:off x="3056548" y="2315196"/>
            <a:ext cx="1605361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2"/>
            <a:endCxn id="6" idx="0"/>
          </p:cNvCxnSpPr>
          <p:nvPr/>
        </p:nvCxnSpPr>
        <p:spPr bwMode="auto">
          <a:xfrm>
            <a:off x="4700587" y="2315196"/>
            <a:ext cx="2032718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" idx="2"/>
            <a:endCxn id="7" idx="0"/>
          </p:cNvCxnSpPr>
          <p:nvPr/>
        </p:nvCxnSpPr>
        <p:spPr bwMode="auto">
          <a:xfrm flipH="1">
            <a:off x="3056547" y="3791347"/>
            <a:ext cx="1" cy="95293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374" y="-170953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020" y="1791976"/>
            <a:ext cx="470513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boolean</a:t>
            </a:r>
            <a:r>
              <a:rPr lang="en-US" sz="2800" dirty="0" smtClean="0"/>
              <a:t> formula </a:t>
            </a:r>
            <a:r>
              <a:rPr lang="en-US" sz="2800" dirty="0" err="1" smtClean="0"/>
              <a:t>satisfiability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0571" y="4744122"/>
            <a:ext cx="146546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smtClean="0"/>
              <a:t>partition</a:t>
            </a:r>
            <a:endParaRPr lang="en-US" sz="2800" dirty="0"/>
          </a:p>
        </p:txBody>
      </p:sp>
      <p:cxnSp>
        <p:nvCxnSpPr>
          <p:cNvPr id="16" name="Straight Arrow Connector 15"/>
          <p:cNvCxnSpPr>
            <a:stCxn id="6" idx="2"/>
            <a:endCxn id="15" idx="0"/>
          </p:cNvCxnSpPr>
          <p:nvPr/>
        </p:nvCxnSpPr>
        <p:spPr bwMode="auto">
          <a:xfrm flipH="1">
            <a:off x="6733304" y="3791347"/>
            <a:ext cx="1" cy="95277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57886" y="2183770"/>
            <a:ext cx="3121094" cy="433714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9731" y="3592429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70866" y="2602608"/>
            <a:ext cx="209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Tractable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252" y="5134893"/>
            <a:ext cx="2468644" cy="654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Unsolvable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50482" y="4967398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7410" y="3930191"/>
            <a:ext cx="234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Intractable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977706" y="3236508"/>
            <a:ext cx="2075927" cy="714344"/>
          </a:xfrm>
          <a:prstGeom prst="ellipse">
            <a:avLst/>
          </a:prstGeom>
          <a:solidFill>
            <a:srgbClr val="FF0000">
              <a:alpha val="7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7197" y="3345811"/>
            <a:ext cx="51776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decision problem is</a:t>
            </a:r>
          </a:p>
          <a:p>
            <a:pPr lvl="1"/>
            <a:r>
              <a:rPr lang="en-US" dirty="0" smtClean="0">
                <a:solidFill>
                  <a:srgbClr val="0075F6"/>
                </a:solidFill>
              </a:rPr>
              <a:t>tractable</a:t>
            </a:r>
            <a:r>
              <a:rPr lang="en-US" dirty="0" smtClean="0">
                <a:solidFill>
                  <a:schemeClr val="accent4"/>
                </a:solidFill>
              </a:rPr>
              <a:t> if there exists a polynomial-time that solves it</a:t>
            </a:r>
          </a:p>
          <a:p>
            <a:pPr lvl="1"/>
            <a:r>
              <a:rPr lang="en-US" dirty="0" smtClean="0">
                <a:solidFill>
                  <a:srgbClr val="0075F6"/>
                </a:solidFill>
              </a:rPr>
              <a:t>intractable</a:t>
            </a:r>
            <a:r>
              <a:rPr lang="en-US" dirty="0" smtClean="0">
                <a:solidFill>
                  <a:schemeClr val="accent4"/>
                </a:solidFill>
              </a:rPr>
              <a:t> if there exists an algorithm that solves it, but not a polynomial-time algorithm</a:t>
            </a:r>
          </a:p>
          <a:p>
            <a:pPr lvl="1"/>
            <a:r>
              <a:rPr lang="en-US" dirty="0" smtClean="0">
                <a:solidFill>
                  <a:srgbClr val="0075F6"/>
                </a:solidFill>
              </a:rPr>
              <a:t>unsolvable</a:t>
            </a:r>
            <a:r>
              <a:rPr lang="en-US" dirty="0" smtClean="0">
                <a:solidFill>
                  <a:schemeClr val="accent4"/>
                </a:solidFill>
              </a:rPr>
              <a:t> if there does not exist an algorithm that solves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0605" y="3364129"/>
            <a:ext cx="16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NP-complete</a:t>
            </a:r>
            <a:endParaRPr lang="en-US" dirty="0"/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284849" y="1062356"/>
            <a:ext cx="5782067" cy="1941173"/>
          </a:xfrm>
          <a:prstGeom prst="wedgeRectCallout">
            <a:avLst>
              <a:gd name="adj1" fmla="val -55308"/>
              <a:gd name="adj2" fmla="val 726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P=NP?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For </a:t>
            </a:r>
            <a:r>
              <a:rPr lang="en-US" dirty="0">
                <a:solidFill>
                  <a:schemeClr val="accent4"/>
                </a:solidFill>
              </a:rPr>
              <a:t>a class of important decision </a:t>
            </a:r>
            <a:r>
              <a:rPr lang="en-US" dirty="0" smtClean="0">
                <a:solidFill>
                  <a:schemeClr val="accent4"/>
                </a:solidFill>
              </a:rPr>
              <a:t>problems (the </a:t>
            </a:r>
            <a:r>
              <a:rPr lang="en-US" dirty="0">
                <a:solidFill>
                  <a:schemeClr val="accent4"/>
                </a:solidFill>
              </a:rPr>
              <a:t>NP-complete </a:t>
            </a:r>
            <a:r>
              <a:rPr lang="en-US" dirty="0" smtClean="0">
                <a:solidFill>
                  <a:schemeClr val="accent4"/>
                </a:solidFill>
              </a:rPr>
              <a:t>problems), </a:t>
            </a:r>
            <a:r>
              <a:rPr lang="en-US" dirty="0">
                <a:solidFill>
                  <a:schemeClr val="accent4"/>
                </a:solidFill>
              </a:rPr>
              <a:t>it is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>
                <a:solidFill>
                  <a:schemeClr val="accent4"/>
                </a:solidFill>
              </a:rPr>
              <a:t> whether they are tractable or </a:t>
            </a:r>
            <a:r>
              <a:rPr lang="en-US" dirty="0" smtClean="0">
                <a:solidFill>
                  <a:schemeClr val="accent4"/>
                </a:solidFill>
              </a:rPr>
              <a:t>intractable.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Note: they are all tractable or all intractable!</a:t>
            </a:r>
          </a:p>
        </p:txBody>
      </p:sp>
    </p:spTree>
    <p:extLst>
      <p:ext uri="{BB962C8B-B14F-4D97-AF65-F5344CB8AC3E}">
        <p14:creationId xmlns:p14="http://schemas.microsoft.com/office/powerpoint/2010/main" val="15566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holy grail</a:t>
            </a:r>
            <a:endParaRPr lang="en-US" dirty="0"/>
          </a:p>
        </p:txBody>
      </p:sp>
      <p:pic>
        <p:nvPicPr>
          <p:cNvPr id="4" name="Content Placeholder 3" descr="pnotn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70" r="-624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29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3807" y="3077304"/>
            <a:ext cx="433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33478071698956898786044169848212690817704794983713768568912431388982883793878002287614711652531743087737814467999489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2659" y="1216338"/>
            <a:ext cx="428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36746043666799590428244633799627952632279158164343087642676032283815739666511279233373417143396810270092798736308917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41" y="4894099"/>
            <a:ext cx="846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7196" y="2241341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1275" y="4138345"/>
            <a:ext cx="5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383" y="5085941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3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3807" y="3077304"/>
            <a:ext cx="433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33478071698956898786044169848212690817704794983713768568912431388982883793878002287614711652531743087737814467999489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2659" y="1216338"/>
            <a:ext cx="4282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36746043666799590428244633799627952632279158164343087642676032283815739666511279233373417143396810270092798736308917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741" y="4894099"/>
            <a:ext cx="846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7196" y="2241341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1275" y="4138345"/>
            <a:ext cx="5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383" y="3278714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6141" y="1416299"/>
            <a:ext cx="607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1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1484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That factorization is hard, is actually a good thing: it is at the heart of public-key cryptography!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Factorization is actually in NP. (What’s the certificate?)</a:t>
            </a:r>
          </a:p>
          <a:p>
            <a:pPr marL="0" indent="0">
              <a:buNone/>
            </a:pPr>
            <a:r>
              <a:rPr lang="en-US" sz="1800" dirty="0" smtClean="0"/>
              <a:t>So, public-key cryptography is in trouble in </a:t>
            </a:r>
            <a:r>
              <a:rPr lang="en-US" sz="1800" dirty="0"/>
              <a:t>the </a:t>
            </a:r>
            <a:r>
              <a:rPr lang="en-US" sz="1800" dirty="0" smtClean="0"/>
              <a:t>(unlikely) </a:t>
            </a:r>
            <a:r>
              <a:rPr lang="en-US" sz="1800" dirty="0"/>
              <a:t>case that P=NP 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unknown whether factorization is NP-hard.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Factorization currently essentially involves exhaustively searching the enormous search space of candidate divisors. But it may happen that an alternative to searching is found.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the related problem of </a:t>
            </a:r>
            <a:r>
              <a:rPr lang="en-US" i="1" dirty="0" err="1" smtClean="0"/>
              <a:t>primality</a:t>
            </a:r>
            <a:r>
              <a:rPr lang="en-US" i="1" dirty="0" smtClean="0"/>
              <a:t> testing </a:t>
            </a:r>
            <a:r>
              <a:rPr lang="en-US" dirty="0" smtClean="0"/>
              <a:t>(which, at first sight, also involves searching), an alternative to searching has been found and led to polynomial-time algorithm!</a:t>
            </a:r>
          </a:p>
        </p:txBody>
      </p:sp>
    </p:spTree>
    <p:extLst>
      <p:ext uri="{BB962C8B-B14F-4D97-AF65-F5344CB8AC3E}">
        <p14:creationId xmlns:p14="http://schemas.microsoft.com/office/powerpoint/2010/main" val="11800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pic>
        <p:nvPicPr>
          <p:cNvPr id="3" name="Picture 2" descr="corm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2" y="1514759"/>
            <a:ext cx="1037878" cy="1532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86321" y="1487055"/>
            <a:ext cx="72642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10 discusses many NP-complete problems, and presents reductions between them</a:t>
            </a:r>
          </a:p>
          <a:p>
            <a:r>
              <a:rPr lang="en-US" sz="1400" dirty="0" smtClean="0"/>
              <a:t>(Refer to chapter 9 again for an explanation of public-key cryptography and RSA.)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085703" cy="295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0" y="3789041"/>
            <a:ext cx="2164374" cy="29495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2772989" y="4814823"/>
            <a:ext cx="2164375" cy="86177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Deadline: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January 15, 2016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 (running time analysis)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1365250"/>
            <a:ext cx="817403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Hanoi</a:t>
            </a:r>
            <a:r>
              <a:rPr lang="en-US" dirty="0" smtClean="0"/>
              <a:t>(</a:t>
            </a:r>
            <a:r>
              <a:rPr lang="en-US" dirty="0" err="1" smtClean="0"/>
              <a:t>n,x,y,z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cs typeface="Arial" charset="0"/>
              </a:rPr>
              <a:t> // </a:t>
            </a:r>
            <a:r>
              <a:rPr lang="en-US" dirty="0" smtClean="0"/>
              <a:t>move n rings from peg x to peg y using peg z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/>
              <a:t> </a:t>
            </a:r>
            <a:r>
              <a:rPr lang="en-US" b="1" dirty="0"/>
              <a:t>if</a:t>
            </a:r>
            <a:r>
              <a:rPr lang="en-US" dirty="0"/>
              <a:t> </a:t>
            </a:r>
            <a:r>
              <a:rPr lang="en-US" dirty="0" smtClean="0"/>
              <a:t>n </a:t>
            </a:r>
            <a:r>
              <a:rPr lang="en-US" dirty="0"/>
              <a:t>= </a:t>
            </a:r>
            <a:r>
              <a:rPr lang="en-US" dirty="0" smtClean="0"/>
              <a:t>1</a:t>
            </a:r>
            <a:endParaRPr lang="en-US" b="1" dirty="0"/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 smtClean="0"/>
              <a:t>      </a:t>
            </a:r>
            <a:r>
              <a:rPr lang="en-US" b="1" dirty="0" smtClean="0"/>
              <a:t>then</a:t>
            </a:r>
            <a:r>
              <a:rPr lang="en-US" dirty="0" smtClean="0"/>
              <a:t> move ring from x to y</a:t>
            </a:r>
            <a:endParaRPr lang="en-US" b="1" dirty="0"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>
                <a:cs typeface="Arial" charset="0"/>
              </a:rPr>
              <a:t>      </a:t>
            </a:r>
            <a:r>
              <a:rPr lang="en-US" b="1" dirty="0" smtClean="0">
                <a:cs typeface="Arial" charset="0"/>
              </a:rPr>
              <a:t>else</a:t>
            </a:r>
            <a:endParaRPr lang="en-US" dirty="0" smtClean="0"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 smtClean="0">
                <a:cs typeface="Arial" charset="0"/>
              </a:rPr>
              <a:t> 	</a:t>
            </a:r>
            <a:r>
              <a:rPr lang="en-US" dirty="0" smtClean="0">
                <a:solidFill>
                  <a:schemeClr val="accent1"/>
                </a:solidFill>
              </a:rPr>
              <a:t>Hanoi</a:t>
            </a:r>
            <a:r>
              <a:rPr lang="en-US" dirty="0"/>
              <a:t>(</a:t>
            </a:r>
            <a:r>
              <a:rPr lang="en-US" dirty="0" smtClean="0"/>
              <a:t>n-1,</a:t>
            </a:r>
            <a:r>
              <a:rPr lang="en-US" dirty="0"/>
              <a:t>x</a:t>
            </a:r>
            <a:r>
              <a:rPr lang="en-US" dirty="0" smtClean="0"/>
              <a:t>,z,y)</a:t>
            </a:r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 smtClean="0"/>
              <a:t> 	move ring from x to y</a:t>
            </a:r>
          </a:p>
          <a:p>
            <a:pPr marL="342900" indent="-342900" eaLnBrk="1" hangingPunct="1">
              <a:spcBef>
                <a:spcPct val="20000"/>
              </a:spcBef>
              <a:buFontTx/>
              <a:buAutoNum type="arabicPeriod"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>
                <a:solidFill>
                  <a:schemeClr val="accent1"/>
                </a:solidFill>
              </a:rPr>
              <a:t>Hanoi</a:t>
            </a:r>
            <a:r>
              <a:rPr lang="en-US" dirty="0"/>
              <a:t>(n-1</a:t>
            </a:r>
            <a:r>
              <a:rPr lang="en-US" dirty="0" smtClean="0"/>
              <a:t>,y,</a:t>
            </a:r>
            <a:r>
              <a:rPr lang="en-US" dirty="0"/>
              <a:t>z</a:t>
            </a:r>
            <a:r>
              <a:rPr lang="en-US" dirty="0" smtClean="0"/>
              <a:t>,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n-US" dirty="0">
              <a:cs typeface="Arial" charset="0"/>
            </a:endParaRPr>
          </a:p>
        </p:txBody>
      </p:sp>
      <p:pic>
        <p:nvPicPr>
          <p:cNvPr id="6" name="Content Placeholder 3" descr="hanoi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11903" r="-172" b="11878"/>
          <a:stretch/>
        </p:blipFill>
        <p:spPr bwMode="auto">
          <a:xfrm>
            <a:off x="5124313" y="4808771"/>
            <a:ext cx="4019687" cy="204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05884" y="20992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5F6"/>
                </a:solidFill>
              </a:rPr>
              <a:t>O(1)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855" y="244058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5F6"/>
                </a:solidFill>
              </a:rPr>
              <a:t>O(1)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6321" y="3203703"/>
            <a:ext cx="8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5F6"/>
                </a:solidFill>
              </a:rPr>
              <a:t>T</a:t>
            </a:r>
            <a:r>
              <a:rPr lang="en-US" dirty="0" smtClean="0">
                <a:solidFill>
                  <a:srgbClr val="0075F6"/>
                </a:solidFill>
              </a:rPr>
              <a:t>(n-1)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1292" y="3912407"/>
            <a:ext cx="8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5F6"/>
                </a:solidFill>
              </a:rPr>
              <a:t>T</a:t>
            </a:r>
            <a:r>
              <a:rPr lang="en-US" dirty="0" smtClean="0">
                <a:solidFill>
                  <a:srgbClr val="0075F6"/>
                </a:solidFill>
              </a:rPr>
              <a:t>(n-1)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6321" y="356913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5F6"/>
                </a:solidFill>
              </a:rPr>
              <a:t>O(1)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291" y="1366966"/>
            <a:ext cx="65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5F6"/>
                </a:solidFill>
              </a:rPr>
              <a:t>T</a:t>
            </a:r>
            <a:r>
              <a:rPr lang="en-US" dirty="0" smtClean="0">
                <a:solidFill>
                  <a:srgbClr val="0075F6"/>
                </a:solidFill>
              </a:rPr>
              <a:t>(n)</a:t>
            </a:r>
            <a:endParaRPr lang="en-US" dirty="0">
              <a:solidFill>
                <a:srgbClr val="0075F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47" y="4523892"/>
            <a:ext cx="46598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Solving the recurrence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75F6"/>
                </a:solidFill>
              </a:rPr>
              <a:t>T(n) = 2T(n-1)+O(1)</a:t>
            </a:r>
          </a:p>
          <a:p>
            <a:r>
              <a:rPr lang="en-US" dirty="0" smtClean="0"/>
              <a:t>yields </a:t>
            </a:r>
            <a:r>
              <a:rPr lang="en-US" dirty="0" smtClean="0">
                <a:solidFill>
                  <a:srgbClr val="0075F6"/>
                </a:solidFill>
              </a:rPr>
              <a:t>T(n)=O(2^n)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more efficient solution does not exist!</a:t>
            </a:r>
          </a:p>
        </p:txBody>
      </p:sp>
    </p:spTree>
    <p:extLst>
      <p:ext uri="{BB962C8B-B14F-4D97-AF65-F5344CB8AC3E}">
        <p14:creationId xmlns:p14="http://schemas.microsoft.com/office/powerpoint/2010/main" val="26866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79388"/>
              </p:ext>
            </p:extLst>
          </p:nvPr>
        </p:nvGraphicFramePr>
        <p:xfrm>
          <a:off x="1658668" y="2320391"/>
          <a:ext cx="7373050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0658"/>
                <a:gridCol w="1364847"/>
                <a:gridCol w="1449258"/>
                <a:gridCol w="1359429"/>
                <a:gridCol w="1359429"/>
                <a:gridCol w="1359429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length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B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</a:t>
                      </a:r>
                      <a:r>
                        <a:rPr lang="en-US" baseline="30000" dirty="0" smtClean="0"/>
                        <a:t>2</a:t>
                      </a:r>
                      <a:endParaRPr lang="en-US" baseline="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B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1/10000</a:t>
                      </a:r>
                      <a:r>
                        <a:rPr lang="en-US" baseline="0" dirty="0" smtClean="0"/>
                        <a:t> s.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1/2500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1/400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1/100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1/25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B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1/10 s.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 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 h.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 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B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1/1000 s.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35.7</a:t>
                      </a:r>
                      <a:r>
                        <a:rPr lang="en-US" baseline="0" dirty="0" smtClean="0"/>
                        <a:t> 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x 10</a:t>
                      </a:r>
                      <a:r>
                        <a:rPr lang="en-US" baseline="30000" dirty="0" smtClean="0"/>
                        <a:t>11</a:t>
                      </a:r>
                      <a:r>
                        <a:rPr lang="en-US" baseline="0" dirty="0" smtClean="0"/>
                        <a:t> 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45</a:t>
                      </a:r>
                      <a:r>
                        <a:rPr lang="en-US" baseline="0" dirty="0" smtClean="0"/>
                        <a:t> 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n</a:t>
                      </a:r>
                      <a:r>
                        <a:rPr lang="en-US" baseline="30000" dirty="0" err="1" smtClean="0"/>
                        <a:t>n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B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 h.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 x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 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70</a:t>
                      </a:r>
                      <a:r>
                        <a:rPr lang="en-US" baseline="0" dirty="0" smtClean="0"/>
                        <a:t> 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185</a:t>
                      </a:r>
                      <a:r>
                        <a:rPr lang="en-US" baseline="0" dirty="0" smtClean="0"/>
                        <a:t> c.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x 10</a:t>
                      </a:r>
                      <a:r>
                        <a:rPr lang="en-US" baseline="30000" dirty="0" smtClean="0"/>
                        <a:t>445</a:t>
                      </a:r>
                      <a:r>
                        <a:rPr lang="en-US" baseline="0" dirty="0" smtClean="0"/>
                        <a:t> c.</a:t>
                      </a:r>
                      <a:endParaRPr lang="en-US" baseline="30000" dirty="0" smtClean="0"/>
                    </a:p>
                  </a:txBody>
                  <a:tcPr>
                    <a:lnL w="12700" cap="flat" cmpd="sng" algn="ctr">
                      <a:solidFill>
                        <a:srgbClr val="007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121" y="1336297"/>
            <a:ext cx="76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long does it take to run an algorithm on a computer capable of a million instructions per second?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949" y="4975574"/>
            <a:ext cx="8435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polynomial-time algorithm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algorithm with running time of O(</a:t>
            </a:r>
            <a:r>
              <a:rPr lang="en-US" dirty="0" err="1" smtClean="0"/>
              <a:t>n</a:t>
            </a:r>
            <a:r>
              <a:rPr lang="en-US" baseline="30000" dirty="0" err="1" smtClean="0"/>
              <a:t>c</a:t>
            </a:r>
            <a:r>
              <a:rPr lang="en-US" dirty="0" smtClean="0"/>
              <a:t>) for some constant c.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>
            <a:off x="1431194" y="3070640"/>
            <a:ext cx="161128" cy="70131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7567" y="3254369"/>
            <a:ext cx="116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polynomial</a:t>
            </a:r>
            <a:endParaRPr lang="en-US" sz="1800" dirty="0"/>
          </a:p>
        </p:txBody>
      </p:sp>
      <p:sp>
        <p:nvSpPr>
          <p:cNvPr id="10" name="Left Brace 9"/>
          <p:cNvSpPr/>
          <p:nvPr/>
        </p:nvSpPr>
        <p:spPr bwMode="auto">
          <a:xfrm>
            <a:off x="1431945" y="3839063"/>
            <a:ext cx="161128" cy="701319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657" y="4003838"/>
            <a:ext cx="1234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exponential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699" y="5961976"/>
            <a:ext cx="843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5F6"/>
                </a:solidFill>
              </a:rPr>
              <a:t>P</a:t>
            </a:r>
            <a:r>
              <a:rPr lang="en-US" dirty="0" smtClean="0"/>
              <a:t>: the class of all decision problems for which there exists </a:t>
            </a:r>
            <a:r>
              <a:rPr lang="en-US" dirty="0" smtClean="0"/>
              <a:t>polynomial-time algorithm that solves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versus intractable problems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57885" y="1292367"/>
            <a:ext cx="3121094" cy="433714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9730" y="2701026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70865" y="1711205"/>
            <a:ext cx="209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Tractable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251" y="4243490"/>
            <a:ext cx="2468644" cy="654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Unsolvable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50481" y="4075995"/>
            <a:ext cx="294769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47409" y="3038788"/>
            <a:ext cx="234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Intractable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023" y="1563752"/>
            <a:ext cx="4577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problem is </a:t>
            </a:r>
            <a:r>
              <a:rPr lang="en-US" dirty="0" smtClean="0">
                <a:solidFill>
                  <a:srgbClr val="0075F6"/>
                </a:solidFill>
              </a:rPr>
              <a:t>tractable</a:t>
            </a:r>
            <a:r>
              <a:rPr lang="en-US" dirty="0" smtClean="0">
                <a:solidFill>
                  <a:schemeClr val="accent4"/>
                </a:solidFill>
              </a:rPr>
              <a:t> if there exists a polynomial-time algorithm for it</a:t>
            </a:r>
            <a:r>
              <a:rPr lang="en-US" dirty="0"/>
              <a:t> </a:t>
            </a:r>
            <a:r>
              <a:rPr lang="en-US" dirty="0" smtClean="0"/>
              <a:t>(i.e., if it is in the class </a:t>
            </a:r>
            <a:r>
              <a:rPr lang="en-US" b="1" dirty="0" smtClean="0">
                <a:solidFill>
                  <a:schemeClr val="accent1"/>
                </a:solidFill>
              </a:rPr>
              <a:t>P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023" y="2976631"/>
            <a:ext cx="489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problem is </a:t>
            </a:r>
            <a:r>
              <a:rPr lang="en-US" dirty="0" smtClean="0">
                <a:solidFill>
                  <a:schemeClr val="accent1"/>
                </a:solidFill>
              </a:rPr>
              <a:t>intractable</a:t>
            </a:r>
            <a:r>
              <a:rPr lang="en-US" dirty="0" smtClean="0"/>
              <a:t> if there does not exist a polynomial-time algorithm for it.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774" y="4313692"/>
            <a:ext cx="4896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problem is </a:t>
            </a:r>
            <a:r>
              <a:rPr lang="en-US" dirty="0" smtClean="0">
                <a:solidFill>
                  <a:schemeClr val="accent1"/>
                </a:solidFill>
              </a:rPr>
              <a:t>unsolvable </a:t>
            </a:r>
            <a:r>
              <a:rPr lang="en-US" dirty="0" smtClean="0"/>
              <a:t>if there does not exist an algorithm for it (not even an inefficient one).</a:t>
            </a:r>
          </a:p>
        </p:txBody>
      </p:sp>
    </p:spTree>
    <p:extLst>
      <p:ext uri="{BB962C8B-B14F-4D97-AF65-F5344CB8AC3E}">
        <p14:creationId xmlns:p14="http://schemas.microsoft.com/office/powerpoint/2010/main" val="3610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decision problems about graphs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400426" y="1842388"/>
            <a:ext cx="3281842" cy="4026179"/>
            <a:chOff x="1293962" y="2432649"/>
            <a:chExt cx="3281842" cy="4026179"/>
          </a:xfrm>
        </p:grpSpPr>
        <p:pic>
          <p:nvPicPr>
            <p:cNvPr id="129" name="Picture 4" descr="netherlands_rel87"/>
            <p:cNvPicPr>
              <a:picLocks noChangeAspect="1" noChangeArrowheads="1"/>
            </p:cNvPicPr>
            <p:nvPr/>
          </p:nvPicPr>
          <p:blipFill>
            <a:blip r:embed="rId2" cstate="print"/>
            <a:srcRect l="935" t="988"/>
            <a:stretch>
              <a:fillRect/>
            </a:stretch>
          </p:blipFill>
          <p:spPr bwMode="auto">
            <a:xfrm>
              <a:off x="1293962" y="2432649"/>
              <a:ext cx="3281842" cy="402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0" name="Group 129"/>
            <p:cNvGrpSpPr>
              <a:grpSpLocks noChangeAspect="1"/>
            </p:cNvGrpSpPr>
            <p:nvPr/>
          </p:nvGrpSpPr>
          <p:grpSpPr bwMode="auto">
            <a:xfrm>
              <a:off x="1749715" y="3113384"/>
              <a:ext cx="2300531" cy="2916465"/>
              <a:chOff x="3276" y="1607"/>
              <a:chExt cx="2025" cy="2388"/>
            </a:xfrm>
          </p:grpSpPr>
          <p:sp>
            <p:nvSpPr>
              <p:cNvPr id="236" name="Freeform 6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Freeform 7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Freeform 8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Freeform 9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Freeform 10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Freeform 13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22"/>
            <p:cNvGrpSpPr>
              <a:grpSpLocks noChangeAspect="1"/>
            </p:cNvGrpSpPr>
            <p:nvPr/>
          </p:nvGrpSpPr>
          <p:grpSpPr bwMode="auto">
            <a:xfrm>
              <a:off x="1716434" y="3080615"/>
              <a:ext cx="2360159" cy="2977535"/>
              <a:chOff x="3247" y="1580"/>
              <a:chExt cx="2077" cy="2438"/>
            </a:xfrm>
          </p:grpSpPr>
          <p:sp>
            <p:nvSpPr>
              <p:cNvPr id="193" name="Oval 23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24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22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233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36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21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216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51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97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" name="Group 66"/>
            <p:cNvGrpSpPr>
              <a:grpSpLocks noChangeAspect="1"/>
            </p:cNvGrpSpPr>
            <p:nvPr/>
          </p:nvGrpSpPr>
          <p:grpSpPr bwMode="auto">
            <a:xfrm>
              <a:off x="1745555" y="3117852"/>
              <a:ext cx="2300531" cy="2916465"/>
              <a:chOff x="3276" y="1607"/>
              <a:chExt cx="2025" cy="2388"/>
            </a:xfrm>
          </p:grpSpPr>
          <p:sp>
            <p:nvSpPr>
              <p:cNvPr id="177" name="Freeform 67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68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Freeform 69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70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71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73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74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75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76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83"/>
            <p:cNvGrpSpPr>
              <a:grpSpLocks noChangeAspect="1"/>
            </p:cNvGrpSpPr>
            <p:nvPr/>
          </p:nvGrpSpPr>
          <p:grpSpPr bwMode="auto">
            <a:xfrm>
              <a:off x="1712274" y="3085083"/>
              <a:ext cx="2360159" cy="2977535"/>
              <a:chOff x="3247" y="1580"/>
              <a:chExt cx="2077" cy="2438"/>
            </a:xfrm>
          </p:grpSpPr>
          <p:sp>
            <p:nvSpPr>
              <p:cNvPr id="134" name="Oval 84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85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166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174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Oval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97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1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157" name="Oval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Oval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7" name="Group 112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38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2" name="TextBox 251"/>
          <p:cNvSpPr txBox="1"/>
          <p:nvPr/>
        </p:nvSpPr>
        <p:spPr>
          <a:xfrm>
            <a:off x="3724895" y="1326820"/>
            <a:ext cx="541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Problem 1: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of cities, with distances attached to road segments, two designated cities A and B and an integer k.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‘Yes’ if it is possible to take a trip from A to B of length ≤ k, and ‘No’ if such a trip is impossible.</a:t>
            </a:r>
            <a:endParaRPr lang="en-US" sz="1800" i="1" dirty="0"/>
          </a:p>
        </p:txBody>
      </p:sp>
      <p:sp>
        <p:nvSpPr>
          <p:cNvPr id="254" name="TextBox 253"/>
          <p:cNvSpPr txBox="1"/>
          <p:nvPr/>
        </p:nvSpPr>
        <p:spPr>
          <a:xfrm>
            <a:off x="3724895" y="3829586"/>
            <a:ext cx="541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Problem 2: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of cities, with distances attached to road segments, two designated cities A and B and an integer k.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‘Yes’ if it is possible to take a trip from A to B of length ≤ k which passes through all the cities, and ‘No’ if such a trip is impossible.</a:t>
            </a:r>
            <a:endParaRPr lang="en-US" sz="1800" i="1" dirty="0"/>
          </a:p>
        </p:txBody>
      </p:sp>
      <p:sp>
        <p:nvSpPr>
          <p:cNvPr id="256" name="TextBox 255"/>
          <p:cNvSpPr txBox="1"/>
          <p:nvPr/>
        </p:nvSpPr>
        <p:spPr>
          <a:xfrm>
            <a:off x="4928614" y="2056570"/>
            <a:ext cx="265583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shortest path problem (known to be in P)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577892" y="4842248"/>
            <a:ext cx="3441335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travelling salesman problem</a:t>
            </a:r>
          </a:p>
          <a:p>
            <a:pPr algn="ctr"/>
            <a:r>
              <a:rPr lang="en-US" dirty="0" smtClean="0"/>
              <a:t>(unknown whether it is in 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4" grpId="0"/>
      <p:bldP spid="256" grpId="0" animBg="1"/>
      <p:bldP spid="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decision problem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457294" y="1160025"/>
            <a:ext cx="1798495" cy="2299184"/>
            <a:chOff x="1293962" y="2432649"/>
            <a:chExt cx="3281842" cy="4026179"/>
          </a:xfrm>
        </p:grpSpPr>
        <p:pic>
          <p:nvPicPr>
            <p:cNvPr id="129" name="Picture 4" descr="netherlands_rel87"/>
            <p:cNvPicPr>
              <a:picLocks noChangeAspect="1" noChangeArrowheads="1"/>
            </p:cNvPicPr>
            <p:nvPr/>
          </p:nvPicPr>
          <p:blipFill>
            <a:blip r:embed="rId3" cstate="print"/>
            <a:srcRect l="935" t="988"/>
            <a:stretch>
              <a:fillRect/>
            </a:stretch>
          </p:blipFill>
          <p:spPr bwMode="auto">
            <a:xfrm>
              <a:off x="1293962" y="2432649"/>
              <a:ext cx="3281842" cy="402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0" name="Group 129"/>
            <p:cNvGrpSpPr>
              <a:grpSpLocks noChangeAspect="1"/>
            </p:cNvGrpSpPr>
            <p:nvPr/>
          </p:nvGrpSpPr>
          <p:grpSpPr bwMode="auto">
            <a:xfrm>
              <a:off x="1749715" y="3113384"/>
              <a:ext cx="2300531" cy="2916465"/>
              <a:chOff x="3276" y="1607"/>
              <a:chExt cx="2025" cy="2388"/>
            </a:xfrm>
          </p:grpSpPr>
          <p:sp>
            <p:nvSpPr>
              <p:cNvPr id="236" name="Freeform 6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Freeform 7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Freeform 8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Freeform 9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Freeform 10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Freeform 13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22"/>
            <p:cNvGrpSpPr>
              <a:grpSpLocks noChangeAspect="1"/>
            </p:cNvGrpSpPr>
            <p:nvPr/>
          </p:nvGrpSpPr>
          <p:grpSpPr bwMode="auto">
            <a:xfrm>
              <a:off x="1716434" y="3080615"/>
              <a:ext cx="2360159" cy="2977535"/>
              <a:chOff x="3247" y="1580"/>
              <a:chExt cx="2077" cy="2438"/>
            </a:xfrm>
          </p:grpSpPr>
          <p:sp>
            <p:nvSpPr>
              <p:cNvPr id="193" name="Oval 23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24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22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233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36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21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216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51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97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" name="Group 66"/>
            <p:cNvGrpSpPr>
              <a:grpSpLocks noChangeAspect="1"/>
            </p:cNvGrpSpPr>
            <p:nvPr/>
          </p:nvGrpSpPr>
          <p:grpSpPr bwMode="auto">
            <a:xfrm>
              <a:off x="1745555" y="3117852"/>
              <a:ext cx="2300531" cy="2916465"/>
              <a:chOff x="3276" y="1607"/>
              <a:chExt cx="2025" cy="2388"/>
            </a:xfrm>
          </p:grpSpPr>
          <p:sp>
            <p:nvSpPr>
              <p:cNvPr id="177" name="Freeform 67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68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Freeform 69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70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71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73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74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75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76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83"/>
            <p:cNvGrpSpPr>
              <a:grpSpLocks noChangeAspect="1"/>
            </p:cNvGrpSpPr>
            <p:nvPr/>
          </p:nvGrpSpPr>
          <p:grpSpPr bwMode="auto">
            <a:xfrm>
              <a:off x="1712274" y="3085083"/>
              <a:ext cx="2360159" cy="2977535"/>
              <a:chOff x="3247" y="1580"/>
              <a:chExt cx="2077" cy="2438"/>
            </a:xfrm>
          </p:grpSpPr>
          <p:sp>
            <p:nvSpPr>
              <p:cNvPr id="134" name="Oval 84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85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166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174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Oval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97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1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157" name="Oval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Oval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7" name="Group 112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38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4" name="TextBox 253"/>
          <p:cNvSpPr txBox="1"/>
          <p:nvPr/>
        </p:nvSpPr>
        <p:spPr>
          <a:xfrm>
            <a:off x="2701260" y="1223333"/>
            <a:ext cx="624606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travelling salesman decision problem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with </a:t>
            </a:r>
            <a:r>
              <a:rPr lang="en-US" sz="1800" i="1" dirty="0" smtClean="0"/>
              <a:t>n</a:t>
            </a:r>
            <a:r>
              <a:rPr lang="en-US" sz="1800" dirty="0" smtClean="0"/>
              <a:t> locations </a:t>
            </a:r>
            <a:r>
              <a:rPr lang="en-US" sz="1800" dirty="0"/>
              <a:t>(one of the locations is the </a:t>
            </a:r>
            <a:r>
              <a:rPr lang="en-US" sz="1800" i="1" dirty="0" smtClean="0"/>
              <a:t>depot) </a:t>
            </a:r>
            <a:r>
              <a:rPr lang="en-US" sz="1800" dirty="0" smtClean="0"/>
              <a:t>connected by road segments, with distances attached to the road segments</a:t>
            </a:r>
            <a:r>
              <a:rPr lang="en-US" sz="1800" i="1" dirty="0" smtClean="0">
                <a:solidFill>
                  <a:srgbClr val="02886B"/>
                </a:solidFill>
              </a:rPr>
              <a:t>,</a:t>
            </a:r>
            <a:r>
              <a:rPr lang="en-US" sz="1800" dirty="0" smtClean="0">
                <a:solidFill>
                  <a:srgbClr val="02886B"/>
                </a:solidFill>
              </a:rPr>
              <a:t> and an integer </a:t>
            </a:r>
            <a:r>
              <a:rPr lang="en-US" sz="1800" i="1" dirty="0" smtClean="0">
                <a:solidFill>
                  <a:srgbClr val="02886B"/>
                </a:solidFill>
              </a:rPr>
              <a:t>k</a:t>
            </a:r>
            <a:r>
              <a:rPr lang="en-US" sz="1800" dirty="0" smtClean="0"/>
              <a:t>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Yes if there exists a route of distance </a:t>
            </a:r>
            <a:r>
              <a:rPr lang="en-US" sz="1800" dirty="0" smtClean="0">
                <a:solidFill>
                  <a:schemeClr val="accent2"/>
                </a:solidFill>
              </a:rPr>
              <a:t>less or equal </a:t>
            </a:r>
            <a:r>
              <a:rPr lang="en-US" sz="1800" i="1" dirty="0" smtClean="0">
                <a:solidFill>
                  <a:schemeClr val="accent2"/>
                </a:solidFill>
              </a:rPr>
              <a:t>k</a:t>
            </a:r>
            <a:r>
              <a:rPr lang="en-US" sz="1800" i="1" dirty="0" smtClean="0"/>
              <a:t> </a:t>
            </a:r>
            <a:r>
              <a:rPr lang="en-US" sz="1800" dirty="0" smtClean="0"/>
              <a:t>that starts and ends at the depot and visits all locations on the map exactly once. No otherwise.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4949" y="3544504"/>
            <a:ext cx="8492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solution</a:t>
            </a:r>
            <a:r>
              <a:rPr lang="en-US" dirty="0" smtClean="0"/>
              <a:t> to the travelling salesman problem is a list </a:t>
            </a:r>
            <a:r>
              <a:rPr lang="en-US" i="1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,…,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 of </a:t>
            </a:r>
            <a:r>
              <a:rPr lang="en-US" i="1" dirty="0" smtClean="0"/>
              <a:t>n</a:t>
            </a:r>
            <a:r>
              <a:rPr lang="en-US" dirty="0" smtClean="0"/>
              <a:t>+1 locations such that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depot is both the first (</a:t>
            </a:r>
            <a:r>
              <a:rPr lang="en-US" i="1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) and the last (</a:t>
            </a:r>
            <a:r>
              <a:rPr lang="en-US" i="1" dirty="0" err="1"/>
              <a:t>l</a:t>
            </a:r>
            <a:r>
              <a:rPr lang="en-US" i="1" baseline="-25000" dirty="0" err="1"/>
              <a:t>n</a:t>
            </a:r>
            <a:r>
              <a:rPr lang="en-US" dirty="0" smtClean="0"/>
              <a:t>) location in the list,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all the other locations occur exactly once in the list,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sum of the distances between successive locations in the list is less or equal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Note that it can be verified with a polynomial-time algorithm whether some candidate list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,…,</a:t>
            </a:r>
            <a:r>
              <a:rPr lang="en-US" i="1" dirty="0" err="1">
                <a:solidFill>
                  <a:schemeClr val="accent2"/>
                </a:solidFill>
              </a:rPr>
              <a:t>l</a:t>
            </a:r>
            <a:r>
              <a:rPr lang="en-US" i="1" baseline="-25000" dirty="0" err="1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is a solution.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decision problem</a:t>
            </a:r>
            <a:endParaRPr lang="en-US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457294" y="1160025"/>
            <a:ext cx="1798495" cy="2299184"/>
            <a:chOff x="1293962" y="2432649"/>
            <a:chExt cx="3281842" cy="4026179"/>
          </a:xfrm>
        </p:grpSpPr>
        <p:pic>
          <p:nvPicPr>
            <p:cNvPr id="129" name="Picture 4" descr="netherlands_rel87"/>
            <p:cNvPicPr>
              <a:picLocks noChangeAspect="1" noChangeArrowheads="1"/>
            </p:cNvPicPr>
            <p:nvPr/>
          </p:nvPicPr>
          <p:blipFill>
            <a:blip r:embed="rId3" cstate="print"/>
            <a:srcRect l="935" t="988"/>
            <a:stretch>
              <a:fillRect/>
            </a:stretch>
          </p:blipFill>
          <p:spPr bwMode="auto">
            <a:xfrm>
              <a:off x="1293962" y="2432649"/>
              <a:ext cx="3281842" cy="4026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0" name="Group 129"/>
            <p:cNvGrpSpPr>
              <a:grpSpLocks noChangeAspect="1"/>
            </p:cNvGrpSpPr>
            <p:nvPr/>
          </p:nvGrpSpPr>
          <p:grpSpPr bwMode="auto">
            <a:xfrm>
              <a:off x="1749715" y="3113384"/>
              <a:ext cx="2300531" cy="2916465"/>
              <a:chOff x="3276" y="1607"/>
              <a:chExt cx="2025" cy="2388"/>
            </a:xfrm>
          </p:grpSpPr>
          <p:sp>
            <p:nvSpPr>
              <p:cNvPr id="236" name="Freeform 6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Freeform 7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Freeform 8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Freeform 9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Freeform 10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12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Freeform 13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" name="Group 22"/>
            <p:cNvGrpSpPr>
              <a:grpSpLocks noChangeAspect="1"/>
            </p:cNvGrpSpPr>
            <p:nvPr/>
          </p:nvGrpSpPr>
          <p:grpSpPr bwMode="auto">
            <a:xfrm>
              <a:off x="1716434" y="3080615"/>
              <a:ext cx="2360159" cy="2977535"/>
              <a:chOff x="3247" y="1580"/>
              <a:chExt cx="2077" cy="2438"/>
            </a:xfrm>
          </p:grpSpPr>
          <p:sp>
            <p:nvSpPr>
              <p:cNvPr id="193" name="Oval 23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24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22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233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0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36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21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" name="Group 41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216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Oval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Oval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Oval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51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97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2" name="Group 66"/>
            <p:cNvGrpSpPr>
              <a:grpSpLocks noChangeAspect="1"/>
            </p:cNvGrpSpPr>
            <p:nvPr/>
          </p:nvGrpSpPr>
          <p:grpSpPr bwMode="auto">
            <a:xfrm>
              <a:off x="1745555" y="3117852"/>
              <a:ext cx="2300531" cy="2916465"/>
              <a:chOff x="3276" y="1607"/>
              <a:chExt cx="2025" cy="2388"/>
            </a:xfrm>
          </p:grpSpPr>
          <p:sp>
            <p:nvSpPr>
              <p:cNvPr id="177" name="Freeform 67"/>
              <p:cNvSpPr>
                <a:spLocks noChangeAspect="1"/>
              </p:cNvSpPr>
              <p:nvPr/>
            </p:nvSpPr>
            <p:spPr bwMode="auto">
              <a:xfrm>
                <a:off x="3276" y="1607"/>
                <a:ext cx="2025" cy="1726"/>
              </a:xfrm>
              <a:custGeom>
                <a:avLst/>
                <a:gdLst/>
                <a:ahLst/>
                <a:cxnLst>
                  <a:cxn ang="0">
                    <a:pos x="0" y="1425"/>
                  </a:cxn>
                  <a:cxn ang="0">
                    <a:pos x="422" y="1392"/>
                  </a:cxn>
                  <a:cxn ang="0">
                    <a:pos x="573" y="1360"/>
                  </a:cxn>
                  <a:cxn ang="0">
                    <a:pos x="861" y="1274"/>
                  </a:cxn>
                  <a:cxn ang="0">
                    <a:pos x="1137" y="1137"/>
                  </a:cxn>
                  <a:cxn ang="0">
                    <a:pos x="1154" y="1027"/>
                  </a:cxn>
                  <a:cxn ang="0">
                    <a:pos x="1190" y="854"/>
                  </a:cxn>
                  <a:cxn ang="0">
                    <a:pos x="1291" y="806"/>
                  </a:cxn>
                  <a:cxn ang="0">
                    <a:pos x="1672" y="849"/>
                  </a:cxn>
                  <a:cxn ang="0">
                    <a:pos x="1255" y="600"/>
                  </a:cxn>
                  <a:cxn ang="0">
                    <a:pos x="1322" y="434"/>
                  </a:cxn>
                  <a:cxn ang="0">
                    <a:pos x="1456" y="410"/>
                  </a:cxn>
                  <a:cxn ang="0">
                    <a:pos x="1660" y="360"/>
                  </a:cxn>
                  <a:cxn ang="0">
                    <a:pos x="1490" y="0"/>
                  </a:cxn>
                  <a:cxn ang="0">
                    <a:pos x="1485" y="201"/>
                  </a:cxn>
                  <a:cxn ang="0">
                    <a:pos x="1449" y="410"/>
                  </a:cxn>
                </a:cxnLst>
                <a:rect l="0" t="0" r="r" b="b"/>
                <a:pathLst>
                  <a:path w="1672" h="1425">
                    <a:moveTo>
                      <a:pt x="0" y="1425"/>
                    </a:moveTo>
                    <a:lnTo>
                      <a:pt x="422" y="1392"/>
                    </a:lnTo>
                    <a:lnTo>
                      <a:pt x="573" y="1360"/>
                    </a:lnTo>
                    <a:lnTo>
                      <a:pt x="861" y="1274"/>
                    </a:lnTo>
                    <a:lnTo>
                      <a:pt x="1137" y="1137"/>
                    </a:lnTo>
                    <a:lnTo>
                      <a:pt x="1154" y="1027"/>
                    </a:lnTo>
                    <a:lnTo>
                      <a:pt x="1190" y="854"/>
                    </a:lnTo>
                    <a:lnTo>
                      <a:pt x="1291" y="806"/>
                    </a:lnTo>
                    <a:lnTo>
                      <a:pt x="1672" y="849"/>
                    </a:lnTo>
                    <a:lnTo>
                      <a:pt x="1255" y="600"/>
                    </a:lnTo>
                    <a:lnTo>
                      <a:pt x="1322" y="434"/>
                    </a:lnTo>
                    <a:lnTo>
                      <a:pt x="1456" y="410"/>
                    </a:lnTo>
                    <a:lnTo>
                      <a:pt x="1660" y="360"/>
                    </a:lnTo>
                    <a:lnTo>
                      <a:pt x="1490" y="0"/>
                    </a:lnTo>
                    <a:lnTo>
                      <a:pt x="1485" y="201"/>
                    </a:lnTo>
                    <a:lnTo>
                      <a:pt x="1449" y="41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Freeform 68"/>
              <p:cNvSpPr>
                <a:spLocks noChangeAspect="1"/>
              </p:cNvSpPr>
              <p:nvPr/>
            </p:nvSpPr>
            <p:spPr bwMode="auto">
              <a:xfrm>
                <a:off x="3906" y="1877"/>
                <a:ext cx="657" cy="2118"/>
              </a:xfrm>
              <a:custGeom>
                <a:avLst/>
                <a:gdLst/>
                <a:ahLst/>
                <a:cxnLst>
                  <a:cxn ang="0">
                    <a:pos x="543" y="1749"/>
                  </a:cxn>
                  <a:cxn ang="0">
                    <a:pos x="538" y="1413"/>
                  </a:cxn>
                  <a:cxn ang="0">
                    <a:pos x="425" y="1262"/>
                  </a:cxn>
                  <a:cxn ang="0">
                    <a:pos x="339" y="1053"/>
                  </a:cxn>
                  <a:cxn ang="0">
                    <a:pos x="296" y="917"/>
                  </a:cxn>
                  <a:cxn ang="0">
                    <a:pos x="156" y="926"/>
                  </a:cxn>
                  <a:cxn ang="0">
                    <a:pos x="248" y="725"/>
                  </a:cxn>
                  <a:cxn ang="0">
                    <a:pos x="406" y="657"/>
                  </a:cxn>
                  <a:cxn ang="0">
                    <a:pos x="298" y="597"/>
                  </a:cxn>
                  <a:cxn ang="0">
                    <a:pos x="135" y="485"/>
                  </a:cxn>
                  <a:cxn ang="0">
                    <a:pos x="0" y="463"/>
                  </a:cxn>
                  <a:cxn ang="0">
                    <a:pos x="60" y="266"/>
                  </a:cxn>
                  <a:cxn ang="0">
                    <a:pos x="72" y="0"/>
                  </a:cxn>
                </a:cxnLst>
                <a:rect l="0" t="0" r="r" b="b"/>
                <a:pathLst>
                  <a:path w="543" h="1749">
                    <a:moveTo>
                      <a:pt x="543" y="1749"/>
                    </a:moveTo>
                    <a:lnTo>
                      <a:pt x="538" y="1413"/>
                    </a:lnTo>
                    <a:lnTo>
                      <a:pt x="425" y="1262"/>
                    </a:lnTo>
                    <a:lnTo>
                      <a:pt x="339" y="1053"/>
                    </a:lnTo>
                    <a:lnTo>
                      <a:pt x="296" y="917"/>
                    </a:lnTo>
                    <a:lnTo>
                      <a:pt x="156" y="926"/>
                    </a:lnTo>
                    <a:lnTo>
                      <a:pt x="248" y="725"/>
                    </a:lnTo>
                    <a:lnTo>
                      <a:pt x="406" y="657"/>
                    </a:lnTo>
                    <a:lnTo>
                      <a:pt x="298" y="597"/>
                    </a:lnTo>
                    <a:lnTo>
                      <a:pt x="135" y="485"/>
                    </a:lnTo>
                    <a:lnTo>
                      <a:pt x="0" y="463"/>
                    </a:lnTo>
                    <a:lnTo>
                      <a:pt x="60" y="266"/>
                    </a:lnTo>
                    <a:lnTo>
                      <a:pt x="7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Freeform 69"/>
              <p:cNvSpPr>
                <a:spLocks noChangeAspect="1"/>
              </p:cNvSpPr>
              <p:nvPr/>
            </p:nvSpPr>
            <p:spPr bwMode="auto">
              <a:xfrm>
                <a:off x="4609" y="1607"/>
                <a:ext cx="469" cy="53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87" y="0"/>
                  </a:cxn>
                  <a:cxn ang="0">
                    <a:pos x="67" y="218"/>
                  </a:cxn>
                  <a:cxn ang="0">
                    <a:pos x="223" y="439"/>
                  </a:cxn>
                </a:cxnLst>
                <a:rect l="0" t="0" r="r" b="b"/>
                <a:pathLst>
                  <a:path w="387" h="439">
                    <a:moveTo>
                      <a:pt x="0" y="21"/>
                    </a:moveTo>
                    <a:lnTo>
                      <a:pt x="387" y="0"/>
                    </a:lnTo>
                    <a:lnTo>
                      <a:pt x="67" y="218"/>
                    </a:lnTo>
                    <a:lnTo>
                      <a:pt x="223" y="439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Freeform 70"/>
              <p:cNvSpPr>
                <a:spLocks noChangeAspect="1"/>
              </p:cNvSpPr>
              <p:nvPr/>
            </p:nvSpPr>
            <p:spPr bwMode="auto">
              <a:xfrm>
                <a:off x="3712" y="2203"/>
                <a:ext cx="354" cy="714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92" y="216"/>
                  </a:cxn>
                  <a:cxn ang="0">
                    <a:pos x="88" y="408"/>
                  </a:cxn>
                  <a:cxn ang="0">
                    <a:pos x="0" y="444"/>
                  </a:cxn>
                  <a:cxn ang="0">
                    <a:pos x="9" y="525"/>
                  </a:cxn>
                  <a:cxn ang="0">
                    <a:pos x="96" y="590"/>
                  </a:cxn>
                  <a:cxn ang="0">
                    <a:pos x="196" y="508"/>
                  </a:cxn>
                  <a:cxn ang="0">
                    <a:pos x="4" y="446"/>
                  </a:cxn>
                </a:cxnLst>
                <a:rect l="0" t="0" r="r" b="b"/>
                <a:pathLst>
                  <a:path w="292" h="590">
                    <a:moveTo>
                      <a:pt x="213" y="0"/>
                    </a:moveTo>
                    <a:lnTo>
                      <a:pt x="292" y="216"/>
                    </a:lnTo>
                    <a:lnTo>
                      <a:pt x="88" y="408"/>
                    </a:lnTo>
                    <a:lnTo>
                      <a:pt x="0" y="444"/>
                    </a:lnTo>
                    <a:lnTo>
                      <a:pt x="9" y="525"/>
                    </a:lnTo>
                    <a:lnTo>
                      <a:pt x="96" y="590"/>
                    </a:lnTo>
                    <a:lnTo>
                      <a:pt x="196" y="508"/>
                    </a:lnTo>
                    <a:lnTo>
                      <a:pt x="4" y="446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Freeform 71"/>
              <p:cNvSpPr>
                <a:spLocks noChangeAspect="1"/>
              </p:cNvSpPr>
              <p:nvPr/>
            </p:nvSpPr>
            <p:spPr bwMode="auto">
              <a:xfrm>
                <a:off x="3947" y="2818"/>
                <a:ext cx="8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7" y="0"/>
                      <a:pt x="7" y="0"/>
                    </a:cubicBezTo>
                    <a:cubicBezTo>
                      <a:pt x="7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3949" y="2751"/>
                <a:ext cx="262" cy="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73"/>
              <p:cNvSpPr>
                <a:spLocks noChangeAspect="1" noChangeShapeType="1"/>
              </p:cNvSpPr>
              <p:nvPr/>
            </p:nvSpPr>
            <p:spPr bwMode="auto">
              <a:xfrm>
                <a:off x="3831" y="2911"/>
                <a:ext cx="75" cy="1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Freeform 74"/>
              <p:cNvSpPr>
                <a:spLocks noChangeAspect="1"/>
              </p:cNvSpPr>
              <p:nvPr/>
            </p:nvSpPr>
            <p:spPr bwMode="auto">
              <a:xfrm>
                <a:off x="3997" y="1632"/>
                <a:ext cx="805" cy="1009"/>
              </a:xfrm>
              <a:custGeom>
                <a:avLst/>
                <a:gdLst/>
                <a:ahLst/>
                <a:cxnLst>
                  <a:cxn ang="0">
                    <a:pos x="588" y="833"/>
                  </a:cxn>
                  <a:cxn ang="0">
                    <a:pos x="665" y="576"/>
                  </a:cxn>
                  <a:cxn ang="0">
                    <a:pos x="362" y="567"/>
                  </a:cxn>
                  <a:cxn ang="0">
                    <a:pos x="501" y="406"/>
                  </a:cxn>
                  <a:cxn ang="0">
                    <a:pos x="571" y="199"/>
                  </a:cxn>
                  <a:cxn ang="0">
                    <a:pos x="509" y="0"/>
                  </a:cxn>
                  <a:cxn ang="0">
                    <a:pos x="0" y="211"/>
                  </a:cxn>
                </a:cxnLst>
                <a:rect l="0" t="0" r="r" b="b"/>
                <a:pathLst>
                  <a:path w="665" h="833">
                    <a:moveTo>
                      <a:pt x="588" y="833"/>
                    </a:moveTo>
                    <a:lnTo>
                      <a:pt x="665" y="576"/>
                    </a:lnTo>
                    <a:lnTo>
                      <a:pt x="362" y="567"/>
                    </a:lnTo>
                    <a:lnTo>
                      <a:pt x="501" y="406"/>
                    </a:lnTo>
                    <a:lnTo>
                      <a:pt x="571" y="199"/>
                    </a:lnTo>
                    <a:lnTo>
                      <a:pt x="509" y="0"/>
                    </a:lnTo>
                    <a:lnTo>
                      <a:pt x="0" y="211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Freeform 75"/>
              <p:cNvSpPr>
                <a:spLocks noChangeAspect="1"/>
              </p:cNvSpPr>
              <p:nvPr/>
            </p:nvSpPr>
            <p:spPr bwMode="auto">
              <a:xfrm>
                <a:off x="3781" y="2917"/>
                <a:ext cx="311" cy="380"/>
              </a:xfrm>
              <a:custGeom>
                <a:avLst/>
                <a:gdLst/>
                <a:ahLst/>
                <a:cxnLst>
                  <a:cxn ang="0">
                    <a:pos x="0" y="314"/>
                  </a:cxn>
                  <a:cxn ang="0">
                    <a:pos x="17" y="302"/>
                  </a:cxn>
                  <a:cxn ang="0">
                    <a:pos x="101" y="106"/>
                  </a:cxn>
                  <a:cxn ang="0">
                    <a:pos x="161" y="274"/>
                  </a:cxn>
                  <a:cxn ang="0">
                    <a:pos x="257" y="70"/>
                  </a:cxn>
                  <a:cxn ang="0">
                    <a:pos x="39" y="0"/>
                  </a:cxn>
                </a:cxnLst>
                <a:rect l="0" t="0" r="r" b="b"/>
                <a:pathLst>
                  <a:path w="257" h="314">
                    <a:moveTo>
                      <a:pt x="0" y="314"/>
                    </a:moveTo>
                    <a:cubicBezTo>
                      <a:pt x="7" y="312"/>
                      <a:pt x="17" y="302"/>
                      <a:pt x="17" y="302"/>
                    </a:cubicBezTo>
                    <a:lnTo>
                      <a:pt x="101" y="106"/>
                    </a:lnTo>
                    <a:lnTo>
                      <a:pt x="161" y="274"/>
                    </a:lnTo>
                    <a:lnTo>
                      <a:pt x="257" y="7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Freeform 76"/>
              <p:cNvSpPr>
                <a:spLocks noChangeAspect="1"/>
              </p:cNvSpPr>
              <p:nvPr/>
            </p:nvSpPr>
            <p:spPr bwMode="auto">
              <a:xfrm>
                <a:off x="4200" y="2583"/>
                <a:ext cx="648" cy="401"/>
              </a:xfrm>
              <a:custGeom>
                <a:avLst/>
                <a:gdLst/>
                <a:ahLst/>
                <a:cxnLst>
                  <a:cxn ang="0">
                    <a:pos x="53" y="331"/>
                  </a:cxn>
                  <a:cxn ang="0">
                    <a:pos x="0" y="137"/>
                  </a:cxn>
                  <a:cxn ang="0">
                    <a:pos x="391" y="226"/>
                  </a:cxn>
                  <a:cxn ang="0">
                    <a:pos x="535" y="0"/>
                  </a:cxn>
                </a:cxnLst>
                <a:rect l="0" t="0" r="r" b="b"/>
                <a:pathLst>
                  <a:path w="535" h="331">
                    <a:moveTo>
                      <a:pt x="53" y="331"/>
                    </a:moveTo>
                    <a:lnTo>
                      <a:pt x="0" y="137"/>
                    </a:lnTo>
                    <a:lnTo>
                      <a:pt x="391" y="226"/>
                    </a:lnTo>
                    <a:lnTo>
                      <a:pt x="535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4840" y="2421"/>
                <a:ext cx="104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4944" y="2103"/>
                <a:ext cx="87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4063" y="2315"/>
                <a:ext cx="381" cy="1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381" y="2330"/>
                <a:ext cx="423" cy="3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4389" y="2635"/>
                <a:ext cx="320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4261" y="2984"/>
                <a:ext cx="398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83"/>
            <p:cNvGrpSpPr>
              <a:grpSpLocks noChangeAspect="1"/>
            </p:cNvGrpSpPr>
            <p:nvPr/>
          </p:nvGrpSpPr>
          <p:grpSpPr bwMode="auto">
            <a:xfrm>
              <a:off x="1712274" y="3085083"/>
              <a:ext cx="2360159" cy="2977535"/>
              <a:chOff x="3247" y="1580"/>
              <a:chExt cx="2077" cy="2438"/>
            </a:xfrm>
          </p:grpSpPr>
          <p:sp>
            <p:nvSpPr>
              <p:cNvPr id="134" name="Oval 84"/>
              <p:cNvSpPr>
                <a:spLocks noChangeAspect="1" noChangeArrowheads="1"/>
              </p:cNvSpPr>
              <p:nvPr/>
            </p:nvSpPr>
            <p:spPr bwMode="auto">
              <a:xfrm>
                <a:off x="4040" y="2434"/>
                <a:ext cx="58" cy="5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85"/>
              <p:cNvGrpSpPr>
                <a:grpSpLocks noChangeAspect="1"/>
              </p:cNvGrpSpPr>
              <p:nvPr/>
            </p:nvGrpSpPr>
            <p:grpSpPr bwMode="auto">
              <a:xfrm>
                <a:off x="3247" y="2957"/>
                <a:ext cx="1344" cy="1061"/>
                <a:chOff x="3247" y="2957"/>
                <a:chExt cx="1344" cy="1061"/>
              </a:xfrm>
            </p:grpSpPr>
            <p:sp>
              <p:nvSpPr>
                <p:cNvPr id="166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883" y="3015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330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322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290" y="3123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0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4394" y="3374"/>
                  <a:ext cx="197" cy="644"/>
                  <a:chOff x="4394" y="3374"/>
                  <a:chExt cx="197" cy="644"/>
                </a:xfrm>
              </p:grpSpPr>
              <p:sp>
                <p:nvSpPr>
                  <p:cNvPr id="174" name="Oval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94" y="3374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Oval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3" y="396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Oval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5" y="3558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758" y="326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296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3" y="2957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97"/>
              <p:cNvGrpSpPr>
                <a:grpSpLocks noChangeAspect="1"/>
              </p:cNvGrpSpPr>
              <p:nvPr/>
            </p:nvGrpSpPr>
            <p:grpSpPr bwMode="auto">
              <a:xfrm>
                <a:off x="3947" y="1580"/>
                <a:ext cx="1360" cy="872"/>
                <a:chOff x="3947" y="1580"/>
                <a:chExt cx="1360" cy="872"/>
              </a:xfrm>
            </p:grpSpPr>
            <p:sp>
              <p:nvSpPr>
                <p:cNvPr id="15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3947" y="217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4772" y="2298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08" y="229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4916" y="239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6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3962" y="1580"/>
                  <a:ext cx="1345" cy="584"/>
                  <a:chOff x="3962" y="1580"/>
                  <a:chExt cx="1345" cy="584"/>
                </a:xfrm>
              </p:grpSpPr>
              <p:sp>
                <p:nvSpPr>
                  <p:cNvPr id="157" name="Oval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9" y="201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Oval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79" y="1609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1853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46" y="2106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7" y="2101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8" y="1815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Oval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2" y="1580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62" y="1846"/>
                    <a:ext cx="58" cy="5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4" y="2072"/>
                    <a:ext cx="58" cy="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7" name="Group 112"/>
              <p:cNvGrpSpPr>
                <a:grpSpLocks noChangeAspect="1"/>
              </p:cNvGrpSpPr>
              <p:nvPr/>
            </p:nvGrpSpPr>
            <p:grpSpPr bwMode="auto">
              <a:xfrm>
                <a:off x="3685" y="2414"/>
                <a:ext cx="1639" cy="598"/>
                <a:chOff x="3685" y="2414"/>
                <a:chExt cx="1639" cy="598"/>
              </a:xfrm>
            </p:grpSpPr>
            <p:sp>
              <p:nvSpPr>
                <p:cNvPr id="138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5255" y="2597"/>
                  <a:ext cx="69" cy="6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05" y="288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2953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3" y="2722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4646" y="283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3685" y="2711"/>
                  <a:ext cx="59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3704" y="280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2790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3791" y="2659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4682" y="261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4811" y="255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4361" y="2642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84" y="2414"/>
                  <a:ext cx="58" cy="5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38" y="2574"/>
                  <a:ext cx="58" cy="5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4" name="TextBox 253"/>
          <p:cNvSpPr txBox="1"/>
          <p:nvPr/>
        </p:nvSpPr>
        <p:spPr>
          <a:xfrm>
            <a:off x="2701260" y="1223333"/>
            <a:ext cx="624606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2886B"/>
                </a:solidFill>
              </a:rPr>
              <a:t>travelling salesman decision problem</a:t>
            </a:r>
          </a:p>
          <a:p>
            <a:r>
              <a:rPr lang="en-US" sz="1800" i="1" dirty="0" smtClean="0"/>
              <a:t>Input:</a:t>
            </a:r>
            <a:r>
              <a:rPr lang="en-US" sz="1800" dirty="0" smtClean="0"/>
              <a:t> A road map with </a:t>
            </a:r>
            <a:r>
              <a:rPr lang="en-US" sz="1800" i="1" dirty="0" smtClean="0"/>
              <a:t>n</a:t>
            </a:r>
            <a:r>
              <a:rPr lang="en-US" sz="1800" dirty="0" smtClean="0"/>
              <a:t> locations </a:t>
            </a:r>
            <a:r>
              <a:rPr lang="en-US" sz="1800" dirty="0"/>
              <a:t>(one of the locations is the </a:t>
            </a:r>
            <a:r>
              <a:rPr lang="en-US" sz="1800" i="1" dirty="0" smtClean="0"/>
              <a:t>depot) </a:t>
            </a:r>
            <a:r>
              <a:rPr lang="en-US" sz="1800" dirty="0" smtClean="0"/>
              <a:t>connected by road segments, with distances attached to the road segments</a:t>
            </a:r>
            <a:r>
              <a:rPr lang="en-US" sz="1800" i="1" dirty="0" smtClean="0"/>
              <a:t>,</a:t>
            </a:r>
            <a:r>
              <a:rPr lang="en-US" sz="1800" dirty="0" smtClean="0"/>
              <a:t> and an integer </a:t>
            </a:r>
            <a:r>
              <a:rPr lang="en-US" sz="1800" i="1" dirty="0" smtClean="0"/>
              <a:t>k</a:t>
            </a:r>
            <a:r>
              <a:rPr lang="en-US" sz="1800" dirty="0" smtClean="0"/>
              <a:t>.</a:t>
            </a:r>
          </a:p>
          <a:p>
            <a:r>
              <a:rPr lang="en-US" sz="1800" i="1" dirty="0" smtClean="0"/>
              <a:t>Output:</a:t>
            </a:r>
            <a:r>
              <a:rPr lang="en-US" sz="1800" dirty="0" smtClean="0"/>
              <a:t> Yes if there exists a route of distance less or equal </a:t>
            </a:r>
            <a:r>
              <a:rPr lang="en-US" sz="1800" i="1" dirty="0" smtClean="0"/>
              <a:t>k </a:t>
            </a:r>
            <a:r>
              <a:rPr lang="en-US" sz="1800" dirty="0" smtClean="0"/>
              <a:t>that starts and ends at the depot and visits all locations on the map exactly once. No otherwise.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4949" y="3667709"/>
            <a:ext cx="8492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75F6"/>
                </a:solidFill>
              </a:rPr>
              <a:t>solution</a:t>
            </a:r>
            <a:r>
              <a:rPr lang="en-US" dirty="0" smtClean="0"/>
              <a:t> to the travelling salesman problem is a candidate list </a:t>
            </a:r>
            <a:r>
              <a:rPr lang="en-US" i="1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,…,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 of </a:t>
            </a:r>
            <a:r>
              <a:rPr lang="en-US" i="1" dirty="0" smtClean="0"/>
              <a:t>n</a:t>
            </a:r>
            <a:r>
              <a:rPr lang="en-US" dirty="0" smtClean="0"/>
              <a:t>+1 locations satisfying the three conditions on the previous slide, and the conditions can be verified with a polynomial-time algorithm.</a:t>
            </a:r>
          </a:p>
          <a:p>
            <a:r>
              <a:rPr lang="en-US" dirty="0" smtClean="0"/>
              <a:t>A naïve algorithm for solving the travelling salesman decision problem searches exhaustively through all candidate solutions.</a:t>
            </a:r>
          </a:p>
          <a:p>
            <a:r>
              <a:rPr lang="en-US" dirty="0" smtClean="0"/>
              <a:t>The difficulty is: </a:t>
            </a:r>
            <a:r>
              <a:rPr lang="en-US" dirty="0" smtClean="0">
                <a:solidFill>
                  <a:srgbClr val="FF0000"/>
                </a:solidFill>
              </a:rPr>
              <a:t>there are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! = n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</a:rPr>
              <a:t>(n-1)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</a:rPr>
              <a:t>(n-2)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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2</a:t>
            </a: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such candidate lists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So: </a:t>
            </a:r>
            <a:r>
              <a:rPr lang="en-US" dirty="0" smtClean="0">
                <a:solidFill>
                  <a:srgbClr val="02886B"/>
                </a:solidFill>
              </a:rPr>
              <a:t>searching for a solution is hard, but verifying a solution is easy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rgbClr val="A6A6A6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31427</TotalTime>
  <Words>4260</Words>
  <Application>Microsoft Macintosh PowerPoint</Application>
  <PresentationFormat>On-screen Show (4:3)</PresentationFormat>
  <Paragraphs>458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Times New Roman</vt:lpstr>
      <vt:lpstr>TUE Meta</vt:lpstr>
      <vt:lpstr>Verdana</vt:lpstr>
      <vt:lpstr>Wingdings</vt:lpstr>
      <vt:lpstr>Arial</vt:lpstr>
      <vt:lpstr>Level</vt:lpstr>
      <vt:lpstr>Fundamentals of Informatics</vt:lpstr>
      <vt:lpstr>Algorithms</vt:lpstr>
      <vt:lpstr>Towers of Hanoi</vt:lpstr>
      <vt:lpstr>Towers of Hanoi (running time analysis)</vt:lpstr>
      <vt:lpstr>Running times</vt:lpstr>
      <vt:lpstr>Tractable versus intractable problems</vt:lpstr>
      <vt:lpstr>Two decision problems about graphs</vt:lpstr>
      <vt:lpstr>Travelling Salesman decision problem</vt:lpstr>
      <vt:lpstr>Travelling Salesman decision problem</vt:lpstr>
      <vt:lpstr>Problems in NP</vt:lpstr>
      <vt:lpstr>Boolean formula satisfiability (SAT)</vt:lpstr>
      <vt:lpstr>Subset-sum</vt:lpstr>
      <vt:lpstr>Hamiltonian-cycle decision problem</vt:lpstr>
      <vt:lpstr>NP-complete problems</vt:lpstr>
      <vt:lpstr>Reduction revisited</vt:lpstr>
      <vt:lpstr>Reduction revisited</vt:lpstr>
      <vt:lpstr>Polynomial-time reduction</vt:lpstr>
      <vt:lpstr>Composing polynomial-time reductions</vt:lpstr>
      <vt:lpstr>The mother problem</vt:lpstr>
      <vt:lpstr>Subset-sum</vt:lpstr>
      <vt:lpstr>Hamiltonian-cycle</vt:lpstr>
      <vt:lpstr>A family tree of reductions </vt:lpstr>
      <vt:lpstr>Travelling Salesman (TSP)</vt:lpstr>
      <vt:lpstr>Reducing hamiltonian-cycle to TSP</vt:lpstr>
      <vt:lpstr>Travelling Salesman (TSP)</vt:lpstr>
      <vt:lpstr>A family tree of reductions </vt:lpstr>
      <vt:lpstr>Partition</vt:lpstr>
      <vt:lpstr>Reducing subset-sum to partition</vt:lpstr>
      <vt:lpstr>Partition</vt:lpstr>
      <vt:lpstr>A family tree of reductions </vt:lpstr>
      <vt:lpstr>Limits of computation</vt:lpstr>
      <vt:lpstr>The holy grail</vt:lpstr>
      <vt:lpstr>Multiplication</vt:lpstr>
      <vt:lpstr>Factorization</vt:lpstr>
      <vt:lpstr>Factorization</vt:lpstr>
      <vt:lpstr>Material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B. Luttik</cp:lastModifiedBy>
  <cp:revision>1562</cp:revision>
  <dcterms:created xsi:type="dcterms:W3CDTF">2007-08-26T17:39:31Z</dcterms:created>
  <dcterms:modified xsi:type="dcterms:W3CDTF">2016-01-08T12:42:02Z</dcterms:modified>
</cp:coreProperties>
</file>