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7" r:id="rId3"/>
    <p:sldId id="501" r:id="rId4"/>
    <p:sldId id="502" r:id="rId5"/>
    <p:sldId id="503" r:id="rId6"/>
    <p:sldId id="504" r:id="rId7"/>
    <p:sldId id="378" r:id="rId8"/>
    <p:sldId id="484" r:id="rId9"/>
    <p:sldId id="483" r:id="rId10"/>
    <p:sldId id="487" r:id="rId11"/>
    <p:sldId id="486" r:id="rId12"/>
    <p:sldId id="488" r:id="rId13"/>
    <p:sldId id="489" r:id="rId14"/>
    <p:sldId id="479" r:id="rId15"/>
    <p:sldId id="478" r:id="rId16"/>
    <p:sldId id="491" r:id="rId17"/>
    <p:sldId id="505" r:id="rId18"/>
    <p:sldId id="485" r:id="rId19"/>
    <p:sldId id="493" r:id="rId20"/>
    <p:sldId id="494" r:id="rId21"/>
    <p:sldId id="495" r:id="rId22"/>
    <p:sldId id="496" r:id="rId23"/>
    <p:sldId id="497" r:id="rId24"/>
    <p:sldId id="498" r:id="rId25"/>
    <p:sldId id="482" r:id="rId26"/>
    <p:sldId id="481" r:id="rId27"/>
    <p:sldId id="480" r:id="rId28"/>
    <p:sldId id="499" r:id="rId29"/>
    <p:sldId id="500" r:id="rId30"/>
    <p:sldId id="492" r:id="rId31"/>
    <p:sldId id="490" r:id="rId32"/>
    <p:sldId id="372" r:id="rId33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8" autoAdjust="0"/>
    <p:restoredTop sz="86401" autoAdjust="0"/>
  </p:normalViewPr>
  <p:slideViewPr>
    <p:cSldViewPr snapToGrid="0">
      <p:cViewPr>
        <p:scale>
          <a:sx n="100" d="100"/>
          <a:sy n="100" d="100"/>
        </p:scale>
        <p:origin x="48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"/>
    </p:cViewPr>
  </p:sorterViewPr>
  <p:notesViewPr>
    <p:cSldViewPr snapToGrid="0" snapToObjects="1">
      <p:cViewPr varScale="1">
        <p:scale>
          <a:sx n="88" d="100"/>
          <a:sy n="88" d="100"/>
        </p:scale>
        <p:origin x="3880" y="192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 has approx. 26 decimal digits, 86 bits</a:t>
            </a:r>
          </a:p>
          <a:p>
            <a:r>
              <a:rPr lang="en-US" baseline="0" smtClean="0"/>
              <a:t>s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Experts are</a:t>
            </a:r>
            <a:r>
              <a:rPr lang="en-US" baseline="0" dirty="0" smtClean="0"/>
              <a:t> convinced of the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links</a:t>
            </a:r>
            <a:r>
              <a:rPr lang="en-US" baseline="0" dirty="0" smtClean="0"/>
              <a:t> to Wikipedia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8686-E4A7-4F34-BF72-1AA12B152A0B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Finite</a:t>
            </a:r>
            <a:r>
              <a:rPr lang="en-US" baseline="0" dirty="0" smtClean="0"/>
              <a:t> Automaton.</a:t>
            </a:r>
          </a:p>
          <a:p>
            <a:r>
              <a:rPr lang="en-US" dirty="0" smtClean="0"/>
              <a:t>Example initial state is based on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sequence.</a:t>
            </a:r>
          </a:p>
          <a:p>
            <a:r>
              <a:rPr lang="en-US" baseline="0" dirty="0" smtClean="0"/>
              <a:t>Example uses Rule 30 = 16 + 8 + 4 + 2.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generations of initial state of preceding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Mathematica</a:t>
            </a:r>
            <a:r>
              <a:rPr lang="en-US" dirty="0" smtClean="0"/>
              <a:t> demo</a:t>
            </a:r>
            <a:r>
              <a:rPr lang="en-US" baseline="0" dirty="0" smtClean="0"/>
              <a:t> (movie on next slide).</a:t>
            </a:r>
          </a:p>
          <a:p>
            <a:r>
              <a:rPr lang="en-US" baseline="0" dirty="0" smtClean="0"/>
              <a:t>Image from Wikipedia: </a:t>
            </a:r>
            <a:r>
              <a:rPr lang="en-US" baseline="0" dirty="0" err="1" smtClean="0"/>
              <a:t>Conus</a:t>
            </a:r>
            <a:r>
              <a:rPr lang="en-US" baseline="0" dirty="0" smtClean="0"/>
              <a:t> textile exhibits a cellular automaton pattern on its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generations</a:t>
            </a:r>
            <a:r>
              <a:rPr lang="en-US" baseline="0" dirty="0" smtClean="0"/>
              <a:t> from that same initial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2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  <a:r>
              <a:rPr lang="en-US" baseline="0" dirty="0" smtClean="0"/>
              <a:t> showing a</a:t>
            </a:r>
            <a:r>
              <a:rPr lang="en-US" dirty="0" smtClean="0"/>
              <a:t>ll rules applied to the same initial configuration,</a:t>
            </a:r>
            <a:r>
              <a:rPr lang="en-US" baseline="0" dirty="0" smtClean="0"/>
              <a:t> one after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Notion of randomness could only be defined</a:t>
            </a:r>
            <a:r>
              <a:rPr lang="en-US" baseline="0" dirty="0" smtClean="0"/>
              <a:t> better using the notion of an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decoder can be viewed a special-purpose</a:t>
            </a:r>
            <a:r>
              <a:rPr lang="en-US" baseline="0" dirty="0" smtClean="0"/>
              <a:t> machine that reconstructs the communicated string by ‘executing’/interpreting its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Cryptographically_secure_pseudorandom_number_generato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gital_physics#Wheeler.27s_.22it_from_bit.22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eterjbentley.com/" TargetMode="External"/><Relationship Id="rId12" Type="http://schemas.openxmlformats.org/officeDocument/2006/relationships/hyperlink" Target="https://en.wikipedia.org/wiki/DNA_computing" TargetMode="External"/><Relationship Id="rId13" Type="http://schemas.openxmlformats.org/officeDocument/2006/relationships/hyperlink" Target="https://en.wikipedia.org/wiki/Quantum_cryptography" TargetMode="External"/><Relationship Id="rId14" Type="http://schemas.openxmlformats.org/officeDocument/2006/relationships/hyperlink" Target="https://en.wikipedia.org/wiki/Quantum_computer" TargetMode="External"/><Relationship Id="rId15" Type="http://schemas.openxmlformats.org/officeDocument/2006/relationships/hyperlink" Target="http://qcplayground.withgoogl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n.wikipedia.org/wiki/Cellular_automaton" TargetMode="External"/><Relationship Id="rId4" Type="http://schemas.openxmlformats.org/officeDocument/2006/relationships/hyperlink" Target="https://en.wikipedia.org/wiki/Conway's_Game_of_Life" TargetMode="External"/><Relationship Id="rId5" Type="http://schemas.openxmlformats.org/officeDocument/2006/relationships/hyperlink" Target="https://en.wikipedia.org/wiki/Golly_(program)" TargetMode="External"/><Relationship Id="rId6" Type="http://schemas.openxmlformats.org/officeDocument/2006/relationships/hyperlink" Target="https://en.wikipedia.org/wiki/Randomness" TargetMode="External"/><Relationship Id="rId7" Type="http://schemas.openxmlformats.org/officeDocument/2006/relationships/hyperlink" Target="https://en.wikipedia.org/wiki/History_of_randomness" TargetMode="External"/><Relationship Id="rId8" Type="http://schemas.openxmlformats.org/officeDocument/2006/relationships/hyperlink" Target="https://en.wikipedia.org/wiki/Randomized_algorithm" TargetMode="External"/><Relationship Id="rId9" Type="http://schemas.openxmlformats.org/officeDocument/2006/relationships/hyperlink" Target="https://en.wikipedia.org/wiki/Cryptographically_secure_pseudorandom_number_generator" TargetMode="External"/><Relationship Id="rId10" Type="http://schemas.openxmlformats.org/officeDocument/2006/relationships/hyperlink" Target="https://en.wikipedia.org/wiki/Digital_physic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2IS80</a:t>
            </a:r>
            <a:br>
              <a:rPr lang="en-US" dirty="0" smtClean="0"/>
            </a:br>
            <a:r>
              <a:rPr lang="en-US" dirty="0" smtClean="0">
                <a:solidFill>
                  <a:srgbClr val="0075F6"/>
                </a:solidFill>
              </a:rPr>
              <a:t>Fun</a:t>
            </a:r>
            <a:r>
              <a:rPr lang="en-US" dirty="0" smtClean="0"/>
              <a:t>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Quartile 2, 2015–2016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15: Conclusion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Lecturer: Tom Verhoeff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Example: Rule 30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970" b="-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30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Elementary CA</a:t>
            </a:r>
            <a:r>
              <a:rPr lang="en-US" dirty="0"/>
              <a:t>-rule specified by 8 bits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8</a:t>
            </a:r>
            <a:r>
              <a:rPr lang="en-US" dirty="0" smtClean="0"/>
              <a:t> = 256 next </a:t>
            </a:r>
            <a:r>
              <a:rPr lang="en-US" dirty="0"/>
              <a:t>state functions </a:t>
            </a:r>
            <a:r>
              <a:rPr lang="en-US" dirty="0" smtClean="0"/>
              <a:t>possible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these 256 rules have been </a:t>
            </a:r>
            <a:r>
              <a:rPr lang="en-US" dirty="0" smtClean="0"/>
              <a:t>investigated</a:t>
            </a:r>
          </a:p>
          <a:p>
            <a:r>
              <a:rPr lang="en-US" dirty="0" smtClean="0"/>
              <a:t>Classification of possible behaviors: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Stabilize: reach all-0 or all-1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Become (semi-)periodic: oscillating, or traveling pattern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Pseudo-random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Universal (”complex”, “interesting”)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/>
              <a:t>Applications: physics, chemistry, biology, 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1280px-Textile_c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52" y="4024002"/>
            <a:ext cx="3003157" cy="22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Example: Rule 109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970" b="-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2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Elementary Cellular Automata</a:t>
            </a:r>
            <a:endParaRPr lang="en-US" dirty="0"/>
          </a:p>
        </p:txBody>
      </p:sp>
      <p:pic>
        <p:nvPicPr>
          <p:cNvPr id="4" name="Elementary Cellular Automaton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438" y="1268413"/>
            <a:ext cx="6132512" cy="5040312"/>
          </a:xfrm>
        </p:spPr>
      </p:pic>
    </p:spTree>
    <p:extLst>
      <p:ext uri="{BB962C8B-B14F-4D97-AF65-F5344CB8AC3E}">
        <p14:creationId xmlns:p14="http://schemas.microsoft.com/office/powerpoint/2010/main" val="29607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true randomness?</a:t>
            </a:r>
          </a:p>
          <a:p>
            <a:pPr lvl="1"/>
            <a:r>
              <a:rPr lang="en-US" dirty="0" smtClean="0"/>
              <a:t>Unpredictable: No algorithm exists to predict next symbol</a:t>
            </a:r>
          </a:p>
          <a:p>
            <a:pPr lvl="1"/>
            <a:r>
              <a:rPr lang="en-US" dirty="0" smtClean="0"/>
              <a:t>Nondeterministic: Fundamentally undetermined / open</a:t>
            </a:r>
          </a:p>
          <a:p>
            <a:pPr lvl="1"/>
            <a:r>
              <a:rPr lang="en-US" dirty="0" smtClean="0"/>
              <a:t>Stochastic: Following mathematical axioms of probability theory</a:t>
            </a:r>
          </a:p>
          <a:p>
            <a:pPr lvl="1"/>
            <a:r>
              <a:rPr lang="en-US" dirty="0" smtClean="0"/>
              <a:t>Chaotic: Extremely sensitive to initial conditions</a:t>
            </a:r>
          </a:p>
          <a:p>
            <a:pPr lvl="1"/>
            <a:r>
              <a:rPr lang="en-US" dirty="0" smtClean="0"/>
              <a:t>Incompressible: without shorter algorithmic description</a:t>
            </a:r>
          </a:p>
          <a:p>
            <a:r>
              <a:rPr lang="en-US" dirty="0" smtClean="0"/>
              <a:t>Randomized algorithms</a:t>
            </a:r>
          </a:p>
          <a:p>
            <a:r>
              <a:rPr lang="en-US" dirty="0" err="1" smtClean="0"/>
              <a:t>Psuedo</a:t>
            </a:r>
            <a:r>
              <a:rPr lang="en-US" dirty="0" smtClean="0"/>
              <a:t>-random number generation (PRNG)</a:t>
            </a:r>
          </a:p>
          <a:p>
            <a:pPr lvl="1"/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Seed for reproducibility</a:t>
            </a:r>
          </a:p>
          <a:p>
            <a:pPr lvl="1"/>
            <a:r>
              <a:rPr lang="en-US" dirty="0" smtClean="0">
                <a:hlinkClick r:id="rId3"/>
              </a:rPr>
              <a:t>Cryptographically secure</a:t>
            </a:r>
            <a:endParaRPr lang="en-US" dirty="0" smtClean="0"/>
          </a:p>
          <a:p>
            <a:r>
              <a:rPr lang="en-US" dirty="0" smtClean="0"/>
              <a:t>Cellular Automaton, Game of Life</a:t>
            </a:r>
          </a:p>
          <a:p>
            <a:r>
              <a:rPr lang="en-US" dirty="0" smtClean="0"/>
              <a:t>Also: predicting the future</a:t>
            </a:r>
          </a:p>
        </p:txBody>
      </p:sp>
    </p:spTree>
    <p:extLst>
      <p:ext uri="{BB962C8B-B14F-4D97-AF65-F5344CB8AC3E}">
        <p14:creationId xmlns:p14="http://schemas.microsoft.com/office/powerpoint/2010/main" val="14726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Information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specific bit sequence</a:t>
            </a:r>
          </a:p>
          <a:p>
            <a:endParaRPr lang="en-US" dirty="0" smtClean="0"/>
          </a:p>
          <a:p>
            <a:r>
              <a:rPr lang="en-US" dirty="0" smtClean="0"/>
              <a:t>Even without knowing any </a:t>
            </a:r>
            <a:r>
              <a:rPr lang="en-US" i="1" dirty="0" smtClean="0"/>
              <a:t>probabilistic</a:t>
            </a:r>
            <a:r>
              <a:rPr lang="en-US" dirty="0" smtClean="0"/>
              <a:t> basis for its generation, you might be able to describe (communicate) it in fewer bits</a:t>
            </a:r>
          </a:p>
          <a:p>
            <a:endParaRPr lang="en-US" dirty="0" smtClean="0"/>
          </a:p>
          <a:p>
            <a:r>
              <a:rPr lang="en-US" dirty="0" smtClean="0"/>
              <a:t>E.g. a sequence of one thousand 1s, or (10)</a:t>
            </a:r>
            <a:r>
              <a:rPr lang="en-US" baseline="30000" dirty="0" smtClean="0"/>
              <a:t>500</a:t>
            </a:r>
          </a:p>
          <a:p>
            <a:endParaRPr lang="en-US" baseline="30000" dirty="0" smtClean="0"/>
          </a:p>
          <a:p>
            <a:r>
              <a:rPr lang="en-US" dirty="0" smtClean="0"/>
              <a:t>Just send a program that generates the intended sequence</a:t>
            </a:r>
          </a:p>
          <a:p>
            <a:endParaRPr lang="en-US" dirty="0" smtClean="0"/>
          </a:p>
          <a:p>
            <a:r>
              <a:rPr lang="en-US" dirty="0" smtClean="0"/>
              <a:t>You do need to agree on a programming </a:t>
            </a:r>
            <a:r>
              <a:rPr lang="en-US" dirty="0" smtClean="0"/>
              <a:t>language</a:t>
            </a:r>
          </a:p>
          <a:p>
            <a:endParaRPr lang="en-US" dirty="0"/>
          </a:p>
          <a:p>
            <a:r>
              <a:rPr lang="en-US" dirty="0" smtClean="0"/>
              <a:t>Data = program</a:t>
            </a:r>
          </a:p>
          <a:p>
            <a:pPr lvl="1"/>
            <a:r>
              <a:rPr lang="en-US" dirty="0" smtClean="0"/>
              <a:t>Interpret = 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versus Generators (in Python)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825" y="1092057"/>
            <a:ext cx="7691465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fiblist</a:t>
            </a:r>
            <a:r>
              <a:rPr lang="en-US" dirty="0"/>
              <a:t>(n)</a:t>
            </a:r>
            <a:r>
              <a:rPr lang="en-US" dirty="0" smtClean="0"/>
              <a:t>: "</a:t>
            </a:r>
            <a:r>
              <a:rPr lang="en-US" dirty="0"/>
              <a:t>"" </a:t>
            </a:r>
            <a:r>
              <a:rPr lang="en-US" dirty="0" smtClean="0"/>
              <a:t>Returns list </a:t>
            </a:r>
            <a:r>
              <a:rPr lang="en-US" dirty="0"/>
              <a:t>of Fibonacci numbers &lt; n."""</a:t>
            </a:r>
          </a:p>
          <a:p>
            <a:pPr>
              <a:lnSpc>
                <a:spcPct val="50000"/>
              </a:lnSpc>
            </a:pPr>
            <a:r>
              <a:rPr lang="en-US" dirty="0"/>
              <a:t>    result = [ ]</a:t>
            </a:r>
          </a:p>
          <a:p>
            <a:pPr>
              <a:lnSpc>
                <a:spcPct val="50000"/>
              </a:lnSpc>
            </a:pPr>
            <a:r>
              <a:rPr lang="en-US" dirty="0"/>
              <a:t>    a, b = 0, 1</a:t>
            </a:r>
          </a:p>
          <a:p>
            <a:pPr>
              <a:lnSpc>
                <a:spcPct val="50000"/>
              </a:lnSpc>
            </a:pPr>
            <a:r>
              <a:rPr lang="en-US" dirty="0"/>
              <a:t>    while a &lt; n: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</a:t>
            </a:r>
            <a:r>
              <a:rPr lang="en-US" dirty="0" err="1"/>
              <a:t>result.append</a:t>
            </a:r>
            <a:r>
              <a:rPr lang="en-US" dirty="0"/>
              <a:t>(a)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a, b = b, a + b</a:t>
            </a:r>
          </a:p>
          <a:p>
            <a:pPr>
              <a:lnSpc>
                <a:spcPct val="50000"/>
              </a:lnSpc>
            </a:pPr>
            <a:r>
              <a:rPr lang="en-US" dirty="0"/>
              <a:t>    return result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fibgen</a:t>
            </a:r>
            <a:r>
              <a:rPr lang="en-US" dirty="0"/>
              <a:t>(n)</a:t>
            </a:r>
            <a:r>
              <a:rPr lang="en-US" dirty="0" smtClean="0"/>
              <a:t>: "</a:t>
            </a:r>
            <a:r>
              <a:rPr lang="en-US" dirty="0"/>
              <a:t>"" Returns </a:t>
            </a:r>
            <a:r>
              <a:rPr lang="en-US" dirty="0" smtClean="0"/>
              <a:t>generator </a:t>
            </a:r>
            <a:r>
              <a:rPr lang="en-US" dirty="0"/>
              <a:t>for Fibonacci numbers &lt; n."""</a:t>
            </a:r>
          </a:p>
          <a:p>
            <a:pPr>
              <a:lnSpc>
                <a:spcPct val="50000"/>
              </a:lnSpc>
            </a:pPr>
            <a:r>
              <a:rPr lang="en-US" dirty="0"/>
              <a:t>    a, b = 0, 1</a:t>
            </a:r>
          </a:p>
          <a:p>
            <a:pPr>
              <a:lnSpc>
                <a:spcPct val="50000"/>
              </a:lnSpc>
            </a:pPr>
            <a:r>
              <a:rPr lang="en-US" dirty="0"/>
              <a:t>    while a &lt; n: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yield a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a, b = b, a + b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/>
              <a:t>print sum(</a:t>
            </a:r>
            <a:r>
              <a:rPr lang="en-US" dirty="0" err="1"/>
              <a:t>fiblist</a:t>
            </a:r>
            <a:r>
              <a:rPr lang="en-US" dirty="0"/>
              <a:t>(1000))  # first stores all numbers in a list</a:t>
            </a:r>
          </a:p>
          <a:p>
            <a:pPr>
              <a:lnSpc>
                <a:spcPct val="50000"/>
              </a:lnSpc>
            </a:pPr>
            <a:r>
              <a:rPr lang="en-US" dirty="0"/>
              <a:t>print sum(</a:t>
            </a:r>
            <a:r>
              <a:rPr lang="en-US" dirty="0" err="1"/>
              <a:t>fibgen</a:t>
            </a:r>
            <a:r>
              <a:rPr lang="en-US" dirty="0"/>
              <a:t>(1000))   # does not store the numbers</a:t>
            </a:r>
          </a:p>
        </p:txBody>
      </p:sp>
    </p:spTree>
    <p:extLst>
      <p:ext uri="{BB962C8B-B14F-4D97-AF65-F5344CB8AC3E}">
        <p14:creationId xmlns:p14="http://schemas.microsoft.com/office/powerpoint/2010/main" val="2087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(NP) Hard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Sacrifice something to improve efficiency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Approximation</a:t>
            </a:r>
            <a:r>
              <a:rPr lang="en-US" dirty="0" smtClean="0"/>
              <a:t> algorithms sacrifice accuracy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Randomized</a:t>
            </a:r>
            <a:r>
              <a:rPr lang="en-US" dirty="0" smtClean="0"/>
              <a:t> algorithms sacrifice </a:t>
            </a:r>
            <a:r>
              <a:rPr lang="en-US" dirty="0"/>
              <a:t>reliability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b="1" dirty="0" smtClean="0"/>
              <a:t>Heuristic</a:t>
            </a:r>
            <a:r>
              <a:rPr lang="en-US" dirty="0" smtClean="0"/>
              <a:t> algorithms sacrifice </a:t>
            </a:r>
            <a:r>
              <a:rPr lang="en-US" dirty="0"/>
              <a:t>optimality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8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Cf. Ch. 6 of </a:t>
            </a:r>
            <a:r>
              <a:rPr lang="en-US" i="1" dirty="0" smtClean="0"/>
              <a:t>Algorithmic Adventures </a:t>
            </a:r>
            <a:r>
              <a:rPr lang="en-US" dirty="0" smtClean="0"/>
              <a:t>by </a:t>
            </a:r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Hromkovic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Hardware is not 100% reliable</a:t>
            </a:r>
          </a:p>
          <a:p>
            <a:endParaRPr lang="en-US" dirty="0"/>
          </a:p>
          <a:p>
            <a:r>
              <a:rPr lang="en-US" dirty="0" smtClean="0"/>
              <a:t>Sacrificing some algorithmic reliability to improve efficiency is ok</a:t>
            </a:r>
          </a:p>
          <a:p>
            <a:endParaRPr lang="en-US" dirty="0"/>
          </a:p>
          <a:p>
            <a:r>
              <a:rPr lang="en-US" dirty="0" smtClean="0"/>
              <a:t>Randomized algorithms sacrifice reliability to improve </a:t>
            </a:r>
            <a:r>
              <a:rPr lang="en-US" dirty="0" smtClean="0"/>
              <a:t>efficiency</a:t>
            </a:r>
          </a:p>
          <a:p>
            <a:endParaRPr lang="en-US" dirty="0" smtClean="0"/>
          </a:p>
          <a:p>
            <a:r>
              <a:rPr lang="en-US" dirty="0" smtClean="0"/>
              <a:t>The towel stacking problem</a:t>
            </a:r>
          </a:p>
          <a:p>
            <a:endParaRPr lang="en-US" dirty="0"/>
          </a:p>
          <a:p>
            <a:r>
              <a:rPr lang="en-US" dirty="0" err="1" smtClean="0"/>
              <a:t>Primality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err="1" smtClean="0"/>
              <a:t>derandomization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Bit-String Equality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5" t="20642" r="-4115" b="9204"/>
          <a:stretch/>
        </p:blipFill>
        <p:spPr>
          <a:xfrm>
            <a:off x="457199" y="1268411"/>
            <a:ext cx="9624060" cy="4771068"/>
          </a:xfrm>
        </p:spPr>
      </p:pic>
    </p:spTree>
    <p:extLst>
      <p:ext uri="{BB962C8B-B14F-4D97-AF65-F5344CB8AC3E}">
        <p14:creationId xmlns:p14="http://schemas.microsoft.com/office/powerpoint/2010/main" val="14780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 Introduction</a:t>
            </a:r>
          </a:p>
          <a:p>
            <a:endParaRPr lang="en-US" dirty="0" smtClean="0"/>
          </a:p>
          <a:p>
            <a:r>
              <a:rPr lang="en-US" dirty="0" smtClean="0"/>
              <a:t>Core Themes:</a:t>
            </a:r>
          </a:p>
          <a:p>
            <a:pPr lvl="1"/>
            <a:r>
              <a:rPr lang="en-US" dirty="0" smtClean="0"/>
              <a:t>Models of Computation </a:t>
            </a:r>
            <a:r>
              <a:rPr lang="en-US" dirty="0" smtClean="0"/>
              <a:t>: </a:t>
            </a:r>
            <a:r>
              <a:rPr lang="en-US" dirty="0" smtClean="0"/>
              <a:t>Finite Automata, Turing Machines</a:t>
            </a:r>
            <a:endParaRPr lang="en-US" dirty="0" smtClean="0"/>
          </a:p>
          <a:p>
            <a:pPr lvl="1"/>
            <a:r>
              <a:rPr lang="en-US" dirty="0" smtClean="0"/>
              <a:t>Algorithms: Computations for Problem Solving</a:t>
            </a:r>
          </a:p>
          <a:p>
            <a:pPr lvl="1"/>
            <a:r>
              <a:rPr lang="en-US" dirty="0" smtClean="0"/>
              <a:t>Information: Communication &amp; Storage</a:t>
            </a:r>
          </a:p>
          <a:p>
            <a:pPr lvl="1"/>
            <a:r>
              <a:rPr lang="en-US" dirty="0" smtClean="0"/>
              <a:t>Limits of </a:t>
            </a:r>
            <a:r>
              <a:rPr lang="en-US" dirty="0" smtClean="0"/>
              <a:t>Computation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Forward-looking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Comm. Protocol: WITNESS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51" t="18768" r="-4451" b="10028"/>
          <a:stretch/>
        </p:blipFill>
        <p:spPr>
          <a:xfrm>
            <a:off x="457199" y="1268409"/>
            <a:ext cx="9624060" cy="4842477"/>
          </a:xfrm>
        </p:spPr>
      </p:pic>
    </p:spTree>
    <p:extLst>
      <p:ext uri="{BB962C8B-B14F-4D97-AF65-F5344CB8AC3E}">
        <p14:creationId xmlns:p14="http://schemas.microsoft.com/office/powerpoint/2010/main" val="28641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WITNESS: Communication Cost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6" t="22515" r="-7556" b="10654"/>
          <a:stretch/>
        </p:blipFill>
        <p:spPr>
          <a:xfrm>
            <a:off x="457199" y="1268407"/>
            <a:ext cx="9624060" cy="4545077"/>
          </a:xfrm>
        </p:spPr>
      </p:pic>
    </p:spTree>
    <p:extLst>
      <p:ext uri="{BB962C8B-B14F-4D97-AF65-F5344CB8AC3E}">
        <p14:creationId xmlns:p14="http://schemas.microsoft.com/office/powerpoint/2010/main" val="6584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WITNESS: Reliability Definitions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18768" r="-7481" b="8156"/>
          <a:stretch/>
        </p:blipFill>
        <p:spPr>
          <a:xfrm>
            <a:off x="457199" y="1268412"/>
            <a:ext cx="9624060" cy="4969789"/>
          </a:xfrm>
        </p:spPr>
      </p:pic>
    </p:spTree>
    <p:extLst>
      <p:ext uri="{BB962C8B-B14F-4D97-AF65-F5344CB8AC3E}">
        <p14:creationId xmlns:p14="http://schemas.microsoft.com/office/powerpoint/2010/main" val="8137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WITNESS: Reliability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18768" r="-7481" b="10028"/>
          <a:stretch/>
        </p:blipFill>
        <p:spPr>
          <a:xfrm>
            <a:off x="457199" y="1268409"/>
            <a:ext cx="9624060" cy="4842477"/>
          </a:xfrm>
        </p:spPr>
      </p:pic>
    </p:spTree>
    <p:extLst>
      <p:ext uri="{BB962C8B-B14F-4D97-AF65-F5344CB8AC3E}">
        <p14:creationId xmlns:p14="http://schemas.microsoft.com/office/powerpoint/2010/main" val="4933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Reliability by Repetition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22518" r="-7481" b="13153"/>
          <a:stretch/>
        </p:blipFill>
        <p:spPr>
          <a:xfrm>
            <a:off x="457199" y="1268412"/>
            <a:ext cx="9624060" cy="4374919"/>
          </a:xfrm>
        </p:spPr>
      </p:pic>
    </p:spTree>
    <p:extLst>
      <p:ext uri="{BB962C8B-B14F-4D97-AF65-F5344CB8AC3E}">
        <p14:creationId xmlns:p14="http://schemas.microsoft.com/office/powerpoint/2010/main" val="8726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Computes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Analog</a:t>
            </a:r>
            <a:r>
              <a:rPr lang="en-US" dirty="0" smtClean="0"/>
              <a:t> versus </a:t>
            </a:r>
            <a:r>
              <a:rPr lang="en-US" i="1" dirty="0" smtClean="0"/>
              <a:t>digital</a:t>
            </a:r>
            <a:r>
              <a:rPr lang="en-US" dirty="0" smtClean="0"/>
              <a:t> computers</a:t>
            </a:r>
          </a:p>
          <a:p>
            <a:endParaRPr lang="en-US" dirty="0"/>
          </a:p>
          <a:p>
            <a:r>
              <a:rPr lang="en-US" i="1" dirty="0" smtClean="0"/>
              <a:t>Modulation</a:t>
            </a:r>
            <a:r>
              <a:rPr lang="en-US" dirty="0" smtClean="0"/>
              <a:t> and </a:t>
            </a:r>
            <a:r>
              <a:rPr lang="en-US" i="1" dirty="0" smtClean="0"/>
              <a:t>demodulation</a:t>
            </a:r>
            <a:r>
              <a:rPr lang="en-US" dirty="0" smtClean="0"/>
              <a:t>: to get into and out of physical world</a:t>
            </a: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>
                <a:hlinkClick r:id="rId2"/>
              </a:rPr>
              <a:t>It from bit</a:t>
            </a:r>
            <a:r>
              <a:rPr lang="en-US" i="1" dirty="0" smtClean="0"/>
              <a:t> </a:t>
            </a:r>
            <a:r>
              <a:rPr lang="en-US" dirty="0" smtClean="0"/>
              <a:t>(Wheeler):</a:t>
            </a:r>
          </a:p>
          <a:p>
            <a:pPr lvl="1"/>
            <a:r>
              <a:rPr lang="en-US" dirty="0" smtClean="0"/>
              <a:t>Information and computation at the core of physics</a:t>
            </a:r>
          </a:p>
          <a:p>
            <a:pPr lvl="1"/>
            <a:r>
              <a:rPr lang="en-US" dirty="0" smtClean="0"/>
              <a:t>Instead of matter and </a:t>
            </a:r>
            <a:r>
              <a:rPr lang="en-US" dirty="0" smtClean="0"/>
              <a:t>energy</a:t>
            </a:r>
          </a:p>
          <a:p>
            <a:pPr lvl="1"/>
            <a:endParaRPr lang="en-US" dirty="0"/>
          </a:p>
          <a:p>
            <a:r>
              <a:rPr lang="en-US" dirty="0" smtClean="0"/>
              <a:t>Gerard ’t </a:t>
            </a:r>
            <a:r>
              <a:rPr lang="en-US" dirty="0" err="1" smtClean="0"/>
              <a:t>Hooft</a:t>
            </a:r>
            <a:endParaRPr lang="en-US" dirty="0" smtClean="0"/>
          </a:p>
          <a:p>
            <a:pPr lvl="1"/>
            <a:r>
              <a:rPr lang="en-US" i="1" dirty="0" smtClean="0"/>
              <a:t>The </a:t>
            </a:r>
            <a:r>
              <a:rPr lang="en-US" i="1" dirty="0" smtClean="0"/>
              <a:t>Cellular </a:t>
            </a:r>
            <a:r>
              <a:rPr lang="en-US" i="1" dirty="0"/>
              <a:t>Automaton Interpretation of Quantum Mechanics</a:t>
            </a:r>
            <a:r>
              <a:rPr lang="en-US" dirty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Peter Bentley</a:t>
            </a:r>
          </a:p>
          <a:p>
            <a:pPr lvl="1"/>
            <a:r>
              <a:rPr lang="en-US" i="1" dirty="0" smtClean="0"/>
              <a:t>Digital Biology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26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Cf. Ch. 8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 smtClean="0"/>
              <a:t>Hromkovic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1994, Len </a:t>
            </a:r>
            <a:r>
              <a:rPr lang="en-US" dirty="0" err="1" smtClean="0"/>
              <a:t>Adleman</a:t>
            </a:r>
            <a:r>
              <a:rPr lang="en-US" dirty="0" smtClean="0"/>
              <a:t> (known of RSA public-key cryptography)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sed synthetic DNA to solve an instance of the Hamiltonian Path Problem (an NP-complete problem)</a:t>
            </a:r>
          </a:p>
          <a:p>
            <a:pPr lvl="1"/>
            <a:r>
              <a:rPr lang="en-US" dirty="0" smtClean="0"/>
              <a:t>It involves a clever encoding of the graph in DNA fragments</a:t>
            </a:r>
          </a:p>
          <a:p>
            <a:pPr lvl="2"/>
            <a:r>
              <a:rPr lang="en-US" dirty="0" smtClean="0"/>
              <a:t>Nodes, directed edges, and their connectivity</a:t>
            </a:r>
            <a:endParaRPr lang="en-US" dirty="0"/>
          </a:p>
          <a:p>
            <a:pPr lvl="1"/>
            <a:r>
              <a:rPr lang="en-US" dirty="0" smtClean="0"/>
              <a:t>These DNA fragments combine, by complementarity, to form paths of the graph</a:t>
            </a:r>
            <a:endParaRPr lang="en-US" dirty="0"/>
          </a:p>
          <a:p>
            <a:pPr lvl="1"/>
            <a:r>
              <a:rPr lang="en-US" dirty="0" smtClean="0"/>
              <a:t>Various molecular techniques select only the relevant paths</a:t>
            </a:r>
          </a:p>
          <a:p>
            <a:pPr lvl="1"/>
            <a:r>
              <a:rPr lang="en-US" dirty="0" smtClean="0"/>
              <a:t>Mobilizes massive parallelism on the molecular level</a:t>
            </a:r>
          </a:p>
          <a:p>
            <a:pPr lvl="1"/>
            <a:endParaRPr lang="en-US" dirty="0"/>
          </a:p>
          <a:p>
            <a:r>
              <a:rPr lang="en-US" dirty="0" smtClean="0"/>
              <a:t>No follow up, to date: tricky; error-prone; does not scale well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Cf. Ch. 9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 smtClean="0"/>
              <a:t>Hromkovic</a:t>
            </a:r>
            <a:endParaRPr lang="en-US" dirty="0"/>
          </a:p>
          <a:p>
            <a:r>
              <a:rPr lang="en-US" dirty="0" smtClean="0"/>
              <a:t>Google Quantum Computing Playground</a:t>
            </a:r>
          </a:p>
          <a:p>
            <a:endParaRPr lang="en-US" dirty="0"/>
          </a:p>
          <a:p>
            <a:r>
              <a:rPr lang="en-US" i="1" dirty="0" smtClean="0"/>
              <a:t>Quantum bit</a:t>
            </a:r>
            <a:r>
              <a:rPr lang="en-US" dirty="0" smtClean="0"/>
              <a:t>, also known as </a:t>
            </a:r>
            <a:r>
              <a:rPr lang="en-US" i="1" dirty="0" err="1" smtClean="0"/>
              <a:t>qubit</a:t>
            </a:r>
            <a:endParaRPr lang="en-US" i="1" dirty="0" smtClean="0"/>
          </a:p>
          <a:p>
            <a:pPr lvl="1"/>
            <a:r>
              <a:rPr lang="en-US" dirty="0" err="1" smtClean="0"/>
              <a:t>Qubit</a:t>
            </a:r>
            <a:r>
              <a:rPr lang="en-US" dirty="0" smtClean="0"/>
              <a:t> state is </a:t>
            </a:r>
            <a:r>
              <a:rPr lang="en-US" i="1" dirty="0" smtClean="0"/>
              <a:t>superposition</a:t>
            </a:r>
            <a:r>
              <a:rPr lang="en-US" dirty="0" smtClean="0"/>
              <a:t> of classical states: a </a:t>
            </a:r>
            <a:r>
              <a:rPr lang="en-US" dirty="0"/>
              <a:t>|0⟩ + </a:t>
            </a:r>
            <a:r>
              <a:rPr lang="en-US" dirty="0" smtClean="0"/>
              <a:t>b </a:t>
            </a:r>
            <a:r>
              <a:rPr lang="en-US" dirty="0"/>
              <a:t>|1⟩</a:t>
            </a:r>
          </a:p>
          <a:p>
            <a:pPr lvl="2"/>
            <a:r>
              <a:rPr lang="en-US" dirty="0" smtClean="0"/>
              <a:t>a and b are complex </a:t>
            </a:r>
            <a:r>
              <a:rPr lang="en-US" i="1" dirty="0" smtClean="0"/>
              <a:t>amplitudes</a:t>
            </a:r>
            <a:r>
              <a:rPr lang="en-US" dirty="0" smtClean="0"/>
              <a:t>, with |a|</a:t>
            </a:r>
            <a:r>
              <a:rPr lang="en-US" baseline="30000" dirty="0" smtClean="0"/>
              <a:t>2</a:t>
            </a:r>
            <a:r>
              <a:rPr lang="en-US" dirty="0" smtClean="0"/>
              <a:t> + |b|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 lvl="2"/>
            <a:r>
              <a:rPr lang="en-US" dirty="0" smtClean="0"/>
              <a:t>|a|</a:t>
            </a:r>
            <a:r>
              <a:rPr lang="en-US" baseline="30000" dirty="0" smtClean="0"/>
              <a:t>2</a:t>
            </a:r>
            <a:r>
              <a:rPr lang="en-US" dirty="0" smtClean="0"/>
              <a:t> = probability to observe 0; |b|</a:t>
            </a:r>
            <a:r>
              <a:rPr lang="en-US" baseline="30000" dirty="0" smtClean="0"/>
              <a:t>2</a:t>
            </a:r>
            <a:r>
              <a:rPr lang="en-US" dirty="0" smtClean="0"/>
              <a:t> = probability to observe 1</a:t>
            </a:r>
          </a:p>
          <a:p>
            <a:pPr lvl="1"/>
            <a:r>
              <a:rPr lang="en-US" dirty="0" smtClean="0"/>
              <a:t>System of N classical bits has N degrees of freedom</a:t>
            </a:r>
          </a:p>
          <a:p>
            <a:pPr lvl="1"/>
            <a:r>
              <a:rPr lang="en-US" dirty="0" smtClean="0"/>
              <a:t>System of N </a:t>
            </a:r>
            <a:r>
              <a:rPr lang="en-US" dirty="0" err="1" smtClean="0"/>
              <a:t>qubits</a:t>
            </a:r>
            <a:r>
              <a:rPr lang="en-US" dirty="0" smtClean="0"/>
              <a:t> has 2</a:t>
            </a:r>
            <a:r>
              <a:rPr lang="en-US" baseline="30000" dirty="0" smtClean="0"/>
              <a:t>N</a:t>
            </a:r>
            <a:r>
              <a:rPr lang="en-US" dirty="0" smtClean="0"/>
              <a:t> degrees of freedom (</a:t>
            </a:r>
            <a:r>
              <a:rPr lang="en-US" i="1" dirty="0" smtClean="0"/>
              <a:t>entanglement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One complex amplitude per classical state</a:t>
            </a:r>
          </a:p>
          <a:p>
            <a:pPr lvl="2"/>
            <a:r>
              <a:rPr lang="en-US" dirty="0" smtClean="0"/>
              <a:t>N=3: 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|000⟩ + a</a:t>
            </a:r>
            <a:r>
              <a:rPr lang="en-US" baseline="-25000" dirty="0"/>
              <a:t>1</a:t>
            </a:r>
            <a:r>
              <a:rPr lang="en-US" dirty="0"/>
              <a:t>|001⟩ + a</a:t>
            </a:r>
            <a:r>
              <a:rPr lang="en-US" baseline="-25000" dirty="0"/>
              <a:t>2</a:t>
            </a:r>
            <a:r>
              <a:rPr lang="en-US" dirty="0"/>
              <a:t>|010⟩ + a</a:t>
            </a:r>
            <a:r>
              <a:rPr lang="en-US" baseline="-25000" dirty="0"/>
              <a:t>3</a:t>
            </a:r>
            <a:r>
              <a:rPr lang="en-US" dirty="0"/>
              <a:t>|011⟩ + … + a</a:t>
            </a:r>
            <a:r>
              <a:rPr lang="en-US" baseline="-25000" dirty="0"/>
              <a:t>7</a:t>
            </a:r>
            <a:r>
              <a:rPr lang="en-US" dirty="0"/>
              <a:t>|111</a:t>
            </a:r>
            <a:r>
              <a:rPr lang="en-US" dirty="0" smtClean="0"/>
              <a:t>⟩</a:t>
            </a:r>
          </a:p>
          <a:p>
            <a:pPr lvl="2"/>
            <a:r>
              <a:rPr lang="en-US" dirty="0" smtClean="0"/>
              <a:t>Entangled state of two </a:t>
            </a:r>
            <a:r>
              <a:rPr lang="en-US" dirty="0" err="1" smtClean="0"/>
              <a:t>qubits</a:t>
            </a:r>
            <a:r>
              <a:rPr lang="en-US" smtClean="0"/>
              <a:t>: ( |00</a:t>
            </a:r>
            <a:r>
              <a:rPr lang="en-US"/>
              <a:t>⟩ </a:t>
            </a:r>
            <a:r>
              <a:rPr lang="en-US" smtClean="0"/>
              <a:t>+ </a:t>
            </a:r>
            <a:r>
              <a:rPr lang="en-US"/>
              <a:t>|</a:t>
            </a:r>
            <a:r>
              <a:rPr lang="en-US" smtClean="0"/>
              <a:t>11⟩ ) / √2</a:t>
            </a:r>
            <a:endParaRPr lang="en-US" dirty="0" smtClean="0"/>
          </a:p>
          <a:p>
            <a:r>
              <a:rPr lang="en-US" i="1" dirty="0" smtClean="0"/>
              <a:t>Quantum gate</a:t>
            </a:r>
            <a:r>
              <a:rPr lang="en-US" dirty="0" smtClean="0"/>
              <a:t> operates on full quantum state of </a:t>
            </a:r>
            <a:r>
              <a:rPr lang="en-US" dirty="0" err="1" smtClean="0"/>
              <a:t>qubit</a:t>
            </a:r>
            <a:r>
              <a:rPr lang="en-US" dirty="0" smtClean="0"/>
              <a:t> sequence</a:t>
            </a:r>
          </a:p>
          <a:p>
            <a:pPr lvl="1"/>
            <a:r>
              <a:rPr lang="en-US" dirty="0" smtClean="0"/>
              <a:t>Exponential amount of work in terms of classical bits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in theory</a:t>
            </a:r>
          </a:p>
          <a:p>
            <a:r>
              <a:rPr lang="en-US" dirty="0" smtClean="0"/>
              <a:t>Building blocks demonstrated in isolation, on small scale</a:t>
            </a:r>
          </a:p>
          <a:p>
            <a:pPr lvl="1"/>
            <a:r>
              <a:rPr lang="en-US" dirty="0" smtClean="0"/>
              <a:t>Extremely specialized equipment</a:t>
            </a:r>
          </a:p>
          <a:p>
            <a:r>
              <a:rPr lang="en-US" dirty="0" smtClean="0"/>
              <a:t>Complete prototypes still under development</a:t>
            </a:r>
          </a:p>
          <a:p>
            <a:r>
              <a:rPr lang="en-US" dirty="0" smtClean="0"/>
              <a:t>Various algorithms available</a:t>
            </a:r>
          </a:p>
          <a:p>
            <a:pPr lvl="1"/>
            <a:r>
              <a:rPr lang="en-US" dirty="0" smtClean="0"/>
              <a:t>Integer factorization (15 = 3 x 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Initialize </a:t>
            </a:r>
            <a:r>
              <a:rPr lang="en-US" i="1" dirty="0" smtClean="0"/>
              <a:t>entangled</a:t>
            </a:r>
            <a:r>
              <a:rPr lang="en-US" dirty="0" smtClean="0"/>
              <a:t> state of all </a:t>
            </a:r>
            <a:r>
              <a:rPr lang="en-US" dirty="0" err="1" smtClean="0"/>
              <a:t>qubits</a:t>
            </a:r>
            <a:endParaRPr lang="en-US" dirty="0" smtClean="0"/>
          </a:p>
          <a:p>
            <a:pPr lvl="1"/>
            <a:r>
              <a:rPr lang="en-US" dirty="0" smtClean="0"/>
              <a:t>Protect the quantum state against </a:t>
            </a:r>
            <a:r>
              <a:rPr lang="en-US" i="1" dirty="0" err="1" smtClean="0"/>
              <a:t>decoherence</a:t>
            </a:r>
            <a:endParaRPr lang="en-US" i="1" dirty="0" smtClean="0"/>
          </a:p>
          <a:p>
            <a:pPr lvl="1"/>
            <a:r>
              <a:rPr lang="en-US" dirty="0" smtClean="0"/>
              <a:t>Apply error-free quantum operations</a:t>
            </a:r>
          </a:p>
          <a:p>
            <a:pPr lvl="1"/>
            <a:r>
              <a:rPr lang="en-US" dirty="0" smtClean="0"/>
              <a:t>Read out the final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entanglement for secure communication</a:t>
            </a:r>
          </a:p>
          <a:p>
            <a:pPr lvl="1"/>
            <a:r>
              <a:rPr lang="en-US" dirty="0" smtClean="0"/>
              <a:t>Eavesdropping is detectable</a:t>
            </a:r>
          </a:p>
          <a:p>
            <a:pPr lvl="1"/>
            <a:endParaRPr lang="en-US" dirty="0"/>
          </a:p>
          <a:p>
            <a:r>
              <a:rPr lang="en-US" dirty="0" smtClean="0"/>
              <a:t>Commercially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the fundamental nature of computation</a:t>
            </a:r>
          </a:p>
          <a:p>
            <a:pPr lvl="1"/>
            <a:r>
              <a:rPr lang="en-US" dirty="0" smtClean="0"/>
              <a:t>Finite Automata</a:t>
            </a:r>
          </a:p>
          <a:p>
            <a:pPr lvl="1"/>
            <a:r>
              <a:rPr lang="en-US" dirty="0" smtClean="0"/>
              <a:t>Turing Machines</a:t>
            </a:r>
          </a:p>
          <a:p>
            <a:pPr lvl="1"/>
            <a:r>
              <a:rPr lang="en-US" dirty="0" smtClean="0"/>
              <a:t>Universal Turing Machine</a:t>
            </a:r>
          </a:p>
          <a:p>
            <a:pPr lvl="1"/>
            <a:r>
              <a:rPr lang="en-US" dirty="0" smtClean="0"/>
              <a:t>Random Access Machine</a:t>
            </a:r>
          </a:p>
          <a:p>
            <a:pPr lvl="1"/>
            <a:endParaRPr lang="en-US" dirty="0"/>
          </a:p>
          <a:p>
            <a:r>
              <a:rPr lang="en-US" dirty="0" smtClean="0"/>
              <a:t>Fundamental differences in computational power</a:t>
            </a:r>
          </a:p>
          <a:p>
            <a:pPr lvl="1"/>
            <a:r>
              <a:rPr lang="en-US" dirty="0" smtClean="0"/>
              <a:t>Regular: FA</a:t>
            </a:r>
          </a:p>
          <a:p>
            <a:pPr lvl="1"/>
            <a:r>
              <a:rPr lang="en-US" dirty="0" smtClean="0"/>
              <a:t>Universal: TM, UTM, RAM</a:t>
            </a:r>
          </a:p>
          <a:p>
            <a:pPr lvl="1"/>
            <a:r>
              <a:rPr lang="en-US" dirty="0" smtClean="0"/>
              <a:t>Robust boundaries</a:t>
            </a:r>
          </a:p>
        </p:txBody>
      </p:sp>
    </p:spTree>
    <p:extLst>
      <p:ext uri="{BB962C8B-B14F-4D97-AF65-F5344CB8AC3E}">
        <p14:creationId xmlns:p14="http://schemas.microsoft.com/office/powerpoint/2010/main" val="1844938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hope you enjoyed the fun(</a:t>
            </a:r>
            <a:r>
              <a:rPr lang="en-US" dirty="0" err="1" smtClean="0"/>
              <a:t>damentals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Cellular Automaton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Conway’s Game </a:t>
            </a:r>
            <a:r>
              <a:rPr lang="en-US" dirty="0">
                <a:hlinkClick r:id="rId4"/>
              </a:rPr>
              <a:t>of </a:t>
            </a:r>
            <a:r>
              <a:rPr lang="en-US" dirty="0" smtClean="0">
                <a:hlinkClick r:id="rId4"/>
              </a:rPr>
              <a:t>Life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Golly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Randomness</a:t>
            </a:r>
            <a:endParaRPr lang="en-US" dirty="0"/>
          </a:p>
          <a:p>
            <a:pPr lvl="1"/>
            <a:r>
              <a:rPr lang="en-US" dirty="0" smtClean="0">
                <a:hlinkClick r:id="rId7"/>
              </a:rPr>
              <a:t>History of Randomness</a:t>
            </a:r>
            <a:endParaRPr lang="en-US" dirty="0"/>
          </a:p>
          <a:p>
            <a:pPr lvl="1"/>
            <a:r>
              <a:rPr lang="en-US" dirty="0" smtClean="0">
                <a:hlinkClick r:id="rId8"/>
              </a:rPr>
              <a:t>Randomized Algorithm</a:t>
            </a:r>
            <a:endParaRPr lang="en-US" dirty="0" smtClean="0"/>
          </a:p>
          <a:p>
            <a:pPr lvl="1"/>
            <a:r>
              <a:rPr lang="en-US" dirty="0">
                <a:hlinkClick r:id="rId9"/>
              </a:rPr>
              <a:t>Cryptographically </a:t>
            </a:r>
            <a:r>
              <a:rPr lang="en-US" dirty="0" smtClean="0">
                <a:hlinkClick r:id="rId9"/>
              </a:rPr>
              <a:t>secure pseudo-random number generation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Digital </a:t>
            </a:r>
            <a:r>
              <a:rPr lang="en-US" dirty="0" smtClean="0">
                <a:hlinkClick r:id="rId10"/>
              </a:rPr>
              <a:t>Physics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Digital Biology</a:t>
            </a:r>
            <a:endParaRPr lang="en-US" dirty="0"/>
          </a:p>
          <a:p>
            <a:r>
              <a:rPr lang="en-US" dirty="0" smtClean="0">
                <a:hlinkClick r:id="rId12"/>
              </a:rPr>
              <a:t>DNA Computing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Quantum Cryptography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Quantum Computer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Google Quantum Computing Playground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Hromkovic</a:t>
            </a:r>
            <a:r>
              <a:rPr lang="en-US" dirty="0" smtClean="0"/>
              <a:t>, </a:t>
            </a:r>
            <a:r>
              <a:rPr lang="en-US" i="1" dirty="0" smtClean="0"/>
              <a:t>Algorithmic Adventures</a:t>
            </a:r>
            <a:r>
              <a:rPr lang="en-US" dirty="0" smtClean="0"/>
              <a:t>, Springer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Written </a:t>
            </a:r>
            <a:r>
              <a:rPr lang="en-US" dirty="0" smtClean="0"/>
              <a:t>exam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Discussion of old exam; prepare your questions in advance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fundamental computational problems</a:t>
            </a:r>
          </a:p>
          <a:p>
            <a:pPr lvl="1"/>
            <a:r>
              <a:rPr lang="en-US" b="1" dirty="0" smtClean="0"/>
              <a:t>Effective</a:t>
            </a:r>
            <a:r>
              <a:rPr lang="en-US" dirty="0" smtClean="0"/>
              <a:t> (reliable) solutions</a:t>
            </a:r>
          </a:p>
          <a:p>
            <a:pPr lvl="1"/>
            <a:r>
              <a:rPr lang="en-US" b="1" dirty="0" smtClean="0"/>
              <a:t>Efficient</a:t>
            </a:r>
            <a:r>
              <a:rPr lang="en-US" dirty="0" smtClean="0"/>
              <a:t> (fast) solutions, and how measure that</a:t>
            </a:r>
          </a:p>
          <a:p>
            <a:pPr lvl="1"/>
            <a:endParaRPr lang="en-US" dirty="0"/>
          </a:p>
          <a:p>
            <a:r>
              <a:rPr lang="en-US" dirty="0" smtClean="0"/>
              <a:t>Abstracts from engineering details of machines used for execution</a:t>
            </a:r>
          </a:p>
          <a:p>
            <a:pPr lvl="1"/>
            <a:r>
              <a:rPr lang="en-US" dirty="0" smtClean="0"/>
              <a:t>Avoids details of ‘real’ programming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8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‘stuff’ operated on by computations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Encoding and decoding</a:t>
            </a:r>
          </a:p>
          <a:p>
            <a:pPr lvl="1"/>
            <a:endParaRPr lang="en-US" dirty="0"/>
          </a:p>
          <a:p>
            <a:r>
              <a:rPr lang="en-US" dirty="0" smtClean="0"/>
              <a:t>Fundamental limits on</a:t>
            </a:r>
          </a:p>
          <a:p>
            <a:pPr lvl="1"/>
            <a:r>
              <a:rPr lang="en-US" b="1" dirty="0" smtClean="0"/>
              <a:t>Efficiency</a:t>
            </a:r>
          </a:p>
          <a:p>
            <a:pPr lvl="1"/>
            <a:r>
              <a:rPr lang="en-US" b="1" dirty="0" smtClean="0"/>
              <a:t>Reliability</a:t>
            </a:r>
            <a:r>
              <a:rPr lang="en-US" dirty="0" smtClean="0"/>
              <a:t> (and trade-off with efficiency)</a:t>
            </a:r>
          </a:p>
          <a:p>
            <a:pPr lvl="1"/>
            <a:r>
              <a:rPr lang="en-US" b="1" dirty="0" smtClean="0"/>
              <a:t>Security</a:t>
            </a:r>
          </a:p>
          <a:p>
            <a:pPr lvl="2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Authenticity</a:t>
            </a:r>
          </a:p>
          <a:p>
            <a:pPr lvl="2"/>
            <a:r>
              <a:rPr lang="en-US" dirty="0" smtClean="0"/>
              <a:t>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2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limits on what can be computed</a:t>
            </a:r>
          </a:p>
          <a:p>
            <a:pPr lvl="1"/>
            <a:r>
              <a:rPr lang="en-US" dirty="0" smtClean="0"/>
              <a:t>In principle: </a:t>
            </a:r>
            <a:r>
              <a:rPr lang="en-US" b="1" dirty="0" smtClean="0"/>
              <a:t>decidable</a:t>
            </a:r>
            <a:r>
              <a:rPr lang="en-US" dirty="0" smtClean="0"/>
              <a:t> vs </a:t>
            </a:r>
            <a:r>
              <a:rPr lang="en-US" b="1" dirty="0" smtClean="0"/>
              <a:t>undecidable</a:t>
            </a:r>
          </a:p>
          <a:p>
            <a:pPr lvl="1"/>
            <a:r>
              <a:rPr lang="en-US" dirty="0" smtClean="0"/>
              <a:t>In practice: </a:t>
            </a:r>
            <a:r>
              <a:rPr lang="en-US" b="1" dirty="0" smtClean="0"/>
              <a:t>tractable</a:t>
            </a:r>
            <a:r>
              <a:rPr lang="en-US" dirty="0" smtClean="0"/>
              <a:t> vs </a:t>
            </a:r>
            <a:r>
              <a:rPr lang="en-US" b="1" dirty="0" smtClean="0"/>
              <a:t>intractable</a:t>
            </a:r>
          </a:p>
          <a:p>
            <a:pPr lvl="1"/>
            <a:r>
              <a:rPr lang="en-US" dirty="0"/>
              <a:t>Robust boundaries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8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Conclusion: Looking Forward</a:t>
            </a:r>
            <a:endParaRPr lang="el-GR" dirty="0" smtClean="0"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Is, or Will Be,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computational mechanisms:</a:t>
            </a:r>
          </a:p>
          <a:p>
            <a:pPr lvl="1"/>
            <a:r>
              <a:rPr lang="en-US" dirty="0" smtClean="0"/>
              <a:t>Cellular Automata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types of algorithms:</a:t>
            </a:r>
          </a:p>
          <a:p>
            <a:pPr lvl="1"/>
            <a:r>
              <a:rPr lang="en-US" dirty="0" smtClean="0"/>
              <a:t>Randomness, Randomized Algorithms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physical possibilities for computation and communication:</a:t>
            </a:r>
          </a:p>
          <a:p>
            <a:pPr lvl="1"/>
            <a:r>
              <a:rPr lang="en-US" dirty="0" smtClean="0"/>
              <a:t>Molecular/DNA Computing</a:t>
            </a:r>
          </a:p>
          <a:p>
            <a:pPr lvl="1"/>
            <a:r>
              <a:rPr lang="en-US" dirty="0" smtClean="0"/>
              <a:t>Quantum Cryptography</a:t>
            </a:r>
          </a:p>
          <a:p>
            <a:pPr lvl="1"/>
            <a:r>
              <a:rPr lang="en-US" dirty="0" smtClean="0"/>
              <a:t>Quantum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Automaton (CA)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arrangement of cells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cell is in one of two states: on/off</a:t>
            </a:r>
            <a:r>
              <a:rPr lang="en-US" dirty="0"/>
              <a:t>, 0/1</a:t>
            </a:r>
            <a:r>
              <a:rPr lang="en-US" dirty="0" smtClean="0"/>
              <a:t>, black/white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 state determined by its </a:t>
            </a:r>
            <a:r>
              <a:rPr lang="en-US" i="1" dirty="0" smtClean="0"/>
              <a:t>own</a:t>
            </a:r>
            <a:r>
              <a:rPr lang="en-US" dirty="0" smtClean="0"/>
              <a:t> state and that of both </a:t>
            </a:r>
            <a:r>
              <a:rPr lang="en-US" i="1" dirty="0" smtClean="0"/>
              <a:t>neighbors</a:t>
            </a:r>
          </a:p>
          <a:p>
            <a:r>
              <a:rPr lang="en-US" dirty="0" smtClean="0"/>
              <a:t>For each of these 2</a:t>
            </a:r>
            <a:r>
              <a:rPr lang="en-US" baseline="30000" dirty="0" smtClean="0"/>
              <a:t>3</a:t>
            </a:r>
            <a:r>
              <a:rPr lang="en-US" dirty="0" smtClean="0"/>
              <a:t> = 8 possible combinations: one next state</a:t>
            </a:r>
          </a:p>
          <a:p>
            <a:r>
              <a:rPr lang="en-US" dirty="0" smtClean="0"/>
              <a:t>All cells change state together, synchronously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69349"/>
              </p:ext>
            </p:extLst>
          </p:nvPr>
        </p:nvGraphicFramePr>
        <p:xfrm>
          <a:off x="1524000" y="1842198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9763"/>
              </p:ext>
            </p:extLst>
          </p:nvPr>
        </p:nvGraphicFramePr>
        <p:xfrm>
          <a:off x="1524000" y="2824251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108"/>
              </p:ext>
            </p:extLst>
          </p:nvPr>
        </p:nvGraphicFramePr>
        <p:xfrm>
          <a:off x="1519282" y="3251625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93390"/>
              </p:ext>
            </p:extLst>
          </p:nvPr>
        </p:nvGraphicFramePr>
        <p:xfrm>
          <a:off x="1519282" y="4233678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59251" y="3142568"/>
            <a:ext cx="1440258" cy="1073711"/>
            <a:chOff x="2278227" y="3142568"/>
            <a:chExt cx="1440258" cy="1073711"/>
          </a:xfrm>
        </p:grpSpPr>
        <p:sp>
          <p:nvSpPr>
            <p:cNvPr id="7" name="Frame 6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8235" y="3142568"/>
            <a:ext cx="1440258" cy="1073711"/>
            <a:chOff x="2278227" y="3142568"/>
            <a:chExt cx="1440258" cy="1073711"/>
          </a:xfrm>
        </p:grpSpPr>
        <p:sp>
          <p:nvSpPr>
            <p:cNvPr id="17" name="Frame 16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97219" y="3142568"/>
            <a:ext cx="1440258" cy="1073711"/>
            <a:chOff x="2278227" y="3142568"/>
            <a:chExt cx="1440258" cy="1073711"/>
          </a:xfrm>
        </p:grpSpPr>
        <p:sp>
          <p:nvSpPr>
            <p:cNvPr id="20" name="Frame 19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2390" y="3142568"/>
            <a:ext cx="1440258" cy="1073711"/>
            <a:chOff x="2278227" y="3142568"/>
            <a:chExt cx="1440258" cy="1073711"/>
          </a:xfrm>
        </p:grpSpPr>
        <p:sp>
          <p:nvSpPr>
            <p:cNvPr id="23" name="Frame 22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1374" y="3142568"/>
            <a:ext cx="1440258" cy="1073711"/>
            <a:chOff x="2278227" y="3142568"/>
            <a:chExt cx="1440258" cy="1073711"/>
          </a:xfrm>
        </p:grpSpPr>
        <p:sp>
          <p:nvSpPr>
            <p:cNvPr id="26" name="Frame 25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0358" y="3142568"/>
            <a:ext cx="1440258" cy="1073711"/>
            <a:chOff x="2278227" y="3142568"/>
            <a:chExt cx="1440258" cy="1073711"/>
          </a:xfrm>
        </p:grpSpPr>
        <p:sp>
          <p:nvSpPr>
            <p:cNvPr id="29" name="Frame 28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2435" y="3142568"/>
            <a:ext cx="1440258" cy="1073711"/>
            <a:chOff x="2278227" y="3142568"/>
            <a:chExt cx="1440258" cy="1073711"/>
          </a:xfrm>
        </p:grpSpPr>
        <p:sp>
          <p:nvSpPr>
            <p:cNvPr id="32" name="Frame 31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419" y="3142568"/>
            <a:ext cx="1440258" cy="1073711"/>
            <a:chOff x="2278227" y="3142568"/>
            <a:chExt cx="1440258" cy="1073711"/>
          </a:xfrm>
        </p:grpSpPr>
        <p:sp>
          <p:nvSpPr>
            <p:cNvPr id="35" name="Frame 34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58263"/>
              </p:ext>
            </p:extLst>
          </p:nvPr>
        </p:nvGraphicFramePr>
        <p:xfrm>
          <a:off x="7328207" y="1491962"/>
          <a:ext cx="1657040" cy="29474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1408"/>
                <a:gridCol w="331408"/>
                <a:gridCol w="331408"/>
                <a:gridCol w="331408"/>
                <a:gridCol w="331408"/>
              </a:tblGrid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332420" y="1566865"/>
            <a:ext cx="320478" cy="2813235"/>
            <a:chOff x="8332420" y="1566865"/>
            <a:chExt cx="320478" cy="2813235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8332420" y="1566865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8332420" y="1934841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8332420" y="2302817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8332420" y="2682663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8332420" y="3026898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8332420" y="3406744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8332420" y="3774720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8332420" y="4154566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3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49476</TotalTime>
  <Words>1313</Words>
  <Application>Microsoft Macintosh PowerPoint</Application>
  <PresentationFormat>On-screen Show (4:3)</PresentationFormat>
  <Paragraphs>308</Paragraphs>
  <Slides>32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TUE Meta</vt:lpstr>
      <vt:lpstr>Verdana</vt:lpstr>
      <vt:lpstr>Wingdings</vt:lpstr>
      <vt:lpstr>Arial</vt:lpstr>
      <vt:lpstr>Level</vt:lpstr>
      <vt:lpstr>2IS80 Fundamentals of Informatics</vt:lpstr>
      <vt:lpstr>Road Map</vt:lpstr>
      <vt:lpstr>Models of Computation</vt:lpstr>
      <vt:lpstr>Algorithms</vt:lpstr>
      <vt:lpstr>Information</vt:lpstr>
      <vt:lpstr>Limits of Computation</vt:lpstr>
      <vt:lpstr>Conclusion: Looking Forward</vt:lpstr>
      <vt:lpstr>What Else Is, or Will Be, There</vt:lpstr>
      <vt:lpstr>Cellular Automaton (CA)</vt:lpstr>
      <vt:lpstr>CA Example: Rule 30</vt:lpstr>
      <vt:lpstr>CA Analysis</vt:lpstr>
      <vt:lpstr>CA Example: Rule 109</vt:lpstr>
      <vt:lpstr>All Elementary Cellular Automata</vt:lpstr>
      <vt:lpstr>Randomness</vt:lpstr>
      <vt:lpstr>Algorithmic Information Theory</vt:lpstr>
      <vt:lpstr>Lists versus Generators (in Python)</vt:lpstr>
      <vt:lpstr>How to Solve (NP) Hard Problems</vt:lpstr>
      <vt:lpstr>Randomized Algorithms</vt:lpstr>
      <vt:lpstr>Bit-String Equality Problem</vt:lpstr>
      <vt:lpstr>Randomized Comm. Protocol: WITNESS</vt:lpstr>
      <vt:lpstr>WITNESS: Communication Cost</vt:lpstr>
      <vt:lpstr>WITNESS: Reliability Definitions</vt:lpstr>
      <vt:lpstr>WITNESS: Reliability Analysis</vt:lpstr>
      <vt:lpstr>Improve Reliability by Repetition</vt:lpstr>
      <vt:lpstr>Nature Computes</vt:lpstr>
      <vt:lpstr>DNA Computing</vt:lpstr>
      <vt:lpstr>Quantum Computing</vt:lpstr>
      <vt:lpstr>Quantum Computer</vt:lpstr>
      <vt:lpstr>Quantum Cryptography</vt:lpstr>
      <vt:lpstr>Fundamentals of Informatics</vt:lpstr>
      <vt:lpstr>Summary</vt:lpstr>
      <vt:lpstr>Announcements</vt:lpstr>
    </vt:vector>
  </TitlesOfParts>
  <Manager/>
  <Company>Eindhoven University of Technology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2IS80 Fundamentals of Informatics</dc:title>
  <dc:subject/>
  <dc:creator>Tom Verhoeff</dc:creator>
  <cp:keywords/>
  <dc:description/>
  <cp:lastModifiedBy>T Verhoeff</cp:lastModifiedBy>
  <cp:revision>1205</cp:revision>
  <dcterms:created xsi:type="dcterms:W3CDTF">2007-08-26T17:39:31Z</dcterms:created>
  <dcterms:modified xsi:type="dcterms:W3CDTF">2016-01-13T13:21:36Z</dcterms:modified>
  <cp:category/>
</cp:coreProperties>
</file>