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emf" ContentType="image/x-emf"/>
  <Default Extension="jpe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9"/>
  </p:notesMasterIdLst>
  <p:handoutMasterIdLst>
    <p:handoutMasterId r:id="rId30"/>
  </p:handoutMasterIdLst>
  <p:sldIdLst>
    <p:sldId id="256" r:id="rId2"/>
    <p:sldId id="476" r:id="rId3"/>
    <p:sldId id="457" r:id="rId4"/>
    <p:sldId id="453" r:id="rId5"/>
    <p:sldId id="454" r:id="rId6"/>
    <p:sldId id="387" r:id="rId7"/>
    <p:sldId id="458" r:id="rId8"/>
    <p:sldId id="461" r:id="rId9"/>
    <p:sldId id="479" r:id="rId10"/>
    <p:sldId id="480" r:id="rId11"/>
    <p:sldId id="456" r:id="rId12"/>
    <p:sldId id="452" r:id="rId13"/>
    <p:sldId id="460" r:id="rId14"/>
    <p:sldId id="478" r:id="rId15"/>
    <p:sldId id="477" r:id="rId16"/>
    <p:sldId id="464" r:id="rId17"/>
    <p:sldId id="465" r:id="rId18"/>
    <p:sldId id="463" r:id="rId19"/>
    <p:sldId id="472" r:id="rId20"/>
    <p:sldId id="470" r:id="rId21"/>
    <p:sldId id="466" r:id="rId22"/>
    <p:sldId id="474" r:id="rId23"/>
    <p:sldId id="471" r:id="rId24"/>
    <p:sldId id="467" r:id="rId25"/>
    <p:sldId id="468" r:id="rId26"/>
    <p:sldId id="469" r:id="rId27"/>
    <p:sldId id="475" r:id="rId28"/>
  </p:sldIdLst>
  <p:sldSz cx="9144000" cy="6858000" type="screen4x3"/>
  <p:notesSz cx="6761163" cy="9942513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05">
          <p15:clr>
            <a:srgbClr val="A4A3A4"/>
          </p15:clr>
        </p15:guide>
        <p15:guide id="2" pos="57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1">
          <p15:clr>
            <a:srgbClr val="A4A3A4"/>
          </p15:clr>
        </p15:guide>
        <p15:guide id="2" pos="21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29"/>
    <a:srgbClr val="0075F6"/>
    <a:srgbClr val="66FFFF"/>
    <a:srgbClr val="00FFCC"/>
    <a:srgbClr val="6666FF"/>
    <a:srgbClr val="CC3399"/>
    <a:srgbClr val="B2B2B2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84" autoAdjust="0"/>
    <p:restoredTop sz="88401" autoAdjust="0"/>
  </p:normalViewPr>
  <p:slideViewPr>
    <p:cSldViewPr snapToGrid="0">
      <p:cViewPr varScale="1">
        <p:scale>
          <a:sx n="95" d="100"/>
          <a:sy n="95" d="100"/>
        </p:scale>
        <p:origin x="-920" y="-104"/>
      </p:cViewPr>
      <p:guideLst>
        <p:guide orient="horz" pos="2105"/>
        <p:guide pos="574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10" d="100"/>
          <a:sy n="110" d="100"/>
        </p:scale>
        <p:origin x="-4312" y="-128"/>
      </p:cViewPr>
      <p:guideLst>
        <p:guide orient="horz" pos="3131"/>
        <p:guide pos="21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28784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0800" y="0"/>
            <a:ext cx="2928784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3794"/>
            <a:ext cx="2928784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0800" y="9443794"/>
            <a:ext cx="2928784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50A0A64D-BBF1-4427-8E6D-DD674507F3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32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28784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0800" y="0"/>
            <a:ext cx="2928784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46125"/>
            <a:ext cx="496728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117" y="4722694"/>
            <a:ext cx="5408930" cy="447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3794"/>
            <a:ext cx="2928784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0800" y="9443794"/>
            <a:ext cx="2928784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80CFD8B5-0E2B-47C3-8C41-74533DDD44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445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68FB62-D5A8-46DE-9997-61C2E3F8AFE8}" type="slidenum">
              <a:rPr lang="en-US" smtClean="0">
                <a:latin typeface="Arial" charset="0"/>
              </a:rPr>
              <a:pPr/>
              <a:t>1</a:t>
            </a:fld>
            <a:endParaRPr lang="en-US" smtClean="0">
              <a:latin typeface="Arial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1812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5812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8452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6104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Accepted</a:t>
            </a:r>
            <a:r>
              <a:rPr lang="en-US" baseline="0" dirty="0" smtClean="0"/>
              <a:t> language consists of all strings with less than three a’s.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481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Accepted</a:t>
            </a:r>
            <a:r>
              <a:rPr lang="en-US" baseline="0" dirty="0" smtClean="0"/>
              <a:t> language consists of all strings with less than three a’s.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1041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Accepted</a:t>
            </a:r>
            <a:r>
              <a:rPr lang="en-US" baseline="0" dirty="0" smtClean="0"/>
              <a:t> language consists of all strings with less </a:t>
            </a:r>
            <a:r>
              <a:rPr lang="en-US" baseline="0" smtClean="0"/>
              <a:t>than three a’s.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7729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a*(</a:t>
            </a:r>
            <a:r>
              <a:rPr lang="en-US" dirty="0" err="1" smtClean="0"/>
              <a:t>ba</a:t>
            </a:r>
            <a:r>
              <a:rPr lang="en-US" dirty="0" smtClean="0"/>
              <a:t>*</a:t>
            </a:r>
            <a:r>
              <a:rPr lang="en-US" dirty="0" err="1" smtClean="0"/>
              <a:t>ba</a:t>
            </a:r>
            <a:r>
              <a:rPr lang="en-US" dirty="0" smtClean="0"/>
              <a:t>*)*(</a:t>
            </a:r>
            <a:r>
              <a:rPr lang="en-US" dirty="0" err="1" smtClean="0"/>
              <a:t>aa</a:t>
            </a:r>
            <a:r>
              <a:rPr lang="en-US" dirty="0" smtClean="0"/>
              <a:t>)a*(</a:t>
            </a:r>
            <a:r>
              <a:rPr lang="en-US" dirty="0" err="1" smtClean="0"/>
              <a:t>ba</a:t>
            </a:r>
            <a:r>
              <a:rPr lang="en-US" dirty="0" smtClean="0"/>
              <a:t>*</a:t>
            </a:r>
            <a:r>
              <a:rPr lang="en-US" dirty="0" err="1" smtClean="0"/>
              <a:t>ba</a:t>
            </a:r>
            <a:r>
              <a:rPr lang="en-US" dirty="0" smtClean="0"/>
              <a:t>*)* + a*</a:t>
            </a:r>
            <a:r>
              <a:rPr lang="en-US" dirty="0" err="1" smtClean="0"/>
              <a:t>ba</a:t>
            </a:r>
            <a:r>
              <a:rPr lang="en-US" dirty="0" smtClean="0"/>
              <a:t>*(</a:t>
            </a:r>
            <a:r>
              <a:rPr lang="en-US" dirty="0" err="1" smtClean="0"/>
              <a:t>ba</a:t>
            </a:r>
            <a:r>
              <a:rPr lang="en-US" dirty="0" smtClean="0"/>
              <a:t>*</a:t>
            </a:r>
            <a:r>
              <a:rPr lang="en-US" dirty="0" err="1" smtClean="0"/>
              <a:t>ba</a:t>
            </a:r>
            <a:r>
              <a:rPr lang="en-US" dirty="0" smtClean="0"/>
              <a:t>*)*(</a:t>
            </a:r>
            <a:r>
              <a:rPr lang="en-US" dirty="0" err="1" smtClean="0"/>
              <a:t>aa</a:t>
            </a:r>
            <a:r>
              <a:rPr lang="en-US" dirty="0" smtClean="0"/>
              <a:t>)a*</a:t>
            </a:r>
            <a:r>
              <a:rPr lang="en-US" dirty="0" err="1" smtClean="0"/>
              <a:t>ba</a:t>
            </a:r>
            <a:r>
              <a:rPr lang="en-US" dirty="0" smtClean="0"/>
              <a:t>*(</a:t>
            </a:r>
            <a:r>
              <a:rPr lang="en-US" dirty="0" err="1" smtClean="0"/>
              <a:t>ba</a:t>
            </a:r>
            <a:r>
              <a:rPr lang="en-US" dirty="0" smtClean="0"/>
              <a:t>*</a:t>
            </a:r>
            <a:r>
              <a:rPr lang="en-US" dirty="0" err="1" smtClean="0"/>
              <a:t>ba</a:t>
            </a:r>
            <a:r>
              <a:rPr lang="en-US" dirty="0" smtClean="0"/>
              <a:t>*)*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8188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9044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en-US" baseline="0" dirty="0" smtClean="0"/>
              <a:t> fact, there are straightforward methods for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constructing a finite automaton that accepts the language denoted by a regular expression, and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 smtClean="0"/>
              <a:t>associating a regular expression with a finite automaton.</a:t>
            </a:r>
          </a:p>
          <a:p>
            <a:pPr marL="228600" indent="-228600">
              <a:buFont typeface="+mj-lt"/>
              <a:buAutoNum type="arabicPeriod"/>
            </a:pPr>
            <a:endParaRPr lang="en-US" baseline="0" dirty="0" smtClean="0"/>
          </a:p>
          <a:p>
            <a:pPr marL="0" indent="0">
              <a:buFont typeface="+mj-lt"/>
              <a:buNone/>
            </a:pPr>
            <a:r>
              <a:rPr lang="en-US" baseline="0" dirty="0" smtClean="0"/>
              <a:t>So: the validity of e-mail addresses, dates, credit card numbers can be checked with a finite automaton!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0052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17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Derived questions: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What is a computing device?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What is computation?</a:t>
            </a:r>
            <a:r>
              <a:rPr lang="en-US" baseline="0" dirty="0" smtClean="0"/>
              <a:t> </a:t>
            </a:r>
            <a:r>
              <a:rPr lang="en-US" dirty="0" smtClean="0"/>
              <a:t>What does it mean to compute something?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How can we explore the capabilities and limitations without being able to experiment?</a:t>
            </a:r>
          </a:p>
          <a:p>
            <a:pPr marL="171450" indent="-171450">
              <a:buFont typeface="Arial" charset="0"/>
              <a:buChar char="•"/>
            </a:pPr>
            <a:endParaRPr lang="en-US" dirty="0" smtClean="0"/>
          </a:p>
          <a:p>
            <a:pPr marL="0" indent="0">
              <a:buFont typeface="Arial" charset="0"/>
              <a:buNone/>
            </a:pPr>
            <a:r>
              <a:rPr lang="en-US" dirty="0" smtClean="0"/>
              <a:t>Fundamental</a:t>
            </a:r>
            <a:r>
              <a:rPr lang="en-US" baseline="0" dirty="0" smtClean="0"/>
              <a:t> is key.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954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Goal: to study automata</a:t>
            </a:r>
            <a:r>
              <a:rPr lang="en-US" baseline="0" dirty="0" smtClean="0"/>
              <a:t> from conceptual point of view.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Abstract from implementation details (which is not to say that these are not important).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Coming 3 lectures: study theoretical model of automaton/computer</a:t>
            </a:r>
          </a:p>
          <a:p>
            <a:endParaRPr lang="en-US" baseline="0" dirty="0" smtClean="0"/>
          </a:p>
          <a:p>
            <a:r>
              <a:rPr lang="en-US" baseline="0" dirty="0" smtClean="0"/>
              <a:t>Today: simple (not very powerful) type of automata (vending machines, turnstiles, etc.)</a:t>
            </a:r>
          </a:p>
          <a:p>
            <a:endParaRPr lang="en-US" baseline="0" dirty="0" smtClean="0"/>
          </a:p>
          <a:p>
            <a:r>
              <a:rPr lang="en-US" baseline="0" dirty="0" smtClean="0"/>
              <a:t>Friday and next week: Turing machine as the theoretical model of computer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325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(only) consider the observable </a:t>
            </a:r>
            <a:r>
              <a:rPr lang="en-US" baseline="0" dirty="0" err="1" smtClean="0"/>
              <a:t>behaviour</a:t>
            </a:r>
            <a:r>
              <a:rPr lang="en-US" baseline="0" dirty="0" smtClean="0"/>
              <a:t> of the chip card automaton.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automaton, in this representation, has a one-bit memory.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912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the</a:t>
            </a:r>
            <a:r>
              <a:rPr lang="en-US" baseline="0" dirty="0" smtClean="0"/>
              <a:t> outside, we cannot really see the difference between the state </a:t>
            </a:r>
            <a:r>
              <a:rPr lang="en-US" baseline="0" dirty="0" err="1" smtClean="0"/>
              <a:t>labelled</a:t>
            </a:r>
            <a:r>
              <a:rPr lang="en-US" baseline="0" dirty="0" smtClean="0"/>
              <a:t> 0 and the state </a:t>
            </a:r>
            <a:r>
              <a:rPr lang="en-US" baseline="0" dirty="0" err="1" smtClean="0"/>
              <a:t>labelled</a:t>
            </a:r>
            <a:r>
              <a:rPr lang="en-US" baseline="0" dirty="0" smtClean="0"/>
              <a:t> 5.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845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r>
              <a:rPr lang="en-US" dirty="0" smtClean="0"/>
              <a:t>Widespread use: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Hardware design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Software design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Linguistics (grammar)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Biology (neurological</a:t>
            </a:r>
            <a:r>
              <a:rPr lang="en-US" baseline="0" dirty="0" smtClean="0"/>
              <a:t> systems)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Business process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optimisation</a:t>
            </a:r>
            <a:endParaRPr lang="en-US" baseline="0" dirty="0" smtClean="0"/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8933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483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Without</a:t>
            </a:r>
            <a:r>
              <a:rPr lang="en-US" baseline="0" dirty="0" smtClean="0"/>
              <a:t> extra knowledge, we could never reconstruct the automaton simply by exploring it.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But if we know that it only has four states, then c</a:t>
            </a:r>
            <a:r>
              <a:rPr lang="en-US" dirty="0" smtClean="0"/>
              <a:t>omplete</a:t>
            </a:r>
            <a:r>
              <a:rPr lang="en-US" baseline="0" dirty="0" smtClean="0"/>
              <a:t> exploration can be done with the following sequences:</a:t>
            </a:r>
          </a:p>
          <a:p>
            <a:endParaRPr lang="en-US" baseline="0" dirty="0" smtClean="0"/>
          </a:p>
          <a:p>
            <a:r>
              <a:rPr lang="en-US" dirty="0" err="1" smtClean="0"/>
              <a:t>ε</a:t>
            </a:r>
            <a:r>
              <a:rPr lang="en-US" dirty="0" smtClean="0"/>
              <a:t>-</a:t>
            </a:r>
          </a:p>
          <a:p>
            <a:r>
              <a:rPr lang="en-US" baseline="0" dirty="0" smtClean="0"/>
              <a:t>a+</a:t>
            </a:r>
          </a:p>
          <a:p>
            <a:r>
              <a:rPr lang="en-US" baseline="0" dirty="0" smtClean="0"/>
              <a:t>b-</a:t>
            </a:r>
          </a:p>
          <a:p>
            <a:r>
              <a:rPr lang="en-US" baseline="0" dirty="0" smtClean="0"/>
              <a:t>bb+</a:t>
            </a:r>
          </a:p>
          <a:p>
            <a:r>
              <a:rPr lang="en-US" baseline="0" dirty="0" err="1" smtClean="0"/>
              <a:t>bba</a:t>
            </a:r>
            <a:r>
              <a:rPr lang="en-US" baseline="0" dirty="0" smtClean="0"/>
              <a:t>-</a:t>
            </a:r>
          </a:p>
          <a:p>
            <a:r>
              <a:rPr lang="en-US" baseline="0" dirty="0" err="1" smtClean="0"/>
              <a:t>aa</a:t>
            </a:r>
            <a:r>
              <a:rPr lang="en-US" baseline="0" dirty="0" smtClean="0"/>
              <a:t>-</a:t>
            </a:r>
          </a:p>
          <a:p>
            <a:r>
              <a:rPr lang="en-US" baseline="0" dirty="0" err="1" smtClean="0"/>
              <a:t>bbab</a:t>
            </a:r>
            <a:r>
              <a:rPr lang="en-US" baseline="0" dirty="0" smtClean="0"/>
              <a:t>-</a:t>
            </a:r>
          </a:p>
          <a:p>
            <a:r>
              <a:rPr lang="en-US" baseline="0" dirty="0" err="1" smtClean="0"/>
              <a:t>bbb</a:t>
            </a:r>
            <a:r>
              <a:rPr lang="en-US" baseline="0" dirty="0" smtClean="0"/>
              <a:t>+</a:t>
            </a:r>
          </a:p>
          <a:p>
            <a:r>
              <a:rPr lang="en-US" baseline="0" dirty="0" err="1" smtClean="0"/>
              <a:t>ab</a:t>
            </a:r>
            <a:r>
              <a:rPr lang="en-US" baseline="0" dirty="0" smtClean="0"/>
              <a:t>-</a:t>
            </a:r>
          </a:p>
          <a:p>
            <a:r>
              <a:rPr lang="en-US" baseline="0" dirty="0" err="1" smtClean="0"/>
              <a:t>abb</a:t>
            </a:r>
            <a:r>
              <a:rPr lang="en-US" baseline="0" dirty="0" smtClean="0"/>
              <a:t>+</a:t>
            </a:r>
          </a:p>
          <a:p>
            <a:r>
              <a:rPr lang="en-US" baseline="0" dirty="0" err="1" smtClean="0"/>
              <a:t>aab</a:t>
            </a:r>
            <a:r>
              <a:rPr lang="en-US" baseline="0" dirty="0" smtClean="0"/>
              <a:t>-</a:t>
            </a:r>
          </a:p>
          <a:p>
            <a:r>
              <a:rPr lang="en-US" baseline="0" dirty="0" err="1" smtClean="0"/>
              <a:t>ba</a:t>
            </a:r>
            <a:r>
              <a:rPr lang="en-US" baseline="0" dirty="0" smtClean="0"/>
              <a:t>-</a:t>
            </a:r>
          </a:p>
          <a:p>
            <a:r>
              <a:rPr lang="en-US" baseline="0" dirty="0" err="1" smtClean="0"/>
              <a:t>bab</a:t>
            </a:r>
            <a:r>
              <a:rPr lang="en-US" baseline="0" dirty="0" smtClean="0"/>
              <a:t>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36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CFD8B5-0E2B-47C3-8C41-74533DDD44C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51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66725" y="2889250"/>
            <a:ext cx="8208963" cy="179388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50000">
                <a:schemeClr val="accent2"/>
              </a:gs>
              <a:gs pos="100000">
                <a:schemeClr val="tx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nl-NL">
              <a:latin typeface="Arial" pitchFamily="34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79788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3075" y="188913"/>
            <a:ext cx="2120900" cy="6119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8913"/>
            <a:ext cx="6213475" cy="6119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413"/>
            <a:ext cx="4002088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268413"/>
            <a:ext cx="4002087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38596"/>
            <a:ext cx="4040188" cy="39069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78924"/>
            <a:ext cx="4040188" cy="434723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38596"/>
            <a:ext cx="4041775" cy="39069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78924"/>
            <a:ext cx="4041775" cy="434723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486775" cy="6477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nl-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8913"/>
            <a:ext cx="84867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8413"/>
            <a:ext cx="8156575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250825" cy="68580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defRPr/>
            </a:pPr>
            <a:endParaRPr lang="nl-NL" sz="2400">
              <a:latin typeface="Times New Roman" pitchFamily="18" charset="0"/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457200" y="981075"/>
            <a:ext cx="8686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nl-NL">
              <a:latin typeface="Arial" pitchFamily="34" charset="0"/>
            </a:endParaRPr>
          </a:p>
        </p:txBody>
      </p:sp>
      <p:pic>
        <p:nvPicPr>
          <p:cNvPr id="2054" name="Picture 6" descr="TUELogo"/>
          <p:cNvPicPr>
            <a:picLocks noChangeAspect="1" noChangeArrowheads="1"/>
          </p:cNvPicPr>
          <p:nvPr/>
        </p:nvPicPr>
        <p:blipFill>
          <a:blip r:embed="rId13" cstate="print"/>
          <a:srcRect l="3642" t="14255" r="8720" b="16008"/>
          <a:stretch>
            <a:fillRect/>
          </a:stretch>
        </p:blipFill>
        <p:spPr bwMode="auto">
          <a:xfrm>
            <a:off x="6588125" y="6353175"/>
            <a:ext cx="25209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Text Box 8"/>
          <p:cNvSpPr txBox="1">
            <a:spLocks noChangeArrowheads="1"/>
          </p:cNvSpPr>
          <p:nvPr userDrawn="1"/>
        </p:nvSpPr>
        <p:spPr bwMode="auto">
          <a:xfrm>
            <a:off x="2233613" y="4030663"/>
            <a:ext cx="1171575" cy="36671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0"/>
              </a:spcBef>
              <a:defRPr/>
            </a:pPr>
            <a:endParaRPr lang="nl-NL" sz="1800">
              <a:latin typeface="Verdana" pitchFamily="34" charset="0"/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 userDrawn="1"/>
        </p:nvSpPr>
        <p:spPr bwMode="auto">
          <a:xfrm>
            <a:off x="4130675" y="4130675"/>
            <a:ext cx="1420813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defRPr/>
            </a:pPr>
            <a:endParaRPr lang="nl-NL" sz="1800"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4" r:id="rId3"/>
    <p:sldLayoutId id="2147483693" r:id="rId4"/>
    <p:sldLayoutId id="2147483692" r:id="rId5"/>
    <p:sldLayoutId id="2147483691" r:id="rId6"/>
    <p:sldLayoutId id="2147483690" r:id="rId7"/>
    <p:sldLayoutId id="2147483689" r:id="rId8"/>
    <p:sldLayoutId id="2147483688" r:id="rId9"/>
    <p:sldLayoutId id="2147483687" r:id="rId10"/>
    <p:sldLayoutId id="2147483686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UE Met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UE Met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UE Met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UE Met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UE Met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UE Met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UE Met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UE Met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90000"/>
        <a:buFont typeface="Wingdings" pitchFamily="2" charset="2"/>
        <a:buChar char="p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9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90000"/>
        <a:buFont typeface="Wingdings" pitchFamily="2" charset="2"/>
        <a:buChar char="p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Verdan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Verdan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Verdana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Verdana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Verdana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Verdana" pitchFamily="34" charset="0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5.jpg"/><Relationship Id="rId7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n.tue.nl/~wstomv/edu/2is80/explore-automata/" TargetMode="External"/><Relationship Id="rId4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1806575"/>
          </a:xfrm>
        </p:spPr>
        <p:txBody>
          <a:bodyPr/>
          <a:lstStyle/>
          <a:p>
            <a:pPr eaLnBrk="1" hangingPunct="1"/>
            <a:r>
              <a:rPr lang="en-US" dirty="0" smtClean="0"/>
              <a:t>Fundamentals of Informatics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2688" y="3379788"/>
            <a:ext cx="6778625" cy="2586642"/>
          </a:xfrm>
        </p:spPr>
        <p:txBody>
          <a:bodyPr/>
          <a:lstStyle/>
          <a:p>
            <a:pPr eaLnBrk="1" hangingPunct="1"/>
            <a:r>
              <a:rPr lang="en-US" dirty="0" smtClean="0"/>
              <a:t>Lecture 2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i="1" dirty="0" smtClean="0"/>
              <a:t>Finite Automata and Regular Expressions</a:t>
            </a:r>
          </a:p>
          <a:p>
            <a:pPr eaLnBrk="1" hangingPunct="1"/>
            <a:endParaRPr lang="en-US" i="1" dirty="0"/>
          </a:p>
          <a:p>
            <a:pPr eaLnBrk="1" hangingPunct="1"/>
            <a:r>
              <a:rPr lang="en-US" dirty="0" smtClean="0"/>
              <a:t>Bas </a:t>
            </a:r>
            <a:r>
              <a:rPr lang="en-US" smtClean="0"/>
              <a:t>Luttik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</a:t>
            </a:r>
            <a:r>
              <a:rPr lang="en-US" dirty="0" smtClean="0"/>
              <a:t>efinition</a:t>
            </a:r>
          </a:p>
        </p:txBody>
      </p:sp>
      <p:sp>
        <p:nvSpPr>
          <p:cNvPr id="88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156575" cy="249355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A </a:t>
            </a:r>
            <a:r>
              <a:rPr lang="en-US" dirty="0" smtClean="0">
                <a:solidFill>
                  <a:schemeClr val="accent1"/>
                </a:solidFill>
              </a:rPr>
              <a:t>finite automaton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consists of</a:t>
            </a:r>
            <a:endParaRPr lang="en-US" dirty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/>
              <a:t>A finite collection of </a:t>
            </a:r>
            <a:r>
              <a:rPr lang="en-US" dirty="0" smtClean="0">
                <a:solidFill>
                  <a:schemeClr val="accent1"/>
                </a:solidFill>
              </a:rPr>
              <a:t>states</a:t>
            </a:r>
            <a:endParaRPr lang="en-US" dirty="0"/>
          </a:p>
          <a:p>
            <a:pPr marL="1085850" lvl="2" indent="-285750" eaLnBrk="1" hangingPunct="1"/>
            <a:r>
              <a:rPr lang="en-US" dirty="0" smtClean="0"/>
              <a:t>exactly one of these states is marked to be the </a:t>
            </a:r>
            <a:r>
              <a:rPr lang="en-US" dirty="0" smtClean="0">
                <a:solidFill>
                  <a:schemeClr val="accent1"/>
                </a:solidFill>
              </a:rPr>
              <a:t>initial state</a:t>
            </a:r>
          </a:p>
          <a:p>
            <a:pPr marL="1085850" lvl="2" indent="-285750" eaLnBrk="1" hangingPunct="1"/>
            <a:r>
              <a:rPr lang="en-US" dirty="0" smtClean="0"/>
              <a:t>some states are marked to be </a:t>
            </a:r>
            <a:r>
              <a:rPr lang="en-US" dirty="0" smtClean="0">
                <a:solidFill>
                  <a:schemeClr val="accent1"/>
                </a:solidFill>
              </a:rPr>
              <a:t>accepting states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/>
              <a:t>A finite alphabet of </a:t>
            </a:r>
            <a:r>
              <a:rPr lang="en-US" dirty="0" smtClean="0">
                <a:solidFill>
                  <a:schemeClr val="accent1"/>
                </a:solidFill>
              </a:rPr>
              <a:t>input symbols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/>
              <a:t>A </a:t>
            </a:r>
            <a:r>
              <a:rPr lang="en-US" dirty="0" smtClean="0">
                <a:solidFill>
                  <a:srgbClr val="0075F6"/>
                </a:solidFill>
              </a:rPr>
              <a:t>transition table </a:t>
            </a:r>
            <a:r>
              <a:rPr lang="en-US" dirty="0" smtClean="0"/>
              <a:t>determines a next current state for every possible combination of current state and input </a:t>
            </a:r>
            <a:r>
              <a:rPr lang="en-US" dirty="0" err="1" smtClean="0"/>
              <a:t>symb</a:t>
            </a:r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57200" y="4256690"/>
            <a:ext cx="81565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Note</a:t>
            </a:r>
            <a:r>
              <a:rPr lang="en-US" dirty="0" smtClean="0"/>
              <a:t>: finite automata (as defined above) are </a:t>
            </a:r>
            <a:r>
              <a:rPr lang="en-US" dirty="0" smtClean="0">
                <a:solidFill>
                  <a:schemeClr val="accent1"/>
                </a:solidFill>
              </a:rPr>
              <a:t>deterministic</a:t>
            </a:r>
            <a:r>
              <a:rPr lang="en-US" dirty="0" smtClean="0"/>
              <a:t>:</a:t>
            </a:r>
          </a:p>
          <a:p>
            <a:pPr marL="342900" indent="-342900">
              <a:buFont typeface="Wingdings" charset="2"/>
              <a:buChar char="§"/>
            </a:pPr>
            <a:r>
              <a:rPr lang="en-US" dirty="0" smtClean="0"/>
              <a:t>every state has exactly one outgoing transition per input symbol!</a:t>
            </a:r>
          </a:p>
          <a:p>
            <a:pPr marL="342900" indent="-342900">
              <a:buFont typeface="Wingdings" charset="2"/>
              <a:buChar char="§"/>
            </a:pPr>
            <a:r>
              <a:rPr lang="en-US" dirty="0"/>
              <a:t>t</a:t>
            </a:r>
            <a:r>
              <a:rPr lang="en-US" dirty="0" smtClean="0"/>
              <a:t>ransition tables may not have empty entries.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77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vending machine</a:t>
            </a:r>
            <a:endParaRPr lang="en-US" dirty="0"/>
          </a:p>
        </p:txBody>
      </p:sp>
      <p:pic>
        <p:nvPicPr>
          <p:cNvPr id="4" name="Content Placeholder 3" descr="Coke-machine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631" r="-1699"/>
          <a:stretch/>
        </p:blipFill>
        <p:spPr>
          <a:xfrm>
            <a:off x="-1014136" y="1161931"/>
            <a:ext cx="2944834" cy="2690772"/>
          </a:xfrm>
        </p:spPr>
      </p:pic>
      <p:grpSp>
        <p:nvGrpSpPr>
          <p:cNvPr id="135" name="Group 134"/>
          <p:cNvGrpSpPr/>
          <p:nvPr/>
        </p:nvGrpSpPr>
        <p:grpSpPr>
          <a:xfrm>
            <a:off x="3620498" y="1192696"/>
            <a:ext cx="5274656" cy="4619424"/>
            <a:chOff x="3546487" y="1716109"/>
            <a:chExt cx="5274656" cy="4619424"/>
          </a:xfrm>
        </p:grpSpPr>
        <p:grpSp>
          <p:nvGrpSpPr>
            <p:cNvPr id="39" name="Group 38"/>
            <p:cNvGrpSpPr/>
            <p:nvPr/>
          </p:nvGrpSpPr>
          <p:grpSpPr>
            <a:xfrm>
              <a:off x="4003116" y="4387762"/>
              <a:ext cx="610550" cy="602454"/>
              <a:chOff x="3791276" y="3368200"/>
              <a:chExt cx="610550" cy="602454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3940082" y="3476322"/>
                <a:ext cx="3273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5</a:t>
                </a:r>
                <a:endParaRPr lang="en-US" dirty="0"/>
              </a:p>
            </p:txBody>
          </p:sp>
          <p:sp>
            <p:nvSpPr>
              <p:cNvPr id="34" name="Oval 33"/>
              <p:cNvSpPr/>
              <p:nvPr/>
            </p:nvSpPr>
            <p:spPr bwMode="auto">
              <a:xfrm>
                <a:off x="3791276" y="3368200"/>
                <a:ext cx="610550" cy="602454"/>
              </a:xfrm>
              <a:prstGeom prst="ellips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7667153" y="4387235"/>
              <a:ext cx="624268" cy="602454"/>
              <a:chOff x="3791277" y="4817346"/>
              <a:chExt cx="624268" cy="602454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3791277" y="4817346"/>
                <a:ext cx="624268" cy="602454"/>
                <a:chOff x="3791277" y="4817346"/>
                <a:chExt cx="624268" cy="602454"/>
              </a:xfrm>
            </p:grpSpPr>
            <p:sp>
              <p:nvSpPr>
                <p:cNvPr id="30" name="TextBox 29"/>
                <p:cNvSpPr txBox="1"/>
                <p:nvPr/>
              </p:nvSpPr>
              <p:spPr>
                <a:xfrm>
                  <a:off x="3795814" y="4925467"/>
                  <a:ext cx="61973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10+</a:t>
                  </a:r>
                  <a:endParaRPr lang="en-US" dirty="0"/>
                </a:p>
              </p:txBody>
            </p:sp>
            <p:sp>
              <p:nvSpPr>
                <p:cNvPr id="35" name="Oval 34"/>
                <p:cNvSpPr/>
                <p:nvPr/>
              </p:nvSpPr>
              <p:spPr bwMode="auto">
                <a:xfrm>
                  <a:off x="3791277" y="4817346"/>
                  <a:ext cx="610550" cy="602454"/>
                </a:xfrm>
                <a:prstGeom prst="ellipse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0000" tIns="46800" rIns="90000" bIns="4680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</p:grpSp>
          <p:sp>
            <p:nvSpPr>
              <p:cNvPr id="38" name="Oval 37"/>
              <p:cNvSpPr/>
              <p:nvPr/>
            </p:nvSpPr>
            <p:spPr bwMode="auto">
              <a:xfrm>
                <a:off x="3837849" y="4868477"/>
                <a:ext cx="517405" cy="512900"/>
              </a:xfrm>
              <a:prstGeom prst="ellips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137" name="Group 136"/>
            <p:cNvGrpSpPr/>
            <p:nvPr/>
          </p:nvGrpSpPr>
          <p:grpSpPr>
            <a:xfrm>
              <a:off x="5841698" y="1716109"/>
              <a:ext cx="610550" cy="897677"/>
              <a:chOff x="3769127" y="1544703"/>
              <a:chExt cx="610550" cy="897677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3769127" y="1839926"/>
                <a:ext cx="610550" cy="602454"/>
                <a:chOff x="3769127" y="1839926"/>
                <a:chExt cx="610550" cy="602454"/>
              </a:xfrm>
            </p:grpSpPr>
            <p:sp>
              <p:nvSpPr>
                <p:cNvPr id="24" name="Oval 23"/>
                <p:cNvSpPr/>
                <p:nvPr/>
              </p:nvSpPr>
              <p:spPr bwMode="auto">
                <a:xfrm>
                  <a:off x="3769127" y="1839926"/>
                  <a:ext cx="610550" cy="602454"/>
                </a:xfrm>
                <a:prstGeom prst="ellipse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0000" tIns="46800" rIns="90000" bIns="4680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3931941" y="1945762"/>
                  <a:ext cx="32730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0</a:t>
                  </a:r>
                  <a:endParaRPr lang="en-US" dirty="0"/>
                </a:p>
              </p:txBody>
            </p:sp>
          </p:grpSp>
          <p:cxnSp>
            <p:nvCxnSpPr>
              <p:cNvPr id="93" name="Straight Arrow Connector 92"/>
              <p:cNvCxnSpPr>
                <a:endCxn id="24" idx="0"/>
              </p:cNvCxnSpPr>
              <p:nvPr/>
            </p:nvCxnSpPr>
            <p:spPr bwMode="auto">
              <a:xfrm>
                <a:off x="4071339" y="1544703"/>
                <a:ext cx="3063" cy="295223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</p:grpSp>
        <p:grpSp>
          <p:nvGrpSpPr>
            <p:cNvPr id="125" name="Group 124"/>
            <p:cNvGrpSpPr/>
            <p:nvPr/>
          </p:nvGrpSpPr>
          <p:grpSpPr>
            <a:xfrm>
              <a:off x="3546487" y="2312558"/>
              <a:ext cx="2295212" cy="2075203"/>
              <a:chOff x="3546487" y="2312558"/>
              <a:chExt cx="2295212" cy="2075203"/>
            </a:xfrm>
          </p:grpSpPr>
          <p:cxnSp>
            <p:nvCxnSpPr>
              <p:cNvPr id="42" name="Straight Arrow Connector 41"/>
              <p:cNvCxnSpPr>
                <a:stCxn id="24" idx="2"/>
                <a:endCxn id="34" idx="0"/>
              </p:cNvCxnSpPr>
              <p:nvPr/>
            </p:nvCxnSpPr>
            <p:spPr bwMode="auto">
              <a:xfrm rot="10800000" flipV="1">
                <a:off x="4308392" y="2312558"/>
                <a:ext cx="1533307" cy="2075203"/>
              </a:xfrm>
              <a:prstGeom prst="curvedConnector2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  <p:sp>
            <p:nvSpPr>
              <p:cNvPr id="224" name="TextBox 223"/>
              <p:cNvSpPr txBox="1"/>
              <p:nvPr/>
            </p:nvSpPr>
            <p:spPr>
              <a:xfrm flipH="1">
                <a:off x="3546487" y="2907811"/>
                <a:ext cx="106144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</a:t>
                </a:r>
                <a:r>
                  <a:rPr lang="en-US" dirty="0" smtClean="0"/>
                  <a:t>nsert 5</a:t>
                </a:r>
              </a:p>
            </p:txBody>
          </p:sp>
        </p:grpSp>
        <p:sp>
          <p:nvSpPr>
            <p:cNvPr id="239" name="Freeform 238"/>
            <p:cNvSpPr/>
            <p:nvPr/>
          </p:nvSpPr>
          <p:spPr>
            <a:xfrm>
              <a:off x="4754147" y="2515651"/>
              <a:ext cx="1058287" cy="2540075"/>
            </a:xfrm>
            <a:custGeom>
              <a:avLst/>
              <a:gdLst>
                <a:gd name="connsiteX0" fmla="*/ 0 w 8141"/>
                <a:gd name="connsiteY0" fmla="*/ 0 h 2572640"/>
                <a:gd name="connsiteX1" fmla="*/ 8141 w 8141"/>
                <a:gd name="connsiteY1" fmla="*/ 2572640 h 2572640"/>
                <a:gd name="connsiteX2" fmla="*/ 0 w 8141"/>
                <a:gd name="connsiteY2" fmla="*/ 0 h 2572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41" h="2572640">
                  <a:moveTo>
                    <a:pt x="0" y="0"/>
                  </a:moveTo>
                  <a:cubicBezTo>
                    <a:pt x="0" y="0"/>
                    <a:pt x="8141" y="2573997"/>
                    <a:pt x="8141" y="2572640"/>
                  </a:cubicBezTo>
                  <a:cubicBezTo>
                    <a:pt x="8141" y="2571283"/>
                    <a:pt x="0" y="0"/>
                    <a:pt x="0" y="0"/>
                  </a:cubicBezTo>
                  <a:close/>
                </a:path>
              </a:pathLst>
            </a:custGeom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0" name="Freeform 239"/>
            <p:cNvSpPr/>
            <p:nvPr/>
          </p:nvSpPr>
          <p:spPr>
            <a:xfrm>
              <a:off x="5193743" y="2466804"/>
              <a:ext cx="586127" cy="2621488"/>
            </a:xfrm>
            <a:custGeom>
              <a:avLst/>
              <a:gdLst>
                <a:gd name="connsiteX0" fmla="*/ 303378 w 303378"/>
                <a:gd name="connsiteY0" fmla="*/ 0 h 757138"/>
                <a:gd name="connsiteX1" fmla="*/ 262675 w 303378"/>
                <a:gd name="connsiteY1" fmla="*/ 32565 h 757138"/>
                <a:gd name="connsiteX2" fmla="*/ 246393 w 303378"/>
                <a:gd name="connsiteY2" fmla="*/ 56989 h 757138"/>
                <a:gd name="connsiteX3" fmla="*/ 181268 w 303378"/>
                <a:gd name="connsiteY3" fmla="*/ 97695 h 757138"/>
                <a:gd name="connsiteX4" fmla="*/ 140565 w 303378"/>
                <a:gd name="connsiteY4" fmla="*/ 122119 h 757138"/>
                <a:gd name="connsiteX5" fmla="*/ 91721 w 303378"/>
                <a:gd name="connsiteY5" fmla="*/ 170967 h 757138"/>
                <a:gd name="connsiteX6" fmla="*/ 67299 w 303378"/>
                <a:gd name="connsiteY6" fmla="*/ 195390 h 757138"/>
                <a:gd name="connsiteX7" fmla="*/ 59158 w 303378"/>
                <a:gd name="connsiteY7" fmla="*/ 219814 h 757138"/>
                <a:gd name="connsiteX8" fmla="*/ 34736 w 303378"/>
                <a:gd name="connsiteY8" fmla="*/ 236097 h 757138"/>
                <a:gd name="connsiteX9" fmla="*/ 26595 w 303378"/>
                <a:gd name="connsiteY9" fmla="*/ 293086 h 757138"/>
                <a:gd name="connsiteX10" fmla="*/ 18455 w 303378"/>
                <a:gd name="connsiteY10" fmla="*/ 341933 h 757138"/>
                <a:gd name="connsiteX11" fmla="*/ 2173 w 303378"/>
                <a:gd name="connsiteY11" fmla="*/ 382639 h 757138"/>
                <a:gd name="connsiteX12" fmla="*/ 2173 w 303378"/>
                <a:gd name="connsiteY12" fmla="*/ 757138 h 75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3378" h="757138">
                  <a:moveTo>
                    <a:pt x="303378" y="0"/>
                  </a:moveTo>
                  <a:cubicBezTo>
                    <a:pt x="289810" y="10855"/>
                    <a:pt x="274961" y="20278"/>
                    <a:pt x="262675" y="32565"/>
                  </a:cubicBezTo>
                  <a:cubicBezTo>
                    <a:pt x="255757" y="39484"/>
                    <a:pt x="254033" y="50876"/>
                    <a:pt x="246393" y="56989"/>
                  </a:cubicBezTo>
                  <a:cubicBezTo>
                    <a:pt x="226403" y="72982"/>
                    <a:pt x="203070" y="84277"/>
                    <a:pt x="181268" y="97695"/>
                  </a:cubicBezTo>
                  <a:cubicBezTo>
                    <a:pt x="167793" y="105988"/>
                    <a:pt x="151753" y="110930"/>
                    <a:pt x="140565" y="122119"/>
                  </a:cubicBezTo>
                  <a:lnTo>
                    <a:pt x="91721" y="170967"/>
                  </a:lnTo>
                  <a:lnTo>
                    <a:pt x="67299" y="195390"/>
                  </a:lnTo>
                  <a:cubicBezTo>
                    <a:pt x="64585" y="203531"/>
                    <a:pt x="64519" y="213113"/>
                    <a:pt x="59158" y="219814"/>
                  </a:cubicBezTo>
                  <a:cubicBezTo>
                    <a:pt x="53046" y="227454"/>
                    <a:pt x="38709" y="227156"/>
                    <a:pt x="34736" y="236097"/>
                  </a:cubicBezTo>
                  <a:cubicBezTo>
                    <a:pt x="26943" y="253633"/>
                    <a:pt x="29513" y="274120"/>
                    <a:pt x="26595" y="293086"/>
                  </a:cubicBezTo>
                  <a:cubicBezTo>
                    <a:pt x="24085" y="309401"/>
                    <a:pt x="22798" y="326008"/>
                    <a:pt x="18455" y="341933"/>
                  </a:cubicBezTo>
                  <a:cubicBezTo>
                    <a:pt x="14610" y="356032"/>
                    <a:pt x="2746" y="368036"/>
                    <a:pt x="2173" y="382639"/>
                  </a:cubicBezTo>
                  <a:cubicBezTo>
                    <a:pt x="-2718" y="507376"/>
                    <a:pt x="2173" y="632305"/>
                    <a:pt x="2173" y="757138"/>
                  </a:cubicBezTo>
                </a:path>
              </a:pathLst>
            </a:custGeom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1" name="Freeform 240"/>
            <p:cNvSpPr/>
            <p:nvPr/>
          </p:nvSpPr>
          <p:spPr>
            <a:xfrm>
              <a:off x="4054050" y="2416945"/>
              <a:ext cx="1726162" cy="2011904"/>
            </a:xfrm>
            <a:custGeom>
              <a:avLst/>
              <a:gdLst>
                <a:gd name="connsiteX0" fmla="*/ 284943 w 285284"/>
                <a:gd name="connsiteY0" fmla="*/ 49859 h 2283056"/>
                <a:gd name="connsiteX1" fmla="*/ 20 w 285284"/>
                <a:gd name="connsiteY1" fmla="*/ 1621124 h 2283056"/>
                <a:gd name="connsiteX2" fmla="*/ 268662 w 285284"/>
                <a:gd name="connsiteY2" fmla="*/ 2256142 h 2283056"/>
                <a:gd name="connsiteX3" fmla="*/ 32582 w 285284"/>
                <a:gd name="connsiteY3" fmla="*/ 806997 h 2283056"/>
                <a:gd name="connsiteX4" fmla="*/ 24442 w 285284"/>
                <a:gd name="connsiteY4" fmla="*/ 579041 h 2283056"/>
                <a:gd name="connsiteX5" fmla="*/ 57004 w 285284"/>
                <a:gd name="connsiteY5" fmla="*/ 408075 h 2283056"/>
                <a:gd name="connsiteX6" fmla="*/ 284943 w 285284"/>
                <a:gd name="connsiteY6" fmla="*/ 49859 h 2283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284" h="2283056">
                  <a:moveTo>
                    <a:pt x="284943" y="49859"/>
                  </a:moveTo>
                  <a:cubicBezTo>
                    <a:pt x="275446" y="252034"/>
                    <a:pt x="2733" y="1253410"/>
                    <a:pt x="20" y="1621124"/>
                  </a:cubicBezTo>
                  <a:cubicBezTo>
                    <a:pt x="-2693" y="1988838"/>
                    <a:pt x="263235" y="2391830"/>
                    <a:pt x="268662" y="2256142"/>
                  </a:cubicBezTo>
                  <a:cubicBezTo>
                    <a:pt x="274089" y="2120454"/>
                    <a:pt x="73285" y="1086514"/>
                    <a:pt x="32582" y="806997"/>
                  </a:cubicBezTo>
                  <a:cubicBezTo>
                    <a:pt x="-8121" y="527480"/>
                    <a:pt x="20372" y="645528"/>
                    <a:pt x="24442" y="579041"/>
                  </a:cubicBezTo>
                  <a:cubicBezTo>
                    <a:pt x="28512" y="512554"/>
                    <a:pt x="10874" y="496272"/>
                    <a:pt x="57004" y="408075"/>
                  </a:cubicBezTo>
                  <a:cubicBezTo>
                    <a:pt x="103134" y="319878"/>
                    <a:pt x="294440" y="-152316"/>
                    <a:pt x="284943" y="49859"/>
                  </a:cubicBezTo>
                  <a:close/>
                </a:path>
              </a:pathLst>
            </a:custGeom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" name="Freeform 2"/>
            <p:cNvSpPr/>
            <p:nvPr/>
          </p:nvSpPr>
          <p:spPr>
            <a:xfrm>
              <a:off x="5457440" y="2479777"/>
              <a:ext cx="377558" cy="2539841"/>
            </a:xfrm>
            <a:custGeom>
              <a:avLst/>
              <a:gdLst>
                <a:gd name="connsiteX0" fmla="*/ 343235 w 377558"/>
                <a:gd name="connsiteY0" fmla="*/ 0 h 2539841"/>
                <a:gd name="connsiteX1" fmla="*/ 300330 w 377558"/>
                <a:gd name="connsiteY1" fmla="*/ 34322 h 2539841"/>
                <a:gd name="connsiteX2" fmla="*/ 248845 w 377558"/>
                <a:gd name="connsiteY2" fmla="*/ 68645 h 2539841"/>
                <a:gd name="connsiteX3" fmla="*/ 214522 w 377558"/>
                <a:gd name="connsiteY3" fmla="*/ 102967 h 2539841"/>
                <a:gd name="connsiteX4" fmla="*/ 205941 w 377558"/>
                <a:gd name="connsiteY4" fmla="*/ 128708 h 2539841"/>
                <a:gd name="connsiteX5" fmla="*/ 171617 w 377558"/>
                <a:gd name="connsiteY5" fmla="*/ 180192 h 2539841"/>
                <a:gd name="connsiteX6" fmla="*/ 145874 w 377558"/>
                <a:gd name="connsiteY6" fmla="*/ 265997 h 2539841"/>
                <a:gd name="connsiteX7" fmla="*/ 120132 w 377558"/>
                <a:gd name="connsiteY7" fmla="*/ 386125 h 2539841"/>
                <a:gd name="connsiteX8" fmla="*/ 102970 w 377558"/>
                <a:gd name="connsiteY8" fmla="*/ 420447 h 2539841"/>
                <a:gd name="connsiteX9" fmla="*/ 94389 w 377558"/>
                <a:gd name="connsiteY9" fmla="*/ 471930 h 2539841"/>
                <a:gd name="connsiteX10" fmla="*/ 77227 w 377558"/>
                <a:gd name="connsiteY10" fmla="*/ 514833 h 2539841"/>
                <a:gd name="connsiteX11" fmla="*/ 51485 w 377558"/>
                <a:gd name="connsiteY11" fmla="*/ 617799 h 2539841"/>
                <a:gd name="connsiteX12" fmla="*/ 25742 w 377558"/>
                <a:gd name="connsiteY12" fmla="*/ 763669 h 2539841"/>
                <a:gd name="connsiteX13" fmla="*/ 17161 w 377558"/>
                <a:gd name="connsiteY13" fmla="*/ 815152 h 2539841"/>
                <a:gd name="connsiteX14" fmla="*/ 0 w 377558"/>
                <a:gd name="connsiteY14" fmla="*/ 1012505 h 2539841"/>
                <a:gd name="connsiteX15" fmla="*/ 17161 w 377558"/>
                <a:gd name="connsiteY15" fmla="*/ 1716109 h 2539841"/>
                <a:gd name="connsiteX16" fmla="*/ 25742 w 377558"/>
                <a:gd name="connsiteY16" fmla="*/ 1750431 h 2539841"/>
                <a:gd name="connsiteX17" fmla="*/ 51485 w 377558"/>
                <a:gd name="connsiteY17" fmla="*/ 1827656 h 2539841"/>
                <a:gd name="connsiteX18" fmla="*/ 85808 w 377558"/>
                <a:gd name="connsiteY18" fmla="*/ 1956364 h 2539841"/>
                <a:gd name="connsiteX19" fmla="*/ 111551 w 377558"/>
                <a:gd name="connsiteY19" fmla="*/ 1999267 h 2539841"/>
                <a:gd name="connsiteX20" fmla="*/ 154455 w 377558"/>
                <a:gd name="connsiteY20" fmla="*/ 2067911 h 2539841"/>
                <a:gd name="connsiteX21" fmla="*/ 171617 w 377558"/>
                <a:gd name="connsiteY21" fmla="*/ 2102234 h 2539841"/>
                <a:gd name="connsiteX22" fmla="*/ 240264 w 377558"/>
                <a:gd name="connsiteY22" fmla="*/ 2170878 h 2539841"/>
                <a:gd name="connsiteX23" fmla="*/ 266007 w 377558"/>
                <a:gd name="connsiteY23" fmla="*/ 2222361 h 2539841"/>
                <a:gd name="connsiteX24" fmla="*/ 300330 w 377558"/>
                <a:gd name="connsiteY24" fmla="*/ 2273845 h 2539841"/>
                <a:gd name="connsiteX25" fmla="*/ 308911 w 377558"/>
                <a:gd name="connsiteY25" fmla="*/ 2316747 h 2539841"/>
                <a:gd name="connsiteX26" fmla="*/ 326073 w 377558"/>
                <a:gd name="connsiteY26" fmla="*/ 2342489 h 2539841"/>
                <a:gd name="connsiteX27" fmla="*/ 334654 w 377558"/>
                <a:gd name="connsiteY27" fmla="*/ 2385392 h 2539841"/>
                <a:gd name="connsiteX28" fmla="*/ 360396 w 377558"/>
                <a:gd name="connsiteY28" fmla="*/ 2488358 h 2539841"/>
                <a:gd name="connsiteX29" fmla="*/ 377558 w 377558"/>
                <a:gd name="connsiteY29" fmla="*/ 2539841 h 2539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77558" h="2539841">
                  <a:moveTo>
                    <a:pt x="343235" y="0"/>
                  </a:moveTo>
                  <a:cubicBezTo>
                    <a:pt x="328933" y="11441"/>
                    <a:pt x="315142" y="23550"/>
                    <a:pt x="300330" y="34322"/>
                  </a:cubicBezTo>
                  <a:cubicBezTo>
                    <a:pt x="283649" y="46453"/>
                    <a:pt x="248845" y="68645"/>
                    <a:pt x="248845" y="68645"/>
                  </a:cubicBezTo>
                  <a:cubicBezTo>
                    <a:pt x="225963" y="137286"/>
                    <a:pt x="260286" y="57205"/>
                    <a:pt x="214522" y="102967"/>
                  </a:cubicBezTo>
                  <a:cubicBezTo>
                    <a:pt x="208126" y="109362"/>
                    <a:pt x="210595" y="120952"/>
                    <a:pt x="205941" y="128708"/>
                  </a:cubicBezTo>
                  <a:cubicBezTo>
                    <a:pt x="166656" y="194180"/>
                    <a:pt x="213075" y="76552"/>
                    <a:pt x="171617" y="180192"/>
                  </a:cubicBezTo>
                  <a:cubicBezTo>
                    <a:pt x="162862" y="202078"/>
                    <a:pt x="150931" y="240714"/>
                    <a:pt x="145874" y="265997"/>
                  </a:cubicBezTo>
                  <a:cubicBezTo>
                    <a:pt x="139777" y="296483"/>
                    <a:pt x="132891" y="360608"/>
                    <a:pt x="120132" y="386125"/>
                  </a:cubicBezTo>
                  <a:lnTo>
                    <a:pt x="102970" y="420447"/>
                  </a:lnTo>
                  <a:cubicBezTo>
                    <a:pt x="100110" y="437608"/>
                    <a:pt x="98967" y="455145"/>
                    <a:pt x="94389" y="471930"/>
                  </a:cubicBezTo>
                  <a:cubicBezTo>
                    <a:pt x="90336" y="486790"/>
                    <a:pt x="80963" y="499890"/>
                    <a:pt x="77227" y="514833"/>
                  </a:cubicBezTo>
                  <a:cubicBezTo>
                    <a:pt x="44951" y="643936"/>
                    <a:pt x="92546" y="515154"/>
                    <a:pt x="51485" y="617799"/>
                  </a:cubicBezTo>
                  <a:cubicBezTo>
                    <a:pt x="24248" y="753980"/>
                    <a:pt x="42684" y="653552"/>
                    <a:pt x="25742" y="763669"/>
                  </a:cubicBezTo>
                  <a:cubicBezTo>
                    <a:pt x="23096" y="780864"/>
                    <a:pt x="19319" y="797889"/>
                    <a:pt x="17161" y="815152"/>
                  </a:cubicBezTo>
                  <a:cubicBezTo>
                    <a:pt x="9784" y="874163"/>
                    <a:pt x="4408" y="955202"/>
                    <a:pt x="0" y="1012505"/>
                  </a:cubicBezTo>
                  <a:cubicBezTo>
                    <a:pt x="5720" y="1247040"/>
                    <a:pt x="8982" y="1481647"/>
                    <a:pt x="17161" y="1716109"/>
                  </a:cubicBezTo>
                  <a:cubicBezTo>
                    <a:pt x="17572" y="1727895"/>
                    <a:pt x="23184" y="1738919"/>
                    <a:pt x="25742" y="1750431"/>
                  </a:cubicBezTo>
                  <a:cubicBezTo>
                    <a:pt x="39050" y="1810313"/>
                    <a:pt x="25855" y="1776399"/>
                    <a:pt x="51485" y="1827656"/>
                  </a:cubicBezTo>
                  <a:cubicBezTo>
                    <a:pt x="55076" y="1843817"/>
                    <a:pt x="72309" y="1933867"/>
                    <a:pt x="85808" y="1956364"/>
                  </a:cubicBezTo>
                  <a:cubicBezTo>
                    <a:pt x="94389" y="1970665"/>
                    <a:pt x="104092" y="1984350"/>
                    <a:pt x="111551" y="1999267"/>
                  </a:cubicBezTo>
                  <a:cubicBezTo>
                    <a:pt x="144054" y="2064271"/>
                    <a:pt x="109286" y="2022743"/>
                    <a:pt x="154455" y="2067911"/>
                  </a:cubicBezTo>
                  <a:cubicBezTo>
                    <a:pt x="160176" y="2079352"/>
                    <a:pt x="163428" y="2092407"/>
                    <a:pt x="171617" y="2102234"/>
                  </a:cubicBezTo>
                  <a:cubicBezTo>
                    <a:pt x="192334" y="2127093"/>
                    <a:pt x="240264" y="2170878"/>
                    <a:pt x="240264" y="2170878"/>
                  </a:cubicBezTo>
                  <a:cubicBezTo>
                    <a:pt x="261833" y="2235582"/>
                    <a:pt x="232738" y="2155827"/>
                    <a:pt x="266007" y="2222361"/>
                  </a:cubicBezTo>
                  <a:cubicBezTo>
                    <a:pt x="290845" y="2272035"/>
                    <a:pt x="251529" y="2225044"/>
                    <a:pt x="300330" y="2273845"/>
                  </a:cubicBezTo>
                  <a:cubicBezTo>
                    <a:pt x="303190" y="2288146"/>
                    <a:pt x="303790" y="2303092"/>
                    <a:pt x="308911" y="2316747"/>
                  </a:cubicBezTo>
                  <a:cubicBezTo>
                    <a:pt x="312532" y="2326403"/>
                    <a:pt x="322452" y="2332833"/>
                    <a:pt x="326073" y="2342489"/>
                  </a:cubicBezTo>
                  <a:cubicBezTo>
                    <a:pt x="331194" y="2356145"/>
                    <a:pt x="331314" y="2371195"/>
                    <a:pt x="334654" y="2385392"/>
                  </a:cubicBezTo>
                  <a:cubicBezTo>
                    <a:pt x="342757" y="2419830"/>
                    <a:pt x="349208" y="2454795"/>
                    <a:pt x="360396" y="2488358"/>
                  </a:cubicBezTo>
                  <a:lnTo>
                    <a:pt x="377558" y="2539841"/>
                  </a:lnTo>
                </a:path>
              </a:pathLst>
            </a:custGeom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3681197" y="2007848"/>
              <a:ext cx="2452259" cy="3240322"/>
            </a:xfrm>
            <a:custGeom>
              <a:avLst/>
              <a:gdLst>
                <a:gd name="connsiteX0" fmla="*/ 0 w 349943"/>
                <a:gd name="connsiteY0" fmla="*/ 0 h 2785554"/>
                <a:gd name="connsiteX1" fmla="*/ 188779 w 349943"/>
                <a:gd name="connsiteY1" fmla="*/ 2694291 h 278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9943" h="2785554">
                  <a:moveTo>
                    <a:pt x="0" y="0"/>
                  </a:moveTo>
                  <a:cubicBezTo>
                    <a:pt x="264577" y="1593836"/>
                    <a:pt x="529154" y="3187672"/>
                    <a:pt x="188779" y="2694291"/>
                  </a:cubicBezTo>
                </a:path>
              </a:pathLst>
            </a:custGeom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130" name="Group 129"/>
            <p:cNvGrpSpPr/>
            <p:nvPr/>
          </p:nvGrpSpPr>
          <p:grpSpPr>
            <a:xfrm>
              <a:off x="6452248" y="2312559"/>
              <a:ext cx="2368895" cy="2074676"/>
              <a:chOff x="6452248" y="2312559"/>
              <a:chExt cx="2368895" cy="2074676"/>
            </a:xfrm>
          </p:grpSpPr>
          <p:cxnSp>
            <p:nvCxnSpPr>
              <p:cNvPr id="37" name="Straight Arrow Connector 36"/>
              <p:cNvCxnSpPr>
                <a:stCxn id="35" idx="0"/>
                <a:endCxn id="24" idx="6"/>
              </p:cNvCxnSpPr>
              <p:nvPr/>
            </p:nvCxnSpPr>
            <p:spPr bwMode="auto">
              <a:xfrm rot="16200000" flipV="1">
                <a:off x="6175000" y="2589807"/>
                <a:ext cx="2074676" cy="1520180"/>
              </a:xfrm>
              <a:prstGeom prst="curvedConnector2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triangle" w="lg" len="lg"/>
                <a:tailEnd type="none" w="lg" len="lg"/>
              </a:ln>
              <a:effectLst/>
            </p:spPr>
          </p:cxnSp>
          <p:sp>
            <p:nvSpPr>
              <p:cNvPr id="118" name="TextBox 117"/>
              <p:cNvSpPr txBox="1"/>
              <p:nvPr/>
            </p:nvSpPr>
            <p:spPr>
              <a:xfrm flipH="1">
                <a:off x="7646091" y="2905762"/>
                <a:ext cx="11750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</a:t>
                </a:r>
                <a:r>
                  <a:rPr lang="en-US" dirty="0" smtClean="0"/>
                  <a:t>nsert 10</a:t>
                </a:r>
              </a:p>
            </p:txBody>
          </p:sp>
        </p:grpSp>
        <p:grpSp>
          <p:nvGrpSpPr>
            <p:cNvPr id="128" name="Group 127"/>
            <p:cNvGrpSpPr/>
            <p:nvPr/>
          </p:nvGrpSpPr>
          <p:grpSpPr>
            <a:xfrm>
              <a:off x="5723834" y="2519209"/>
              <a:ext cx="854671" cy="1115386"/>
              <a:chOff x="5723834" y="2519209"/>
              <a:chExt cx="854671" cy="1115386"/>
            </a:xfrm>
          </p:grpSpPr>
          <p:sp>
            <p:nvSpPr>
              <p:cNvPr id="183" name="TextBox 182"/>
              <p:cNvSpPr txBox="1"/>
              <p:nvPr/>
            </p:nvSpPr>
            <p:spPr>
              <a:xfrm>
                <a:off x="5770100" y="2970538"/>
                <a:ext cx="78341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close</a:t>
                </a:r>
                <a:endParaRPr lang="en-US" dirty="0"/>
              </a:p>
            </p:txBody>
          </p:sp>
          <p:cxnSp>
            <p:nvCxnSpPr>
              <p:cNvPr id="82" name="Straight Arrow Connector 81"/>
              <p:cNvCxnSpPr>
                <a:stCxn id="24" idx="3"/>
                <a:endCxn id="24" idx="5"/>
              </p:cNvCxnSpPr>
              <p:nvPr/>
            </p:nvCxnSpPr>
            <p:spPr bwMode="auto">
              <a:xfrm rot="16200000" flipH="1">
                <a:off x="6146973" y="2309697"/>
                <a:ext cx="12700" cy="431724"/>
              </a:xfrm>
              <a:prstGeom prst="curvedConnector3">
                <a:avLst>
                  <a:gd name="adj1" fmla="val 411622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  <p:sp>
            <p:nvSpPr>
              <p:cNvPr id="143" name="TextBox 142"/>
              <p:cNvSpPr txBox="1"/>
              <p:nvPr/>
            </p:nvSpPr>
            <p:spPr>
              <a:xfrm>
                <a:off x="5723834" y="3234485"/>
                <a:ext cx="85467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return</a:t>
                </a:r>
                <a:endParaRPr lang="en-US" dirty="0"/>
              </a:p>
            </p:txBody>
          </p:sp>
        </p:grpSp>
        <p:grpSp>
          <p:nvGrpSpPr>
            <p:cNvPr id="133" name="Group 132"/>
            <p:cNvGrpSpPr/>
            <p:nvPr/>
          </p:nvGrpSpPr>
          <p:grpSpPr>
            <a:xfrm>
              <a:off x="3922499" y="4895639"/>
              <a:ext cx="783413" cy="885760"/>
              <a:chOff x="3922499" y="4895639"/>
              <a:chExt cx="783413" cy="885760"/>
            </a:xfrm>
          </p:grpSpPr>
          <p:sp>
            <p:nvSpPr>
              <p:cNvPr id="184" name="TextBox 183"/>
              <p:cNvSpPr txBox="1"/>
              <p:nvPr/>
            </p:nvSpPr>
            <p:spPr>
              <a:xfrm>
                <a:off x="3922499" y="5381289"/>
                <a:ext cx="78341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close</a:t>
                </a:r>
                <a:endParaRPr lang="en-US" dirty="0"/>
              </a:p>
            </p:txBody>
          </p:sp>
          <p:cxnSp>
            <p:nvCxnSpPr>
              <p:cNvPr id="151" name="Straight Arrow Connector 81"/>
              <p:cNvCxnSpPr>
                <a:stCxn id="34" idx="3"/>
                <a:endCxn id="34" idx="5"/>
              </p:cNvCxnSpPr>
              <p:nvPr/>
            </p:nvCxnSpPr>
            <p:spPr bwMode="auto">
              <a:xfrm rot="16200000" flipH="1">
                <a:off x="4308391" y="4686127"/>
                <a:ext cx="12700" cy="431724"/>
              </a:xfrm>
              <a:prstGeom prst="curvedConnector3">
                <a:avLst>
                  <a:gd name="adj1" fmla="val 465672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</p:grpSp>
        <p:grpSp>
          <p:nvGrpSpPr>
            <p:cNvPr id="132" name="Group 131"/>
            <p:cNvGrpSpPr/>
            <p:nvPr/>
          </p:nvGrpSpPr>
          <p:grpSpPr>
            <a:xfrm>
              <a:off x="4613666" y="4624737"/>
              <a:ext cx="3053487" cy="698379"/>
              <a:chOff x="4613666" y="4624737"/>
              <a:chExt cx="3053487" cy="698379"/>
            </a:xfrm>
          </p:grpSpPr>
          <p:cxnSp>
            <p:nvCxnSpPr>
              <p:cNvPr id="45" name="Straight Arrow Connector 44"/>
              <p:cNvCxnSpPr>
                <a:stCxn id="34" idx="6"/>
                <a:endCxn id="35" idx="2"/>
              </p:cNvCxnSpPr>
              <p:nvPr/>
            </p:nvCxnSpPr>
            <p:spPr bwMode="auto">
              <a:xfrm flipV="1">
                <a:off x="4613666" y="4688462"/>
                <a:ext cx="3053487" cy="527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  <p:sp>
            <p:nvSpPr>
              <p:cNvPr id="173" name="TextBox 172"/>
              <p:cNvSpPr txBox="1"/>
              <p:nvPr/>
            </p:nvSpPr>
            <p:spPr>
              <a:xfrm flipH="1">
                <a:off x="5654796" y="4624737"/>
                <a:ext cx="10211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i</a:t>
                </a:r>
                <a:r>
                  <a:rPr lang="en-US" dirty="0" smtClean="0"/>
                  <a:t>nsert 5</a:t>
                </a:r>
              </a:p>
            </p:txBody>
          </p:sp>
          <p:sp>
            <p:nvSpPr>
              <p:cNvPr id="155" name="TextBox 154"/>
              <p:cNvSpPr txBox="1"/>
              <p:nvPr/>
            </p:nvSpPr>
            <p:spPr>
              <a:xfrm flipH="1">
                <a:off x="5566929" y="4923006"/>
                <a:ext cx="116906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i</a:t>
                </a:r>
                <a:r>
                  <a:rPr lang="en-US" dirty="0" smtClean="0"/>
                  <a:t>nsert 10</a:t>
                </a:r>
              </a:p>
            </p:txBody>
          </p:sp>
        </p:grpSp>
        <p:grpSp>
          <p:nvGrpSpPr>
            <p:cNvPr id="126" name="Group 125"/>
            <p:cNvGrpSpPr/>
            <p:nvPr/>
          </p:nvGrpSpPr>
          <p:grpSpPr>
            <a:xfrm>
              <a:off x="4524253" y="2312559"/>
              <a:ext cx="1317445" cy="2163430"/>
              <a:chOff x="4524253" y="2312559"/>
              <a:chExt cx="1317445" cy="2163430"/>
            </a:xfrm>
          </p:grpSpPr>
          <p:sp>
            <p:nvSpPr>
              <p:cNvPr id="66" name="TextBox 65"/>
              <p:cNvSpPr txBox="1"/>
              <p:nvPr/>
            </p:nvSpPr>
            <p:spPr>
              <a:xfrm>
                <a:off x="4789826" y="3775059"/>
                <a:ext cx="85467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return</a:t>
                </a:r>
                <a:endParaRPr lang="en-US" dirty="0"/>
              </a:p>
            </p:txBody>
          </p:sp>
          <p:cxnSp>
            <p:nvCxnSpPr>
              <p:cNvPr id="110" name="Straight Arrow Connector 109"/>
              <p:cNvCxnSpPr>
                <a:stCxn id="34" idx="7"/>
                <a:endCxn id="24" idx="2"/>
              </p:cNvCxnSpPr>
              <p:nvPr/>
            </p:nvCxnSpPr>
            <p:spPr bwMode="auto">
              <a:xfrm flipV="1">
                <a:off x="4524253" y="2312559"/>
                <a:ext cx="1317445" cy="2163430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</p:grpSp>
        <p:grpSp>
          <p:nvGrpSpPr>
            <p:cNvPr id="129" name="Group 128"/>
            <p:cNvGrpSpPr/>
            <p:nvPr/>
          </p:nvGrpSpPr>
          <p:grpSpPr>
            <a:xfrm>
              <a:off x="6452248" y="2312559"/>
              <a:ext cx="1304318" cy="2162903"/>
              <a:chOff x="6452248" y="2312559"/>
              <a:chExt cx="1304318" cy="2162903"/>
            </a:xfrm>
          </p:grpSpPr>
          <p:sp>
            <p:nvSpPr>
              <p:cNvPr id="157" name="TextBox 156"/>
              <p:cNvSpPr txBox="1"/>
              <p:nvPr/>
            </p:nvSpPr>
            <p:spPr>
              <a:xfrm>
                <a:off x="6718519" y="3776875"/>
                <a:ext cx="78341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dirty="0" smtClean="0"/>
                  <a:t>close</a:t>
                </a:r>
                <a:endParaRPr lang="en-US" dirty="0"/>
              </a:p>
            </p:txBody>
          </p:sp>
          <p:cxnSp>
            <p:nvCxnSpPr>
              <p:cNvPr id="113" name="Straight Arrow Connector 112"/>
              <p:cNvCxnSpPr>
                <a:stCxn id="35" idx="1"/>
                <a:endCxn id="24" idx="6"/>
              </p:cNvCxnSpPr>
              <p:nvPr/>
            </p:nvCxnSpPr>
            <p:spPr bwMode="auto">
              <a:xfrm flipH="1" flipV="1">
                <a:off x="6452248" y="2312559"/>
                <a:ext cx="1304318" cy="2162903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</p:grpSp>
        <p:grpSp>
          <p:nvGrpSpPr>
            <p:cNvPr id="131" name="Group 130"/>
            <p:cNvGrpSpPr/>
            <p:nvPr/>
          </p:nvGrpSpPr>
          <p:grpSpPr>
            <a:xfrm>
              <a:off x="7385733" y="4895112"/>
              <a:ext cx="1186565" cy="1440421"/>
              <a:chOff x="7385733" y="4895112"/>
              <a:chExt cx="1186565" cy="1440421"/>
            </a:xfrm>
          </p:grpSpPr>
          <p:sp>
            <p:nvSpPr>
              <p:cNvPr id="181" name="TextBox 180"/>
              <p:cNvSpPr txBox="1"/>
              <p:nvPr/>
            </p:nvSpPr>
            <p:spPr>
              <a:xfrm flipH="1">
                <a:off x="7385733" y="5935423"/>
                <a:ext cx="118656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i</a:t>
                </a:r>
                <a:r>
                  <a:rPr lang="en-US" dirty="0" smtClean="0"/>
                  <a:t>nsert 10</a:t>
                </a:r>
              </a:p>
            </p:txBody>
          </p:sp>
          <p:sp>
            <p:nvSpPr>
              <p:cNvPr id="235" name="TextBox 234"/>
              <p:cNvSpPr txBox="1"/>
              <p:nvPr/>
            </p:nvSpPr>
            <p:spPr>
              <a:xfrm>
                <a:off x="7542594" y="5405741"/>
                <a:ext cx="85467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dirty="0" smtClean="0"/>
                  <a:t>return</a:t>
                </a:r>
                <a:endParaRPr lang="en-US" dirty="0"/>
              </a:p>
            </p:txBody>
          </p:sp>
          <p:cxnSp>
            <p:nvCxnSpPr>
              <p:cNvPr id="116" name="Curved Connector 115"/>
              <p:cNvCxnSpPr>
                <a:stCxn id="35" idx="3"/>
                <a:endCxn id="35" idx="5"/>
              </p:cNvCxnSpPr>
              <p:nvPr/>
            </p:nvCxnSpPr>
            <p:spPr bwMode="auto">
              <a:xfrm rot="16200000" flipH="1">
                <a:off x="7972428" y="4685600"/>
                <a:ext cx="12700" cy="431724"/>
              </a:xfrm>
              <a:prstGeom prst="curvedConnector3">
                <a:avLst>
                  <a:gd name="adj1" fmla="val 4656732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170" name="TextBox 169"/>
              <p:cNvSpPr txBox="1"/>
              <p:nvPr/>
            </p:nvSpPr>
            <p:spPr>
              <a:xfrm flipH="1">
                <a:off x="7471886" y="5669513"/>
                <a:ext cx="10211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i</a:t>
                </a:r>
                <a:r>
                  <a:rPr lang="en-US" dirty="0" smtClean="0"/>
                  <a:t>nsert 5</a:t>
                </a:r>
              </a:p>
            </p:txBody>
          </p:sp>
        </p:grpSp>
      </p:grpSp>
      <p:sp>
        <p:nvSpPr>
          <p:cNvPr id="136" name="TextBox 135"/>
          <p:cNvSpPr txBox="1"/>
          <p:nvPr/>
        </p:nvSpPr>
        <p:spPr>
          <a:xfrm>
            <a:off x="368977" y="4092918"/>
            <a:ext cx="4325122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Examples of ‘open door’ sequences: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/>
              <a:t>i</a:t>
            </a:r>
            <a:r>
              <a:rPr lang="en-US" sz="1600" dirty="0" smtClean="0"/>
              <a:t>nsert 5, insert 5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/>
              <a:t>i</a:t>
            </a:r>
            <a:r>
              <a:rPr lang="en-US" sz="1600" dirty="0" smtClean="0"/>
              <a:t>nsert 10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/>
              <a:t>i</a:t>
            </a:r>
            <a:r>
              <a:rPr lang="en-US" sz="1600" dirty="0" smtClean="0"/>
              <a:t>nsert 10, close insert 10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/>
              <a:t>i</a:t>
            </a:r>
            <a:r>
              <a:rPr lang="en-US" sz="1600" dirty="0" smtClean="0"/>
              <a:t>nsert 5, insert 10, close, insert 5, insert 5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 smtClean="0"/>
              <a:t>…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63882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accepted by an </a:t>
            </a:r>
            <a:r>
              <a:rPr lang="en-US" dirty="0"/>
              <a:t>a</a:t>
            </a:r>
            <a:r>
              <a:rPr lang="en-US" dirty="0" smtClean="0"/>
              <a:t>utomaton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dirty="0"/>
              <a:t>To determine </a:t>
            </a:r>
            <a:r>
              <a:rPr lang="en-US" dirty="0" smtClean="0"/>
              <a:t>whether a </a:t>
            </a:r>
            <a:r>
              <a:rPr lang="en-US" dirty="0"/>
              <a:t>finite automaton </a:t>
            </a:r>
            <a:r>
              <a:rPr lang="en-US" dirty="0">
                <a:solidFill>
                  <a:srgbClr val="0075F6"/>
                </a:solidFill>
              </a:rPr>
              <a:t>accepts</a:t>
            </a:r>
            <a:r>
              <a:rPr lang="en-US" dirty="0"/>
              <a:t> a sequence of input symbols:</a:t>
            </a:r>
          </a:p>
          <a:p>
            <a:pPr eaLnBrk="1" hangingPunct="1"/>
            <a:r>
              <a:rPr lang="en-US" dirty="0"/>
              <a:t>Let the initial state be the current </a:t>
            </a:r>
            <a:r>
              <a:rPr lang="en-US" dirty="0" smtClean="0"/>
              <a:t>state.</a:t>
            </a:r>
            <a:endParaRPr lang="en-US" dirty="0"/>
          </a:p>
          <a:p>
            <a:pPr eaLnBrk="1" hangingPunct="1"/>
            <a:r>
              <a:rPr lang="en-US" dirty="0"/>
              <a:t>Repeat: take the left-most symbol from the sequence, and </a:t>
            </a:r>
            <a:r>
              <a:rPr lang="en-US" dirty="0" smtClean="0"/>
              <a:t>look up in the </a:t>
            </a:r>
            <a:r>
              <a:rPr lang="en-US" dirty="0"/>
              <a:t>transition </a:t>
            </a:r>
            <a:r>
              <a:rPr lang="en-US" dirty="0" smtClean="0"/>
              <a:t>table what should be the </a:t>
            </a:r>
            <a:r>
              <a:rPr lang="en-US" dirty="0"/>
              <a:t>new current </a:t>
            </a:r>
            <a:r>
              <a:rPr lang="en-US" dirty="0" smtClean="0"/>
              <a:t>state after processing the symbol.</a:t>
            </a:r>
            <a:endParaRPr lang="en-US" dirty="0"/>
          </a:p>
          <a:p>
            <a:pPr eaLnBrk="1" hangingPunct="1"/>
            <a:r>
              <a:rPr lang="en-US" dirty="0"/>
              <a:t>When there are no symbols left in the sequence, check if the current state is an accepting state. If so, then the automaton accepts the sequence; otherwise, it does not.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 smtClean="0">
                <a:solidFill>
                  <a:srgbClr val="0075F6"/>
                </a:solidFill>
              </a:rPr>
              <a:t>language</a:t>
            </a:r>
            <a:r>
              <a:rPr lang="en-US" dirty="0" smtClean="0"/>
              <a:t> of an automaton is the set of all sequences of input symbols it accepts.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106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4337359" y="2531939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Oval 8"/>
          <p:cNvSpPr/>
          <p:nvPr/>
        </p:nvSpPr>
        <p:spPr bwMode="auto">
          <a:xfrm>
            <a:off x="3602639" y="1413420"/>
            <a:ext cx="610550" cy="602454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033082" y="1414064"/>
            <a:ext cx="610550" cy="602454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551391" y="1414707"/>
            <a:ext cx="610550" cy="602454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4" name="Straight Arrow Connector 13"/>
          <p:cNvCxnSpPr>
            <a:stCxn id="5" idx="6"/>
            <a:endCxn id="9" idx="2"/>
          </p:cNvCxnSpPr>
          <p:nvPr/>
        </p:nvCxnSpPr>
        <p:spPr bwMode="auto">
          <a:xfrm>
            <a:off x="2758784" y="1714003"/>
            <a:ext cx="843855" cy="644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7" name="Straight Arrow Connector 16"/>
          <p:cNvCxnSpPr>
            <a:stCxn id="9" idx="6"/>
            <a:endCxn id="11" idx="2"/>
          </p:cNvCxnSpPr>
          <p:nvPr/>
        </p:nvCxnSpPr>
        <p:spPr bwMode="auto">
          <a:xfrm>
            <a:off x="4213189" y="1714647"/>
            <a:ext cx="819893" cy="644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0" name="Straight Arrow Connector 19"/>
          <p:cNvCxnSpPr>
            <a:stCxn id="11" idx="6"/>
            <a:endCxn id="12" idx="2"/>
          </p:cNvCxnSpPr>
          <p:nvPr/>
        </p:nvCxnSpPr>
        <p:spPr bwMode="auto">
          <a:xfrm>
            <a:off x="5643632" y="1715291"/>
            <a:ext cx="907759" cy="643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4" name="Curved Connector 23"/>
          <p:cNvCxnSpPr>
            <a:stCxn id="5" idx="3"/>
            <a:endCxn id="5" idx="5"/>
          </p:cNvCxnSpPr>
          <p:nvPr/>
        </p:nvCxnSpPr>
        <p:spPr bwMode="auto">
          <a:xfrm rot="16200000" flipH="1">
            <a:off x="2453509" y="1711141"/>
            <a:ext cx="12700" cy="431724"/>
          </a:xfrm>
          <a:prstGeom prst="curvedConnector3">
            <a:avLst>
              <a:gd name="adj1" fmla="val 4255661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8" name="Curved Connector 27"/>
          <p:cNvCxnSpPr>
            <a:stCxn id="9" idx="3"/>
            <a:endCxn id="9" idx="5"/>
          </p:cNvCxnSpPr>
          <p:nvPr/>
        </p:nvCxnSpPr>
        <p:spPr bwMode="auto">
          <a:xfrm rot="16200000" flipH="1">
            <a:off x="3907914" y="1711785"/>
            <a:ext cx="12700" cy="431724"/>
          </a:xfrm>
          <a:prstGeom prst="curvedConnector3">
            <a:avLst>
              <a:gd name="adj1" fmla="val 4381449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34" name="Curved Connector 33"/>
          <p:cNvCxnSpPr>
            <a:stCxn id="11" idx="3"/>
            <a:endCxn id="11" idx="5"/>
          </p:cNvCxnSpPr>
          <p:nvPr/>
        </p:nvCxnSpPr>
        <p:spPr bwMode="auto">
          <a:xfrm rot="16200000" flipH="1">
            <a:off x="5338357" y="1712429"/>
            <a:ext cx="12700" cy="431724"/>
          </a:xfrm>
          <a:prstGeom prst="curvedConnector3">
            <a:avLst>
              <a:gd name="adj1" fmla="val 4381441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38" name="Curved Connector 37"/>
          <p:cNvCxnSpPr>
            <a:stCxn id="12" idx="3"/>
            <a:endCxn id="12" idx="5"/>
          </p:cNvCxnSpPr>
          <p:nvPr/>
        </p:nvCxnSpPr>
        <p:spPr bwMode="auto">
          <a:xfrm rot="16200000" flipH="1">
            <a:off x="6856666" y="1713072"/>
            <a:ext cx="12700" cy="431724"/>
          </a:xfrm>
          <a:prstGeom prst="curvedConnector3">
            <a:avLst>
              <a:gd name="adj1" fmla="val 4318543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5" name="Oval 4"/>
          <p:cNvSpPr/>
          <p:nvPr/>
        </p:nvSpPr>
        <p:spPr bwMode="auto">
          <a:xfrm>
            <a:off x="2148234" y="1412776"/>
            <a:ext cx="610550" cy="602454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194806" y="1455920"/>
            <a:ext cx="517405" cy="51290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43072" y="1518587"/>
            <a:ext cx="422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baseline="-25000" dirty="0" smtClean="0"/>
              <a:t>0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3705466" y="1519230"/>
            <a:ext cx="422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5127921" y="1511886"/>
            <a:ext cx="422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6654217" y="1512530"/>
            <a:ext cx="422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46" name="Oval 45"/>
          <p:cNvSpPr/>
          <p:nvPr/>
        </p:nvSpPr>
        <p:spPr bwMode="auto">
          <a:xfrm>
            <a:off x="3649212" y="1456563"/>
            <a:ext cx="517405" cy="51290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5079655" y="1457207"/>
            <a:ext cx="517405" cy="51290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49" name="Straight Arrow Connector 48"/>
          <p:cNvCxnSpPr>
            <a:endCxn id="5" idx="2"/>
          </p:cNvCxnSpPr>
          <p:nvPr/>
        </p:nvCxnSpPr>
        <p:spPr bwMode="auto">
          <a:xfrm>
            <a:off x="1835696" y="1710279"/>
            <a:ext cx="312538" cy="3724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57" name="TextBox 56"/>
          <p:cNvSpPr txBox="1"/>
          <p:nvPr/>
        </p:nvSpPr>
        <p:spPr>
          <a:xfrm>
            <a:off x="2987824" y="1340768"/>
            <a:ext cx="327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4427984" y="1340768"/>
            <a:ext cx="327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5868144" y="1340768"/>
            <a:ext cx="327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2267744" y="2420888"/>
            <a:ext cx="327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707904" y="2420888"/>
            <a:ext cx="327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148064" y="2420888"/>
            <a:ext cx="327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552595" y="2420888"/>
            <a:ext cx="6124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</a:t>
            </a:r>
            <a:r>
              <a:rPr lang="en-US" dirty="0" smtClean="0"/>
              <a:t>, b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070629" y="355373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65161" y="3553738"/>
            <a:ext cx="311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316114" y="355373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810646" y="3553738"/>
            <a:ext cx="311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859787" y="5276581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string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5009927" y="5276581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is: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358670" y="5269079"/>
            <a:ext cx="1295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a</a:t>
            </a:r>
            <a:r>
              <a:rPr lang="en-US" dirty="0" smtClean="0">
                <a:solidFill>
                  <a:schemeClr val="accent2"/>
                </a:solidFill>
              </a:rPr>
              <a:t>ccepted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984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6 L -8.33333E-7 0.25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7037E-6 L -5.55556E-7 0.25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037E-6 L 5.55556E-7 0.25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7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mph" presetSubtype="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6 L 4.44444E-6 0.25 " pathEditMode="relative" rAng="0" ptsTypes="AA">
                                      <p:cBhvr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7" grpId="1"/>
      <p:bldP spid="58" grpId="0"/>
      <p:bldP spid="58" grpId="1"/>
      <p:bldP spid="72" grpId="0"/>
      <p:bldP spid="72" grpId="1"/>
      <p:bldP spid="72" grpId="2"/>
      <p:bldP spid="72" grpId="3"/>
      <p:bldP spid="3" grpId="0"/>
      <p:bldP spid="3" grpId="2"/>
      <p:bldP spid="10" grpId="0"/>
      <p:bldP spid="10" grpId="2"/>
      <p:bldP spid="36" grpId="0"/>
      <p:bldP spid="36" grpId="2"/>
      <p:bldP spid="37" grpId="0"/>
      <p:bldP spid="37" grpId="2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4337359" y="2531939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Oval 8"/>
          <p:cNvSpPr/>
          <p:nvPr/>
        </p:nvSpPr>
        <p:spPr bwMode="auto">
          <a:xfrm>
            <a:off x="3602639" y="1413420"/>
            <a:ext cx="610550" cy="602454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033082" y="1414064"/>
            <a:ext cx="610550" cy="602454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551391" y="1414707"/>
            <a:ext cx="610550" cy="602454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4" name="Straight Arrow Connector 13"/>
          <p:cNvCxnSpPr>
            <a:stCxn id="5" idx="6"/>
            <a:endCxn id="9" idx="2"/>
          </p:cNvCxnSpPr>
          <p:nvPr/>
        </p:nvCxnSpPr>
        <p:spPr bwMode="auto">
          <a:xfrm>
            <a:off x="2758784" y="1714003"/>
            <a:ext cx="843855" cy="644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7" name="Straight Arrow Connector 16"/>
          <p:cNvCxnSpPr>
            <a:stCxn id="9" idx="6"/>
            <a:endCxn id="11" idx="2"/>
          </p:cNvCxnSpPr>
          <p:nvPr/>
        </p:nvCxnSpPr>
        <p:spPr bwMode="auto">
          <a:xfrm>
            <a:off x="4213189" y="1714647"/>
            <a:ext cx="819893" cy="644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0" name="Straight Arrow Connector 19"/>
          <p:cNvCxnSpPr>
            <a:stCxn id="11" idx="6"/>
            <a:endCxn id="12" idx="2"/>
          </p:cNvCxnSpPr>
          <p:nvPr/>
        </p:nvCxnSpPr>
        <p:spPr bwMode="auto">
          <a:xfrm>
            <a:off x="5643632" y="1715291"/>
            <a:ext cx="907759" cy="643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4" name="Curved Connector 23"/>
          <p:cNvCxnSpPr>
            <a:stCxn id="5" idx="3"/>
            <a:endCxn id="5" idx="5"/>
          </p:cNvCxnSpPr>
          <p:nvPr/>
        </p:nvCxnSpPr>
        <p:spPr bwMode="auto">
          <a:xfrm rot="16200000" flipH="1">
            <a:off x="2453509" y="1711141"/>
            <a:ext cx="12700" cy="431724"/>
          </a:xfrm>
          <a:prstGeom prst="curvedConnector3">
            <a:avLst>
              <a:gd name="adj1" fmla="val 4255661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8" name="Curved Connector 27"/>
          <p:cNvCxnSpPr>
            <a:stCxn id="9" idx="3"/>
            <a:endCxn id="9" idx="5"/>
          </p:cNvCxnSpPr>
          <p:nvPr/>
        </p:nvCxnSpPr>
        <p:spPr bwMode="auto">
          <a:xfrm rot="16200000" flipH="1">
            <a:off x="3907914" y="1711785"/>
            <a:ext cx="12700" cy="431724"/>
          </a:xfrm>
          <a:prstGeom prst="curvedConnector3">
            <a:avLst>
              <a:gd name="adj1" fmla="val 4381449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34" name="Curved Connector 33"/>
          <p:cNvCxnSpPr>
            <a:stCxn id="11" idx="3"/>
            <a:endCxn id="11" idx="5"/>
          </p:cNvCxnSpPr>
          <p:nvPr/>
        </p:nvCxnSpPr>
        <p:spPr bwMode="auto">
          <a:xfrm rot="16200000" flipH="1">
            <a:off x="5338357" y="1712429"/>
            <a:ext cx="12700" cy="431724"/>
          </a:xfrm>
          <a:prstGeom prst="curvedConnector3">
            <a:avLst>
              <a:gd name="adj1" fmla="val 4381441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38" name="Curved Connector 37"/>
          <p:cNvCxnSpPr>
            <a:stCxn id="12" idx="3"/>
            <a:endCxn id="12" idx="5"/>
          </p:cNvCxnSpPr>
          <p:nvPr/>
        </p:nvCxnSpPr>
        <p:spPr bwMode="auto">
          <a:xfrm rot="16200000" flipH="1">
            <a:off x="6856666" y="1713072"/>
            <a:ext cx="12700" cy="431724"/>
          </a:xfrm>
          <a:prstGeom prst="curvedConnector3">
            <a:avLst>
              <a:gd name="adj1" fmla="val 4318543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5" name="Oval 4"/>
          <p:cNvSpPr/>
          <p:nvPr/>
        </p:nvSpPr>
        <p:spPr bwMode="auto">
          <a:xfrm>
            <a:off x="2148234" y="1412776"/>
            <a:ext cx="610550" cy="602454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194806" y="1455920"/>
            <a:ext cx="517405" cy="51290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43072" y="1518587"/>
            <a:ext cx="422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baseline="-25000" dirty="0" smtClean="0"/>
              <a:t>0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3705466" y="1519230"/>
            <a:ext cx="422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5127921" y="1511886"/>
            <a:ext cx="422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6654217" y="1512530"/>
            <a:ext cx="422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46" name="Oval 45"/>
          <p:cNvSpPr/>
          <p:nvPr/>
        </p:nvSpPr>
        <p:spPr bwMode="auto">
          <a:xfrm>
            <a:off x="3649212" y="1456563"/>
            <a:ext cx="517405" cy="51290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5079655" y="1457207"/>
            <a:ext cx="517405" cy="51290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49" name="Straight Arrow Connector 48"/>
          <p:cNvCxnSpPr>
            <a:endCxn id="5" idx="2"/>
          </p:cNvCxnSpPr>
          <p:nvPr/>
        </p:nvCxnSpPr>
        <p:spPr bwMode="auto">
          <a:xfrm>
            <a:off x="1835696" y="1710279"/>
            <a:ext cx="312538" cy="3724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57" name="TextBox 56"/>
          <p:cNvSpPr txBox="1"/>
          <p:nvPr/>
        </p:nvSpPr>
        <p:spPr>
          <a:xfrm>
            <a:off x="2987824" y="1340768"/>
            <a:ext cx="327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4427984" y="1340768"/>
            <a:ext cx="327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5868144" y="1340768"/>
            <a:ext cx="327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2267744" y="2420888"/>
            <a:ext cx="327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707904" y="2420888"/>
            <a:ext cx="327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148064" y="2420888"/>
            <a:ext cx="327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552595" y="2420888"/>
            <a:ext cx="6124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</a:t>
            </a:r>
            <a:r>
              <a:rPr lang="en-US" dirty="0" smtClean="0"/>
              <a:t>, b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070629" y="355373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65161" y="3553738"/>
            <a:ext cx="311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316114" y="355373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810646" y="3553738"/>
            <a:ext cx="3114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59787" y="5276581"/>
            <a:ext cx="132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string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5009927" y="5276581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is: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358670" y="5269079"/>
            <a:ext cx="17219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ot accepted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573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6 L -8.33333E-7 0.25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7037E-6 L -5.55556E-7 0.25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037E-6 L 5.55556E-7 0.25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6 L 4.44444E-6 0.25 " pathEditMode="relative" rAng="0" ptsTypes="AA">
                                      <p:cBhvr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7" grpId="1"/>
      <p:bldP spid="58" grpId="0"/>
      <p:bldP spid="58" grpId="1"/>
      <p:bldP spid="59" grpId="0"/>
      <p:bldP spid="59" grpId="1"/>
      <p:bldP spid="72" grpId="0"/>
      <p:bldP spid="72" grpId="1"/>
      <p:bldP spid="3" grpId="0"/>
      <p:bldP spid="3" grpId="1"/>
      <p:bldP spid="10" grpId="0"/>
      <p:bldP spid="10" grpId="1"/>
      <p:bldP spid="36" grpId="0"/>
      <p:bldP spid="36" grpId="1"/>
      <p:bldP spid="37" grpId="0"/>
      <p:bldP spid="37" grpId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4337359" y="2531939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Oval 8"/>
          <p:cNvSpPr/>
          <p:nvPr/>
        </p:nvSpPr>
        <p:spPr bwMode="auto">
          <a:xfrm>
            <a:off x="3602639" y="1413420"/>
            <a:ext cx="610550" cy="602454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033082" y="1414064"/>
            <a:ext cx="610550" cy="602454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551391" y="1414707"/>
            <a:ext cx="610550" cy="602454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4" name="Straight Arrow Connector 13"/>
          <p:cNvCxnSpPr>
            <a:stCxn id="5" idx="6"/>
            <a:endCxn id="9" idx="2"/>
          </p:cNvCxnSpPr>
          <p:nvPr/>
        </p:nvCxnSpPr>
        <p:spPr bwMode="auto">
          <a:xfrm>
            <a:off x="2758784" y="1714003"/>
            <a:ext cx="843855" cy="644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7" name="Straight Arrow Connector 16"/>
          <p:cNvCxnSpPr>
            <a:stCxn id="9" idx="6"/>
            <a:endCxn id="11" idx="2"/>
          </p:cNvCxnSpPr>
          <p:nvPr/>
        </p:nvCxnSpPr>
        <p:spPr bwMode="auto">
          <a:xfrm>
            <a:off x="4213189" y="1714647"/>
            <a:ext cx="819893" cy="644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0" name="Straight Arrow Connector 19"/>
          <p:cNvCxnSpPr>
            <a:stCxn id="11" idx="6"/>
            <a:endCxn id="12" idx="2"/>
          </p:cNvCxnSpPr>
          <p:nvPr/>
        </p:nvCxnSpPr>
        <p:spPr bwMode="auto">
          <a:xfrm>
            <a:off x="5643632" y="1715291"/>
            <a:ext cx="907759" cy="643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4" name="Curved Connector 23"/>
          <p:cNvCxnSpPr>
            <a:stCxn id="5" idx="3"/>
            <a:endCxn id="5" idx="5"/>
          </p:cNvCxnSpPr>
          <p:nvPr/>
        </p:nvCxnSpPr>
        <p:spPr bwMode="auto">
          <a:xfrm rot="16200000" flipH="1">
            <a:off x="2453509" y="1711141"/>
            <a:ext cx="12700" cy="431724"/>
          </a:xfrm>
          <a:prstGeom prst="curvedConnector3">
            <a:avLst>
              <a:gd name="adj1" fmla="val 4255661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8" name="Curved Connector 27"/>
          <p:cNvCxnSpPr>
            <a:stCxn id="9" idx="3"/>
            <a:endCxn id="9" idx="5"/>
          </p:cNvCxnSpPr>
          <p:nvPr/>
        </p:nvCxnSpPr>
        <p:spPr bwMode="auto">
          <a:xfrm rot="16200000" flipH="1">
            <a:off x="3907914" y="1711785"/>
            <a:ext cx="12700" cy="431724"/>
          </a:xfrm>
          <a:prstGeom prst="curvedConnector3">
            <a:avLst>
              <a:gd name="adj1" fmla="val 4381449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34" name="Curved Connector 33"/>
          <p:cNvCxnSpPr>
            <a:stCxn id="11" idx="3"/>
            <a:endCxn id="11" idx="5"/>
          </p:cNvCxnSpPr>
          <p:nvPr/>
        </p:nvCxnSpPr>
        <p:spPr bwMode="auto">
          <a:xfrm rot="16200000" flipH="1">
            <a:off x="5338357" y="1712429"/>
            <a:ext cx="12700" cy="431724"/>
          </a:xfrm>
          <a:prstGeom prst="curvedConnector3">
            <a:avLst>
              <a:gd name="adj1" fmla="val 4381441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38" name="Curved Connector 37"/>
          <p:cNvCxnSpPr>
            <a:stCxn id="12" idx="3"/>
            <a:endCxn id="12" idx="5"/>
          </p:cNvCxnSpPr>
          <p:nvPr/>
        </p:nvCxnSpPr>
        <p:spPr bwMode="auto">
          <a:xfrm rot="16200000" flipH="1">
            <a:off x="6856666" y="1713072"/>
            <a:ext cx="12700" cy="431724"/>
          </a:xfrm>
          <a:prstGeom prst="curvedConnector3">
            <a:avLst>
              <a:gd name="adj1" fmla="val 4318543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5" name="Oval 4"/>
          <p:cNvSpPr/>
          <p:nvPr/>
        </p:nvSpPr>
        <p:spPr bwMode="auto">
          <a:xfrm>
            <a:off x="2148234" y="1412776"/>
            <a:ext cx="610550" cy="602454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194806" y="1455920"/>
            <a:ext cx="517405" cy="51290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43072" y="1518587"/>
            <a:ext cx="422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baseline="-25000" dirty="0" smtClean="0"/>
              <a:t>0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3705466" y="1519230"/>
            <a:ext cx="422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5127921" y="1511886"/>
            <a:ext cx="422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6654217" y="1512530"/>
            <a:ext cx="422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46" name="Oval 45"/>
          <p:cNvSpPr/>
          <p:nvPr/>
        </p:nvSpPr>
        <p:spPr bwMode="auto">
          <a:xfrm>
            <a:off x="3649212" y="1456563"/>
            <a:ext cx="517405" cy="51290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5079655" y="1457207"/>
            <a:ext cx="517405" cy="51290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49" name="Straight Arrow Connector 48"/>
          <p:cNvCxnSpPr>
            <a:endCxn id="5" idx="2"/>
          </p:cNvCxnSpPr>
          <p:nvPr/>
        </p:nvCxnSpPr>
        <p:spPr bwMode="auto">
          <a:xfrm>
            <a:off x="1835696" y="1710279"/>
            <a:ext cx="312538" cy="3724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57" name="TextBox 56"/>
          <p:cNvSpPr txBox="1"/>
          <p:nvPr/>
        </p:nvSpPr>
        <p:spPr>
          <a:xfrm>
            <a:off x="2987824" y="1340768"/>
            <a:ext cx="327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4427984" y="1340768"/>
            <a:ext cx="327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5868144" y="1340768"/>
            <a:ext cx="327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2267744" y="2420888"/>
            <a:ext cx="327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707904" y="2420888"/>
            <a:ext cx="327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148064" y="2420888"/>
            <a:ext cx="327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552595" y="2420888"/>
            <a:ext cx="6124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</a:t>
            </a:r>
            <a:r>
              <a:rPr lang="en-US" dirty="0" smtClean="0"/>
              <a:t>, b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3212976"/>
            <a:ext cx="4176463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2886B"/>
                </a:solidFill>
              </a:rPr>
              <a:t>Accepted sequences:</a:t>
            </a:r>
          </a:p>
          <a:p>
            <a:pPr marL="342900" indent="-342900">
              <a:buFont typeface="Wingdings" charset="2"/>
              <a:buChar char="q"/>
            </a:pPr>
            <a:r>
              <a:rPr lang="en-US" dirty="0" err="1" smtClean="0"/>
              <a:t>aabb</a:t>
            </a:r>
            <a:endParaRPr lang="en-US" dirty="0" smtClean="0"/>
          </a:p>
          <a:p>
            <a:pPr marL="342900" indent="-342900">
              <a:buFont typeface="Wingdings" charset="2"/>
              <a:buChar char="q"/>
            </a:pPr>
            <a:r>
              <a:rPr lang="en-US" dirty="0" err="1" smtClean="0"/>
              <a:t>ε</a:t>
            </a:r>
            <a:r>
              <a:rPr lang="en-US" dirty="0" smtClean="0"/>
              <a:t>	(the </a:t>
            </a:r>
            <a:r>
              <a:rPr lang="en-US" i="1" dirty="0" smtClean="0"/>
              <a:t>empty sequence</a:t>
            </a:r>
            <a:r>
              <a:rPr lang="en-US" dirty="0" smtClean="0"/>
              <a:t>)</a:t>
            </a:r>
          </a:p>
          <a:p>
            <a:pPr marL="342900" indent="-342900">
              <a:buFont typeface="Wingdings" charset="2"/>
              <a:buChar char="q"/>
            </a:pPr>
            <a:r>
              <a:rPr lang="en-US" dirty="0" err="1" smtClean="0"/>
              <a:t>bbbbb</a:t>
            </a:r>
            <a:endParaRPr lang="en-US" dirty="0" smtClean="0"/>
          </a:p>
          <a:p>
            <a:pPr marL="342900" indent="-342900">
              <a:buFont typeface="Wingdings" charset="2"/>
              <a:buChar char="q"/>
            </a:pPr>
            <a:r>
              <a:rPr lang="en-US" dirty="0" err="1"/>
              <a:t>a</a:t>
            </a:r>
            <a:r>
              <a:rPr lang="en-US" dirty="0" err="1" smtClean="0"/>
              <a:t>abbbbb</a:t>
            </a:r>
            <a:endParaRPr lang="en-US" dirty="0" smtClean="0"/>
          </a:p>
          <a:p>
            <a:pPr marL="342900" indent="-342900">
              <a:buFont typeface="Wingdings" charset="2"/>
              <a:buChar char="q"/>
            </a:pP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967537" y="3212976"/>
            <a:ext cx="4176463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2886B"/>
                </a:solidFill>
              </a:rPr>
              <a:t>Non-accepted sequences:</a:t>
            </a:r>
          </a:p>
          <a:p>
            <a:pPr marL="342900" indent="-342900">
              <a:buFont typeface="Wingdings" charset="2"/>
              <a:buChar char="q"/>
            </a:pPr>
            <a:r>
              <a:rPr lang="en-US" dirty="0" err="1" smtClean="0"/>
              <a:t>aaba</a:t>
            </a:r>
            <a:endParaRPr lang="en-US" dirty="0" smtClean="0"/>
          </a:p>
          <a:p>
            <a:pPr marL="342900" indent="-342900">
              <a:buFont typeface="Wingdings" charset="2"/>
              <a:buChar char="q"/>
            </a:pPr>
            <a:r>
              <a:rPr lang="en-US" dirty="0" err="1"/>
              <a:t>a</a:t>
            </a:r>
            <a:r>
              <a:rPr lang="en-US" dirty="0" err="1" smtClean="0"/>
              <a:t>aab</a:t>
            </a:r>
            <a:endParaRPr lang="en-US" dirty="0" smtClean="0"/>
          </a:p>
          <a:p>
            <a:pPr marL="342900" indent="-342900">
              <a:buFont typeface="Wingdings" charset="2"/>
              <a:buChar char="q"/>
            </a:pPr>
            <a:r>
              <a:rPr lang="en-US" dirty="0" err="1"/>
              <a:t>a</a:t>
            </a:r>
            <a:r>
              <a:rPr lang="en-US" dirty="0" err="1" smtClean="0"/>
              <a:t>aababababa</a:t>
            </a:r>
            <a:endParaRPr lang="en-US" dirty="0" smtClean="0"/>
          </a:p>
          <a:p>
            <a:pPr marL="342900" indent="-342900">
              <a:buFont typeface="Wingdings" charset="2"/>
              <a:buChar char="q"/>
            </a:pPr>
            <a:r>
              <a:rPr lang="en-US" dirty="0" err="1" smtClean="0"/>
              <a:t>bababa</a:t>
            </a:r>
            <a:endParaRPr lang="en-US" dirty="0" smtClean="0"/>
          </a:p>
          <a:p>
            <a:pPr marL="342900" indent="-342900">
              <a:buFont typeface="Wingdings" charset="2"/>
              <a:buChar char="q"/>
            </a:pP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6237312"/>
            <a:ext cx="59449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is the language accepted by this automaton?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522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48" grpId="0" uiExpand="1" build="p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Designing Finite Automata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2886B"/>
                </a:solidFill>
              </a:rPr>
              <a:t>Example 1</a:t>
            </a:r>
          </a:p>
          <a:p>
            <a:pPr marL="0" indent="0">
              <a:buNone/>
            </a:pPr>
            <a:r>
              <a:rPr lang="en-US" dirty="0" smtClean="0"/>
              <a:t>Design a finite automaton (with input symbols a and b) that accepts the language consisting </a:t>
            </a:r>
            <a:r>
              <a:rPr lang="en-US" i="1" dirty="0" smtClean="0"/>
              <a:t>all sequences with at least two </a:t>
            </a:r>
            <a:r>
              <a:rPr lang="en-US" dirty="0" smtClean="0"/>
              <a:t>a’s</a:t>
            </a:r>
            <a:r>
              <a:rPr lang="en-US" i="1" dirty="0" smtClean="0"/>
              <a:t>.</a:t>
            </a:r>
            <a:endParaRPr lang="en-US" i="1" dirty="0"/>
          </a:p>
        </p:txBody>
      </p:sp>
      <p:grpSp>
        <p:nvGrpSpPr>
          <p:cNvPr id="16" name="Group 15"/>
          <p:cNvGrpSpPr/>
          <p:nvPr/>
        </p:nvGrpSpPr>
        <p:grpSpPr>
          <a:xfrm>
            <a:off x="2675162" y="3320951"/>
            <a:ext cx="3956266" cy="1675212"/>
            <a:chOff x="2675162" y="3320951"/>
            <a:chExt cx="3956266" cy="1675212"/>
          </a:xfrm>
        </p:grpSpPr>
        <p:sp>
          <p:nvSpPr>
            <p:cNvPr id="6" name="Oval 5"/>
            <p:cNvSpPr/>
            <p:nvPr/>
          </p:nvSpPr>
          <p:spPr bwMode="auto">
            <a:xfrm>
              <a:off x="5872548" y="3394247"/>
              <a:ext cx="610550" cy="602454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4442105" y="3393603"/>
              <a:ext cx="610550" cy="602454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8" name="Straight Arrow Connector 7"/>
            <p:cNvCxnSpPr>
              <a:stCxn id="31" idx="6"/>
              <a:endCxn id="5" idx="2"/>
            </p:cNvCxnSpPr>
            <p:nvPr/>
          </p:nvCxnSpPr>
          <p:spPr bwMode="auto">
            <a:xfrm>
              <a:off x="3598250" y="3694186"/>
              <a:ext cx="843855" cy="644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9" name="Straight Arrow Connector 8"/>
            <p:cNvCxnSpPr>
              <a:stCxn id="5" idx="6"/>
              <a:endCxn id="6" idx="2"/>
            </p:cNvCxnSpPr>
            <p:nvPr/>
          </p:nvCxnSpPr>
          <p:spPr bwMode="auto">
            <a:xfrm>
              <a:off x="5052655" y="3694830"/>
              <a:ext cx="819893" cy="644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31" name="Oval 30"/>
            <p:cNvSpPr/>
            <p:nvPr/>
          </p:nvSpPr>
          <p:spPr bwMode="auto">
            <a:xfrm>
              <a:off x="2987700" y="3392959"/>
              <a:ext cx="610550" cy="602454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5919121" y="3437390"/>
              <a:ext cx="517405" cy="512900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21" name="Straight Arrow Connector 20"/>
            <p:cNvCxnSpPr>
              <a:endCxn id="31" idx="2"/>
            </p:cNvCxnSpPr>
            <p:nvPr/>
          </p:nvCxnSpPr>
          <p:spPr bwMode="auto">
            <a:xfrm>
              <a:off x="2675162" y="3690462"/>
              <a:ext cx="312538" cy="3724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22" name="TextBox 21"/>
            <p:cNvSpPr txBox="1"/>
            <p:nvPr/>
          </p:nvSpPr>
          <p:spPr>
            <a:xfrm>
              <a:off x="3827290" y="3320951"/>
              <a:ext cx="3273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267450" y="3320951"/>
              <a:ext cx="3273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cxnSp>
          <p:nvCxnSpPr>
            <p:cNvPr id="47" name="Straight Arrow Connector 46"/>
            <p:cNvCxnSpPr>
              <a:stCxn id="31" idx="3"/>
              <a:endCxn id="31" idx="5"/>
            </p:cNvCxnSpPr>
            <p:nvPr/>
          </p:nvCxnSpPr>
          <p:spPr bwMode="auto">
            <a:xfrm rot="16200000" flipH="1">
              <a:off x="3292975" y="3691324"/>
              <a:ext cx="12700" cy="431724"/>
            </a:xfrm>
            <a:prstGeom prst="curvedConnector3">
              <a:avLst>
                <a:gd name="adj1" fmla="val 503687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53" name="Straight Arrow Connector 52"/>
            <p:cNvCxnSpPr>
              <a:stCxn id="5" idx="3"/>
              <a:endCxn id="5" idx="5"/>
            </p:cNvCxnSpPr>
            <p:nvPr/>
          </p:nvCxnSpPr>
          <p:spPr bwMode="auto">
            <a:xfrm rot="16200000" flipH="1">
              <a:off x="4747380" y="3691968"/>
              <a:ext cx="12700" cy="431724"/>
            </a:xfrm>
            <a:prstGeom prst="curvedConnector3">
              <a:avLst>
                <a:gd name="adj1" fmla="val 5460567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60" name="Straight Arrow Connector 59"/>
            <p:cNvCxnSpPr>
              <a:stCxn id="6" idx="3"/>
              <a:endCxn id="6" idx="5"/>
            </p:cNvCxnSpPr>
            <p:nvPr/>
          </p:nvCxnSpPr>
          <p:spPr bwMode="auto">
            <a:xfrm rot="16200000" flipH="1">
              <a:off x="6177823" y="3692612"/>
              <a:ext cx="12700" cy="431724"/>
            </a:xfrm>
            <a:prstGeom prst="curvedConnector3">
              <a:avLst>
                <a:gd name="adj1" fmla="val 5206354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68" name="TextBox 67"/>
            <p:cNvSpPr txBox="1"/>
            <p:nvPr/>
          </p:nvSpPr>
          <p:spPr>
            <a:xfrm>
              <a:off x="3140223" y="4581823"/>
              <a:ext cx="3273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585837" y="4596053"/>
              <a:ext cx="3273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018961" y="4587024"/>
              <a:ext cx="6124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a, b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61271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Designing Finite Automata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2886B"/>
                </a:solidFill>
              </a:rPr>
              <a:t>Example 2</a:t>
            </a:r>
          </a:p>
          <a:p>
            <a:pPr marL="0" indent="0">
              <a:buNone/>
            </a:pPr>
            <a:r>
              <a:rPr lang="en-US" dirty="0" smtClean="0"/>
              <a:t>Design a finite automaton (with input symbols a and b) that accepts the language consisting </a:t>
            </a:r>
            <a:r>
              <a:rPr lang="en-US" i="1" dirty="0" smtClean="0"/>
              <a:t>all sequences with an even number of </a:t>
            </a:r>
            <a:r>
              <a:rPr lang="en-US" dirty="0" smtClean="0"/>
              <a:t>b</a:t>
            </a:r>
            <a:r>
              <a:rPr lang="en-US" i="1" dirty="0" smtClean="0"/>
              <a:t>’s.</a:t>
            </a:r>
            <a:endParaRPr lang="en-US" i="1" dirty="0"/>
          </a:p>
        </p:txBody>
      </p:sp>
      <p:grpSp>
        <p:nvGrpSpPr>
          <p:cNvPr id="28" name="Group 27"/>
          <p:cNvGrpSpPr/>
          <p:nvPr/>
        </p:nvGrpSpPr>
        <p:grpSpPr>
          <a:xfrm>
            <a:off x="3342430" y="3053639"/>
            <a:ext cx="2387300" cy="1896009"/>
            <a:chOff x="2675162" y="3032115"/>
            <a:chExt cx="2387300" cy="1896009"/>
          </a:xfrm>
        </p:grpSpPr>
        <p:cxnSp>
          <p:nvCxnSpPr>
            <p:cNvPr id="8" name="Straight Arrow Connector 7"/>
            <p:cNvCxnSpPr>
              <a:stCxn id="31" idx="5"/>
              <a:endCxn id="31" idx="3"/>
            </p:cNvCxnSpPr>
            <p:nvPr/>
          </p:nvCxnSpPr>
          <p:spPr bwMode="auto">
            <a:xfrm rot="5400000">
              <a:off x="3292975" y="3691324"/>
              <a:ext cx="12700" cy="431724"/>
            </a:xfrm>
            <a:prstGeom prst="curvedConnector3">
              <a:avLst>
                <a:gd name="adj1" fmla="val 5630047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6" name="Oval 5"/>
            <p:cNvSpPr/>
            <p:nvPr/>
          </p:nvSpPr>
          <p:spPr bwMode="auto">
            <a:xfrm>
              <a:off x="4451912" y="3394247"/>
              <a:ext cx="610550" cy="602454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2987700" y="3392959"/>
              <a:ext cx="610550" cy="602454"/>
              <a:chOff x="2987700" y="3392959"/>
              <a:chExt cx="610550" cy="602454"/>
            </a:xfrm>
          </p:grpSpPr>
          <p:sp>
            <p:nvSpPr>
              <p:cNvPr id="31" name="Oval 30"/>
              <p:cNvSpPr/>
              <p:nvPr/>
            </p:nvSpPr>
            <p:spPr bwMode="auto">
              <a:xfrm>
                <a:off x="2987700" y="3392959"/>
                <a:ext cx="610550" cy="602454"/>
              </a:xfrm>
              <a:prstGeom prst="ellips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 bwMode="auto">
              <a:xfrm>
                <a:off x="3034799" y="3437390"/>
                <a:ext cx="517405" cy="512900"/>
              </a:xfrm>
              <a:prstGeom prst="ellips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cxnSp>
          <p:nvCxnSpPr>
            <p:cNvPr id="21" name="Straight Arrow Connector 20"/>
            <p:cNvCxnSpPr>
              <a:endCxn id="31" idx="2"/>
            </p:cNvCxnSpPr>
            <p:nvPr/>
          </p:nvCxnSpPr>
          <p:spPr bwMode="auto">
            <a:xfrm>
              <a:off x="2675162" y="3690462"/>
              <a:ext cx="312538" cy="3724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22" name="TextBox 21"/>
            <p:cNvSpPr txBox="1"/>
            <p:nvPr/>
          </p:nvSpPr>
          <p:spPr>
            <a:xfrm>
              <a:off x="3127735" y="4526280"/>
              <a:ext cx="3273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cxnSp>
          <p:nvCxnSpPr>
            <p:cNvPr id="42" name="Straight Arrow Connector 41"/>
            <p:cNvCxnSpPr>
              <a:stCxn id="6" idx="3"/>
              <a:endCxn id="6" idx="5"/>
            </p:cNvCxnSpPr>
            <p:nvPr/>
          </p:nvCxnSpPr>
          <p:spPr bwMode="auto">
            <a:xfrm rot="16200000" flipH="1">
              <a:off x="4757187" y="3692612"/>
              <a:ext cx="12700" cy="431724"/>
            </a:xfrm>
            <a:prstGeom prst="curvedConnector3">
              <a:avLst>
                <a:gd name="adj1" fmla="val 5460575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46" name="TextBox 45"/>
            <p:cNvSpPr txBox="1"/>
            <p:nvPr/>
          </p:nvSpPr>
          <p:spPr>
            <a:xfrm>
              <a:off x="4558859" y="4528014"/>
              <a:ext cx="3273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cxnSp>
          <p:nvCxnSpPr>
            <p:cNvPr id="47" name="Straight Arrow Connector 46"/>
            <p:cNvCxnSpPr>
              <a:stCxn id="31" idx="7"/>
              <a:endCxn id="6" idx="1"/>
            </p:cNvCxnSpPr>
            <p:nvPr/>
          </p:nvCxnSpPr>
          <p:spPr bwMode="auto">
            <a:xfrm>
              <a:off x="3508837" y="3481186"/>
              <a:ext cx="1032488" cy="1288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50" name="Straight Arrow Connector 49"/>
            <p:cNvCxnSpPr>
              <a:stCxn id="6" idx="3"/>
              <a:endCxn id="31" idx="5"/>
            </p:cNvCxnSpPr>
            <p:nvPr/>
          </p:nvCxnSpPr>
          <p:spPr bwMode="auto">
            <a:xfrm flipH="1" flipV="1">
              <a:off x="3508837" y="3907186"/>
              <a:ext cx="1032488" cy="1288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68" name="TextBox 67"/>
            <p:cNvSpPr txBox="1"/>
            <p:nvPr/>
          </p:nvSpPr>
          <p:spPr>
            <a:xfrm>
              <a:off x="3807492" y="3032115"/>
              <a:ext cx="3273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3810944" y="3896532"/>
              <a:ext cx="3273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271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Designing Finite Automata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2886B"/>
                </a:solidFill>
              </a:rPr>
              <a:t>Example 3</a:t>
            </a:r>
          </a:p>
          <a:p>
            <a:pPr marL="0" indent="0">
              <a:buNone/>
            </a:pPr>
            <a:r>
              <a:rPr lang="en-US" dirty="0" smtClean="0"/>
              <a:t>Design a finite automaton (with input symbols a and b) that accepts the language consisting </a:t>
            </a:r>
            <a:r>
              <a:rPr lang="en-US" i="1" dirty="0" smtClean="0"/>
              <a:t>all sequences with at least two </a:t>
            </a:r>
            <a:r>
              <a:rPr lang="en-US" dirty="0" smtClean="0"/>
              <a:t>a’s </a:t>
            </a:r>
            <a:r>
              <a:rPr lang="en-US" i="1" dirty="0" smtClean="0"/>
              <a:t>and an even number of </a:t>
            </a:r>
            <a:r>
              <a:rPr lang="en-US" dirty="0" smtClean="0"/>
              <a:t>b</a:t>
            </a:r>
            <a:r>
              <a:rPr lang="en-US" i="1" dirty="0" smtClean="0"/>
              <a:t>’s.</a:t>
            </a:r>
            <a:endParaRPr lang="en-US" i="1" dirty="0"/>
          </a:p>
        </p:txBody>
      </p:sp>
      <p:grpSp>
        <p:nvGrpSpPr>
          <p:cNvPr id="87" name="Group 86"/>
          <p:cNvGrpSpPr/>
          <p:nvPr/>
        </p:nvGrpSpPr>
        <p:grpSpPr>
          <a:xfrm>
            <a:off x="2675162" y="3320951"/>
            <a:ext cx="4040482" cy="2075239"/>
            <a:chOff x="2675162" y="3320951"/>
            <a:chExt cx="4040482" cy="2075239"/>
          </a:xfrm>
        </p:grpSpPr>
        <p:sp>
          <p:nvSpPr>
            <p:cNvPr id="6" name="Oval 5"/>
            <p:cNvSpPr/>
            <p:nvPr/>
          </p:nvSpPr>
          <p:spPr bwMode="auto">
            <a:xfrm>
              <a:off x="5872548" y="3394247"/>
              <a:ext cx="610550" cy="602454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4442105" y="3393603"/>
              <a:ext cx="610550" cy="602454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8" name="Straight Arrow Connector 7"/>
            <p:cNvCxnSpPr>
              <a:stCxn id="31" idx="6"/>
              <a:endCxn id="5" idx="2"/>
            </p:cNvCxnSpPr>
            <p:nvPr/>
          </p:nvCxnSpPr>
          <p:spPr bwMode="auto">
            <a:xfrm>
              <a:off x="3598250" y="3694186"/>
              <a:ext cx="843855" cy="644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9" name="Straight Arrow Connector 8"/>
            <p:cNvCxnSpPr>
              <a:stCxn id="5" idx="6"/>
              <a:endCxn id="6" idx="2"/>
            </p:cNvCxnSpPr>
            <p:nvPr/>
          </p:nvCxnSpPr>
          <p:spPr bwMode="auto">
            <a:xfrm>
              <a:off x="5052655" y="3694830"/>
              <a:ext cx="819893" cy="644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31" name="Oval 30"/>
            <p:cNvSpPr/>
            <p:nvPr/>
          </p:nvSpPr>
          <p:spPr bwMode="auto">
            <a:xfrm>
              <a:off x="2987700" y="3392959"/>
              <a:ext cx="610550" cy="602454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5919121" y="3437390"/>
              <a:ext cx="517405" cy="512900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21" name="Straight Arrow Connector 20"/>
            <p:cNvCxnSpPr>
              <a:endCxn id="31" idx="2"/>
            </p:cNvCxnSpPr>
            <p:nvPr/>
          </p:nvCxnSpPr>
          <p:spPr bwMode="auto">
            <a:xfrm>
              <a:off x="2675162" y="3690462"/>
              <a:ext cx="312538" cy="3724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22" name="TextBox 21"/>
            <p:cNvSpPr txBox="1"/>
            <p:nvPr/>
          </p:nvSpPr>
          <p:spPr>
            <a:xfrm>
              <a:off x="3827290" y="3320951"/>
              <a:ext cx="3273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267450" y="3320951"/>
              <a:ext cx="3273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2989426" y="4793736"/>
              <a:ext cx="610550" cy="602454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4444075" y="4784707"/>
              <a:ext cx="610550" cy="602454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5866438" y="4786440"/>
              <a:ext cx="610550" cy="602454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38" name="Straight Arrow Connector 37"/>
            <p:cNvCxnSpPr>
              <a:stCxn id="34" idx="6"/>
              <a:endCxn id="36" idx="2"/>
            </p:cNvCxnSpPr>
            <p:nvPr/>
          </p:nvCxnSpPr>
          <p:spPr bwMode="auto">
            <a:xfrm flipV="1">
              <a:off x="3599976" y="5085934"/>
              <a:ext cx="844099" cy="9029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41" name="TextBox 40"/>
            <p:cNvSpPr txBox="1"/>
            <p:nvPr/>
          </p:nvSpPr>
          <p:spPr>
            <a:xfrm>
              <a:off x="3818254" y="4646394"/>
              <a:ext cx="3273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cxnSp>
          <p:nvCxnSpPr>
            <p:cNvPr id="42" name="Straight Arrow Connector 41"/>
            <p:cNvCxnSpPr>
              <a:stCxn id="36" idx="6"/>
              <a:endCxn id="37" idx="2"/>
            </p:cNvCxnSpPr>
            <p:nvPr/>
          </p:nvCxnSpPr>
          <p:spPr bwMode="auto">
            <a:xfrm>
              <a:off x="5054625" y="5085934"/>
              <a:ext cx="811813" cy="1733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46" name="TextBox 45"/>
            <p:cNvSpPr txBox="1"/>
            <p:nvPr/>
          </p:nvSpPr>
          <p:spPr>
            <a:xfrm>
              <a:off x="5258414" y="4624871"/>
              <a:ext cx="3273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cxnSp>
          <p:nvCxnSpPr>
            <p:cNvPr id="47" name="Straight Arrow Connector 46"/>
            <p:cNvCxnSpPr>
              <a:stCxn id="31" idx="3"/>
              <a:endCxn id="34" idx="1"/>
            </p:cNvCxnSpPr>
            <p:nvPr/>
          </p:nvCxnSpPr>
          <p:spPr bwMode="auto">
            <a:xfrm>
              <a:off x="3077113" y="3907186"/>
              <a:ext cx="1726" cy="974777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50" name="Straight Arrow Connector 49"/>
            <p:cNvCxnSpPr>
              <a:stCxn id="34" idx="7"/>
              <a:endCxn id="31" idx="5"/>
            </p:cNvCxnSpPr>
            <p:nvPr/>
          </p:nvCxnSpPr>
          <p:spPr bwMode="auto">
            <a:xfrm flipH="1" flipV="1">
              <a:off x="3508837" y="3907186"/>
              <a:ext cx="1726" cy="974777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53" name="Straight Arrow Connector 52"/>
            <p:cNvCxnSpPr>
              <a:stCxn id="5" idx="3"/>
              <a:endCxn id="36" idx="1"/>
            </p:cNvCxnSpPr>
            <p:nvPr/>
          </p:nvCxnSpPr>
          <p:spPr bwMode="auto">
            <a:xfrm>
              <a:off x="4531518" y="3907830"/>
              <a:ext cx="1970" cy="965104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54" name="Straight Arrow Connector 53"/>
            <p:cNvCxnSpPr>
              <a:stCxn id="36" idx="7"/>
              <a:endCxn id="5" idx="5"/>
            </p:cNvCxnSpPr>
            <p:nvPr/>
          </p:nvCxnSpPr>
          <p:spPr bwMode="auto">
            <a:xfrm flipH="1" flipV="1">
              <a:off x="4963242" y="3907830"/>
              <a:ext cx="1970" cy="965104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60" name="Straight Arrow Connector 59"/>
            <p:cNvCxnSpPr>
              <a:stCxn id="6" idx="3"/>
              <a:endCxn id="37" idx="1"/>
            </p:cNvCxnSpPr>
            <p:nvPr/>
          </p:nvCxnSpPr>
          <p:spPr bwMode="auto">
            <a:xfrm flipH="1">
              <a:off x="5955851" y="3908474"/>
              <a:ext cx="6110" cy="966193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61" name="Straight Arrow Connector 60"/>
            <p:cNvCxnSpPr>
              <a:stCxn id="37" idx="7"/>
              <a:endCxn id="6" idx="5"/>
            </p:cNvCxnSpPr>
            <p:nvPr/>
          </p:nvCxnSpPr>
          <p:spPr bwMode="auto">
            <a:xfrm flipV="1">
              <a:off x="6387575" y="3908474"/>
              <a:ext cx="6110" cy="966193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68" name="TextBox 67"/>
            <p:cNvSpPr txBox="1"/>
            <p:nvPr/>
          </p:nvSpPr>
          <p:spPr>
            <a:xfrm>
              <a:off x="2720490" y="4129825"/>
              <a:ext cx="3273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518633" y="4240175"/>
              <a:ext cx="3235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198391" y="4133293"/>
              <a:ext cx="3273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674565" y="4135026"/>
              <a:ext cx="3273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965974" y="4233618"/>
              <a:ext cx="3273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388336" y="4235352"/>
              <a:ext cx="3273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2335439" y="3118918"/>
            <a:ext cx="6590326" cy="1164659"/>
            <a:chOff x="2335439" y="3118918"/>
            <a:chExt cx="6590326" cy="1164659"/>
          </a:xfrm>
        </p:grpSpPr>
        <p:sp>
          <p:nvSpPr>
            <p:cNvPr id="78" name="Rounded Rectangle 77"/>
            <p:cNvSpPr/>
            <p:nvPr/>
          </p:nvSpPr>
          <p:spPr bwMode="auto">
            <a:xfrm>
              <a:off x="2335439" y="3118918"/>
              <a:ext cx="4909353" cy="1164659"/>
            </a:xfrm>
            <a:prstGeom prst="roundRect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7225305" y="3314655"/>
              <a:ext cx="17004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e</a:t>
              </a:r>
              <a:r>
                <a:rPr lang="en-US" dirty="0" smtClean="0">
                  <a:solidFill>
                    <a:schemeClr val="accent2"/>
                  </a:solidFill>
                </a:rPr>
                <a:t>ven number of b’s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5381198" y="3174751"/>
            <a:ext cx="1672768" cy="3204639"/>
            <a:chOff x="5381198" y="3174751"/>
            <a:chExt cx="1672768" cy="3204639"/>
          </a:xfrm>
        </p:grpSpPr>
        <p:sp>
          <p:nvSpPr>
            <p:cNvPr id="80" name="Rounded Rectangle 79"/>
            <p:cNvSpPr/>
            <p:nvPr/>
          </p:nvSpPr>
          <p:spPr bwMode="auto">
            <a:xfrm>
              <a:off x="5574921" y="3174751"/>
              <a:ext cx="1479045" cy="2470885"/>
            </a:xfrm>
            <a:prstGeom prst="roundRect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5381198" y="5671504"/>
              <a:ext cx="159283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t</a:t>
              </a:r>
              <a:r>
                <a:rPr lang="en-US" dirty="0" smtClean="0">
                  <a:solidFill>
                    <a:schemeClr val="accent1"/>
                  </a:solidFill>
                </a:rPr>
                <a:t>wo a’s detected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387574" y="3482474"/>
            <a:ext cx="687382" cy="2117087"/>
            <a:chOff x="6387574" y="3482474"/>
            <a:chExt cx="687382" cy="2117087"/>
          </a:xfrm>
        </p:grpSpPr>
        <p:cxnSp>
          <p:nvCxnSpPr>
            <p:cNvPr id="7" name="Curved Connector 6"/>
            <p:cNvCxnSpPr>
              <a:stCxn id="37" idx="5"/>
              <a:endCxn id="37" idx="6"/>
            </p:cNvCxnSpPr>
            <p:nvPr/>
          </p:nvCxnSpPr>
          <p:spPr bwMode="auto">
            <a:xfrm rot="5400000" flipH="1" flipV="1">
              <a:off x="6325781" y="5149460"/>
              <a:ext cx="213000" cy="89413"/>
            </a:xfrm>
            <a:prstGeom prst="curvedConnector4">
              <a:avLst>
                <a:gd name="adj1" fmla="val -148745"/>
                <a:gd name="adj2" fmla="val 488135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43" name="Curved Connector 42"/>
            <p:cNvCxnSpPr>
              <a:stCxn id="6" idx="6"/>
              <a:endCxn id="6" idx="7"/>
            </p:cNvCxnSpPr>
            <p:nvPr/>
          </p:nvCxnSpPr>
          <p:spPr bwMode="auto">
            <a:xfrm flipH="1" flipV="1">
              <a:off x="6393685" y="3482474"/>
              <a:ext cx="89413" cy="213000"/>
            </a:xfrm>
            <a:prstGeom prst="curvedConnector4">
              <a:avLst>
                <a:gd name="adj1" fmla="val -483449"/>
                <a:gd name="adj2" fmla="val 248745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51" name="TextBox 50"/>
            <p:cNvSpPr txBox="1"/>
            <p:nvPr/>
          </p:nvSpPr>
          <p:spPr>
            <a:xfrm>
              <a:off x="6625608" y="3492201"/>
              <a:ext cx="3273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747648" y="5199451"/>
              <a:ext cx="3273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58354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Designing Finite Automata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2886B"/>
                </a:solidFill>
              </a:rPr>
              <a:t>Exercise</a:t>
            </a:r>
          </a:p>
          <a:p>
            <a:pPr marL="0" indent="0">
              <a:buNone/>
            </a:pPr>
            <a:r>
              <a:rPr lang="en-US" dirty="0" smtClean="0"/>
              <a:t>Design a finite automaton (with input symbols a and b) that accepts the language consisting </a:t>
            </a:r>
            <a:r>
              <a:rPr lang="en-US" i="1" dirty="0" smtClean="0"/>
              <a:t>all sequences with the pattern </a:t>
            </a:r>
            <a:r>
              <a:rPr lang="en-US" dirty="0" err="1" smtClean="0"/>
              <a:t>aa</a:t>
            </a:r>
            <a:r>
              <a:rPr lang="en-US" dirty="0" smtClean="0"/>
              <a:t> </a:t>
            </a:r>
            <a:r>
              <a:rPr lang="en-US" i="1" dirty="0" smtClean="0"/>
              <a:t>and an even number of </a:t>
            </a:r>
            <a:r>
              <a:rPr lang="en-US" dirty="0" smtClean="0"/>
              <a:t>b</a:t>
            </a:r>
            <a:r>
              <a:rPr lang="en-US" i="1" dirty="0" smtClean="0"/>
              <a:t>’s.</a:t>
            </a:r>
            <a:endParaRPr lang="en-US" i="1" dirty="0"/>
          </a:p>
        </p:txBody>
      </p:sp>
      <p:grpSp>
        <p:nvGrpSpPr>
          <p:cNvPr id="87" name="Group 86"/>
          <p:cNvGrpSpPr/>
          <p:nvPr/>
        </p:nvGrpSpPr>
        <p:grpSpPr>
          <a:xfrm>
            <a:off x="2675162" y="3320951"/>
            <a:ext cx="4040482" cy="2075239"/>
            <a:chOff x="2675162" y="3320951"/>
            <a:chExt cx="4040482" cy="2075239"/>
          </a:xfrm>
        </p:grpSpPr>
        <p:sp>
          <p:nvSpPr>
            <p:cNvPr id="6" name="Oval 5"/>
            <p:cNvSpPr/>
            <p:nvPr/>
          </p:nvSpPr>
          <p:spPr bwMode="auto">
            <a:xfrm>
              <a:off x="5872548" y="3394247"/>
              <a:ext cx="610550" cy="602454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4442105" y="3393603"/>
              <a:ext cx="610550" cy="602454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8" name="Straight Arrow Connector 7"/>
            <p:cNvCxnSpPr>
              <a:stCxn id="31" idx="6"/>
              <a:endCxn id="5" idx="2"/>
            </p:cNvCxnSpPr>
            <p:nvPr/>
          </p:nvCxnSpPr>
          <p:spPr bwMode="auto">
            <a:xfrm>
              <a:off x="3598250" y="3694186"/>
              <a:ext cx="843855" cy="644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9" name="Straight Arrow Connector 8"/>
            <p:cNvCxnSpPr>
              <a:stCxn id="5" idx="6"/>
              <a:endCxn id="6" idx="2"/>
            </p:cNvCxnSpPr>
            <p:nvPr/>
          </p:nvCxnSpPr>
          <p:spPr bwMode="auto">
            <a:xfrm>
              <a:off x="5052655" y="3694830"/>
              <a:ext cx="819893" cy="644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31" name="Oval 30"/>
            <p:cNvSpPr/>
            <p:nvPr/>
          </p:nvSpPr>
          <p:spPr bwMode="auto">
            <a:xfrm>
              <a:off x="2987700" y="3392959"/>
              <a:ext cx="610550" cy="602454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5919121" y="3437390"/>
              <a:ext cx="517405" cy="512900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21" name="Straight Arrow Connector 20"/>
            <p:cNvCxnSpPr>
              <a:endCxn id="31" idx="2"/>
            </p:cNvCxnSpPr>
            <p:nvPr/>
          </p:nvCxnSpPr>
          <p:spPr bwMode="auto">
            <a:xfrm>
              <a:off x="2675162" y="3690462"/>
              <a:ext cx="312538" cy="3724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22" name="TextBox 21"/>
            <p:cNvSpPr txBox="1"/>
            <p:nvPr/>
          </p:nvSpPr>
          <p:spPr>
            <a:xfrm>
              <a:off x="3827290" y="3320951"/>
              <a:ext cx="3273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267450" y="3320951"/>
              <a:ext cx="3273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2989426" y="4793736"/>
              <a:ext cx="610550" cy="602454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4444075" y="4784707"/>
              <a:ext cx="610550" cy="602454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5866438" y="4786440"/>
              <a:ext cx="610550" cy="602454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38" name="Straight Arrow Connector 37"/>
            <p:cNvCxnSpPr>
              <a:stCxn id="34" idx="6"/>
              <a:endCxn id="36" idx="2"/>
            </p:cNvCxnSpPr>
            <p:nvPr/>
          </p:nvCxnSpPr>
          <p:spPr bwMode="auto">
            <a:xfrm flipV="1">
              <a:off x="3599976" y="5085934"/>
              <a:ext cx="844099" cy="9029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41" name="TextBox 40"/>
            <p:cNvSpPr txBox="1"/>
            <p:nvPr/>
          </p:nvSpPr>
          <p:spPr>
            <a:xfrm>
              <a:off x="3818254" y="4646394"/>
              <a:ext cx="3273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cxnSp>
          <p:nvCxnSpPr>
            <p:cNvPr id="42" name="Straight Arrow Connector 41"/>
            <p:cNvCxnSpPr>
              <a:stCxn id="36" idx="6"/>
              <a:endCxn id="37" idx="2"/>
            </p:cNvCxnSpPr>
            <p:nvPr/>
          </p:nvCxnSpPr>
          <p:spPr bwMode="auto">
            <a:xfrm>
              <a:off x="5054625" y="5085934"/>
              <a:ext cx="811813" cy="1733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46" name="TextBox 45"/>
            <p:cNvSpPr txBox="1"/>
            <p:nvPr/>
          </p:nvSpPr>
          <p:spPr>
            <a:xfrm>
              <a:off x="5258414" y="4624871"/>
              <a:ext cx="3273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cxnSp>
          <p:nvCxnSpPr>
            <p:cNvPr id="47" name="Straight Arrow Connector 46"/>
            <p:cNvCxnSpPr>
              <a:stCxn id="31" idx="3"/>
              <a:endCxn id="34" idx="1"/>
            </p:cNvCxnSpPr>
            <p:nvPr/>
          </p:nvCxnSpPr>
          <p:spPr bwMode="auto">
            <a:xfrm>
              <a:off x="3077113" y="3907186"/>
              <a:ext cx="1726" cy="974777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50" name="Straight Arrow Connector 49"/>
            <p:cNvCxnSpPr>
              <a:stCxn id="34" idx="7"/>
              <a:endCxn id="31" idx="5"/>
            </p:cNvCxnSpPr>
            <p:nvPr/>
          </p:nvCxnSpPr>
          <p:spPr bwMode="auto">
            <a:xfrm flipH="1" flipV="1">
              <a:off x="3508837" y="3907186"/>
              <a:ext cx="1726" cy="974777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53" name="Straight Arrow Connector 52"/>
            <p:cNvCxnSpPr>
              <a:stCxn id="5" idx="3"/>
              <a:endCxn id="34" idx="7"/>
            </p:cNvCxnSpPr>
            <p:nvPr/>
          </p:nvCxnSpPr>
          <p:spPr bwMode="auto">
            <a:xfrm flipH="1">
              <a:off x="3510563" y="3907830"/>
              <a:ext cx="1020955" cy="974133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54" name="Straight Arrow Connector 53"/>
            <p:cNvCxnSpPr>
              <a:stCxn id="36" idx="1"/>
              <a:endCxn id="31" idx="6"/>
            </p:cNvCxnSpPr>
            <p:nvPr/>
          </p:nvCxnSpPr>
          <p:spPr bwMode="auto">
            <a:xfrm flipH="1" flipV="1">
              <a:off x="3598250" y="3694186"/>
              <a:ext cx="935238" cy="1178748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60" name="Straight Arrow Connector 59"/>
            <p:cNvCxnSpPr>
              <a:stCxn id="6" idx="3"/>
              <a:endCxn id="37" idx="1"/>
            </p:cNvCxnSpPr>
            <p:nvPr/>
          </p:nvCxnSpPr>
          <p:spPr bwMode="auto">
            <a:xfrm flipH="1">
              <a:off x="5955851" y="3908474"/>
              <a:ext cx="6110" cy="966193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61" name="Straight Arrow Connector 60"/>
            <p:cNvCxnSpPr>
              <a:stCxn id="37" idx="7"/>
              <a:endCxn id="6" idx="5"/>
            </p:cNvCxnSpPr>
            <p:nvPr/>
          </p:nvCxnSpPr>
          <p:spPr bwMode="auto">
            <a:xfrm flipV="1">
              <a:off x="6387575" y="3908474"/>
              <a:ext cx="6110" cy="966193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68" name="TextBox 67"/>
            <p:cNvSpPr txBox="1"/>
            <p:nvPr/>
          </p:nvSpPr>
          <p:spPr>
            <a:xfrm>
              <a:off x="2720490" y="4129825"/>
              <a:ext cx="3273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518633" y="4240175"/>
              <a:ext cx="3235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316835" y="3962213"/>
              <a:ext cx="3273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674565" y="4135026"/>
              <a:ext cx="3273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321115" y="4358638"/>
              <a:ext cx="3273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388336" y="4235352"/>
              <a:ext cx="3273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2335439" y="3196275"/>
            <a:ext cx="6705770" cy="947044"/>
            <a:chOff x="2335439" y="3196275"/>
            <a:chExt cx="6705770" cy="947044"/>
          </a:xfrm>
        </p:grpSpPr>
        <p:sp>
          <p:nvSpPr>
            <p:cNvPr id="78" name="Rounded Rectangle 77"/>
            <p:cNvSpPr/>
            <p:nvPr/>
          </p:nvSpPr>
          <p:spPr bwMode="auto">
            <a:xfrm>
              <a:off x="2335439" y="3196275"/>
              <a:ext cx="4673063" cy="947044"/>
            </a:xfrm>
            <a:prstGeom prst="roundRect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7340749" y="3326636"/>
              <a:ext cx="17004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2"/>
                  </a:solidFill>
                </a:rPr>
                <a:t>e</a:t>
              </a:r>
              <a:r>
                <a:rPr lang="en-US" dirty="0" smtClean="0">
                  <a:solidFill>
                    <a:schemeClr val="accent2"/>
                  </a:solidFill>
                </a:rPr>
                <a:t>ven number of b’s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5473220" y="3174751"/>
            <a:ext cx="1933605" cy="3211219"/>
            <a:chOff x="5473220" y="3174751"/>
            <a:chExt cx="1933605" cy="3211219"/>
          </a:xfrm>
        </p:grpSpPr>
        <p:sp>
          <p:nvSpPr>
            <p:cNvPr id="80" name="Rounded Rectangle 79"/>
            <p:cNvSpPr/>
            <p:nvPr/>
          </p:nvSpPr>
          <p:spPr bwMode="auto">
            <a:xfrm>
              <a:off x="5574922" y="3174751"/>
              <a:ext cx="1577346" cy="2367611"/>
            </a:xfrm>
            <a:prstGeom prst="roundRect">
              <a:avLst/>
            </a:prstGeom>
            <a:noFill/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5473220" y="5678084"/>
              <a:ext cx="193360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s</a:t>
              </a:r>
              <a:r>
                <a:rPr lang="en-US" dirty="0" smtClean="0">
                  <a:solidFill>
                    <a:schemeClr val="accent1"/>
                  </a:solidFill>
                </a:rPr>
                <a:t>ubsequence </a:t>
              </a:r>
              <a:r>
                <a:rPr lang="en-US" dirty="0" err="1" smtClean="0">
                  <a:solidFill>
                    <a:schemeClr val="accent1"/>
                  </a:solidFill>
                </a:rPr>
                <a:t>aa</a:t>
              </a:r>
              <a:r>
                <a:rPr lang="en-US" dirty="0" smtClean="0">
                  <a:solidFill>
                    <a:schemeClr val="accent1"/>
                  </a:solidFill>
                </a:rPr>
                <a:t> detected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387574" y="3481005"/>
            <a:ext cx="738940" cy="2040674"/>
            <a:chOff x="6387574" y="3481005"/>
            <a:chExt cx="738940" cy="2040674"/>
          </a:xfrm>
        </p:grpSpPr>
        <p:cxnSp>
          <p:nvCxnSpPr>
            <p:cNvPr id="15" name="Curved Connector 14"/>
            <p:cNvCxnSpPr>
              <a:stCxn id="6" idx="6"/>
              <a:endCxn id="6" idx="7"/>
            </p:cNvCxnSpPr>
            <p:nvPr/>
          </p:nvCxnSpPr>
          <p:spPr bwMode="auto">
            <a:xfrm flipH="1" flipV="1">
              <a:off x="6393685" y="3482474"/>
              <a:ext cx="89413" cy="213000"/>
            </a:xfrm>
            <a:prstGeom prst="curvedConnector4">
              <a:avLst>
                <a:gd name="adj1" fmla="val -456651"/>
                <a:gd name="adj2" fmla="val 209369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52" name="Curved Connector 51"/>
            <p:cNvCxnSpPr>
              <a:stCxn id="37" idx="5"/>
              <a:endCxn id="37" idx="6"/>
            </p:cNvCxnSpPr>
            <p:nvPr/>
          </p:nvCxnSpPr>
          <p:spPr bwMode="auto">
            <a:xfrm rot="5400000" flipH="1" flipV="1">
              <a:off x="6325781" y="5149460"/>
              <a:ext cx="213000" cy="89413"/>
            </a:xfrm>
            <a:prstGeom prst="curvedConnector4">
              <a:avLst>
                <a:gd name="adj1" fmla="val -148745"/>
                <a:gd name="adj2" fmla="val 451338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56" name="TextBox 55"/>
            <p:cNvSpPr txBox="1"/>
            <p:nvPr/>
          </p:nvSpPr>
          <p:spPr>
            <a:xfrm>
              <a:off x="6692187" y="3481005"/>
              <a:ext cx="3273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799206" y="5121569"/>
              <a:ext cx="3273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38982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sz="3600" dirty="0" smtClean="0"/>
              <a:t>What are the </a:t>
            </a:r>
            <a:r>
              <a:rPr lang="en-US" sz="3600" dirty="0" smtClean="0">
                <a:solidFill>
                  <a:schemeClr val="accent1"/>
                </a:solidFill>
              </a:rPr>
              <a:t>fundamental</a:t>
            </a:r>
            <a:r>
              <a:rPr lang="en-US" sz="3600" dirty="0" smtClean="0"/>
              <a:t> capabilities and limitations of computing devices?</a:t>
            </a:r>
          </a:p>
        </p:txBody>
      </p:sp>
    </p:spTree>
    <p:extLst>
      <p:ext uri="{BB962C8B-B14F-4D97-AF65-F5344CB8AC3E}">
        <p14:creationId xmlns:p14="http://schemas.microsoft.com/office/powerpoint/2010/main" val="1124863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 smtClean="0">
                <a:solidFill>
                  <a:srgbClr val="0075F6"/>
                </a:solidFill>
              </a:rPr>
              <a:t>strong</a:t>
            </a:r>
            <a:r>
              <a:rPr lang="en-US" dirty="0" smtClean="0">
                <a:solidFill>
                  <a:schemeClr val="accent4"/>
                </a:solidFill>
              </a:rPr>
              <a:t> password</a:t>
            </a:r>
            <a:endParaRPr lang="en-US" dirty="0" smtClean="0"/>
          </a:p>
          <a:p>
            <a:r>
              <a:rPr lang="en-US" dirty="0"/>
              <a:t>h</a:t>
            </a:r>
            <a:r>
              <a:rPr lang="en-US" dirty="0" smtClean="0"/>
              <a:t>as length </a:t>
            </a:r>
            <a:r>
              <a:rPr lang="en-US" dirty="0"/>
              <a:t>greater than or equal to 8</a:t>
            </a:r>
            <a:endParaRPr lang="en-US" b="1" dirty="0"/>
          </a:p>
          <a:p>
            <a:r>
              <a:rPr lang="en-US" dirty="0" smtClean="0"/>
              <a:t>contains </a:t>
            </a:r>
            <a:r>
              <a:rPr lang="en-US" dirty="0"/>
              <a:t>one or more uppercase characters</a:t>
            </a:r>
            <a:endParaRPr lang="en-US" b="1" dirty="0"/>
          </a:p>
          <a:p>
            <a:r>
              <a:rPr lang="en-US" dirty="0" smtClean="0"/>
              <a:t>contains </a:t>
            </a:r>
            <a:r>
              <a:rPr lang="en-US" dirty="0"/>
              <a:t>one or more lowercase characters</a:t>
            </a:r>
            <a:endParaRPr lang="en-US" b="1" dirty="0"/>
          </a:p>
          <a:p>
            <a:r>
              <a:rPr lang="en-US" dirty="0" smtClean="0"/>
              <a:t>contains </a:t>
            </a:r>
            <a:r>
              <a:rPr lang="en-US" dirty="0"/>
              <a:t>one or more numeric values</a:t>
            </a:r>
            <a:endParaRPr lang="en-US" b="1" dirty="0"/>
          </a:p>
          <a:p>
            <a:r>
              <a:rPr lang="en-US" dirty="0" smtClean="0"/>
              <a:t>contains </a:t>
            </a:r>
            <a:r>
              <a:rPr lang="en-US" dirty="0"/>
              <a:t>one or more special </a:t>
            </a:r>
            <a:r>
              <a:rPr lang="en-US" dirty="0" smtClean="0"/>
              <a:t>characters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above describes the </a:t>
            </a:r>
            <a:r>
              <a:rPr lang="en-US" dirty="0" smtClean="0">
                <a:solidFill>
                  <a:schemeClr val="accent1"/>
                </a:solidFill>
              </a:rPr>
              <a:t>language of strong passwords.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Given the rules above it is straightforward to construct a finite automaton accepting exactly all strong passwords (and no weak passwords).</a:t>
            </a:r>
            <a:endParaRPr lang="en-US" dirty="0"/>
          </a:p>
        </p:txBody>
      </p:sp>
      <p:pic>
        <p:nvPicPr>
          <p:cNvPr id="5" name="Picture 4" descr="PassWord_Strengt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22" y="1150689"/>
            <a:ext cx="8504427" cy="4429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Application: password 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974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expressions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268413"/>
            <a:ext cx="8156575" cy="2493553"/>
          </a:xfrm>
          <a:prstGeom prst="rect">
            <a:avLst/>
          </a:prstGeom>
          <a:ln w="25400" cap="flat" cmpd="sng" algn="ctr">
            <a:solidFill>
              <a:schemeClr val="accent2"/>
            </a:solidFill>
            <a:prstDash val="solid"/>
            <a:miter lim="800000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itchFamily="2" charset="2"/>
              <a:buChar char="p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itchFamily="2" charset="2"/>
              <a:buChar char="n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itchFamily="2" charset="2"/>
              <a:buChar char="p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A </a:t>
            </a:r>
            <a:r>
              <a:rPr lang="en-US" dirty="0" smtClean="0">
                <a:solidFill>
                  <a:schemeClr val="accent1"/>
                </a:solidFill>
              </a:rPr>
              <a:t>regular expression </a:t>
            </a:r>
            <a:r>
              <a:rPr lang="en-US" dirty="0" smtClean="0">
                <a:solidFill>
                  <a:srgbClr val="000000"/>
                </a:solidFill>
              </a:rPr>
              <a:t>is an expression that can be obtained by a number of applications of the following rules: </a:t>
            </a:r>
            <a:endParaRPr lang="en-US" dirty="0" smtClean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/>
              <a:t>input </a:t>
            </a:r>
            <a:r>
              <a:rPr lang="en-US" dirty="0"/>
              <a:t>symbols a, b, c, </a:t>
            </a:r>
            <a:r>
              <a:rPr lang="en-US" dirty="0" smtClean="0"/>
              <a:t>0, 1, … </a:t>
            </a:r>
            <a:r>
              <a:rPr lang="en-US" dirty="0"/>
              <a:t>are regular expressions</a:t>
            </a:r>
            <a:r>
              <a:rPr lang="en-US" dirty="0" smtClean="0"/>
              <a:t>;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/>
              <a:t>i</a:t>
            </a:r>
            <a:r>
              <a:rPr lang="en-US" dirty="0" smtClean="0"/>
              <a:t>f </a:t>
            </a:r>
            <a:r>
              <a:rPr lang="en-US" i="1" dirty="0" smtClean="0"/>
              <a:t>r</a:t>
            </a:r>
            <a:r>
              <a:rPr lang="en-US" i="1" baseline="-25000" dirty="0" smtClean="0"/>
              <a:t>1</a:t>
            </a:r>
            <a:r>
              <a:rPr lang="en-US" dirty="0" smtClean="0"/>
              <a:t> and </a:t>
            </a:r>
            <a:r>
              <a:rPr lang="en-US" i="1" dirty="0" smtClean="0"/>
              <a:t>r</a:t>
            </a:r>
            <a:r>
              <a:rPr lang="en-US" i="1" baseline="-25000" dirty="0" smtClean="0"/>
              <a:t>2</a:t>
            </a:r>
            <a:r>
              <a:rPr lang="en-US" dirty="0" smtClean="0"/>
              <a:t> are regular expressions, then so is their </a:t>
            </a:r>
            <a:r>
              <a:rPr lang="en-US" i="1" dirty="0" smtClean="0"/>
              <a:t>concatenation</a:t>
            </a:r>
            <a:r>
              <a:rPr lang="en-US" dirty="0" smtClean="0"/>
              <a:t> </a:t>
            </a:r>
            <a:r>
              <a:rPr lang="en-US" i="1" dirty="0" smtClean="0"/>
              <a:t>r</a:t>
            </a:r>
            <a:r>
              <a:rPr lang="en-US" i="1" baseline="-25000" dirty="0" smtClean="0"/>
              <a:t>1</a:t>
            </a:r>
            <a:r>
              <a:rPr lang="en-US" i="1" dirty="0" smtClean="0"/>
              <a:t>r</a:t>
            </a:r>
            <a:r>
              <a:rPr lang="en-US" i="1" baseline="-25000" dirty="0" smtClean="0"/>
              <a:t>2</a:t>
            </a:r>
            <a:r>
              <a:rPr lang="en-US" dirty="0" smtClean="0"/>
              <a:t> and their </a:t>
            </a:r>
            <a:r>
              <a:rPr lang="en-US" i="1" dirty="0" smtClean="0"/>
              <a:t>sum r</a:t>
            </a:r>
            <a:r>
              <a:rPr lang="en-US" i="1" baseline="-25000" dirty="0" smtClean="0"/>
              <a:t>1</a:t>
            </a:r>
            <a:r>
              <a:rPr lang="en-US" dirty="0" smtClean="0"/>
              <a:t>+</a:t>
            </a:r>
            <a:r>
              <a:rPr lang="en-US" i="1" dirty="0" smtClean="0"/>
              <a:t>r</a:t>
            </a:r>
            <a:r>
              <a:rPr lang="en-US" i="1" baseline="-25000" dirty="0" smtClean="0"/>
              <a:t>2</a:t>
            </a:r>
            <a:r>
              <a:rPr lang="en-US" dirty="0" smtClean="0"/>
              <a:t>; and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/>
              <a:t>i</a:t>
            </a:r>
            <a:r>
              <a:rPr lang="en-US" dirty="0" smtClean="0"/>
              <a:t>f </a:t>
            </a:r>
            <a:r>
              <a:rPr lang="en-US" i="1" dirty="0" smtClean="0"/>
              <a:t>r</a:t>
            </a:r>
            <a:r>
              <a:rPr lang="en-US" dirty="0" smtClean="0"/>
              <a:t> is a regular expression, then so is its </a:t>
            </a:r>
            <a:r>
              <a:rPr lang="en-US" i="1" dirty="0" smtClean="0"/>
              <a:t>iteration</a:t>
            </a:r>
            <a:r>
              <a:rPr lang="en-US" dirty="0" smtClean="0"/>
              <a:t> </a:t>
            </a:r>
            <a:r>
              <a:rPr lang="en-US" i="1" dirty="0" smtClean="0"/>
              <a:t>r*.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52782" y="4097131"/>
            <a:ext cx="816113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accent2"/>
                </a:solidFill>
              </a:rPr>
              <a:t>Examples:</a:t>
            </a:r>
            <a:endParaRPr lang="en-US" sz="1800" dirty="0">
              <a:solidFill>
                <a:schemeClr val="accent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>
                <a:solidFill>
                  <a:schemeClr val="accent4"/>
                </a:solidFill>
              </a:rPr>
              <a:t>a* consists of the sequences </a:t>
            </a:r>
            <a:r>
              <a:rPr lang="en-US" sz="1800" dirty="0" err="1" smtClean="0"/>
              <a:t>ε</a:t>
            </a:r>
            <a:r>
              <a:rPr lang="en-US" sz="1800" dirty="0" smtClean="0"/>
              <a:t>, a, </a:t>
            </a:r>
            <a:r>
              <a:rPr lang="en-US" sz="1800" dirty="0" err="1" smtClean="0"/>
              <a:t>aa</a:t>
            </a:r>
            <a:r>
              <a:rPr lang="en-US" sz="1800" dirty="0" smtClean="0"/>
              <a:t>, </a:t>
            </a:r>
            <a:r>
              <a:rPr lang="en-US" sz="1800" dirty="0" err="1" smtClean="0"/>
              <a:t>aaa</a:t>
            </a:r>
            <a:r>
              <a:rPr lang="en-US" sz="1800" dirty="0" smtClean="0"/>
              <a:t>, </a:t>
            </a:r>
            <a:r>
              <a:rPr lang="en-US" sz="1800" dirty="0" err="1" smtClean="0"/>
              <a:t>aaaa</a:t>
            </a:r>
            <a:r>
              <a:rPr lang="en-US" sz="1800" dirty="0" smtClean="0"/>
              <a:t>, …</a:t>
            </a:r>
            <a:endParaRPr lang="en-US" sz="1800" dirty="0">
              <a:solidFill>
                <a:schemeClr val="accent4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>
                <a:solidFill>
                  <a:schemeClr val="accent4"/>
                </a:solidFill>
              </a:rPr>
              <a:t>(</a:t>
            </a:r>
            <a:r>
              <a:rPr lang="en-US" sz="1800" dirty="0" err="1" smtClean="0">
                <a:solidFill>
                  <a:schemeClr val="accent4"/>
                </a:solidFill>
              </a:rPr>
              <a:t>a+b</a:t>
            </a:r>
            <a:r>
              <a:rPr lang="en-US" sz="1800" dirty="0" smtClean="0">
                <a:solidFill>
                  <a:schemeClr val="accent4"/>
                </a:solidFill>
              </a:rPr>
              <a:t>)*(</a:t>
            </a:r>
            <a:r>
              <a:rPr lang="en-US" sz="1800" dirty="0" err="1" smtClean="0">
                <a:solidFill>
                  <a:schemeClr val="accent4"/>
                </a:solidFill>
              </a:rPr>
              <a:t>aaa</a:t>
            </a:r>
            <a:r>
              <a:rPr lang="en-US" sz="1800" dirty="0" smtClean="0">
                <a:solidFill>
                  <a:schemeClr val="accent4"/>
                </a:solidFill>
              </a:rPr>
              <a:t>)(</a:t>
            </a:r>
            <a:r>
              <a:rPr lang="en-US" sz="1800" dirty="0" err="1" smtClean="0">
                <a:solidFill>
                  <a:schemeClr val="accent4"/>
                </a:solidFill>
              </a:rPr>
              <a:t>a+b</a:t>
            </a:r>
            <a:r>
              <a:rPr lang="en-US" sz="1800" dirty="0" smtClean="0">
                <a:solidFill>
                  <a:schemeClr val="accent4"/>
                </a:solidFill>
              </a:rPr>
              <a:t>)* consists of all sequences with the pattern </a:t>
            </a:r>
            <a:r>
              <a:rPr lang="en-US" sz="1800" dirty="0" err="1" smtClean="0">
                <a:solidFill>
                  <a:schemeClr val="accent4"/>
                </a:solidFill>
              </a:rPr>
              <a:t>aaa</a:t>
            </a:r>
            <a:endParaRPr lang="en-US" sz="1800" dirty="0" smtClean="0">
              <a:solidFill>
                <a:schemeClr val="accent4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>
                <a:solidFill>
                  <a:schemeClr val="accent4"/>
                </a:solidFill>
              </a:rPr>
              <a:t>a*(</a:t>
            </a:r>
            <a:r>
              <a:rPr lang="en-US" sz="1800" dirty="0" err="1" smtClean="0">
                <a:solidFill>
                  <a:schemeClr val="accent4"/>
                </a:solidFill>
              </a:rPr>
              <a:t>ba</a:t>
            </a:r>
            <a:r>
              <a:rPr lang="en-US" sz="1800" dirty="0" smtClean="0">
                <a:solidFill>
                  <a:schemeClr val="accent4"/>
                </a:solidFill>
              </a:rPr>
              <a:t>*</a:t>
            </a:r>
            <a:r>
              <a:rPr lang="en-US" sz="1800" dirty="0" err="1" smtClean="0">
                <a:solidFill>
                  <a:schemeClr val="accent4"/>
                </a:solidFill>
              </a:rPr>
              <a:t>ba</a:t>
            </a:r>
            <a:r>
              <a:rPr lang="en-US" sz="1800" dirty="0" smtClean="0">
                <a:solidFill>
                  <a:schemeClr val="accent4"/>
                </a:solidFill>
              </a:rPr>
              <a:t>*)* consists of all sequences with an even number of b’s</a:t>
            </a:r>
            <a:endParaRPr lang="en-US" sz="18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95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regular 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2886B"/>
                </a:solidFill>
              </a:rPr>
              <a:t>Exercise (non-trivial!):</a:t>
            </a:r>
          </a:p>
          <a:p>
            <a:pPr marL="0" indent="0">
              <a:buNone/>
            </a:pPr>
            <a:endParaRPr lang="en-US" dirty="0" smtClean="0">
              <a:solidFill>
                <a:srgbClr val="02886B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Give a regular expression for the language consisting </a:t>
            </a:r>
            <a:r>
              <a:rPr lang="en-US" dirty="0" smtClean="0"/>
              <a:t>all sequences over a, b, with an even number of b’s that contain the pattern aa</a:t>
            </a:r>
            <a:r>
              <a:rPr lang="en-US" dirty="0"/>
              <a:t>.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41246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588" y="1268412"/>
            <a:ext cx="8171188" cy="536106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</a:rPr>
              <a:t>E-mail addresses:</a:t>
            </a:r>
            <a:r>
              <a:rPr lang="en-US" dirty="0" smtClean="0"/>
              <a:t> [a-</a:t>
            </a:r>
            <a:r>
              <a:rPr lang="en-US" dirty="0"/>
              <a:t>z</a:t>
            </a:r>
            <a:r>
              <a:rPr lang="en-US" dirty="0" smtClean="0"/>
              <a:t>0-9._%-]</a:t>
            </a:r>
            <a:r>
              <a:rPr lang="en-US" baseline="30000" dirty="0" smtClean="0"/>
              <a:t>+</a:t>
            </a:r>
            <a:r>
              <a:rPr lang="en-US" dirty="0" smtClean="0"/>
              <a:t>@[a-</a:t>
            </a:r>
            <a:r>
              <a:rPr lang="en-US" dirty="0"/>
              <a:t>z</a:t>
            </a:r>
            <a:r>
              <a:rPr lang="en-US" dirty="0" smtClean="0"/>
              <a:t>0</a:t>
            </a:r>
            <a:r>
              <a:rPr lang="en-US" dirty="0"/>
              <a:t>-9.-</a:t>
            </a:r>
            <a:r>
              <a:rPr lang="en-US" dirty="0" smtClean="0"/>
              <a:t>]</a:t>
            </a:r>
            <a:r>
              <a:rPr lang="en-US" baseline="30000" dirty="0" smtClean="0"/>
              <a:t>+</a:t>
            </a:r>
            <a:r>
              <a:rPr lang="en-US" dirty="0" smtClean="0"/>
              <a:t>.[a-</a:t>
            </a:r>
            <a:r>
              <a:rPr lang="en-US" dirty="0"/>
              <a:t>z</a:t>
            </a:r>
            <a:r>
              <a:rPr lang="en-US" dirty="0" smtClean="0"/>
              <a:t>]</a:t>
            </a:r>
            <a:r>
              <a:rPr lang="en-US" baseline="30000" dirty="0"/>
              <a:t>{</a:t>
            </a:r>
            <a:r>
              <a:rPr lang="en-US" baseline="30000" dirty="0" smtClean="0"/>
              <a:t>2,4}</a:t>
            </a:r>
            <a:endParaRPr lang="en-US" dirty="0"/>
          </a:p>
          <a:p>
            <a:pPr marL="800100" lvl="2" indent="0">
              <a:buNone/>
            </a:pPr>
            <a:r>
              <a:rPr lang="en-US" sz="1400" dirty="0" smtClean="0"/>
              <a:t>[a-</a:t>
            </a:r>
            <a:r>
              <a:rPr lang="en-US" sz="1400" dirty="0"/>
              <a:t>z</a:t>
            </a:r>
            <a:r>
              <a:rPr lang="en-US" sz="1400" dirty="0" smtClean="0"/>
              <a:t>0</a:t>
            </a:r>
            <a:r>
              <a:rPr lang="en-US" sz="1400" dirty="0"/>
              <a:t>-9._%+-] abbreviates a</a:t>
            </a:r>
            <a:r>
              <a:rPr lang="en-US" sz="1400" i="1" dirty="0" smtClean="0"/>
              <a:t>+</a:t>
            </a:r>
            <a:r>
              <a:rPr lang="en-US" sz="1400" dirty="0" smtClean="0"/>
              <a:t>…+z+</a:t>
            </a:r>
            <a:r>
              <a:rPr lang="en-US" sz="1400" dirty="0"/>
              <a:t>0+…+9+.+%+-</a:t>
            </a:r>
          </a:p>
          <a:p>
            <a:pPr marL="800100" lvl="2" indent="0">
              <a:buNone/>
            </a:pPr>
            <a:r>
              <a:rPr lang="en-US" sz="1400" dirty="0"/>
              <a:t>r</a:t>
            </a:r>
            <a:r>
              <a:rPr lang="en-US" sz="1400" baseline="30000" dirty="0"/>
              <a:t>+</a:t>
            </a:r>
            <a:r>
              <a:rPr lang="en-US" sz="1400" dirty="0"/>
              <a:t> abbreviates </a:t>
            </a:r>
            <a:r>
              <a:rPr lang="en-US" sz="1400" dirty="0" err="1"/>
              <a:t>rr</a:t>
            </a:r>
            <a:r>
              <a:rPr lang="en-US" sz="1400" dirty="0"/>
              <a:t>*</a:t>
            </a:r>
          </a:p>
          <a:p>
            <a:pPr marL="800100" lvl="2" indent="0">
              <a:buNone/>
            </a:pPr>
            <a:r>
              <a:rPr lang="en-US" sz="1400" dirty="0"/>
              <a:t>r</a:t>
            </a:r>
            <a:r>
              <a:rPr lang="en-US" sz="1400" baseline="30000" dirty="0"/>
              <a:t>{2,4}</a:t>
            </a:r>
            <a:r>
              <a:rPr lang="en-US" sz="1400" dirty="0"/>
              <a:t> abbreviates </a:t>
            </a:r>
            <a:r>
              <a:rPr lang="en-US" sz="1400" dirty="0" err="1"/>
              <a:t>rr+</a:t>
            </a:r>
            <a:r>
              <a:rPr lang="en-US" sz="1400" dirty="0" err="1" smtClean="0"/>
              <a:t>rrrr</a:t>
            </a:r>
            <a:endParaRPr lang="en-US" sz="1400" dirty="0" smtClean="0"/>
          </a:p>
          <a:p>
            <a:pPr marL="800100" lvl="2" indent="0">
              <a:buNone/>
            </a:pPr>
            <a:endParaRPr lang="en-US" dirty="0" smtClean="0">
              <a:solidFill>
                <a:srgbClr val="02886B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2886B"/>
                </a:solidFill>
              </a:rPr>
              <a:t>Valid dates: </a:t>
            </a:r>
            <a:r>
              <a:rPr lang="en-US" dirty="0" smtClean="0"/>
              <a:t>(19+20)[0-9][0-9]-(</a:t>
            </a:r>
            <a:r>
              <a:rPr lang="en-US" dirty="0"/>
              <a:t>0[1-9</a:t>
            </a:r>
            <a:r>
              <a:rPr lang="en-US" dirty="0" smtClean="0"/>
              <a:t>]+1</a:t>
            </a:r>
            <a:r>
              <a:rPr lang="en-US" dirty="0"/>
              <a:t>[012]</a:t>
            </a:r>
            <a:r>
              <a:rPr lang="en-US" dirty="0" smtClean="0"/>
              <a:t>)-(</a:t>
            </a:r>
            <a:r>
              <a:rPr lang="en-US" dirty="0"/>
              <a:t>0[1-9</a:t>
            </a:r>
            <a:r>
              <a:rPr lang="en-US" dirty="0" smtClean="0"/>
              <a:t>]+[</a:t>
            </a:r>
            <a:r>
              <a:rPr lang="en-US" dirty="0"/>
              <a:t>12][0-9</a:t>
            </a:r>
            <a:r>
              <a:rPr lang="en-US" dirty="0" smtClean="0"/>
              <a:t>]+3</a:t>
            </a:r>
            <a:r>
              <a:rPr lang="en-US" dirty="0"/>
              <a:t>[01]</a:t>
            </a:r>
            <a:r>
              <a:rPr lang="en-US" dirty="0" smtClean="0"/>
              <a:t>)</a:t>
            </a:r>
            <a:endParaRPr lang="en-US" dirty="0" smtClean="0">
              <a:solidFill>
                <a:srgbClr val="02886B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02886B"/>
                </a:solidFill>
              </a:rPr>
              <a:t>Credit card numbers:</a:t>
            </a:r>
          </a:p>
          <a:p>
            <a:pPr marL="400050" lvl="1" indent="0">
              <a:buNone/>
            </a:pPr>
            <a:r>
              <a:rPr lang="en-US" dirty="0" smtClean="0"/>
              <a:t>(4</a:t>
            </a:r>
            <a:r>
              <a:rPr lang="en-US" dirty="0"/>
              <a:t>[0-9]</a:t>
            </a:r>
            <a:r>
              <a:rPr lang="en-US" baseline="30000" dirty="0"/>
              <a:t>{12}</a:t>
            </a:r>
            <a:r>
              <a:rPr lang="en-US" dirty="0" smtClean="0"/>
              <a:t>([</a:t>
            </a:r>
            <a:r>
              <a:rPr lang="en-US" dirty="0"/>
              <a:t>0-9]</a:t>
            </a:r>
            <a:r>
              <a:rPr lang="en-US" baseline="30000" dirty="0"/>
              <a:t>{3</a:t>
            </a:r>
            <a:r>
              <a:rPr lang="en-US" baseline="30000" dirty="0" smtClean="0"/>
              <a:t>}</a:t>
            </a:r>
            <a:r>
              <a:rPr lang="en-US" dirty="0" smtClean="0"/>
              <a:t>+</a:t>
            </a:r>
            <a:r>
              <a:rPr lang="en-US" dirty="0" err="1" smtClean="0"/>
              <a:t>ε</a:t>
            </a:r>
            <a:r>
              <a:rPr lang="en-US" dirty="0" smtClean="0"/>
              <a:t>)?</a:t>
            </a:r>
            <a:r>
              <a:rPr lang="en-US" dirty="0"/>
              <a:t>		</a:t>
            </a:r>
            <a:r>
              <a:rPr lang="en-US" dirty="0" smtClean="0"/>
              <a:t>		#</a:t>
            </a:r>
            <a:r>
              <a:rPr lang="en-US" dirty="0"/>
              <a:t> </a:t>
            </a:r>
            <a:r>
              <a:rPr lang="en-US" dirty="0" smtClean="0"/>
              <a:t>Visa</a:t>
            </a:r>
          </a:p>
          <a:p>
            <a:pPr marL="400050" lvl="1" indent="0">
              <a:buNone/>
            </a:pPr>
            <a:r>
              <a:rPr lang="en-US" dirty="0"/>
              <a:t>	</a:t>
            </a:r>
            <a:r>
              <a:rPr lang="en-US" dirty="0" smtClean="0"/>
              <a:t>+</a:t>
            </a:r>
            <a:r>
              <a:rPr lang="en-US" dirty="0"/>
              <a:t> </a:t>
            </a:r>
            <a:r>
              <a:rPr lang="en-US" dirty="0" smtClean="0"/>
              <a:t>5[1-5</a:t>
            </a:r>
            <a:r>
              <a:rPr lang="en-US" dirty="0"/>
              <a:t>][0-9]</a:t>
            </a:r>
            <a:r>
              <a:rPr lang="en-US" baseline="30000" dirty="0"/>
              <a:t>{14</a:t>
            </a:r>
            <a:r>
              <a:rPr lang="en-US" baseline="30000" dirty="0" smtClean="0"/>
              <a:t>}</a:t>
            </a:r>
            <a:r>
              <a:rPr lang="en-US" dirty="0"/>
              <a:t>	</a:t>
            </a:r>
            <a:r>
              <a:rPr lang="en-US" dirty="0" smtClean="0"/>
              <a:t>			#</a:t>
            </a:r>
            <a:r>
              <a:rPr lang="en-US" dirty="0"/>
              <a:t> </a:t>
            </a:r>
            <a:r>
              <a:rPr lang="en-US" dirty="0" smtClean="0"/>
              <a:t>MasterCard</a:t>
            </a:r>
            <a:endParaRPr lang="en-US" dirty="0"/>
          </a:p>
          <a:p>
            <a:pPr marL="400050" lvl="1" indent="0">
              <a:buNone/>
            </a:pPr>
            <a:r>
              <a:rPr lang="en-US" dirty="0" smtClean="0"/>
              <a:t>	+ 3[47</a:t>
            </a:r>
            <a:r>
              <a:rPr lang="en-US" dirty="0"/>
              <a:t>][0-9]</a:t>
            </a:r>
            <a:r>
              <a:rPr lang="en-US" baseline="30000" dirty="0"/>
              <a:t>{13</a:t>
            </a:r>
            <a:r>
              <a:rPr lang="en-US" baseline="30000" dirty="0" smtClean="0"/>
              <a:t>}</a:t>
            </a:r>
            <a:r>
              <a:rPr lang="en-US" baseline="30000" dirty="0"/>
              <a:t>	</a:t>
            </a:r>
            <a:r>
              <a:rPr lang="en-US" baseline="30000" dirty="0" smtClean="0"/>
              <a:t>			</a:t>
            </a:r>
            <a:r>
              <a:rPr lang="en-US" dirty="0" smtClean="0"/>
              <a:t>#</a:t>
            </a:r>
            <a:r>
              <a:rPr lang="en-US" dirty="0"/>
              <a:t> American </a:t>
            </a:r>
            <a:r>
              <a:rPr lang="en-US" dirty="0" smtClean="0"/>
              <a:t>Express</a:t>
            </a:r>
            <a:endParaRPr lang="en-US" dirty="0"/>
          </a:p>
          <a:p>
            <a:pPr marL="400050" lvl="1" indent="0">
              <a:buNone/>
            </a:pPr>
            <a:r>
              <a:rPr lang="en-US" dirty="0"/>
              <a:t>	</a:t>
            </a:r>
            <a:r>
              <a:rPr lang="en-US" dirty="0" smtClean="0"/>
              <a:t>+ 3(0[0-5]+[</a:t>
            </a:r>
            <a:r>
              <a:rPr lang="en-US" dirty="0"/>
              <a:t>68][0-9])[0-9]</a:t>
            </a:r>
            <a:r>
              <a:rPr lang="en-US" baseline="30000" dirty="0"/>
              <a:t>{11</a:t>
            </a:r>
            <a:r>
              <a:rPr lang="en-US" baseline="30000" dirty="0" smtClean="0"/>
              <a:t>}</a:t>
            </a:r>
            <a:r>
              <a:rPr lang="en-US" baseline="30000" dirty="0"/>
              <a:t>	</a:t>
            </a:r>
            <a:r>
              <a:rPr lang="en-US" baseline="30000" dirty="0" smtClean="0"/>
              <a:t>	</a:t>
            </a:r>
            <a:r>
              <a:rPr lang="en-US" dirty="0" smtClean="0"/>
              <a:t>#</a:t>
            </a:r>
            <a:r>
              <a:rPr lang="en-US" dirty="0"/>
              <a:t> Diners </a:t>
            </a:r>
            <a:r>
              <a:rPr lang="en-US" dirty="0" smtClean="0"/>
              <a:t>Club</a:t>
            </a:r>
          </a:p>
          <a:p>
            <a:pPr marL="400050" lvl="1" indent="0">
              <a:buNone/>
            </a:pPr>
            <a:r>
              <a:rPr lang="en-US" dirty="0"/>
              <a:t>	</a:t>
            </a:r>
            <a:r>
              <a:rPr lang="en-US" dirty="0" smtClean="0"/>
              <a:t>+ 6(011+5[0-9</a:t>
            </a:r>
            <a:r>
              <a:rPr lang="en-US" dirty="0"/>
              <a:t>]</a:t>
            </a:r>
            <a:r>
              <a:rPr lang="en-US" baseline="30000" dirty="0"/>
              <a:t>{2}</a:t>
            </a:r>
            <a:r>
              <a:rPr lang="en-US" dirty="0"/>
              <a:t>)[0-9]</a:t>
            </a:r>
            <a:r>
              <a:rPr lang="en-US" baseline="30000" dirty="0"/>
              <a:t>{12}</a:t>
            </a:r>
            <a:r>
              <a:rPr lang="en-US" dirty="0"/>
              <a:t>      </a:t>
            </a:r>
            <a:r>
              <a:rPr lang="en-US" dirty="0" smtClean="0"/>
              <a:t>		#</a:t>
            </a:r>
            <a:r>
              <a:rPr lang="en-US" dirty="0"/>
              <a:t> </a:t>
            </a:r>
            <a:r>
              <a:rPr lang="en-US" dirty="0" smtClean="0"/>
              <a:t>Discover</a:t>
            </a:r>
            <a:endParaRPr lang="en-US" dirty="0"/>
          </a:p>
          <a:p>
            <a:pPr marL="400050" lvl="1" indent="0">
              <a:buNone/>
            </a:pPr>
            <a:r>
              <a:rPr lang="en-US" dirty="0"/>
              <a:t>	</a:t>
            </a:r>
            <a:r>
              <a:rPr lang="en-US" dirty="0" smtClean="0"/>
              <a:t>+</a:t>
            </a:r>
            <a:r>
              <a:rPr lang="en-US" dirty="0"/>
              <a:t> </a:t>
            </a:r>
            <a:r>
              <a:rPr lang="en-US" dirty="0" smtClean="0"/>
              <a:t>(2131+1800</a:t>
            </a:r>
            <a:r>
              <a:rPr lang="en-US" dirty="0"/>
              <a:t>+</a:t>
            </a:r>
            <a:r>
              <a:rPr lang="en-US" dirty="0" smtClean="0"/>
              <a:t>35[0-9]</a:t>
            </a:r>
            <a:r>
              <a:rPr lang="en-US" baseline="30000" dirty="0" smtClean="0"/>
              <a:t>{</a:t>
            </a:r>
            <a:r>
              <a:rPr lang="en-US" baseline="30000" dirty="0"/>
              <a:t>3}</a:t>
            </a:r>
            <a:r>
              <a:rPr lang="en-US" dirty="0" smtClean="0"/>
              <a:t>)[0-9]</a:t>
            </a:r>
            <a:r>
              <a:rPr lang="en-US" baseline="30000" dirty="0" smtClean="0"/>
              <a:t>{</a:t>
            </a:r>
            <a:r>
              <a:rPr lang="en-US" baseline="30000" dirty="0"/>
              <a:t>11} </a:t>
            </a:r>
            <a:r>
              <a:rPr lang="en-US" dirty="0"/>
              <a:t>  </a:t>
            </a:r>
            <a:r>
              <a:rPr lang="en-US" dirty="0" smtClean="0"/>
              <a:t>	#</a:t>
            </a:r>
            <a:r>
              <a:rPr lang="en-US" dirty="0"/>
              <a:t> </a:t>
            </a:r>
            <a:r>
              <a:rPr lang="en-US" dirty="0" smtClean="0"/>
              <a:t>JCB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</a:rPr>
              <a:t>…</a:t>
            </a:r>
            <a:endParaRPr lang="en-US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72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Kleene’s</a:t>
            </a:r>
            <a:r>
              <a:rPr lang="en-US" dirty="0" smtClean="0"/>
              <a:t> theorem (1956)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179" y="4764410"/>
            <a:ext cx="4602681" cy="991579"/>
          </a:xfrm>
          <a:solidFill>
            <a:srgbClr val="AABDFA"/>
          </a:solidFill>
          <a:ln>
            <a:solidFill>
              <a:schemeClr val="accent5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i="1" dirty="0"/>
              <a:t>e</a:t>
            </a:r>
            <a:r>
              <a:rPr lang="en-US" i="1" dirty="0" smtClean="0"/>
              <a:t>very language accepted by a finite automaton is described by a regular expression 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847336" y="2709579"/>
            <a:ext cx="4369533" cy="1015663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i="1" dirty="0"/>
              <a:t>e</a:t>
            </a:r>
            <a:r>
              <a:rPr lang="en-US" i="1" dirty="0" smtClean="0"/>
              <a:t>very language described by a regular expression is accepted by some finite automaton</a:t>
            </a:r>
            <a:endParaRPr lang="en-US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52783" y="1362592"/>
            <a:ext cx="56100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There is a direct correspondence between the languages described by a regular expression, and those accepted by a finite automaton</a:t>
            </a:r>
            <a:r>
              <a:rPr lang="en-US" dirty="0"/>
              <a:t>: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6256" y="3995782"/>
            <a:ext cx="1895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nd, moreover,</a:t>
            </a:r>
            <a:endParaRPr lang="en-US" dirty="0"/>
          </a:p>
        </p:txBody>
      </p:sp>
      <p:pic>
        <p:nvPicPr>
          <p:cNvPr id="7" name="Picture 6" descr="Kleen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347" y="1246809"/>
            <a:ext cx="3151451" cy="42859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03441" y="5576957"/>
            <a:ext cx="1946081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i="1" dirty="0" smtClean="0"/>
              <a:t>Stephen </a:t>
            </a:r>
            <a:r>
              <a:rPr lang="en-US" sz="1800" i="1" dirty="0" err="1" smtClean="0"/>
              <a:t>Kleene</a:t>
            </a:r>
            <a:endParaRPr lang="en-US" sz="1800" i="1" dirty="0" smtClean="0"/>
          </a:p>
          <a:p>
            <a:pPr algn="ctr"/>
            <a:r>
              <a:rPr lang="en-US" sz="1800" i="1" dirty="0" smtClean="0"/>
              <a:t>(1909-1994)</a:t>
            </a:r>
            <a:endParaRPr lang="en-US" sz="18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455163" y="6114107"/>
            <a:ext cx="5557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Disclaimer: for this result it is necessary to add symbols </a:t>
            </a:r>
            <a:r>
              <a:rPr lang="en-US" sz="1200" dirty="0" err="1">
                <a:solidFill>
                  <a:srgbClr val="FF0000"/>
                </a:solidFill>
              </a:rPr>
              <a:t>ε</a:t>
            </a:r>
            <a:r>
              <a:rPr lang="en-US" sz="1200" dirty="0">
                <a:solidFill>
                  <a:srgbClr val="FF0000"/>
                </a:solidFill>
              </a:rPr>
              <a:t> and </a:t>
            </a:r>
            <a:r>
              <a:rPr lang="en-US" sz="1200" dirty="0" err="1">
                <a:solidFill>
                  <a:srgbClr val="FF0000"/>
                </a:solidFill>
              </a:rPr>
              <a:t>Ø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 smtClean="0">
                <a:solidFill>
                  <a:srgbClr val="FF0000"/>
                </a:solidFill>
              </a:rPr>
              <a:t>denoting the empty language and the language containing the empty string to the language of regular expressions; we left them out for simplicity.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749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6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languages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412"/>
            <a:ext cx="8156575" cy="536106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Languages accepted by a finite </a:t>
            </a:r>
            <a:r>
              <a:rPr lang="en-US" dirty="0" smtClean="0"/>
              <a:t>automaton (or, equivalently: described </a:t>
            </a:r>
            <a:r>
              <a:rPr lang="en-US" dirty="0"/>
              <a:t>by a regular </a:t>
            </a:r>
            <a:r>
              <a:rPr lang="en-US" dirty="0" smtClean="0"/>
              <a:t>expression) </a:t>
            </a:r>
            <a:r>
              <a:rPr lang="en-US" dirty="0"/>
              <a:t>are called </a:t>
            </a:r>
            <a:r>
              <a:rPr lang="en-US" dirty="0">
                <a:solidFill>
                  <a:schemeClr val="accent1"/>
                </a:solidFill>
              </a:rPr>
              <a:t>regular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</a:rPr>
              <a:t>Fundamental question:</a:t>
            </a:r>
            <a:endParaRPr lang="en-US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endParaRPr lang="en-US" i="1" dirty="0" smtClean="0"/>
          </a:p>
          <a:p>
            <a:pPr marL="0" indent="0" algn="ctr">
              <a:buNone/>
            </a:pPr>
            <a:r>
              <a:rPr lang="en-US" i="1" dirty="0" smtClean="0"/>
              <a:t>Is every language regular?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4"/>
                </a:solidFill>
              </a:rPr>
              <a:t>Consider, e.g., the language of </a:t>
            </a:r>
            <a:r>
              <a:rPr lang="en-US" i="1" dirty="0" smtClean="0">
                <a:solidFill>
                  <a:schemeClr val="accent4"/>
                </a:solidFill>
              </a:rPr>
              <a:t>marked palindromes</a:t>
            </a:r>
            <a:r>
              <a:rPr lang="en-US" dirty="0" smtClean="0">
                <a:solidFill>
                  <a:schemeClr val="accent4"/>
                </a:solidFill>
              </a:rPr>
              <a:t> consisting of all sequences of the shape sms</a:t>
            </a:r>
            <a:r>
              <a:rPr lang="en-US" baseline="30000" dirty="0" smtClean="0">
                <a:solidFill>
                  <a:schemeClr val="accent4"/>
                </a:solidFill>
              </a:rPr>
              <a:t>-1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 smtClean="0">
                <a:solidFill>
                  <a:schemeClr val="accent4"/>
                </a:solidFill>
              </a:rPr>
              <a:t>in which s is a sequence of symbols, m is a special marker symbol and </a:t>
            </a:r>
            <a:r>
              <a:rPr lang="en-US" dirty="0">
                <a:solidFill>
                  <a:schemeClr val="accent4"/>
                </a:solidFill>
              </a:rPr>
              <a:t>s</a:t>
            </a:r>
            <a:r>
              <a:rPr lang="en-US" baseline="30000" dirty="0">
                <a:solidFill>
                  <a:schemeClr val="accent4"/>
                </a:solidFill>
              </a:rPr>
              <a:t>-1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 smtClean="0">
                <a:solidFill>
                  <a:schemeClr val="accent4"/>
                </a:solidFill>
              </a:rPr>
              <a:t>is the reverse of s.</a:t>
            </a:r>
            <a:endParaRPr lang="en-US" i="1" baseline="30000" dirty="0"/>
          </a:p>
          <a:p>
            <a:pPr marL="0" indent="0">
              <a:buNone/>
            </a:pPr>
            <a:endParaRPr lang="en-US" dirty="0" smtClean="0">
              <a:solidFill>
                <a:schemeClr val="accent4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4"/>
                </a:solidFill>
              </a:rPr>
              <a:t>There is no finite automaton that accepts the language of marked palindromes.</a:t>
            </a:r>
          </a:p>
          <a:p>
            <a:pPr marL="0" indent="0">
              <a:buNone/>
            </a:pPr>
            <a:endParaRPr lang="en-US" dirty="0" smtClean="0">
              <a:solidFill>
                <a:schemeClr val="accent4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1486B"/>
                </a:solidFill>
              </a:rPr>
              <a:t>So, the answer to the above fundamental questions is: </a:t>
            </a:r>
            <a:r>
              <a:rPr lang="en-US" dirty="0">
                <a:solidFill>
                  <a:srgbClr val="FF0000"/>
                </a:solidFill>
              </a:rPr>
              <a:t>NO</a:t>
            </a:r>
            <a:r>
              <a:rPr lang="en-US" dirty="0" smtClean="0">
                <a:solidFill>
                  <a:srgbClr val="FF0000"/>
                </a:solidFill>
              </a:rPr>
              <a:t>!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946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concluding remarks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Variations on the definition of finite automaton (e.g., </a:t>
            </a:r>
            <a:r>
              <a:rPr lang="en-US" i="1" dirty="0" smtClean="0"/>
              <a:t>Moore machines</a:t>
            </a:r>
            <a:r>
              <a:rPr lang="en-US" dirty="0" smtClean="0"/>
              <a:t>, </a:t>
            </a:r>
            <a:r>
              <a:rPr lang="en-US" i="1" dirty="0" smtClean="0"/>
              <a:t>Mealy machines, …) </a:t>
            </a:r>
            <a:r>
              <a:rPr lang="en-US" dirty="0" smtClean="0"/>
              <a:t>are particularly relevant in hardware design.</a:t>
            </a:r>
            <a:endParaRPr lang="en-US" i="1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We have discussed so-called </a:t>
            </a:r>
            <a:r>
              <a:rPr lang="en-US" dirty="0" smtClean="0">
                <a:solidFill>
                  <a:schemeClr val="accent1"/>
                </a:solidFill>
              </a:rPr>
              <a:t>deterministic</a:t>
            </a:r>
            <a:r>
              <a:rPr lang="en-US" dirty="0" smtClean="0">
                <a:solidFill>
                  <a:schemeClr val="accent4"/>
                </a:solidFill>
              </a:rPr>
              <a:t> finite automata by requiring a </a:t>
            </a:r>
            <a:r>
              <a:rPr lang="en-US" i="1" dirty="0" smtClean="0">
                <a:solidFill>
                  <a:schemeClr val="accent4"/>
                </a:solidFill>
              </a:rPr>
              <a:t>complete</a:t>
            </a:r>
            <a:r>
              <a:rPr lang="en-US" dirty="0" smtClean="0">
                <a:solidFill>
                  <a:schemeClr val="accent4"/>
                </a:solidFill>
              </a:rPr>
              <a:t> transition table (for every combination of a state and an input symbol there is a next state). This requirement can be relaxed, yielding </a:t>
            </a:r>
            <a:r>
              <a:rPr lang="en-US" dirty="0" smtClean="0">
                <a:solidFill>
                  <a:schemeClr val="accent1"/>
                </a:solidFill>
              </a:rPr>
              <a:t>non-deterministic</a:t>
            </a:r>
            <a:r>
              <a:rPr lang="en-US" dirty="0" smtClean="0">
                <a:solidFill>
                  <a:schemeClr val="accent4"/>
                </a:solidFill>
              </a:rPr>
              <a:t> finite automata.</a:t>
            </a:r>
          </a:p>
          <a:p>
            <a:pPr marL="0" indent="0">
              <a:buNone/>
            </a:pPr>
            <a:endParaRPr lang="en-US" dirty="0">
              <a:solidFill>
                <a:schemeClr val="accent4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4"/>
                </a:solidFill>
              </a:rPr>
              <a:t>Finite state automata are useful to model devices with a very limited memory. We need automata with </a:t>
            </a:r>
            <a:r>
              <a:rPr lang="en-US" dirty="0" smtClean="0">
                <a:solidFill>
                  <a:schemeClr val="accent1"/>
                </a:solidFill>
              </a:rPr>
              <a:t>unbounded memory </a:t>
            </a:r>
            <a:r>
              <a:rPr lang="en-US" dirty="0" smtClean="0">
                <a:solidFill>
                  <a:schemeClr val="accent4"/>
                </a:solidFill>
              </a:rPr>
              <a:t>to model more sophisticated computational devices.</a:t>
            </a:r>
          </a:p>
          <a:p>
            <a:pPr marL="0" indent="0">
              <a:buNone/>
            </a:pPr>
            <a:endParaRPr lang="en-US" dirty="0">
              <a:solidFill>
                <a:schemeClr val="accent4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4"/>
                </a:solidFill>
              </a:rPr>
              <a:t>In the next lecture we will introduce </a:t>
            </a:r>
            <a:r>
              <a:rPr lang="en-US" dirty="0" smtClean="0">
                <a:solidFill>
                  <a:schemeClr val="accent1"/>
                </a:solidFill>
              </a:rPr>
              <a:t>Turing machines</a:t>
            </a:r>
            <a:r>
              <a:rPr lang="en-US" dirty="0" smtClean="0">
                <a:solidFill>
                  <a:schemeClr val="accent4"/>
                </a:solidFill>
              </a:rPr>
              <a:t> as a conceptual model of conventional computers.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201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268413"/>
            <a:ext cx="5626968" cy="43239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Reading material:</a:t>
            </a:r>
            <a:endParaRPr lang="en-US" dirty="0"/>
          </a:p>
        </p:txBody>
      </p:sp>
      <p:pic>
        <p:nvPicPr>
          <p:cNvPr id="4" name="Picture 3" descr="omnibu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72817"/>
            <a:ext cx="720080" cy="10413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3688" y="2016244"/>
            <a:ext cx="470400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Chapter 2: Finite Automata</a:t>
            </a:r>
          </a:p>
          <a:p>
            <a:r>
              <a:rPr lang="en-US" dirty="0" smtClean="0"/>
              <a:t>(see reader, for sale in </a:t>
            </a:r>
            <a:r>
              <a:rPr lang="en-US" i="1" dirty="0" err="1" smtClean="0"/>
              <a:t>dictatenverkoop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63116" y="3278878"/>
            <a:ext cx="5626968" cy="432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dirty="0" smtClean="0"/>
              <a:t>Practice material: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16" y="3794453"/>
            <a:ext cx="1652313" cy="23382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7374" y="4610792"/>
            <a:ext cx="1909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Practice set P1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1" y="6119804"/>
            <a:ext cx="8147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(Practice set and assignment available in OASE.)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727926" y="3285168"/>
            <a:ext cx="6634055" cy="432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dirty="0" smtClean="0"/>
              <a:t>Assignment: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058" y="3800743"/>
            <a:ext cx="1646696" cy="233028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83607" y="4381061"/>
            <a:ext cx="337329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Assignment A1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deadline: </a:t>
            </a:r>
            <a:r>
              <a:rPr lang="en-US" dirty="0">
                <a:solidFill>
                  <a:srgbClr val="FF0000"/>
                </a:solidFill>
              </a:rPr>
              <a:t>Friday </a:t>
            </a:r>
            <a:r>
              <a:rPr lang="en-US" dirty="0" smtClean="0">
                <a:solidFill>
                  <a:srgbClr val="FF0000"/>
                </a:solidFill>
              </a:rPr>
              <a:t>20-11-2015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284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8" grpId="0"/>
      <p:bldP spid="9" grpId="0"/>
      <p:bldP spid="11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Automata</a:t>
            </a:r>
            <a:endParaRPr lang="en-US" dirty="0"/>
          </a:p>
        </p:txBody>
      </p:sp>
      <p:pic>
        <p:nvPicPr>
          <p:cNvPr id="4" name="Content Placeholder 3" descr="Coke-machine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08" t="-338" r="379" b="338"/>
          <a:stretch/>
        </p:blipFill>
        <p:spPr>
          <a:xfrm>
            <a:off x="3879044" y="1070940"/>
            <a:ext cx="1548230" cy="2782656"/>
          </a:xfrm>
        </p:spPr>
      </p:pic>
      <p:pic>
        <p:nvPicPr>
          <p:cNvPr id="5" name="Picture 4" descr="chipcard-turnstil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42" y="1234075"/>
            <a:ext cx="3276819" cy="2456386"/>
          </a:xfrm>
          <a:prstGeom prst="rect">
            <a:avLst/>
          </a:prstGeom>
        </p:spPr>
      </p:pic>
      <p:pic>
        <p:nvPicPr>
          <p:cNvPr id="6" name="Picture 5" descr="Compute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772" y="512763"/>
            <a:ext cx="4064000" cy="406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532" y="3934235"/>
            <a:ext cx="2297729" cy="27228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3159" y="4381482"/>
            <a:ext cx="3250338" cy="182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531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0" y="1196752"/>
            <a:ext cx="45720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q"/>
            </a:pPr>
            <a:r>
              <a:rPr lang="en-US" dirty="0" smtClean="0"/>
              <a:t>The gate can be open or closed (i.e., it has two ‘observed’ states).</a:t>
            </a:r>
          </a:p>
          <a:p>
            <a:pPr marL="342900" indent="-342900">
              <a:buFont typeface="Wingdings" charset="2"/>
              <a:buChar char="q"/>
            </a:pPr>
            <a:r>
              <a:rPr lang="en-US" dirty="0" smtClean="0"/>
              <a:t>When the gate is closed and the machine detects a valid chip card, it opens.</a:t>
            </a:r>
          </a:p>
          <a:p>
            <a:pPr marL="342900" indent="-342900">
              <a:buFont typeface="Wingdings" charset="2"/>
              <a:buChar char="q"/>
            </a:pPr>
            <a:r>
              <a:rPr lang="en-US" dirty="0" smtClean="0"/>
              <a:t>When the gate is open and someone passes through, it closes.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OV chip card automaton</a:t>
            </a:r>
            <a:endParaRPr lang="en-US" dirty="0"/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96752"/>
            <a:ext cx="3810000" cy="2856071"/>
          </a:xfrm>
          <a:prstGeom prst="rect">
            <a:avLst/>
          </a:prstGeom>
        </p:spPr>
      </p:pic>
      <p:cxnSp>
        <p:nvCxnSpPr>
          <p:cNvPr id="125" name="Straight Arrow Connector 124"/>
          <p:cNvCxnSpPr>
            <a:endCxn id="16" idx="0"/>
          </p:cNvCxnSpPr>
          <p:nvPr/>
        </p:nvCxnSpPr>
        <p:spPr bwMode="auto">
          <a:xfrm flipH="1">
            <a:off x="-3667817" y="3749104"/>
            <a:ext cx="3399" cy="281554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6" name="Group 25"/>
          <p:cNvGrpSpPr/>
          <p:nvPr/>
        </p:nvGrpSpPr>
        <p:grpSpPr>
          <a:xfrm>
            <a:off x="611560" y="4797152"/>
            <a:ext cx="8262592" cy="1326624"/>
            <a:chOff x="447315" y="1645361"/>
            <a:chExt cx="8262592" cy="1326624"/>
          </a:xfrm>
        </p:grpSpPr>
        <p:grpSp>
          <p:nvGrpSpPr>
            <p:cNvPr id="27" name="Group 26"/>
            <p:cNvGrpSpPr/>
            <p:nvPr/>
          </p:nvGrpSpPr>
          <p:grpSpPr>
            <a:xfrm>
              <a:off x="1619672" y="1886979"/>
              <a:ext cx="1913956" cy="914400"/>
              <a:chOff x="1560724" y="2441161"/>
              <a:chExt cx="1913956" cy="914400"/>
            </a:xfrm>
          </p:grpSpPr>
          <p:sp>
            <p:nvSpPr>
              <p:cNvPr id="44" name="Oval 43"/>
              <p:cNvSpPr/>
              <p:nvPr/>
            </p:nvSpPr>
            <p:spPr bwMode="auto">
              <a:xfrm>
                <a:off x="1560724" y="2441161"/>
                <a:ext cx="1913956" cy="914400"/>
              </a:xfrm>
              <a:prstGeom prst="ellips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027257" y="2699671"/>
                <a:ext cx="98303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Closed</a:t>
                </a: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5131890" y="1882702"/>
              <a:ext cx="1913956" cy="914400"/>
              <a:chOff x="4157382" y="2473753"/>
              <a:chExt cx="1913956" cy="914400"/>
            </a:xfrm>
          </p:grpSpPr>
          <p:sp>
            <p:nvSpPr>
              <p:cNvPr id="42" name="Oval 41"/>
              <p:cNvSpPr/>
              <p:nvPr/>
            </p:nvSpPr>
            <p:spPr bwMode="auto">
              <a:xfrm>
                <a:off x="4157382" y="2473753"/>
                <a:ext cx="1913956" cy="914400"/>
              </a:xfrm>
              <a:prstGeom prst="ellips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4710674" y="2756224"/>
                <a:ext cx="8120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Open</a:t>
                </a: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3419872" y="1645361"/>
              <a:ext cx="1800200" cy="400110"/>
              <a:chOff x="3419872" y="1645361"/>
              <a:chExt cx="1800200" cy="400110"/>
            </a:xfrm>
          </p:grpSpPr>
          <p:cxnSp>
            <p:nvCxnSpPr>
              <p:cNvPr id="40" name="Straight Arrow Connector 39"/>
              <p:cNvCxnSpPr/>
              <p:nvPr/>
            </p:nvCxnSpPr>
            <p:spPr bwMode="auto">
              <a:xfrm>
                <a:off x="3419872" y="1988840"/>
                <a:ext cx="1800200" cy="0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triangle" w="lg" len="lg"/>
                <a:tailEnd type="none"/>
              </a:ln>
              <a:effectLst/>
            </p:spPr>
          </p:cxnSp>
          <p:sp>
            <p:nvSpPr>
              <p:cNvPr id="41" name="TextBox 40"/>
              <p:cNvSpPr txBox="1"/>
              <p:nvPr/>
            </p:nvSpPr>
            <p:spPr>
              <a:xfrm>
                <a:off x="3965385" y="1645361"/>
                <a:ext cx="72643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pass</a:t>
                </a:r>
                <a:endParaRPr lang="en-US" dirty="0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419872" y="2571875"/>
              <a:ext cx="1800200" cy="400110"/>
              <a:chOff x="3419872" y="2571875"/>
              <a:chExt cx="1800200" cy="400110"/>
            </a:xfrm>
          </p:grpSpPr>
          <p:cxnSp>
            <p:nvCxnSpPr>
              <p:cNvPr id="38" name="Straight Arrow Connector 37"/>
              <p:cNvCxnSpPr/>
              <p:nvPr/>
            </p:nvCxnSpPr>
            <p:spPr bwMode="auto">
              <a:xfrm>
                <a:off x="3419872" y="2636912"/>
                <a:ext cx="1800200" cy="0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  <p:sp>
            <p:nvSpPr>
              <p:cNvPr id="39" name="TextBox 38"/>
              <p:cNvSpPr txBox="1"/>
              <p:nvPr/>
            </p:nvSpPr>
            <p:spPr>
              <a:xfrm>
                <a:off x="3754252" y="2571875"/>
                <a:ext cx="122536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chip card</a:t>
                </a:r>
                <a:endParaRPr lang="en-US" dirty="0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447315" y="2019253"/>
              <a:ext cx="1458999" cy="646578"/>
              <a:chOff x="447315" y="2019253"/>
              <a:chExt cx="1458999" cy="646578"/>
            </a:xfrm>
          </p:grpSpPr>
          <p:cxnSp>
            <p:nvCxnSpPr>
              <p:cNvPr id="36" name="Straight Arrow Connector 68"/>
              <p:cNvCxnSpPr/>
              <p:nvPr/>
            </p:nvCxnSpPr>
            <p:spPr bwMode="auto">
              <a:xfrm rot="16200000" flipH="1">
                <a:off x="1576675" y="2336192"/>
                <a:ext cx="646578" cy="12700"/>
              </a:xfrm>
              <a:prstGeom prst="curvedConnector5">
                <a:avLst>
                  <a:gd name="adj1" fmla="val -69943"/>
                  <a:gd name="adj2" fmla="val -5741827"/>
                  <a:gd name="adj3" fmla="val 161297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  <p:sp>
            <p:nvSpPr>
              <p:cNvPr id="37" name="TextBox 36"/>
              <p:cNvSpPr txBox="1"/>
              <p:nvPr/>
            </p:nvSpPr>
            <p:spPr>
              <a:xfrm>
                <a:off x="447315" y="2148554"/>
                <a:ext cx="72643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pass</a:t>
                </a:r>
                <a:endParaRPr lang="en-US" dirty="0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6759204" y="2022963"/>
              <a:ext cx="1950703" cy="646578"/>
              <a:chOff x="6759204" y="2022963"/>
              <a:chExt cx="1950703" cy="646578"/>
            </a:xfrm>
          </p:grpSpPr>
          <p:cxnSp>
            <p:nvCxnSpPr>
              <p:cNvPr id="33" name="Straight Arrow Connector 100"/>
              <p:cNvCxnSpPr>
                <a:stCxn id="42" idx="7"/>
                <a:endCxn id="42" idx="5"/>
              </p:cNvCxnSpPr>
              <p:nvPr/>
            </p:nvCxnSpPr>
            <p:spPr bwMode="auto">
              <a:xfrm rot="16200000" flipH="1">
                <a:off x="6442265" y="2339902"/>
                <a:ext cx="646578" cy="12700"/>
              </a:xfrm>
              <a:prstGeom prst="curvedConnector5">
                <a:avLst>
                  <a:gd name="adj1" fmla="val -65002"/>
                  <a:gd name="adj2" fmla="val 5669402"/>
                  <a:gd name="adj3" fmla="val 167473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  <p:sp>
            <p:nvSpPr>
              <p:cNvPr id="35" name="TextBox 34"/>
              <p:cNvSpPr txBox="1"/>
              <p:nvPr/>
            </p:nvSpPr>
            <p:spPr>
              <a:xfrm>
                <a:off x="7484542" y="2124593"/>
                <a:ext cx="122536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  <a:r>
                  <a:rPr lang="en-US" dirty="0" smtClean="0"/>
                  <a:t>hip card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06438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vending machine</a:t>
            </a:r>
            <a:endParaRPr lang="en-US" dirty="0"/>
          </a:p>
        </p:txBody>
      </p:sp>
      <p:pic>
        <p:nvPicPr>
          <p:cNvPr id="4" name="Content Placeholder 3" descr="Coke-machine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5" r="911"/>
          <a:stretch/>
        </p:blipFill>
        <p:spPr>
          <a:xfrm>
            <a:off x="408816" y="1248920"/>
            <a:ext cx="2644258" cy="4812850"/>
          </a:xfrm>
        </p:spPr>
      </p:pic>
      <p:grpSp>
        <p:nvGrpSpPr>
          <p:cNvPr id="135" name="Group 134"/>
          <p:cNvGrpSpPr/>
          <p:nvPr/>
        </p:nvGrpSpPr>
        <p:grpSpPr>
          <a:xfrm>
            <a:off x="3620498" y="1192696"/>
            <a:ext cx="5274656" cy="4619424"/>
            <a:chOff x="3546487" y="1716109"/>
            <a:chExt cx="5274656" cy="4619424"/>
          </a:xfrm>
        </p:grpSpPr>
        <p:grpSp>
          <p:nvGrpSpPr>
            <p:cNvPr id="39" name="Group 38"/>
            <p:cNvGrpSpPr/>
            <p:nvPr/>
          </p:nvGrpSpPr>
          <p:grpSpPr>
            <a:xfrm>
              <a:off x="4003116" y="4387762"/>
              <a:ext cx="610550" cy="602454"/>
              <a:chOff x="3791276" y="3368200"/>
              <a:chExt cx="610550" cy="602454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3940082" y="3476322"/>
                <a:ext cx="3273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5</a:t>
                </a:r>
                <a:endParaRPr lang="en-US" dirty="0"/>
              </a:p>
            </p:txBody>
          </p:sp>
          <p:sp>
            <p:nvSpPr>
              <p:cNvPr id="34" name="Oval 33"/>
              <p:cNvSpPr/>
              <p:nvPr/>
            </p:nvSpPr>
            <p:spPr bwMode="auto">
              <a:xfrm>
                <a:off x="3791276" y="3368200"/>
                <a:ext cx="610550" cy="602454"/>
              </a:xfrm>
              <a:prstGeom prst="ellips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7667153" y="4387235"/>
              <a:ext cx="624268" cy="602454"/>
              <a:chOff x="3791277" y="4817346"/>
              <a:chExt cx="624268" cy="602454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3791277" y="4817346"/>
                <a:ext cx="624268" cy="602454"/>
                <a:chOff x="3791277" y="4817346"/>
                <a:chExt cx="624268" cy="602454"/>
              </a:xfrm>
            </p:grpSpPr>
            <p:sp>
              <p:nvSpPr>
                <p:cNvPr id="30" name="TextBox 29"/>
                <p:cNvSpPr txBox="1"/>
                <p:nvPr/>
              </p:nvSpPr>
              <p:spPr>
                <a:xfrm>
                  <a:off x="3795814" y="4925467"/>
                  <a:ext cx="61973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10+</a:t>
                  </a:r>
                  <a:endParaRPr lang="en-US" dirty="0"/>
                </a:p>
              </p:txBody>
            </p:sp>
            <p:sp>
              <p:nvSpPr>
                <p:cNvPr id="35" name="Oval 34"/>
                <p:cNvSpPr/>
                <p:nvPr/>
              </p:nvSpPr>
              <p:spPr bwMode="auto">
                <a:xfrm>
                  <a:off x="3791277" y="4817346"/>
                  <a:ext cx="610550" cy="602454"/>
                </a:xfrm>
                <a:prstGeom prst="ellipse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0000" tIns="46800" rIns="90000" bIns="4680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</p:grpSp>
          <p:sp>
            <p:nvSpPr>
              <p:cNvPr id="38" name="Oval 37"/>
              <p:cNvSpPr/>
              <p:nvPr/>
            </p:nvSpPr>
            <p:spPr bwMode="auto">
              <a:xfrm>
                <a:off x="3837849" y="4868477"/>
                <a:ext cx="517405" cy="512900"/>
              </a:xfrm>
              <a:prstGeom prst="ellips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137" name="Group 136"/>
            <p:cNvGrpSpPr/>
            <p:nvPr/>
          </p:nvGrpSpPr>
          <p:grpSpPr>
            <a:xfrm>
              <a:off x="5841698" y="1716109"/>
              <a:ext cx="610550" cy="897677"/>
              <a:chOff x="3769127" y="1544703"/>
              <a:chExt cx="610550" cy="897677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3769127" y="1839926"/>
                <a:ext cx="610550" cy="602454"/>
                <a:chOff x="3769127" y="1839926"/>
                <a:chExt cx="610550" cy="602454"/>
              </a:xfrm>
            </p:grpSpPr>
            <p:sp>
              <p:nvSpPr>
                <p:cNvPr id="24" name="Oval 23"/>
                <p:cNvSpPr/>
                <p:nvPr/>
              </p:nvSpPr>
              <p:spPr bwMode="auto">
                <a:xfrm>
                  <a:off x="3769127" y="1839926"/>
                  <a:ext cx="610550" cy="602454"/>
                </a:xfrm>
                <a:prstGeom prst="ellipse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0000" tIns="46800" rIns="90000" bIns="4680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3931941" y="1945762"/>
                  <a:ext cx="32730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0</a:t>
                  </a:r>
                  <a:endParaRPr lang="en-US" dirty="0"/>
                </a:p>
              </p:txBody>
            </p:sp>
          </p:grpSp>
          <p:cxnSp>
            <p:nvCxnSpPr>
              <p:cNvPr id="93" name="Straight Arrow Connector 92"/>
              <p:cNvCxnSpPr>
                <a:endCxn id="24" idx="0"/>
              </p:cNvCxnSpPr>
              <p:nvPr/>
            </p:nvCxnSpPr>
            <p:spPr bwMode="auto">
              <a:xfrm>
                <a:off x="4071339" y="1544703"/>
                <a:ext cx="3063" cy="295223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</p:grpSp>
        <p:grpSp>
          <p:nvGrpSpPr>
            <p:cNvPr id="125" name="Group 124"/>
            <p:cNvGrpSpPr/>
            <p:nvPr/>
          </p:nvGrpSpPr>
          <p:grpSpPr>
            <a:xfrm>
              <a:off x="3546487" y="2312558"/>
              <a:ext cx="2295212" cy="2075203"/>
              <a:chOff x="3546487" y="2312558"/>
              <a:chExt cx="2295212" cy="2075203"/>
            </a:xfrm>
          </p:grpSpPr>
          <p:cxnSp>
            <p:nvCxnSpPr>
              <p:cNvPr id="42" name="Straight Arrow Connector 41"/>
              <p:cNvCxnSpPr>
                <a:stCxn id="24" idx="2"/>
                <a:endCxn id="34" idx="0"/>
              </p:cNvCxnSpPr>
              <p:nvPr/>
            </p:nvCxnSpPr>
            <p:spPr bwMode="auto">
              <a:xfrm rot="10800000" flipV="1">
                <a:off x="4308392" y="2312558"/>
                <a:ext cx="1533307" cy="2075203"/>
              </a:xfrm>
              <a:prstGeom prst="curvedConnector2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  <p:sp>
            <p:nvSpPr>
              <p:cNvPr id="224" name="TextBox 223"/>
              <p:cNvSpPr txBox="1"/>
              <p:nvPr/>
            </p:nvSpPr>
            <p:spPr>
              <a:xfrm flipH="1">
                <a:off x="3546487" y="2907811"/>
                <a:ext cx="106144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</a:t>
                </a:r>
                <a:r>
                  <a:rPr lang="en-US" dirty="0" smtClean="0"/>
                  <a:t>nsert 5</a:t>
                </a:r>
              </a:p>
            </p:txBody>
          </p:sp>
        </p:grpSp>
        <p:sp>
          <p:nvSpPr>
            <p:cNvPr id="239" name="Freeform 238"/>
            <p:cNvSpPr/>
            <p:nvPr/>
          </p:nvSpPr>
          <p:spPr>
            <a:xfrm>
              <a:off x="4754147" y="2515651"/>
              <a:ext cx="1058287" cy="2540075"/>
            </a:xfrm>
            <a:custGeom>
              <a:avLst/>
              <a:gdLst>
                <a:gd name="connsiteX0" fmla="*/ 0 w 8141"/>
                <a:gd name="connsiteY0" fmla="*/ 0 h 2572640"/>
                <a:gd name="connsiteX1" fmla="*/ 8141 w 8141"/>
                <a:gd name="connsiteY1" fmla="*/ 2572640 h 2572640"/>
                <a:gd name="connsiteX2" fmla="*/ 0 w 8141"/>
                <a:gd name="connsiteY2" fmla="*/ 0 h 2572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41" h="2572640">
                  <a:moveTo>
                    <a:pt x="0" y="0"/>
                  </a:moveTo>
                  <a:cubicBezTo>
                    <a:pt x="0" y="0"/>
                    <a:pt x="8141" y="2573997"/>
                    <a:pt x="8141" y="2572640"/>
                  </a:cubicBezTo>
                  <a:cubicBezTo>
                    <a:pt x="8141" y="2571283"/>
                    <a:pt x="0" y="0"/>
                    <a:pt x="0" y="0"/>
                  </a:cubicBezTo>
                  <a:close/>
                </a:path>
              </a:pathLst>
            </a:custGeom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0" name="Freeform 239"/>
            <p:cNvSpPr/>
            <p:nvPr/>
          </p:nvSpPr>
          <p:spPr>
            <a:xfrm>
              <a:off x="5193743" y="2466804"/>
              <a:ext cx="586127" cy="2621488"/>
            </a:xfrm>
            <a:custGeom>
              <a:avLst/>
              <a:gdLst>
                <a:gd name="connsiteX0" fmla="*/ 303378 w 303378"/>
                <a:gd name="connsiteY0" fmla="*/ 0 h 757138"/>
                <a:gd name="connsiteX1" fmla="*/ 262675 w 303378"/>
                <a:gd name="connsiteY1" fmla="*/ 32565 h 757138"/>
                <a:gd name="connsiteX2" fmla="*/ 246393 w 303378"/>
                <a:gd name="connsiteY2" fmla="*/ 56989 h 757138"/>
                <a:gd name="connsiteX3" fmla="*/ 181268 w 303378"/>
                <a:gd name="connsiteY3" fmla="*/ 97695 h 757138"/>
                <a:gd name="connsiteX4" fmla="*/ 140565 w 303378"/>
                <a:gd name="connsiteY4" fmla="*/ 122119 h 757138"/>
                <a:gd name="connsiteX5" fmla="*/ 91721 w 303378"/>
                <a:gd name="connsiteY5" fmla="*/ 170967 h 757138"/>
                <a:gd name="connsiteX6" fmla="*/ 67299 w 303378"/>
                <a:gd name="connsiteY6" fmla="*/ 195390 h 757138"/>
                <a:gd name="connsiteX7" fmla="*/ 59158 w 303378"/>
                <a:gd name="connsiteY7" fmla="*/ 219814 h 757138"/>
                <a:gd name="connsiteX8" fmla="*/ 34736 w 303378"/>
                <a:gd name="connsiteY8" fmla="*/ 236097 h 757138"/>
                <a:gd name="connsiteX9" fmla="*/ 26595 w 303378"/>
                <a:gd name="connsiteY9" fmla="*/ 293086 h 757138"/>
                <a:gd name="connsiteX10" fmla="*/ 18455 w 303378"/>
                <a:gd name="connsiteY10" fmla="*/ 341933 h 757138"/>
                <a:gd name="connsiteX11" fmla="*/ 2173 w 303378"/>
                <a:gd name="connsiteY11" fmla="*/ 382639 h 757138"/>
                <a:gd name="connsiteX12" fmla="*/ 2173 w 303378"/>
                <a:gd name="connsiteY12" fmla="*/ 757138 h 75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3378" h="757138">
                  <a:moveTo>
                    <a:pt x="303378" y="0"/>
                  </a:moveTo>
                  <a:cubicBezTo>
                    <a:pt x="289810" y="10855"/>
                    <a:pt x="274961" y="20278"/>
                    <a:pt x="262675" y="32565"/>
                  </a:cubicBezTo>
                  <a:cubicBezTo>
                    <a:pt x="255757" y="39484"/>
                    <a:pt x="254033" y="50876"/>
                    <a:pt x="246393" y="56989"/>
                  </a:cubicBezTo>
                  <a:cubicBezTo>
                    <a:pt x="226403" y="72982"/>
                    <a:pt x="203070" y="84277"/>
                    <a:pt x="181268" y="97695"/>
                  </a:cubicBezTo>
                  <a:cubicBezTo>
                    <a:pt x="167793" y="105988"/>
                    <a:pt x="151753" y="110930"/>
                    <a:pt x="140565" y="122119"/>
                  </a:cubicBezTo>
                  <a:lnTo>
                    <a:pt x="91721" y="170967"/>
                  </a:lnTo>
                  <a:lnTo>
                    <a:pt x="67299" y="195390"/>
                  </a:lnTo>
                  <a:cubicBezTo>
                    <a:pt x="64585" y="203531"/>
                    <a:pt x="64519" y="213113"/>
                    <a:pt x="59158" y="219814"/>
                  </a:cubicBezTo>
                  <a:cubicBezTo>
                    <a:pt x="53046" y="227454"/>
                    <a:pt x="38709" y="227156"/>
                    <a:pt x="34736" y="236097"/>
                  </a:cubicBezTo>
                  <a:cubicBezTo>
                    <a:pt x="26943" y="253633"/>
                    <a:pt x="29513" y="274120"/>
                    <a:pt x="26595" y="293086"/>
                  </a:cubicBezTo>
                  <a:cubicBezTo>
                    <a:pt x="24085" y="309401"/>
                    <a:pt x="22798" y="326008"/>
                    <a:pt x="18455" y="341933"/>
                  </a:cubicBezTo>
                  <a:cubicBezTo>
                    <a:pt x="14610" y="356032"/>
                    <a:pt x="2746" y="368036"/>
                    <a:pt x="2173" y="382639"/>
                  </a:cubicBezTo>
                  <a:cubicBezTo>
                    <a:pt x="-2718" y="507376"/>
                    <a:pt x="2173" y="632305"/>
                    <a:pt x="2173" y="757138"/>
                  </a:cubicBezTo>
                </a:path>
              </a:pathLst>
            </a:custGeom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1" name="Freeform 240"/>
            <p:cNvSpPr/>
            <p:nvPr/>
          </p:nvSpPr>
          <p:spPr>
            <a:xfrm>
              <a:off x="4054050" y="2416945"/>
              <a:ext cx="1726162" cy="2011904"/>
            </a:xfrm>
            <a:custGeom>
              <a:avLst/>
              <a:gdLst>
                <a:gd name="connsiteX0" fmla="*/ 284943 w 285284"/>
                <a:gd name="connsiteY0" fmla="*/ 49859 h 2283056"/>
                <a:gd name="connsiteX1" fmla="*/ 20 w 285284"/>
                <a:gd name="connsiteY1" fmla="*/ 1621124 h 2283056"/>
                <a:gd name="connsiteX2" fmla="*/ 268662 w 285284"/>
                <a:gd name="connsiteY2" fmla="*/ 2256142 h 2283056"/>
                <a:gd name="connsiteX3" fmla="*/ 32582 w 285284"/>
                <a:gd name="connsiteY3" fmla="*/ 806997 h 2283056"/>
                <a:gd name="connsiteX4" fmla="*/ 24442 w 285284"/>
                <a:gd name="connsiteY4" fmla="*/ 579041 h 2283056"/>
                <a:gd name="connsiteX5" fmla="*/ 57004 w 285284"/>
                <a:gd name="connsiteY5" fmla="*/ 408075 h 2283056"/>
                <a:gd name="connsiteX6" fmla="*/ 284943 w 285284"/>
                <a:gd name="connsiteY6" fmla="*/ 49859 h 2283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284" h="2283056">
                  <a:moveTo>
                    <a:pt x="284943" y="49859"/>
                  </a:moveTo>
                  <a:cubicBezTo>
                    <a:pt x="275446" y="252034"/>
                    <a:pt x="2733" y="1253410"/>
                    <a:pt x="20" y="1621124"/>
                  </a:cubicBezTo>
                  <a:cubicBezTo>
                    <a:pt x="-2693" y="1988838"/>
                    <a:pt x="263235" y="2391830"/>
                    <a:pt x="268662" y="2256142"/>
                  </a:cubicBezTo>
                  <a:cubicBezTo>
                    <a:pt x="274089" y="2120454"/>
                    <a:pt x="73285" y="1086514"/>
                    <a:pt x="32582" y="806997"/>
                  </a:cubicBezTo>
                  <a:cubicBezTo>
                    <a:pt x="-8121" y="527480"/>
                    <a:pt x="20372" y="645528"/>
                    <a:pt x="24442" y="579041"/>
                  </a:cubicBezTo>
                  <a:cubicBezTo>
                    <a:pt x="28512" y="512554"/>
                    <a:pt x="10874" y="496272"/>
                    <a:pt x="57004" y="408075"/>
                  </a:cubicBezTo>
                  <a:cubicBezTo>
                    <a:pt x="103134" y="319878"/>
                    <a:pt x="294440" y="-152316"/>
                    <a:pt x="284943" y="49859"/>
                  </a:cubicBezTo>
                  <a:close/>
                </a:path>
              </a:pathLst>
            </a:custGeom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" name="Freeform 2"/>
            <p:cNvSpPr/>
            <p:nvPr/>
          </p:nvSpPr>
          <p:spPr>
            <a:xfrm>
              <a:off x="5457440" y="2479777"/>
              <a:ext cx="377558" cy="2539841"/>
            </a:xfrm>
            <a:custGeom>
              <a:avLst/>
              <a:gdLst>
                <a:gd name="connsiteX0" fmla="*/ 343235 w 377558"/>
                <a:gd name="connsiteY0" fmla="*/ 0 h 2539841"/>
                <a:gd name="connsiteX1" fmla="*/ 300330 w 377558"/>
                <a:gd name="connsiteY1" fmla="*/ 34322 h 2539841"/>
                <a:gd name="connsiteX2" fmla="*/ 248845 w 377558"/>
                <a:gd name="connsiteY2" fmla="*/ 68645 h 2539841"/>
                <a:gd name="connsiteX3" fmla="*/ 214522 w 377558"/>
                <a:gd name="connsiteY3" fmla="*/ 102967 h 2539841"/>
                <a:gd name="connsiteX4" fmla="*/ 205941 w 377558"/>
                <a:gd name="connsiteY4" fmla="*/ 128708 h 2539841"/>
                <a:gd name="connsiteX5" fmla="*/ 171617 w 377558"/>
                <a:gd name="connsiteY5" fmla="*/ 180192 h 2539841"/>
                <a:gd name="connsiteX6" fmla="*/ 145874 w 377558"/>
                <a:gd name="connsiteY6" fmla="*/ 265997 h 2539841"/>
                <a:gd name="connsiteX7" fmla="*/ 120132 w 377558"/>
                <a:gd name="connsiteY7" fmla="*/ 386125 h 2539841"/>
                <a:gd name="connsiteX8" fmla="*/ 102970 w 377558"/>
                <a:gd name="connsiteY8" fmla="*/ 420447 h 2539841"/>
                <a:gd name="connsiteX9" fmla="*/ 94389 w 377558"/>
                <a:gd name="connsiteY9" fmla="*/ 471930 h 2539841"/>
                <a:gd name="connsiteX10" fmla="*/ 77227 w 377558"/>
                <a:gd name="connsiteY10" fmla="*/ 514833 h 2539841"/>
                <a:gd name="connsiteX11" fmla="*/ 51485 w 377558"/>
                <a:gd name="connsiteY11" fmla="*/ 617799 h 2539841"/>
                <a:gd name="connsiteX12" fmla="*/ 25742 w 377558"/>
                <a:gd name="connsiteY12" fmla="*/ 763669 h 2539841"/>
                <a:gd name="connsiteX13" fmla="*/ 17161 w 377558"/>
                <a:gd name="connsiteY13" fmla="*/ 815152 h 2539841"/>
                <a:gd name="connsiteX14" fmla="*/ 0 w 377558"/>
                <a:gd name="connsiteY14" fmla="*/ 1012505 h 2539841"/>
                <a:gd name="connsiteX15" fmla="*/ 17161 w 377558"/>
                <a:gd name="connsiteY15" fmla="*/ 1716109 h 2539841"/>
                <a:gd name="connsiteX16" fmla="*/ 25742 w 377558"/>
                <a:gd name="connsiteY16" fmla="*/ 1750431 h 2539841"/>
                <a:gd name="connsiteX17" fmla="*/ 51485 w 377558"/>
                <a:gd name="connsiteY17" fmla="*/ 1827656 h 2539841"/>
                <a:gd name="connsiteX18" fmla="*/ 85808 w 377558"/>
                <a:gd name="connsiteY18" fmla="*/ 1956364 h 2539841"/>
                <a:gd name="connsiteX19" fmla="*/ 111551 w 377558"/>
                <a:gd name="connsiteY19" fmla="*/ 1999267 h 2539841"/>
                <a:gd name="connsiteX20" fmla="*/ 154455 w 377558"/>
                <a:gd name="connsiteY20" fmla="*/ 2067911 h 2539841"/>
                <a:gd name="connsiteX21" fmla="*/ 171617 w 377558"/>
                <a:gd name="connsiteY21" fmla="*/ 2102234 h 2539841"/>
                <a:gd name="connsiteX22" fmla="*/ 240264 w 377558"/>
                <a:gd name="connsiteY22" fmla="*/ 2170878 h 2539841"/>
                <a:gd name="connsiteX23" fmla="*/ 266007 w 377558"/>
                <a:gd name="connsiteY23" fmla="*/ 2222361 h 2539841"/>
                <a:gd name="connsiteX24" fmla="*/ 300330 w 377558"/>
                <a:gd name="connsiteY24" fmla="*/ 2273845 h 2539841"/>
                <a:gd name="connsiteX25" fmla="*/ 308911 w 377558"/>
                <a:gd name="connsiteY25" fmla="*/ 2316747 h 2539841"/>
                <a:gd name="connsiteX26" fmla="*/ 326073 w 377558"/>
                <a:gd name="connsiteY26" fmla="*/ 2342489 h 2539841"/>
                <a:gd name="connsiteX27" fmla="*/ 334654 w 377558"/>
                <a:gd name="connsiteY27" fmla="*/ 2385392 h 2539841"/>
                <a:gd name="connsiteX28" fmla="*/ 360396 w 377558"/>
                <a:gd name="connsiteY28" fmla="*/ 2488358 h 2539841"/>
                <a:gd name="connsiteX29" fmla="*/ 377558 w 377558"/>
                <a:gd name="connsiteY29" fmla="*/ 2539841 h 2539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77558" h="2539841">
                  <a:moveTo>
                    <a:pt x="343235" y="0"/>
                  </a:moveTo>
                  <a:cubicBezTo>
                    <a:pt x="328933" y="11441"/>
                    <a:pt x="315142" y="23550"/>
                    <a:pt x="300330" y="34322"/>
                  </a:cubicBezTo>
                  <a:cubicBezTo>
                    <a:pt x="283649" y="46453"/>
                    <a:pt x="248845" y="68645"/>
                    <a:pt x="248845" y="68645"/>
                  </a:cubicBezTo>
                  <a:cubicBezTo>
                    <a:pt x="225963" y="137286"/>
                    <a:pt x="260286" y="57205"/>
                    <a:pt x="214522" y="102967"/>
                  </a:cubicBezTo>
                  <a:cubicBezTo>
                    <a:pt x="208126" y="109362"/>
                    <a:pt x="210595" y="120952"/>
                    <a:pt x="205941" y="128708"/>
                  </a:cubicBezTo>
                  <a:cubicBezTo>
                    <a:pt x="166656" y="194180"/>
                    <a:pt x="213075" y="76552"/>
                    <a:pt x="171617" y="180192"/>
                  </a:cubicBezTo>
                  <a:cubicBezTo>
                    <a:pt x="162862" y="202078"/>
                    <a:pt x="150931" y="240714"/>
                    <a:pt x="145874" y="265997"/>
                  </a:cubicBezTo>
                  <a:cubicBezTo>
                    <a:pt x="139777" y="296483"/>
                    <a:pt x="132891" y="360608"/>
                    <a:pt x="120132" y="386125"/>
                  </a:cubicBezTo>
                  <a:lnTo>
                    <a:pt x="102970" y="420447"/>
                  </a:lnTo>
                  <a:cubicBezTo>
                    <a:pt x="100110" y="437608"/>
                    <a:pt x="98967" y="455145"/>
                    <a:pt x="94389" y="471930"/>
                  </a:cubicBezTo>
                  <a:cubicBezTo>
                    <a:pt x="90336" y="486790"/>
                    <a:pt x="80963" y="499890"/>
                    <a:pt x="77227" y="514833"/>
                  </a:cubicBezTo>
                  <a:cubicBezTo>
                    <a:pt x="44951" y="643936"/>
                    <a:pt x="92546" y="515154"/>
                    <a:pt x="51485" y="617799"/>
                  </a:cubicBezTo>
                  <a:cubicBezTo>
                    <a:pt x="24248" y="753980"/>
                    <a:pt x="42684" y="653552"/>
                    <a:pt x="25742" y="763669"/>
                  </a:cubicBezTo>
                  <a:cubicBezTo>
                    <a:pt x="23096" y="780864"/>
                    <a:pt x="19319" y="797889"/>
                    <a:pt x="17161" y="815152"/>
                  </a:cubicBezTo>
                  <a:cubicBezTo>
                    <a:pt x="9784" y="874163"/>
                    <a:pt x="4408" y="955202"/>
                    <a:pt x="0" y="1012505"/>
                  </a:cubicBezTo>
                  <a:cubicBezTo>
                    <a:pt x="5720" y="1247040"/>
                    <a:pt x="8982" y="1481647"/>
                    <a:pt x="17161" y="1716109"/>
                  </a:cubicBezTo>
                  <a:cubicBezTo>
                    <a:pt x="17572" y="1727895"/>
                    <a:pt x="23184" y="1738919"/>
                    <a:pt x="25742" y="1750431"/>
                  </a:cubicBezTo>
                  <a:cubicBezTo>
                    <a:pt x="39050" y="1810313"/>
                    <a:pt x="25855" y="1776399"/>
                    <a:pt x="51485" y="1827656"/>
                  </a:cubicBezTo>
                  <a:cubicBezTo>
                    <a:pt x="55076" y="1843817"/>
                    <a:pt x="72309" y="1933867"/>
                    <a:pt x="85808" y="1956364"/>
                  </a:cubicBezTo>
                  <a:cubicBezTo>
                    <a:pt x="94389" y="1970665"/>
                    <a:pt x="104092" y="1984350"/>
                    <a:pt x="111551" y="1999267"/>
                  </a:cubicBezTo>
                  <a:cubicBezTo>
                    <a:pt x="144054" y="2064271"/>
                    <a:pt x="109286" y="2022743"/>
                    <a:pt x="154455" y="2067911"/>
                  </a:cubicBezTo>
                  <a:cubicBezTo>
                    <a:pt x="160176" y="2079352"/>
                    <a:pt x="163428" y="2092407"/>
                    <a:pt x="171617" y="2102234"/>
                  </a:cubicBezTo>
                  <a:cubicBezTo>
                    <a:pt x="192334" y="2127093"/>
                    <a:pt x="240264" y="2170878"/>
                    <a:pt x="240264" y="2170878"/>
                  </a:cubicBezTo>
                  <a:cubicBezTo>
                    <a:pt x="261833" y="2235582"/>
                    <a:pt x="232738" y="2155827"/>
                    <a:pt x="266007" y="2222361"/>
                  </a:cubicBezTo>
                  <a:cubicBezTo>
                    <a:pt x="290845" y="2272035"/>
                    <a:pt x="251529" y="2225044"/>
                    <a:pt x="300330" y="2273845"/>
                  </a:cubicBezTo>
                  <a:cubicBezTo>
                    <a:pt x="303190" y="2288146"/>
                    <a:pt x="303790" y="2303092"/>
                    <a:pt x="308911" y="2316747"/>
                  </a:cubicBezTo>
                  <a:cubicBezTo>
                    <a:pt x="312532" y="2326403"/>
                    <a:pt x="322452" y="2332833"/>
                    <a:pt x="326073" y="2342489"/>
                  </a:cubicBezTo>
                  <a:cubicBezTo>
                    <a:pt x="331194" y="2356145"/>
                    <a:pt x="331314" y="2371195"/>
                    <a:pt x="334654" y="2385392"/>
                  </a:cubicBezTo>
                  <a:cubicBezTo>
                    <a:pt x="342757" y="2419830"/>
                    <a:pt x="349208" y="2454795"/>
                    <a:pt x="360396" y="2488358"/>
                  </a:cubicBezTo>
                  <a:lnTo>
                    <a:pt x="377558" y="2539841"/>
                  </a:lnTo>
                </a:path>
              </a:pathLst>
            </a:custGeom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3681197" y="2007848"/>
              <a:ext cx="2452259" cy="3240322"/>
            </a:xfrm>
            <a:custGeom>
              <a:avLst/>
              <a:gdLst>
                <a:gd name="connsiteX0" fmla="*/ 0 w 349943"/>
                <a:gd name="connsiteY0" fmla="*/ 0 h 2785554"/>
                <a:gd name="connsiteX1" fmla="*/ 188779 w 349943"/>
                <a:gd name="connsiteY1" fmla="*/ 2694291 h 2785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9943" h="2785554">
                  <a:moveTo>
                    <a:pt x="0" y="0"/>
                  </a:moveTo>
                  <a:cubicBezTo>
                    <a:pt x="264577" y="1593836"/>
                    <a:pt x="529154" y="3187672"/>
                    <a:pt x="188779" y="2694291"/>
                  </a:cubicBezTo>
                </a:path>
              </a:pathLst>
            </a:custGeom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grpSp>
          <p:nvGrpSpPr>
            <p:cNvPr id="130" name="Group 129"/>
            <p:cNvGrpSpPr/>
            <p:nvPr/>
          </p:nvGrpSpPr>
          <p:grpSpPr>
            <a:xfrm>
              <a:off x="6452248" y="2312559"/>
              <a:ext cx="2368895" cy="2074676"/>
              <a:chOff x="6452248" y="2312559"/>
              <a:chExt cx="2368895" cy="2074676"/>
            </a:xfrm>
          </p:grpSpPr>
          <p:cxnSp>
            <p:nvCxnSpPr>
              <p:cNvPr id="37" name="Straight Arrow Connector 36"/>
              <p:cNvCxnSpPr>
                <a:stCxn id="35" idx="0"/>
                <a:endCxn id="24" idx="6"/>
              </p:cNvCxnSpPr>
              <p:nvPr/>
            </p:nvCxnSpPr>
            <p:spPr bwMode="auto">
              <a:xfrm rot="16200000" flipV="1">
                <a:off x="6175000" y="2589807"/>
                <a:ext cx="2074676" cy="1520180"/>
              </a:xfrm>
              <a:prstGeom prst="curvedConnector2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triangle" w="lg" len="lg"/>
                <a:tailEnd type="none" w="lg" len="lg"/>
              </a:ln>
              <a:effectLst/>
            </p:spPr>
          </p:cxnSp>
          <p:sp>
            <p:nvSpPr>
              <p:cNvPr id="118" name="TextBox 117"/>
              <p:cNvSpPr txBox="1"/>
              <p:nvPr/>
            </p:nvSpPr>
            <p:spPr>
              <a:xfrm flipH="1">
                <a:off x="7646091" y="2905762"/>
                <a:ext cx="11750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</a:t>
                </a:r>
                <a:r>
                  <a:rPr lang="en-US" dirty="0" smtClean="0"/>
                  <a:t>nsert 10</a:t>
                </a:r>
              </a:p>
            </p:txBody>
          </p:sp>
        </p:grpSp>
        <p:grpSp>
          <p:nvGrpSpPr>
            <p:cNvPr id="128" name="Group 127"/>
            <p:cNvGrpSpPr/>
            <p:nvPr/>
          </p:nvGrpSpPr>
          <p:grpSpPr>
            <a:xfrm>
              <a:off x="5723834" y="2519209"/>
              <a:ext cx="854671" cy="1115386"/>
              <a:chOff x="5723834" y="2519209"/>
              <a:chExt cx="854671" cy="1115386"/>
            </a:xfrm>
          </p:grpSpPr>
          <p:sp>
            <p:nvSpPr>
              <p:cNvPr id="183" name="TextBox 182"/>
              <p:cNvSpPr txBox="1"/>
              <p:nvPr/>
            </p:nvSpPr>
            <p:spPr>
              <a:xfrm>
                <a:off x="5770100" y="2970538"/>
                <a:ext cx="78341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close</a:t>
                </a:r>
                <a:endParaRPr lang="en-US" dirty="0"/>
              </a:p>
            </p:txBody>
          </p:sp>
          <p:cxnSp>
            <p:nvCxnSpPr>
              <p:cNvPr id="82" name="Straight Arrow Connector 81"/>
              <p:cNvCxnSpPr>
                <a:stCxn id="24" idx="3"/>
                <a:endCxn id="24" idx="5"/>
              </p:cNvCxnSpPr>
              <p:nvPr/>
            </p:nvCxnSpPr>
            <p:spPr bwMode="auto">
              <a:xfrm rot="16200000" flipH="1">
                <a:off x="6146973" y="2309697"/>
                <a:ext cx="12700" cy="431724"/>
              </a:xfrm>
              <a:prstGeom prst="curvedConnector3">
                <a:avLst>
                  <a:gd name="adj1" fmla="val 411622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  <p:sp>
            <p:nvSpPr>
              <p:cNvPr id="143" name="TextBox 142"/>
              <p:cNvSpPr txBox="1"/>
              <p:nvPr/>
            </p:nvSpPr>
            <p:spPr>
              <a:xfrm>
                <a:off x="5723834" y="3234485"/>
                <a:ext cx="85467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return</a:t>
                </a:r>
                <a:endParaRPr lang="en-US" dirty="0"/>
              </a:p>
            </p:txBody>
          </p:sp>
        </p:grpSp>
        <p:grpSp>
          <p:nvGrpSpPr>
            <p:cNvPr id="133" name="Group 132"/>
            <p:cNvGrpSpPr/>
            <p:nvPr/>
          </p:nvGrpSpPr>
          <p:grpSpPr>
            <a:xfrm>
              <a:off x="3922499" y="4895639"/>
              <a:ext cx="783413" cy="885760"/>
              <a:chOff x="3922499" y="4895639"/>
              <a:chExt cx="783413" cy="885760"/>
            </a:xfrm>
          </p:grpSpPr>
          <p:sp>
            <p:nvSpPr>
              <p:cNvPr id="184" name="TextBox 183"/>
              <p:cNvSpPr txBox="1"/>
              <p:nvPr/>
            </p:nvSpPr>
            <p:spPr>
              <a:xfrm>
                <a:off x="3922499" y="5381289"/>
                <a:ext cx="78341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close</a:t>
                </a:r>
                <a:endParaRPr lang="en-US" dirty="0"/>
              </a:p>
            </p:txBody>
          </p:sp>
          <p:cxnSp>
            <p:nvCxnSpPr>
              <p:cNvPr id="151" name="Straight Arrow Connector 81"/>
              <p:cNvCxnSpPr>
                <a:stCxn id="34" idx="3"/>
                <a:endCxn id="34" idx="5"/>
              </p:cNvCxnSpPr>
              <p:nvPr/>
            </p:nvCxnSpPr>
            <p:spPr bwMode="auto">
              <a:xfrm rot="16200000" flipH="1">
                <a:off x="4308391" y="4686127"/>
                <a:ext cx="12700" cy="431724"/>
              </a:xfrm>
              <a:prstGeom prst="curvedConnector3">
                <a:avLst>
                  <a:gd name="adj1" fmla="val 4656724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</p:grpSp>
        <p:grpSp>
          <p:nvGrpSpPr>
            <p:cNvPr id="132" name="Group 131"/>
            <p:cNvGrpSpPr/>
            <p:nvPr/>
          </p:nvGrpSpPr>
          <p:grpSpPr>
            <a:xfrm>
              <a:off x="4613666" y="4624737"/>
              <a:ext cx="3053487" cy="698379"/>
              <a:chOff x="4613666" y="4624737"/>
              <a:chExt cx="3053487" cy="698379"/>
            </a:xfrm>
          </p:grpSpPr>
          <p:cxnSp>
            <p:nvCxnSpPr>
              <p:cNvPr id="45" name="Straight Arrow Connector 44"/>
              <p:cNvCxnSpPr>
                <a:stCxn id="34" idx="6"/>
                <a:endCxn id="35" idx="2"/>
              </p:cNvCxnSpPr>
              <p:nvPr/>
            </p:nvCxnSpPr>
            <p:spPr bwMode="auto">
              <a:xfrm flipV="1">
                <a:off x="4613666" y="4688462"/>
                <a:ext cx="3053487" cy="527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  <p:sp>
            <p:nvSpPr>
              <p:cNvPr id="173" name="TextBox 172"/>
              <p:cNvSpPr txBox="1"/>
              <p:nvPr/>
            </p:nvSpPr>
            <p:spPr>
              <a:xfrm flipH="1">
                <a:off x="5654796" y="4624737"/>
                <a:ext cx="10211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i</a:t>
                </a:r>
                <a:r>
                  <a:rPr lang="en-US" dirty="0" smtClean="0"/>
                  <a:t>nsert 5</a:t>
                </a:r>
              </a:p>
            </p:txBody>
          </p:sp>
          <p:sp>
            <p:nvSpPr>
              <p:cNvPr id="155" name="TextBox 154"/>
              <p:cNvSpPr txBox="1"/>
              <p:nvPr/>
            </p:nvSpPr>
            <p:spPr>
              <a:xfrm flipH="1">
                <a:off x="5566929" y="4923006"/>
                <a:ext cx="116906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i</a:t>
                </a:r>
                <a:r>
                  <a:rPr lang="en-US" dirty="0" smtClean="0"/>
                  <a:t>nsert 10</a:t>
                </a:r>
              </a:p>
            </p:txBody>
          </p:sp>
        </p:grpSp>
        <p:grpSp>
          <p:nvGrpSpPr>
            <p:cNvPr id="126" name="Group 125"/>
            <p:cNvGrpSpPr/>
            <p:nvPr/>
          </p:nvGrpSpPr>
          <p:grpSpPr>
            <a:xfrm>
              <a:off x="4524253" y="2312559"/>
              <a:ext cx="1317445" cy="2163430"/>
              <a:chOff x="4524253" y="2312559"/>
              <a:chExt cx="1317445" cy="2163430"/>
            </a:xfrm>
          </p:grpSpPr>
          <p:sp>
            <p:nvSpPr>
              <p:cNvPr id="66" name="TextBox 65"/>
              <p:cNvSpPr txBox="1"/>
              <p:nvPr/>
            </p:nvSpPr>
            <p:spPr>
              <a:xfrm>
                <a:off x="4789826" y="3775059"/>
                <a:ext cx="85467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return</a:t>
                </a:r>
                <a:endParaRPr lang="en-US" dirty="0"/>
              </a:p>
            </p:txBody>
          </p:sp>
          <p:cxnSp>
            <p:nvCxnSpPr>
              <p:cNvPr id="110" name="Straight Arrow Connector 109"/>
              <p:cNvCxnSpPr>
                <a:stCxn id="34" idx="7"/>
                <a:endCxn id="24" idx="2"/>
              </p:cNvCxnSpPr>
              <p:nvPr/>
            </p:nvCxnSpPr>
            <p:spPr bwMode="auto">
              <a:xfrm flipV="1">
                <a:off x="4524253" y="2312559"/>
                <a:ext cx="1317445" cy="2163430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</p:grpSp>
        <p:grpSp>
          <p:nvGrpSpPr>
            <p:cNvPr id="129" name="Group 128"/>
            <p:cNvGrpSpPr/>
            <p:nvPr/>
          </p:nvGrpSpPr>
          <p:grpSpPr>
            <a:xfrm>
              <a:off x="6452248" y="2312559"/>
              <a:ext cx="1304318" cy="2162903"/>
              <a:chOff x="6452248" y="2312559"/>
              <a:chExt cx="1304318" cy="2162903"/>
            </a:xfrm>
          </p:grpSpPr>
          <p:sp>
            <p:nvSpPr>
              <p:cNvPr id="157" name="TextBox 156"/>
              <p:cNvSpPr txBox="1"/>
              <p:nvPr/>
            </p:nvSpPr>
            <p:spPr>
              <a:xfrm>
                <a:off x="6718519" y="3776875"/>
                <a:ext cx="78341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dirty="0" smtClean="0"/>
                  <a:t>close</a:t>
                </a:r>
                <a:endParaRPr lang="en-US" dirty="0"/>
              </a:p>
            </p:txBody>
          </p:sp>
          <p:cxnSp>
            <p:nvCxnSpPr>
              <p:cNvPr id="113" name="Straight Arrow Connector 112"/>
              <p:cNvCxnSpPr>
                <a:stCxn id="35" idx="1"/>
                <a:endCxn id="24" idx="6"/>
              </p:cNvCxnSpPr>
              <p:nvPr/>
            </p:nvCxnSpPr>
            <p:spPr bwMode="auto">
              <a:xfrm flipH="1" flipV="1">
                <a:off x="6452248" y="2312559"/>
                <a:ext cx="1304318" cy="2162903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</p:grpSp>
        <p:grpSp>
          <p:nvGrpSpPr>
            <p:cNvPr id="131" name="Group 130"/>
            <p:cNvGrpSpPr/>
            <p:nvPr/>
          </p:nvGrpSpPr>
          <p:grpSpPr>
            <a:xfrm>
              <a:off x="7385733" y="4895112"/>
              <a:ext cx="1186565" cy="1440421"/>
              <a:chOff x="7385733" y="4895112"/>
              <a:chExt cx="1186565" cy="1440421"/>
            </a:xfrm>
          </p:grpSpPr>
          <p:sp>
            <p:nvSpPr>
              <p:cNvPr id="181" name="TextBox 180"/>
              <p:cNvSpPr txBox="1"/>
              <p:nvPr/>
            </p:nvSpPr>
            <p:spPr>
              <a:xfrm flipH="1">
                <a:off x="7385733" y="5935423"/>
                <a:ext cx="118656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i</a:t>
                </a:r>
                <a:r>
                  <a:rPr lang="en-US" dirty="0" smtClean="0"/>
                  <a:t>nsert 10</a:t>
                </a:r>
              </a:p>
            </p:txBody>
          </p:sp>
          <p:sp>
            <p:nvSpPr>
              <p:cNvPr id="235" name="TextBox 234"/>
              <p:cNvSpPr txBox="1"/>
              <p:nvPr/>
            </p:nvSpPr>
            <p:spPr>
              <a:xfrm>
                <a:off x="7542594" y="5405741"/>
                <a:ext cx="85467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dirty="0" smtClean="0"/>
                  <a:t>return</a:t>
                </a:r>
                <a:endParaRPr lang="en-US" dirty="0"/>
              </a:p>
            </p:txBody>
          </p:sp>
          <p:cxnSp>
            <p:nvCxnSpPr>
              <p:cNvPr id="116" name="Curved Connector 115"/>
              <p:cNvCxnSpPr>
                <a:stCxn id="35" idx="3"/>
                <a:endCxn id="35" idx="5"/>
              </p:cNvCxnSpPr>
              <p:nvPr/>
            </p:nvCxnSpPr>
            <p:spPr bwMode="auto">
              <a:xfrm rot="16200000" flipH="1">
                <a:off x="7972428" y="4685600"/>
                <a:ext cx="12700" cy="431724"/>
              </a:xfrm>
              <a:prstGeom prst="curvedConnector3">
                <a:avLst>
                  <a:gd name="adj1" fmla="val 4656732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170" name="TextBox 169"/>
              <p:cNvSpPr txBox="1"/>
              <p:nvPr/>
            </p:nvSpPr>
            <p:spPr>
              <a:xfrm flipH="1">
                <a:off x="7471886" y="5669513"/>
                <a:ext cx="10211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i</a:t>
                </a:r>
                <a:r>
                  <a:rPr lang="en-US" dirty="0" smtClean="0"/>
                  <a:t>nsert 5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92787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</a:t>
            </a:r>
            <a:r>
              <a:rPr lang="en-US" dirty="0" smtClean="0"/>
              <a:t>efinition</a:t>
            </a:r>
          </a:p>
        </p:txBody>
      </p:sp>
      <p:sp>
        <p:nvSpPr>
          <p:cNvPr id="88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156575" cy="249355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A </a:t>
            </a:r>
            <a:r>
              <a:rPr lang="en-US" dirty="0" smtClean="0">
                <a:solidFill>
                  <a:schemeClr val="accent1"/>
                </a:solidFill>
              </a:rPr>
              <a:t>finite automaton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consists of</a:t>
            </a:r>
            <a:endParaRPr lang="en-US" dirty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/>
              <a:t>A finite collection of </a:t>
            </a:r>
            <a:r>
              <a:rPr lang="en-US" dirty="0" smtClean="0">
                <a:solidFill>
                  <a:schemeClr val="accent1"/>
                </a:solidFill>
              </a:rPr>
              <a:t>states</a:t>
            </a:r>
            <a:endParaRPr lang="en-US" dirty="0"/>
          </a:p>
          <a:p>
            <a:pPr marL="1085850" lvl="2" indent="-285750" eaLnBrk="1" hangingPunct="1"/>
            <a:r>
              <a:rPr lang="en-US" dirty="0" smtClean="0"/>
              <a:t>exactly one of these states is marked to be the </a:t>
            </a:r>
            <a:r>
              <a:rPr lang="en-US" dirty="0" smtClean="0">
                <a:solidFill>
                  <a:schemeClr val="accent1"/>
                </a:solidFill>
              </a:rPr>
              <a:t>initial state</a:t>
            </a:r>
          </a:p>
          <a:p>
            <a:pPr marL="1085850" lvl="2" indent="-285750" eaLnBrk="1" hangingPunct="1"/>
            <a:r>
              <a:rPr lang="en-US" dirty="0" smtClean="0"/>
              <a:t>some states are marked to be </a:t>
            </a:r>
            <a:r>
              <a:rPr lang="en-US" dirty="0" smtClean="0">
                <a:solidFill>
                  <a:schemeClr val="accent1"/>
                </a:solidFill>
              </a:rPr>
              <a:t>accepting states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/>
              <a:t>A finite alphabet of </a:t>
            </a:r>
            <a:r>
              <a:rPr lang="en-US" dirty="0" smtClean="0">
                <a:solidFill>
                  <a:schemeClr val="accent1"/>
                </a:solidFill>
              </a:rPr>
              <a:t>input symbols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/>
              <a:t>A </a:t>
            </a:r>
            <a:r>
              <a:rPr lang="en-US" dirty="0" smtClean="0">
                <a:solidFill>
                  <a:srgbClr val="0075F6"/>
                </a:solidFill>
              </a:rPr>
              <a:t>transition table </a:t>
            </a:r>
            <a:r>
              <a:rPr lang="en-US" dirty="0" smtClean="0"/>
              <a:t>determines a next current state for every possible combination of current state and input </a:t>
            </a:r>
            <a:r>
              <a:rPr lang="en-US" dirty="0" err="1" smtClean="0"/>
              <a:t>symb</a:t>
            </a:r>
            <a:endParaRPr lang="en-US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361054"/>
              </p:ext>
            </p:extLst>
          </p:nvPr>
        </p:nvGraphicFramePr>
        <p:xfrm>
          <a:off x="5508104" y="4293096"/>
          <a:ext cx="1296144" cy="19442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2048"/>
                <a:gridCol w="432048"/>
                <a:gridCol w="432048"/>
              </a:tblGrid>
              <a:tr h="429862"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226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q</a:t>
                      </a:r>
                      <a:r>
                        <a:rPr lang="en-US" sz="1600" baseline="-25000" dirty="0" smtClean="0"/>
                        <a:t>0</a:t>
                      </a:r>
                      <a:endParaRPr lang="en-US" sz="1600" baseline="-25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q</a:t>
                      </a:r>
                      <a:r>
                        <a:rPr lang="en-US" sz="1600" baseline="-25000" dirty="0" smtClean="0"/>
                        <a:t>1</a:t>
                      </a:r>
                      <a:endParaRPr lang="en-US" sz="1600" baseline="-25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q</a:t>
                      </a:r>
                      <a:r>
                        <a:rPr lang="en-US" sz="1600" baseline="-25000" dirty="0" smtClean="0"/>
                        <a:t>0</a:t>
                      </a:r>
                      <a:endParaRPr lang="en-US" sz="1600" baseline="-25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6808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q</a:t>
                      </a:r>
                      <a:r>
                        <a:rPr lang="en-US" sz="1600" baseline="-25000" dirty="0" smtClean="0"/>
                        <a:t>1</a:t>
                      </a:r>
                      <a:endParaRPr lang="en-US" sz="1600" baseline="-25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q</a:t>
                      </a:r>
                      <a:r>
                        <a:rPr lang="en-US" sz="1600" baseline="-25000" dirty="0" smtClean="0"/>
                        <a:t>2</a:t>
                      </a:r>
                      <a:endParaRPr lang="en-US" sz="1600" baseline="-25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q</a:t>
                      </a:r>
                      <a:r>
                        <a:rPr lang="en-US" sz="1600" baseline="-250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226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q</a:t>
                      </a:r>
                      <a:r>
                        <a:rPr lang="en-US" sz="1600" baseline="-25000" dirty="0" smtClean="0"/>
                        <a:t>2</a:t>
                      </a:r>
                      <a:endParaRPr lang="en-US" sz="1600" baseline="-25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q</a:t>
                      </a:r>
                      <a:r>
                        <a:rPr lang="en-US" sz="1600" baseline="-25000" dirty="0" smtClean="0"/>
                        <a:t>3</a:t>
                      </a:r>
                      <a:endParaRPr lang="en-US" sz="1600" baseline="-25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q</a:t>
                      </a:r>
                      <a:r>
                        <a:rPr lang="en-US" sz="1600" baseline="-25000" dirty="0" smtClean="0"/>
                        <a:t>2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3094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q</a:t>
                      </a:r>
                      <a:r>
                        <a:rPr lang="en-US" sz="1600" baseline="-25000" dirty="0" smtClean="0"/>
                        <a:t>3</a:t>
                      </a:r>
                      <a:endParaRPr lang="en-US" sz="1600" baseline="-25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q</a:t>
                      </a:r>
                      <a:r>
                        <a:rPr lang="en-US" sz="1600" baseline="-25000" dirty="0" smtClean="0"/>
                        <a:t>3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q</a:t>
                      </a:r>
                      <a:r>
                        <a:rPr lang="en-US" sz="1600" baseline="-25000" dirty="0" smtClean="0"/>
                        <a:t>3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7544" y="4437112"/>
            <a:ext cx="396775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s</a:t>
            </a:r>
            <a:r>
              <a:rPr lang="en-US" dirty="0" smtClean="0"/>
              <a:t>tates: q</a:t>
            </a:r>
            <a:r>
              <a:rPr lang="en-US" baseline="-25000" dirty="0" smtClean="0"/>
              <a:t>0</a:t>
            </a:r>
            <a:r>
              <a:rPr lang="en-US" dirty="0" smtClean="0"/>
              <a:t>, q</a:t>
            </a:r>
            <a:r>
              <a:rPr lang="en-US" baseline="-25000" dirty="0" smtClean="0"/>
              <a:t>1</a:t>
            </a:r>
            <a:r>
              <a:rPr lang="en-US" dirty="0" smtClean="0"/>
              <a:t>, q</a:t>
            </a:r>
            <a:r>
              <a:rPr lang="en-US" baseline="-25000" dirty="0" smtClean="0"/>
              <a:t>2</a:t>
            </a:r>
            <a:r>
              <a:rPr lang="en-US" dirty="0" smtClean="0"/>
              <a:t>, q</a:t>
            </a:r>
            <a:r>
              <a:rPr lang="en-US" baseline="-25000" dirty="0" smtClean="0"/>
              <a:t>3</a:t>
            </a:r>
          </a:p>
          <a:p>
            <a:pPr marL="800100" lvl="1" indent="-342900">
              <a:buFont typeface="Wingdings" charset="2"/>
              <a:buChar char="q"/>
            </a:pPr>
            <a:r>
              <a:rPr lang="en-US" dirty="0" smtClean="0"/>
              <a:t>initial state: q</a:t>
            </a:r>
            <a:r>
              <a:rPr lang="en-US" baseline="-25000" dirty="0" smtClean="0"/>
              <a:t>0</a:t>
            </a:r>
          </a:p>
          <a:p>
            <a:pPr marL="800100" lvl="1" indent="-342900">
              <a:buFont typeface="Wingdings" charset="2"/>
              <a:buChar char="q"/>
            </a:pPr>
            <a:r>
              <a:rPr lang="en-US" dirty="0"/>
              <a:t>a</a:t>
            </a:r>
            <a:r>
              <a:rPr lang="en-US" dirty="0" smtClean="0"/>
              <a:t>ccepting states: q</a:t>
            </a:r>
            <a:r>
              <a:rPr lang="en-US" baseline="-25000" dirty="0" smtClean="0"/>
              <a:t>0</a:t>
            </a:r>
            <a:r>
              <a:rPr lang="en-US" dirty="0" smtClean="0"/>
              <a:t>, q</a:t>
            </a:r>
            <a:r>
              <a:rPr lang="en-US" baseline="-25000" dirty="0" smtClean="0"/>
              <a:t>1</a:t>
            </a:r>
            <a:r>
              <a:rPr lang="en-US" dirty="0" smtClean="0"/>
              <a:t>, q</a:t>
            </a:r>
            <a:r>
              <a:rPr lang="en-US" baseline="-25000" dirty="0" smtClean="0"/>
              <a:t>2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input symbols: a, </a:t>
            </a:r>
            <a:r>
              <a:rPr lang="en-US" dirty="0"/>
              <a:t>b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</a:t>
            </a:r>
            <a:r>
              <a:rPr lang="en-US" dirty="0" smtClean="0"/>
              <a:t>ransition table: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7544" y="4005064"/>
            <a:ext cx="12537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Example: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5" name="Rectangular Callout 14"/>
          <p:cNvSpPr/>
          <p:nvPr/>
        </p:nvSpPr>
        <p:spPr bwMode="auto">
          <a:xfrm>
            <a:off x="5508104" y="4293096"/>
            <a:ext cx="1296144" cy="1980800"/>
          </a:xfrm>
          <a:prstGeom prst="wedgeRectCallout">
            <a:avLst>
              <a:gd name="adj1" fmla="val -248198"/>
              <a:gd name="adj2" fmla="val 61303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43" grpId="0" build="p" animBg="1"/>
      <p:bldP spid="5" grpId="0" build="p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ular Callout 63"/>
          <p:cNvSpPr/>
          <p:nvPr/>
        </p:nvSpPr>
        <p:spPr bwMode="auto">
          <a:xfrm>
            <a:off x="5580112" y="3501008"/>
            <a:ext cx="3240360" cy="710067"/>
          </a:xfrm>
          <a:prstGeom prst="wedgeRectCallout">
            <a:avLst>
              <a:gd name="adj1" fmla="val -94833"/>
              <a:gd name="adj2" fmla="val 150920"/>
            </a:avLst>
          </a:prstGeom>
          <a:solidFill>
            <a:schemeClr val="accent2">
              <a:alpha val="48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Arial" pitchFamily="34" charset="0"/>
              </a:rPr>
              <a:t>A</a:t>
            </a:r>
            <a:r>
              <a:rPr lang="en-US" dirty="0" smtClean="0">
                <a:latin typeface="Arial" pitchFamily="34" charset="0"/>
              </a:rPr>
              <a:t>ccepting </a:t>
            </a:r>
            <a:r>
              <a:rPr lang="en-US" dirty="0">
                <a:latin typeface="Arial" pitchFamily="34" charset="0"/>
              </a:rPr>
              <a:t>s</a:t>
            </a:r>
            <a:r>
              <a:rPr lang="en-US" dirty="0" smtClean="0">
                <a:latin typeface="Arial" pitchFamily="34" charset="0"/>
              </a:rPr>
              <a:t>tates are denoted by double circles.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5" name="Rectangular Callout 64"/>
          <p:cNvSpPr/>
          <p:nvPr/>
        </p:nvSpPr>
        <p:spPr bwMode="auto">
          <a:xfrm>
            <a:off x="5580112" y="3501008"/>
            <a:ext cx="3240360" cy="710067"/>
          </a:xfrm>
          <a:prstGeom prst="wedgeRectCallout">
            <a:avLst>
              <a:gd name="adj1" fmla="val -161925"/>
              <a:gd name="adj2" fmla="val 190326"/>
            </a:avLst>
          </a:prstGeom>
          <a:solidFill>
            <a:schemeClr val="accent2">
              <a:alpha val="48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" pitchFamily="34" charset="0"/>
              </a:rPr>
              <a:t>The initial state has a small incoming arrow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0" name="Rectangular Callout 69"/>
          <p:cNvSpPr/>
          <p:nvPr/>
        </p:nvSpPr>
        <p:spPr bwMode="auto">
          <a:xfrm>
            <a:off x="5580112" y="3501008"/>
            <a:ext cx="3240360" cy="710067"/>
          </a:xfrm>
          <a:prstGeom prst="wedgeRectCallout">
            <a:avLst>
              <a:gd name="adj1" fmla="val -72951"/>
              <a:gd name="adj2" fmla="val 156687"/>
            </a:avLst>
          </a:prstGeom>
          <a:solidFill>
            <a:schemeClr val="accent2">
              <a:alpha val="48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" pitchFamily="34" charset="0"/>
              </a:rPr>
              <a:t>Transitions are denoted by labeled arrows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State-transition diagram</a:t>
            </a:r>
            <a:endParaRPr lang="en-US" dirty="0"/>
          </a:p>
        </p:txBody>
      </p:sp>
      <p:grpSp>
        <p:nvGrpSpPr>
          <p:cNvPr id="53" name="Group 52"/>
          <p:cNvGrpSpPr/>
          <p:nvPr/>
        </p:nvGrpSpPr>
        <p:grpSpPr>
          <a:xfrm>
            <a:off x="1907704" y="4941168"/>
            <a:ext cx="5326245" cy="604385"/>
            <a:chOff x="838716" y="2290346"/>
            <a:chExt cx="5326245" cy="604385"/>
          </a:xfrm>
        </p:grpSpPr>
        <p:sp>
          <p:nvSpPr>
            <p:cNvPr id="9" name="Oval 8"/>
            <p:cNvSpPr/>
            <p:nvPr/>
          </p:nvSpPr>
          <p:spPr bwMode="auto">
            <a:xfrm>
              <a:off x="2605659" y="2290990"/>
              <a:ext cx="610550" cy="602454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4036102" y="2291634"/>
              <a:ext cx="610550" cy="602454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5554411" y="2292277"/>
              <a:ext cx="610550" cy="602454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4" name="Straight Arrow Connector 13"/>
            <p:cNvCxnSpPr>
              <a:stCxn id="5" idx="6"/>
              <a:endCxn id="9" idx="2"/>
            </p:cNvCxnSpPr>
            <p:nvPr/>
          </p:nvCxnSpPr>
          <p:spPr bwMode="auto">
            <a:xfrm>
              <a:off x="1761804" y="2591573"/>
              <a:ext cx="843855" cy="644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17" name="Straight Arrow Connector 16"/>
            <p:cNvCxnSpPr>
              <a:stCxn id="9" idx="6"/>
              <a:endCxn id="11" idx="2"/>
            </p:cNvCxnSpPr>
            <p:nvPr/>
          </p:nvCxnSpPr>
          <p:spPr bwMode="auto">
            <a:xfrm>
              <a:off x="3216209" y="2592217"/>
              <a:ext cx="819893" cy="644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20" name="Straight Arrow Connector 19"/>
            <p:cNvCxnSpPr>
              <a:stCxn id="11" idx="6"/>
              <a:endCxn id="12" idx="2"/>
            </p:cNvCxnSpPr>
            <p:nvPr/>
          </p:nvCxnSpPr>
          <p:spPr bwMode="auto">
            <a:xfrm>
              <a:off x="4646652" y="2592861"/>
              <a:ext cx="907759" cy="643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24" name="Curved Connector 23"/>
            <p:cNvCxnSpPr>
              <a:stCxn id="5" idx="3"/>
              <a:endCxn id="5" idx="5"/>
            </p:cNvCxnSpPr>
            <p:nvPr/>
          </p:nvCxnSpPr>
          <p:spPr bwMode="auto">
            <a:xfrm rot="16200000" flipH="1">
              <a:off x="1456529" y="2588711"/>
              <a:ext cx="12700" cy="431724"/>
            </a:xfrm>
            <a:prstGeom prst="curvedConnector3">
              <a:avLst>
                <a:gd name="adj1" fmla="val 4255661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28" name="Curved Connector 27"/>
            <p:cNvCxnSpPr>
              <a:stCxn id="9" idx="3"/>
              <a:endCxn id="9" idx="5"/>
            </p:cNvCxnSpPr>
            <p:nvPr/>
          </p:nvCxnSpPr>
          <p:spPr bwMode="auto">
            <a:xfrm rot="16200000" flipH="1">
              <a:off x="2910934" y="2589355"/>
              <a:ext cx="12700" cy="431724"/>
            </a:xfrm>
            <a:prstGeom prst="curvedConnector3">
              <a:avLst>
                <a:gd name="adj1" fmla="val 4381449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34" name="Curved Connector 33"/>
            <p:cNvCxnSpPr>
              <a:stCxn id="11" idx="3"/>
              <a:endCxn id="11" idx="5"/>
            </p:cNvCxnSpPr>
            <p:nvPr/>
          </p:nvCxnSpPr>
          <p:spPr bwMode="auto">
            <a:xfrm rot="16200000" flipH="1">
              <a:off x="4341377" y="2589999"/>
              <a:ext cx="12700" cy="431724"/>
            </a:xfrm>
            <a:prstGeom prst="curvedConnector3">
              <a:avLst>
                <a:gd name="adj1" fmla="val 4381441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38" name="Curved Connector 37"/>
            <p:cNvCxnSpPr>
              <a:stCxn id="12" idx="3"/>
              <a:endCxn id="12" idx="5"/>
            </p:cNvCxnSpPr>
            <p:nvPr/>
          </p:nvCxnSpPr>
          <p:spPr bwMode="auto">
            <a:xfrm rot="16200000" flipH="1">
              <a:off x="5859686" y="2590642"/>
              <a:ext cx="12700" cy="431724"/>
            </a:xfrm>
            <a:prstGeom prst="curvedConnector3">
              <a:avLst>
                <a:gd name="adj1" fmla="val 4318543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grpSp>
          <p:nvGrpSpPr>
            <p:cNvPr id="52" name="Group 51"/>
            <p:cNvGrpSpPr/>
            <p:nvPr/>
          </p:nvGrpSpPr>
          <p:grpSpPr>
            <a:xfrm>
              <a:off x="1151254" y="2290346"/>
              <a:ext cx="610550" cy="602454"/>
              <a:chOff x="1151254" y="2290346"/>
              <a:chExt cx="610550" cy="602454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1151254" y="2290346"/>
                <a:ext cx="610550" cy="602454"/>
                <a:chOff x="3220086" y="2338269"/>
                <a:chExt cx="610550" cy="602454"/>
              </a:xfrm>
            </p:grpSpPr>
            <p:sp>
              <p:nvSpPr>
                <p:cNvPr id="5" name="Oval 4"/>
                <p:cNvSpPr/>
                <p:nvPr/>
              </p:nvSpPr>
              <p:spPr bwMode="auto">
                <a:xfrm>
                  <a:off x="3220086" y="2338269"/>
                  <a:ext cx="610550" cy="602454"/>
                </a:xfrm>
                <a:prstGeom prst="ellipse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0000" tIns="46800" rIns="90000" bIns="4680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7" name="Oval 6"/>
                <p:cNvSpPr/>
                <p:nvPr/>
              </p:nvSpPr>
              <p:spPr bwMode="auto">
                <a:xfrm>
                  <a:off x="3266658" y="2381413"/>
                  <a:ext cx="517405" cy="512900"/>
                </a:xfrm>
                <a:prstGeom prst="ellipse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0000" tIns="46800" rIns="90000" bIns="4680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</p:grpSp>
          <p:sp>
            <p:nvSpPr>
              <p:cNvPr id="42" name="TextBox 41"/>
              <p:cNvSpPr txBox="1"/>
              <p:nvPr/>
            </p:nvSpPr>
            <p:spPr>
              <a:xfrm>
                <a:off x="1246092" y="2396157"/>
                <a:ext cx="42240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q</a:t>
                </a:r>
                <a:r>
                  <a:rPr lang="en-US" baseline="-25000" dirty="0" smtClean="0"/>
                  <a:t>0</a:t>
                </a:r>
                <a:endParaRPr lang="en-US" dirty="0"/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2708486" y="2396800"/>
              <a:ext cx="4224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q</a:t>
              </a:r>
              <a:r>
                <a:rPr lang="en-US" baseline="-25000" dirty="0"/>
                <a:t>1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130941" y="2389456"/>
              <a:ext cx="4224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q</a:t>
              </a:r>
              <a:r>
                <a:rPr lang="en-US" baseline="-25000" dirty="0" smtClean="0"/>
                <a:t>2</a:t>
              </a:r>
              <a:endParaRPr 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657237" y="2390100"/>
              <a:ext cx="4224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q</a:t>
              </a:r>
              <a:r>
                <a:rPr lang="en-US" baseline="-25000" dirty="0"/>
                <a:t>3</a:t>
              </a:r>
              <a:endParaRPr lang="en-US" dirty="0"/>
            </a:p>
          </p:txBody>
        </p:sp>
        <p:sp>
          <p:nvSpPr>
            <p:cNvPr id="46" name="Oval 45"/>
            <p:cNvSpPr/>
            <p:nvPr/>
          </p:nvSpPr>
          <p:spPr bwMode="auto">
            <a:xfrm>
              <a:off x="2652232" y="2334133"/>
              <a:ext cx="517405" cy="512900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4082675" y="2334777"/>
              <a:ext cx="517405" cy="512900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49" name="Straight Arrow Connector 48"/>
            <p:cNvCxnSpPr>
              <a:endCxn id="5" idx="2"/>
            </p:cNvCxnSpPr>
            <p:nvPr/>
          </p:nvCxnSpPr>
          <p:spPr bwMode="auto">
            <a:xfrm>
              <a:off x="838716" y="2587849"/>
              <a:ext cx="312538" cy="3724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</p:grpSp>
      <p:sp>
        <p:nvSpPr>
          <p:cNvPr id="57" name="TextBox 56"/>
          <p:cNvSpPr txBox="1"/>
          <p:nvPr/>
        </p:nvSpPr>
        <p:spPr>
          <a:xfrm>
            <a:off x="3059832" y="4869160"/>
            <a:ext cx="327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4499992" y="4869160"/>
            <a:ext cx="327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5940152" y="4869160"/>
            <a:ext cx="327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539552" y="4077072"/>
            <a:ext cx="45941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prefer presentation as a state-transition diagram:</a:t>
            </a:r>
            <a:endParaRPr lang="en-US" dirty="0"/>
          </a:p>
        </p:txBody>
      </p:sp>
      <p:sp>
        <p:nvSpPr>
          <p:cNvPr id="61" name="Rectangular Callout 60"/>
          <p:cNvSpPr/>
          <p:nvPr/>
        </p:nvSpPr>
        <p:spPr bwMode="auto">
          <a:xfrm>
            <a:off x="5652120" y="3501008"/>
            <a:ext cx="3168352" cy="710067"/>
          </a:xfrm>
          <a:prstGeom prst="wedgeRectCallout">
            <a:avLst>
              <a:gd name="adj1" fmla="val -12334"/>
              <a:gd name="adj2" fmla="val 153073"/>
            </a:avLst>
          </a:prstGeom>
          <a:solidFill>
            <a:schemeClr val="accent2">
              <a:alpha val="48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" pitchFamily="34" charset="0"/>
              </a:rPr>
              <a:t>Non-accepting states are denoted by single circles.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339752" y="5949280"/>
            <a:ext cx="327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337359" y="2531939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3779912" y="5949280"/>
            <a:ext cx="327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220072" y="5949280"/>
            <a:ext cx="327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624603" y="5949280"/>
            <a:ext cx="6124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</a:t>
            </a:r>
            <a:r>
              <a:rPr lang="en-US" dirty="0" smtClean="0"/>
              <a:t>, b</a:t>
            </a:r>
            <a:endParaRPr lang="en-US" dirty="0"/>
          </a:p>
        </p:txBody>
      </p:sp>
      <p:graphicFrame>
        <p:nvGraphicFramePr>
          <p:cNvPr id="74" name="Table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168975"/>
              </p:ext>
            </p:extLst>
          </p:nvPr>
        </p:nvGraphicFramePr>
        <p:xfrm>
          <a:off x="5724128" y="1412776"/>
          <a:ext cx="1296144" cy="19442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2048"/>
                <a:gridCol w="432048"/>
                <a:gridCol w="432048"/>
              </a:tblGrid>
              <a:tr h="429862"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226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q</a:t>
                      </a:r>
                      <a:r>
                        <a:rPr lang="en-US" sz="1600" baseline="-25000" dirty="0" smtClean="0"/>
                        <a:t>0</a:t>
                      </a:r>
                      <a:endParaRPr lang="en-US" sz="1600" baseline="-25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q</a:t>
                      </a:r>
                      <a:r>
                        <a:rPr lang="en-US" sz="1600" baseline="-25000" dirty="0" smtClean="0"/>
                        <a:t>1</a:t>
                      </a:r>
                      <a:endParaRPr lang="en-US" sz="1600" baseline="-25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q</a:t>
                      </a:r>
                      <a:r>
                        <a:rPr lang="en-US" sz="1600" baseline="-25000" dirty="0" smtClean="0"/>
                        <a:t>0</a:t>
                      </a:r>
                      <a:endParaRPr lang="en-US" sz="1600" baseline="-25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6808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q</a:t>
                      </a:r>
                      <a:r>
                        <a:rPr lang="en-US" sz="1600" baseline="-25000" dirty="0" smtClean="0"/>
                        <a:t>1</a:t>
                      </a:r>
                      <a:endParaRPr lang="en-US" sz="1600" baseline="-25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q</a:t>
                      </a:r>
                      <a:r>
                        <a:rPr lang="en-US" sz="1600" baseline="-25000" dirty="0" smtClean="0"/>
                        <a:t>2</a:t>
                      </a:r>
                      <a:endParaRPr lang="en-US" sz="1600" baseline="-25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q</a:t>
                      </a:r>
                      <a:r>
                        <a:rPr lang="en-US" sz="1600" baseline="-25000" dirty="0" smtClean="0"/>
                        <a:t>1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226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q</a:t>
                      </a:r>
                      <a:r>
                        <a:rPr lang="en-US" sz="1600" baseline="-25000" dirty="0" smtClean="0"/>
                        <a:t>2</a:t>
                      </a:r>
                      <a:endParaRPr lang="en-US" sz="1600" baseline="-25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q</a:t>
                      </a:r>
                      <a:r>
                        <a:rPr lang="en-US" sz="1600" baseline="-25000" dirty="0" smtClean="0"/>
                        <a:t>3</a:t>
                      </a:r>
                      <a:endParaRPr lang="en-US" sz="1600" baseline="-25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q</a:t>
                      </a:r>
                      <a:r>
                        <a:rPr lang="en-US" sz="1600" baseline="-25000" dirty="0" smtClean="0"/>
                        <a:t>2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3094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q</a:t>
                      </a:r>
                      <a:r>
                        <a:rPr lang="en-US" sz="1600" baseline="-25000" dirty="0" smtClean="0"/>
                        <a:t>3</a:t>
                      </a:r>
                      <a:endParaRPr lang="en-US" sz="1600" baseline="-25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q</a:t>
                      </a:r>
                      <a:r>
                        <a:rPr lang="en-US" sz="1600" baseline="-25000" dirty="0" smtClean="0"/>
                        <a:t>3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q</a:t>
                      </a:r>
                      <a:r>
                        <a:rPr lang="en-US" sz="1600" baseline="-25000" dirty="0" smtClean="0"/>
                        <a:t>3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pSp>
        <p:nvGrpSpPr>
          <p:cNvPr id="75" name="Group 74"/>
          <p:cNvGrpSpPr/>
          <p:nvPr/>
        </p:nvGrpSpPr>
        <p:grpSpPr>
          <a:xfrm>
            <a:off x="683568" y="1124744"/>
            <a:ext cx="3967753" cy="2678817"/>
            <a:chOff x="467544" y="4005064"/>
            <a:chExt cx="3967753" cy="2678817"/>
          </a:xfrm>
        </p:grpSpPr>
        <p:sp>
          <p:nvSpPr>
            <p:cNvPr id="76" name="TextBox 75"/>
            <p:cNvSpPr txBox="1"/>
            <p:nvPr/>
          </p:nvSpPr>
          <p:spPr>
            <a:xfrm>
              <a:off x="467544" y="4437112"/>
              <a:ext cx="3967753" cy="22467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+mj-lt"/>
                <a:buAutoNum type="arabicPeriod"/>
              </a:pPr>
              <a:r>
                <a:rPr lang="en-US" dirty="0"/>
                <a:t>s</a:t>
              </a:r>
              <a:r>
                <a:rPr lang="en-US" dirty="0" smtClean="0"/>
                <a:t>tates: q</a:t>
              </a:r>
              <a:r>
                <a:rPr lang="en-US" baseline="-25000" dirty="0" smtClean="0"/>
                <a:t>0</a:t>
              </a:r>
              <a:r>
                <a:rPr lang="en-US" dirty="0" smtClean="0"/>
                <a:t>, q</a:t>
              </a:r>
              <a:r>
                <a:rPr lang="en-US" baseline="-25000" dirty="0" smtClean="0"/>
                <a:t>1</a:t>
              </a:r>
              <a:r>
                <a:rPr lang="en-US" dirty="0" smtClean="0"/>
                <a:t>, q</a:t>
              </a:r>
              <a:r>
                <a:rPr lang="en-US" baseline="-25000" dirty="0" smtClean="0"/>
                <a:t>2</a:t>
              </a:r>
              <a:r>
                <a:rPr lang="en-US" dirty="0" smtClean="0"/>
                <a:t>, q</a:t>
              </a:r>
              <a:r>
                <a:rPr lang="en-US" baseline="-25000" dirty="0" smtClean="0"/>
                <a:t>3</a:t>
              </a:r>
            </a:p>
            <a:p>
              <a:pPr marL="800100" lvl="1" indent="-342900">
                <a:buFont typeface="Wingdings" charset="2"/>
                <a:buChar char="q"/>
              </a:pPr>
              <a:r>
                <a:rPr lang="en-US" dirty="0" smtClean="0"/>
                <a:t>initial state: q</a:t>
              </a:r>
              <a:r>
                <a:rPr lang="en-US" baseline="-25000" dirty="0" smtClean="0"/>
                <a:t>0</a:t>
              </a:r>
            </a:p>
            <a:p>
              <a:pPr marL="800100" lvl="1" indent="-342900">
                <a:buFont typeface="Wingdings" charset="2"/>
                <a:buChar char="q"/>
              </a:pPr>
              <a:r>
                <a:rPr lang="en-US" dirty="0"/>
                <a:t>a</a:t>
              </a:r>
              <a:r>
                <a:rPr lang="en-US" dirty="0" smtClean="0"/>
                <a:t>ccepting states: q</a:t>
              </a:r>
              <a:r>
                <a:rPr lang="en-US" baseline="-25000" dirty="0" smtClean="0"/>
                <a:t>0</a:t>
              </a:r>
              <a:r>
                <a:rPr lang="en-US" dirty="0" smtClean="0"/>
                <a:t>, q</a:t>
              </a:r>
              <a:r>
                <a:rPr lang="en-US" baseline="-25000" dirty="0" smtClean="0"/>
                <a:t>1</a:t>
              </a:r>
              <a:r>
                <a:rPr lang="en-US" dirty="0" smtClean="0"/>
                <a:t>, q</a:t>
              </a:r>
              <a:r>
                <a:rPr lang="en-US" baseline="-25000" dirty="0" smtClean="0"/>
                <a:t>2</a:t>
              </a:r>
              <a:endParaRPr lang="en-US" dirty="0" smtClean="0"/>
            </a:p>
            <a:p>
              <a:pPr marL="457200" indent="-457200">
                <a:buFont typeface="+mj-lt"/>
                <a:buAutoNum type="arabicPeriod"/>
              </a:pPr>
              <a:r>
                <a:rPr lang="en-US" dirty="0" smtClean="0"/>
                <a:t>input symbols: a, </a:t>
              </a:r>
              <a:r>
                <a:rPr lang="en-US" dirty="0"/>
                <a:t>b</a:t>
              </a:r>
              <a:endParaRPr lang="en-US" dirty="0" smtClean="0"/>
            </a:p>
            <a:p>
              <a:pPr marL="457200" indent="-457200">
                <a:buFont typeface="+mj-lt"/>
                <a:buAutoNum type="arabicPeriod"/>
              </a:pPr>
              <a:r>
                <a:rPr lang="en-US" dirty="0"/>
                <a:t>t</a:t>
              </a:r>
              <a:r>
                <a:rPr lang="en-US" dirty="0" smtClean="0"/>
                <a:t>ransition table: 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67544" y="4005064"/>
              <a:ext cx="12537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2"/>
                  </a:solidFill>
                </a:rPr>
                <a:t>Example:</a:t>
              </a:r>
              <a:endParaRPr lang="en-US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78" name="Rectangular Callout 77"/>
          <p:cNvSpPr/>
          <p:nvPr/>
        </p:nvSpPr>
        <p:spPr bwMode="auto">
          <a:xfrm>
            <a:off x="5724128" y="1412776"/>
            <a:ext cx="1296144" cy="1980800"/>
          </a:xfrm>
          <a:prstGeom prst="wedgeRectCallout">
            <a:avLst>
              <a:gd name="adj1" fmla="val -248198"/>
              <a:gd name="adj2" fmla="val 61303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634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4" grpId="1" animBg="1"/>
      <p:bldP spid="65" grpId="0" animBg="1"/>
      <p:bldP spid="65" grpId="1" animBg="1"/>
      <p:bldP spid="70" grpId="0" animBg="1"/>
      <p:bldP spid="70" grpId="1" animBg="1"/>
      <p:bldP spid="57" grpId="0"/>
      <p:bldP spid="58" grpId="0"/>
      <p:bldP spid="59" grpId="0"/>
      <p:bldP spid="60" grpId="0"/>
      <p:bldP spid="61" grpId="0" animBg="1"/>
      <p:bldP spid="61" grpId="1" animBg="1"/>
      <p:bldP spid="67" grpId="0"/>
      <p:bldP spid="71" grpId="0"/>
      <p:bldP spid="72" grpId="0"/>
      <p:bldP spid="7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Exploring automata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438" y="1150032"/>
            <a:ext cx="8335156" cy="106541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Consider Automaton </a:t>
            </a:r>
            <a:r>
              <a:rPr lang="en-US" dirty="0"/>
              <a:t>10 </a:t>
            </a:r>
            <a:r>
              <a:rPr lang="en-US" dirty="0" smtClean="0"/>
              <a:t>at</a:t>
            </a:r>
          </a:p>
          <a:p>
            <a:pPr marL="0" indent="0" algn="ctr">
              <a:buNone/>
            </a:pP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://www.win.tue.nl/~wstomv/edu/2is80/explore-automata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Can we reconstruct it by exploration?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21" y="2723443"/>
            <a:ext cx="2992753" cy="38210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98087" y="2618421"/>
            <a:ext cx="3888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we, in addition, know that </a:t>
            </a:r>
            <a:r>
              <a:rPr lang="en-US" dirty="0" smtClean="0">
                <a:solidFill>
                  <a:srgbClr val="FF0000"/>
                </a:solidFill>
              </a:rPr>
              <a:t>the automaton has 4 states</a:t>
            </a:r>
            <a:r>
              <a:rPr lang="en-US" dirty="0" smtClean="0"/>
              <a:t>, then we can completely reconstruct it: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231675" y="3706092"/>
            <a:ext cx="3206577" cy="2500408"/>
            <a:chOff x="5231675" y="3226315"/>
            <a:chExt cx="3206577" cy="2500408"/>
          </a:xfrm>
        </p:grpSpPr>
        <p:grpSp>
          <p:nvGrpSpPr>
            <p:cNvPr id="129" name="Group 128"/>
            <p:cNvGrpSpPr/>
            <p:nvPr/>
          </p:nvGrpSpPr>
          <p:grpSpPr>
            <a:xfrm>
              <a:off x="5231675" y="3226315"/>
              <a:ext cx="3206577" cy="2500408"/>
              <a:chOff x="5004048" y="3322168"/>
              <a:chExt cx="3206577" cy="2500408"/>
            </a:xfrm>
          </p:grpSpPr>
          <p:sp>
            <p:nvSpPr>
              <p:cNvPr id="8" name="Oval 7"/>
              <p:cNvSpPr/>
              <p:nvPr/>
            </p:nvSpPr>
            <p:spPr bwMode="auto">
              <a:xfrm>
                <a:off x="5364088" y="4941168"/>
                <a:ext cx="610550" cy="602454"/>
              </a:xfrm>
              <a:prstGeom prst="ellips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cxnSp>
            <p:nvCxnSpPr>
              <p:cNvPr id="10" name="Straight Arrow Connector 9"/>
              <p:cNvCxnSpPr>
                <a:stCxn id="33" idx="1"/>
                <a:endCxn id="9" idx="6"/>
              </p:cNvCxnSpPr>
              <p:nvPr/>
            </p:nvCxnSpPr>
            <p:spPr bwMode="auto">
              <a:xfrm flipH="1" flipV="1">
                <a:off x="5974638" y="4018259"/>
                <a:ext cx="991031" cy="1011136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  <p:cxnSp>
            <p:nvCxnSpPr>
              <p:cNvPr id="11" name="Straight Arrow Connector 10"/>
              <p:cNvCxnSpPr>
                <a:stCxn id="7" idx="3"/>
                <a:endCxn id="8" idx="6"/>
              </p:cNvCxnSpPr>
              <p:nvPr/>
            </p:nvCxnSpPr>
            <p:spPr bwMode="auto">
              <a:xfrm flipH="1">
                <a:off x="5974638" y="4231903"/>
                <a:ext cx="957774" cy="1010492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  <p:cxnSp>
            <p:nvCxnSpPr>
              <p:cNvPr id="12" name="Straight Arrow Connector 11"/>
              <p:cNvCxnSpPr>
                <a:stCxn id="8" idx="6"/>
                <a:endCxn id="33" idx="2"/>
              </p:cNvCxnSpPr>
              <p:nvPr/>
            </p:nvCxnSpPr>
            <p:spPr bwMode="auto">
              <a:xfrm>
                <a:off x="5974638" y="5242395"/>
                <a:ext cx="901618" cy="0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  <p:cxnSp>
            <p:nvCxnSpPr>
              <p:cNvPr id="14" name="Curved Connector 13"/>
              <p:cNvCxnSpPr>
                <a:stCxn id="7" idx="7"/>
                <a:endCxn id="7" idx="6"/>
              </p:cNvCxnSpPr>
              <p:nvPr/>
            </p:nvCxnSpPr>
            <p:spPr bwMode="auto">
              <a:xfrm rot="16200000" flipH="1">
                <a:off x="7302342" y="3867697"/>
                <a:ext cx="213000" cy="89413"/>
              </a:xfrm>
              <a:prstGeom prst="curvedConnector4">
                <a:avLst>
                  <a:gd name="adj1" fmla="val -148745"/>
                  <a:gd name="adj2" fmla="val 632512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  <p:cxnSp>
            <p:nvCxnSpPr>
              <p:cNvPr id="15" name="Curved Connector 14"/>
              <p:cNvCxnSpPr>
                <a:stCxn id="9" idx="6"/>
                <a:endCxn id="7" idx="2"/>
              </p:cNvCxnSpPr>
              <p:nvPr/>
            </p:nvCxnSpPr>
            <p:spPr bwMode="auto">
              <a:xfrm>
                <a:off x="5974638" y="4018259"/>
                <a:ext cx="868361" cy="644"/>
              </a:xfrm>
              <a:prstGeom prst="curvedConnector3">
                <a:avLst>
                  <a:gd name="adj1" fmla="val 50000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  <p:grpSp>
            <p:nvGrpSpPr>
              <p:cNvPr id="55" name="Group 54"/>
              <p:cNvGrpSpPr/>
              <p:nvPr/>
            </p:nvGrpSpPr>
            <p:grpSpPr>
              <a:xfrm>
                <a:off x="6876256" y="4941168"/>
                <a:ext cx="610550" cy="602454"/>
                <a:chOff x="5388594" y="3717032"/>
                <a:chExt cx="610550" cy="602454"/>
              </a:xfrm>
            </p:grpSpPr>
            <p:sp>
              <p:nvSpPr>
                <p:cNvPr id="33" name="Oval 32"/>
                <p:cNvSpPr/>
                <p:nvPr/>
              </p:nvSpPr>
              <p:spPr bwMode="auto">
                <a:xfrm>
                  <a:off x="5388594" y="3717032"/>
                  <a:ext cx="610550" cy="602454"/>
                </a:xfrm>
                <a:prstGeom prst="ellipse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0000" tIns="46800" rIns="90000" bIns="4680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4" name="Oval 33"/>
                <p:cNvSpPr/>
                <p:nvPr/>
              </p:nvSpPr>
              <p:spPr bwMode="auto">
                <a:xfrm>
                  <a:off x="5435166" y="3760176"/>
                  <a:ext cx="517405" cy="512900"/>
                </a:xfrm>
                <a:prstGeom prst="ellipse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0000" tIns="46800" rIns="90000" bIns="4680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</p:grpSp>
          <p:grpSp>
            <p:nvGrpSpPr>
              <p:cNvPr id="69" name="Group 68"/>
              <p:cNvGrpSpPr/>
              <p:nvPr/>
            </p:nvGrpSpPr>
            <p:grpSpPr>
              <a:xfrm>
                <a:off x="5364088" y="3717032"/>
                <a:ext cx="610550" cy="602454"/>
                <a:chOff x="5364088" y="3717032"/>
                <a:chExt cx="610550" cy="602454"/>
              </a:xfrm>
            </p:grpSpPr>
            <p:sp>
              <p:nvSpPr>
                <p:cNvPr id="9" name="Oval 8"/>
                <p:cNvSpPr/>
                <p:nvPr/>
              </p:nvSpPr>
              <p:spPr bwMode="auto">
                <a:xfrm>
                  <a:off x="5364088" y="3717032"/>
                  <a:ext cx="610550" cy="602454"/>
                </a:xfrm>
                <a:prstGeom prst="ellipse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0000" tIns="46800" rIns="90000" bIns="4680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5457621" y="3789040"/>
                  <a:ext cx="42240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q</a:t>
                  </a:r>
                  <a:r>
                    <a:rPr lang="en-US" baseline="-25000" dirty="0" smtClean="0"/>
                    <a:t>0</a:t>
                  </a:r>
                  <a:endParaRPr lang="en-US" dirty="0"/>
                </a:p>
              </p:txBody>
            </p:sp>
          </p:grpSp>
          <p:sp>
            <p:nvSpPr>
              <p:cNvPr id="19" name="TextBox 18"/>
              <p:cNvSpPr txBox="1"/>
              <p:nvPr/>
            </p:nvSpPr>
            <p:spPr>
              <a:xfrm>
                <a:off x="5457621" y="5013176"/>
                <a:ext cx="42240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q</a:t>
                </a:r>
                <a:r>
                  <a:rPr lang="en-US" baseline="-25000" dirty="0" smtClean="0"/>
                  <a:t>2</a:t>
                </a:r>
                <a:endParaRPr lang="en-US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967205" y="5043639"/>
                <a:ext cx="42240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q</a:t>
                </a:r>
                <a:r>
                  <a:rPr lang="en-US" baseline="-25000" dirty="0"/>
                  <a:t>3</a:t>
                </a:r>
                <a:endParaRPr lang="en-US" dirty="0"/>
              </a:p>
            </p:txBody>
          </p:sp>
          <p:grpSp>
            <p:nvGrpSpPr>
              <p:cNvPr id="70" name="Group 69"/>
              <p:cNvGrpSpPr/>
              <p:nvPr/>
            </p:nvGrpSpPr>
            <p:grpSpPr>
              <a:xfrm>
                <a:off x="6842999" y="3717676"/>
                <a:ext cx="610550" cy="602454"/>
                <a:chOff x="6842999" y="3717676"/>
                <a:chExt cx="610550" cy="602454"/>
              </a:xfrm>
            </p:grpSpPr>
            <p:sp>
              <p:nvSpPr>
                <p:cNvPr id="7" name="Oval 6"/>
                <p:cNvSpPr/>
                <p:nvPr/>
              </p:nvSpPr>
              <p:spPr bwMode="auto">
                <a:xfrm>
                  <a:off x="6842999" y="3717676"/>
                  <a:ext cx="610550" cy="602454"/>
                </a:xfrm>
                <a:prstGeom prst="ellipse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0000" tIns="46800" rIns="90000" bIns="4680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945826" y="3823486"/>
                  <a:ext cx="42240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q</a:t>
                  </a:r>
                  <a:r>
                    <a:rPr lang="en-US" baseline="-25000" dirty="0"/>
                    <a:t>1</a:t>
                  </a:r>
                  <a:endParaRPr lang="en-US" dirty="0"/>
                </a:p>
              </p:txBody>
            </p:sp>
            <p:sp>
              <p:nvSpPr>
                <p:cNvPr id="21" name="Oval 20"/>
                <p:cNvSpPr/>
                <p:nvPr/>
              </p:nvSpPr>
              <p:spPr bwMode="auto">
                <a:xfrm>
                  <a:off x="6889572" y="3760819"/>
                  <a:ext cx="517405" cy="512900"/>
                </a:xfrm>
                <a:prstGeom prst="ellipse">
                  <a:avLst/>
                </a:prstGeom>
                <a:noFill/>
                <a:ln w="2857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0000" tIns="46800" rIns="90000" bIns="46800" numCol="1" rtlCol="0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0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</p:grpSp>
          <p:cxnSp>
            <p:nvCxnSpPr>
              <p:cNvPr id="23" name="Straight Arrow Connector 22"/>
              <p:cNvCxnSpPr>
                <a:endCxn id="9" idx="2"/>
              </p:cNvCxnSpPr>
              <p:nvPr/>
            </p:nvCxnSpPr>
            <p:spPr bwMode="auto">
              <a:xfrm>
                <a:off x="5004048" y="4005064"/>
                <a:ext cx="360040" cy="13195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  <p:sp>
            <p:nvSpPr>
              <p:cNvPr id="24" name="TextBox 23"/>
              <p:cNvSpPr txBox="1"/>
              <p:nvPr/>
            </p:nvSpPr>
            <p:spPr>
              <a:xfrm>
                <a:off x="6228184" y="3645024"/>
                <a:ext cx="3273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6271268" y="4767996"/>
                <a:ext cx="3273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881591" y="3322168"/>
                <a:ext cx="3273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5048256" y="4432976"/>
                <a:ext cx="3273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b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6234393" y="5212753"/>
                <a:ext cx="3273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b</a:t>
                </a:r>
              </a:p>
            </p:txBody>
          </p:sp>
          <p:cxnSp>
            <p:nvCxnSpPr>
              <p:cNvPr id="74" name="Straight Arrow Connector 73"/>
              <p:cNvCxnSpPr>
                <a:stCxn id="9" idx="3"/>
                <a:endCxn id="8" idx="1"/>
              </p:cNvCxnSpPr>
              <p:nvPr/>
            </p:nvCxnSpPr>
            <p:spPr bwMode="auto">
              <a:xfrm>
                <a:off x="5453501" y="4231259"/>
                <a:ext cx="0" cy="798136"/>
              </a:xfrm>
              <a:prstGeom prst="straightConnector1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  <p:cxnSp>
            <p:nvCxnSpPr>
              <p:cNvPr id="115" name="Curved Connector 114"/>
              <p:cNvCxnSpPr>
                <a:stCxn id="33" idx="5"/>
                <a:endCxn id="33" idx="6"/>
              </p:cNvCxnSpPr>
              <p:nvPr/>
            </p:nvCxnSpPr>
            <p:spPr bwMode="auto">
              <a:xfrm rot="5400000" flipH="1" flipV="1">
                <a:off x="7335599" y="5304188"/>
                <a:ext cx="213000" cy="89413"/>
              </a:xfrm>
              <a:prstGeom prst="curvedConnector4">
                <a:avLst>
                  <a:gd name="adj1" fmla="val -148745"/>
                  <a:gd name="adj2" fmla="val 632512"/>
                </a:avLst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lg" len="lg"/>
              </a:ln>
              <a:effectLst/>
            </p:spPr>
          </p:cxnSp>
          <p:sp>
            <p:nvSpPr>
              <p:cNvPr id="124" name="TextBox 123"/>
              <p:cNvSpPr txBox="1"/>
              <p:nvPr/>
            </p:nvSpPr>
            <p:spPr>
              <a:xfrm>
                <a:off x="6272995" y="4054414"/>
                <a:ext cx="3273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>
                <a:off x="7883317" y="5422466"/>
                <a:ext cx="3273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cxnSp>
          <p:nvCxnSpPr>
            <p:cNvPr id="22" name="Straight Arrow Connector 21"/>
            <p:cNvCxnSpPr>
              <a:stCxn id="8" idx="7"/>
              <a:endCxn id="9" idx="5"/>
            </p:cNvCxnSpPr>
            <p:nvPr/>
          </p:nvCxnSpPr>
          <p:spPr bwMode="auto">
            <a:xfrm flipV="1">
              <a:off x="6112852" y="4135406"/>
              <a:ext cx="0" cy="798136"/>
            </a:xfrm>
            <a:prstGeom prst="straightConnector1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43" name="TextBox 42"/>
            <p:cNvSpPr txBox="1"/>
            <p:nvPr/>
          </p:nvSpPr>
          <p:spPr>
            <a:xfrm>
              <a:off x="5861786" y="4425589"/>
              <a:ext cx="3273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63861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</a:t>
            </a:r>
            <a:r>
              <a:rPr lang="en-US" dirty="0" smtClean="0"/>
              <a:t>efinition</a:t>
            </a:r>
          </a:p>
        </p:txBody>
      </p:sp>
      <p:sp>
        <p:nvSpPr>
          <p:cNvPr id="88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156575" cy="249355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A </a:t>
            </a:r>
            <a:r>
              <a:rPr lang="en-US" dirty="0" smtClean="0">
                <a:solidFill>
                  <a:schemeClr val="accent1"/>
                </a:solidFill>
              </a:rPr>
              <a:t>finite automaton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consists of</a:t>
            </a:r>
            <a:endParaRPr lang="en-US" dirty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/>
              <a:t>A finite collection of </a:t>
            </a:r>
            <a:r>
              <a:rPr lang="en-US" dirty="0" smtClean="0">
                <a:solidFill>
                  <a:schemeClr val="accent1"/>
                </a:solidFill>
              </a:rPr>
              <a:t>states</a:t>
            </a:r>
            <a:endParaRPr lang="en-US" dirty="0"/>
          </a:p>
          <a:p>
            <a:pPr marL="1085850" lvl="2" indent="-285750" eaLnBrk="1" hangingPunct="1"/>
            <a:r>
              <a:rPr lang="en-US" dirty="0" smtClean="0"/>
              <a:t>exactly one of these states is marked to be the </a:t>
            </a:r>
            <a:r>
              <a:rPr lang="en-US" dirty="0" smtClean="0">
                <a:solidFill>
                  <a:schemeClr val="accent1"/>
                </a:solidFill>
              </a:rPr>
              <a:t>initial state</a:t>
            </a:r>
          </a:p>
          <a:p>
            <a:pPr marL="1085850" lvl="2" indent="-285750" eaLnBrk="1" hangingPunct="1"/>
            <a:r>
              <a:rPr lang="en-US" dirty="0" smtClean="0"/>
              <a:t>some states are marked to be </a:t>
            </a:r>
            <a:r>
              <a:rPr lang="en-US" dirty="0" smtClean="0">
                <a:solidFill>
                  <a:schemeClr val="accent1"/>
                </a:solidFill>
              </a:rPr>
              <a:t>accepting states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/>
              <a:t>A finite alphabet of </a:t>
            </a:r>
            <a:r>
              <a:rPr lang="en-US" dirty="0" smtClean="0">
                <a:solidFill>
                  <a:schemeClr val="accent1"/>
                </a:solidFill>
              </a:rPr>
              <a:t>input symbols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 smtClean="0"/>
              <a:t>A </a:t>
            </a:r>
            <a:r>
              <a:rPr lang="en-US" dirty="0" smtClean="0">
                <a:solidFill>
                  <a:srgbClr val="0075F6"/>
                </a:solidFill>
              </a:rPr>
              <a:t>transition table </a:t>
            </a:r>
            <a:r>
              <a:rPr lang="en-US" dirty="0" smtClean="0"/>
              <a:t>determines a next current state for every possible combination of current state and input </a:t>
            </a:r>
            <a:r>
              <a:rPr lang="en-US" dirty="0" err="1" smtClean="0"/>
              <a:t>symb</a:t>
            </a:r>
            <a:endParaRPr lang="en-US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796868"/>
              </p:ext>
            </p:extLst>
          </p:nvPr>
        </p:nvGraphicFramePr>
        <p:xfrm>
          <a:off x="5508104" y="4293096"/>
          <a:ext cx="1296144" cy="19442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2048"/>
                <a:gridCol w="432048"/>
                <a:gridCol w="432048"/>
              </a:tblGrid>
              <a:tr h="429862"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226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q</a:t>
                      </a:r>
                      <a:r>
                        <a:rPr lang="en-US" sz="1600" baseline="-25000" dirty="0" smtClean="0"/>
                        <a:t>0</a:t>
                      </a:r>
                      <a:endParaRPr lang="en-US" sz="1600" baseline="-25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q</a:t>
                      </a:r>
                      <a:r>
                        <a:rPr lang="en-US" sz="1600" baseline="-25000" dirty="0" smtClean="0"/>
                        <a:t>1</a:t>
                      </a:r>
                      <a:endParaRPr lang="en-US" sz="1600" baseline="-25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q</a:t>
                      </a:r>
                      <a:r>
                        <a:rPr lang="en-US" sz="1600" baseline="-25000" dirty="0" smtClean="0"/>
                        <a:t>2</a:t>
                      </a:r>
                      <a:endParaRPr lang="en-US" sz="1600" baseline="-25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6808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q</a:t>
                      </a:r>
                      <a:r>
                        <a:rPr lang="en-US" sz="1600" baseline="-25000" dirty="0" smtClean="0"/>
                        <a:t>1</a:t>
                      </a:r>
                      <a:endParaRPr lang="en-US" sz="1600" baseline="-25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q</a:t>
                      </a:r>
                      <a:r>
                        <a:rPr lang="en-US" sz="1600" baseline="-25000" dirty="0" smtClean="0"/>
                        <a:t>1</a:t>
                      </a:r>
                      <a:endParaRPr lang="en-US" sz="1600" baseline="-25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q</a:t>
                      </a:r>
                      <a:r>
                        <a:rPr lang="en-US" sz="1600" baseline="-25000" dirty="0" smtClean="0"/>
                        <a:t>2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226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q</a:t>
                      </a:r>
                      <a:r>
                        <a:rPr lang="en-US" sz="1600" baseline="-25000" dirty="0" smtClean="0"/>
                        <a:t>2</a:t>
                      </a:r>
                      <a:endParaRPr lang="en-US" sz="1600" baseline="-25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q</a:t>
                      </a:r>
                      <a:r>
                        <a:rPr lang="en-US" sz="1600" baseline="-25000" dirty="0" smtClean="0"/>
                        <a:t>0</a:t>
                      </a:r>
                      <a:endParaRPr lang="en-US" sz="1600" baseline="-25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q</a:t>
                      </a:r>
                      <a:r>
                        <a:rPr lang="en-US" sz="1600" baseline="-25000" dirty="0" smtClean="0"/>
                        <a:t>3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3094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q</a:t>
                      </a:r>
                      <a:r>
                        <a:rPr lang="en-US" sz="1600" baseline="-25000" dirty="0" smtClean="0"/>
                        <a:t>3</a:t>
                      </a:r>
                      <a:endParaRPr lang="en-US" sz="1600" baseline="-25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q</a:t>
                      </a:r>
                      <a:r>
                        <a:rPr lang="en-US" sz="1600" baseline="-25000" dirty="0" smtClean="0"/>
                        <a:t>0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q</a:t>
                      </a:r>
                      <a:r>
                        <a:rPr lang="en-US" sz="1600" baseline="-25000" dirty="0" smtClean="0"/>
                        <a:t>3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7544" y="4437112"/>
            <a:ext cx="360066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s</a:t>
            </a:r>
            <a:r>
              <a:rPr lang="en-US" dirty="0" smtClean="0"/>
              <a:t>tates: q</a:t>
            </a:r>
            <a:r>
              <a:rPr lang="en-US" baseline="-25000" dirty="0" smtClean="0"/>
              <a:t>0</a:t>
            </a:r>
            <a:r>
              <a:rPr lang="en-US" dirty="0" smtClean="0"/>
              <a:t>, q</a:t>
            </a:r>
            <a:r>
              <a:rPr lang="en-US" baseline="-25000" dirty="0" smtClean="0"/>
              <a:t>1</a:t>
            </a:r>
            <a:r>
              <a:rPr lang="en-US" dirty="0" smtClean="0"/>
              <a:t>, q</a:t>
            </a:r>
            <a:r>
              <a:rPr lang="en-US" baseline="-25000" dirty="0" smtClean="0"/>
              <a:t>2</a:t>
            </a:r>
            <a:r>
              <a:rPr lang="en-US" dirty="0" smtClean="0"/>
              <a:t>, q</a:t>
            </a:r>
            <a:r>
              <a:rPr lang="en-US" baseline="-25000" dirty="0" smtClean="0"/>
              <a:t>3</a:t>
            </a:r>
          </a:p>
          <a:p>
            <a:pPr marL="800100" lvl="1" indent="-342900">
              <a:buFont typeface="Wingdings" charset="2"/>
              <a:buChar char="q"/>
            </a:pPr>
            <a:r>
              <a:rPr lang="en-US" dirty="0" smtClean="0"/>
              <a:t>initial state: q</a:t>
            </a:r>
            <a:r>
              <a:rPr lang="en-US" baseline="-25000" dirty="0" smtClean="0"/>
              <a:t>0</a:t>
            </a:r>
          </a:p>
          <a:p>
            <a:pPr marL="800100" lvl="1" indent="-342900">
              <a:buFont typeface="Wingdings" charset="2"/>
              <a:buChar char="q"/>
            </a:pPr>
            <a:r>
              <a:rPr lang="en-US" dirty="0"/>
              <a:t>a</a:t>
            </a:r>
            <a:r>
              <a:rPr lang="en-US" dirty="0" smtClean="0"/>
              <a:t>ccepting states: q</a:t>
            </a:r>
            <a:r>
              <a:rPr lang="en-US" baseline="-25000" dirty="0"/>
              <a:t>1</a:t>
            </a:r>
            <a:r>
              <a:rPr lang="en-US" dirty="0" smtClean="0"/>
              <a:t>, q</a:t>
            </a:r>
            <a:r>
              <a:rPr lang="en-US" baseline="-25000" dirty="0"/>
              <a:t>3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input symbols: a, </a:t>
            </a:r>
            <a:r>
              <a:rPr lang="en-US" dirty="0"/>
              <a:t>b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</a:t>
            </a:r>
            <a:r>
              <a:rPr lang="en-US" dirty="0" smtClean="0"/>
              <a:t>ransition table: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7544" y="4005064"/>
            <a:ext cx="12537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Example: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5" name="Rectangular Callout 14"/>
          <p:cNvSpPr/>
          <p:nvPr/>
        </p:nvSpPr>
        <p:spPr bwMode="auto">
          <a:xfrm>
            <a:off x="5508104" y="4293096"/>
            <a:ext cx="1296144" cy="1980800"/>
          </a:xfrm>
          <a:prstGeom prst="wedgeRectCallout">
            <a:avLst>
              <a:gd name="adj1" fmla="val -248198"/>
              <a:gd name="adj2" fmla="val 61303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030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5" grpId="0" animBg="1"/>
    </p:bldLst>
  </p:timing>
</p:sld>
</file>

<file path=ppt/theme/theme1.xml><?xml version="1.0" encoding="utf-8"?>
<a:theme xmlns:a="http://schemas.openxmlformats.org/drawingml/2006/main" name="Level">
  <a:themeElements>
    <a:clrScheme name="">
      <a:dk1>
        <a:srgbClr val="000000"/>
      </a:dk1>
      <a:lt1>
        <a:srgbClr val="FFFFFF"/>
      </a:lt1>
      <a:dk2>
        <a:srgbClr val="01486B"/>
      </a:dk2>
      <a:lt2>
        <a:srgbClr val="002A58"/>
      </a:lt2>
      <a:accent1>
        <a:srgbClr val="0075F6"/>
      </a:accent1>
      <a:accent2>
        <a:srgbClr val="02886B"/>
      </a:accent2>
      <a:accent3>
        <a:srgbClr val="FFFFFF"/>
      </a:accent3>
      <a:accent4>
        <a:srgbClr val="000000"/>
      </a:accent4>
      <a:accent5>
        <a:srgbClr val="AABDFA"/>
      </a:accent5>
      <a:accent6>
        <a:srgbClr val="027B60"/>
      </a:accent6>
      <a:hlink>
        <a:srgbClr val="D60029"/>
      </a:hlink>
      <a:folHlink>
        <a:srgbClr val="009900"/>
      </a:folHlink>
    </a:clrScheme>
    <a:fontScheme name="Level">
      <a:majorFont>
        <a:latin typeface="TUE Met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</a:spPr>
      <a:bodyPr/>
      <a:lstStyle/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9">
        <a:dk1>
          <a:srgbClr val="000000"/>
        </a:dk1>
        <a:lt1>
          <a:srgbClr val="FFFFFF"/>
        </a:lt1>
        <a:dk2>
          <a:srgbClr val="01486B"/>
        </a:dk2>
        <a:lt2>
          <a:srgbClr val="002A58"/>
        </a:lt2>
        <a:accent1>
          <a:srgbClr val="439DFF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B0CCFF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0">
        <a:dk1>
          <a:srgbClr val="000000"/>
        </a:dk1>
        <a:lt1>
          <a:srgbClr val="FFFFFF"/>
        </a:lt1>
        <a:dk2>
          <a:srgbClr val="01486B"/>
        </a:dk2>
        <a:lt2>
          <a:srgbClr val="002A58"/>
        </a:lt2>
        <a:accent1>
          <a:srgbClr val="439DFF"/>
        </a:accent1>
        <a:accent2>
          <a:srgbClr val="02886B"/>
        </a:accent2>
        <a:accent3>
          <a:srgbClr val="FFFFFF"/>
        </a:accent3>
        <a:accent4>
          <a:srgbClr val="000000"/>
        </a:accent4>
        <a:accent5>
          <a:srgbClr val="B0CCFF"/>
        </a:accent5>
        <a:accent6>
          <a:srgbClr val="027B60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1">
        <a:dk1>
          <a:srgbClr val="000000"/>
        </a:dk1>
        <a:lt1>
          <a:srgbClr val="FFFFFF"/>
        </a:lt1>
        <a:dk2>
          <a:srgbClr val="01486B"/>
        </a:dk2>
        <a:lt2>
          <a:srgbClr val="002A58"/>
        </a:lt2>
        <a:accent1>
          <a:srgbClr val="439DFF"/>
        </a:accent1>
        <a:accent2>
          <a:srgbClr val="02886B"/>
        </a:accent2>
        <a:accent3>
          <a:srgbClr val="FFFFFF"/>
        </a:accent3>
        <a:accent4>
          <a:srgbClr val="000000"/>
        </a:accent4>
        <a:accent5>
          <a:srgbClr val="B0CCFF"/>
        </a:accent5>
        <a:accent6>
          <a:srgbClr val="027B60"/>
        </a:accent6>
        <a:hlink>
          <a:srgbClr val="03B58F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2">
        <a:dk1>
          <a:srgbClr val="000000"/>
        </a:dk1>
        <a:lt1>
          <a:srgbClr val="FFFFFF"/>
        </a:lt1>
        <a:dk2>
          <a:srgbClr val="01486B"/>
        </a:dk2>
        <a:lt2>
          <a:srgbClr val="002A58"/>
        </a:lt2>
        <a:accent1>
          <a:srgbClr val="439DFF"/>
        </a:accent1>
        <a:accent2>
          <a:srgbClr val="02886B"/>
        </a:accent2>
        <a:accent3>
          <a:srgbClr val="FFFFFF"/>
        </a:accent3>
        <a:accent4>
          <a:srgbClr val="000000"/>
        </a:accent4>
        <a:accent5>
          <a:srgbClr val="B0CCFF"/>
        </a:accent5>
        <a:accent6>
          <a:srgbClr val="027B60"/>
        </a:accent6>
        <a:hlink>
          <a:srgbClr val="03B58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3">
        <a:dk1>
          <a:srgbClr val="000000"/>
        </a:dk1>
        <a:lt1>
          <a:srgbClr val="FFFFFF"/>
        </a:lt1>
        <a:dk2>
          <a:srgbClr val="01486B"/>
        </a:dk2>
        <a:lt2>
          <a:srgbClr val="002A58"/>
        </a:lt2>
        <a:accent1>
          <a:srgbClr val="439DFF"/>
        </a:accent1>
        <a:accent2>
          <a:srgbClr val="02886B"/>
        </a:accent2>
        <a:accent3>
          <a:srgbClr val="FFFFFF"/>
        </a:accent3>
        <a:accent4>
          <a:srgbClr val="000000"/>
        </a:accent4>
        <a:accent5>
          <a:srgbClr val="B0CCFF"/>
        </a:accent5>
        <a:accent6>
          <a:srgbClr val="027B60"/>
        </a:accent6>
        <a:hlink>
          <a:srgbClr val="07B14C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4">
        <a:dk1>
          <a:srgbClr val="000000"/>
        </a:dk1>
        <a:lt1>
          <a:srgbClr val="FFFFFF"/>
        </a:lt1>
        <a:dk2>
          <a:srgbClr val="01486B"/>
        </a:dk2>
        <a:lt2>
          <a:srgbClr val="002A58"/>
        </a:lt2>
        <a:accent1>
          <a:srgbClr val="439DFF"/>
        </a:accent1>
        <a:accent2>
          <a:srgbClr val="02886B"/>
        </a:accent2>
        <a:accent3>
          <a:srgbClr val="FFFFFF"/>
        </a:accent3>
        <a:accent4>
          <a:srgbClr val="000000"/>
        </a:accent4>
        <a:accent5>
          <a:srgbClr val="B0CCFF"/>
        </a:accent5>
        <a:accent6>
          <a:srgbClr val="027B60"/>
        </a:accent6>
        <a:hlink>
          <a:srgbClr val="8ED80A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5">
        <a:dk1>
          <a:srgbClr val="000000"/>
        </a:dk1>
        <a:lt1>
          <a:srgbClr val="FFFFFF"/>
        </a:lt1>
        <a:dk2>
          <a:srgbClr val="01486B"/>
        </a:dk2>
        <a:lt2>
          <a:srgbClr val="002A58"/>
        </a:lt2>
        <a:accent1>
          <a:srgbClr val="1182FF"/>
        </a:accent1>
        <a:accent2>
          <a:srgbClr val="02886B"/>
        </a:accent2>
        <a:accent3>
          <a:srgbClr val="FFFFFF"/>
        </a:accent3>
        <a:accent4>
          <a:srgbClr val="000000"/>
        </a:accent4>
        <a:accent5>
          <a:srgbClr val="AAC1FF"/>
        </a:accent5>
        <a:accent6>
          <a:srgbClr val="027B60"/>
        </a:accent6>
        <a:hlink>
          <a:srgbClr val="8ED80A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16">
        <a:dk1>
          <a:srgbClr val="000000"/>
        </a:dk1>
        <a:lt1>
          <a:srgbClr val="FFFFFF"/>
        </a:lt1>
        <a:dk2>
          <a:srgbClr val="01486B"/>
        </a:dk2>
        <a:lt2>
          <a:srgbClr val="002A58"/>
        </a:lt2>
        <a:accent1>
          <a:srgbClr val="0075F6"/>
        </a:accent1>
        <a:accent2>
          <a:srgbClr val="02886B"/>
        </a:accent2>
        <a:accent3>
          <a:srgbClr val="FFFFFF"/>
        </a:accent3>
        <a:accent4>
          <a:srgbClr val="000000"/>
        </a:accent4>
        <a:accent5>
          <a:srgbClr val="AABDFA"/>
        </a:accent5>
        <a:accent6>
          <a:srgbClr val="027B60"/>
        </a:accent6>
        <a:hlink>
          <a:srgbClr val="8ED80A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GDIntro2006</Template>
  <TotalTime>17694</TotalTime>
  <Words>2189</Words>
  <Application>Microsoft Macintosh PowerPoint</Application>
  <PresentationFormat>On-screen Show (4:3)</PresentationFormat>
  <Paragraphs>443</Paragraphs>
  <Slides>27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Level</vt:lpstr>
      <vt:lpstr>Fundamentals of Informatics</vt:lpstr>
      <vt:lpstr>PowerPoint Presentation</vt:lpstr>
      <vt:lpstr>Automata</vt:lpstr>
      <vt:lpstr>The OV chip card automaton</vt:lpstr>
      <vt:lpstr>A simple vending machine</vt:lpstr>
      <vt:lpstr>Definition</vt:lpstr>
      <vt:lpstr>State-transition diagram</vt:lpstr>
      <vt:lpstr>Exploring automata</vt:lpstr>
      <vt:lpstr>Definition</vt:lpstr>
      <vt:lpstr>Definition</vt:lpstr>
      <vt:lpstr>A simple vending machine</vt:lpstr>
      <vt:lpstr>Language accepted by an automaton</vt:lpstr>
      <vt:lpstr>Example</vt:lpstr>
      <vt:lpstr>Example</vt:lpstr>
      <vt:lpstr>Example</vt:lpstr>
      <vt:lpstr>Designing Finite Automata</vt:lpstr>
      <vt:lpstr>Designing Finite Automata</vt:lpstr>
      <vt:lpstr>Designing Finite Automata</vt:lpstr>
      <vt:lpstr>Designing Finite Automata</vt:lpstr>
      <vt:lpstr>Application: password policy</vt:lpstr>
      <vt:lpstr>Regular expressions</vt:lpstr>
      <vt:lpstr>Example regular expressions</vt:lpstr>
      <vt:lpstr>Applications</vt:lpstr>
      <vt:lpstr>Kleene’s theorem (1956)</vt:lpstr>
      <vt:lpstr>Regular languages</vt:lpstr>
      <vt:lpstr>Some concluding remarks</vt:lpstr>
      <vt:lpstr>Material</vt:lpstr>
    </vt:vector>
  </TitlesOfParts>
  <Company>Technische Universiteit Eindhoven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2IL05 Data Structures</dc:title>
  <dc:creator>Bettina Speckmann</dc:creator>
  <cp:lastModifiedBy>Tom Verhoeff</cp:lastModifiedBy>
  <cp:revision>1124</cp:revision>
  <cp:lastPrinted>2015-11-11T13:25:23Z</cp:lastPrinted>
  <dcterms:created xsi:type="dcterms:W3CDTF">2007-08-26T17:39:31Z</dcterms:created>
  <dcterms:modified xsi:type="dcterms:W3CDTF">2015-11-12T06:55:11Z</dcterms:modified>
</cp:coreProperties>
</file>