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8" r:id="rId3"/>
    <p:sldId id="497" r:id="rId4"/>
    <p:sldId id="512" r:id="rId5"/>
    <p:sldId id="482" r:id="rId6"/>
    <p:sldId id="515" r:id="rId7"/>
    <p:sldId id="480" r:id="rId8"/>
    <p:sldId id="483" r:id="rId9"/>
    <p:sldId id="479" r:id="rId10"/>
    <p:sldId id="477" r:id="rId11"/>
    <p:sldId id="488" r:id="rId12"/>
    <p:sldId id="487" r:id="rId13"/>
    <p:sldId id="490" r:id="rId14"/>
    <p:sldId id="486" r:id="rId15"/>
    <p:sldId id="500" r:id="rId16"/>
    <p:sldId id="496" r:id="rId17"/>
    <p:sldId id="493" r:id="rId18"/>
    <p:sldId id="492" r:id="rId19"/>
    <p:sldId id="503" r:id="rId20"/>
    <p:sldId id="504" r:id="rId21"/>
    <p:sldId id="507" r:id="rId22"/>
    <p:sldId id="514" r:id="rId23"/>
    <p:sldId id="509" r:id="rId24"/>
    <p:sldId id="510" r:id="rId25"/>
    <p:sldId id="511" r:id="rId26"/>
    <p:sldId id="484" r:id="rId27"/>
    <p:sldId id="501" r:id="rId28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29"/>
    <a:srgbClr val="0075F6"/>
    <a:srgbClr val="66FFFF"/>
    <a:srgbClr val="00FFCC"/>
    <a:srgbClr val="6666FF"/>
    <a:srgbClr val="CC3399"/>
    <a:srgbClr val="B2B2B2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4" autoAdjust="0"/>
    <p:restoredTop sz="78798" autoAdjust="0"/>
  </p:normalViewPr>
  <p:slideViewPr>
    <p:cSldViewPr snapToGrid="0">
      <p:cViewPr varScale="1">
        <p:scale>
          <a:sx n="93" d="100"/>
          <a:sy n="93" d="100"/>
        </p:scale>
        <p:origin x="2224" y="208"/>
      </p:cViewPr>
      <p:guideLst>
        <p:guide orient="horz" pos="10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0" d="100"/>
          <a:sy n="110" d="100"/>
        </p:scale>
        <p:origin x="-4312" y="-128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A0A64D-BBF1-4427-8E6D-DD674507F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CFD8B5-0E2B-47C3-8C41-74533DDD4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8FB62-D5A8-46DE-9997-61C2E3F8AFE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7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fact, there are straightforward methods for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constructing a finite automaton that accepts the language denoted by a regular expression, and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associating a regular expression with a finite automaton.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baseline="0" dirty="0" smtClean="0"/>
              <a:t>So: the validity of e-mail addresses, dates, credit card numbers can be checked with a finite automaton!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0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9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6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 corresponds to running the Turing</a:t>
            </a:r>
            <a:r>
              <a:rPr lang="en-US" baseline="0" dirty="0" smtClean="0"/>
              <a:t> machine on 11x1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6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3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87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r>
              <a:rPr lang="en-US" baseline="0" dirty="0" smtClean="0"/>
              <a:t> corresponds to running the Turing machine on 001m100.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r>
              <a:rPr lang="en-US" baseline="0" dirty="0" smtClean="0"/>
              <a:t> corresponds to running the Turing machine on 001m100.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596"/>
            <a:ext cx="4040188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8924"/>
            <a:ext cx="4040188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8596"/>
            <a:ext cx="4041775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8924"/>
            <a:ext cx="4041775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86775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pic>
        <p:nvPicPr>
          <p:cNvPr id="2054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morphett.info/turing/turing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Fundamentals of Informatics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379788"/>
            <a:ext cx="6778625" cy="2586642"/>
          </a:xfrm>
        </p:spPr>
        <p:txBody>
          <a:bodyPr/>
          <a:lstStyle/>
          <a:p>
            <a:pPr eaLnBrk="1" hangingPunct="1"/>
            <a:r>
              <a:rPr lang="en-US" dirty="0" smtClean="0"/>
              <a:t>Lecture 3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/>
              <a:t>Turing Machines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en-US" dirty="0" smtClean="0"/>
              <a:t>Bas </a:t>
            </a:r>
            <a:r>
              <a:rPr lang="en-US" dirty="0" err="1" smtClean="0"/>
              <a:t>Luttik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Turing machine (definition)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156575" cy="3744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Turing machine </a:t>
            </a:r>
            <a:r>
              <a:rPr lang="en-US" dirty="0" smtClean="0">
                <a:solidFill>
                  <a:srgbClr val="000000"/>
                </a:solidFill>
              </a:rPr>
              <a:t>consists of</a:t>
            </a:r>
            <a:endParaRPr lang="en-US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A finite collection of </a:t>
            </a:r>
            <a:r>
              <a:rPr lang="en-US" dirty="0" smtClean="0">
                <a:solidFill>
                  <a:schemeClr val="accent1"/>
                </a:solidFill>
              </a:rPr>
              <a:t>states</a:t>
            </a:r>
            <a:endParaRPr lang="en-US" dirty="0"/>
          </a:p>
          <a:p>
            <a:pPr marL="1085850" lvl="2" indent="-285750" eaLnBrk="1" hangingPunct="1"/>
            <a:r>
              <a:rPr lang="en-US" dirty="0" smtClean="0"/>
              <a:t>exactly one of these states is marked to be the </a:t>
            </a:r>
            <a:r>
              <a:rPr lang="en-US" dirty="0" smtClean="0">
                <a:solidFill>
                  <a:schemeClr val="accent1"/>
                </a:solidFill>
              </a:rPr>
              <a:t>initial state</a:t>
            </a:r>
          </a:p>
          <a:p>
            <a:pPr marL="1085850" lvl="2" indent="-285750" eaLnBrk="1" hangingPunct="1"/>
            <a:r>
              <a:rPr lang="en-US" dirty="0" smtClean="0"/>
              <a:t>some states are so-called </a:t>
            </a:r>
            <a:r>
              <a:rPr lang="en-US" dirty="0" smtClean="0">
                <a:solidFill>
                  <a:schemeClr val="accent1"/>
                </a:solidFill>
              </a:rPr>
              <a:t>halting states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A finite alphabet of </a:t>
            </a:r>
            <a:r>
              <a:rPr lang="en-US" dirty="0" smtClean="0">
                <a:solidFill>
                  <a:schemeClr val="accent1"/>
                </a:solidFill>
              </a:rPr>
              <a:t>tape symbols </a:t>
            </a:r>
            <a:r>
              <a:rPr lang="en-US" dirty="0" smtClean="0">
                <a:solidFill>
                  <a:schemeClr val="accent4"/>
                </a:solidFill>
              </a:rPr>
              <a:t>including a special symbol </a:t>
            </a:r>
            <a:r>
              <a:rPr lang="en-US" dirty="0" smtClean="0">
                <a:solidFill>
                  <a:schemeClr val="accent1"/>
                </a:solidFill>
              </a:rPr>
              <a:t>◻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75F6"/>
                </a:solidFill>
              </a:rPr>
              <a:t>transition table </a:t>
            </a:r>
            <a:r>
              <a:rPr lang="en-US" dirty="0" smtClean="0"/>
              <a:t>determining for every combination of a </a:t>
            </a:r>
            <a:r>
              <a:rPr lang="en-US" i="1" dirty="0" smtClean="0"/>
              <a:t>non-halting current state</a:t>
            </a:r>
            <a:r>
              <a:rPr lang="en-US" dirty="0" smtClean="0"/>
              <a:t> and </a:t>
            </a:r>
            <a:r>
              <a:rPr lang="en-US" i="1" dirty="0" smtClean="0"/>
              <a:t>scanned tape symbol</a:t>
            </a:r>
            <a:r>
              <a:rPr lang="en-US" dirty="0" smtClean="0"/>
              <a:t>:</a:t>
            </a:r>
          </a:p>
          <a:p>
            <a:pPr marL="1257300" lvl="2" indent="-457200" eaLnBrk="1" hangingPunct="1"/>
            <a:r>
              <a:rPr lang="en-US" dirty="0" smtClean="0"/>
              <a:t>a new tape symbol (to be written on the position of the scanned tape symbol),</a:t>
            </a:r>
          </a:p>
          <a:p>
            <a:pPr marL="1257300" lvl="2" indent="-457200" eaLnBrk="1" hangingPunct="1"/>
            <a:r>
              <a:rPr lang="en-US" dirty="0" smtClean="0"/>
              <a:t>a direction of movement of the tape head (L or R), and</a:t>
            </a:r>
          </a:p>
          <a:p>
            <a:pPr marL="1257300" lvl="2" indent="-457200" eaLnBrk="1" hangingPunct="1"/>
            <a:r>
              <a:rPr lang="en-US" dirty="0"/>
              <a:t>a next current </a:t>
            </a:r>
            <a:r>
              <a:rPr lang="en-US" dirty="0" smtClean="0"/>
              <a:t>state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76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8917"/>
              </p:ext>
            </p:extLst>
          </p:nvPr>
        </p:nvGraphicFramePr>
        <p:xfrm>
          <a:off x="4037090" y="1182231"/>
          <a:ext cx="4906885" cy="1432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81377"/>
                <a:gridCol w="981377"/>
                <a:gridCol w="981377"/>
                <a:gridCol w="981377"/>
                <a:gridCol w="981377"/>
              </a:tblGrid>
              <a:tr h="295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current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</a:t>
                      </a:r>
                      <a:r>
                        <a:rPr lang="en-US" sz="1400" baseline="0" dirty="0" smtClean="0"/>
                        <a:t> scanned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 written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next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◻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◻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199" y="1182231"/>
            <a:ext cx="30806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states: </a:t>
            </a:r>
            <a:r>
              <a:rPr lang="en-US" dirty="0" smtClean="0"/>
              <a:t>q, h</a:t>
            </a:r>
            <a:endParaRPr lang="en-US" baseline="-25000" dirty="0"/>
          </a:p>
          <a:p>
            <a:pPr marL="800100" lvl="1" indent="-342900">
              <a:buFont typeface="Wingdings" charset="2"/>
              <a:buChar char="q"/>
            </a:pPr>
            <a:r>
              <a:rPr lang="en-US" dirty="0"/>
              <a:t>initial state: </a:t>
            </a:r>
            <a:r>
              <a:rPr lang="en-US" dirty="0" smtClean="0"/>
              <a:t>q</a:t>
            </a:r>
            <a:endParaRPr lang="en-US" baseline="-25000" dirty="0"/>
          </a:p>
          <a:p>
            <a:pPr marL="800100" lvl="1" indent="-342900">
              <a:buFont typeface="Wingdings" charset="2"/>
              <a:buChar char="q"/>
            </a:pPr>
            <a:r>
              <a:rPr lang="en-US" dirty="0"/>
              <a:t>h</a:t>
            </a:r>
            <a:r>
              <a:rPr lang="en-US" dirty="0" smtClean="0"/>
              <a:t>alting states</a:t>
            </a:r>
            <a:r>
              <a:rPr lang="en-US" dirty="0"/>
              <a:t>: </a:t>
            </a:r>
            <a:r>
              <a:rPr lang="en-US" dirty="0" smtClean="0"/>
              <a:t>h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ape symbols</a:t>
            </a:r>
            <a:r>
              <a:rPr lang="en-US" dirty="0"/>
              <a:t>: </a:t>
            </a:r>
            <a:r>
              <a:rPr lang="en-US" dirty="0" smtClean="0"/>
              <a:t>0, 1, ◻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transition table: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037089" y="1182231"/>
            <a:ext cx="4906885" cy="1432559"/>
          </a:xfrm>
          <a:prstGeom prst="wedgeRectCallout">
            <a:avLst>
              <a:gd name="adj1" fmla="val -74789"/>
              <a:gd name="adj2" fmla="val 9330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134063" y="4527294"/>
            <a:ext cx="1787078" cy="1306344"/>
            <a:chOff x="1134063" y="4224870"/>
            <a:chExt cx="1787078" cy="1306344"/>
          </a:xfrm>
        </p:grpSpPr>
        <p:sp>
          <p:nvSpPr>
            <p:cNvPr id="12" name="TextBox 11"/>
            <p:cNvSpPr txBox="1"/>
            <p:nvPr/>
          </p:nvSpPr>
          <p:spPr>
            <a:xfrm>
              <a:off x="1775789" y="497721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◻◻L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22095" y="5161882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q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422095" y="5161882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4" name="Straight Arrow Connector 53"/>
            <p:cNvCxnSpPr>
              <a:endCxn id="53" idx="2"/>
            </p:cNvCxnSpPr>
            <p:nvPr/>
          </p:nvCxnSpPr>
          <p:spPr bwMode="auto">
            <a:xfrm>
              <a:off x="1134063" y="5341882"/>
              <a:ext cx="288032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Donut 59"/>
            <p:cNvSpPr/>
            <p:nvPr/>
          </p:nvSpPr>
          <p:spPr bwMode="auto">
            <a:xfrm>
              <a:off x="2561141" y="5161882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2" name="Straight Arrow Connector 61"/>
            <p:cNvCxnSpPr>
              <a:stCxn id="53" idx="6"/>
              <a:endCxn id="60" idx="2"/>
            </p:cNvCxnSpPr>
            <p:nvPr/>
          </p:nvCxnSpPr>
          <p:spPr bwMode="auto">
            <a:xfrm>
              <a:off x="1782095" y="5341882"/>
              <a:ext cx="77904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2544489" y="5146716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h</a:t>
              </a:r>
              <a:endParaRPr lang="en-US" sz="1800" dirty="0"/>
            </a:p>
          </p:txBody>
        </p:sp>
        <p:cxnSp>
          <p:nvCxnSpPr>
            <p:cNvPr id="73" name="Curved Connector 72"/>
            <p:cNvCxnSpPr>
              <a:stCxn id="53" idx="1"/>
              <a:endCxn id="53" idx="7"/>
            </p:cNvCxnSpPr>
            <p:nvPr/>
          </p:nvCxnSpPr>
          <p:spPr bwMode="auto">
            <a:xfrm rot="5400000" flipH="1" flipV="1">
              <a:off x="1602095" y="5087324"/>
              <a:ext cx="12700" cy="254558"/>
            </a:xfrm>
            <a:prstGeom prst="curvedConnector3">
              <a:avLst>
                <a:gd name="adj1" fmla="val 35892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1278079" y="4441802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78079" y="4224870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457200" y="3733916"/>
            <a:ext cx="8003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prefer </a:t>
            </a:r>
            <a:r>
              <a:rPr lang="en-US" dirty="0" smtClean="0"/>
              <a:t>to present a Turing machine as </a:t>
            </a:r>
            <a:r>
              <a:rPr lang="en-US" dirty="0"/>
              <a:t>a state-transition diagram: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040954" y="4267127"/>
            <a:ext cx="4903020" cy="1292662"/>
            <a:chOff x="4040954" y="4267127"/>
            <a:chExt cx="4903020" cy="1292662"/>
          </a:xfrm>
        </p:grpSpPr>
        <p:sp>
          <p:nvSpPr>
            <p:cNvPr id="86" name="Rectangular Callout 85"/>
            <p:cNvSpPr/>
            <p:nvPr/>
          </p:nvSpPr>
          <p:spPr bwMode="auto">
            <a:xfrm>
              <a:off x="4040954" y="4286057"/>
              <a:ext cx="4903020" cy="1237320"/>
            </a:xfrm>
            <a:prstGeom prst="wedgeRectCallout">
              <a:avLst>
                <a:gd name="adj1" fmla="val -82650"/>
                <a:gd name="adj2" fmla="val 40851"/>
              </a:avLst>
            </a:prstGeom>
            <a:solidFill>
              <a:srgbClr val="02886B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040954" y="4267127"/>
              <a:ext cx="490302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Transitions in a state-transition diagram for a Turing machine are labeled with ‘triples’ consisting of</a:t>
              </a:r>
            </a:p>
            <a:p>
              <a:pPr algn="ctr"/>
              <a:r>
                <a:rPr lang="en-US" sz="1600" dirty="0" smtClean="0"/>
                <a:t>&lt;symbol scanned&gt; &lt;symbol written&gt; &lt;motion&gt;</a:t>
              </a:r>
            </a:p>
          </p:txBody>
        </p:sp>
      </p:grpSp>
      <p:sp>
        <p:nvSpPr>
          <p:cNvPr id="89" name="Rectangular Callout 88"/>
          <p:cNvSpPr/>
          <p:nvPr/>
        </p:nvSpPr>
        <p:spPr bwMode="auto">
          <a:xfrm>
            <a:off x="4052986" y="5781983"/>
            <a:ext cx="4903020" cy="648512"/>
          </a:xfrm>
          <a:prstGeom prst="wedgeRectCallout">
            <a:avLst>
              <a:gd name="adj1" fmla="val -72834"/>
              <a:gd name="adj2" fmla="val -63092"/>
            </a:avLst>
          </a:prstGeom>
          <a:solidFill>
            <a:srgbClr val="02886B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For clarity, we may </a:t>
            </a:r>
            <a:r>
              <a:rPr lang="en-US" sz="1800" dirty="0" smtClean="0">
                <a:latin typeface="Arial" pitchFamily="34" charset="0"/>
              </a:rPr>
              <a:t>depict halting states with a double circle (but we sometimes forget!)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9" grpId="0" animBg="1"/>
      <p:bldP spid="8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machine: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computation</a:t>
            </a:r>
            <a:r>
              <a:rPr lang="en-US" dirty="0" smtClean="0">
                <a:solidFill>
                  <a:schemeClr val="accent4"/>
                </a:solidFill>
              </a:rPr>
              <a:t> of a Turing machine starts in the initial state, with some </a:t>
            </a:r>
            <a:r>
              <a:rPr lang="en-US" dirty="0" smtClean="0">
                <a:solidFill>
                  <a:schemeClr val="accent1"/>
                </a:solidFill>
              </a:rPr>
              <a:t>input sequence</a:t>
            </a:r>
            <a:r>
              <a:rPr lang="en-US" dirty="0" smtClean="0">
                <a:solidFill>
                  <a:schemeClr val="accent4"/>
                </a:solidFill>
              </a:rPr>
              <a:t> of symbols on the tape and the tape head on the left-most symbol of the sequence (if it is non-empty).</a:t>
            </a:r>
          </a:p>
          <a:p>
            <a:pPr marL="0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The machine then repeatedly performs the following operation, until it enters a halting state:</a:t>
            </a:r>
          </a:p>
          <a:p>
            <a:pPr marL="400050" lvl="1" indent="0"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on the basis of the current state and the scanned tape symbol it</a:t>
            </a:r>
          </a:p>
          <a:p>
            <a:pPr lvl="1" indent="-342900"/>
            <a:r>
              <a:rPr lang="en-US" i="1" dirty="0" smtClean="0">
                <a:solidFill>
                  <a:schemeClr val="accent4"/>
                </a:solidFill>
              </a:rPr>
              <a:t>looks up the corresponding row in the table,</a:t>
            </a:r>
          </a:p>
          <a:p>
            <a:pPr lvl="1" indent="-342900"/>
            <a:r>
              <a:rPr lang="en-US" i="1" dirty="0" smtClean="0">
                <a:solidFill>
                  <a:schemeClr val="accent4"/>
                </a:solidFill>
              </a:rPr>
              <a:t>carries out the appropriate actions (write new symbol, move the tape head), and</a:t>
            </a:r>
          </a:p>
          <a:p>
            <a:pPr lvl="1" indent="-342900"/>
            <a:r>
              <a:rPr lang="en-US" i="1" dirty="0" smtClean="0">
                <a:solidFill>
                  <a:schemeClr val="accent4"/>
                </a:solidFill>
              </a:rPr>
              <a:t>enters the next state.</a:t>
            </a:r>
          </a:p>
          <a:p>
            <a:pPr lvl="1" indent="-342900"/>
            <a:endParaRPr lang="en-US" i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The sequence that is found on the tape after the computation has halted is its </a:t>
            </a:r>
            <a:r>
              <a:rPr lang="en-US" dirty="0" smtClean="0">
                <a:solidFill>
                  <a:schemeClr val="accent1"/>
                </a:solidFill>
              </a:rPr>
              <a:t>output sequence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4830484" y="4548480"/>
            <a:ext cx="4103199" cy="1633397"/>
          </a:xfrm>
          <a:prstGeom prst="wedgeRectCallout">
            <a:avLst>
              <a:gd name="adj1" fmla="val -117129"/>
              <a:gd name="adj2" fmla="val -192042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We assume that the input sequence is either the empty sequence, or a non-empty sequence of non-blank symbols written consecutively on the tape.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21307" y="1714190"/>
            <a:ext cx="1787078" cy="1306344"/>
            <a:chOff x="1134063" y="4224870"/>
            <a:chExt cx="1787078" cy="1306344"/>
          </a:xfrm>
        </p:grpSpPr>
        <p:sp>
          <p:nvSpPr>
            <p:cNvPr id="12" name="TextBox 11"/>
            <p:cNvSpPr txBox="1"/>
            <p:nvPr/>
          </p:nvSpPr>
          <p:spPr>
            <a:xfrm>
              <a:off x="1775789" y="497721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◻◻L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22095" y="5161882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q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422095" y="5161882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4" name="Straight Arrow Connector 53"/>
            <p:cNvCxnSpPr>
              <a:endCxn id="53" idx="2"/>
            </p:cNvCxnSpPr>
            <p:nvPr/>
          </p:nvCxnSpPr>
          <p:spPr bwMode="auto">
            <a:xfrm>
              <a:off x="1134063" y="5341882"/>
              <a:ext cx="288032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Donut 59"/>
            <p:cNvSpPr/>
            <p:nvPr/>
          </p:nvSpPr>
          <p:spPr bwMode="auto">
            <a:xfrm>
              <a:off x="2561141" y="5161882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2" name="Straight Arrow Connector 61"/>
            <p:cNvCxnSpPr>
              <a:stCxn id="53" idx="6"/>
              <a:endCxn id="60" idx="2"/>
            </p:cNvCxnSpPr>
            <p:nvPr/>
          </p:nvCxnSpPr>
          <p:spPr bwMode="auto">
            <a:xfrm>
              <a:off x="1782095" y="5341882"/>
              <a:ext cx="77904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2544489" y="5146716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h</a:t>
              </a:r>
              <a:endParaRPr lang="en-US" sz="1800" dirty="0"/>
            </a:p>
          </p:txBody>
        </p:sp>
        <p:cxnSp>
          <p:nvCxnSpPr>
            <p:cNvPr id="73" name="Curved Connector 72"/>
            <p:cNvCxnSpPr>
              <a:stCxn id="53" idx="1"/>
              <a:endCxn id="53" idx="7"/>
            </p:cNvCxnSpPr>
            <p:nvPr/>
          </p:nvCxnSpPr>
          <p:spPr bwMode="auto">
            <a:xfrm rot="5400000" flipH="1" flipV="1">
              <a:off x="1602095" y="5087324"/>
              <a:ext cx="12700" cy="254558"/>
            </a:xfrm>
            <a:prstGeom prst="curvedConnector3">
              <a:avLst>
                <a:gd name="adj1" fmla="val 35892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1278079" y="4441802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78079" y="4224870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457580" y="1195462"/>
            <a:ext cx="8003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Consider the following Turing machine: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581" y="3308523"/>
            <a:ext cx="8003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result of the computation of this Turing machine: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39098"/>
              </p:ext>
            </p:extLst>
          </p:nvPr>
        </p:nvGraphicFramePr>
        <p:xfrm>
          <a:off x="2598815" y="3868618"/>
          <a:ext cx="4128120" cy="1854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64060"/>
                <a:gridCol w="2064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sequence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50692" y="4235326"/>
            <a:ext cx="45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9153" y="4228658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09663" y="4628768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27349" y="4628768"/>
            <a:ext cx="59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56375" y="4960348"/>
            <a:ext cx="89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10101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4960348"/>
            <a:ext cx="89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01010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08556" y="5281601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ε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26643" y="5281601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ε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581" y="6093296"/>
            <a:ext cx="5473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Turing machine inverts binary sequences.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886B"/>
                </a:solidFill>
              </a:rPr>
              <a:t>Example</a:t>
            </a:r>
            <a:endParaRPr lang="en-US" dirty="0">
              <a:solidFill>
                <a:srgbClr val="02886B"/>
              </a:solidFill>
            </a:endParaRPr>
          </a:p>
          <a:p>
            <a:pPr marL="0" indent="0">
              <a:buNone/>
            </a:pPr>
            <a:r>
              <a:rPr lang="en-US" dirty="0" smtClean="0"/>
              <a:t>Construct a Turing machine that multiplies a binary number by 2: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19872" y="2867175"/>
            <a:ext cx="1787078" cy="1306344"/>
            <a:chOff x="1134063" y="4224870"/>
            <a:chExt cx="1787078" cy="1306344"/>
          </a:xfrm>
        </p:grpSpPr>
        <p:sp>
          <p:nvSpPr>
            <p:cNvPr id="5" name="TextBox 4"/>
            <p:cNvSpPr txBox="1"/>
            <p:nvPr/>
          </p:nvSpPr>
          <p:spPr>
            <a:xfrm>
              <a:off x="1778995" y="4977216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◻0 </a:t>
              </a:r>
              <a:r>
                <a:rPr lang="en-US" sz="1800" dirty="0"/>
                <a:t>L</a:t>
              </a:r>
              <a:endParaRPr lang="en-US" sz="1800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2095" y="5161882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22095" y="5161882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>
              <a:endCxn id="7" idx="2"/>
            </p:cNvCxnSpPr>
            <p:nvPr/>
          </p:nvCxnSpPr>
          <p:spPr bwMode="auto">
            <a:xfrm>
              <a:off x="1134063" y="5341882"/>
              <a:ext cx="288032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Donut 8"/>
            <p:cNvSpPr/>
            <p:nvPr/>
          </p:nvSpPr>
          <p:spPr bwMode="auto">
            <a:xfrm>
              <a:off x="2561141" y="5161882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7" idx="6"/>
              <a:endCxn id="9" idx="2"/>
            </p:cNvCxnSpPr>
            <p:nvPr/>
          </p:nvCxnSpPr>
          <p:spPr bwMode="auto">
            <a:xfrm>
              <a:off x="1782095" y="5341882"/>
              <a:ext cx="77904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" name="Curved Connector 11"/>
            <p:cNvCxnSpPr>
              <a:stCxn id="7" idx="1"/>
              <a:endCxn id="7" idx="7"/>
            </p:cNvCxnSpPr>
            <p:nvPr/>
          </p:nvCxnSpPr>
          <p:spPr bwMode="auto">
            <a:xfrm rot="5400000" flipH="1" flipV="1">
              <a:off x="1602095" y="5087324"/>
              <a:ext cx="12700" cy="254558"/>
            </a:xfrm>
            <a:prstGeom prst="curvedConnector3">
              <a:avLst>
                <a:gd name="adj1" fmla="val 35892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278079" y="4441802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78079" y="4224870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23105" y="378326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66106" y="3783263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TM: (unary) multiplication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418165" y="345697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◻1R</a:t>
            </a:r>
          </a:p>
        </p:txBody>
      </p:sp>
      <p:cxnSp>
        <p:nvCxnSpPr>
          <p:cNvPr id="9" name="Straight Arrow Connector 8"/>
          <p:cNvCxnSpPr>
            <a:endCxn id="23" idx="2"/>
          </p:cNvCxnSpPr>
          <p:nvPr/>
        </p:nvCxnSpPr>
        <p:spPr bwMode="auto">
          <a:xfrm>
            <a:off x="1261274" y="2680723"/>
            <a:ext cx="36004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Donut 10"/>
          <p:cNvSpPr/>
          <p:nvPr/>
        </p:nvSpPr>
        <p:spPr bwMode="auto">
          <a:xfrm>
            <a:off x="1621354" y="4497602"/>
            <a:ext cx="360000" cy="360000"/>
          </a:xfrm>
          <a:prstGeom prst="donut">
            <a:avLst>
              <a:gd name="adj" fmla="val 1343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621314" y="2500723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2773442" y="2500723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0" name="Straight Arrow Connector 29"/>
          <p:cNvCxnSpPr>
            <a:stCxn id="23" idx="6"/>
            <a:endCxn id="28" idx="2"/>
          </p:cNvCxnSpPr>
          <p:nvPr/>
        </p:nvCxnSpPr>
        <p:spPr bwMode="auto">
          <a:xfrm>
            <a:off x="1981314" y="2680723"/>
            <a:ext cx="792128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010315" y="235670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◻*R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87957" y="250149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41" name="Oval 40"/>
          <p:cNvSpPr/>
          <p:nvPr/>
        </p:nvSpPr>
        <p:spPr bwMode="auto">
          <a:xfrm>
            <a:off x="3781554" y="3456976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2" name="Straight Arrow Connector 41"/>
          <p:cNvCxnSpPr>
            <a:stCxn id="41" idx="7"/>
            <a:endCxn id="52" idx="3"/>
          </p:cNvCxnSpPr>
          <p:nvPr/>
        </p:nvCxnSpPr>
        <p:spPr bwMode="auto">
          <a:xfrm flipV="1">
            <a:off x="4088833" y="2808002"/>
            <a:ext cx="825562" cy="70169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205490" y="271674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◻◻L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4861674" y="2500723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28" idx="5"/>
            <a:endCxn id="41" idx="1"/>
          </p:cNvCxnSpPr>
          <p:nvPr/>
        </p:nvCxnSpPr>
        <p:spPr bwMode="auto">
          <a:xfrm>
            <a:off x="3080721" y="2808002"/>
            <a:ext cx="753554" cy="70169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846384" y="291070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1◻L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90210" y="2501491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5941794" y="3456976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1" name="Straight Arrow Connector 60"/>
          <p:cNvCxnSpPr>
            <a:stCxn id="52" idx="5"/>
            <a:endCxn id="60" idx="1"/>
          </p:cNvCxnSpPr>
          <p:nvPr/>
        </p:nvCxnSpPr>
        <p:spPr bwMode="auto">
          <a:xfrm>
            <a:off x="5168953" y="2808002"/>
            <a:ext cx="825562" cy="70169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7201954" y="2510015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91610" y="29107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xxL</a:t>
            </a:r>
            <a:endParaRPr lang="en-US" sz="1800" dirty="0" smtClean="0"/>
          </a:p>
        </p:txBody>
      </p:sp>
      <p:cxnSp>
        <p:nvCxnSpPr>
          <p:cNvPr id="66" name="Straight Arrow Connector 65"/>
          <p:cNvCxnSpPr>
            <a:stCxn id="60" idx="7"/>
            <a:endCxn id="64" idx="3"/>
          </p:cNvCxnSpPr>
          <p:nvPr/>
        </p:nvCxnSpPr>
        <p:spPr bwMode="auto">
          <a:xfrm flipV="1">
            <a:off x="6249073" y="2817294"/>
            <a:ext cx="1005602" cy="69240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6433960" y="2719101"/>
            <a:ext cx="55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1</a:t>
            </a:r>
            <a:r>
              <a:rPr lang="en-US" sz="1800" u="sng" dirty="0" smtClean="0"/>
              <a:t>1</a:t>
            </a:r>
            <a:r>
              <a:rPr lang="en-US" sz="1800" dirty="0" smtClean="0"/>
              <a:t>L</a:t>
            </a:r>
          </a:p>
        </p:txBody>
      </p:sp>
      <p:sp>
        <p:nvSpPr>
          <p:cNvPr id="73" name="Oval 72"/>
          <p:cNvSpPr/>
          <p:nvPr/>
        </p:nvSpPr>
        <p:spPr bwMode="auto">
          <a:xfrm>
            <a:off x="7201954" y="4497602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4" name="Straight Arrow Connector 73"/>
          <p:cNvCxnSpPr>
            <a:stCxn id="64" idx="4"/>
            <a:endCxn id="73" idx="0"/>
          </p:cNvCxnSpPr>
          <p:nvPr/>
        </p:nvCxnSpPr>
        <p:spPr bwMode="auto">
          <a:xfrm>
            <a:off x="7381954" y="2870015"/>
            <a:ext cx="0" cy="16275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229715" y="2532849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</a:t>
            </a:r>
          </a:p>
        </p:txBody>
      </p:sp>
      <p:cxnSp>
        <p:nvCxnSpPr>
          <p:cNvPr id="79" name="Straight Arrow Connector 78"/>
          <p:cNvCxnSpPr>
            <a:stCxn id="73" idx="1"/>
            <a:endCxn id="60" idx="5"/>
          </p:cNvCxnSpPr>
          <p:nvPr/>
        </p:nvCxnSpPr>
        <p:spPr bwMode="auto">
          <a:xfrm flipH="1" flipV="1">
            <a:off x="6249073" y="3764255"/>
            <a:ext cx="1005602" cy="78606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328256" y="422191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xxL</a:t>
            </a:r>
            <a:endParaRPr lang="en-US" sz="1800" dirty="0"/>
          </a:p>
        </p:txBody>
      </p:sp>
      <p:sp>
        <p:nvSpPr>
          <p:cNvPr id="85" name="Oval 84"/>
          <p:cNvSpPr/>
          <p:nvPr/>
        </p:nvSpPr>
        <p:spPr bwMode="auto">
          <a:xfrm>
            <a:off x="4849619" y="4477121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4" name="Straight Arrow Connector 93"/>
          <p:cNvCxnSpPr>
            <a:stCxn id="60" idx="3"/>
            <a:endCxn id="85" idx="7"/>
          </p:cNvCxnSpPr>
          <p:nvPr/>
        </p:nvCxnSpPr>
        <p:spPr bwMode="auto">
          <a:xfrm flipH="1">
            <a:off x="5156898" y="3764255"/>
            <a:ext cx="837617" cy="7655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5060395" y="3757632"/>
            <a:ext cx="72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 * * R</a:t>
            </a:r>
          </a:p>
        </p:txBody>
      </p:sp>
      <p:sp>
        <p:nvSpPr>
          <p:cNvPr id="105" name="Oval 104"/>
          <p:cNvSpPr/>
          <p:nvPr/>
        </p:nvSpPr>
        <p:spPr bwMode="auto">
          <a:xfrm>
            <a:off x="2782064" y="4497602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1" name="Straight Arrow Connector 110"/>
          <p:cNvCxnSpPr>
            <a:stCxn id="85" idx="1"/>
            <a:endCxn id="41" idx="5"/>
          </p:cNvCxnSpPr>
          <p:nvPr/>
        </p:nvCxnSpPr>
        <p:spPr bwMode="auto">
          <a:xfrm flipH="1" flipV="1">
            <a:off x="4088833" y="3764255"/>
            <a:ext cx="813507" cy="7655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4" name="Straight Arrow Connector 113"/>
          <p:cNvCxnSpPr>
            <a:stCxn id="41" idx="3"/>
            <a:endCxn id="105" idx="7"/>
          </p:cNvCxnSpPr>
          <p:nvPr/>
        </p:nvCxnSpPr>
        <p:spPr bwMode="auto">
          <a:xfrm flipH="1">
            <a:off x="3089343" y="3764255"/>
            <a:ext cx="744932" cy="78606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8" name="Straight Arrow Connector 117"/>
          <p:cNvCxnSpPr>
            <a:stCxn id="105" idx="2"/>
            <a:endCxn id="11" idx="6"/>
          </p:cNvCxnSpPr>
          <p:nvPr/>
        </p:nvCxnSpPr>
        <p:spPr bwMode="auto">
          <a:xfrm flipH="1">
            <a:off x="1981354" y="4677602"/>
            <a:ext cx="80071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806081" y="3432155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4858241" y="44976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246" name="TextBox 245"/>
          <p:cNvSpPr txBox="1"/>
          <p:nvPr/>
        </p:nvSpPr>
        <p:spPr>
          <a:xfrm>
            <a:off x="5970960" y="3447644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4357618" y="376988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◻◻L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2979863" y="3764255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 smtClean="0"/>
              <a:t>x◻L</a:t>
            </a:r>
            <a:endParaRPr lang="en-US" sz="1800" dirty="0" smtClean="0"/>
          </a:p>
        </p:txBody>
      </p:sp>
      <p:sp>
        <p:nvSpPr>
          <p:cNvPr id="249" name="TextBox 248"/>
          <p:cNvSpPr txBox="1"/>
          <p:nvPr/>
        </p:nvSpPr>
        <p:spPr>
          <a:xfrm>
            <a:off x="2161758" y="434517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*◻L</a:t>
            </a:r>
          </a:p>
        </p:txBody>
      </p:sp>
      <p:cxnSp>
        <p:nvCxnSpPr>
          <p:cNvPr id="251" name="Curved Connector 250"/>
          <p:cNvCxnSpPr>
            <a:stCxn id="105" idx="5"/>
            <a:endCxn id="105" idx="3"/>
          </p:cNvCxnSpPr>
          <p:nvPr/>
        </p:nvCxnSpPr>
        <p:spPr bwMode="auto">
          <a:xfrm rot="5400000">
            <a:off x="2962064" y="4677602"/>
            <a:ext cx="12700" cy="254558"/>
          </a:xfrm>
          <a:prstGeom prst="curvedConnector3">
            <a:avLst>
              <a:gd name="adj1" fmla="val 371511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92" name="TextBox 291"/>
          <p:cNvSpPr txBox="1"/>
          <p:nvPr/>
        </p:nvSpPr>
        <p:spPr>
          <a:xfrm>
            <a:off x="1661920" y="2500723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L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2675935" y="521076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1◻L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7182815" y="44929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297" name="TextBox 296"/>
          <p:cNvSpPr txBox="1"/>
          <p:nvPr/>
        </p:nvSpPr>
        <p:spPr>
          <a:xfrm>
            <a:off x="2794459" y="4497602"/>
            <a:ext cx="344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</a:t>
            </a:r>
          </a:p>
        </p:txBody>
      </p:sp>
      <p:cxnSp>
        <p:nvCxnSpPr>
          <p:cNvPr id="301" name="Curved Connector 300"/>
          <p:cNvCxnSpPr>
            <a:stCxn id="85" idx="5"/>
            <a:endCxn id="85" idx="3"/>
          </p:cNvCxnSpPr>
          <p:nvPr/>
        </p:nvCxnSpPr>
        <p:spPr bwMode="auto">
          <a:xfrm rot="5400000">
            <a:off x="5029619" y="4657121"/>
            <a:ext cx="12700" cy="254558"/>
          </a:xfrm>
          <a:prstGeom prst="curvedConnector3">
            <a:avLst>
              <a:gd name="adj1" fmla="val 416967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7" name="TextBox 306"/>
          <p:cNvSpPr txBox="1"/>
          <p:nvPr/>
        </p:nvSpPr>
        <p:spPr>
          <a:xfrm>
            <a:off x="4764993" y="5236005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u="sng" dirty="0" smtClean="0"/>
              <a:t>1</a:t>
            </a:r>
            <a:r>
              <a:rPr lang="en-US" sz="1800" dirty="0" smtClean="0"/>
              <a:t>1R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1052737"/>
            <a:ext cx="84867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2886B"/>
                </a:solidFill>
              </a:rPr>
              <a:t>Example</a:t>
            </a:r>
          </a:p>
          <a:p>
            <a:pPr marL="0" indent="0">
              <a:buNone/>
            </a:pPr>
            <a:r>
              <a:rPr lang="en-US" dirty="0" smtClean="0"/>
              <a:t>The following Turing machine performs multiplication of unary numbers (e.g., on the input sequence 111x11 it yields the output sequence 111111).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560812" y="590589"/>
            <a:ext cx="5341766" cy="1749009"/>
            <a:chOff x="3625942" y="1046522"/>
            <a:chExt cx="5341766" cy="1749009"/>
          </a:xfrm>
        </p:grpSpPr>
        <p:sp>
          <p:nvSpPr>
            <p:cNvPr id="5" name="Rectangular Callout 4"/>
            <p:cNvSpPr/>
            <p:nvPr/>
          </p:nvSpPr>
          <p:spPr bwMode="auto">
            <a:xfrm>
              <a:off x="3625942" y="1046522"/>
              <a:ext cx="5318033" cy="1749009"/>
            </a:xfrm>
            <a:prstGeom prst="wedgeRectCallout">
              <a:avLst>
                <a:gd name="adj1" fmla="val -42287"/>
                <a:gd name="adj2" fmla="val 113466"/>
              </a:avLst>
            </a:prstGeom>
            <a:solidFill>
              <a:schemeClr val="accent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45383" y="1206626"/>
              <a:ext cx="532232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 L (or an R) in a state means: go left (or right) after writing the scanned symbol and stay in the same state, unless there is an outgoing arrow with the scanned symbol.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244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see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many Turing machine simulators available online, for instance, at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morphett.info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turing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turing.html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1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may not terminate…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886B"/>
                </a:solidFill>
              </a:rPr>
              <a:t>Exercise</a:t>
            </a:r>
            <a:endParaRPr lang="en-US" dirty="0">
              <a:solidFill>
                <a:srgbClr val="02886B"/>
              </a:solidFill>
            </a:endParaRPr>
          </a:p>
          <a:p>
            <a:pPr marL="0" indent="0">
              <a:buNone/>
            </a:pPr>
            <a:r>
              <a:rPr lang="en-US" dirty="0" smtClean="0"/>
              <a:t>Design a </a:t>
            </a:r>
            <a:r>
              <a:rPr lang="en-US" dirty="0"/>
              <a:t>Turing machine </a:t>
            </a:r>
            <a:r>
              <a:rPr lang="en-US" dirty="0" smtClean="0"/>
              <a:t>that, when started with a non-empty sequence of 0s and 1s on the tape, has a terminating computation only if the binary input sequence on the tape represents an even number: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59872" y="2876207"/>
            <a:ext cx="2930718" cy="3617184"/>
            <a:chOff x="3419872" y="2876207"/>
            <a:chExt cx="2930718" cy="3617184"/>
          </a:xfrm>
        </p:grpSpPr>
        <p:sp>
          <p:nvSpPr>
            <p:cNvPr id="5" name="TextBox 4"/>
            <p:cNvSpPr txBox="1"/>
            <p:nvPr/>
          </p:nvSpPr>
          <p:spPr>
            <a:xfrm>
              <a:off x="4061597" y="362855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◻◻L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07904" y="3813219"/>
              <a:ext cx="34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707904" y="3813219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>
              <a:endCxn id="7" idx="2"/>
            </p:cNvCxnSpPr>
            <p:nvPr/>
          </p:nvCxnSpPr>
          <p:spPr bwMode="auto">
            <a:xfrm>
              <a:off x="3419872" y="3993219"/>
              <a:ext cx="288032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Donut 8"/>
            <p:cNvSpPr/>
            <p:nvPr/>
          </p:nvSpPr>
          <p:spPr bwMode="auto">
            <a:xfrm>
              <a:off x="5990590" y="3812640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7" idx="6"/>
              <a:endCxn id="19" idx="2"/>
            </p:cNvCxnSpPr>
            <p:nvPr/>
          </p:nvCxnSpPr>
          <p:spPr bwMode="auto">
            <a:xfrm flipV="1">
              <a:off x="4067904" y="3992640"/>
              <a:ext cx="769189" cy="57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1" name="Curved Connector 10"/>
            <p:cNvCxnSpPr>
              <a:stCxn id="7" idx="1"/>
              <a:endCxn id="7" idx="7"/>
            </p:cNvCxnSpPr>
            <p:nvPr/>
          </p:nvCxnSpPr>
          <p:spPr bwMode="auto">
            <a:xfrm rot="5400000" flipH="1" flipV="1">
              <a:off x="3887904" y="3738661"/>
              <a:ext cx="12700" cy="254558"/>
            </a:xfrm>
            <a:prstGeom prst="curvedConnector3">
              <a:avLst>
                <a:gd name="adj1" fmla="val 35892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563888" y="3093139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1 1 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63888" y="2876207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0 0 R</a:t>
              </a:r>
              <a:endParaRPr lang="en-US" sz="1800" dirty="0" smtClean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837093" y="3812640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19" idx="6"/>
              <a:endCxn id="9" idx="2"/>
            </p:cNvCxnSpPr>
            <p:nvPr/>
          </p:nvCxnSpPr>
          <p:spPr bwMode="auto">
            <a:xfrm>
              <a:off x="5197093" y="3992640"/>
              <a:ext cx="793497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4837093" y="4869160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19" idx="4"/>
              <a:endCxn id="28" idx="0"/>
            </p:cNvCxnSpPr>
            <p:nvPr/>
          </p:nvCxnSpPr>
          <p:spPr bwMode="auto">
            <a:xfrm>
              <a:off x="5017093" y="4172640"/>
              <a:ext cx="0" cy="69652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Curved Connector 31"/>
            <p:cNvCxnSpPr>
              <a:stCxn id="28" idx="3"/>
              <a:endCxn id="28" idx="5"/>
            </p:cNvCxnSpPr>
            <p:nvPr/>
          </p:nvCxnSpPr>
          <p:spPr bwMode="auto">
            <a:xfrm rot="16200000" flipH="1">
              <a:off x="5017093" y="5049160"/>
              <a:ext cx="12700" cy="254558"/>
            </a:xfrm>
            <a:prstGeom prst="curvedConnector3">
              <a:avLst>
                <a:gd name="adj1" fmla="val 37535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977740" y="4130187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0722" y="3627974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17093" y="4341884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48899" y="5661248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0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41221" y="5912362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1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28135" y="6124059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◻◻R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0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as language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1849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language</a:t>
            </a:r>
            <a:r>
              <a:rPr lang="en-US" dirty="0" smtClean="0"/>
              <a:t> of a Turing machine is the collection of all input sequences on which it halts.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56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2962002" y="1680976"/>
            <a:ext cx="3229327" cy="1523833"/>
            <a:chOff x="372111" y="5242280"/>
            <a:chExt cx="3229327" cy="1523833"/>
          </a:xfrm>
        </p:grpSpPr>
        <p:sp>
          <p:nvSpPr>
            <p:cNvPr id="12" name="TextBox 11"/>
            <p:cNvSpPr txBox="1"/>
            <p:nvPr/>
          </p:nvSpPr>
          <p:spPr>
            <a:xfrm>
              <a:off x="1333206" y="524228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◻◻R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023651" y="5414495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4" name="Straight Arrow Connector 53"/>
            <p:cNvCxnSpPr>
              <a:endCxn id="53" idx="2"/>
            </p:cNvCxnSpPr>
            <p:nvPr/>
          </p:nvCxnSpPr>
          <p:spPr bwMode="auto">
            <a:xfrm>
              <a:off x="735619" y="5594495"/>
              <a:ext cx="288032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Donut 59"/>
            <p:cNvSpPr/>
            <p:nvPr/>
          </p:nvSpPr>
          <p:spPr bwMode="auto">
            <a:xfrm>
              <a:off x="2137795" y="5414495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2" name="Straight Arrow Connector 61"/>
            <p:cNvCxnSpPr>
              <a:stCxn id="53" idx="6"/>
              <a:endCxn id="60" idx="2"/>
            </p:cNvCxnSpPr>
            <p:nvPr/>
          </p:nvCxnSpPr>
          <p:spPr bwMode="auto">
            <a:xfrm>
              <a:off x="1383651" y="5594495"/>
              <a:ext cx="75414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3" name="Curved Connector 72"/>
            <p:cNvCxnSpPr>
              <a:stCxn id="41" idx="0"/>
              <a:endCxn id="41" idx="6"/>
            </p:cNvCxnSpPr>
            <p:nvPr/>
          </p:nvCxnSpPr>
          <p:spPr bwMode="auto">
            <a:xfrm rot="16200000" flipH="1">
              <a:off x="2317793" y="6391709"/>
              <a:ext cx="180000" cy="180000"/>
            </a:xfrm>
            <a:prstGeom prst="curvedConnector4">
              <a:avLst>
                <a:gd name="adj1" fmla="val -175425"/>
                <a:gd name="adj2" fmla="val 316927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859408" y="5852491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/>
                <a:t>a</a:t>
              </a:r>
              <a:r>
                <a:rPr lang="en-US" sz="1800" dirty="0" err="1" smtClean="0"/>
                <a:t>◻R</a:t>
              </a:r>
              <a:endParaRPr lang="en-US" sz="1800" dirty="0" smtClean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014183" y="638873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53" idx="3"/>
              <a:endCxn id="29" idx="1"/>
            </p:cNvCxnSpPr>
            <p:nvPr/>
          </p:nvCxnSpPr>
          <p:spPr bwMode="auto">
            <a:xfrm flipH="1">
              <a:off x="1066904" y="5721774"/>
              <a:ext cx="9468" cy="71968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372111" y="5768300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 </a:t>
              </a:r>
              <a:r>
                <a:rPr lang="en-US" sz="1800" dirty="0"/>
                <a:t>a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cxnSp>
          <p:nvCxnSpPr>
            <p:cNvPr id="37" name="Straight Arrow Connector 36"/>
            <p:cNvCxnSpPr>
              <a:stCxn id="29" idx="7"/>
              <a:endCxn id="53" idx="5"/>
            </p:cNvCxnSpPr>
            <p:nvPr/>
          </p:nvCxnSpPr>
          <p:spPr bwMode="auto">
            <a:xfrm flipV="1">
              <a:off x="1321462" y="5721774"/>
              <a:ext cx="9468" cy="71968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284047" y="5845987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 </a:t>
              </a:r>
              <a:r>
                <a:rPr lang="en-US" sz="1800" dirty="0"/>
                <a:t>a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137793" y="6391709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2" name="Straight Arrow Connector 41"/>
            <p:cNvCxnSpPr>
              <a:stCxn id="29" idx="6"/>
              <a:endCxn id="41" idx="2"/>
            </p:cNvCxnSpPr>
            <p:nvPr/>
          </p:nvCxnSpPr>
          <p:spPr bwMode="auto">
            <a:xfrm>
              <a:off x="1374183" y="6568734"/>
              <a:ext cx="763610" cy="2975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2862391" y="6129412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◻◻L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3662" y="5329502"/>
              <a:ext cx="4224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86646" y="6328646"/>
              <a:ext cx="4224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54093" y="5391764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94430" y="6366003"/>
              <a:ext cx="2416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46303" y="6239625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◻◻L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0701" y="3885058"/>
            <a:ext cx="86832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Question: </a:t>
            </a:r>
            <a:r>
              <a:rPr lang="en-US" i="1" dirty="0" smtClean="0"/>
              <a:t>Which language does it accept?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Answer: </a:t>
            </a:r>
            <a:r>
              <a:rPr lang="en-US" dirty="0" smtClean="0"/>
              <a:t>It accepts the language (aa)*.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7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Give regular expressions for the language consisting of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sequences over a, b containing the pattern </a:t>
            </a:r>
            <a:r>
              <a:rPr lang="en-US" dirty="0" err="1" smtClean="0"/>
              <a:t>aa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)*(</a:t>
            </a:r>
            <a:r>
              <a:rPr lang="en-US" dirty="0" err="1" smtClean="0"/>
              <a:t>aa</a:t>
            </a:r>
            <a:r>
              <a:rPr lang="en-US" dirty="0" smtClean="0"/>
              <a:t>)(</a:t>
            </a:r>
            <a:r>
              <a:rPr lang="en-US" dirty="0" err="1" smtClean="0"/>
              <a:t>a+b</a:t>
            </a:r>
            <a:r>
              <a:rPr lang="en-US" dirty="0" smtClean="0"/>
              <a:t>)*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sequences over a, b with an even number of b’s:</a:t>
            </a:r>
          </a:p>
          <a:p>
            <a:pPr marL="800100" lvl="2" indent="0">
              <a:buNone/>
            </a:pPr>
            <a:r>
              <a:rPr lang="en-US" dirty="0" smtClean="0"/>
              <a:t>a*(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</a:t>
            </a:r>
          </a:p>
          <a:p>
            <a:pPr lvl="2" indent="-3429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 sequences over a, b with an </a:t>
            </a:r>
            <a:r>
              <a:rPr lang="en-US" dirty="0" smtClean="0"/>
              <a:t>odd number </a:t>
            </a:r>
            <a:r>
              <a:rPr lang="en-US" dirty="0"/>
              <a:t>of b’s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dirty="0" smtClean="0"/>
              <a:t>a*</a:t>
            </a:r>
            <a:r>
              <a:rPr lang="en-US" dirty="0" err="1" smtClean="0"/>
              <a:t>ba</a:t>
            </a:r>
            <a:r>
              <a:rPr lang="en-US" dirty="0" smtClean="0"/>
              <a:t>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sequences over a, b, with an even number of b’s that contain the pattern </a:t>
            </a:r>
            <a:r>
              <a:rPr lang="en-US" dirty="0" err="1" smtClean="0"/>
              <a:t>aa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dirty="0" smtClean="0"/>
              <a:t>a*(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*)*(</a:t>
            </a:r>
            <a:r>
              <a:rPr lang="en-US" dirty="0" err="1" smtClean="0"/>
              <a:t>aa</a:t>
            </a:r>
            <a:r>
              <a:rPr lang="en-US" dirty="0" smtClean="0"/>
              <a:t>)a*(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 + a*</a:t>
            </a:r>
            <a:r>
              <a:rPr lang="en-US" dirty="0" err="1" smtClean="0"/>
              <a:t>ba</a:t>
            </a:r>
            <a:r>
              <a:rPr lang="en-US" dirty="0" smtClean="0"/>
              <a:t>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*)*(</a:t>
            </a:r>
            <a:r>
              <a:rPr lang="en-US" dirty="0" err="1" smtClean="0"/>
              <a:t>aa</a:t>
            </a:r>
            <a:r>
              <a:rPr lang="en-US" dirty="0" smtClean="0"/>
              <a:t>)a*</a:t>
            </a:r>
            <a:r>
              <a:rPr lang="en-US" dirty="0" err="1" smtClean="0"/>
              <a:t>ba</a:t>
            </a:r>
            <a:r>
              <a:rPr lang="en-US" dirty="0" smtClean="0"/>
              <a:t>*(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ba</a:t>
            </a:r>
            <a:r>
              <a:rPr lang="en-US" dirty="0" smtClean="0"/>
              <a:t>*)*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as language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1849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language</a:t>
            </a:r>
            <a:r>
              <a:rPr lang="en-US" dirty="0" smtClean="0"/>
              <a:t> of a Turing machine is the collection of all input sequences on which it halts.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straightforward to convert a finite automaton into a Turing machine that accepts precisely the same language:</a:t>
            </a:r>
          </a:p>
          <a:p>
            <a:pPr marL="1085850" lvl="2" indent="-285750"/>
            <a:r>
              <a:rPr lang="en-US" dirty="0"/>
              <a:t>f</a:t>
            </a:r>
            <a:r>
              <a:rPr lang="en-US" dirty="0" smtClean="0"/>
              <a:t>or every input symbol a, replace every transition with label “a” of the finite automaton by a transition with label “a a R”;</a:t>
            </a:r>
          </a:p>
          <a:p>
            <a:pPr marL="1085850" lvl="2" indent="-285750"/>
            <a:r>
              <a:rPr lang="en-US" dirty="0"/>
              <a:t>a</a:t>
            </a:r>
            <a:r>
              <a:rPr lang="en-US" dirty="0" smtClean="0"/>
              <a:t>dd from every accepting state of the finite automaton a transition with label “◻◻R” to a new halting state;</a:t>
            </a:r>
          </a:p>
          <a:p>
            <a:pPr marL="1085850" lvl="2" indent="-285750"/>
            <a:r>
              <a:rPr lang="en-US" dirty="0"/>
              <a:t>a</a:t>
            </a:r>
            <a:r>
              <a:rPr lang="en-US" dirty="0" smtClean="0"/>
              <a:t>dd from every non-accepting state of the finite automaton a transition with label “◻◻R” to a new state; this new state has, moreover, transitions with labels “a a R” for every input symbol and a transition with label “◻◻R”</a:t>
            </a:r>
          </a:p>
          <a:p>
            <a:pPr marL="1085850" lvl="2" indent="-285750"/>
            <a:endParaRPr lang="en-US" dirty="0"/>
          </a:p>
          <a:p>
            <a:pPr marL="0" indent="0">
              <a:buNone/>
            </a:pPr>
            <a:r>
              <a:rPr lang="en-US" dirty="0" smtClean="0"/>
              <a:t>How about the converse? Is every language of a Turing machine accepted by some finite automaton?</a:t>
            </a:r>
          </a:p>
        </p:txBody>
      </p:sp>
    </p:spTree>
    <p:extLst>
      <p:ext uri="{BB962C8B-B14F-4D97-AF65-F5344CB8AC3E}">
        <p14:creationId xmlns:p14="http://schemas.microsoft.com/office/powerpoint/2010/main" val="32591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Marked palindromes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22338" y="2628653"/>
            <a:ext cx="5566685" cy="3790165"/>
            <a:chOff x="1922338" y="2628653"/>
            <a:chExt cx="5566685" cy="3790165"/>
          </a:xfrm>
        </p:grpSpPr>
        <p:cxnSp>
          <p:nvCxnSpPr>
            <p:cNvPr id="9" name="Straight Arrow Connector 8"/>
            <p:cNvCxnSpPr>
              <a:endCxn id="23" idx="2"/>
            </p:cNvCxnSpPr>
            <p:nvPr/>
          </p:nvCxnSpPr>
          <p:spPr bwMode="auto">
            <a:xfrm>
              <a:off x="1922338" y="4475694"/>
              <a:ext cx="36004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" name="Donut 10"/>
            <p:cNvSpPr/>
            <p:nvPr/>
          </p:nvSpPr>
          <p:spPr bwMode="auto">
            <a:xfrm>
              <a:off x="5826186" y="4287331"/>
              <a:ext cx="360000" cy="360000"/>
            </a:xfrm>
            <a:prstGeom prst="donut">
              <a:avLst>
                <a:gd name="adj" fmla="val 13432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282378" y="429569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404648" y="4290680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0" name="Straight Arrow Connector 29"/>
            <p:cNvCxnSpPr>
              <a:stCxn id="23" idx="6"/>
              <a:endCxn id="28" idx="2"/>
            </p:cNvCxnSpPr>
            <p:nvPr/>
          </p:nvCxnSpPr>
          <p:spPr bwMode="auto">
            <a:xfrm flipV="1">
              <a:off x="2642378" y="4470680"/>
              <a:ext cx="762270" cy="501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2798364" y="2628653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0◻L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84802" y="4158735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◻◻R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986227" y="4158735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◻◻L</a:t>
              </a: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2798364" y="6049486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1◻L</a:t>
              </a:r>
            </a:p>
          </p:txBody>
        </p:sp>
        <p:sp>
          <p:nvSpPr>
            <p:cNvPr id="313" name="Oval 312"/>
            <p:cNvSpPr/>
            <p:nvPr/>
          </p:nvSpPr>
          <p:spPr bwMode="auto">
            <a:xfrm>
              <a:off x="4681806" y="2982079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4" name="Oval 323"/>
            <p:cNvSpPr/>
            <p:nvPr/>
          </p:nvSpPr>
          <p:spPr bwMode="auto">
            <a:xfrm>
              <a:off x="4672395" y="4301358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5" name="Oval 324"/>
            <p:cNvSpPr/>
            <p:nvPr/>
          </p:nvSpPr>
          <p:spPr bwMode="auto">
            <a:xfrm>
              <a:off x="4723460" y="5689486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6969980" y="4305026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7" name="Oval 326"/>
            <p:cNvSpPr/>
            <p:nvPr/>
          </p:nvSpPr>
          <p:spPr bwMode="auto">
            <a:xfrm>
              <a:off x="5864206" y="2968771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8" name="Oval 327"/>
            <p:cNvSpPr/>
            <p:nvPr/>
          </p:nvSpPr>
          <p:spPr bwMode="auto">
            <a:xfrm>
              <a:off x="5864206" y="5685509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40" name="Straight Arrow Connector 339"/>
            <p:cNvCxnSpPr>
              <a:stCxn id="28" idx="0"/>
              <a:endCxn id="313" idx="3"/>
            </p:cNvCxnSpPr>
            <p:nvPr/>
          </p:nvCxnSpPr>
          <p:spPr bwMode="auto">
            <a:xfrm flipV="1">
              <a:off x="3584648" y="3289358"/>
              <a:ext cx="1149879" cy="1001322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3" name="Straight Arrow Connector 342"/>
            <p:cNvCxnSpPr>
              <a:stCxn id="28" idx="6"/>
              <a:endCxn id="324" idx="2"/>
            </p:cNvCxnSpPr>
            <p:nvPr/>
          </p:nvCxnSpPr>
          <p:spPr bwMode="auto">
            <a:xfrm>
              <a:off x="3764648" y="4470680"/>
              <a:ext cx="907747" cy="1067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7" name="Straight Arrow Connector 346"/>
            <p:cNvCxnSpPr>
              <a:stCxn id="28" idx="4"/>
              <a:endCxn id="325" idx="1"/>
            </p:cNvCxnSpPr>
            <p:nvPr/>
          </p:nvCxnSpPr>
          <p:spPr bwMode="auto">
            <a:xfrm>
              <a:off x="3584648" y="4650680"/>
              <a:ext cx="1191533" cy="109152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50" name="Straight Arrow Connector 349"/>
            <p:cNvCxnSpPr>
              <a:stCxn id="324" idx="6"/>
              <a:endCxn id="11" idx="2"/>
            </p:cNvCxnSpPr>
            <p:nvPr/>
          </p:nvCxnSpPr>
          <p:spPr bwMode="auto">
            <a:xfrm flipV="1">
              <a:off x="5032395" y="4467331"/>
              <a:ext cx="793791" cy="1402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53" name="TextBox 352"/>
            <p:cNvSpPr txBox="1"/>
            <p:nvPr/>
          </p:nvSpPr>
          <p:spPr>
            <a:xfrm>
              <a:off x="3711870" y="415873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m</a:t>
              </a:r>
              <a:r>
                <a:rPr lang="en-US" sz="1800" dirty="0" smtClean="0"/>
                <a:t> m R</a:t>
              </a:r>
            </a:p>
          </p:txBody>
        </p:sp>
        <p:cxnSp>
          <p:nvCxnSpPr>
            <p:cNvPr id="382" name="Straight Arrow Connector 381"/>
            <p:cNvCxnSpPr>
              <a:stCxn id="313" idx="6"/>
              <a:endCxn id="327" idx="2"/>
            </p:cNvCxnSpPr>
            <p:nvPr/>
          </p:nvCxnSpPr>
          <p:spPr bwMode="auto">
            <a:xfrm flipV="1">
              <a:off x="5041806" y="3148771"/>
              <a:ext cx="822400" cy="1330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88" name="Straight Arrow Connector 387"/>
            <p:cNvCxnSpPr>
              <a:stCxn id="325" idx="6"/>
              <a:endCxn id="328" idx="2"/>
            </p:cNvCxnSpPr>
            <p:nvPr/>
          </p:nvCxnSpPr>
          <p:spPr bwMode="auto">
            <a:xfrm flipV="1">
              <a:off x="5083460" y="5865509"/>
              <a:ext cx="780746" cy="397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91" name="TextBox 390"/>
            <p:cNvSpPr txBox="1"/>
            <p:nvPr/>
          </p:nvSpPr>
          <p:spPr>
            <a:xfrm>
              <a:off x="5032395" y="2836825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◻◻L</a:t>
              </a:r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5055465" y="5553564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◻◻L</a:t>
              </a:r>
            </a:p>
          </p:txBody>
        </p:sp>
        <p:cxnSp>
          <p:nvCxnSpPr>
            <p:cNvPr id="393" name="Straight Arrow Connector 392"/>
            <p:cNvCxnSpPr>
              <a:stCxn id="327" idx="5"/>
              <a:endCxn id="326" idx="0"/>
            </p:cNvCxnSpPr>
            <p:nvPr/>
          </p:nvCxnSpPr>
          <p:spPr bwMode="auto">
            <a:xfrm>
              <a:off x="6171485" y="3276050"/>
              <a:ext cx="978495" cy="102897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8" name="Straight Arrow Connector 397"/>
            <p:cNvCxnSpPr>
              <a:stCxn id="328" idx="7"/>
              <a:endCxn id="326" idx="4"/>
            </p:cNvCxnSpPr>
            <p:nvPr/>
          </p:nvCxnSpPr>
          <p:spPr bwMode="auto">
            <a:xfrm flipV="1">
              <a:off x="6171485" y="4665026"/>
              <a:ext cx="978495" cy="107320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01" name="TextBox 400"/>
            <p:cNvSpPr txBox="1"/>
            <p:nvPr/>
          </p:nvSpPr>
          <p:spPr>
            <a:xfrm>
              <a:off x="4719427" y="567505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</a:t>
              </a:r>
              <a:endParaRPr lang="en-US" sz="1800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6979071" y="430502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</a:t>
              </a:r>
              <a:endParaRPr lang="en-US" sz="1800" dirty="0"/>
            </a:p>
          </p:txBody>
        </p:sp>
        <p:cxnSp>
          <p:nvCxnSpPr>
            <p:cNvPr id="438" name="Curved Connector 437"/>
            <p:cNvCxnSpPr>
              <a:stCxn id="327" idx="1"/>
              <a:endCxn id="292" idx="0"/>
            </p:cNvCxnSpPr>
            <p:nvPr/>
          </p:nvCxnSpPr>
          <p:spPr bwMode="auto">
            <a:xfrm rot="16200000" flipH="1" flipV="1">
              <a:off x="3551421" y="1930187"/>
              <a:ext cx="1274202" cy="3456811"/>
            </a:xfrm>
            <a:prstGeom prst="curvedConnector3">
              <a:avLst>
                <a:gd name="adj1" fmla="val -22078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0" name="Curved Connector 439"/>
            <p:cNvCxnSpPr>
              <a:stCxn id="328" idx="3"/>
              <a:endCxn id="292" idx="2"/>
            </p:cNvCxnSpPr>
            <p:nvPr/>
          </p:nvCxnSpPr>
          <p:spPr bwMode="auto">
            <a:xfrm rot="5400000" flipH="1">
              <a:off x="3524641" y="3600502"/>
              <a:ext cx="1327762" cy="3456811"/>
            </a:xfrm>
            <a:prstGeom prst="curvedConnector3">
              <a:avLst>
                <a:gd name="adj1" fmla="val -21188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3" name="Curved Connector 442"/>
            <p:cNvCxnSpPr>
              <a:stCxn id="324" idx="0"/>
              <a:endCxn id="326" idx="1"/>
            </p:cNvCxnSpPr>
            <p:nvPr/>
          </p:nvCxnSpPr>
          <p:spPr bwMode="auto">
            <a:xfrm rot="16200000" flipH="1">
              <a:off x="5909353" y="3244399"/>
              <a:ext cx="56389" cy="2170306"/>
            </a:xfrm>
            <a:prstGeom prst="curvedConnector3">
              <a:avLst>
                <a:gd name="adj1" fmla="val -436117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60" name="TextBox 459"/>
            <p:cNvSpPr txBox="1"/>
            <p:nvPr/>
          </p:nvSpPr>
          <p:spPr>
            <a:xfrm>
              <a:off x="5270690" y="3758980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m</a:t>
              </a:r>
              <a:r>
                <a:rPr lang="en-US" sz="1800" dirty="0" smtClean="0"/>
                <a:t> m R</a:t>
              </a:r>
            </a:p>
          </p:txBody>
        </p:sp>
        <p:cxnSp>
          <p:nvCxnSpPr>
            <p:cNvPr id="488" name="Curved Connector 487"/>
            <p:cNvCxnSpPr>
              <a:stCxn id="28" idx="5"/>
              <a:endCxn id="326" idx="3"/>
            </p:cNvCxnSpPr>
            <p:nvPr/>
          </p:nvCxnSpPr>
          <p:spPr bwMode="auto">
            <a:xfrm rot="16200000" flipH="1">
              <a:off x="5360141" y="2949745"/>
              <a:ext cx="14346" cy="3310774"/>
            </a:xfrm>
            <a:prstGeom prst="curvedConnector3">
              <a:avLst>
                <a:gd name="adj1" fmla="val 3348634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9" name="TextBox 528"/>
            <p:cNvSpPr txBox="1"/>
            <p:nvPr/>
          </p:nvSpPr>
          <p:spPr>
            <a:xfrm>
              <a:off x="5270690" y="3574314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1 R</a:t>
              </a: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5270690" y="3369179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0 </a:t>
              </a:r>
              <a:r>
                <a:rPr lang="en-US" sz="1800" dirty="0"/>
                <a:t>0</a:t>
              </a:r>
              <a:r>
                <a:rPr lang="en-US" sz="1800" dirty="0" smtClean="0"/>
                <a:t> R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6466110" y="3389648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m</a:t>
              </a:r>
              <a:r>
                <a:rPr lang="en-US" sz="1800" dirty="0" smtClean="0"/>
                <a:t> m R</a:t>
              </a:r>
            </a:p>
          </p:txBody>
        </p:sp>
        <p:sp>
          <p:nvSpPr>
            <p:cNvPr id="532" name="TextBox 531"/>
            <p:cNvSpPr txBox="1"/>
            <p:nvPr/>
          </p:nvSpPr>
          <p:spPr>
            <a:xfrm>
              <a:off x="6752636" y="4923617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0 </a:t>
              </a:r>
              <a:r>
                <a:rPr lang="en-US" sz="1800" dirty="0"/>
                <a:t>0</a:t>
              </a:r>
              <a:r>
                <a:rPr lang="en-US" sz="1800" dirty="0" smtClean="0"/>
                <a:t> R</a:t>
              </a:r>
            </a:p>
          </p:txBody>
        </p:sp>
        <p:sp>
          <p:nvSpPr>
            <p:cNvPr id="533" name="TextBox 532"/>
            <p:cNvSpPr txBox="1"/>
            <p:nvPr/>
          </p:nvSpPr>
          <p:spPr>
            <a:xfrm>
              <a:off x="6710877" y="3627473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◻◻R</a:t>
              </a:r>
            </a:p>
          </p:txBody>
        </p:sp>
        <p:sp>
          <p:nvSpPr>
            <p:cNvPr id="534" name="TextBox 533"/>
            <p:cNvSpPr txBox="1"/>
            <p:nvPr/>
          </p:nvSpPr>
          <p:spPr>
            <a:xfrm>
              <a:off x="5055465" y="5019709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◻◻R</a:t>
              </a:r>
            </a:p>
          </p:txBody>
        </p:sp>
        <p:sp>
          <p:nvSpPr>
            <p:cNvPr id="535" name="TextBox 534"/>
            <p:cNvSpPr txBox="1"/>
            <p:nvPr/>
          </p:nvSpPr>
          <p:spPr>
            <a:xfrm>
              <a:off x="6556943" y="5108283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m</a:t>
              </a:r>
              <a:r>
                <a:rPr lang="en-US" sz="1800" dirty="0" smtClean="0"/>
                <a:t> m R</a:t>
              </a:r>
            </a:p>
          </p:txBody>
        </p:sp>
        <p:sp>
          <p:nvSpPr>
            <p:cNvPr id="544" name="TextBox 543"/>
            <p:cNvSpPr txBox="1"/>
            <p:nvPr/>
          </p:nvSpPr>
          <p:spPr>
            <a:xfrm>
              <a:off x="6236377" y="3184513"/>
              <a:ext cx="736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</a:t>
              </a:r>
              <a:r>
                <a:rPr lang="en-US" sz="1800" dirty="0" smtClean="0"/>
                <a:t> 1 R</a:t>
              </a:r>
            </a:p>
          </p:txBody>
        </p:sp>
        <p:sp>
          <p:nvSpPr>
            <p:cNvPr id="545" name="TextBox 544"/>
            <p:cNvSpPr txBox="1"/>
            <p:nvPr/>
          </p:nvSpPr>
          <p:spPr>
            <a:xfrm>
              <a:off x="6413306" y="5316177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◻◻R</a:t>
              </a:r>
            </a:p>
          </p:txBody>
        </p:sp>
        <p:sp>
          <p:nvSpPr>
            <p:cNvPr id="579" name="TextBox 578"/>
            <p:cNvSpPr txBox="1"/>
            <p:nvPr/>
          </p:nvSpPr>
          <p:spPr>
            <a:xfrm>
              <a:off x="3631163" y="3442807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0◻R</a:t>
              </a:r>
            </a:p>
          </p:txBody>
        </p:sp>
        <p:sp>
          <p:nvSpPr>
            <p:cNvPr id="580" name="TextBox 579"/>
            <p:cNvSpPr txBox="1"/>
            <p:nvPr/>
          </p:nvSpPr>
          <p:spPr>
            <a:xfrm>
              <a:off x="3631163" y="5131511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1◻R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89433" y="298207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R</a:t>
              </a:r>
              <a:endParaRPr lang="en-US" sz="1800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2307877" y="4295694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L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457199" y="1052737"/>
            <a:ext cx="84867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2886B"/>
                </a:solidFill>
              </a:rPr>
              <a:t>Exercise</a:t>
            </a:r>
            <a:endParaRPr lang="en-US" dirty="0">
              <a:solidFill>
                <a:srgbClr val="02886B"/>
              </a:solidFill>
            </a:endParaRPr>
          </a:p>
          <a:p>
            <a:pPr marL="0" indent="0">
              <a:buNone/>
            </a:pPr>
            <a:r>
              <a:rPr lang="en-US" dirty="0" smtClean="0"/>
              <a:t>Design a Turing machine that accepts the language of marked palindromes (sms</a:t>
            </a:r>
            <a:r>
              <a:rPr lang="en-US" baseline="30000" dirty="0" smtClean="0"/>
              <a:t>-1</a:t>
            </a:r>
            <a:r>
              <a:rPr lang="en-US" dirty="0" smtClean="0"/>
              <a:t> with s a sequence of 0s and 1s, and s</a:t>
            </a:r>
            <a:r>
              <a:rPr lang="en-US" baseline="30000" dirty="0" smtClean="0"/>
              <a:t>-1</a:t>
            </a:r>
            <a:r>
              <a:rPr lang="en-US" dirty="0" smtClean="0"/>
              <a:t> its reverse).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Marked palindromes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57199" y="1052737"/>
            <a:ext cx="84867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2886B"/>
                </a:solidFill>
              </a:rPr>
              <a:t>Exercise</a:t>
            </a:r>
            <a:endParaRPr lang="en-US" dirty="0">
              <a:solidFill>
                <a:srgbClr val="02886B"/>
              </a:solidFill>
            </a:endParaRPr>
          </a:p>
          <a:p>
            <a:pPr marL="0" indent="0">
              <a:buNone/>
            </a:pPr>
            <a:r>
              <a:rPr lang="en-US" dirty="0" smtClean="0"/>
              <a:t>Design a Turing machine that accepts the language of marked palindromes (sms</a:t>
            </a:r>
            <a:r>
              <a:rPr lang="en-US" baseline="30000" dirty="0" smtClean="0"/>
              <a:t>-1</a:t>
            </a:r>
            <a:r>
              <a:rPr lang="en-US" dirty="0" smtClean="0"/>
              <a:t> with s a sequence of 0s and 1s, and s</a:t>
            </a:r>
            <a:r>
              <a:rPr lang="en-US" baseline="30000" dirty="0" smtClean="0"/>
              <a:t>-1</a:t>
            </a:r>
            <a:r>
              <a:rPr lang="en-US" dirty="0" smtClean="0"/>
              <a:t> its reverse).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72" idx="2"/>
          </p:cNvCxnSpPr>
          <p:nvPr/>
        </p:nvCxnSpPr>
        <p:spPr bwMode="auto">
          <a:xfrm>
            <a:off x="1922338" y="4475694"/>
            <a:ext cx="36004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2" name="Donut 51"/>
          <p:cNvSpPr/>
          <p:nvPr/>
        </p:nvSpPr>
        <p:spPr bwMode="auto">
          <a:xfrm>
            <a:off x="5826186" y="4287331"/>
            <a:ext cx="360000" cy="360000"/>
          </a:xfrm>
          <a:prstGeom prst="donut">
            <a:avLst>
              <a:gd name="adj" fmla="val 1343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282378" y="4295694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404648" y="4290680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5" name="Straight Arrow Connector 54"/>
          <p:cNvCxnSpPr>
            <a:stCxn id="72" idx="6"/>
            <a:endCxn id="77" idx="2"/>
          </p:cNvCxnSpPr>
          <p:nvPr/>
        </p:nvCxnSpPr>
        <p:spPr bwMode="auto">
          <a:xfrm flipV="1">
            <a:off x="2642378" y="4470680"/>
            <a:ext cx="762270" cy="501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798364" y="262865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0◻L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84802" y="415873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986227" y="415873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98364" y="604948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1◻L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4681806" y="2982079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672395" y="4301358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723460" y="5689486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969980" y="4305026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5864206" y="2968771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5864206" y="5685509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6" name="Straight Arrow Connector 65"/>
          <p:cNvCxnSpPr>
            <a:stCxn id="77" idx="0"/>
          </p:cNvCxnSpPr>
          <p:nvPr/>
        </p:nvCxnSpPr>
        <p:spPr bwMode="auto">
          <a:xfrm flipV="1">
            <a:off x="3584648" y="3289358"/>
            <a:ext cx="1149879" cy="100132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>
            <a:stCxn id="77" idx="6"/>
          </p:cNvCxnSpPr>
          <p:nvPr/>
        </p:nvCxnSpPr>
        <p:spPr bwMode="auto">
          <a:xfrm>
            <a:off x="3764648" y="4470680"/>
            <a:ext cx="907747" cy="1067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8" name="Straight Arrow Connector 67"/>
          <p:cNvCxnSpPr>
            <a:stCxn id="77" idx="4"/>
          </p:cNvCxnSpPr>
          <p:nvPr/>
        </p:nvCxnSpPr>
        <p:spPr bwMode="auto">
          <a:xfrm>
            <a:off x="3584648" y="4650680"/>
            <a:ext cx="1191533" cy="109152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9" name="Straight Arrow Connector 68"/>
          <p:cNvCxnSpPr>
            <a:endCxn id="60" idx="2"/>
          </p:cNvCxnSpPr>
          <p:nvPr/>
        </p:nvCxnSpPr>
        <p:spPr bwMode="auto">
          <a:xfrm flipV="1">
            <a:off x="5032395" y="4467331"/>
            <a:ext cx="793791" cy="1402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3711870" y="415873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</a:t>
            </a:r>
            <a:r>
              <a:rPr lang="en-US" sz="1800" dirty="0" smtClean="0"/>
              <a:t> m R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5041806" y="3148771"/>
            <a:ext cx="822400" cy="1330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5083460" y="5865509"/>
            <a:ext cx="780746" cy="397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032395" y="283682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55465" y="555356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◻◻L</a:t>
            </a: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6171485" y="3276050"/>
            <a:ext cx="978495" cy="102897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6171485" y="4665026"/>
            <a:ext cx="978495" cy="107320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719427" y="56750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78" name="TextBox 77"/>
          <p:cNvSpPr txBox="1"/>
          <p:nvPr/>
        </p:nvSpPr>
        <p:spPr>
          <a:xfrm>
            <a:off x="6979071" y="430502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cxnSp>
        <p:nvCxnSpPr>
          <p:cNvPr id="79" name="Curved Connector 78"/>
          <p:cNvCxnSpPr/>
          <p:nvPr/>
        </p:nvCxnSpPr>
        <p:spPr bwMode="auto">
          <a:xfrm rot="16200000" flipH="1" flipV="1">
            <a:off x="3551421" y="1930187"/>
            <a:ext cx="1274202" cy="3456811"/>
          </a:xfrm>
          <a:prstGeom prst="curvedConnector3">
            <a:avLst>
              <a:gd name="adj1" fmla="val -2207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0" name="Curved Connector 79"/>
          <p:cNvCxnSpPr/>
          <p:nvPr/>
        </p:nvCxnSpPr>
        <p:spPr bwMode="auto">
          <a:xfrm rot="5400000" flipH="1">
            <a:off x="3524641" y="3600502"/>
            <a:ext cx="1327762" cy="3456811"/>
          </a:xfrm>
          <a:prstGeom prst="curvedConnector3">
            <a:avLst>
              <a:gd name="adj1" fmla="val -2118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1" name="Curved Connector 80"/>
          <p:cNvCxnSpPr/>
          <p:nvPr/>
        </p:nvCxnSpPr>
        <p:spPr bwMode="auto">
          <a:xfrm rot="16200000" flipH="1">
            <a:off x="5909353" y="3244399"/>
            <a:ext cx="56389" cy="2170306"/>
          </a:xfrm>
          <a:prstGeom prst="curvedConnector3">
            <a:avLst>
              <a:gd name="adj1" fmla="val -43611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270690" y="375898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</a:t>
            </a:r>
            <a:r>
              <a:rPr lang="en-US" sz="1800" dirty="0" smtClean="0"/>
              <a:t> m R</a:t>
            </a:r>
          </a:p>
        </p:txBody>
      </p:sp>
      <p:cxnSp>
        <p:nvCxnSpPr>
          <p:cNvPr id="83" name="Curved Connector 82"/>
          <p:cNvCxnSpPr>
            <a:stCxn id="77" idx="5"/>
          </p:cNvCxnSpPr>
          <p:nvPr/>
        </p:nvCxnSpPr>
        <p:spPr bwMode="auto">
          <a:xfrm rot="16200000" flipH="1">
            <a:off x="5360141" y="2949745"/>
            <a:ext cx="14346" cy="3310774"/>
          </a:xfrm>
          <a:prstGeom prst="curvedConnector3">
            <a:avLst>
              <a:gd name="adj1" fmla="val 33486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5270690" y="3574314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</a:t>
            </a:r>
            <a:r>
              <a:rPr lang="en-US" sz="1800" dirty="0" smtClean="0"/>
              <a:t> 1 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70690" y="3369179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 </a:t>
            </a:r>
            <a:r>
              <a:rPr lang="en-US" sz="1800" dirty="0"/>
              <a:t>0</a:t>
            </a:r>
            <a:r>
              <a:rPr lang="en-US" sz="1800" dirty="0" smtClean="0"/>
              <a:t> 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466110" y="33896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</a:t>
            </a:r>
            <a:r>
              <a:rPr lang="en-US" sz="1800" dirty="0" smtClean="0"/>
              <a:t> m R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52636" y="4923617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 </a:t>
            </a:r>
            <a:r>
              <a:rPr lang="en-US" sz="1800" dirty="0"/>
              <a:t>0</a:t>
            </a:r>
            <a:r>
              <a:rPr lang="en-US" sz="1800" dirty="0" smtClean="0"/>
              <a:t> 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710877" y="362747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◻◻R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55465" y="501970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56943" y="510828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m</a:t>
            </a:r>
            <a:r>
              <a:rPr lang="en-US" sz="1800" dirty="0" smtClean="0"/>
              <a:t> m 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36377" y="3184513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</a:t>
            </a:r>
            <a:r>
              <a:rPr lang="en-US" sz="1800" dirty="0" smtClean="0"/>
              <a:t> 1 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413306" y="531617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◻◻R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31163" y="3442807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0◻R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31163" y="51315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1◻R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89433" y="298207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2307877" y="4295694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773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(example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38887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modify the definition of Turing machines by adding a third type of motion for the tape head: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S for </a:t>
            </a:r>
            <a:r>
              <a:rPr lang="en-US" dirty="0" smtClean="0">
                <a:solidFill>
                  <a:schemeClr val="accent1"/>
                </a:solidFill>
              </a:rPr>
              <a:t>stay at the current position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Question: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Are Turing machines with an additional S motion for the tape head more powerful than Turing machines with only the motions L and 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Answer: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No. We can always transform a Turing machine with S motions to one without S motions, by replacing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115616" y="5229200"/>
            <a:ext cx="1512128" cy="485984"/>
            <a:chOff x="1619672" y="5679280"/>
            <a:chExt cx="1512128" cy="485984"/>
          </a:xfrm>
        </p:grpSpPr>
        <p:sp>
          <p:nvSpPr>
            <p:cNvPr id="14" name="Oval 13"/>
            <p:cNvSpPr/>
            <p:nvPr/>
          </p:nvSpPr>
          <p:spPr bwMode="auto">
            <a:xfrm>
              <a:off x="1619672" y="580526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771800" y="580526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14" idx="6"/>
              <a:endCxn id="19" idx="2"/>
            </p:cNvCxnSpPr>
            <p:nvPr/>
          </p:nvCxnSpPr>
          <p:spPr bwMode="auto">
            <a:xfrm>
              <a:off x="1979672" y="5985264"/>
              <a:ext cx="792128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1981323" y="5679280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x</a:t>
              </a:r>
              <a:r>
                <a:rPr lang="en-US" sz="1800" dirty="0" smtClean="0"/>
                <a:t> </a:t>
              </a:r>
              <a:r>
                <a:rPr lang="en-US" sz="1800" dirty="0"/>
                <a:t>y</a:t>
              </a:r>
              <a:r>
                <a:rPr lang="en-US" sz="1800" dirty="0" smtClean="0"/>
                <a:t> </a:t>
              </a:r>
              <a:r>
                <a:rPr lang="en-US" sz="1800" dirty="0"/>
                <a:t>S</a:t>
              </a:r>
              <a:endParaRPr lang="en-US" sz="1800" dirty="0" smtClean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35896" y="5229200"/>
            <a:ext cx="2808272" cy="504016"/>
            <a:chOff x="4067944" y="5661248"/>
            <a:chExt cx="2808272" cy="504016"/>
          </a:xfrm>
        </p:grpSpPr>
        <p:sp>
          <p:nvSpPr>
            <p:cNvPr id="27" name="Oval 26"/>
            <p:cNvSpPr/>
            <p:nvPr/>
          </p:nvSpPr>
          <p:spPr bwMode="auto">
            <a:xfrm>
              <a:off x="4067944" y="580526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516216" y="580526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27" idx="6"/>
              <a:endCxn id="32" idx="2"/>
            </p:cNvCxnSpPr>
            <p:nvPr/>
          </p:nvCxnSpPr>
          <p:spPr bwMode="auto">
            <a:xfrm>
              <a:off x="4427944" y="5985264"/>
              <a:ext cx="86413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427984" y="5661248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x</a:t>
              </a:r>
              <a:r>
                <a:rPr lang="en-US" sz="1800" dirty="0" smtClean="0"/>
                <a:t> </a:t>
              </a:r>
              <a:r>
                <a:rPr lang="en-US" sz="1800" dirty="0"/>
                <a:t>y</a:t>
              </a:r>
              <a:r>
                <a:rPr lang="en-US" sz="1800" dirty="0" smtClean="0"/>
                <a:t> </a:t>
              </a:r>
              <a:r>
                <a:rPr lang="en-US" sz="1800" dirty="0"/>
                <a:t>R</a:t>
              </a:r>
              <a:endParaRPr lang="en-US" sz="1800" dirty="0" smtClean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292080" y="5805264"/>
              <a:ext cx="360000" cy="3600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28" idx="2"/>
            </p:cNvCxnSpPr>
            <p:nvPr/>
          </p:nvCxnSpPr>
          <p:spPr bwMode="auto">
            <a:xfrm>
              <a:off x="5652080" y="5985264"/>
              <a:ext cx="86413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5652120" y="5661248"/>
              <a:ext cx="739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? ? </a:t>
              </a:r>
              <a:r>
                <a:rPr lang="en-US" sz="1800" dirty="0"/>
                <a:t>L</a:t>
              </a:r>
              <a:endParaRPr lang="en-US" sz="1800" dirty="0" smtClean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987824" y="5301208"/>
            <a:ext cx="518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by</a:t>
            </a:r>
            <a:endParaRPr lang="en-US" i="1" dirty="0"/>
          </a:p>
        </p:txBody>
      </p:sp>
      <p:sp>
        <p:nvSpPr>
          <p:cNvPr id="46" name="Rectangular Callout 45"/>
          <p:cNvSpPr/>
          <p:nvPr/>
        </p:nvSpPr>
        <p:spPr bwMode="auto">
          <a:xfrm>
            <a:off x="4679504" y="1772816"/>
            <a:ext cx="4284984" cy="1633397"/>
          </a:xfrm>
          <a:prstGeom prst="wedgeRectCallout">
            <a:avLst>
              <a:gd name="adj1" fmla="val -30792"/>
              <a:gd name="adj2" fmla="val 161285"/>
            </a:avLst>
          </a:prstGeom>
          <a:solidFill>
            <a:srgbClr val="02886B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We mean to express that there is a transition for every symbol in the alphabet of the Turing machine that writes the same symbol back and causes the tape head to move left.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9552" y="594928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resulting Turing machine computes/accepts the same.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29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6" grpId="1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(example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7204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(further) modify the definition of Turing machines by having two (or more) tapes.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entry in the transition table would then look like: 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35962"/>
              </p:ext>
            </p:extLst>
          </p:nvPr>
        </p:nvGraphicFramePr>
        <p:xfrm>
          <a:off x="455911" y="2442599"/>
          <a:ext cx="8488629" cy="16459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82604"/>
                <a:gridCol w="1019517"/>
                <a:gridCol w="1206899"/>
                <a:gridCol w="1105399"/>
                <a:gridCol w="1105399"/>
                <a:gridCol w="1105399"/>
                <a:gridCol w="1031706"/>
                <a:gridCol w="1031706"/>
              </a:tblGrid>
              <a:tr h="528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current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</a:t>
                      </a:r>
                      <a:r>
                        <a:rPr lang="en-US" sz="1400" baseline="0" dirty="0" smtClean="0"/>
                        <a:t> scanned (tape 1)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 written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 (tape 1)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motion</a:t>
                      </a:r>
                      <a:r>
                        <a:rPr lang="en-US" sz="1400" baseline="0" dirty="0" smtClean="0"/>
                        <a:t> (tape 1)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</a:t>
                      </a:r>
                      <a:r>
                        <a:rPr lang="en-US" sz="1400" baseline="0" dirty="0" smtClean="0"/>
                        <a:t> scanned (tape 2)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symbol written</a:t>
                      </a:r>
                      <a:r>
                        <a:rPr lang="en-US" sz="1400" baseline="0" dirty="0" smtClean="0"/>
                        <a:t> (tape 2)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motion</a:t>
                      </a:r>
                    </a:p>
                    <a:p>
                      <a:pPr algn="ctr"/>
                      <a:r>
                        <a:rPr lang="en-US" sz="1400" dirty="0" smtClean="0"/>
                        <a:t>(tape</a:t>
                      </a:r>
                      <a:r>
                        <a:rPr lang="en-US" sz="1400" baseline="0" dirty="0" smtClean="0"/>
                        <a:t> 2)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next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0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…</a:t>
                      </a: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0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◻</a:t>
                      </a: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0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…</a:t>
                      </a: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149080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Question: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Are Turing machines with </a:t>
            </a:r>
            <a:r>
              <a:rPr lang="en-US" i="1" dirty="0" smtClean="0">
                <a:solidFill>
                  <a:srgbClr val="000000"/>
                </a:solidFill>
              </a:rPr>
              <a:t>two tapes more </a:t>
            </a:r>
            <a:r>
              <a:rPr lang="en-US" i="1" dirty="0">
                <a:solidFill>
                  <a:srgbClr val="000000"/>
                </a:solidFill>
              </a:rPr>
              <a:t>powerful than Turing machines </a:t>
            </a:r>
            <a:r>
              <a:rPr lang="en-US" i="1" dirty="0" smtClean="0">
                <a:solidFill>
                  <a:srgbClr val="000000"/>
                </a:solidFill>
              </a:rPr>
              <a:t>with one tape?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Answer: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No. We can always transform a Turing machine with </a:t>
            </a:r>
            <a:r>
              <a:rPr lang="en-US" i="1" dirty="0" smtClean="0">
                <a:solidFill>
                  <a:srgbClr val="000000"/>
                </a:solidFill>
              </a:rPr>
              <a:t>two tapes to </a:t>
            </a:r>
            <a:r>
              <a:rPr lang="en-US" i="1" dirty="0">
                <a:solidFill>
                  <a:srgbClr val="000000"/>
                </a:solidFill>
              </a:rPr>
              <a:t>one </a:t>
            </a:r>
            <a:r>
              <a:rPr lang="en-US" i="1" dirty="0" smtClean="0">
                <a:solidFill>
                  <a:srgbClr val="000000"/>
                </a:solidFill>
              </a:rPr>
              <a:t>with one tape computing/accepting the same (see Ch.31 of NTO).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32" y="1542465"/>
            <a:ext cx="8259011" cy="35843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Turing machines do not get fundamentally more (or less) powerful if we:</a:t>
            </a:r>
          </a:p>
          <a:p>
            <a:r>
              <a:rPr lang="en-US" dirty="0"/>
              <a:t>a</a:t>
            </a:r>
            <a:r>
              <a:rPr lang="en-US" dirty="0" smtClean="0"/>
              <a:t>llow multiple tapes</a:t>
            </a:r>
          </a:p>
          <a:p>
            <a:r>
              <a:rPr lang="en-US" dirty="0" smtClean="0"/>
              <a:t>allow multi-dimensional tapes</a:t>
            </a:r>
          </a:p>
          <a:p>
            <a:r>
              <a:rPr lang="en-US" dirty="0" smtClean="0"/>
              <a:t>allow tapes that are bounded on one side</a:t>
            </a:r>
          </a:p>
          <a:p>
            <a:r>
              <a:rPr lang="en-US" dirty="0" smtClean="0"/>
              <a:t>allow non-determinism</a:t>
            </a:r>
          </a:p>
          <a:p>
            <a:r>
              <a:rPr lang="en-US" dirty="0"/>
              <a:t>r</a:t>
            </a:r>
            <a:r>
              <a:rPr lang="en-US" dirty="0" smtClean="0"/>
              <a:t>estrict the alphabet of tape symbols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Moreover, every other (realistic) mathematical model of computation conceived so far can be ‘simulated’ with a Turing machine, and hence is not more powerful.</a:t>
            </a:r>
          </a:p>
        </p:txBody>
      </p:sp>
    </p:spTree>
    <p:extLst>
      <p:ext uri="{BB962C8B-B14F-4D97-AF65-F5344CB8AC3E}">
        <p14:creationId xmlns:p14="http://schemas.microsoft.com/office/powerpoint/2010/main" val="14025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5715"/>
            <a:ext cx="8156575" cy="6909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computational devices, Turing machines have clearly delineated the </a:t>
            </a:r>
            <a:r>
              <a:rPr lang="en-US" i="1" dirty="0" smtClean="0"/>
              <a:t>fundamental</a:t>
            </a:r>
            <a:r>
              <a:rPr lang="en-US" dirty="0" smtClean="0"/>
              <a:t> limits of computation: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2043" y="4081336"/>
            <a:ext cx="6768752" cy="707886"/>
          </a:xfrm>
          <a:prstGeom prst="rect">
            <a:avLst/>
          </a:prstGeom>
          <a:solidFill>
            <a:srgbClr val="AABDFA"/>
          </a:solidFill>
          <a:ln>
            <a:noFill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everything that can be </a:t>
            </a:r>
            <a:r>
              <a:rPr lang="en-US" b="1" dirty="0">
                <a:solidFill>
                  <a:schemeClr val="accent6"/>
                </a:solidFill>
              </a:rPr>
              <a:t>computed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(now and in the future), can be </a:t>
            </a:r>
            <a:r>
              <a:rPr lang="en-US" b="1" dirty="0">
                <a:solidFill>
                  <a:schemeClr val="accent6"/>
                </a:solidFill>
              </a:rPr>
              <a:t>computed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by some Turing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28885"/>
            <a:ext cx="8486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D60029"/>
                </a:solidFill>
              </a:rPr>
              <a:t>Disclaimer: This </a:t>
            </a:r>
            <a:r>
              <a:rPr lang="en-US" i="1" dirty="0">
                <a:solidFill>
                  <a:srgbClr val="D60029"/>
                </a:solidFill>
              </a:rPr>
              <a:t>is not to say that a Turing machine can </a:t>
            </a:r>
            <a:r>
              <a:rPr lang="en-US" b="1" i="1" dirty="0">
                <a:solidFill>
                  <a:srgbClr val="D60029"/>
                </a:solidFill>
              </a:rPr>
              <a:t>do</a:t>
            </a:r>
            <a:r>
              <a:rPr lang="en-US" i="1" dirty="0">
                <a:solidFill>
                  <a:srgbClr val="D60029"/>
                </a:solidFill>
              </a:rPr>
              <a:t> everything a computer can </a:t>
            </a:r>
            <a:r>
              <a:rPr lang="en-US" i="1" dirty="0" smtClean="0">
                <a:solidFill>
                  <a:srgbClr val="D60029"/>
                </a:solidFill>
              </a:rPr>
              <a:t>do. For instance, computers </a:t>
            </a:r>
            <a:r>
              <a:rPr lang="en-US" i="1" dirty="0">
                <a:solidFill>
                  <a:srgbClr val="D60029"/>
                </a:solidFill>
              </a:rPr>
              <a:t>can </a:t>
            </a:r>
            <a:r>
              <a:rPr lang="en-US" b="1" i="1" dirty="0">
                <a:solidFill>
                  <a:srgbClr val="D60029"/>
                </a:solidFill>
              </a:rPr>
              <a:t>interact</a:t>
            </a:r>
            <a:r>
              <a:rPr lang="en-US" i="1" dirty="0">
                <a:solidFill>
                  <a:srgbClr val="D60029"/>
                </a:solidFill>
              </a:rPr>
              <a:t> with their environment, which (conventional) Turing machines can’t</a:t>
            </a:r>
            <a:r>
              <a:rPr lang="en-US" dirty="0" smtClean="0">
                <a:solidFill>
                  <a:srgbClr val="D60029"/>
                </a:solidFill>
              </a:rPr>
              <a:t>.</a:t>
            </a:r>
            <a:endParaRPr lang="en-US" dirty="0">
              <a:solidFill>
                <a:srgbClr val="D6002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527" y="1524258"/>
            <a:ext cx="834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 language </a:t>
            </a:r>
            <a:r>
              <a:rPr lang="en-US" dirty="0" smtClean="0"/>
              <a:t>acceptors Turing machines are (far) more powerful than finite automata (e.g., there exists a Turing machine that accepts the language of marked palindromes, for which there is no finite automaton)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94115"/>
            <a:ext cx="5626968" cy="43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Reading material for this lecture:</a:t>
            </a:r>
            <a:endParaRPr lang="en-US" dirty="0"/>
          </a:p>
        </p:txBody>
      </p:sp>
      <p:pic>
        <p:nvPicPr>
          <p:cNvPr id="7" name="Picture 6" descr="omnib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98519"/>
            <a:ext cx="720080" cy="10413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3688" y="2186550"/>
            <a:ext cx="4946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31: Turing Machines (see reader)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099850"/>
            <a:ext cx="8147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(Slides and practice material can be found in OASE.)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29404"/>
            <a:ext cx="82494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Deviations from text in reader:</a:t>
            </a:r>
          </a:p>
          <a:p>
            <a:r>
              <a:rPr lang="en-US" dirty="0"/>
              <a:t>Chapter 31 </a:t>
            </a:r>
            <a:r>
              <a:rPr lang="en-US" dirty="0" smtClean="0"/>
              <a:t>specifies </a:t>
            </a:r>
            <a:r>
              <a:rPr lang="en-US" dirty="0"/>
              <a:t>a Turing machine as a collection of quintuples, instead of with a transition table; the difference is only cosmetic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Chapter 31 uses the symbol b for blank; we prefer ◻.</a:t>
            </a:r>
            <a:endParaRPr lang="en-US" dirty="0"/>
          </a:p>
          <a:p>
            <a:r>
              <a:rPr lang="en-US" dirty="0"/>
              <a:t>Chapter 31 </a:t>
            </a:r>
            <a:r>
              <a:rPr lang="en-US" dirty="0" smtClean="0"/>
              <a:t>mentions</a:t>
            </a:r>
            <a:r>
              <a:rPr lang="en-US" dirty="0"/>
              <a:t>, besides L and R, also an S-motion for the tape head. </a:t>
            </a:r>
            <a:r>
              <a:rPr lang="en-US" dirty="0" smtClean="0"/>
              <a:t>It </a:t>
            </a:r>
            <a:r>
              <a:rPr lang="en-US" dirty="0"/>
              <a:t>is not </a:t>
            </a:r>
            <a:r>
              <a:rPr lang="en-US" dirty="0" smtClean="0"/>
              <a:t>needed (as we have seen), </a:t>
            </a:r>
            <a:r>
              <a:rPr lang="en-US" dirty="0"/>
              <a:t>we shall not use it, and therefore we left it out from our definition</a:t>
            </a:r>
            <a:r>
              <a:rPr lang="en-US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525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Kleene’s</a:t>
            </a:r>
            <a:r>
              <a:rPr lang="en-US" dirty="0" smtClean="0"/>
              <a:t> theorem (1956)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79" y="4764410"/>
            <a:ext cx="4602681" cy="991579"/>
          </a:xfrm>
          <a:solidFill>
            <a:srgbClr val="AABDFA"/>
          </a:solidFill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e</a:t>
            </a:r>
            <a:r>
              <a:rPr lang="en-US" i="1" dirty="0" smtClean="0"/>
              <a:t>very language accepted by a finite automaton is described by a regular expression 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47336" y="2709579"/>
            <a:ext cx="4369533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e</a:t>
            </a:r>
            <a:r>
              <a:rPr lang="en-US" i="1" dirty="0" smtClean="0"/>
              <a:t>very language described by a regular expression is accepted by some finite automaton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2783" y="1362592"/>
            <a:ext cx="5610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a direct correspondence between the languages described by a regular expression, and those accepted by a finite automaton</a:t>
            </a:r>
            <a:r>
              <a:rPr lang="en-US" dirty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256" y="3995782"/>
            <a:ext cx="1895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nd, moreover,</a:t>
            </a:r>
            <a:endParaRPr lang="en-US" dirty="0"/>
          </a:p>
        </p:txBody>
      </p:sp>
      <p:pic>
        <p:nvPicPr>
          <p:cNvPr id="7" name="Picture 6" descr="Klee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47" y="1246809"/>
            <a:ext cx="3151451" cy="4285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3441" y="5576957"/>
            <a:ext cx="194608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/>
              <a:t>Stephen </a:t>
            </a:r>
            <a:r>
              <a:rPr lang="en-US" sz="1800" i="1" dirty="0" err="1" smtClean="0"/>
              <a:t>Kleene</a:t>
            </a:r>
            <a:endParaRPr lang="en-US" sz="1800" i="1" dirty="0" smtClean="0"/>
          </a:p>
          <a:p>
            <a:pPr algn="ctr"/>
            <a:r>
              <a:rPr lang="en-US" sz="1800" i="1" dirty="0" smtClean="0"/>
              <a:t>(1909-1994)</a:t>
            </a:r>
            <a:endParaRPr 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5163" y="6114107"/>
            <a:ext cx="555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Disclaimer: for this result it is necessary to add symbols </a:t>
            </a:r>
            <a:r>
              <a:rPr lang="en-US" sz="1200" dirty="0" err="1">
                <a:solidFill>
                  <a:srgbClr val="FF0000"/>
                </a:solidFill>
              </a:rPr>
              <a:t>ε</a:t>
            </a:r>
            <a:r>
              <a:rPr lang="en-US" sz="1200" dirty="0">
                <a:solidFill>
                  <a:srgbClr val="FF0000"/>
                </a:solidFill>
              </a:rPr>
              <a:t> and </a:t>
            </a:r>
            <a:r>
              <a:rPr lang="en-US" sz="1200" dirty="0" err="1">
                <a:solidFill>
                  <a:srgbClr val="FF0000"/>
                </a:solidFill>
              </a:rPr>
              <a:t>Ø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denoting the empty language and the language containing the empty string to the language of regular expressions; we left them out for simplicity.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3610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Languages accepted by a finite </a:t>
            </a:r>
            <a:r>
              <a:rPr lang="en-US" dirty="0" smtClean="0"/>
              <a:t>automaton (or, equivalently: described </a:t>
            </a:r>
            <a:r>
              <a:rPr lang="en-US" dirty="0"/>
              <a:t>by a regular </a:t>
            </a:r>
            <a:r>
              <a:rPr lang="en-US" dirty="0" smtClean="0"/>
              <a:t>expression) </a:t>
            </a:r>
            <a:r>
              <a:rPr lang="en-US" dirty="0"/>
              <a:t>are called </a:t>
            </a:r>
            <a:r>
              <a:rPr lang="en-US" dirty="0">
                <a:solidFill>
                  <a:schemeClr val="accent1"/>
                </a:solidFill>
              </a:rPr>
              <a:t>regular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Fundamental question:</a:t>
            </a:r>
            <a:endParaRPr lang="en-US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Is every language regular?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Consider, e.g., the language of </a:t>
            </a:r>
            <a:r>
              <a:rPr lang="en-US" i="1" dirty="0" smtClean="0">
                <a:solidFill>
                  <a:schemeClr val="accent4"/>
                </a:solidFill>
              </a:rPr>
              <a:t>marked palindromes</a:t>
            </a:r>
            <a:r>
              <a:rPr lang="en-US" dirty="0" smtClean="0">
                <a:solidFill>
                  <a:schemeClr val="accent4"/>
                </a:solidFill>
              </a:rPr>
              <a:t> consisting of all sequences of the shape sms</a:t>
            </a:r>
            <a:r>
              <a:rPr lang="en-US" baseline="30000" dirty="0" smtClean="0">
                <a:solidFill>
                  <a:schemeClr val="accent4"/>
                </a:solidFill>
              </a:rPr>
              <a:t>-1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in which s is a sequence of symbols, m is a special marker symbol and </a:t>
            </a:r>
            <a:r>
              <a:rPr lang="en-US" dirty="0">
                <a:solidFill>
                  <a:schemeClr val="accent4"/>
                </a:solidFill>
              </a:rPr>
              <a:t>s</a:t>
            </a:r>
            <a:r>
              <a:rPr lang="en-US" baseline="30000" dirty="0">
                <a:solidFill>
                  <a:schemeClr val="accent4"/>
                </a:solidFill>
              </a:rPr>
              <a:t>-1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is the reverse of s.</a:t>
            </a:r>
            <a:endParaRPr lang="en-US" i="1" baseline="30000" dirty="0"/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There is no finite automaton that accepts the language of marked palindromes.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1486B"/>
                </a:solidFill>
              </a:rPr>
              <a:t>So, the answer to the above fundamental questions is: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(mathematical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360074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Can we model a computer as a finite automaton?</a:t>
            </a:r>
          </a:p>
          <a:p>
            <a:pPr marL="0" indent="0">
              <a:buNone/>
            </a:pPr>
            <a:endParaRPr lang="en-US" i="1" dirty="0"/>
          </a:p>
          <a:p>
            <a:pPr marL="400050" lvl="1" indent="0">
              <a:buNone/>
            </a:pPr>
            <a:r>
              <a:rPr lang="en-US" dirty="0" smtClean="0"/>
              <a:t>Any particular computer has a finite amount of memory and therefore has finitely many states.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But there is no intrinsic bound on the number of states.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Therefore, finite automata are unsatisfactory as mathematical model if our goal is to predict which type of problems can be solved with a computer.</a:t>
            </a:r>
            <a:endParaRPr lang="en-US" dirty="0"/>
          </a:p>
        </p:txBody>
      </p:sp>
      <p:pic>
        <p:nvPicPr>
          <p:cNvPr id="4" name="Picture 3" descr="Comp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49" y="4653136"/>
            <a:ext cx="2392040" cy="2392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5445224"/>
            <a:ext cx="48046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Let’s analyze what it means to compute!</a:t>
            </a:r>
          </a:p>
          <a:p>
            <a:pPr algn="ctr"/>
            <a:r>
              <a:rPr lang="en-US" sz="1600" dirty="0" smtClean="0"/>
              <a:t>(as Alan Turing did back in 1936)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514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482" y="1134632"/>
            <a:ext cx="6866210" cy="5149658"/>
          </a:xfrm>
        </p:spPr>
      </p:pic>
    </p:spTree>
    <p:extLst>
      <p:ext uri="{BB962C8B-B14F-4D97-AF65-F5344CB8AC3E}">
        <p14:creationId xmlns:p14="http://schemas.microsoft.com/office/powerpoint/2010/main" val="18667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Box 208"/>
          <p:cNvSpPr txBox="1"/>
          <p:nvPr/>
        </p:nvSpPr>
        <p:spPr>
          <a:xfrm>
            <a:off x="2989901" y="446615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2981386" y="4447733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7" name="Rectangle 206"/>
          <p:cNvSpPr/>
          <p:nvPr/>
        </p:nvSpPr>
        <p:spPr bwMode="auto">
          <a:xfrm>
            <a:off x="2987232" y="4532898"/>
            <a:ext cx="316933" cy="26632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essence of computation</a:t>
            </a:r>
            <a:endParaRPr lang="en-US" dirty="0"/>
          </a:p>
        </p:txBody>
      </p:sp>
      <p:grpSp>
        <p:nvGrpSpPr>
          <p:cNvPr id="332" name="Group 331"/>
          <p:cNvGrpSpPr/>
          <p:nvPr/>
        </p:nvGrpSpPr>
        <p:grpSpPr>
          <a:xfrm>
            <a:off x="1188703" y="1510568"/>
            <a:ext cx="1060276" cy="1024543"/>
            <a:chOff x="1205565" y="1340768"/>
            <a:chExt cx="1060276" cy="1024543"/>
          </a:xfrm>
        </p:grpSpPr>
        <p:sp>
          <p:nvSpPr>
            <p:cNvPr id="5" name="TextBox 4"/>
            <p:cNvSpPr txBox="1"/>
            <p:nvPr/>
          </p:nvSpPr>
          <p:spPr>
            <a:xfrm>
              <a:off x="1205565" y="1340768"/>
              <a:ext cx="755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4231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90850" y="1765146"/>
              <a:ext cx="4699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77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277573" y="2204864"/>
              <a:ext cx="683227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940111" y="19652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46061" y="2446672"/>
            <a:ext cx="89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29617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3419" y="2846782"/>
            <a:ext cx="104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296170</a:t>
            </a:r>
            <a:endParaRPr lang="en-US" dirty="0"/>
          </a:p>
        </p:txBody>
      </p:sp>
      <p:grpSp>
        <p:nvGrpSpPr>
          <p:cNvPr id="333" name="Group 332"/>
          <p:cNvGrpSpPr/>
          <p:nvPr/>
        </p:nvGrpSpPr>
        <p:grpSpPr>
          <a:xfrm>
            <a:off x="903419" y="3007229"/>
            <a:ext cx="1354277" cy="400110"/>
            <a:chOff x="920281" y="2837429"/>
            <a:chExt cx="1354277" cy="40011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920281" y="3077092"/>
              <a:ext cx="104051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940111" y="2837429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82730" y="3385155"/>
            <a:ext cx="104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325787</a:t>
            </a:r>
            <a:endParaRPr lang="en-US" dirty="0"/>
          </a:p>
        </p:txBody>
      </p:sp>
      <p:pic>
        <p:nvPicPr>
          <p:cNvPr id="86" name="Picture 85" descr="Tu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04102"/>
            <a:ext cx="1946920" cy="2511363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6759546" y="3585210"/>
            <a:ext cx="2161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Alan Turing (1912-1954)</a:t>
            </a:r>
            <a:endParaRPr lang="en-US" sz="1400" i="1" dirty="0"/>
          </a:p>
        </p:txBody>
      </p:sp>
      <p:grpSp>
        <p:nvGrpSpPr>
          <p:cNvPr id="251" name="Group 250"/>
          <p:cNvGrpSpPr/>
          <p:nvPr/>
        </p:nvGrpSpPr>
        <p:grpSpPr>
          <a:xfrm>
            <a:off x="7108392" y="5175862"/>
            <a:ext cx="327308" cy="400110"/>
            <a:chOff x="8647555" y="4941168"/>
            <a:chExt cx="327308" cy="400110"/>
          </a:xfrm>
        </p:grpSpPr>
        <p:sp>
          <p:nvSpPr>
            <p:cNvPr id="117" name="TextBox 116"/>
            <p:cNvSpPr txBox="1"/>
            <p:nvPr/>
          </p:nvSpPr>
          <p:spPr>
            <a:xfrm>
              <a:off x="8647555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8652554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982363" y="5171575"/>
            <a:ext cx="327308" cy="400110"/>
            <a:chOff x="2941862" y="4936881"/>
            <a:chExt cx="327308" cy="400110"/>
          </a:xfrm>
        </p:grpSpPr>
        <p:sp>
          <p:nvSpPr>
            <p:cNvPr id="99" name="TextBox 98"/>
            <p:cNvSpPr txBox="1"/>
            <p:nvPr/>
          </p:nvSpPr>
          <p:spPr>
            <a:xfrm>
              <a:off x="2941862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944024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298119" y="5175862"/>
            <a:ext cx="327308" cy="400110"/>
            <a:chOff x="3257618" y="4941168"/>
            <a:chExt cx="327308" cy="400110"/>
          </a:xfrm>
        </p:grpSpPr>
        <p:sp>
          <p:nvSpPr>
            <p:cNvPr id="100" name="TextBox 99"/>
            <p:cNvSpPr txBox="1"/>
            <p:nvPr/>
          </p:nvSpPr>
          <p:spPr>
            <a:xfrm>
              <a:off x="3257618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3262429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619001" y="5172164"/>
            <a:ext cx="327308" cy="400110"/>
            <a:chOff x="3578500" y="4937470"/>
            <a:chExt cx="327308" cy="400110"/>
          </a:xfrm>
        </p:grpSpPr>
        <p:sp>
          <p:nvSpPr>
            <p:cNvPr id="101" name="TextBox 100"/>
            <p:cNvSpPr txBox="1"/>
            <p:nvPr/>
          </p:nvSpPr>
          <p:spPr>
            <a:xfrm>
              <a:off x="3578500" y="493747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3579362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940745" y="5175862"/>
            <a:ext cx="328923" cy="400110"/>
            <a:chOff x="3900244" y="4941168"/>
            <a:chExt cx="328923" cy="400110"/>
          </a:xfrm>
        </p:grpSpPr>
        <p:sp>
          <p:nvSpPr>
            <p:cNvPr id="102" name="TextBox 101"/>
            <p:cNvSpPr txBox="1"/>
            <p:nvPr/>
          </p:nvSpPr>
          <p:spPr>
            <a:xfrm>
              <a:off x="3901859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3900244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250274" y="5175862"/>
            <a:ext cx="327308" cy="400110"/>
            <a:chOff x="4209773" y="4941168"/>
            <a:chExt cx="327308" cy="400110"/>
          </a:xfrm>
        </p:grpSpPr>
        <p:sp>
          <p:nvSpPr>
            <p:cNvPr id="103" name="TextBox 102"/>
            <p:cNvSpPr txBox="1"/>
            <p:nvPr/>
          </p:nvSpPr>
          <p:spPr>
            <a:xfrm>
              <a:off x="4209773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4214584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560068" y="5171575"/>
            <a:ext cx="334447" cy="400110"/>
            <a:chOff x="4519567" y="4936881"/>
            <a:chExt cx="334447" cy="400110"/>
          </a:xfrm>
        </p:grpSpPr>
        <p:sp>
          <p:nvSpPr>
            <p:cNvPr id="104" name="TextBox 103"/>
            <p:cNvSpPr txBox="1"/>
            <p:nvPr/>
          </p:nvSpPr>
          <p:spPr>
            <a:xfrm>
              <a:off x="4519567" y="4936881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4531517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879620" y="5175862"/>
            <a:ext cx="332818" cy="400110"/>
            <a:chOff x="4839119" y="4941168"/>
            <a:chExt cx="332818" cy="400110"/>
          </a:xfrm>
        </p:grpSpPr>
        <p:sp>
          <p:nvSpPr>
            <p:cNvPr id="105" name="TextBox 104"/>
            <p:cNvSpPr txBox="1"/>
            <p:nvPr/>
          </p:nvSpPr>
          <p:spPr>
            <a:xfrm>
              <a:off x="4839119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855004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212437" y="5175862"/>
            <a:ext cx="330466" cy="400110"/>
            <a:chOff x="5171936" y="4941168"/>
            <a:chExt cx="330466" cy="400110"/>
          </a:xfrm>
        </p:grpSpPr>
        <p:sp>
          <p:nvSpPr>
            <p:cNvPr id="106" name="TextBox 105"/>
            <p:cNvSpPr txBox="1"/>
            <p:nvPr/>
          </p:nvSpPr>
          <p:spPr>
            <a:xfrm>
              <a:off x="5175094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5171936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529370" y="5171575"/>
            <a:ext cx="327873" cy="400110"/>
            <a:chOff x="5488869" y="4936881"/>
            <a:chExt cx="327873" cy="400110"/>
          </a:xfrm>
        </p:grpSpPr>
        <p:sp>
          <p:nvSpPr>
            <p:cNvPr id="107" name="TextBox 106"/>
            <p:cNvSpPr txBox="1"/>
            <p:nvPr/>
          </p:nvSpPr>
          <p:spPr>
            <a:xfrm>
              <a:off x="5489434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5488869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825963" y="5171575"/>
            <a:ext cx="337273" cy="400110"/>
            <a:chOff x="5785462" y="4936881"/>
            <a:chExt cx="337273" cy="400110"/>
          </a:xfrm>
        </p:grpSpPr>
        <p:sp>
          <p:nvSpPr>
            <p:cNvPr id="108" name="TextBox 107"/>
            <p:cNvSpPr txBox="1"/>
            <p:nvPr/>
          </p:nvSpPr>
          <p:spPr>
            <a:xfrm>
              <a:off x="5785462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805802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6151704" y="5172164"/>
            <a:ext cx="327308" cy="400110"/>
            <a:chOff x="6111203" y="4937470"/>
            <a:chExt cx="327308" cy="400110"/>
          </a:xfrm>
        </p:grpSpPr>
        <p:sp>
          <p:nvSpPr>
            <p:cNvPr id="109" name="TextBox 108"/>
            <p:cNvSpPr txBox="1"/>
            <p:nvPr/>
          </p:nvSpPr>
          <p:spPr>
            <a:xfrm>
              <a:off x="6111203" y="493747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6117093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6469528" y="5171575"/>
            <a:ext cx="327308" cy="400110"/>
            <a:chOff x="6429027" y="4936881"/>
            <a:chExt cx="327308" cy="400110"/>
          </a:xfrm>
        </p:grpSpPr>
        <p:sp>
          <p:nvSpPr>
            <p:cNvPr id="110" name="TextBox 109"/>
            <p:cNvSpPr txBox="1"/>
            <p:nvPr/>
          </p:nvSpPr>
          <p:spPr>
            <a:xfrm>
              <a:off x="6429027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6434026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6773945" y="5171575"/>
            <a:ext cx="334448" cy="400110"/>
            <a:chOff x="6733444" y="4936881"/>
            <a:chExt cx="334448" cy="400110"/>
          </a:xfrm>
        </p:grpSpPr>
        <p:sp>
          <p:nvSpPr>
            <p:cNvPr id="111" name="TextBox 110"/>
            <p:cNvSpPr txBox="1"/>
            <p:nvPr/>
          </p:nvSpPr>
          <p:spPr>
            <a:xfrm>
              <a:off x="6733444" y="4936881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6750959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46064" y="4443445"/>
            <a:ext cx="2548865" cy="424379"/>
            <a:chOff x="400535" y="4936881"/>
            <a:chExt cx="2548865" cy="424379"/>
          </a:xfrm>
        </p:grpSpPr>
        <p:sp>
          <p:nvSpPr>
            <p:cNvPr id="91" name="TextBox 90"/>
            <p:cNvSpPr txBox="1"/>
            <p:nvPr/>
          </p:nvSpPr>
          <p:spPr>
            <a:xfrm>
              <a:off x="400535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12468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4806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327196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669403" y="4940579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77679" y="494057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302131" y="493747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614953" y="4961150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717468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034400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351333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668265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985198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307669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627091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00535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41036" y="5923131"/>
            <a:ext cx="8584703" cy="424379"/>
            <a:chOff x="395616" y="3987619"/>
            <a:chExt cx="8584703" cy="424379"/>
          </a:xfrm>
        </p:grpSpPr>
        <p:grpSp>
          <p:nvGrpSpPr>
            <p:cNvPr id="147" name="Group 146"/>
            <p:cNvGrpSpPr/>
            <p:nvPr/>
          </p:nvGrpSpPr>
          <p:grpSpPr>
            <a:xfrm>
              <a:off x="405991" y="4077072"/>
              <a:ext cx="8568952" cy="266328"/>
              <a:chOff x="683568" y="4797152"/>
              <a:chExt cx="9734453" cy="338336"/>
            </a:xfrm>
          </p:grpSpPr>
          <p:sp>
            <p:nvSpPr>
              <p:cNvPr id="175" name="Rectangle 174"/>
              <p:cNvSpPr/>
              <p:nvPr/>
            </p:nvSpPr>
            <p:spPr bwMode="auto">
              <a:xfrm>
                <a:off x="10057981" y="4797152"/>
                <a:ext cx="360040" cy="338336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76" name="Group 175"/>
              <p:cNvGrpSpPr/>
              <p:nvPr/>
            </p:nvGrpSpPr>
            <p:grpSpPr>
              <a:xfrm>
                <a:off x="683568" y="4797152"/>
                <a:ext cx="9374413" cy="338336"/>
                <a:chOff x="683568" y="4797152"/>
                <a:chExt cx="9374413" cy="338336"/>
              </a:xfrm>
            </p:grpSpPr>
            <p:sp>
              <p:nvSpPr>
                <p:cNvPr id="177" name="Rectangle 176"/>
                <p:cNvSpPr/>
                <p:nvPr/>
              </p:nvSpPr>
              <p:spPr bwMode="auto">
                <a:xfrm>
                  <a:off x="104360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78" name="Rectangle 177"/>
                <p:cNvSpPr/>
                <p:nvPr/>
              </p:nvSpPr>
              <p:spPr bwMode="auto">
                <a:xfrm>
                  <a:off x="140364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79" name="Rectangle 178"/>
                <p:cNvSpPr/>
                <p:nvPr/>
              </p:nvSpPr>
              <p:spPr bwMode="auto">
                <a:xfrm>
                  <a:off x="176368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0" name="Rectangle 179"/>
                <p:cNvSpPr/>
                <p:nvPr/>
              </p:nvSpPr>
              <p:spPr bwMode="auto">
                <a:xfrm>
                  <a:off x="212372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 bwMode="auto">
                <a:xfrm>
                  <a:off x="248376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 bwMode="auto">
                <a:xfrm>
                  <a:off x="2850100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 bwMode="auto">
                <a:xfrm>
                  <a:off x="321296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357300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 bwMode="auto">
                <a:xfrm>
                  <a:off x="393472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 bwMode="auto">
                <a:xfrm>
                  <a:off x="429476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 bwMode="auto">
                <a:xfrm>
                  <a:off x="465928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5016383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5376423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5743909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 bwMode="auto">
                <a:xfrm>
                  <a:off x="6103949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 bwMode="auto">
                <a:xfrm>
                  <a:off x="6463989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 bwMode="auto">
                <a:xfrm>
                  <a:off x="6824029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717766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 bwMode="auto">
                <a:xfrm>
                  <a:off x="753770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 bwMode="auto">
                <a:xfrm>
                  <a:off x="789774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 bwMode="auto">
                <a:xfrm>
                  <a:off x="825778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 bwMode="auto">
                <a:xfrm>
                  <a:off x="861782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99" name="Rectangle 198"/>
                <p:cNvSpPr/>
                <p:nvPr/>
              </p:nvSpPr>
              <p:spPr bwMode="auto">
                <a:xfrm>
                  <a:off x="897786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 bwMode="auto">
                <a:xfrm>
                  <a:off x="933790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9697941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>
                  <a:off x="683568" y="4797152"/>
                  <a:ext cx="360040" cy="338336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148" name="TextBox 147"/>
            <p:cNvSpPr txBox="1"/>
            <p:nvPr/>
          </p:nvSpPr>
          <p:spPr>
            <a:xfrm>
              <a:off x="395616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717924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030262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332652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674859" y="3991317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983135" y="3991317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307587" y="398820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620409" y="4011888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941754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257510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578392" y="398820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901751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209665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519459" y="3987619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839011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174986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489326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790918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116659" y="398820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434483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738900" y="3987619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062972" y="3991317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368956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693400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8020708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330702" y="398761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8653011" y="3991906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sp>
        <p:nvSpPr>
          <p:cNvPr id="307" name="Down Arrow 306"/>
          <p:cNvSpPr/>
          <p:nvPr/>
        </p:nvSpPr>
        <p:spPr bwMode="auto">
          <a:xfrm>
            <a:off x="1461298" y="4336413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" name="Down Arrow 307"/>
          <p:cNvSpPr/>
          <p:nvPr/>
        </p:nvSpPr>
        <p:spPr bwMode="auto">
          <a:xfrm>
            <a:off x="2400973" y="4342223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" name="Down Arrow 308"/>
          <p:cNvSpPr/>
          <p:nvPr/>
        </p:nvSpPr>
        <p:spPr bwMode="auto">
          <a:xfrm>
            <a:off x="1146371" y="4342223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0" name="Group 309"/>
          <p:cNvGrpSpPr/>
          <p:nvPr/>
        </p:nvGrpSpPr>
        <p:grpSpPr>
          <a:xfrm>
            <a:off x="441036" y="5168316"/>
            <a:ext cx="2548865" cy="424379"/>
            <a:chOff x="400535" y="4936881"/>
            <a:chExt cx="2548865" cy="424379"/>
          </a:xfrm>
        </p:grpSpPr>
        <p:sp>
          <p:nvSpPr>
            <p:cNvPr id="311" name="TextBox 310"/>
            <p:cNvSpPr txBox="1"/>
            <p:nvPr/>
          </p:nvSpPr>
          <p:spPr>
            <a:xfrm>
              <a:off x="400535" y="4936881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712468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1024806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1327196" y="4941168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669403" y="4940579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1977679" y="4940579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2302131" y="493747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2614953" y="4961150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717468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034400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351333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668265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985198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307669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627091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400535" y="5026334"/>
              <a:ext cx="316933" cy="26632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7" name="Down Arrow 326"/>
          <p:cNvSpPr/>
          <p:nvPr/>
        </p:nvSpPr>
        <p:spPr bwMode="auto">
          <a:xfrm>
            <a:off x="4324430" y="5058765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8" name="Down Arrow 327"/>
          <p:cNvSpPr/>
          <p:nvPr/>
        </p:nvSpPr>
        <p:spPr bwMode="auto">
          <a:xfrm>
            <a:off x="6546715" y="5058765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0" name="Down Arrow 329"/>
          <p:cNvSpPr/>
          <p:nvPr/>
        </p:nvSpPr>
        <p:spPr bwMode="auto">
          <a:xfrm>
            <a:off x="6187162" y="5065449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1" name="Down Arrow 330"/>
          <p:cNvSpPr/>
          <p:nvPr/>
        </p:nvSpPr>
        <p:spPr bwMode="auto">
          <a:xfrm>
            <a:off x="4026922" y="5057748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025" y="1199942"/>
            <a:ext cx="4140735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A person carrying out a computation operates under the following constraints: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a</a:t>
            </a:r>
            <a:r>
              <a:rPr lang="en-US" sz="1800" dirty="0" smtClean="0"/>
              <a:t>t each stage only a </a:t>
            </a:r>
            <a:r>
              <a:rPr lang="en-US" sz="1800" dirty="0" smtClean="0">
                <a:solidFill>
                  <a:srgbClr val="D60029"/>
                </a:solidFill>
              </a:rPr>
              <a:t>small number of symbols</a:t>
            </a:r>
            <a:r>
              <a:rPr lang="en-US" sz="1800" dirty="0" smtClean="0"/>
              <a:t> receive attention;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action at each stage depends on symbols receiving attention, and current </a:t>
            </a:r>
            <a:r>
              <a:rPr lang="en-US" sz="1800" dirty="0" smtClean="0">
                <a:solidFill>
                  <a:srgbClr val="D60029"/>
                </a:solidFill>
              </a:rPr>
              <a:t>state of mind </a:t>
            </a:r>
            <a:r>
              <a:rPr lang="en-US" sz="1800" dirty="0" smtClean="0"/>
              <a:t>of person</a:t>
            </a:r>
            <a:endParaRPr lang="en-US" sz="1800" dirty="0"/>
          </a:p>
        </p:txBody>
      </p:sp>
      <p:sp>
        <p:nvSpPr>
          <p:cNvPr id="204" name="Down Arrow 203"/>
          <p:cNvSpPr/>
          <p:nvPr/>
        </p:nvSpPr>
        <p:spPr bwMode="auto">
          <a:xfrm>
            <a:off x="3047065" y="4342223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3306879" y="4532898"/>
            <a:ext cx="316933" cy="26632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296247" y="444344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4" name="Down Arrow 213"/>
          <p:cNvSpPr/>
          <p:nvPr/>
        </p:nvSpPr>
        <p:spPr bwMode="auto">
          <a:xfrm>
            <a:off x="3362030" y="4343097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7106" y="4445002"/>
            <a:ext cx="1800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(remember 2)</a:t>
            </a:r>
            <a:endParaRPr lang="en-US" i="1" dirty="0"/>
          </a:p>
        </p:txBody>
      </p:sp>
      <p:sp>
        <p:nvSpPr>
          <p:cNvPr id="215" name="Down Arrow 214"/>
          <p:cNvSpPr/>
          <p:nvPr/>
        </p:nvSpPr>
        <p:spPr bwMode="auto">
          <a:xfrm>
            <a:off x="7167009" y="5057428"/>
            <a:ext cx="200830" cy="160584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209" grpId="1"/>
      <p:bldP spid="209" grpId="2"/>
      <p:bldP spid="206" grpId="0"/>
      <p:bldP spid="206" grpId="1"/>
      <p:bldP spid="207" grpId="0" animBg="1"/>
      <p:bldP spid="207" grpId="1" animBg="1"/>
      <p:bldP spid="11" grpId="0"/>
      <p:bldP spid="11" grpId="1"/>
      <p:bldP spid="12" grpId="0"/>
      <p:bldP spid="12" grpId="1"/>
      <p:bldP spid="16" grpId="0"/>
      <p:bldP spid="16" grpId="1"/>
      <p:bldP spid="307" grpId="0" animBg="1"/>
      <p:bldP spid="307" grpId="1" animBg="1"/>
      <p:bldP spid="307" grpId="2" animBg="1"/>
      <p:bldP spid="308" grpId="0" animBg="1"/>
      <p:bldP spid="308" grpId="2" animBg="1"/>
      <p:bldP spid="309" grpId="0" animBg="1"/>
      <p:bldP spid="309" grpId="2" animBg="1"/>
      <p:bldP spid="327" grpId="0" animBg="1"/>
      <p:bldP spid="327" grpId="1" animBg="1"/>
      <p:bldP spid="327" grpId="2" animBg="1"/>
      <p:bldP spid="328" grpId="0" animBg="1"/>
      <p:bldP spid="328" grpId="1" animBg="1"/>
      <p:bldP spid="328" grpId="2" animBg="1"/>
      <p:bldP spid="328" grpId="3" animBg="1"/>
      <p:bldP spid="330" grpId="0" animBg="1"/>
      <p:bldP spid="330" grpId="1" animBg="1"/>
      <p:bldP spid="331" grpId="0" animBg="1"/>
      <p:bldP spid="331" grpId="1" animBg="1"/>
      <p:bldP spid="3" grpId="0" animBg="1"/>
      <p:bldP spid="204" grpId="1" animBg="1"/>
      <p:bldP spid="204" grpId="2" animBg="1"/>
      <p:bldP spid="204" grpId="3" animBg="1"/>
      <p:bldP spid="204" grpId="5" animBg="1"/>
      <p:bldP spid="211" grpId="0" animBg="1"/>
      <p:bldP spid="211" grpId="1" animBg="1"/>
      <p:bldP spid="213" grpId="0"/>
      <p:bldP spid="213" grpId="1"/>
      <p:bldP spid="214" grpId="2" animBg="1"/>
      <p:bldP spid="214" grpId="3" animBg="1"/>
      <p:bldP spid="214" grpId="4" animBg="1"/>
      <p:bldP spid="214" grpId="5" animBg="1"/>
      <p:bldP spid="214" grpId="6" animBg="1"/>
      <p:bldP spid="4" grpId="0"/>
      <p:bldP spid="4" grpId="2"/>
      <p:bldP spid="215" grpId="3" animBg="1"/>
      <p:bldP spid="215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(down to bare minimum)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60" y="3861048"/>
            <a:ext cx="8156575" cy="24339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Turing’s conclusion in 1936, after careful analysis:</a:t>
            </a:r>
          </a:p>
          <a:p>
            <a:r>
              <a:rPr lang="en-US" dirty="0"/>
              <a:t>c</a:t>
            </a:r>
            <a:r>
              <a:rPr lang="en-US" dirty="0" smtClean="0"/>
              <a:t>omputation is carried out by writing symbols in squares on a tape;</a:t>
            </a:r>
          </a:p>
          <a:p>
            <a:r>
              <a:rPr lang="en-US" dirty="0"/>
              <a:t>a</a:t>
            </a:r>
            <a:r>
              <a:rPr lang="en-US" dirty="0" smtClean="0"/>
              <a:t>t each step the person performing the computation pays attention to the symbol written in exactly one of these squares;</a:t>
            </a:r>
          </a:p>
          <a:p>
            <a:r>
              <a:rPr lang="en-US" dirty="0" smtClean="0"/>
              <a:t>her next action depends only on this symbol and her state of mind;</a:t>
            </a:r>
          </a:p>
          <a:p>
            <a:r>
              <a:rPr lang="en-US" dirty="0"/>
              <a:t>t</a:t>
            </a:r>
            <a:r>
              <a:rPr lang="en-US" dirty="0" smtClean="0"/>
              <a:t>his next action consists of writing a new symbol on the square and shifting attention to square immediately to the left or right.</a:t>
            </a:r>
            <a:endParaRPr lang="en-US" dirty="0"/>
          </a:p>
        </p:txBody>
      </p:sp>
      <p:pic>
        <p:nvPicPr>
          <p:cNvPr id="4" name="Picture 3" descr="Tu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04102"/>
            <a:ext cx="1946920" cy="251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960" y="1107073"/>
            <a:ext cx="627504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How large should the alphabet of symbols be?</a:t>
            </a:r>
          </a:p>
          <a:p>
            <a:pPr lvl="1"/>
            <a:r>
              <a:rPr lang="en-US" sz="1800" dirty="0" smtClean="0">
                <a:solidFill>
                  <a:srgbClr val="D60029"/>
                </a:solidFill>
              </a:rPr>
              <a:t>finitely many</a:t>
            </a:r>
          </a:p>
          <a:p>
            <a:r>
              <a:rPr lang="en-US" sz="1800" i="1" dirty="0" smtClean="0"/>
              <a:t>How </a:t>
            </a:r>
            <a:r>
              <a:rPr lang="en-US" sz="1800" i="1" dirty="0"/>
              <a:t>many symbols should </a:t>
            </a:r>
            <a:r>
              <a:rPr lang="en-US" sz="1800" i="1" dirty="0" smtClean="0"/>
              <a:t> be observed simultaneously </a:t>
            </a:r>
            <a:r>
              <a:rPr lang="en-US" sz="1800" i="1" dirty="0"/>
              <a:t>in a computation</a:t>
            </a:r>
            <a:r>
              <a:rPr lang="en-US" sz="1800" i="1" dirty="0" smtClean="0"/>
              <a:t>?</a:t>
            </a:r>
          </a:p>
          <a:p>
            <a:pPr lvl="1"/>
            <a:r>
              <a:rPr lang="en-US" sz="1800" dirty="0" smtClean="0">
                <a:solidFill>
                  <a:srgbClr val="D60029"/>
                </a:solidFill>
              </a:rPr>
              <a:t>one is enough!</a:t>
            </a:r>
          </a:p>
          <a:p>
            <a:r>
              <a:rPr lang="en-US" sz="1800" i="1" dirty="0" smtClean="0"/>
              <a:t>How many states of mind?</a:t>
            </a:r>
          </a:p>
          <a:p>
            <a:pPr lvl="1"/>
            <a:r>
              <a:rPr lang="en-US" sz="1800" dirty="0" smtClean="0">
                <a:solidFill>
                  <a:srgbClr val="D60029"/>
                </a:solidFill>
              </a:rPr>
              <a:t>finitely many</a:t>
            </a:r>
            <a:endParaRPr lang="en-US" sz="1800" dirty="0">
              <a:solidFill>
                <a:srgbClr val="D600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 (conceptual)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196752"/>
            <a:ext cx="4680520" cy="4447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Turing machine</a:t>
            </a:r>
            <a:r>
              <a:rPr lang="en-US" dirty="0" smtClean="0"/>
              <a:t> is an automaton consisting of: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finite control;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finite alphabet of tape symbols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two-way infinite tape subdivided into squares</a:t>
            </a:r>
          </a:p>
          <a:p>
            <a:pPr lvl="1"/>
            <a:r>
              <a:rPr lang="en-US" sz="1800" dirty="0" smtClean="0"/>
              <a:t>each square contains a symbol or is </a:t>
            </a:r>
            <a:r>
              <a:rPr lang="en-US" sz="1800" i="1" dirty="0" smtClean="0"/>
              <a:t>blank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02886B"/>
                </a:solidFill>
              </a:rPr>
              <a:t>in diagrams we use the symbol ◻ to denote a blank square</a:t>
            </a:r>
            <a:r>
              <a:rPr lang="en-US" sz="18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read/write head that scans the contents of one square at a time and can move left or right.</a:t>
            </a:r>
          </a:p>
        </p:txBody>
      </p:sp>
      <p:pic>
        <p:nvPicPr>
          <p:cNvPr id="9" name="Content Placeholder 8" descr="TM (schematic)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19" r="-6219"/>
          <a:stretch>
            <a:fillRect/>
          </a:stretch>
        </p:blipFill>
        <p:spPr>
          <a:xfrm>
            <a:off x="4948424" y="3701467"/>
            <a:ext cx="4195576" cy="2592634"/>
          </a:xfrm>
        </p:spPr>
      </p:pic>
      <p:pic>
        <p:nvPicPr>
          <p:cNvPr id="5" name="Picture 4" descr="Tur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04102"/>
            <a:ext cx="1946920" cy="25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20488</TotalTime>
  <Words>2392</Words>
  <Application>Microsoft Macintosh PowerPoint</Application>
  <PresentationFormat>On-screen Show (4:3)</PresentationFormat>
  <Paragraphs>437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TUE Meta</vt:lpstr>
      <vt:lpstr>Verdana</vt:lpstr>
      <vt:lpstr>Wingdings</vt:lpstr>
      <vt:lpstr>Arial</vt:lpstr>
      <vt:lpstr>Level</vt:lpstr>
      <vt:lpstr>Fundamentals of Informatics</vt:lpstr>
      <vt:lpstr>Example regular expressions</vt:lpstr>
      <vt:lpstr>Kleene’s theorem (1956)</vt:lpstr>
      <vt:lpstr>Regular languages</vt:lpstr>
      <vt:lpstr>Computer (mathematical model)</vt:lpstr>
      <vt:lpstr>PowerPoint Presentation</vt:lpstr>
      <vt:lpstr>The essence of computation</vt:lpstr>
      <vt:lpstr>Computation (down to bare minimum)</vt:lpstr>
      <vt:lpstr>Turing machine (conceptual)</vt:lpstr>
      <vt:lpstr>Turing machine (definition)</vt:lpstr>
      <vt:lpstr>Example</vt:lpstr>
      <vt:lpstr>Turing machine: computation</vt:lpstr>
      <vt:lpstr>Exercise</vt:lpstr>
      <vt:lpstr>Constructing Turing machines</vt:lpstr>
      <vt:lpstr>Example TM: (unary) multiplication</vt:lpstr>
      <vt:lpstr>Want to see more?</vt:lpstr>
      <vt:lpstr>Computations may not terminate…</vt:lpstr>
      <vt:lpstr>Turing machines as language acceptors</vt:lpstr>
      <vt:lpstr>Exercise</vt:lpstr>
      <vt:lpstr>Turing machines as language acceptors</vt:lpstr>
      <vt:lpstr>Marked palindromes</vt:lpstr>
      <vt:lpstr>Marked palindromes</vt:lpstr>
      <vt:lpstr>Robustness (example 1)</vt:lpstr>
      <vt:lpstr>Robustness (example 2)</vt:lpstr>
      <vt:lpstr>Robustness</vt:lpstr>
      <vt:lpstr>Turing power</vt:lpstr>
      <vt:lpstr>Material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B. Luttik</cp:lastModifiedBy>
  <cp:revision>1218</cp:revision>
  <cp:lastPrinted>2015-11-13T09:14:39Z</cp:lastPrinted>
  <dcterms:created xsi:type="dcterms:W3CDTF">2007-08-26T17:39:31Z</dcterms:created>
  <dcterms:modified xsi:type="dcterms:W3CDTF">2015-11-13T12:21:09Z</dcterms:modified>
</cp:coreProperties>
</file>