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256" r:id="rId2"/>
    <p:sldId id="479" r:id="rId3"/>
    <p:sldId id="556" r:id="rId4"/>
    <p:sldId id="487" r:id="rId5"/>
    <p:sldId id="515" r:id="rId6"/>
    <p:sldId id="506" r:id="rId7"/>
    <p:sldId id="508" r:id="rId8"/>
    <p:sldId id="514" r:id="rId9"/>
    <p:sldId id="516" r:id="rId10"/>
    <p:sldId id="517" r:id="rId11"/>
    <p:sldId id="518" r:id="rId12"/>
    <p:sldId id="519" r:id="rId13"/>
    <p:sldId id="52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536" r:id="rId30"/>
    <p:sldId id="537" r:id="rId31"/>
    <p:sldId id="538" r:id="rId32"/>
    <p:sldId id="539" r:id="rId33"/>
    <p:sldId id="540" r:id="rId34"/>
    <p:sldId id="541" r:id="rId35"/>
    <p:sldId id="542" r:id="rId36"/>
    <p:sldId id="543" r:id="rId37"/>
    <p:sldId id="544" r:id="rId38"/>
    <p:sldId id="545" r:id="rId39"/>
    <p:sldId id="546" r:id="rId40"/>
    <p:sldId id="547" r:id="rId41"/>
    <p:sldId id="548" r:id="rId42"/>
    <p:sldId id="549" r:id="rId43"/>
    <p:sldId id="550" r:id="rId44"/>
    <p:sldId id="551" r:id="rId45"/>
    <p:sldId id="552" r:id="rId46"/>
    <p:sldId id="553" r:id="rId47"/>
    <p:sldId id="554" r:id="rId48"/>
    <p:sldId id="555" r:id="rId49"/>
    <p:sldId id="495" r:id="rId50"/>
    <p:sldId id="502" r:id="rId51"/>
    <p:sldId id="504" r:id="rId52"/>
    <p:sldId id="505" r:id="rId53"/>
    <p:sldId id="510" r:id="rId54"/>
    <p:sldId id="511" r:id="rId55"/>
    <p:sldId id="498" r:id="rId56"/>
    <p:sldId id="499" r:id="rId57"/>
    <p:sldId id="513" r:id="rId58"/>
    <p:sldId id="509" r:id="rId59"/>
    <p:sldId id="497" r:id="rId60"/>
    <p:sldId id="512" r:id="rId61"/>
    <p:sldId id="501" r:id="rId62"/>
    <p:sldId id="500" r:id="rId63"/>
    <p:sldId id="481" r:id="rId64"/>
  </p:sldIdLst>
  <p:sldSz cx="9144000" cy="6858000" type="screen4x3"/>
  <p:notesSz cx="6761163" cy="9942513"/>
  <p:defaultTextStyle>
    <a:defPPr>
      <a:defRPr lang="en-US"/>
    </a:defPPr>
    <a:lvl1pPr algn="l" rtl="0" eaLnBrk="0" fontAlgn="base" hangingPunct="0">
      <a:spcBef>
        <a:spcPct val="50000"/>
      </a:spcBef>
      <a:spcAft>
        <a:spcPct val="0"/>
      </a:spcAft>
      <a:defRPr sz="2000" kern="1200">
        <a:solidFill>
          <a:schemeClr val="tx1"/>
        </a:solidFill>
        <a:latin typeface="Arial" charset="0"/>
        <a:ea typeface="+mn-ea"/>
        <a:cs typeface="+mn-cs"/>
      </a:defRPr>
    </a:lvl1pPr>
    <a:lvl2pPr marL="457200" algn="l" rtl="0" eaLnBrk="0" fontAlgn="base" hangingPunct="0">
      <a:spcBef>
        <a:spcPct val="50000"/>
      </a:spcBef>
      <a:spcAft>
        <a:spcPct val="0"/>
      </a:spcAft>
      <a:defRPr sz="2000" kern="1200">
        <a:solidFill>
          <a:schemeClr val="tx1"/>
        </a:solidFill>
        <a:latin typeface="Arial" charset="0"/>
        <a:ea typeface="+mn-ea"/>
        <a:cs typeface="+mn-cs"/>
      </a:defRPr>
    </a:lvl2pPr>
    <a:lvl3pPr marL="914400" algn="l" rtl="0" eaLnBrk="0" fontAlgn="base" hangingPunct="0">
      <a:spcBef>
        <a:spcPct val="50000"/>
      </a:spcBef>
      <a:spcAft>
        <a:spcPct val="0"/>
      </a:spcAft>
      <a:defRPr sz="2000" kern="1200">
        <a:solidFill>
          <a:schemeClr val="tx1"/>
        </a:solidFill>
        <a:latin typeface="Arial" charset="0"/>
        <a:ea typeface="+mn-ea"/>
        <a:cs typeface="+mn-cs"/>
      </a:defRPr>
    </a:lvl3pPr>
    <a:lvl4pPr marL="1371600" algn="l" rtl="0" eaLnBrk="0" fontAlgn="base" hangingPunct="0">
      <a:spcBef>
        <a:spcPct val="50000"/>
      </a:spcBef>
      <a:spcAft>
        <a:spcPct val="0"/>
      </a:spcAft>
      <a:defRPr sz="2000" kern="1200">
        <a:solidFill>
          <a:schemeClr val="tx1"/>
        </a:solidFill>
        <a:latin typeface="Arial" charset="0"/>
        <a:ea typeface="+mn-ea"/>
        <a:cs typeface="+mn-cs"/>
      </a:defRPr>
    </a:lvl4pPr>
    <a:lvl5pPr marL="1828800" algn="l" rtl="0" eaLnBrk="0" fontAlgn="base" hangingPunct="0">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1">
          <p15:clr>
            <a:srgbClr val="A4A3A4"/>
          </p15:clr>
        </p15:guide>
        <p15:guide id="2" pos="4786">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29"/>
    <a:srgbClr val="0075F6"/>
    <a:srgbClr val="66FFFF"/>
    <a:srgbClr val="00FFCC"/>
    <a:srgbClr val="6666FF"/>
    <a:srgbClr val="CC3399"/>
    <a:srgbClr val="B2B2B2"/>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4" autoAdjust="0"/>
    <p:restoredTop sz="81768" autoAdjust="0"/>
  </p:normalViewPr>
  <p:slideViewPr>
    <p:cSldViewPr snapToGrid="0">
      <p:cViewPr varScale="1">
        <p:scale>
          <a:sx n="97" d="100"/>
          <a:sy n="97" d="100"/>
        </p:scale>
        <p:origin x="2104" y="200"/>
      </p:cViewPr>
      <p:guideLst>
        <p:guide orient="horz" pos="441"/>
        <p:guide pos="4786"/>
      </p:guideLst>
    </p:cSldViewPr>
  </p:slideViewPr>
  <p:outlineViewPr>
    <p:cViewPr>
      <p:scale>
        <a:sx n="33" d="100"/>
        <a:sy n="33" d="100"/>
      </p:scale>
      <p:origin x="0" y="465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10" d="100"/>
          <a:sy n="110" d="100"/>
        </p:scale>
        <p:origin x="-4312" y="-128"/>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7171" name="Rectangle 3"/>
          <p:cNvSpPr>
            <a:spLocks noGrp="1" noChangeArrowheads="1"/>
          </p:cNvSpPr>
          <p:nvPr>
            <p:ph type="dt" sz="quarter" idx="1"/>
          </p:nvPr>
        </p:nvSpPr>
        <p:spPr bwMode="auto">
          <a:xfrm>
            <a:off x="3830800"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pitchFamily="34" charset="0"/>
              </a:defRPr>
            </a:lvl1pPr>
          </a:lstStyle>
          <a:p>
            <a:pPr>
              <a:defRPr/>
            </a:pPr>
            <a:endParaRPr lang="en-US"/>
          </a:p>
        </p:txBody>
      </p:sp>
      <p:sp>
        <p:nvSpPr>
          <p:cNvPr id="7172" name="Rectangle 4"/>
          <p:cNvSpPr>
            <a:spLocks noGrp="1" noChangeArrowheads="1"/>
          </p:cNvSpPr>
          <p:nvPr>
            <p:ph type="ftr" sz="quarter" idx="2"/>
          </p:nvPr>
        </p:nvSpPr>
        <p:spPr bwMode="auto">
          <a:xfrm>
            <a:off x="1"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7173" name="Rectangle 5"/>
          <p:cNvSpPr>
            <a:spLocks noGrp="1" noChangeArrowheads="1"/>
          </p:cNvSpPr>
          <p:nvPr>
            <p:ph type="sldNum" sz="quarter" idx="3"/>
          </p:nvPr>
        </p:nvSpPr>
        <p:spPr bwMode="auto">
          <a:xfrm>
            <a:off x="3830800"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atin typeface="Arial" pitchFamily="34" charset="0"/>
              </a:defRPr>
            </a:lvl1pPr>
          </a:lstStyle>
          <a:p>
            <a:pPr>
              <a:defRPr/>
            </a:pPr>
            <a:fld id="{50A0A64D-BBF1-4427-8E6D-DD674507F329}" type="slidenum">
              <a:rPr lang="en-US"/>
              <a:pPr>
                <a:defRPr/>
              </a:pPr>
              <a:t>‹#›</a:t>
            </a:fld>
            <a:endParaRPr lang="en-US"/>
          </a:p>
        </p:txBody>
      </p:sp>
    </p:spTree>
    <p:extLst>
      <p:ext uri="{BB962C8B-B14F-4D97-AF65-F5344CB8AC3E}">
        <p14:creationId xmlns:p14="http://schemas.microsoft.com/office/powerpoint/2010/main" val="236732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30800" y="0"/>
            <a:ext cx="2928784"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pitchFamily="34"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6117" y="4722694"/>
            <a:ext cx="540893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1"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30800" y="9443794"/>
            <a:ext cx="2928784"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atin typeface="Arial" pitchFamily="34" charset="0"/>
              </a:defRPr>
            </a:lvl1pPr>
          </a:lstStyle>
          <a:p>
            <a:pPr>
              <a:defRPr/>
            </a:pPr>
            <a:fld id="{80CFD8B5-0E2B-47C3-8C41-74533DDD44CE}" type="slidenum">
              <a:rPr lang="en-US"/>
              <a:pPr>
                <a:defRPr/>
              </a:pPr>
              <a:t>‹#›</a:t>
            </a:fld>
            <a:endParaRPr lang="en-US"/>
          </a:p>
        </p:txBody>
      </p:sp>
    </p:spTree>
    <p:extLst>
      <p:ext uri="{BB962C8B-B14F-4D97-AF65-F5344CB8AC3E}">
        <p14:creationId xmlns:p14="http://schemas.microsoft.com/office/powerpoint/2010/main" val="493844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468FB62-D5A8-46DE-9997-61C2E3F8AFE8}" type="slidenum">
              <a:rPr lang="en-US" smtClean="0">
                <a:latin typeface="Arial" charset="0"/>
              </a:rPr>
              <a:pPr/>
              <a:t>1</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nl-NL" smtClean="0">
              <a:latin typeface="Arial" charset="0"/>
            </a:endParaRPr>
          </a:p>
        </p:txBody>
      </p:sp>
    </p:spTree>
    <p:extLst>
      <p:ext uri="{BB962C8B-B14F-4D97-AF65-F5344CB8AC3E}">
        <p14:creationId xmlns:p14="http://schemas.microsoft.com/office/powerpoint/2010/main" val="148280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60</a:t>
            </a:fld>
            <a:endParaRPr lang="en-US"/>
          </a:p>
        </p:txBody>
      </p:sp>
    </p:spTree>
    <p:extLst>
      <p:ext uri="{BB962C8B-B14F-4D97-AF65-F5344CB8AC3E}">
        <p14:creationId xmlns:p14="http://schemas.microsoft.com/office/powerpoint/2010/main" val="123473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62</a:t>
            </a:fld>
            <a:endParaRPr lang="en-US"/>
          </a:p>
        </p:txBody>
      </p:sp>
    </p:spTree>
    <p:extLst>
      <p:ext uri="{BB962C8B-B14F-4D97-AF65-F5344CB8AC3E}">
        <p14:creationId xmlns:p14="http://schemas.microsoft.com/office/powerpoint/2010/main" val="288601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3</a:t>
            </a:fld>
            <a:endParaRPr lang="en-US"/>
          </a:p>
        </p:txBody>
      </p:sp>
    </p:spTree>
    <p:extLst>
      <p:ext uri="{BB962C8B-B14F-4D97-AF65-F5344CB8AC3E}">
        <p14:creationId xmlns:p14="http://schemas.microsoft.com/office/powerpoint/2010/main" val="199059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5</a:t>
            </a:fld>
            <a:endParaRPr lang="en-US"/>
          </a:p>
        </p:txBody>
      </p:sp>
    </p:spTree>
    <p:extLst>
      <p:ext uri="{BB962C8B-B14F-4D97-AF65-F5344CB8AC3E}">
        <p14:creationId xmlns:p14="http://schemas.microsoft.com/office/powerpoint/2010/main" val="237218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49</a:t>
            </a:fld>
            <a:endParaRPr lang="en-US"/>
          </a:p>
        </p:txBody>
      </p:sp>
    </p:spTree>
    <p:extLst>
      <p:ext uri="{BB962C8B-B14F-4D97-AF65-F5344CB8AC3E}">
        <p14:creationId xmlns:p14="http://schemas.microsoft.com/office/powerpoint/2010/main" val="348845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51</a:t>
            </a:fld>
            <a:endParaRPr lang="en-US"/>
          </a:p>
        </p:txBody>
      </p:sp>
    </p:spTree>
    <p:extLst>
      <p:ext uri="{BB962C8B-B14F-4D97-AF65-F5344CB8AC3E}">
        <p14:creationId xmlns:p14="http://schemas.microsoft.com/office/powerpoint/2010/main" val="237218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52</a:t>
            </a:fld>
            <a:endParaRPr lang="en-US"/>
          </a:p>
        </p:txBody>
      </p:sp>
    </p:spTree>
    <p:extLst>
      <p:ext uri="{BB962C8B-B14F-4D97-AF65-F5344CB8AC3E}">
        <p14:creationId xmlns:p14="http://schemas.microsoft.com/office/powerpoint/2010/main" val="237218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a:t>
            </a:r>
            <a:r>
              <a:rPr lang="en-US" baseline="0" dirty="0" smtClean="0"/>
              <a:t> with  &lt;code of initial state&gt;&lt;code of first symbol on primary tape&gt;Y&lt;code of quintuple&gt;X&lt;code of quintuple&gt;X … X&lt;code of quintuple&gt;Y</a:t>
            </a:r>
          </a:p>
          <a:p>
            <a:endParaRPr lang="en-US" baseline="0" dirty="0" smtClean="0"/>
          </a:p>
          <a:p>
            <a:r>
              <a:rPr lang="en-US" baseline="0" dirty="0" smtClean="0"/>
              <a:t>Head of secondary tape is placed on the left-most Y.</a:t>
            </a:r>
          </a:p>
          <a:p>
            <a:endParaRPr lang="en-US" baseline="0" dirty="0" smtClean="0"/>
          </a:p>
          <a:p>
            <a:pPr marL="228600" indent="-228600">
              <a:buAutoNum type="arabicPeriod"/>
            </a:pPr>
            <a:r>
              <a:rPr lang="en-US" baseline="0" dirty="0" smtClean="0"/>
              <a:t>Go left on tape 1, replacing all encountered 0’s by A’s and 1’s by B’s (stay put on tape 2, keeping symbol)</a:t>
            </a:r>
          </a:p>
          <a:p>
            <a:pPr marL="228600" indent="-228600">
              <a:buAutoNum type="arabicPeriod"/>
            </a:pPr>
            <a:r>
              <a:rPr lang="en-US" baseline="0" dirty="0" smtClean="0"/>
              <a:t>Go right again, until left-most A or B, replace it by 0 or 1, respectively.</a:t>
            </a:r>
          </a:p>
          <a:p>
            <a:pPr marL="228600" indent="-228600">
              <a:buAutoNum type="arabicPeriod"/>
            </a:pPr>
            <a:r>
              <a:rPr lang="en-US" baseline="0" dirty="0" smtClean="0"/>
              <a:t>Find first 0 or 1.</a:t>
            </a:r>
          </a:p>
          <a:p>
            <a:pPr marL="228600" indent="-228600">
              <a:buAutoNum type="arabicPeriod"/>
            </a:pPr>
            <a:r>
              <a:rPr lang="en-US" baseline="0" dirty="0" smtClean="0"/>
              <a:t>If match (between symbols found in 2 and 3), then go left again and return to 2</a:t>
            </a:r>
          </a:p>
          <a:p>
            <a:pPr marL="228600" indent="-228600">
              <a:buAutoNum type="arabicPeriod"/>
            </a:pPr>
            <a:r>
              <a:rPr lang="en-US" baseline="0" dirty="0" smtClean="0"/>
              <a:t>If no match otherwise, then go to the end of the quintuple (find X or Y).</a:t>
            </a:r>
          </a:p>
          <a:p>
            <a:pPr marL="228600" indent="-228600">
              <a:buAutoNum type="arabicPeriod"/>
            </a:pPr>
            <a:r>
              <a:rPr lang="en-US" baseline="0" dirty="0" smtClean="0"/>
              <a:t>If this was the last quintuple (Y is found) then halt;</a:t>
            </a:r>
          </a:p>
          <a:p>
            <a:pPr marL="228600" indent="-228600">
              <a:buAutoNum type="arabicPeriod"/>
            </a:pPr>
            <a:r>
              <a:rPr lang="en-US" baseline="0" dirty="0" smtClean="0"/>
              <a:t>Otherwise, continue searching for the quintuple (note that the </a:t>
            </a:r>
            <a:r>
              <a:rPr lang="en-US" baseline="0" dirty="0" err="1" smtClean="0"/>
              <a:t>behaviour</a:t>
            </a:r>
            <a:r>
              <a:rPr lang="en-US" baseline="0" dirty="0" smtClean="0"/>
              <a:t> in the initial state is such that it disables all quintuples to its left…this basically ‘disables’ the quintuple)</a:t>
            </a:r>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55</a:t>
            </a:fld>
            <a:endParaRPr lang="en-US"/>
          </a:p>
        </p:txBody>
      </p:sp>
    </p:spTree>
    <p:extLst>
      <p:ext uri="{BB962C8B-B14F-4D97-AF65-F5344CB8AC3E}">
        <p14:creationId xmlns:p14="http://schemas.microsoft.com/office/powerpoint/2010/main" val="537561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start in the situation, say,</a:t>
            </a:r>
          </a:p>
          <a:p>
            <a:endParaRPr lang="en-US" baseline="0" dirty="0" smtClean="0"/>
          </a:p>
          <a:p>
            <a:r>
              <a:rPr lang="en-US" sz="1200" kern="1200" dirty="0" smtClean="0">
                <a:solidFill>
                  <a:schemeClr val="tx1"/>
                </a:solidFill>
                <a:latin typeface="Arial" pitchFamily="34" charset="0"/>
                <a:ea typeface="+mn-ea"/>
                <a:cs typeface="+mn-cs"/>
              </a:rPr>
              <a:t>011Y</a:t>
            </a:r>
            <a:r>
              <a:rPr lang="en-US" sz="1200" b="1" kern="1200" dirty="0" smtClean="0">
                <a:solidFill>
                  <a:schemeClr val="tx1"/>
                </a:solidFill>
                <a:latin typeface="Arial" pitchFamily="34" charset="0"/>
                <a:ea typeface="+mn-ea"/>
                <a:cs typeface="+mn-cs"/>
              </a:rPr>
              <a:t>A</a:t>
            </a:r>
            <a:r>
              <a:rPr lang="en-US" sz="1200" b="0" kern="1200" dirty="0" smtClean="0">
                <a:solidFill>
                  <a:schemeClr val="tx1"/>
                </a:solidFill>
                <a:latin typeface="Arial" pitchFamily="34" charset="0"/>
                <a:ea typeface="+mn-ea"/>
                <a:cs typeface="+mn-cs"/>
              </a:rPr>
              <a:t>ABABBBXAAABBABXABB0011X0101000X1011000X1001000Y</a:t>
            </a:r>
          </a:p>
          <a:p>
            <a:endParaRPr lang="en-US" baseline="0" dirty="0" smtClean="0"/>
          </a:p>
          <a:p>
            <a:r>
              <a:rPr lang="en-US" baseline="0" dirty="0" smtClean="0"/>
              <a:t>Now, we should replace 011 at the beginning by 001, write the symbol 0 on the primary tape, move its head to the left, read the symbol from the primary tape, put it on the right position, and replace all A’s and B’s by 0’s and 1’s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56</a:t>
            </a:fld>
            <a:endParaRPr lang="en-US"/>
          </a:p>
        </p:txBody>
      </p:sp>
    </p:spTree>
    <p:extLst>
      <p:ext uri="{BB962C8B-B14F-4D97-AF65-F5344CB8AC3E}">
        <p14:creationId xmlns:p14="http://schemas.microsoft.com/office/powerpoint/2010/main" val="53756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corresponds to running the Turing</a:t>
            </a:r>
            <a:r>
              <a:rPr lang="en-US" baseline="0" dirty="0" smtClean="0"/>
              <a:t> machine on 11x11</a:t>
            </a:r>
            <a:endParaRPr lang="en-US" dirty="0"/>
          </a:p>
        </p:txBody>
      </p:sp>
      <p:sp>
        <p:nvSpPr>
          <p:cNvPr id="4" name="Slide Number Placeholder 3"/>
          <p:cNvSpPr>
            <a:spLocks noGrp="1"/>
          </p:cNvSpPr>
          <p:nvPr>
            <p:ph type="sldNum" sz="quarter" idx="10"/>
          </p:nvPr>
        </p:nvSpPr>
        <p:spPr/>
        <p:txBody>
          <a:bodyPr/>
          <a:lstStyle/>
          <a:p>
            <a:pPr>
              <a:defRPr/>
            </a:pPr>
            <a:fld id="{80CFD8B5-0E2B-47C3-8C41-74533DDD44CE}" type="slidenum">
              <a:rPr lang="en-US" smtClean="0"/>
              <a:pPr>
                <a:defRPr/>
              </a:pPr>
              <a:t>59</a:t>
            </a:fld>
            <a:endParaRPr lang="en-US"/>
          </a:p>
        </p:txBody>
      </p:sp>
    </p:spTree>
    <p:extLst>
      <p:ext uri="{BB962C8B-B14F-4D97-AF65-F5344CB8AC3E}">
        <p14:creationId xmlns:p14="http://schemas.microsoft.com/office/powerpoint/2010/main" val="537561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466725" y="2889250"/>
            <a:ext cx="8208963" cy="179388"/>
          </a:xfrm>
          <a:prstGeom prst="rect">
            <a:avLst/>
          </a:prstGeom>
          <a:gradFill rotWithShape="1">
            <a:gsLst>
              <a:gs pos="0">
                <a:schemeClr val="tx2"/>
              </a:gs>
              <a:gs pos="50000">
                <a:schemeClr val="accent2"/>
              </a:gs>
              <a:gs pos="100000">
                <a:schemeClr val="tx2"/>
              </a:gs>
            </a:gsLst>
            <a:lin ang="0" scaled="1"/>
          </a:gradFill>
          <a:ln w="9525">
            <a:noFill/>
            <a:miter lim="800000"/>
            <a:headEnd/>
            <a:tailEnd/>
          </a:ln>
          <a:effectLst/>
        </p:spPr>
        <p:txBody>
          <a:bodyPr wrap="none" anchor="ctr"/>
          <a:lstStyle/>
          <a:p>
            <a:pPr>
              <a:defRPr/>
            </a:pPr>
            <a:endParaRPr lang="nl-NL">
              <a:latin typeface="Arial" pitchFamily="34" charset="0"/>
            </a:endParaRPr>
          </a:p>
        </p:txBody>
      </p:sp>
      <p:sp>
        <p:nvSpPr>
          <p:cNvPr id="5122" name="Rectangle 2"/>
          <p:cNvSpPr>
            <a:spLocks noGrp="1" noChangeArrowheads="1"/>
          </p:cNvSpPr>
          <p:nvPr>
            <p:ph type="ctrTitle"/>
          </p:nvPr>
        </p:nvSpPr>
        <p:spPr>
          <a:xfrm>
            <a:off x="685800" y="685800"/>
            <a:ext cx="7772400" cy="2127250"/>
          </a:xfrm>
        </p:spPr>
        <p:txBody>
          <a:bodyPr/>
          <a:lstStyle>
            <a:lvl1pPr algn="ctr">
              <a:defRPr sz="4000"/>
            </a:lvl1pPr>
          </a:lstStyle>
          <a:p>
            <a:r>
              <a:rPr lang="en-US"/>
              <a:t>Click to edit Master title style</a:t>
            </a:r>
          </a:p>
        </p:txBody>
      </p:sp>
      <p:sp>
        <p:nvSpPr>
          <p:cNvPr id="5123" name="Rectangle 3"/>
          <p:cNvSpPr>
            <a:spLocks noGrp="1" noChangeArrowheads="1"/>
          </p:cNvSpPr>
          <p:nvPr>
            <p:ph type="subTitle" idx="1"/>
          </p:nvPr>
        </p:nvSpPr>
        <p:spPr>
          <a:xfrm>
            <a:off x="1371600" y="3379788"/>
            <a:ext cx="6400800" cy="2209800"/>
          </a:xfrm>
        </p:spPr>
        <p:txBody>
          <a:bodyPr/>
          <a:lstStyle>
            <a:lvl1pPr marL="0" indent="0" algn="ctr">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188913"/>
            <a:ext cx="2120900" cy="6119812"/>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88913"/>
            <a:ext cx="621347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268413"/>
            <a:ext cx="4002088"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11688" y="1268413"/>
            <a:ext cx="400208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8596"/>
            <a:ext cx="4040188" cy="3906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78924"/>
            <a:ext cx="4040188" cy="434723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quarter" idx="3"/>
          </p:nvPr>
        </p:nvSpPr>
        <p:spPr>
          <a:xfrm>
            <a:off x="4645025" y="1238596"/>
            <a:ext cx="4041775" cy="3906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78924"/>
            <a:ext cx="4041775" cy="434723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8" name="Title 1"/>
          <p:cNvSpPr>
            <a:spLocks noGrp="1"/>
          </p:cNvSpPr>
          <p:nvPr>
            <p:ph type="title"/>
          </p:nvPr>
        </p:nvSpPr>
        <p:spPr>
          <a:xfrm>
            <a:off x="457200" y="188913"/>
            <a:ext cx="8486775" cy="647700"/>
          </a:xfrm>
        </p:spPr>
        <p:txBody>
          <a:bodyPr/>
          <a:lstStyle/>
          <a:p>
            <a:r>
              <a:rPr lang="en-US" dirty="0" smtClean="0"/>
              <a:t>Click to edit Master title style</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88913"/>
            <a:ext cx="8486775" cy="6477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68413"/>
            <a:ext cx="8156575"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Rectangle 4"/>
          <p:cNvSpPr>
            <a:spLocks noChangeArrowheads="1"/>
          </p:cNvSpPr>
          <p:nvPr/>
        </p:nvSpPr>
        <p:spPr bwMode="auto">
          <a:xfrm>
            <a:off x="0" y="0"/>
            <a:ext cx="250825" cy="6858000"/>
          </a:xfrm>
          <a:prstGeom prst="rect">
            <a:avLst/>
          </a:prstGeom>
          <a:gradFill rotWithShape="1">
            <a:gsLst>
              <a:gs pos="0">
                <a:schemeClr val="tx2"/>
              </a:gs>
              <a:gs pos="100000">
                <a:schemeClr val="accent2"/>
              </a:gs>
            </a:gsLst>
            <a:lin ang="5400000" scaled="1"/>
          </a:gradFill>
          <a:ln w="9525">
            <a:noFill/>
            <a:miter lim="800000"/>
            <a:headEnd/>
            <a:tailEnd/>
          </a:ln>
          <a:effectLst/>
        </p:spPr>
        <p:txBody>
          <a:bodyPr wrap="none" anchor="ctr"/>
          <a:lstStyle/>
          <a:p>
            <a:pPr algn="ctr" eaLnBrk="1" hangingPunct="1">
              <a:spcBef>
                <a:spcPct val="0"/>
              </a:spcBef>
              <a:defRPr/>
            </a:pPr>
            <a:endParaRPr lang="nl-NL" sz="2400">
              <a:latin typeface="Times New Roman" pitchFamily="18" charset="0"/>
            </a:endParaRPr>
          </a:p>
        </p:txBody>
      </p:sp>
      <p:sp>
        <p:nvSpPr>
          <p:cNvPr id="4101" name="Line 5"/>
          <p:cNvSpPr>
            <a:spLocks noChangeShapeType="1"/>
          </p:cNvSpPr>
          <p:nvPr/>
        </p:nvSpPr>
        <p:spPr bwMode="auto">
          <a:xfrm>
            <a:off x="457200" y="981075"/>
            <a:ext cx="8686800" cy="0"/>
          </a:xfrm>
          <a:prstGeom prst="line">
            <a:avLst/>
          </a:prstGeom>
          <a:noFill/>
          <a:ln w="28575">
            <a:solidFill>
              <a:schemeClr val="accent2"/>
            </a:solidFill>
            <a:round/>
            <a:headEnd/>
            <a:tailEnd/>
          </a:ln>
          <a:effectLst/>
        </p:spPr>
        <p:txBody>
          <a:bodyPr/>
          <a:lstStyle/>
          <a:p>
            <a:pPr>
              <a:defRPr/>
            </a:pPr>
            <a:endParaRPr lang="nl-NL">
              <a:latin typeface="Arial" pitchFamily="34" charset="0"/>
            </a:endParaRPr>
          </a:p>
        </p:txBody>
      </p:sp>
      <p:pic>
        <p:nvPicPr>
          <p:cNvPr id="2054" name="Picture 6" descr="TUELogo"/>
          <p:cNvPicPr>
            <a:picLocks noChangeAspect="1" noChangeArrowheads="1"/>
          </p:cNvPicPr>
          <p:nvPr/>
        </p:nvPicPr>
        <p:blipFill>
          <a:blip r:embed="rId13" cstate="print"/>
          <a:srcRect l="3642" t="14255" r="8720" b="16008"/>
          <a:stretch>
            <a:fillRect/>
          </a:stretch>
        </p:blipFill>
        <p:spPr bwMode="auto">
          <a:xfrm>
            <a:off x="6588125" y="6353175"/>
            <a:ext cx="2520950" cy="504825"/>
          </a:xfrm>
          <a:prstGeom prst="rect">
            <a:avLst/>
          </a:prstGeom>
          <a:noFill/>
          <a:ln w="9525">
            <a:noFill/>
            <a:miter lim="800000"/>
            <a:headEnd/>
            <a:tailEnd/>
          </a:ln>
        </p:spPr>
      </p:pic>
      <p:sp>
        <p:nvSpPr>
          <p:cNvPr id="4104" name="Text Box 8"/>
          <p:cNvSpPr txBox="1">
            <a:spLocks noChangeArrowheads="1"/>
          </p:cNvSpPr>
          <p:nvPr userDrawn="1"/>
        </p:nvSpPr>
        <p:spPr bwMode="auto">
          <a:xfrm>
            <a:off x="2233613" y="4030663"/>
            <a:ext cx="1171575" cy="366712"/>
          </a:xfrm>
          <a:prstGeom prst="rect">
            <a:avLst/>
          </a:prstGeom>
          <a:noFill/>
          <a:ln w="38100">
            <a:noFill/>
            <a:miter lim="800000"/>
            <a:headEnd/>
            <a:tailEnd/>
          </a:ln>
          <a:effectLst/>
        </p:spPr>
        <p:txBody>
          <a:bodyPr lIns="90000" tIns="46800" rIns="90000" bIns="46800">
            <a:spAutoFit/>
          </a:bodyPr>
          <a:lstStyle/>
          <a:p>
            <a:pPr>
              <a:spcBef>
                <a:spcPct val="0"/>
              </a:spcBef>
              <a:defRPr/>
            </a:pPr>
            <a:endParaRPr lang="nl-NL" sz="1800">
              <a:latin typeface="Verdana" pitchFamily="34" charset="0"/>
            </a:endParaRPr>
          </a:p>
        </p:txBody>
      </p:sp>
      <p:sp>
        <p:nvSpPr>
          <p:cNvPr id="4105" name="Text Box 9"/>
          <p:cNvSpPr txBox="1">
            <a:spLocks noChangeArrowheads="1"/>
          </p:cNvSpPr>
          <p:nvPr userDrawn="1"/>
        </p:nvSpPr>
        <p:spPr bwMode="auto">
          <a:xfrm>
            <a:off x="4130675" y="4130675"/>
            <a:ext cx="1420813" cy="366713"/>
          </a:xfrm>
          <a:prstGeom prst="rect">
            <a:avLst/>
          </a:prstGeom>
          <a:noFill/>
          <a:ln w="38100">
            <a:noFill/>
            <a:miter lim="800000"/>
            <a:headEnd/>
            <a:tailEnd/>
          </a:ln>
          <a:effectLst/>
        </p:spPr>
        <p:txBody>
          <a:bodyPr lIns="90000" tIns="46800" rIns="90000" bIns="46800">
            <a:spAutoFit/>
          </a:bodyPr>
          <a:lstStyle/>
          <a:p>
            <a:pPr>
              <a:defRPr/>
            </a:pPr>
            <a:endParaRPr lang="nl-NL" sz="180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UE Meta" pitchFamily="34" charset="0"/>
        </a:defRPr>
      </a:lvl2pPr>
      <a:lvl3pPr algn="l" rtl="0" eaLnBrk="0" fontAlgn="base" hangingPunct="0">
        <a:spcBef>
          <a:spcPct val="0"/>
        </a:spcBef>
        <a:spcAft>
          <a:spcPct val="0"/>
        </a:spcAft>
        <a:defRPr sz="3600">
          <a:solidFill>
            <a:schemeClr val="tx2"/>
          </a:solidFill>
          <a:latin typeface="TUE Meta" pitchFamily="34" charset="0"/>
        </a:defRPr>
      </a:lvl3pPr>
      <a:lvl4pPr algn="l" rtl="0" eaLnBrk="0" fontAlgn="base" hangingPunct="0">
        <a:spcBef>
          <a:spcPct val="0"/>
        </a:spcBef>
        <a:spcAft>
          <a:spcPct val="0"/>
        </a:spcAft>
        <a:defRPr sz="3600">
          <a:solidFill>
            <a:schemeClr val="tx2"/>
          </a:solidFill>
          <a:latin typeface="TUE Meta" pitchFamily="34" charset="0"/>
        </a:defRPr>
      </a:lvl4pPr>
      <a:lvl5pPr algn="l" rtl="0" eaLnBrk="0" fontAlgn="base" hangingPunct="0">
        <a:spcBef>
          <a:spcPct val="0"/>
        </a:spcBef>
        <a:spcAft>
          <a:spcPct val="0"/>
        </a:spcAft>
        <a:defRPr sz="3600">
          <a:solidFill>
            <a:schemeClr val="tx2"/>
          </a:solidFill>
          <a:latin typeface="TUE Meta" pitchFamily="34" charset="0"/>
        </a:defRPr>
      </a:lvl5pPr>
      <a:lvl6pPr marL="457200" algn="l" rtl="0" fontAlgn="base">
        <a:spcBef>
          <a:spcPct val="0"/>
        </a:spcBef>
        <a:spcAft>
          <a:spcPct val="0"/>
        </a:spcAft>
        <a:defRPr sz="3600">
          <a:solidFill>
            <a:schemeClr val="tx2"/>
          </a:solidFill>
          <a:latin typeface="TUE Meta" pitchFamily="34" charset="0"/>
        </a:defRPr>
      </a:lvl6pPr>
      <a:lvl7pPr marL="914400" algn="l" rtl="0" fontAlgn="base">
        <a:spcBef>
          <a:spcPct val="0"/>
        </a:spcBef>
        <a:spcAft>
          <a:spcPct val="0"/>
        </a:spcAft>
        <a:defRPr sz="3600">
          <a:solidFill>
            <a:schemeClr val="tx2"/>
          </a:solidFill>
          <a:latin typeface="TUE Meta" pitchFamily="34" charset="0"/>
        </a:defRPr>
      </a:lvl7pPr>
      <a:lvl8pPr marL="1371600" algn="l" rtl="0" fontAlgn="base">
        <a:spcBef>
          <a:spcPct val="0"/>
        </a:spcBef>
        <a:spcAft>
          <a:spcPct val="0"/>
        </a:spcAft>
        <a:defRPr sz="3600">
          <a:solidFill>
            <a:schemeClr val="tx2"/>
          </a:solidFill>
          <a:latin typeface="TUE Meta" pitchFamily="34" charset="0"/>
        </a:defRPr>
      </a:lvl8pPr>
      <a:lvl9pPr marL="1828800" algn="l" rtl="0" fontAlgn="base">
        <a:spcBef>
          <a:spcPct val="0"/>
        </a:spcBef>
        <a:spcAft>
          <a:spcPct val="0"/>
        </a:spcAft>
        <a:defRPr sz="3600">
          <a:solidFill>
            <a:schemeClr val="tx2"/>
          </a:solidFill>
          <a:latin typeface="TUE Meta" pitchFamily="34" charset="0"/>
        </a:defRPr>
      </a:lvl9pPr>
    </p:titleStyle>
    <p:body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png"/><Relationship Id="rId5" Type="http://schemas.openxmlformats.org/officeDocument/2006/relationships/image" Target="../media/image9.gif"/><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85800"/>
            <a:ext cx="7772400" cy="1806575"/>
          </a:xfrm>
        </p:spPr>
        <p:txBody>
          <a:bodyPr/>
          <a:lstStyle/>
          <a:p>
            <a:pPr eaLnBrk="1" hangingPunct="1"/>
            <a:r>
              <a:rPr lang="en-US" dirty="0" smtClean="0"/>
              <a:t>Fundamentals of Informatics</a:t>
            </a:r>
          </a:p>
        </p:txBody>
      </p:sp>
      <p:sp>
        <p:nvSpPr>
          <p:cNvPr id="4099" name="Rectangle 3"/>
          <p:cNvSpPr>
            <a:spLocks noGrp="1" noChangeArrowheads="1"/>
          </p:cNvSpPr>
          <p:nvPr>
            <p:ph type="subTitle" idx="1"/>
          </p:nvPr>
        </p:nvSpPr>
        <p:spPr>
          <a:xfrm>
            <a:off x="1182688" y="3379788"/>
            <a:ext cx="6778625" cy="2586642"/>
          </a:xfrm>
        </p:spPr>
        <p:txBody>
          <a:bodyPr/>
          <a:lstStyle/>
          <a:p>
            <a:pPr eaLnBrk="1" hangingPunct="1"/>
            <a:r>
              <a:rPr lang="en-US" dirty="0" smtClean="0"/>
              <a:t>Lecture 4</a:t>
            </a:r>
          </a:p>
          <a:p>
            <a:pPr eaLnBrk="1" hangingPunct="1"/>
            <a:endParaRPr lang="en-US" dirty="0" smtClean="0"/>
          </a:p>
          <a:p>
            <a:pPr eaLnBrk="1" hangingPunct="1"/>
            <a:r>
              <a:rPr lang="en-US" i="1" dirty="0" smtClean="0"/>
              <a:t>From Turing Machines to Algorithms</a:t>
            </a:r>
          </a:p>
          <a:p>
            <a:pPr eaLnBrk="1" hangingPunct="1"/>
            <a:endParaRPr lang="en-US" i="1" dirty="0"/>
          </a:p>
          <a:p>
            <a:pPr eaLnBrk="1" hangingPunct="1"/>
            <a:r>
              <a:rPr lang="en-US" dirty="0" smtClean="0"/>
              <a:t>Bas </a:t>
            </a:r>
            <a:r>
              <a:rPr lang="en-US" dirty="0" err="1" smtClean="0"/>
              <a:t>Luttik</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solidFill>
                  <a:srgbClr val="000000"/>
                </a:solidFill>
              </a:rPr>
              <a:t>LDI	3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solidFill>
                  <a:srgbClr val="000000"/>
                </a:solidFill>
              </a:rPr>
              <a:t>STA	5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solidFill>
                  <a:srgbClr val="000000"/>
                </a:solidFill>
              </a:rPr>
              <a:t>JMZ	9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000000"/>
                </a:solidFill>
              </a:rPr>
              <a:t>LDA	1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spTree>
    <p:extLst>
      <p:ext uri="{BB962C8B-B14F-4D97-AF65-F5344CB8AC3E}">
        <p14:creationId xmlns:p14="http://schemas.microsoft.com/office/powerpoint/2010/main" val="204843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
                                            <p:bg/>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txEl>
                                              <p:pRg st="9" end="9"/>
                                            </p:tx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
                                            <p:txEl>
                                              <p:pRg st="12" end="12"/>
                                            </p:txEl>
                                          </p:spTgt>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4">
                                            <p:txEl>
                                              <p:pRg st="14" end="14"/>
                                            </p:tx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txEl>
                                              <p:pRg st="15" end="15"/>
                                            </p:txEl>
                                          </p:spTgt>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4">
                                            <p:txEl>
                                              <p:pRg st="16" end="16"/>
                                            </p:txEl>
                                          </p:spTgt>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solidFill>
                  <a:srgbClr val="000000"/>
                </a:solidFill>
              </a:rPr>
              <a:t>LDI	3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solidFill>
                  <a:srgbClr val="000000"/>
                </a:solidFill>
              </a:rPr>
              <a:t>STA	5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solidFill>
                  <a:srgbClr val="000000"/>
                </a:solidFill>
              </a:rPr>
              <a:t>JMZ	9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000000"/>
                </a:solidFill>
              </a:rPr>
              <a:t>LDA	1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83716153"/>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95769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solidFill>
                  <a:srgbClr val="FF0000"/>
                </a:solidFill>
              </a:rPr>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solidFill>
                  <a:srgbClr val="000000"/>
                </a:solidFill>
              </a:rPr>
              <a:t>STA	5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solidFill>
                  <a:srgbClr val="000000"/>
                </a:solidFill>
              </a:rPr>
              <a:t>JMZ	9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000000"/>
                </a:solidFill>
              </a:rPr>
              <a:t>LDA	1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19212014"/>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3</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9669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FF0000"/>
                </a:solidFill>
              </a:rPr>
              <a:t>ADD	4</a:t>
            </a:r>
            <a:r>
              <a:rPr lang="en-US" sz="1800" dirty="0" smtClean="0">
                <a:solidFill>
                  <a:srgbClr val="000000"/>
                </a:solidFill>
              </a:rPr>
              <a:t>	(add appropriate offset to row)</a:t>
            </a:r>
          </a:p>
          <a:p>
            <a:pPr eaLnBrk="1" hangingPunct="1">
              <a:spcBef>
                <a:spcPct val="0"/>
              </a:spcBef>
              <a:buFont typeface="+mj-lt"/>
              <a:buAutoNum type="arabicPeriod"/>
            </a:pPr>
            <a:r>
              <a:rPr lang="en-US" sz="1800" dirty="0" smtClean="0">
                <a:solidFill>
                  <a:srgbClr val="000000"/>
                </a:solidFill>
              </a:rPr>
              <a:t>STA	5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solidFill>
                  <a:srgbClr val="000000"/>
                </a:solidFill>
              </a:rPr>
              <a:t>JMZ	9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000000"/>
                </a:solidFill>
              </a:rPr>
              <a:t>LDA	1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70213250"/>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12</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090681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solidFill>
                  <a:schemeClr val="accent2"/>
                </a:solidFill>
              </a:rPr>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solidFill>
                  <a:srgbClr val="000000"/>
                </a:solidFill>
              </a:rPr>
              <a:t>JMZ	9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000000"/>
                </a:solidFill>
              </a:rPr>
              <a:t>LDA	1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6860710"/>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12</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12</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42006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FF0000"/>
                </a:solidFill>
              </a:rPr>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solidFill>
                  <a:srgbClr val="000000"/>
                </a:solidFill>
              </a:rPr>
              <a:t>JMZ	9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000000"/>
                </a:solidFill>
              </a:rPr>
              <a:t>LDA	1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64123131"/>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0</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1705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solidFill>
                  <a:srgbClr val="FF0000"/>
                </a:solidFill>
              </a:rPr>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000000"/>
                </a:solidFill>
              </a:rPr>
              <a:t>LDA	1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482290"/>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0</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3700259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FF0000"/>
                </a:solidFill>
              </a:rPr>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02670331"/>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1</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480843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FF0000"/>
                </a:solidFill>
              </a:rPr>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86835039"/>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1</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1</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699574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solidFill>
                  <a:srgbClr val="FF0000"/>
                </a:solidFill>
              </a:rPr>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000000"/>
                </a:solidFill>
              </a:rPr>
              <a:t>SUB	4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00756384"/>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6</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3730454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machine (conceptual)</a:t>
            </a:r>
            <a:endParaRPr lang="en-US" dirty="0"/>
          </a:p>
        </p:txBody>
      </p:sp>
      <p:sp>
        <p:nvSpPr>
          <p:cNvPr id="7" name="TextBox 6"/>
          <p:cNvSpPr txBox="1"/>
          <p:nvPr/>
        </p:nvSpPr>
        <p:spPr>
          <a:xfrm>
            <a:off x="539552" y="1196752"/>
            <a:ext cx="4680520" cy="4447372"/>
          </a:xfrm>
          <a:prstGeom prst="rect">
            <a:avLst/>
          </a:prstGeom>
          <a:noFill/>
        </p:spPr>
        <p:txBody>
          <a:bodyPr wrap="square" rtlCol="0">
            <a:spAutoFit/>
          </a:bodyPr>
          <a:lstStyle/>
          <a:p>
            <a:r>
              <a:rPr lang="en-US" dirty="0" smtClean="0"/>
              <a:t>A </a:t>
            </a:r>
            <a:r>
              <a:rPr lang="en-US" dirty="0" smtClean="0">
                <a:solidFill>
                  <a:schemeClr val="accent1"/>
                </a:solidFill>
              </a:rPr>
              <a:t>Turing machine</a:t>
            </a:r>
            <a:r>
              <a:rPr lang="en-US" dirty="0" smtClean="0"/>
              <a:t> is an automaton consisting of:</a:t>
            </a:r>
          </a:p>
          <a:p>
            <a:pPr marL="342900" indent="-342900">
              <a:buFont typeface="Arial"/>
              <a:buChar char="•"/>
            </a:pPr>
            <a:r>
              <a:rPr lang="en-US" dirty="0" smtClean="0"/>
              <a:t>a finite control;</a:t>
            </a:r>
          </a:p>
          <a:p>
            <a:pPr marL="342900" indent="-342900">
              <a:buFont typeface="Arial"/>
              <a:buChar char="•"/>
            </a:pPr>
            <a:r>
              <a:rPr lang="en-US" dirty="0" smtClean="0"/>
              <a:t>a finite alphabet of tape symbols</a:t>
            </a:r>
          </a:p>
          <a:p>
            <a:pPr marL="342900" indent="-342900">
              <a:buFont typeface="Arial"/>
              <a:buChar char="•"/>
            </a:pPr>
            <a:r>
              <a:rPr lang="en-US" dirty="0" smtClean="0"/>
              <a:t>a two-way infinite tape subdivided into squares</a:t>
            </a:r>
          </a:p>
          <a:p>
            <a:pPr lvl="1"/>
            <a:r>
              <a:rPr lang="en-US" sz="1800" dirty="0" smtClean="0"/>
              <a:t>each square contains a symbol or is </a:t>
            </a:r>
            <a:r>
              <a:rPr lang="en-US" sz="1800" i="1" dirty="0" smtClean="0"/>
              <a:t>blank </a:t>
            </a:r>
            <a:r>
              <a:rPr lang="en-US" sz="1800" dirty="0" smtClean="0"/>
              <a:t>(in diagrams we use a special symbol b to denote a blank square)</a:t>
            </a:r>
          </a:p>
          <a:p>
            <a:pPr marL="342900" indent="-342900">
              <a:buFont typeface="Arial"/>
              <a:buChar char="•"/>
            </a:pPr>
            <a:r>
              <a:rPr lang="en-US" dirty="0" smtClean="0"/>
              <a:t>a read/write head that scans the contents of one square at a time and can move left or right.</a:t>
            </a:r>
          </a:p>
        </p:txBody>
      </p:sp>
      <p:pic>
        <p:nvPicPr>
          <p:cNvPr id="9" name="Content Placeholder 8" descr="TM (schematic).pdf"/>
          <p:cNvPicPr>
            <a:picLocks noGrp="1" noChangeAspect="1"/>
          </p:cNvPicPr>
          <p:nvPr>
            <p:ph idx="1"/>
          </p:nvPr>
        </p:nvPicPr>
        <p:blipFill>
          <a:blip r:embed="rId2">
            <a:extLst>
              <a:ext uri="{28A0092B-C50C-407E-A947-70E740481C1C}">
                <a14:useLocalDpi xmlns:a14="http://schemas.microsoft.com/office/drawing/2010/main" val="0"/>
              </a:ext>
            </a:extLst>
          </a:blip>
          <a:srcRect l="-6219" r="-6219"/>
          <a:stretch>
            <a:fillRect/>
          </a:stretch>
        </p:blipFill>
        <p:spPr>
          <a:xfrm>
            <a:off x="4948424" y="3701467"/>
            <a:ext cx="4195576" cy="2592634"/>
          </a:xfrm>
        </p:spPr>
      </p:pic>
      <p:pic>
        <p:nvPicPr>
          <p:cNvPr id="5" name="Picture 4" descr="Tu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104102"/>
            <a:ext cx="1946920" cy="2511363"/>
          </a:xfrm>
          <a:prstGeom prst="rect">
            <a:avLst/>
          </a:prstGeom>
        </p:spPr>
      </p:pic>
    </p:spTree>
    <p:extLst>
      <p:ext uri="{BB962C8B-B14F-4D97-AF65-F5344CB8AC3E}">
        <p14:creationId xmlns:p14="http://schemas.microsoft.com/office/powerpoint/2010/main" val="1872744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FF0000"/>
                </a:solidFill>
              </a:rPr>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solidFill>
                  <a:srgbClr val="000000"/>
                </a:solidFill>
              </a:rPr>
              <a:t>JMZ	8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90019007"/>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-3</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894854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solidFill>
                  <a:srgbClr val="FF0000"/>
                </a:solidFill>
              </a:rPr>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61258960"/>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-3</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3635458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FF0000"/>
                </a:solidFill>
              </a:rPr>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35825826"/>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6</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539362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FF0000"/>
                </a:solidFill>
              </a:rPr>
              <a:t>ADD	1</a:t>
            </a:r>
            <a:r>
              <a:rPr lang="en-US" sz="1800" dirty="0" smtClean="0">
                <a:solidFill>
                  <a:srgbClr val="000000"/>
                </a:solidFill>
              </a:rPr>
              <a:t>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07805990"/>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7</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6</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89110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FF0000"/>
                </a:solidFill>
              </a:rPr>
              <a:t>STA	3</a:t>
            </a:r>
            <a:r>
              <a:rPr lang="en-US" sz="1800" dirty="0" smtClean="0">
                <a:solidFill>
                  <a:srgbClr val="000000"/>
                </a:solidFill>
              </a:rPr>
              <a:t>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000000"/>
                </a:solidFill>
              </a:rPr>
              <a:t>JMP	1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7012609"/>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7</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7</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337106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FF0000"/>
                </a:solidFill>
              </a:rPr>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264228776"/>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7</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956608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solidFill>
                  <a:srgbClr val="FF0000"/>
                </a:solidFill>
              </a:rPr>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41560018"/>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2</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3845659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FF0000"/>
                </a:solidFill>
              </a:rPr>
              <a:t>ADD	4</a:t>
            </a:r>
            <a:r>
              <a:rPr lang="en-US" sz="1800" dirty="0" smtClean="0">
                <a:solidFill>
                  <a:srgbClr val="000000"/>
                </a:solidFill>
              </a:rPr>
              <a:t>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65631260"/>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11</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12</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673470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solidFill>
                  <a:srgbClr val="FF0000"/>
                </a:solidFill>
              </a:rPr>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07246449"/>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000000"/>
                          </a:solidFill>
                        </a:rPr>
                        <a:t>11</a:t>
                      </a:r>
                      <a:endParaRPr lang="en-US" sz="9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11</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891136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FF0000"/>
                </a:solidFill>
              </a:rPr>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26082187"/>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0</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17296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Turing machine (definition)</a:t>
            </a:r>
          </a:p>
        </p:txBody>
      </p:sp>
      <p:sp>
        <p:nvSpPr>
          <p:cNvPr id="880643" name="Rectangle 3"/>
          <p:cNvSpPr>
            <a:spLocks noGrp="1" noChangeArrowheads="1"/>
          </p:cNvSpPr>
          <p:nvPr>
            <p:ph type="body" idx="1"/>
          </p:nvPr>
        </p:nvSpPr>
        <p:spPr>
          <a:xfrm>
            <a:off x="457200" y="1268413"/>
            <a:ext cx="8156575" cy="3744763"/>
          </a:xfrm>
        </p:spPr>
        <p:style>
          <a:lnRef idx="2">
            <a:schemeClr val="accent2"/>
          </a:lnRef>
          <a:fillRef idx="1">
            <a:schemeClr val="lt1"/>
          </a:fillRef>
          <a:effectRef idx="0">
            <a:schemeClr val="accent2"/>
          </a:effectRef>
          <a:fontRef idx="minor">
            <a:schemeClr val="dk1"/>
          </a:fontRef>
        </p:style>
        <p:txBody>
          <a:bodyPr/>
          <a:lstStyle/>
          <a:p>
            <a:pPr eaLnBrk="1" hangingPunct="1">
              <a:buFont typeface="Wingdings" pitchFamily="2" charset="2"/>
              <a:buNone/>
            </a:pPr>
            <a:r>
              <a:rPr lang="en-US" dirty="0" smtClean="0"/>
              <a:t>A </a:t>
            </a:r>
            <a:r>
              <a:rPr lang="en-US" dirty="0" smtClean="0">
                <a:solidFill>
                  <a:schemeClr val="accent1"/>
                </a:solidFill>
              </a:rPr>
              <a:t>Turing machine </a:t>
            </a:r>
            <a:r>
              <a:rPr lang="en-US" dirty="0" smtClean="0">
                <a:solidFill>
                  <a:srgbClr val="000000"/>
                </a:solidFill>
              </a:rPr>
              <a:t>consists of</a:t>
            </a:r>
            <a:endParaRPr lang="en-US" dirty="0"/>
          </a:p>
          <a:p>
            <a:pPr marL="457200" indent="-457200" eaLnBrk="1" hangingPunct="1">
              <a:buFont typeface="+mj-lt"/>
              <a:buAutoNum type="arabicPeriod"/>
            </a:pPr>
            <a:r>
              <a:rPr lang="en-US" dirty="0" smtClean="0"/>
              <a:t>A finite collection of </a:t>
            </a:r>
            <a:r>
              <a:rPr lang="en-US" dirty="0" smtClean="0">
                <a:solidFill>
                  <a:schemeClr val="accent1"/>
                </a:solidFill>
              </a:rPr>
              <a:t>states</a:t>
            </a:r>
            <a:endParaRPr lang="en-US" dirty="0"/>
          </a:p>
          <a:p>
            <a:pPr marL="1085850" lvl="2" indent="-285750" eaLnBrk="1" hangingPunct="1"/>
            <a:r>
              <a:rPr lang="en-US" dirty="0" smtClean="0"/>
              <a:t>exactly one of these states is marked to be the </a:t>
            </a:r>
            <a:r>
              <a:rPr lang="en-US" dirty="0" smtClean="0">
                <a:solidFill>
                  <a:schemeClr val="accent1"/>
                </a:solidFill>
              </a:rPr>
              <a:t>initial state</a:t>
            </a:r>
          </a:p>
          <a:p>
            <a:pPr marL="1085850" lvl="2" indent="-285750" eaLnBrk="1" hangingPunct="1"/>
            <a:r>
              <a:rPr lang="en-US" dirty="0" smtClean="0"/>
              <a:t>some states are so-called </a:t>
            </a:r>
            <a:r>
              <a:rPr lang="en-US" dirty="0" smtClean="0">
                <a:solidFill>
                  <a:schemeClr val="accent1"/>
                </a:solidFill>
              </a:rPr>
              <a:t>halting states</a:t>
            </a:r>
          </a:p>
          <a:p>
            <a:pPr marL="457200" indent="-457200" eaLnBrk="1" hangingPunct="1">
              <a:buFont typeface="+mj-lt"/>
              <a:buAutoNum type="arabicPeriod"/>
            </a:pPr>
            <a:r>
              <a:rPr lang="en-US" dirty="0" smtClean="0"/>
              <a:t>A finite alphabet of </a:t>
            </a:r>
            <a:r>
              <a:rPr lang="en-US" dirty="0" smtClean="0">
                <a:solidFill>
                  <a:schemeClr val="accent1"/>
                </a:solidFill>
              </a:rPr>
              <a:t>tape symbols </a:t>
            </a:r>
            <a:r>
              <a:rPr lang="en-US" dirty="0" smtClean="0">
                <a:solidFill>
                  <a:schemeClr val="accent4"/>
                </a:solidFill>
              </a:rPr>
              <a:t>including a special symbol </a:t>
            </a:r>
            <a:r>
              <a:rPr lang="en-US" dirty="0" smtClean="0">
                <a:solidFill>
                  <a:schemeClr val="accent1"/>
                </a:solidFill>
              </a:rPr>
              <a:t>◻ </a:t>
            </a:r>
          </a:p>
          <a:p>
            <a:pPr marL="457200" indent="-457200" eaLnBrk="1" hangingPunct="1">
              <a:buFont typeface="+mj-lt"/>
              <a:buAutoNum type="arabicPeriod"/>
            </a:pPr>
            <a:r>
              <a:rPr lang="en-US" dirty="0" smtClean="0"/>
              <a:t>A </a:t>
            </a:r>
            <a:r>
              <a:rPr lang="en-US" dirty="0" smtClean="0">
                <a:solidFill>
                  <a:srgbClr val="0075F6"/>
                </a:solidFill>
              </a:rPr>
              <a:t>transition table </a:t>
            </a:r>
            <a:r>
              <a:rPr lang="en-US" dirty="0" smtClean="0"/>
              <a:t>determining for every combination of a </a:t>
            </a:r>
            <a:r>
              <a:rPr lang="en-US" i="1" dirty="0" smtClean="0"/>
              <a:t>non-halting current state</a:t>
            </a:r>
            <a:r>
              <a:rPr lang="en-US" dirty="0" smtClean="0"/>
              <a:t> and </a:t>
            </a:r>
            <a:r>
              <a:rPr lang="en-US" i="1" dirty="0" smtClean="0"/>
              <a:t>scanned tape symbol</a:t>
            </a:r>
            <a:r>
              <a:rPr lang="en-US" dirty="0" smtClean="0"/>
              <a:t>:</a:t>
            </a:r>
          </a:p>
          <a:p>
            <a:pPr marL="1257300" lvl="2" indent="-457200" eaLnBrk="1" hangingPunct="1"/>
            <a:r>
              <a:rPr lang="en-US" dirty="0" smtClean="0"/>
              <a:t>a new tape symbol (to be written on the position of the scanned tape symbol),</a:t>
            </a:r>
          </a:p>
          <a:p>
            <a:pPr marL="1257300" lvl="2" indent="-457200" eaLnBrk="1" hangingPunct="1"/>
            <a:r>
              <a:rPr lang="en-US" dirty="0" smtClean="0"/>
              <a:t>a direction of movement of the tape head (L or R), and</a:t>
            </a:r>
          </a:p>
          <a:p>
            <a:pPr marL="1257300" lvl="2" indent="-457200" eaLnBrk="1" hangingPunct="1"/>
            <a:r>
              <a:rPr lang="en-US" dirty="0"/>
              <a:t>a next current </a:t>
            </a:r>
            <a:r>
              <a:rPr lang="en-US" dirty="0" smtClean="0"/>
              <a:t>state</a:t>
            </a:r>
            <a:r>
              <a:rPr lang="en-US" dirty="0"/>
              <a:t>.</a:t>
            </a:r>
          </a:p>
        </p:txBody>
      </p:sp>
    </p:spTree>
    <p:extLst>
      <p:ext uri="{BB962C8B-B14F-4D97-AF65-F5344CB8AC3E}">
        <p14:creationId xmlns:p14="http://schemas.microsoft.com/office/powerpoint/2010/main" val="64473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4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6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06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806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06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06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8064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80643">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064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0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solidFill>
                  <a:srgbClr val="FF0000"/>
                </a:solidFill>
              </a:rPr>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07002150"/>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0</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597660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solidFill>
                  <a:srgbClr val="FF0000"/>
                </a:solidFill>
              </a:rPr>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3369235"/>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1</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619963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FF0000"/>
                </a:solidFill>
              </a:rPr>
              <a:t>STI	5</a:t>
            </a:r>
            <a:r>
              <a:rPr lang="en-US" sz="1800" dirty="0" smtClean="0">
                <a:solidFill>
                  <a:srgbClr val="000000"/>
                </a:solidFill>
              </a:rPr>
              <a:t>	(store it at the appropriate row)</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99762092"/>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000000"/>
                          </a:solidFill>
                        </a:rPr>
                        <a:t>1</a:t>
                      </a:r>
                      <a:endParaRPr lang="en-US" sz="9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1</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4205483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FF0000"/>
                </a:solidFill>
              </a:rPr>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78342282"/>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7</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3093275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solidFill>
                  <a:srgbClr val="FF0000"/>
                </a:solidFill>
              </a:rPr>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69819667"/>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-2</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344794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solidFill>
                  <a:srgbClr val="FF0000"/>
                </a:solidFill>
              </a:rPr>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50019744"/>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-2</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053405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solidFill>
                  <a:srgbClr val="FF0000"/>
                </a:solidFill>
              </a:rPr>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7862949"/>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7</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3415010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FF0000"/>
                </a:solidFill>
              </a:rPr>
              <a:t>ADD	1</a:t>
            </a:r>
            <a:r>
              <a:rPr lang="en-US" sz="1800" dirty="0" smtClean="0">
                <a:solidFill>
                  <a:srgbClr val="000000"/>
                </a:solidFill>
              </a:rPr>
              <a:t>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0675583"/>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8</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7</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411850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FF0000"/>
                </a:solidFill>
              </a:rPr>
              <a:t>STA	3</a:t>
            </a:r>
            <a:r>
              <a:rPr lang="en-US" sz="1800" dirty="0" smtClean="0">
                <a:solidFill>
                  <a:srgbClr val="000000"/>
                </a:solidFill>
              </a:rPr>
              <a:t>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33077891"/>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8</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8</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771683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solidFill>
                  <a:srgbClr val="FF0000"/>
                </a:solidFill>
              </a:rPr>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71459797"/>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8</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423288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machine: computation/language</a:t>
            </a:r>
            <a:endParaRPr lang="en-US" dirty="0"/>
          </a:p>
        </p:txBody>
      </p:sp>
      <p:sp>
        <p:nvSpPr>
          <p:cNvPr id="3" name="Content Placeholder 2"/>
          <p:cNvSpPr>
            <a:spLocks noGrp="1"/>
          </p:cNvSpPr>
          <p:nvPr>
            <p:ph idx="1"/>
          </p:nvPr>
        </p:nvSpPr>
        <p:spPr>
          <a:xfrm>
            <a:off x="457200" y="1113191"/>
            <a:ext cx="8156575" cy="5040312"/>
          </a:xfrm>
        </p:spPr>
        <p:txBody>
          <a:bodyPr/>
          <a:lstStyle/>
          <a:p>
            <a:pPr marL="0" indent="0">
              <a:buNone/>
            </a:pPr>
            <a:r>
              <a:rPr lang="en-US" dirty="0" smtClean="0"/>
              <a:t>A </a:t>
            </a:r>
            <a:r>
              <a:rPr lang="en-US" dirty="0" smtClean="0">
                <a:solidFill>
                  <a:schemeClr val="accent1"/>
                </a:solidFill>
              </a:rPr>
              <a:t>computation</a:t>
            </a:r>
            <a:r>
              <a:rPr lang="en-US" dirty="0" smtClean="0">
                <a:solidFill>
                  <a:schemeClr val="accent4"/>
                </a:solidFill>
              </a:rPr>
              <a:t> of a Turing machine starts in the initial state with some </a:t>
            </a:r>
            <a:r>
              <a:rPr lang="en-US" dirty="0" smtClean="0">
                <a:solidFill>
                  <a:schemeClr val="accent1"/>
                </a:solidFill>
              </a:rPr>
              <a:t>input sequence</a:t>
            </a:r>
            <a:r>
              <a:rPr lang="en-US" dirty="0" smtClean="0">
                <a:solidFill>
                  <a:schemeClr val="accent4"/>
                </a:solidFill>
              </a:rPr>
              <a:t> of symbols on the tape and the tape head on the left-most symbol of the sequence (if it is non-empty).</a:t>
            </a:r>
          </a:p>
          <a:p>
            <a:pPr marL="0" indent="0">
              <a:buNone/>
            </a:pPr>
            <a:endParaRPr lang="en-US" dirty="0">
              <a:solidFill>
                <a:schemeClr val="accent4"/>
              </a:solidFill>
            </a:endParaRPr>
          </a:p>
          <a:p>
            <a:pPr marL="0" indent="0">
              <a:buNone/>
            </a:pPr>
            <a:r>
              <a:rPr lang="en-US" dirty="0" smtClean="0">
                <a:solidFill>
                  <a:schemeClr val="accent4"/>
                </a:solidFill>
              </a:rPr>
              <a:t>The machine then repeats until it enters a halting state:</a:t>
            </a:r>
          </a:p>
          <a:p>
            <a:pPr lvl="1" indent="-342900"/>
            <a:r>
              <a:rPr lang="en-US" i="1" dirty="0" smtClean="0">
                <a:solidFill>
                  <a:schemeClr val="accent4"/>
                </a:solidFill>
              </a:rPr>
              <a:t>look up row in transition table for </a:t>
            </a:r>
            <a:r>
              <a:rPr lang="en-US" i="1" dirty="0">
                <a:solidFill>
                  <a:schemeClr val="accent4"/>
                </a:solidFill>
              </a:rPr>
              <a:t>current state </a:t>
            </a:r>
            <a:r>
              <a:rPr lang="en-US" i="1" dirty="0" smtClean="0">
                <a:solidFill>
                  <a:schemeClr val="accent4"/>
                </a:solidFill>
              </a:rPr>
              <a:t>and </a:t>
            </a:r>
            <a:r>
              <a:rPr lang="en-US" i="1" dirty="0">
                <a:solidFill>
                  <a:schemeClr val="accent4"/>
                </a:solidFill>
              </a:rPr>
              <a:t>scanned tape </a:t>
            </a:r>
            <a:r>
              <a:rPr lang="en-US" i="1" dirty="0" smtClean="0">
                <a:solidFill>
                  <a:schemeClr val="accent4"/>
                </a:solidFill>
              </a:rPr>
              <a:t>symbol,</a:t>
            </a:r>
          </a:p>
          <a:p>
            <a:pPr lvl="1" indent="-342900"/>
            <a:r>
              <a:rPr lang="en-US" i="1" dirty="0" smtClean="0">
                <a:solidFill>
                  <a:schemeClr val="accent4"/>
                </a:solidFill>
              </a:rPr>
              <a:t>carry out the described actions (write new symbol, move the tape head), and</a:t>
            </a:r>
          </a:p>
          <a:p>
            <a:pPr lvl="1" indent="-342900"/>
            <a:r>
              <a:rPr lang="en-US" i="1" dirty="0" smtClean="0">
                <a:solidFill>
                  <a:schemeClr val="accent4"/>
                </a:solidFill>
              </a:rPr>
              <a:t>enter next state.</a:t>
            </a:r>
          </a:p>
          <a:p>
            <a:pPr lvl="1" indent="-342900"/>
            <a:endParaRPr lang="en-US" i="1" dirty="0">
              <a:solidFill>
                <a:schemeClr val="accent4"/>
              </a:solidFill>
            </a:endParaRPr>
          </a:p>
          <a:p>
            <a:pPr marL="0" indent="0">
              <a:buNone/>
            </a:pPr>
            <a:r>
              <a:rPr lang="en-US" dirty="0" smtClean="0">
                <a:solidFill>
                  <a:schemeClr val="accent4"/>
                </a:solidFill>
              </a:rPr>
              <a:t>The sequence that is found on the tape after the computation has halted is its </a:t>
            </a:r>
            <a:r>
              <a:rPr lang="en-US" dirty="0" smtClean="0">
                <a:solidFill>
                  <a:schemeClr val="accent1"/>
                </a:solidFill>
              </a:rPr>
              <a:t>output sequence</a:t>
            </a:r>
            <a:r>
              <a:rPr lang="en-US" dirty="0" smtClean="0">
                <a:solidFill>
                  <a:schemeClr val="accent4"/>
                </a:solidFill>
              </a:rPr>
              <a:t>.</a:t>
            </a:r>
          </a:p>
          <a:p>
            <a:pPr marL="0" indent="0">
              <a:buNone/>
            </a:pPr>
            <a:endParaRPr lang="en-US" dirty="0" smtClean="0">
              <a:solidFill>
                <a:schemeClr val="accent4"/>
              </a:solidFill>
            </a:endParaRPr>
          </a:p>
          <a:p>
            <a:pPr marL="0" indent="0">
              <a:buNone/>
            </a:pPr>
            <a:r>
              <a:rPr lang="en-US" dirty="0"/>
              <a:t>The </a:t>
            </a:r>
            <a:r>
              <a:rPr lang="en-US" dirty="0">
                <a:solidFill>
                  <a:schemeClr val="accent1"/>
                </a:solidFill>
              </a:rPr>
              <a:t>language</a:t>
            </a:r>
            <a:r>
              <a:rPr lang="en-US" dirty="0"/>
              <a:t> </a:t>
            </a:r>
            <a:r>
              <a:rPr lang="en-US" dirty="0" smtClean="0"/>
              <a:t>accepted by a </a:t>
            </a:r>
            <a:r>
              <a:rPr lang="en-US" dirty="0"/>
              <a:t>Turing machine is the collection of all input sequences on which it halts.</a:t>
            </a:r>
          </a:p>
          <a:p>
            <a:pPr marL="0" indent="0">
              <a:buNone/>
            </a:pPr>
            <a:endParaRPr lang="en-US" dirty="0"/>
          </a:p>
        </p:txBody>
      </p:sp>
    </p:spTree>
    <p:extLst>
      <p:ext uri="{BB962C8B-B14F-4D97-AF65-F5344CB8AC3E}">
        <p14:creationId xmlns:p14="http://schemas.microsoft.com/office/powerpoint/2010/main" val="11774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solidFill>
                  <a:srgbClr val="FF0000"/>
                </a:solidFill>
              </a:rPr>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6530246"/>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2</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631387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FF0000"/>
                </a:solidFill>
              </a:rPr>
              <a:t>ADD	4</a:t>
            </a:r>
            <a:r>
              <a:rPr lang="en-US" sz="1800" dirty="0" smtClean="0">
                <a:solidFill>
                  <a:srgbClr val="000000"/>
                </a:solidFill>
              </a:rPr>
              <a:t>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84199694"/>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11</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4271217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solidFill>
                  <a:srgbClr val="FF0000"/>
                </a:solidFill>
              </a:rPr>
              <a:t>STA	5</a:t>
            </a:r>
            <a:r>
              <a:rPr lang="en-US" sz="1800" dirty="0" smtClean="0">
                <a:solidFill>
                  <a:srgbClr val="000000"/>
                </a:solidFill>
              </a:rPr>
              <a:t>	(store row)</a:t>
            </a:r>
          </a:p>
          <a:p>
            <a:pPr eaLnBrk="1" hangingPunct="1">
              <a:spcBef>
                <a:spcPct val="0"/>
              </a:spcBef>
              <a:buFont typeface="+mj-lt"/>
              <a:buAutoNum type="arabicPeriod"/>
            </a:pPr>
            <a:r>
              <a:rPr lang="en-US" sz="1800" dirty="0" smtClean="0"/>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42688822"/>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000000"/>
                          </a:solidFill>
                        </a:rPr>
                        <a:t>11</a:t>
                      </a:r>
                      <a:endParaRPr lang="en-US" sz="9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11</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3816639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FF0000"/>
                </a:solidFill>
              </a:rPr>
              <a:t>LDI	5</a:t>
            </a:r>
            <a:r>
              <a:rPr lang="en-US" sz="1800" dirty="0" smtClean="0">
                <a:solidFill>
                  <a:srgbClr val="000000"/>
                </a:solidFill>
              </a:rPr>
              <a:t>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03352243"/>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1</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492641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solidFill>
                  <a:srgbClr val="FF0000"/>
                </a:solidFill>
              </a:rPr>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61912336"/>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1</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295108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FF0000"/>
                </a:solidFill>
              </a:rPr>
              <a:t>LDA	3</a:t>
            </a:r>
            <a:r>
              <a:rPr lang="en-US" sz="1800" dirty="0" smtClean="0">
                <a:solidFill>
                  <a:srgbClr val="000000"/>
                </a:solidFill>
              </a:rPr>
              <a:t>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000000"/>
                </a:solidFill>
              </a:rPr>
              <a:t>STA	2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78851231"/>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rgbClr val="FF0000"/>
                          </a:solidFill>
                        </a:rPr>
                        <a:t>8</a:t>
                      </a:r>
                      <a:endParaRPr lang="en-US" sz="900" b="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180168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solidFill>
                  <a:srgbClr val="FF0000"/>
                </a:solidFill>
              </a:rPr>
              <a:t>STA	2</a:t>
            </a:r>
            <a:r>
              <a:rPr lang="en-US" sz="1800" dirty="0" smtClean="0">
                <a:solidFill>
                  <a:srgbClr val="000000"/>
                </a:solidFill>
              </a:rPr>
              <a:t>	(and store it at the answer address)</a:t>
            </a:r>
          </a:p>
          <a:p>
            <a:pPr eaLnBrk="1" hangingPunct="1">
              <a:spcBef>
                <a:spcPct val="0"/>
              </a:spcBef>
              <a:buFont typeface="+mj-lt"/>
              <a:buAutoNum type="arabicPeriod"/>
            </a:pPr>
            <a:r>
              <a:rPr lang="en-US" sz="1800" dirty="0" smtClean="0">
                <a:solidFill>
                  <a:srgbClr val="000000"/>
                </a:solidFill>
              </a:rPr>
              <a:t>HLT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86084443"/>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8</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8</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2479882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 with a RAM</a:t>
            </a:r>
            <a:endParaRPr lang="en-US" dirty="0"/>
          </a:p>
        </p:txBody>
      </p:sp>
      <p:sp>
        <p:nvSpPr>
          <p:cNvPr id="4" name="Text Box 4"/>
          <p:cNvSpPr txBox="1">
            <a:spLocks noGrp="1" noChangeArrowheads="1"/>
          </p:cNvSpPr>
          <p:nvPr>
            <p:ph idx="1"/>
          </p:nvPr>
        </p:nvSpPr>
        <p:spPr bwMode="auto">
          <a:xfrm>
            <a:off x="457200" y="1268413"/>
            <a:ext cx="6017595" cy="5078314"/>
          </a:xfrm>
          <a:prstGeom prst="rect">
            <a:avLst/>
          </a:prstGeom>
          <a:noFill/>
          <a:ln w="9525">
            <a:solidFill>
              <a:schemeClr val="tx1"/>
            </a:solidFill>
            <a:miter lim="800000"/>
            <a:headEnd/>
            <a:tailEnd/>
          </a:ln>
        </p:spPr>
        <p:txBody>
          <a:bodyPr wrap="square">
            <a:spAutoFit/>
          </a:bodyPr>
          <a:lstStyle/>
          <a:p>
            <a:pPr marL="0" indent="0" eaLnBrk="1" hangingPunct="1">
              <a:spcBef>
                <a:spcPct val="0"/>
              </a:spcBef>
              <a:buNone/>
            </a:pPr>
            <a:r>
              <a:rPr lang="en-US" sz="1800" dirty="0" smtClean="0">
                <a:solidFill>
                  <a:schemeClr val="accent1"/>
                </a:solidFill>
              </a:rPr>
              <a:t>Duplicates</a:t>
            </a:r>
          </a:p>
          <a:p>
            <a:pPr eaLnBrk="1" hangingPunct="1">
              <a:spcBef>
                <a:spcPct val="0"/>
              </a:spcBef>
              <a:buFont typeface="+mj-lt"/>
              <a:buAutoNum type="arabicPeriod"/>
            </a:pPr>
            <a:r>
              <a:rPr lang="en-US" sz="1800" dirty="0" smtClean="0"/>
              <a:t>LDI	3</a:t>
            </a:r>
            <a:r>
              <a:rPr lang="en-US" sz="1800" dirty="0" smtClean="0">
                <a:solidFill>
                  <a:srgbClr val="000000"/>
                </a:solidFill>
              </a:rPr>
              <a:t>	(get </a:t>
            </a:r>
            <a:r>
              <a:rPr lang="en-US" sz="1800" dirty="0" err="1" smtClean="0">
                <a:solidFill>
                  <a:srgbClr val="000000"/>
                </a:solidFill>
              </a:rPr>
              <a:t>ith</a:t>
            </a:r>
            <a:r>
              <a:rPr lang="en-US" sz="1800" dirty="0" smtClean="0">
                <a:solidFill>
                  <a:srgbClr val="000000"/>
                </a:solidFill>
              </a:rPr>
              <a:t> number)</a:t>
            </a:r>
          </a:p>
          <a:p>
            <a:pPr eaLnBrk="1" hangingPunct="1">
              <a:spcBef>
                <a:spcPct val="0"/>
              </a:spcBef>
              <a:buFont typeface="+mj-lt"/>
              <a:buAutoNum type="arabicPeriod"/>
            </a:pPr>
            <a:r>
              <a:rPr lang="en-US" sz="1800" dirty="0" smtClean="0">
                <a:solidFill>
                  <a:srgbClr val="000000"/>
                </a:solidFill>
              </a:rPr>
              <a:t>ADD	4	(add appropriate offset to row)</a:t>
            </a:r>
          </a:p>
          <a:p>
            <a:pPr eaLnBrk="1" hangingPunct="1">
              <a:spcBef>
                <a:spcPct val="0"/>
              </a:spcBef>
              <a:buFont typeface="+mj-lt"/>
              <a:buAutoNum type="arabicPeriod"/>
            </a:pPr>
            <a:r>
              <a:rPr lang="en-US" sz="1800" dirty="0" smtClean="0"/>
              <a:t>STA	5</a:t>
            </a:r>
            <a:r>
              <a:rPr lang="en-US" sz="1800" dirty="0" smtClean="0">
                <a:solidFill>
                  <a:srgbClr val="000000"/>
                </a:solidFill>
              </a:rPr>
              <a:t>	(store row)</a:t>
            </a:r>
          </a:p>
          <a:p>
            <a:pPr eaLnBrk="1" hangingPunct="1">
              <a:spcBef>
                <a:spcPct val="0"/>
              </a:spcBef>
              <a:buFont typeface="+mj-lt"/>
              <a:buAutoNum type="arabicPeriod"/>
            </a:pPr>
            <a:r>
              <a:rPr lang="en-US" sz="1800" dirty="0" smtClean="0">
                <a:solidFill>
                  <a:srgbClr val="000000"/>
                </a:solidFill>
              </a:rPr>
              <a:t>LDI	5	(get number stored at row)</a:t>
            </a:r>
          </a:p>
          <a:p>
            <a:pPr eaLnBrk="1" hangingPunct="1">
              <a:spcBef>
                <a:spcPct val="0"/>
              </a:spcBef>
              <a:buFont typeface="+mj-lt"/>
              <a:buAutoNum type="arabicPeriod"/>
            </a:pPr>
            <a:r>
              <a:rPr lang="en-US" sz="1800" dirty="0" smtClean="0"/>
              <a:t>JMZ	9</a:t>
            </a:r>
            <a:r>
              <a:rPr lang="en-US" sz="1800" dirty="0" smtClean="0">
                <a:solidFill>
                  <a:srgbClr val="000000"/>
                </a:solidFill>
              </a:rPr>
              <a:t>	(if 0, then go to 9)</a:t>
            </a:r>
          </a:p>
          <a:p>
            <a:pPr eaLnBrk="1" hangingPunct="1">
              <a:spcBef>
                <a:spcPct val="0"/>
              </a:spcBef>
              <a:buFont typeface="+mj-lt"/>
              <a:buAutoNum type="arabicPeriod"/>
            </a:pPr>
            <a:r>
              <a:rPr lang="en-US" sz="1800" dirty="0" smtClean="0">
                <a:solidFill>
                  <a:srgbClr val="000000"/>
                </a:solidFill>
              </a:rPr>
              <a:t>LDA	3	(if 1, then get index </a:t>
            </a:r>
            <a:r>
              <a:rPr lang="en-US" sz="1800" dirty="0" err="1" smtClean="0">
                <a:solidFill>
                  <a:srgbClr val="000000"/>
                </a:solidFill>
              </a:rPr>
              <a:t>i</a:t>
            </a:r>
            <a:r>
              <a:rPr lang="en-US" sz="1800" dirty="0">
                <a:solidFill>
                  <a:srgbClr val="000000"/>
                </a:solidFill>
              </a:rPr>
              <a:t>)</a:t>
            </a:r>
            <a:endParaRPr lang="en-US" sz="1800" dirty="0" smtClean="0">
              <a:solidFill>
                <a:srgbClr val="000000"/>
              </a:solidFill>
            </a:endParaRPr>
          </a:p>
          <a:p>
            <a:pPr eaLnBrk="1" hangingPunct="1">
              <a:spcBef>
                <a:spcPct val="0"/>
              </a:spcBef>
              <a:buFont typeface="+mj-lt"/>
              <a:buAutoNum type="arabicPeriod"/>
            </a:pPr>
            <a:r>
              <a:rPr lang="en-US" sz="1800" dirty="0" smtClean="0"/>
              <a:t>STA	2</a:t>
            </a:r>
            <a:r>
              <a:rPr lang="en-US" sz="1800" dirty="0" smtClean="0">
                <a:solidFill>
                  <a:srgbClr val="000000"/>
                </a:solidFill>
              </a:rPr>
              <a:t>	(and store it at the answer address)</a:t>
            </a:r>
          </a:p>
          <a:p>
            <a:pPr eaLnBrk="1" hangingPunct="1">
              <a:spcBef>
                <a:spcPct val="0"/>
              </a:spcBef>
              <a:buFont typeface="+mj-lt"/>
              <a:buAutoNum type="arabicPeriod"/>
            </a:pPr>
            <a:r>
              <a:rPr lang="en-US" sz="1800" dirty="0" smtClean="0">
                <a:solidFill>
                  <a:srgbClr val="FF0000"/>
                </a:solidFill>
              </a:rPr>
              <a:t>HLT</a:t>
            </a:r>
            <a:r>
              <a:rPr lang="en-US" sz="1800" dirty="0" smtClean="0">
                <a:solidFill>
                  <a:srgbClr val="000000"/>
                </a:solidFill>
              </a:rPr>
              <a:t>		(stop execution)</a:t>
            </a:r>
          </a:p>
          <a:p>
            <a:pPr eaLnBrk="1" hangingPunct="1">
              <a:spcBef>
                <a:spcPct val="0"/>
              </a:spcBef>
              <a:buFont typeface="+mj-lt"/>
              <a:buAutoNum type="arabicPeriod"/>
            </a:pPr>
            <a:r>
              <a:rPr lang="en-US" sz="1800" dirty="0" smtClean="0"/>
              <a:t>LDA	1</a:t>
            </a:r>
            <a:r>
              <a:rPr lang="en-US" sz="1800" dirty="0" smtClean="0">
                <a:solidFill>
                  <a:srgbClr val="000000"/>
                </a:solidFill>
              </a:rPr>
              <a:t>	(get the number (stored at) 1)</a:t>
            </a:r>
          </a:p>
          <a:p>
            <a:pPr eaLnBrk="1" hangingPunct="1">
              <a:spcBef>
                <a:spcPct val="0"/>
              </a:spcBef>
              <a:buFont typeface="+mj-lt"/>
              <a:buAutoNum type="arabicPeriod"/>
            </a:pPr>
            <a:r>
              <a:rPr lang="en-US" sz="1800" dirty="0" smtClean="0">
                <a:solidFill>
                  <a:srgbClr val="000000"/>
                </a:solidFill>
              </a:rPr>
              <a:t>STI	5	(store it at the appropriate row)</a:t>
            </a:r>
          </a:p>
          <a:p>
            <a:pPr eaLnBrk="1" hangingPunct="1">
              <a:spcBef>
                <a:spcPct val="0"/>
              </a:spcBef>
              <a:buFont typeface="+mj-lt"/>
              <a:buAutoNum type="arabicPeriod"/>
            </a:pPr>
            <a:r>
              <a:rPr lang="en-US" sz="1800" dirty="0" smtClean="0">
                <a:solidFill>
                  <a:srgbClr val="000000"/>
                </a:solidFill>
              </a:rPr>
              <a:t>LDA	3	(get index </a:t>
            </a:r>
            <a:r>
              <a:rPr lang="en-US" sz="1800" dirty="0" err="1" smtClean="0">
                <a:solidFill>
                  <a:srgbClr val="000000"/>
                </a:solidFill>
              </a:rPr>
              <a:t>i</a:t>
            </a:r>
            <a:r>
              <a:rPr lang="en-US" sz="1800" dirty="0" smtClean="0">
                <a:solidFill>
                  <a:srgbClr val="000000"/>
                </a:solidFill>
              </a:rPr>
              <a:t>)</a:t>
            </a:r>
          </a:p>
          <a:p>
            <a:pPr eaLnBrk="1" hangingPunct="1">
              <a:spcBef>
                <a:spcPct val="0"/>
              </a:spcBef>
              <a:buFont typeface="+mj-lt"/>
              <a:buAutoNum type="arabicPeriod"/>
            </a:pPr>
            <a:r>
              <a:rPr lang="en-US" sz="1800" dirty="0" smtClean="0"/>
              <a:t>SUB	4</a:t>
            </a:r>
            <a:r>
              <a:rPr lang="en-US" sz="1800" dirty="0" smtClean="0">
                <a:solidFill>
                  <a:srgbClr val="000000"/>
                </a:solidFill>
              </a:rPr>
              <a:t>	(subtract max index stored at 4)</a:t>
            </a:r>
          </a:p>
          <a:p>
            <a:pPr eaLnBrk="1" hangingPunct="1">
              <a:spcBef>
                <a:spcPct val="0"/>
              </a:spcBef>
              <a:buFont typeface="+mj-lt"/>
              <a:buAutoNum type="arabicPeriod"/>
            </a:pPr>
            <a:r>
              <a:rPr lang="en-US" sz="1800" dirty="0" smtClean="0"/>
              <a:t>JMZ	8</a:t>
            </a:r>
            <a:r>
              <a:rPr lang="en-US" sz="1800" dirty="0" smtClean="0">
                <a:solidFill>
                  <a:srgbClr val="000000"/>
                </a:solidFill>
              </a:rPr>
              <a:t>	(if </a:t>
            </a:r>
            <a:r>
              <a:rPr lang="en-US" sz="1800" dirty="0" err="1" smtClean="0">
                <a:solidFill>
                  <a:srgbClr val="000000"/>
                </a:solidFill>
              </a:rPr>
              <a:t>i</a:t>
            </a:r>
            <a:r>
              <a:rPr lang="en-US" sz="1800" dirty="0" smtClean="0">
                <a:solidFill>
                  <a:srgbClr val="000000"/>
                </a:solidFill>
              </a:rPr>
              <a:t> is max index, then stop)</a:t>
            </a:r>
          </a:p>
          <a:p>
            <a:pPr eaLnBrk="1" hangingPunct="1">
              <a:spcBef>
                <a:spcPct val="0"/>
              </a:spcBef>
              <a:buFont typeface="+mj-lt"/>
              <a:buAutoNum type="arabicPeriod"/>
            </a:pPr>
            <a:r>
              <a:rPr lang="en-US" sz="1800" dirty="0" smtClean="0"/>
              <a:t>LDA	3</a:t>
            </a:r>
            <a:r>
              <a:rPr lang="en-US" sz="1800" dirty="0" smtClean="0">
                <a:solidFill>
                  <a:srgbClr val="000000"/>
                </a:solidFill>
              </a:rPr>
              <a:t>	(get index </a:t>
            </a:r>
            <a:r>
              <a:rPr lang="en-US" sz="1800" dirty="0" err="1" smtClean="0">
                <a:solidFill>
                  <a:srgbClr val="000000"/>
                </a:solidFill>
              </a:rPr>
              <a:t>i</a:t>
            </a:r>
            <a:r>
              <a:rPr lang="en-US" sz="1800" dirty="0" smtClean="0">
                <a:solidFill>
                  <a:srgbClr val="000000"/>
                </a:solidFill>
              </a:rPr>
              <a:t> again)</a:t>
            </a:r>
          </a:p>
          <a:p>
            <a:pPr eaLnBrk="1" hangingPunct="1">
              <a:spcBef>
                <a:spcPct val="0"/>
              </a:spcBef>
              <a:buFont typeface="+mj-lt"/>
              <a:buAutoNum type="arabicPeriod"/>
            </a:pPr>
            <a:r>
              <a:rPr lang="en-US" sz="1800" dirty="0" smtClean="0">
                <a:solidFill>
                  <a:srgbClr val="000000"/>
                </a:solidFill>
              </a:rPr>
              <a:t>ADD	1	(add the number stored at 1)</a:t>
            </a:r>
          </a:p>
          <a:p>
            <a:pPr eaLnBrk="1" hangingPunct="1">
              <a:spcBef>
                <a:spcPct val="0"/>
              </a:spcBef>
              <a:buFont typeface="+mj-lt"/>
              <a:buAutoNum type="arabicPeriod"/>
            </a:pPr>
            <a:r>
              <a:rPr lang="en-US" sz="1800" dirty="0" smtClean="0">
                <a:solidFill>
                  <a:srgbClr val="000000"/>
                </a:solidFill>
              </a:rPr>
              <a:t>STA	3	(store new value of </a:t>
            </a:r>
            <a:r>
              <a:rPr lang="en-US" sz="1800" dirty="0" err="1" smtClean="0">
                <a:solidFill>
                  <a:srgbClr val="000000"/>
                </a:solidFill>
              </a:rPr>
              <a:t>i</a:t>
            </a:r>
            <a:r>
              <a:rPr lang="en-US" sz="1800" dirty="0" smtClean="0">
                <a:solidFill>
                  <a:srgbClr val="000000"/>
                </a:solidFill>
              </a:rPr>
              <a:t> at 3)</a:t>
            </a:r>
          </a:p>
          <a:p>
            <a:pPr eaLnBrk="1" hangingPunct="1">
              <a:spcBef>
                <a:spcPct val="0"/>
              </a:spcBef>
              <a:buFont typeface="+mj-lt"/>
              <a:buAutoNum type="arabicPeriod"/>
            </a:pPr>
            <a:r>
              <a:rPr lang="en-US" sz="1800" dirty="0" smtClean="0"/>
              <a:t>JMP	1</a:t>
            </a:r>
            <a:r>
              <a:rPr lang="en-US" sz="1800" dirty="0" smtClean="0">
                <a:solidFill>
                  <a:srgbClr val="000000"/>
                </a:solidFill>
              </a:rPr>
              <a:t>	(go back to the first instruction)</a:t>
            </a:r>
            <a:endParaRPr lang="en-US" sz="18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515513718"/>
              </p:ext>
            </p:extLst>
          </p:nvPr>
        </p:nvGraphicFramePr>
        <p:xfrm>
          <a:off x="7111126" y="1275172"/>
          <a:ext cx="1494175" cy="5123086"/>
        </p:xfrm>
        <a:graphic>
          <a:graphicData uri="http://schemas.openxmlformats.org/drawingml/2006/table">
            <a:tbl>
              <a:tblPr firstRow="1" bandRow="1">
                <a:tableStyleId>{C083E6E3-FA7D-4D7B-A595-EF9225AFEA82}</a:tableStyleId>
              </a:tblPr>
              <a:tblGrid>
                <a:gridCol w="372222"/>
                <a:gridCol w="384752"/>
                <a:gridCol w="737201"/>
              </a:tblGrid>
              <a:tr h="301358">
                <a:tc>
                  <a:txBody>
                    <a:bodyPr/>
                    <a:lstStyle/>
                    <a:p>
                      <a:pPr algn="ctr"/>
                      <a:r>
                        <a:rPr lang="en-US" sz="900" b="0" dirty="0" smtClean="0"/>
                        <a:t>AC</a:t>
                      </a:r>
                      <a:endParaRPr lang="en-US" sz="900" b="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900" b="0" dirty="0" smtClean="0">
                          <a:solidFill>
                            <a:schemeClr val="tx1"/>
                          </a:solidFill>
                        </a:rPr>
                        <a:t>8</a:t>
                      </a:r>
                      <a:endParaRPr lang="en-US" sz="9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a:lnL w="12700" cap="flat" cmpd="sng" algn="ctr">
                      <a:solidFill>
                        <a:scrgbClr r="0" g="0" b="0"/>
                      </a:solidFill>
                      <a:prstDash val="solid"/>
                      <a:round/>
                      <a:headEnd type="none" w="med" len="med"/>
                      <a:tailEnd type="none" w="med" len="med"/>
                    </a:lnL>
                    <a:lnB w="12700" cmpd="sng">
                      <a:noFill/>
                    </a:lnB>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900" dirty="0"/>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tcPr>
                </a:tc>
              </a:tr>
              <a:tr h="301358">
                <a:tc>
                  <a:txBody>
                    <a:bodyPr/>
                    <a:lstStyle/>
                    <a:p>
                      <a:pPr algn="ctr"/>
                      <a:r>
                        <a:rPr lang="en-US" sz="900" dirty="0" smtClean="0"/>
                        <a:t>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1</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constant</a:t>
                      </a:r>
                      <a:endParaRPr lang="en-US" sz="900" dirty="0"/>
                    </a:p>
                  </a:txBody>
                  <a:tcPr>
                    <a:lnL w="12700" cap="flat" cmpd="sng" algn="ctr">
                      <a:solidFill>
                        <a:scrgbClr r="0" g="0" b="0"/>
                      </a:solidFill>
                      <a:prstDash val="solid"/>
                      <a:round/>
                      <a:headEnd type="none" w="med" len="med"/>
                      <a:tailEnd type="none" w="med" len="med"/>
                    </a:lnL>
                    <a:lnT>
                      <a:noFill/>
                    </a:lnT>
                  </a:tcPr>
                </a:tc>
              </a:tr>
              <a:tr h="301358">
                <a:tc>
                  <a:txBody>
                    <a:bodyPr/>
                    <a:lstStyle/>
                    <a:p>
                      <a:pPr algn="ctr"/>
                      <a:r>
                        <a:rPr lang="en-US" sz="900" dirty="0" smtClean="0"/>
                        <a:t>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FF0000"/>
                          </a:solidFill>
                        </a:rPr>
                        <a:t>8</a:t>
                      </a:r>
                      <a:endParaRPr lang="en-US" sz="9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answer</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8</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index </a:t>
                      </a:r>
                      <a:r>
                        <a:rPr lang="en-US" sz="900" dirty="0" err="1" smtClean="0"/>
                        <a:t>i</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9</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max index</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5</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rgbClr val="000000"/>
                          </a:solidFill>
                        </a:rPr>
                        <a:t>11</a:t>
                      </a:r>
                      <a:endParaRPr lang="en-US" sz="90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row</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6</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3</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1</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7</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2</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8</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2</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3</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9</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4</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900" dirty="0" smtClean="0"/>
                        <a:t>a</a:t>
                      </a:r>
                      <a:r>
                        <a:rPr lang="en-US" sz="900" baseline="-25000" dirty="0" smtClean="0"/>
                        <a:t>4</a:t>
                      </a:r>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10</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6">
                  <a:txBody>
                    <a:bodyPr/>
                    <a:lstStyle/>
                    <a:p>
                      <a:pPr algn="ctr"/>
                      <a:r>
                        <a:rPr lang="en-US" sz="1800" dirty="0" smtClean="0"/>
                        <a:t>TABLE</a:t>
                      </a:r>
                      <a:endParaRPr lang="en-US" sz="1800" dirty="0"/>
                    </a:p>
                  </a:txBody>
                  <a:tcPr vert="vert">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11</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12</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solidFill>
                            <a:schemeClr val="tx1"/>
                          </a:solidFill>
                        </a:rPr>
                        <a:t>1</a:t>
                      </a:r>
                      <a:endParaRPr lang="en-US" sz="90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13</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r>
                        <a:rPr lang="en-US" sz="900" dirty="0" smtClean="0"/>
                        <a:t>14</a:t>
                      </a: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0</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r h="301358">
                <a:tc>
                  <a:txBody>
                    <a:bodyPr/>
                    <a:lstStyle/>
                    <a:p>
                      <a:pPr algn="ctr"/>
                      <a:endParaRPr lang="en-US" sz="900" dirty="0"/>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900" dirty="0" smtClean="0"/>
                        <a:t>:</a:t>
                      </a:r>
                      <a:endParaRPr lang="en-US" sz="9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sz="900" dirty="0"/>
                    </a:p>
                  </a:txBody>
                  <a:tcPr>
                    <a:lnL w="12700" cap="flat" cmpd="sng" algn="ctr">
                      <a:solidFill>
                        <a:scrgbClr r="0" g="0" b="0"/>
                      </a:solidFill>
                      <a:prstDash val="solid"/>
                      <a:round/>
                      <a:headEnd type="none" w="med" len="med"/>
                      <a:tailEnd type="none" w="med" len="med"/>
                    </a:lnL>
                  </a:tcPr>
                </a:tc>
              </a:tr>
            </a:tbl>
          </a:graphicData>
        </a:graphic>
      </p:graphicFrame>
      <p:sp>
        <p:nvSpPr>
          <p:cNvPr id="5" name="Right Brace 4"/>
          <p:cNvSpPr/>
          <p:nvPr/>
        </p:nvSpPr>
        <p:spPr bwMode="auto">
          <a:xfrm>
            <a:off x="7876627" y="4753584"/>
            <a:ext cx="183207" cy="1512819"/>
          </a:xfrm>
          <a:prstGeom prst="rightBrace">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Tree>
    <p:extLst>
      <p:ext uri="{BB962C8B-B14F-4D97-AF65-F5344CB8AC3E}">
        <p14:creationId xmlns:p14="http://schemas.microsoft.com/office/powerpoint/2010/main" val="1151552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2.0</a:t>
            </a:r>
            <a:endParaRPr lang="en-US" dirty="0"/>
          </a:p>
        </p:txBody>
      </p:sp>
      <p:sp>
        <p:nvSpPr>
          <p:cNvPr id="4" name="Rectangle 3"/>
          <p:cNvSpPr/>
          <p:nvPr/>
        </p:nvSpPr>
        <p:spPr>
          <a:xfrm>
            <a:off x="458025" y="1138094"/>
            <a:ext cx="8487324" cy="954107"/>
          </a:xfrm>
          <a:prstGeom prst="rect">
            <a:avLst/>
          </a:prstGeom>
          <a:solidFill>
            <a:srgbClr val="AABDFA"/>
          </a:solidFill>
          <a:ln>
            <a:noFill/>
          </a:ln>
        </p:spPr>
        <p:txBody>
          <a:bodyPr wrap="square">
            <a:spAutoFit/>
          </a:bodyPr>
          <a:lstStyle/>
          <a:p>
            <a:pPr marL="0" indent="0">
              <a:buNone/>
            </a:pPr>
            <a:r>
              <a:rPr lang="en-US" sz="2800" dirty="0" smtClean="0"/>
              <a:t>For every TM there exists a RAM that computes exactly the same result.</a:t>
            </a:r>
          </a:p>
        </p:txBody>
      </p:sp>
      <p:sp>
        <p:nvSpPr>
          <p:cNvPr id="5" name="Rectangle 4"/>
          <p:cNvSpPr/>
          <p:nvPr/>
        </p:nvSpPr>
        <p:spPr>
          <a:xfrm>
            <a:off x="457750" y="2339851"/>
            <a:ext cx="8487324" cy="954107"/>
          </a:xfrm>
          <a:prstGeom prst="rect">
            <a:avLst/>
          </a:prstGeom>
          <a:solidFill>
            <a:srgbClr val="AABDFA"/>
          </a:solidFill>
          <a:ln>
            <a:noFill/>
          </a:ln>
        </p:spPr>
        <p:txBody>
          <a:bodyPr wrap="square">
            <a:spAutoFit/>
          </a:bodyPr>
          <a:lstStyle/>
          <a:p>
            <a:pPr marL="0" indent="0">
              <a:buNone/>
            </a:pPr>
            <a:r>
              <a:rPr lang="en-US" sz="2800" dirty="0" smtClean="0"/>
              <a:t>For every RAM there exists a TM that computes exactly the same result.</a:t>
            </a:r>
          </a:p>
        </p:txBody>
      </p:sp>
      <p:sp>
        <p:nvSpPr>
          <p:cNvPr id="6" name="TextBox 5"/>
          <p:cNvSpPr txBox="1"/>
          <p:nvPr/>
        </p:nvSpPr>
        <p:spPr>
          <a:xfrm>
            <a:off x="694092" y="4216551"/>
            <a:ext cx="802184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800" dirty="0" smtClean="0"/>
              <a:t>RAMs and TMs have equal computational power!</a:t>
            </a:r>
            <a:endParaRPr lang="en-US" sz="2800" dirty="0"/>
          </a:p>
        </p:txBody>
      </p:sp>
      <p:pic>
        <p:nvPicPr>
          <p:cNvPr id="7" name="Picture 6" descr="TMRAM.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274" y="2736145"/>
            <a:ext cx="6722006" cy="3324578"/>
          </a:xfrm>
          <a:prstGeom prst="rect">
            <a:avLst/>
          </a:prstGeom>
        </p:spPr>
      </p:pic>
      <p:pic>
        <p:nvPicPr>
          <p:cNvPr id="9" name="Picture 8" descr="RAMTM.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786" y="3554589"/>
            <a:ext cx="5943600" cy="2641600"/>
          </a:xfrm>
          <a:prstGeom prst="rect">
            <a:avLst/>
          </a:prstGeom>
        </p:spPr>
      </p:pic>
      <p:sp>
        <p:nvSpPr>
          <p:cNvPr id="8" name="TextBox 7"/>
          <p:cNvSpPr txBox="1"/>
          <p:nvPr/>
        </p:nvSpPr>
        <p:spPr>
          <a:xfrm>
            <a:off x="5736167" y="3675945"/>
            <a:ext cx="3210278" cy="1631216"/>
          </a:xfrm>
          <a:prstGeom prst="rect">
            <a:avLst/>
          </a:prstGeom>
          <a:noFill/>
        </p:spPr>
        <p:txBody>
          <a:bodyPr wrap="square" rtlCol="0">
            <a:spAutoFit/>
          </a:bodyPr>
          <a:lstStyle/>
          <a:p>
            <a:r>
              <a:rPr lang="en-US" smtClean="0"/>
              <a:t>The RAM </a:t>
            </a:r>
            <a:r>
              <a:rPr lang="en-US" dirty="0" smtClean="0"/>
              <a:t>program includes a list</a:t>
            </a:r>
            <a:r>
              <a:rPr lang="en-US" dirty="0"/>
              <a:t> </a:t>
            </a:r>
            <a:r>
              <a:rPr lang="en-US" dirty="0" smtClean="0"/>
              <a:t>of instructions for every combination of state and tape symbol</a:t>
            </a:r>
          </a:p>
        </p:txBody>
      </p:sp>
    </p:spTree>
    <p:extLst>
      <p:ext uri="{BB962C8B-B14F-4D97-AF65-F5344CB8AC3E}">
        <p14:creationId xmlns:p14="http://schemas.microsoft.com/office/powerpoint/2010/main" val="348283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9"/>
                                        </p:tgtEl>
                                        <p:attrNameLst>
                                          <p:attrName>ppt_x</p:attrName>
                                        </p:attrNameLst>
                                      </p:cBhvr>
                                      <p:tavLst>
                                        <p:tav tm="0">
                                          <p:val>
                                            <p:strVal val="ppt_x"/>
                                          </p:val>
                                        </p:tav>
                                        <p:tav tm="100000">
                                          <p:val>
                                            <p:strVal val="ppt_x"/>
                                          </p:val>
                                        </p:tav>
                                      </p:tavLst>
                                    </p:anim>
                                    <p:anim calcmode="lin" valueType="num">
                                      <p:cBhvr additive="base">
                                        <p:cTn id="41" dur="500"/>
                                        <p:tgtEl>
                                          <p:spTgt spid="9"/>
                                        </p:tgtEl>
                                        <p:attrNameLst>
                                          <p:attrName>ppt_y</p:attrName>
                                        </p:attrNameLst>
                                      </p:cBhvr>
                                      <p:tavLst>
                                        <p:tav tm="0">
                                          <p:val>
                                            <p:strVal val="ppt_y"/>
                                          </p:val>
                                        </p:tav>
                                        <p:tav tm="100000">
                                          <p:val>
                                            <p:strVal val="1+ppt_h/2"/>
                                          </p:val>
                                        </p:tav>
                                      </p:tavLst>
                                    </p:anim>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8"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Church-Turing thesis</a:t>
            </a:r>
            <a:endParaRPr lang="en-US" dirty="0"/>
          </a:p>
        </p:txBody>
      </p:sp>
      <p:pic>
        <p:nvPicPr>
          <p:cNvPr id="4" name="Picture 3" descr="Tu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080" y="1090593"/>
            <a:ext cx="1946920" cy="2511363"/>
          </a:xfrm>
          <a:prstGeom prst="rect">
            <a:avLst/>
          </a:prstGeom>
        </p:spPr>
      </p:pic>
      <p:sp>
        <p:nvSpPr>
          <p:cNvPr id="5" name="Rectangle 4"/>
          <p:cNvSpPr/>
          <p:nvPr/>
        </p:nvSpPr>
        <p:spPr>
          <a:xfrm>
            <a:off x="2352578" y="1089655"/>
            <a:ext cx="4691278" cy="1015663"/>
          </a:xfrm>
          <a:prstGeom prst="rect">
            <a:avLst/>
          </a:prstGeom>
          <a:solidFill>
            <a:srgbClr val="AABDFA"/>
          </a:solidFill>
          <a:ln>
            <a:noFill/>
          </a:ln>
        </p:spPr>
        <p:txBody>
          <a:bodyPr wrap="square">
            <a:spAutoFit/>
          </a:bodyPr>
          <a:lstStyle/>
          <a:p>
            <a:pPr marL="0" indent="0">
              <a:buNone/>
            </a:pPr>
            <a:r>
              <a:rPr lang="en-US" dirty="0" smtClean="0"/>
              <a:t>“Everything </a:t>
            </a:r>
            <a:r>
              <a:rPr lang="en-US" dirty="0"/>
              <a:t>that can be </a:t>
            </a:r>
            <a:r>
              <a:rPr lang="en-US" b="1" dirty="0" smtClean="0">
                <a:solidFill>
                  <a:schemeClr val="accent6"/>
                </a:solidFill>
              </a:rPr>
              <a:t>computed</a:t>
            </a:r>
            <a:r>
              <a:rPr lang="en-US" dirty="0">
                <a:solidFill>
                  <a:schemeClr val="accent4"/>
                </a:solidFill>
              </a:rPr>
              <a:t> </a:t>
            </a:r>
            <a:r>
              <a:rPr lang="en-US" dirty="0" smtClean="0">
                <a:solidFill>
                  <a:schemeClr val="accent4"/>
                </a:solidFill>
              </a:rPr>
              <a:t>with a computer </a:t>
            </a:r>
            <a:r>
              <a:rPr lang="en-US" dirty="0" smtClean="0"/>
              <a:t>(</a:t>
            </a:r>
            <a:r>
              <a:rPr lang="en-US" dirty="0"/>
              <a:t>now and in the future), can be </a:t>
            </a:r>
            <a:r>
              <a:rPr lang="en-US" b="1" dirty="0">
                <a:solidFill>
                  <a:schemeClr val="accent6"/>
                </a:solidFill>
              </a:rPr>
              <a:t>computed</a:t>
            </a:r>
            <a:r>
              <a:rPr lang="en-US" dirty="0">
                <a:solidFill>
                  <a:schemeClr val="accent6"/>
                </a:solidFill>
              </a:rPr>
              <a:t> </a:t>
            </a:r>
            <a:r>
              <a:rPr lang="en-US" dirty="0"/>
              <a:t>by some Turing </a:t>
            </a:r>
            <a:r>
              <a:rPr lang="en-US" dirty="0" smtClean="0"/>
              <a:t>machine”</a:t>
            </a:r>
            <a:endParaRPr lang="en-US" dirty="0"/>
          </a:p>
        </p:txBody>
      </p:sp>
      <p:sp>
        <p:nvSpPr>
          <p:cNvPr id="6" name="TextBox 5"/>
          <p:cNvSpPr txBox="1"/>
          <p:nvPr/>
        </p:nvSpPr>
        <p:spPr>
          <a:xfrm>
            <a:off x="889661" y="3826716"/>
            <a:ext cx="7620563" cy="1938992"/>
          </a:xfrm>
          <a:prstGeom prst="rect">
            <a:avLst/>
          </a:prstGeom>
          <a:noFill/>
        </p:spPr>
        <p:txBody>
          <a:bodyPr wrap="square" rtlCol="0">
            <a:spAutoFit/>
          </a:bodyPr>
          <a:lstStyle/>
          <a:p>
            <a:r>
              <a:rPr lang="en-US" dirty="0" smtClean="0"/>
              <a:t>But one particular Turing machine is designed for one particular computational task, whereas computers can be </a:t>
            </a:r>
            <a:r>
              <a:rPr lang="en-US" dirty="0" smtClean="0">
                <a:solidFill>
                  <a:schemeClr val="accent1"/>
                </a:solidFill>
              </a:rPr>
              <a:t>programmed</a:t>
            </a:r>
            <a:r>
              <a:rPr lang="en-US" dirty="0" smtClean="0"/>
              <a:t> to do ‘any’</a:t>
            </a:r>
            <a:r>
              <a:rPr lang="en-US" baseline="30000" dirty="0" smtClean="0">
                <a:solidFill>
                  <a:srgbClr val="D60029"/>
                </a:solidFill>
              </a:rPr>
              <a:t>1</a:t>
            </a:r>
            <a:r>
              <a:rPr lang="en-US" dirty="0" smtClean="0"/>
              <a:t> computational task.</a:t>
            </a:r>
            <a:endParaRPr lang="en-US" dirty="0"/>
          </a:p>
          <a:p>
            <a:r>
              <a:rPr lang="en-US" dirty="0" smtClean="0"/>
              <a:t>Doesn’t this make computers more powerful?</a:t>
            </a:r>
          </a:p>
          <a:p>
            <a:r>
              <a:rPr lang="en-US" dirty="0" smtClean="0"/>
              <a:t>Turing showed that it doesn’t!</a:t>
            </a:r>
            <a:endParaRPr lang="en-US" dirty="0"/>
          </a:p>
        </p:txBody>
      </p:sp>
      <p:sp>
        <p:nvSpPr>
          <p:cNvPr id="7" name="TextBox 6"/>
          <p:cNvSpPr txBox="1"/>
          <p:nvPr/>
        </p:nvSpPr>
        <p:spPr>
          <a:xfrm>
            <a:off x="459395" y="6160548"/>
            <a:ext cx="7305005" cy="338554"/>
          </a:xfrm>
          <a:prstGeom prst="rect">
            <a:avLst/>
          </a:prstGeom>
          <a:noFill/>
        </p:spPr>
        <p:txBody>
          <a:bodyPr wrap="none" rtlCol="0">
            <a:spAutoFit/>
          </a:bodyPr>
          <a:lstStyle/>
          <a:p>
            <a:r>
              <a:rPr lang="en-US" sz="1600" baseline="30000" dirty="0" smtClean="0">
                <a:solidFill>
                  <a:srgbClr val="D60029"/>
                </a:solidFill>
              </a:rPr>
              <a:t>1 </a:t>
            </a:r>
            <a:r>
              <a:rPr lang="en-US" sz="1600" dirty="0" smtClean="0">
                <a:solidFill>
                  <a:srgbClr val="D60029"/>
                </a:solidFill>
              </a:rPr>
              <a:t>Or so it seems;</a:t>
            </a:r>
            <a:r>
              <a:rPr lang="en-US" sz="1600" baseline="30000" dirty="0" smtClean="0">
                <a:solidFill>
                  <a:srgbClr val="D60029"/>
                </a:solidFill>
              </a:rPr>
              <a:t> </a:t>
            </a:r>
            <a:r>
              <a:rPr lang="en-US" sz="1600" dirty="0">
                <a:solidFill>
                  <a:srgbClr val="D60029"/>
                </a:solidFill>
              </a:rPr>
              <a:t>t</a:t>
            </a:r>
            <a:r>
              <a:rPr lang="en-US" sz="1600" dirty="0" smtClean="0">
                <a:solidFill>
                  <a:srgbClr val="D60029"/>
                </a:solidFill>
              </a:rPr>
              <a:t>owards the end of the course we shall put this in perspective!</a:t>
            </a:r>
            <a:endParaRPr lang="en-US" sz="1600" baseline="30000" dirty="0">
              <a:solidFill>
                <a:srgbClr val="D60029"/>
              </a:solidFill>
            </a:endParaRPr>
          </a:p>
        </p:txBody>
      </p:sp>
      <p:pic>
        <p:nvPicPr>
          <p:cNvPr id="8" name="Picture 7" descr="churc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45" y="1089473"/>
            <a:ext cx="1905980" cy="2491552"/>
          </a:xfrm>
          <a:prstGeom prst="rect">
            <a:avLst/>
          </a:prstGeom>
        </p:spPr>
      </p:pic>
    </p:spTree>
    <p:extLst>
      <p:ext uri="{BB962C8B-B14F-4D97-AF65-F5344CB8AC3E}">
        <p14:creationId xmlns:p14="http://schemas.microsoft.com/office/powerpoint/2010/main" val="381646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26319201"/>
              </p:ext>
            </p:extLst>
          </p:nvPr>
        </p:nvGraphicFramePr>
        <p:xfrm>
          <a:off x="4037089" y="1182233"/>
          <a:ext cx="4906885" cy="2355085"/>
        </p:xfrm>
        <a:graphic>
          <a:graphicData uri="http://schemas.openxmlformats.org/drawingml/2006/table">
            <a:tbl>
              <a:tblPr firstRow="1" bandRow="1">
                <a:tableStyleId>{72833802-FEF1-4C79-8D5D-14CF1EAF98D9}</a:tableStyleId>
              </a:tblPr>
              <a:tblGrid>
                <a:gridCol w="981377"/>
                <a:gridCol w="981377"/>
                <a:gridCol w="981377"/>
                <a:gridCol w="981377"/>
                <a:gridCol w="981377"/>
              </a:tblGrid>
              <a:tr h="526285">
                <a:tc>
                  <a:txBody>
                    <a:bodyPr/>
                    <a:lstStyle/>
                    <a:p>
                      <a:pPr algn="ctr"/>
                      <a:r>
                        <a:rPr lang="en-US" sz="1400" dirty="0" smtClean="0"/>
                        <a:t>current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a:t>
                      </a:r>
                      <a:r>
                        <a:rPr lang="en-US" sz="1400" baseline="0" dirty="0" smtClean="0"/>
                        <a:t> scanned</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 written</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motion</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next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6747">
                <a:tc>
                  <a:txBody>
                    <a:bodyPr/>
                    <a:lstStyle/>
                    <a:p>
                      <a:pPr algn="ctr"/>
                      <a:r>
                        <a:rPr lang="en-US" sz="1400" dirty="0" smtClean="0"/>
                        <a:t>q</a:t>
                      </a:r>
                      <a:r>
                        <a:rPr lang="en-US" sz="1400" baseline="-25000" dirty="0" smtClean="0"/>
                        <a:t>0</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6747">
                <a:tc>
                  <a:txBody>
                    <a:bodyPr/>
                    <a:lstStyle/>
                    <a:p>
                      <a:pPr algn="ctr"/>
                      <a:r>
                        <a:rPr lang="en-US" sz="1400" dirty="0" smtClean="0"/>
                        <a:t>q</a:t>
                      </a:r>
                      <a:r>
                        <a:rPr lang="en-US" sz="1400" baseline="-25000" dirty="0" smtClean="0"/>
                        <a:t>0</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6747">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q</a:t>
                      </a:r>
                      <a:r>
                        <a:rPr lang="en-US" sz="1400" baseline="-25000" dirty="0" smtClean="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6747">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6747">
                <a:tc>
                  <a:txBody>
                    <a:bodyPr/>
                    <a:lstStyle/>
                    <a:p>
                      <a:pPr algn="ctr"/>
                      <a:r>
                        <a:rPr lang="en-US" sz="1400" baseline="0" dirty="0" smtClean="0"/>
                        <a:t>l</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86747">
                <a:tc>
                  <a:txBody>
                    <a:bodyPr/>
                    <a:lstStyle/>
                    <a:p>
                      <a:pPr algn="ctr"/>
                      <a:r>
                        <a:rPr lang="en-US" sz="1400" baseline="0" dirty="0" smtClean="0"/>
                        <a:t>l</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pSp>
        <p:nvGrpSpPr>
          <p:cNvPr id="39" name="Group 38"/>
          <p:cNvGrpSpPr/>
          <p:nvPr/>
        </p:nvGrpSpPr>
        <p:grpSpPr>
          <a:xfrm>
            <a:off x="2962002" y="1680976"/>
            <a:ext cx="3229327" cy="1523833"/>
            <a:chOff x="372111" y="5242280"/>
            <a:chExt cx="3229327" cy="1523833"/>
          </a:xfrm>
        </p:grpSpPr>
        <p:sp>
          <p:nvSpPr>
            <p:cNvPr id="12" name="TextBox 11"/>
            <p:cNvSpPr txBox="1"/>
            <p:nvPr/>
          </p:nvSpPr>
          <p:spPr>
            <a:xfrm>
              <a:off x="1333207" y="5242280"/>
              <a:ext cx="748923" cy="369332"/>
            </a:xfrm>
            <a:prstGeom prst="rect">
              <a:avLst/>
            </a:prstGeom>
            <a:noFill/>
          </p:spPr>
          <p:txBody>
            <a:bodyPr wrap="none" rtlCol="0">
              <a:spAutoFit/>
            </a:bodyPr>
            <a:lstStyle/>
            <a:p>
              <a:pPr algn="ctr"/>
              <a:r>
                <a:rPr lang="en-US" sz="1800" dirty="0" smtClean="0"/>
                <a:t>◻◻R</a:t>
              </a:r>
            </a:p>
          </p:txBody>
        </p:sp>
        <p:sp>
          <p:nvSpPr>
            <p:cNvPr id="53" name="Oval 52"/>
            <p:cNvSpPr/>
            <p:nvPr/>
          </p:nvSpPr>
          <p:spPr bwMode="auto">
            <a:xfrm>
              <a:off x="1023651" y="5414495"/>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54" name="Straight Arrow Connector 53"/>
            <p:cNvCxnSpPr>
              <a:endCxn id="53" idx="2"/>
            </p:cNvCxnSpPr>
            <p:nvPr/>
          </p:nvCxnSpPr>
          <p:spPr bwMode="auto">
            <a:xfrm>
              <a:off x="735619" y="5594495"/>
              <a:ext cx="288032" cy="0"/>
            </a:xfrm>
            <a:prstGeom prst="straightConnector1">
              <a:avLst/>
            </a:prstGeom>
            <a:noFill/>
            <a:ln w="28575" cap="flat" cmpd="sng" algn="ctr">
              <a:solidFill>
                <a:schemeClr val="tx1"/>
              </a:solidFill>
              <a:prstDash val="solid"/>
              <a:round/>
              <a:headEnd type="none" w="med" len="med"/>
              <a:tailEnd type="triangle" w="lg" len="lg"/>
            </a:ln>
            <a:effectLst/>
          </p:spPr>
        </p:cxnSp>
        <p:sp>
          <p:nvSpPr>
            <p:cNvPr id="60" name="Donut 59"/>
            <p:cNvSpPr/>
            <p:nvPr/>
          </p:nvSpPr>
          <p:spPr bwMode="auto">
            <a:xfrm>
              <a:off x="2137795" y="5414495"/>
              <a:ext cx="360000" cy="360000"/>
            </a:xfrm>
            <a:prstGeom prst="donut">
              <a:avLst>
                <a:gd name="adj" fmla="val 13432"/>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62" name="Straight Arrow Connector 61"/>
            <p:cNvCxnSpPr>
              <a:stCxn id="53" idx="6"/>
              <a:endCxn id="60" idx="2"/>
            </p:cNvCxnSpPr>
            <p:nvPr/>
          </p:nvCxnSpPr>
          <p:spPr bwMode="auto">
            <a:xfrm>
              <a:off x="1383651" y="5594495"/>
              <a:ext cx="754144" cy="0"/>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73" name="Curved Connector 72"/>
            <p:cNvCxnSpPr>
              <a:stCxn id="41" idx="0"/>
              <a:endCxn id="41" idx="6"/>
            </p:cNvCxnSpPr>
            <p:nvPr/>
          </p:nvCxnSpPr>
          <p:spPr bwMode="auto">
            <a:xfrm rot="16200000" flipH="1">
              <a:off x="2317793" y="6391709"/>
              <a:ext cx="180000" cy="180000"/>
            </a:xfrm>
            <a:prstGeom prst="curvedConnector4">
              <a:avLst>
                <a:gd name="adj1" fmla="val -175425"/>
                <a:gd name="adj2" fmla="val 316927"/>
              </a:avLst>
            </a:prstGeom>
            <a:noFill/>
            <a:ln w="28575" cap="flat" cmpd="sng" algn="ctr">
              <a:solidFill>
                <a:schemeClr val="tx1"/>
              </a:solidFill>
              <a:prstDash val="solid"/>
              <a:round/>
              <a:headEnd type="none" w="med" len="med"/>
              <a:tailEnd type="triangle" w="lg" len="lg"/>
            </a:ln>
            <a:effectLst/>
          </p:spPr>
        </p:cxnSp>
        <p:sp>
          <p:nvSpPr>
            <p:cNvPr id="78" name="TextBox 77"/>
            <p:cNvSpPr txBox="1"/>
            <p:nvPr/>
          </p:nvSpPr>
          <p:spPr>
            <a:xfrm>
              <a:off x="2859408" y="5852491"/>
              <a:ext cx="739047" cy="369332"/>
            </a:xfrm>
            <a:prstGeom prst="rect">
              <a:avLst/>
            </a:prstGeom>
            <a:noFill/>
          </p:spPr>
          <p:txBody>
            <a:bodyPr wrap="square" rtlCol="0">
              <a:spAutoFit/>
            </a:bodyPr>
            <a:lstStyle/>
            <a:p>
              <a:r>
                <a:rPr lang="en-US" sz="1800" dirty="0" err="1" smtClean="0"/>
                <a:t>a◻R</a:t>
              </a:r>
              <a:endParaRPr lang="en-US" sz="1800" dirty="0" smtClean="0"/>
            </a:p>
          </p:txBody>
        </p:sp>
        <p:sp>
          <p:nvSpPr>
            <p:cNvPr id="29" name="Oval 28"/>
            <p:cNvSpPr/>
            <p:nvPr/>
          </p:nvSpPr>
          <p:spPr bwMode="auto">
            <a:xfrm>
              <a:off x="1014183" y="6388734"/>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31" name="Straight Arrow Connector 30"/>
            <p:cNvCxnSpPr>
              <a:stCxn id="53" idx="3"/>
              <a:endCxn id="29" idx="1"/>
            </p:cNvCxnSpPr>
            <p:nvPr/>
          </p:nvCxnSpPr>
          <p:spPr bwMode="auto">
            <a:xfrm flipH="1">
              <a:off x="1066904" y="5721774"/>
              <a:ext cx="9468" cy="719681"/>
            </a:xfrm>
            <a:prstGeom prst="straightConnector1">
              <a:avLst/>
            </a:prstGeom>
            <a:noFill/>
            <a:ln w="28575" cap="flat" cmpd="sng" algn="ctr">
              <a:solidFill>
                <a:schemeClr val="tx1"/>
              </a:solidFill>
              <a:prstDash val="solid"/>
              <a:round/>
              <a:headEnd type="none" w="med" len="med"/>
              <a:tailEnd type="triangle" w="lg" len="lg"/>
            </a:ln>
            <a:effectLst/>
          </p:spPr>
        </p:cxnSp>
        <p:sp>
          <p:nvSpPr>
            <p:cNvPr id="36" name="TextBox 35"/>
            <p:cNvSpPr txBox="1"/>
            <p:nvPr/>
          </p:nvSpPr>
          <p:spPr>
            <a:xfrm>
              <a:off x="372111" y="5768300"/>
              <a:ext cx="739047" cy="369332"/>
            </a:xfrm>
            <a:prstGeom prst="rect">
              <a:avLst/>
            </a:prstGeom>
            <a:noFill/>
          </p:spPr>
          <p:txBody>
            <a:bodyPr wrap="square" rtlCol="0">
              <a:spAutoFit/>
            </a:bodyPr>
            <a:lstStyle/>
            <a:p>
              <a:r>
                <a:rPr lang="en-US" sz="1800" dirty="0"/>
                <a:t>a</a:t>
              </a:r>
              <a:r>
                <a:rPr lang="en-US" sz="1800" dirty="0" smtClean="0"/>
                <a:t> </a:t>
              </a:r>
              <a:r>
                <a:rPr lang="en-US" sz="1800" dirty="0"/>
                <a:t>a</a:t>
              </a:r>
              <a:r>
                <a:rPr lang="en-US" sz="1800" dirty="0" smtClean="0"/>
                <a:t> </a:t>
              </a:r>
              <a:r>
                <a:rPr lang="en-US" sz="1800" dirty="0"/>
                <a:t>R</a:t>
              </a:r>
              <a:endParaRPr lang="en-US" sz="1800" dirty="0" smtClean="0"/>
            </a:p>
          </p:txBody>
        </p:sp>
        <p:cxnSp>
          <p:nvCxnSpPr>
            <p:cNvPr id="37" name="Straight Arrow Connector 36"/>
            <p:cNvCxnSpPr>
              <a:stCxn id="29" idx="7"/>
              <a:endCxn id="53" idx="5"/>
            </p:cNvCxnSpPr>
            <p:nvPr/>
          </p:nvCxnSpPr>
          <p:spPr bwMode="auto">
            <a:xfrm flipV="1">
              <a:off x="1321462" y="5721774"/>
              <a:ext cx="9468" cy="719681"/>
            </a:xfrm>
            <a:prstGeom prst="straightConnector1">
              <a:avLst/>
            </a:prstGeom>
            <a:noFill/>
            <a:ln w="28575" cap="flat" cmpd="sng" algn="ctr">
              <a:solidFill>
                <a:schemeClr val="tx1"/>
              </a:solidFill>
              <a:prstDash val="solid"/>
              <a:round/>
              <a:headEnd type="none" w="med" len="med"/>
              <a:tailEnd type="triangle" w="lg" len="lg"/>
            </a:ln>
            <a:effectLst/>
          </p:spPr>
        </p:cxnSp>
        <p:sp>
          <p:nvSpPr>
            <p:cNvPr id="40" name="TextBox 39"/>
            <p:cNvSpPr txBox="1"/>
            <p:nvPr/>
          </p:nvSpPr>
          <p:spPr>
            <a:xfrm>
              <a:off x="1284047" y="5845987"/>
              <a:ext cx="739047" cy="369332"/>
            </a:xfrm>
            <a:prstGeom prst="rect">
              <a:avLst/>
            </a:prstGeom>
            <a:noFill/>
          </p:spPr>
          <p:txBody>
            <a:bodyPr wrap="square" rtlCol="0">
              <a:spAutoFit/>
            </a:bodyPr>
            <a:lstStyle/>
            <a:p>
              <a:r>
                <a:rPr lang="en-US" sz="1800" dirty="0"/>
                <a:t>a</a:t>
              </a:r>
              <a:r>
                <a:rPr lang="en-US" sz="1800" dirty="0" smtClean="0"/>
                <a:t> </a:t>
              </a:r>
              <a:r>
                <a:rPr lang="en-US" sz="1800" dirty="0"/>
                <a:t>a</a:t>
              </a:r>
              <a:r>
                <a:rPr lang="en-US" sz="1800" dirty="0" smtClean="0"/>
                <a:t> </a:t>
              </a:r>
              <a:r>
                <a:rPr lang="en-US" sz="1800" dirty="0"/>
                <a:t>R</a:t>
              </a:r>
              <a:endParaRPr lang="en-US" sz="1800" dirty="0" smtClean="0"/>
            </a:p>
          </p:txBody>
        </p:sp>
        <p:sp>
          <p:nvSpPr>
            <p:cNvPr id="41" name="Oval 40"/>
            <p:cNvSpPr/>
            <p:nvPr/>
          </p:nvSpPr>
          <p:spPr bwMode="auto">
            <a:xfrm>
              <a:off x="2137793" y="6391709"/>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42" name="Straight Arrow Connector 41"/>
            <p:cNvCxnSpPr>
              <a:stCxn id="29" idx="6"/>
              <a:endCxn id="41" idx="2"/>
            </p:cNvCxnSpPr>
            <p:nvPr/>
          </p:nvCxnSpPr>
          <p:spPr bwMode="auto">
            <a:xfrm>
              <a:off x="1374183" y="6568734"/>
              <a:ext cx="763610" cy="2975"/>
            </a:xfrm>
            <a:prstGeom prst="straightConnector1">
              <a:avLst/>
            </a:prstGeom>
            <a:noFill/>
            <a:ln w="28575" cap="flat" cmpd="sng" algn="ctr">
              <a:solidFill>
                <a:schemeClr val="tx1"/>
              </a:solidFill>
              <a:prstDash val="solid"/>
              <a:round/>
              <a:headEnd type="none" w="med" len="med"/>
              <a:tailEnd type="triangle" w="lg" len="lg"/>
            </a:ln>
            <a:effectLst/>
          </p:spPr>
        </p:cxnSp>
        <p:sp>
          <p:nvSpPr>
            <p:cNvPr id="52" name="TextBox 51"/>
            <p:cNvSpPr txBox="1"/>
            <p:nvPr/>
          </p:nvSpPr>
          <p:spPr>
            <a:xfrm>
              <a:off x="2862391" y="6129412"/>
              <a:ext cx="739047" cy="369332"/>
            </a:xfrm>
            <a:prstGeom prst="rect">
              <a:avLst/>
            </a:prstGeom>
            <a:noFill/>
          </p:spPr>
          <p:txBody>
            <a:bodyPr wrap="square" rtlCol="0">
              <a:spAutoFit/>
            </a:bodyPr>
            <a:lstStyle/>
            <a:p>
              <a:r>
                <a:rPr lang="en-US" sz="1800" dirty="0" smtClean="0"/>
                <a:t>◻◻L</a:t>
              </a:r>
            </a:p>
          </p:txBody>
        </p:sp>
        <p:sp>
          <p:nvSpPr>
            <p:cNvPr id="32" name="TextBox 31"/>
            <p:cNvSpPr txBox="1"/>
            <p:nvPr/>
          </p:nvSpPr>
          <p:spPr>
            <a:xfrm>
              <a:off x="983662" y="5329502"/>
              <a:ext cx="422403" cy="400110"/>
            </a:xfrm>
            <a:prstGeom prst="rect">
              <a:avLst/>
            </a:prstGeom>
            <a:noFill/>
          </p:spPr>
          <p:txBody>
            <a:bodyPr wrap="none" rtlCol="0">
              <a:spAutoFit/>
            </a:bodyPr>
            <a:lstStyle/>
            <a:p>
              <a:r>
                <a:rPr lang="en-US" dirty="0" smtClean="0"/>
                <a:t>q</a:t>
              </a:r>
              <a:r>
                <a:rPr lang="en-US" baseline="-25000" dirty="0" smtClean="0"/>
                <a:t>0</a:t>
              </a:r>
              <a:endParaRPr lang="en-US" dirty="0"/>
            </a:p>
          </p:txBody>
        </p:sp>
        <p:sp>
          <p:nvSpPr>
            <p:cNvPr id="56" name="TextBox 55"/>
            <p:cNvSpPr txBox="1"/>
            <p:nvPr/>
          </p:nvSpPr>
          <p:spPr>
            <a:xfrm>
              <a:off x="986646" y="6328646"/>
              <a:ext cx="422403" cy="400110"/>
            </a:xfrm>
            <a:prstGeom prst="rect">
              <a:avLst/>
            </a:prstGeom>
            <a:noFill/>
          </p:spPr>
          <p:txBody>
            <a:bodyPr wrap="none" rtlCol="0">
              <a:spAutoFit/>
            </a:bodyPr>
            <a:lstStyle/>
            <a:p>
              <a:r>
                <a:rPr lang="en-US" dirty="0" smtClean="0"/>
                <a:t>q</a:t>
              </a:r>
              <a:r>
                <a:rPr lang="en-US" baseline="-25000" dirty="0"/>
                <a:t>1</a:t>
              </a:r>
              <a:endParaRPr lang="en-US" dirty="0"/>
            </a:p>
          </p:txBody>
        </p:sp>
        <p:sp>
          <p:nvSpPr>
            <p:cNvPr id="33" name="TextBox 32"/>
            <p:cNvSpPr txBox="1"/>
            <p:nvPr/>
          </p:nvSpPr>
          <p:spPr>
            <a:xfrm>
              <a:off x="2154093" y="5391764"/>
              <a:ext cx="327308" cy="400110"/>
            </a:xfrm>
            <a:prstGeom prst="rect">
              <a:avLst/>
            </a:prstGeom>
            <a:noFill/>
          </p:spPr>
          <p:txBody>
            <a:bodyPr wrap="none" rtlCol="0">
              <a:spAutoFit/>
            </a:bodyPr>
            <a:lstStyle/>
            <a:p>
              <a:r>
                <a:rPr lang="en-US" dirty="0" smtClean="0"/>
                <a:t>h</a:t>
              </a:r>
              <a:endParaRPr lang="en-US" dirty="0"/>
            </a:p>
          </p:txBody>
        </p:sp>
        <p:sp>
          <p:nvSpPr>
            <p:cNvPr id="57" name="TextBox 56"/>
            <p:cNvSpPr txBox="1"/>
            <p:nvPr/>
          </p:nvSpPr>
          <p:spPr>
            <a:xfrm>
              <a:off x="2194430" y="6366003"/>
              <a:ext cx="241648" cy="400110"/>
            </a:xfrm>
            <a:prstGeom prst="rect">
              <a:avLst/>
            </a:prstGeom>
            <a:noFill/>
          </p:spPr>
          <p:txBody>
            <a:bodyPr wrap="none" rtlCol="0">
              <a:spAutoFit/>
            </a:bodyPr>
            <a:lstStyle/>
            <a:p>
              <a:r>
                <a:rPr lang="en-US" dirty="0"/>
                <a:t>l</a:t>
              </a:r>
            </a:p>
          </p:txBody>
        </p:sp>
        <p:sp>
          <p:nvSpPr>
            <p:cNvPr id="91" name="TextBox 90"/>
            <p:cNvSpPr txBox="1"/>
            <p:nvPr/>
          </p:nvSpPr>
          <p:spPr>
            <a:xfrm>
              <a:off x="1346303" y="6239625"/>
              <a:ext cx="739047" cy="369332"/>
            </a:xfrm>
            <a:prstGeom prst="rect">
              <a:avLst/>
            </a:prstGeom>
            <a:noFill/>
          </p:spPr>
          <p:txBody>
            <a:bodyPr wrap="square" rtlCol="0">
              <a:spAutoFit/>
            </a:bodyPr>
            <a:lstStyle/>
            <a:p>
              <a:r>
                <a:rPr lang="en-US" sz="1800" dirty="0" smtClean="0"/>
                <a:t>◻◻L</a:t>
              </a:r>
            </a:p>
          </p:txBody>
        </p:sp>
      </p:grpSp>
      <p:sp>
        <p:nvSpPr>
          <p:cNvPr id="2" name="Title 1"/>
          <p:cNvSpPr>
            <a:spLocks noGrp="1"/>
          </p:cNvSpPr>
          <p:nvPr>
            <p:ph type="title"/>
          </p:nvPr>
        </p:nvSpPr>
        <p:spPr/>
        <p:txBody>
          <a:bodyPr/>
          <a:lstStyle/>
          <a:p>
            <a:r>
              <a:rPr lang="en-US" dirty="0" smtClean="0"/>
              <a:t>Example</a:t>
            </a:r>
            <a:endParaRPr lang="en-US" dirty="0"/>
          </a:p>
        </p:txBody>
      </p:sp>
      <p:sp>
        <p:nvSpPr>
          <p:cNvPr id="5" name="Rectangle 4"/>
          <p:cNvSpPr/>
          <p:nvPr/>
        </p:nvSpPr>
        <p:spPr>
          <a:xfrm>
            <a:off x="457200" y="1182231"/>
            <a:ext cx="3477444" cy="2246769"/>
          </a:xfrm>
          <a:prstGeom prst="rect">
            <a:avLst/>
          </a:prstGeom>
        </p:spPr>
        <p:txBody>
          <a:bodyPr wrap="square">
            <a:spAutoFit/>
          </a:bodyPr>
          <a:lstStyle/>
          <a:p>
            <a:pPr marL="0" lvl="1"/>
            <a:r>
              <a:rPr lang="en-US" dirty="0" smtClean="0"/>
              <a:t>1. states</a:t>
            </a:r>
            <a:r>
              <a:rPr lang="en-US" dirty="0"/>
              <a:t>: q</a:t>
            </a:r>
            <a:r>
              <a:rPr lang="en-US" baseline="-25000" dirty="0"/>
              <a:t>0</a:t>
            </a:r>
            <a:r>
              <a:rPr lang="en-US" dirty="0"/>
              <a:t>, q</a:t>
            </a:r>
            <a:r>
              <a:rPr lang="en-US" baseline="-25000" dirty="0"/>
              <a:t>1,</a:t>
            </a:r>
            <a:r>
              <a:rPr lang="en-US" dirty="0"/>
              <a:t> h, </a:t>
            </a:r>
            <a:r>
              <a:rPr lang="en-US" dirty="0" smtClean="0"/>
              <a:t>l</a:t>
            </a:r>
            <a:endParaRPr lang="en-US" baseline="-25000" dirty="0"/>
          </a:p>
          <a:p>
            <a:pPr marL="800100" lvl="2" indent="-342900">
              <a:buFont typeface="Wingdings" charset="2"/>
              <a:buChar char="q"/>
            </a:pPr>
            <a:r>
              <a:rPr lang="en-US" dirty="0" smtClean="0"/>
              <a:t>initial </a:t>
            </a:r>
            <a:r>
              <a:rPr lang="en-US" dirty="0"/>
              <a:t>state: </a:t>
            </a:r>
            <a:r>
              <a:rPr lang="en-US" dirty="0" smtClean="0"/>
              <a:t>q</a:t>
            </a:r>
            <a:r>
              <a:rPr lang="en-US" baseline="-25000" dirty="0" smtClean="0"/>
              <a:t>0</a:t>
            </a:r>
            <a:endParaRPr lang="en-US" baseline="-25000" dirty="0"/>
          </a:p>
          <a:p>
            <a:pPr marL="800100" lvl="2" indent="-342900">
              <a:buFont typeface="Wingdings" charset="2"/>
              <a:buChar char="q"/>
            </a:pPr>
            <a:r>
              <a:rPr lang="en-US" dirty="0" smtClean="0"/>
              <a:t>halting states</a:t>
            </a:r>
            <a:r>
              <a:rPr lang="en-US" dirty="0"/>
              <a:t>: </a:t>
            </a:r>
            <a:r>
              <a:rPr lang="en-US" dirty="0" smtClean="0"/>
              <a:t>h</a:t>
            </a:r>
            <a:endParaRPr lang="en-US" dirty="0"/>
          </a:p>
          <a:p>
            <a:r>
              <a:rPr lang="en-US" dirty="0" smtClean="0"/>
              <a:t>2. tape symbols</a:t>
            </a:r>
            <a:r>
              <a:rPr lang="en-US" dirty="0"/>
              <a:t>: </a:t>
            </a:r>
            <a:r>
              <a:rPr lang="en-US" dirty="0" smtClean="0"/>
              <a:t>a, ◻</a:t>
            </a:r>
            <a:endParaRPr lang="en-US" dirty="0"/>
          </a:p>
          <a:p>
            <a:r>
              <a:rPr lang="en-US" dirty="0" smtClean="0"/>
              <a:t>3. transition </a:t>
            </a:r>
            <a:r>
              <a:rPr lang="en-US" dirty="0"/>
              <a:t>table: </a:t>
            </a:r>
          </a:p>
        </p:txBody>
      </p:sp>
      <p:sp>
        <p:nvSpPr>
          <p:cNvPr id="11" name="TextBox 10"/>
          <p:cNvSpPr txBox="1"/>
          <p:nvPr/>
        </p:nvSpPr>
        <p:spPr>
          <a:xfrm>
            <a:off x="460701" y="3885058"/>
            <a:ext cx="8683299" cy="861774"/>
          </a:xfrm>
          <a:prstGeom prst="rect">
            <a:avLst/>
          </a:prstGeom>
          <a:noFill/>
        </p:spPr>
        <p:txBody>
          <a:bodyPr wrap="square" rtlCol="0">
            <a:spAutoFit/>
          </a:bodyPr>
          <a:lstStyle/>
          <a:p>
            <a:r>
              <a:rPr lang="en-US" dirty="0" smtClean="0">
                <a:solidFill>
                  <a:schemeClr val="accent2"/>
                </a:solidFill>
              </a:rPr>
              <a:t>Question: </a:t>
            </a:r>
            <a:r>
              <a:rPr lang="en-US" i="1" dirty="0" smtClean="0"/>
              <a:t>Which language does it accept?</a:t>
            </a:r>
          </a:p>
          <a:p>
            <a:r>
              <a:rPr lang="en-US" dirty="0" smtClean="0">
                <a:solidFill>
                  <a:schemeClr val="accent2"/>
                </a:solidFill>
              </a:rPr>
              <a:t>Answer: </a:t>
            </a:r>
            <a:r>
              <a:rPr lang="en-US" dirty="0" smtClean="0"/>
              <a:t>It accepts the language (</a:t>
            </a:r>
            <a:r>
              <a:rPr lang="en-US" dirty="0" err="1" smtClean="0"/>
              <a:t>aa</a:t>
            </a:r>
            <a:r>
              <a:rPr lang="en-US" dirty="0" smtClean="0"/>
              <a:t>)*.</a:t>
            </a:r>
            <a:endParaRPr lang="en-US" dirty="0"/>
          </a:p>
        </p:txBody>
      </p:sp>
      <p:sp>
        <p:nvSpPr>
          <p:cNvPr id="35" name="Rectangular Callout 34"/>
          <p:cNvSpPr/>
          <p:nvPr/>
        </p:nvSpPr>
        <p:spPr bwMode="auto">
          <a:xfrm>
            <a:off x="4028859" y="1172157"/>
            <a:ext cx="4930756" cy="2365901"/>
          </a:xfrm>
          <a:prstGeom prst="wedgeRectCallout">
            <a:avLst>
              <a:gd name="adj1" fmla="val -73982"/>
              <a:gd name="adj2" fmla="val 37763"/>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37862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9"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dissolv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Turing machines</a:t>
            </a:r>
            <a:endParaRPr lang="en-US" dirty="0"/>
          </a:p>
        </p:txBody>
      </p:sp>
      <p:sp>
        <p:nvSpPr>
          <p:cNvPr id="3" name="Content Placeholder 2"/>
          <p:cNvSpPr>
            <a:spLocks noGrp="1"/>
          </p:cNvSpPr>
          <p:nvPr>
            <p:ph idx="1"/>
          </p:nvPr>
        </p:nvSpPr>
        <p:spPr>
          <a:xfrm>
            <a:off x="457201" y="1268413"/>
            <a:ext cx="6142044" cy="948063"/>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dirty="0" smtClean="0"/>
              <a:t>A </a:t>
            </a:r>
            <a:r>
              <a:rPr lang="en-US" dirty="0" smtClean="0">
                <a:solidFill>
                  <a:srgbClr val="0075F6"/>
                </a:solidFill>
              </a:rPr>
              <a:t>universal </a:t>
            </a:r>
            <a:r>
              <a:rPr lang="en-US" dirty="0" smtClean="0">
                <a:solidFill>
                  <a:srgbClr val="000000"/>
                </a:solidFill>
              </a:rPr>
              <a:t>Turing machine</a:t>
            </a:r>
            <a:r>
              <a:rPr lang="en-US" dirty="0">
                <a:solidFill>
                  <a:srgbClr val="000000"/>
                </a:solidFill>
              </a:rPr>
              <a:t> </a:t>
            </a:r>
            <a:r>
              <a:rPr lang="en-US" dirty="0" smtClean="0">
                <a:solidFill>
                  <a:srgbClr val="000000"/>
                </a:solidFill>
              </a:rPr>
              <a:t>is a Turing machine that can be </a:t>
            </a:r>
            <a:r>
              <a:rPr lang="en-US" i="1" dirty="0" smtClean="0">
                <a:solidFill>
                  <a:srgbClr val="000000"/>
                </a:solidFill>
              </a:rPr>
              <a:t>programmed</a:t>
            </a:r>
            <a:r>
              <a:rPr lang="en-US" dirty="0" smtClean="0">
                <a:solidFill>
                  <a:srgbClr val="000000"/>
                </a:solidFill>
              </a:rPr>
              <a:t> to behave as any other Turing machine.</a:t>
            </a:r>
          </a:p>
        </p:txBody>
      </p:sp>
      <p:pic>
        <p:nvPicPr>
          <p:cNvPr id="4" name="Picture 3" descr="Tu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080" y="1097162"/>
            <a:ext cx="1946920" cy="2511363"/>
          </a:xfrm>
          <a:prstGeom prst="rect">
            <a:avLst/>
          </a:prstGeom>
        </p:spPr>
      </p:pic>
      <p:grpSp>
        <p:nvGrpSpPr>
          <p:cNvPr id="10" name="Group 9"/>
          <p:cNvGrpSpPr/>
          <p:nvPr/>
        </p:nvGrpSpPr>
        <p:grpSpPr>
          <a:xfrm>
            <a:off x="683568" y="3789040"/>
            <a:ext cx="8005300" cy="400112"/>
            <a:chOff x="1095722" y="3897509"/>
            <a:chExt cx="8005300" cy="400112"/>
          </a:xfrm>
        </p:grpSpPr>
        <p:sp>
          <p:nvSpPr>
            <p:cNvPr id="7" name="TextBox 6"/>
            <p:cNvSpPr txBox="1"/>
            <p:nvPr/>
          </p:nvSpPr>
          <p:spPr>
            <a:xfrm>
              <a:off x="1095722" y="3897509"/>
              <a:ext cx="477566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a:t>
              </a:r>
              <a:r>
                <a:rPr lang="en-US" dirty="0" smtClean="0"/>
                <a:t> description of some Turing machine </a:t>
              </a:r>
              <a:r>
                <a:rPr lang="en-US" i="1" dirty="0" smtClean="0"/>
                <a:t>M</a:t>
              </a:r>
              <a:r>
                <a:rPr lang="en-US" dirty="0" smtClean="0"/>
                <a:t>  </a:t>
              </a:r>
              <a:endParaRPr lang="en-US" dirty="0"/>
            </a:p>
          </p:txBody>
        </p:sp>
        <p:sp>
          <p:nvSpPr>
            <p:cNvPr id="8" name="TextBox 7"/>
            <p:cNvSpPr txBox="1"/>
            <p:nvPr/>
          </p:nvSpPr>
          <p:spPr>
            <a:xfrm>
              <a:off x="5877063" y="3897511"/>
              <a:ext cx="322395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a</a:t>
              </a:r>
              <a:r>
                <a:rPr lang="en-US" dirty="0" smtClean="0"/>
                <a:t>n input sequence </a:t>
              </a:r>
              <a:r>
                <a:rPr lang="en-US" i="1" dirty="0" smtClean="0"/>
                <a:t>s</a:t>
              </a:r>
              <a:r>
                <a:rPr lang="en-US" dirty="0" smtClean="0"/>
                <a:t> for </a:t>
              </a:r>
              <a:r>
                <a:rPr lang="en-US" i="1" dirty="0" smtClean="0"/>
                <a:t>M</a:t>
              </a:r>
              <a:endParaRPr lang="en-US" dirty="0"/>
            </a:p>
          </p:txBody>
        </p:sp>
      </p:grpSp>
      <p:sp>
        <p:nvSpPr>
          <p:cNvPr id="11" name="Content Placeholder 2"/>
          <p:cNvSpPr txBox="1">
            <a:spLocks/>
          </p:cNvSpPr>
          <p:nvPr/>
        </p:nvSpPr>
        <p:spPr bwMode="auto">
          <a:xfrm>
            <a:off x="467544" y="4509120"/>
            <a:ext cx="8479925"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a:buFont typeface="Wingdings" pitchFamily="2" charset="2"/>
              <a:buNone/>
            </a:pPr>
            <a:r>
              <a:rPr lang="en-US" dirty="0">
                <a:solidFill>
                  <a:srgbClr val="000000"/>
                </a:solidFill>
              </a:rPr>
              <a:t>O</a:t>
            </a:r>
            <a:r>
              <a:rPr lang="en-US" dirty="0" smtClean="0">
                <a:solidFill>
                  <a:srgbClr val="000000"/>
                </a:solidFill>
              </a:rPr>
              <a:t>utput sequence of universal Turing machine on such input sequence:</a:t>
            </a:r>
            <a:endParaRPr lang="en-US" dirty="0"/>
          </a:p>
        </p:txBody>
      </p:sp>
      <p:sp>
        <p:nvSpPr>
          <p:cNvPr id="13" name="TextBox 12"/>
          <p:cNvSpPr txBox="1"/>
          <p:nvPr/>
        </p:nvSpPr>
        <p:spPr>
          <a:xfrm>
            <a:off x="680514" y="5373216"/>
            <a:ext cx="732842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the output sequence </a:t>
            </a:r>
            <a:r>
              <a:rPr lang="en-US" i="1" dirty="0" smtClean="0"/>
              <a:t>M </a:t>
            </a:r>
            <a:r>
              <a:rPr lang="en-US" dirty="0" smtClean="0"/>
              <a:t>would produce on the input sequence s </a:t>
            </a:r>
            <a:endParaRPr lang="en-US" dirty="0"/>
          </a:p>
        </p:txBody>
      </p:sp>
      <p:sp>
        <p:nvSpPr>
          <p:cNvPr id="15" name="TextBox 14"/>
          <p:cNvSpPr txBox="1"/>
          <p:nvPr/>
        </p:nvSpPr>
        <p:spPr>
          <a:xfrm>
            <a:off x="460702" y="2627395"/>
            <a:ext cx="6113639" cy="861774"/>
          </a:xfrm>
          <a:prstGeom prst="rect">
            <a:avLst/>
          </a:prstGeom>
          <a:noFill/>
        </p:spPr>
        <p:txBody>
          <a:bodyPr wrap="square" rtlCol="0">
            <a:spAutoFit/>
          </a:bodyPr>
          <a:lstStyle/>
          <a:p>
            <a:pPr marL="0" indent="0">
              <a:buNone/>
            </a:pPr>
            <a:r>
              <a:rPr lang="en-US" b="1" dirty="0">
                <a:solidFill>
                  <a:schemeClr val="accent2"/>
                </a:solidFill>
              </a:rPr>
              <a:t>General idea:</a:t>
            </a:r>
          </a:p>
          <a:p>
            <a:pPr marL="0" indent="0">
              <a:buNone/>
            </a:pPr>
            <a:r>
              <a:rPr lang="en-US" dirty="0" smtClean="0">
                <a:solidFill>
                  <a:srgbClr val="000000"/>
                </a:solidFill>
              </a:rPr>
              <a:t>Input </a:t>
            </a:r>
            <a:r>
              <a:rPr lang="en-US" dirty="0">
                <a:solidFill>
                  <a:srgbClr val="000000"/>
                </a:solidFill>
              </a:rPr>
              <a:t>sequence </a:t>
            </a:r>
            <a:r>
              <a:rPr lang="en-US" dirty="0" smtClean="0">
                <a:solidFill>
                  <a:srgbClr val="000000"/>
                </a:solidFill>
              </a:rPr>
              <a:t>of </a:t>
            </a:r>
            <a:r>
              <a:rPr lang="en-US" dirty="0">
                <a:solidFill>
                  <a:srgbClr val="000000"/>
                </a:solidFill>
              </a:rPr>
              <a:t>universal Turing </a:t>
            </a:r>
            <a:r>
              <a:rPr lang="en-US" dirty="0" smtClean="0">
                <a:solidFill>
                  <a:srgbClr val="000000"/>
                </a:solidFill>
              </a:rPr>
              <a:t>machine:</a:t>
            </a:r>
            <a:endParaRPr lang="en-US" dirty="0"/>
          </a:p>
        </p:txBody>
      </p:sp>
    </p:spTree>
    <p:extLst>
      <p:ext uri="{BB962C8B-B14F-4D97-AF65-F5344CB8AC3E}">
        <p14:creationId xmlns:p14="http://schemas.microsoft.com/office/powerpoint/2010/main" val="16163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8114115"/>
              </p:ext>
            </p:extLst>
          </p:nvPr>
        </p:nvGraphicFramePr>
        <p:xfrm>
          <a:off x="4037090" y="1182233"/>
          <a:ext cx="4934637" cy="2357595"/>
        </p:xfrm>
        <a:graphic>
          <a:graphicData uri="http://schemas.openxmlformats.org/drawingml/2006/table">
            <a:tbl>
              <a:tblPr firstRow="1" bandRow="1">
                <a:tableStyleId>{72833802-FEF1-4C79-8D5D-14CF1EAF98D9}</a:tableStyleId>
              </a:tblPr>
              <a:tblGrid>
                <a:gridCol w="973416"/>
                <a:gridCol w="973416"/>
                <a:gridCol w="973416"/>
                <a:gridCol w="973416"/>
                <a:gridCol w="1040973"/>
              </a:tblGrid>
              <a:tr h="528795">
                <a:tc>
                  <a:txBody>
                    <a:bodyPr/>
                    <a:lstStyle/>
                    <a:p>
                      <a:pPr algn="ctr"/>
                      <a:r>
                        <a:rPr lang="en-US" sz="1400" dirty="0" smtClean="0"/>
                        <a:t>current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a:t>
                      </a:r>
                      <a:r>
                        <a:rPr lang="en-US" sz="1400" baseline="0" dirty="0" smtClean="0"/>
                        <a:t> scanned</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next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 written</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motion</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0</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0</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q</a:t>
                      </a:r>
                      <a:r>
                        <a:rPr lang="en-US" sz="1400" baseline="-25000" dirty="0" smtClean="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baseline="0" dirty="0" smtClean="0"/>
                        <a:t>l</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baseline="0" dirty="0" smtClean="0"/>
                        <a:t>l</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How can we ‘describe’ a TM?</a:t>
            </a:r>
            <a:endParaRPr lang="en-US" dirty="0"/>
          </a:p>
        </p:txBody>
      </p:sp>
      <p:sp>
        <p:nvSpPr>
          <p:cNvPr id="5" name="Rectangle 4"/>
          <p:cNvSpPr/>
          <p:nvPr/>
        </p:nvSpPr>
        <p:spPr>
          <a:xfrm>
            <a:off x="457200" y="1182231"/>
            <a:ext cx="3477444" cy="2246769"/>
          </a:xfrm>
          <a:prstGeom prst="rect">
            <a:avLst/>
          </a:prstGeom>
        </p:spPr>
        <p:txBody>
          <a:bodyPr wrap="square">
            <a:spAutoFit/>
          </a:bodyPr>
          <a:lstStyle/>
          <a:p>
            <a:pPr marL="457200" indent="-457200">
              <a:buFont typeface="+mj-lt"/>
              <a:buAutoNum type="arabicPeriod"/>
            </a:pPr>
            <a:r>
              <a:rPr lang="en-US" dirty="0"/>
              <a:t>states: </a:t>
            </a:r>
            <a:r>
              <a:rPr lang="en-US" dirty="0" smtClean="0"/>
              <a:t>q, h</a:t>
            </a:r>
            <a:endParaRPr lang="en-US" baseline="-25000" dirty="0"/>
          </a:p>
          <a:p>
            <a:pPr marL="800100" lvl="1" indent="-342900">
              <a:buFont typeface="Wingdings" charset="2"/>
              <a:buChar char="q"/>
            </a:pPr>
            <a:r>
              <a:rPr lang="en-US" dirty="0"/>
              <a:t>initial state: </a:t>
            </a:r>
            <a:r>
              <a:rPr lang="en-US" dirty="0" smtClean="0"/>
              <a:t>q</a:t>
            </a:r>
            <a:r>
              <a:rPr lang="en-US" baseline="-25000" dirty="0" smtClean="0"/>
              <a:t>0</a:t>
            </a:r>
            <a:r>
              <a:rPr lang="en-US" dirty="0" smtClean="0"/>
              <a:t>, q</a:t>
            </a:r>
            <a:r>
              <a:rPr lang="en-US" baseline="-25000" dirty="0" smtClean="0"/>
              <a:t>1,</a:t>
            </a:r>
            <a:r>
              <a:rPr lang="en-US" dirty="0" smtClean="0"/>
              <a:t> h, l</a:t>
            </a:r>
            <a:endParaRPr lang="en-US" baseline="-25000" dirty="0"/>
          </a:p>
          <a:p>
            <a:pPr marL="800100" lvl="1" indent="-342900">
              <a:buFont typeface="Wingdings" charset="2"/>
              <a:buChar char="q"/>
            </a:pPr>
            <a:r>
              <a:rPr lang="en-US" dirty="0"/>
              <a:t>h</a:t>
            </a:r>
            <a:r>
              <a:rPr lang="en-US" dirty="0" smtClean="0"/>
              <a:t>alting states</a:t>
            </a:r>
            <a:r>
              <a:rPr lang="en-US" dirty="0"/>
              <a:t>: </a:t>
            </a:r>
            <a:r>
              <a:rPr lang="en-US" dirty="0" smtClean="0"/>
              <a:t>h</a:t>
            </a:r>
            <a:endParaRPr lang="en-US" dirty="0"/>
          </a:p>
          <a:p>
            <a:pPr marL="457200" indent="-457200">
              <a:buFont typeface="+mj-lt"/>
              <a:buAutoNum type="arabicPeriod"/>
            </a:pPr>
            <a:r>
              <a:rPr lang="en-US" dirty="0"/>
              <a:t>t</a:t>
            </a:r>
            <a:r>
              <a:rPr lang="en-US" dirty="0" smtClean="0"/>
              <a:t>ape symbols</a:t>
            </a:r>
            <a:r>
              <a:rPr lang="en-US" dirty="0"/>
              <a:t>: </a:t>
            </a:r>
            <a:r>
              <a:rPr lang="en-US" dirty="0" smtClean="0"/>
              <a:t>a, ◻</a:t>
            </a:r>
            <a:endParaRPr lang="en-US" dirty="0"/>
          </a:p>
          <a:p>
            <a:pPr marL="457200" indent="-457200">
              <a:buFont typeface="+mj-lt"/>
              <a:buAutoNum type="arabicPeriod"/>
            </a:pPr>
            <a:r>
              <a:rPr lang="en-US" dirty="0"/>
              <a:t>transition table: </a:t>
            </a:r>
          </a:p>
        </p:txBody>
      </p:sp>
      <p:sp>
        <p:nvSpPr>
          <p:cNvPr id="11" name="TextBox 10"/>
          <p:cNvSpPr txBox="1"/>
          <p:nvPr/>
        </p:nvSpPr>
        <p:spPr>
          <a:xfrm>
            <a:off x="460700" y="3710728"/>
            <a:ext cx="8683299" cy="3323987"/>
          </a:xfrm>
          <a:prstGeom prst="rect">
            <a:avLst/>
          </a:prstGeom>
          <a:noFill/>
        </p:spPr>
        <p:txBody>
          <a:bodyPr wrap="square" rtlCol="0">
            <a:spAutoFit/>
          </a:bodyPr>
          <a:lstStyle/>
          <a:p>
            <a:r>
              <a:rPr lang="en-US" dirty="0"/>
              <a:t>A Turing machine can be completely described by listing the entries of its transition </a:t>
            </a:r>
            <a:r>
              <a:rPr lang="en-US" dirty="0" smtClean="0"/>
              <a:t>table. (</a:t>
            </a:r>
            <a:r>
              <a:rPr lang="en-US" dirty="0" smtClean="0">
                <a:solidFill>
                  <a:srgbClr val="FF0000"/>
                </a:solidFill>
              </a:rPr>
              <a:t>Note: columns in table have been reordered for convenience!</a:t>
            </a:r>
            <a:r>
              <a:rPr lang="en-US" dirty="0" smtClean="0"/>
              <a:t>)</a:t>
            </a:r>
            <a:endParaRPr lang="en-US" dirty="0"/>
          </a:p>
          <a:p>
            <a:r>
              <a:rPr lang="en-US" dirty="0" smtClean="0"/>
              <a:t>Using an </a:t>
            </a:r>
            <a:r>
              <a:rPr lang="en-US" i="1" dirty="0" smtClean="0"/>
              <a:t>encoding</a:t>
            </a:r>
            <a:r>
              <a:rPr lang="en-US" dirty="0" smtClean="0"/>
              <a:t> of states, tape symbols and motion as binary numbers:</a:t>
            </a:r>
          </a:p>
          <a:p>
            <a:pPr lvl="1"/>
            <a:r>
              <a:rPr lang="en-US" dirty="0" smtClean="0"/>
              <a:t>q0</a:t>
            </a:r>
            <a:r>
              <a:rPr lang="en-US" dirty="0"/>
              <a:t>-&gt;00, q1-&gt;01, l-&gt;10, h-&gt;11, a-&gt;1, </a:t>
            </a:r>
            <a:r>
              <a:rPr lang="en-US" dirty="0" smtClean="0"/>
              <a:t>◻-&gt;0, L-&gt;0, R-&gt;1</a:t>
            </a:r>
          </a:p>
          <a:p>
            <a:r>
              <a:rPr lang="en-US" dirty="0" smtClean="0"/>
              <a:t>we can encode an entry as a binary number:</a:t>
            </a:r>
          </a:p>
          <a:p>
            <a:pPr lvl="1"/>
            <a:r>
              <a:rPr lang="en-US" dirty="0" smtClean="0"/>
              <a:t>(e.g., 0010111 encodes the first row of the transition table).</a:t>
            </a:r>
          </a:p>
          <a:p>
            <a:endParaRPr lang="en-US" dirty="0"/>
          </a:p>
        </p:txBody>
      </p:sp>
      <p:sp>
        <p:nvSpPr>
          <p:cNvPr id="35" name="Rectangular Callout 34"/>
          <p:cNvSpPr/>
          <p:nvPr/>
        </p:nvSpPr>
        <p:spPr bwMode="auto">
          <a:xfrm>
            <a:off x="4021804" y="1158046"/>
            <a:ext cx="4930756" cy="2365901"/>
          </a:xfrm>
          <a:prstGeom prst="wedgeRectCallout">
            <a:avLst>
              <a:gd name="adj1" fmla="val -73982"/>
              <a:gd name="adj2" fmla="val 37763"/>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609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‘describe’ a TM?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322243"/>
              </p:ext>
            </p:extLst>
          </p:nvPr>
        </p:nvGraphicFramePr>
        <p:xfrm>
          <a:off x="463537" y="1194685"/>
          <a:ext cx="5089745" cy="2357595"/>
        </p:xfrm>
        <a:graphic>
          <a:graphicData uri="http://schemas.openxmlformats.org/drawingml/2006/table">
            <a:tbl>
              <a:tblPr firstRow="1" bandRow="1">
                <a:tableStyleId>{72833802-FEF1-4C79-8D5D-14CF1EAF98D9}</a:tableStyleId>
              </a:tblPr>
              <a:tblGrid>
                <a:gridCol w="1017949"/>
                <a:gridCol w="1017949"/>
                <a:gridCol w="1017949"/>
                <a:gridCol w="1017949"/>
                <a:gridCol w="1017949"/>
              </a:tblGrid>
              <a:tr h="528795">
                <a:tc>
                  <a:txBody>
                    <a:bodyPr/>
                    <a:lstStyle/>
                    <a:p>
                      <a:pPr algn="ctr"/>
                      <a:r>
                        <a:rPr lang="en-US" sz="1400" dirty="0" smtClean="0"/>
                        <a:t>current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a:t>
                      </a:r>
                      <a:r>
                        <a:rPr lang="en-US" sz="1400" baseline="0" dirty="0" smtClean="0"/>
                        <a:t> scanned</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next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 written</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motion</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0</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0</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q</a:t>
                      </a:r>
                      <a:r>
                        <a:rPr lang="en-US" sz="1400" baseline="-25000" dirty="0" smtClean="0"/>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R</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baseline="0" dirty="0" smtClean="0"/>
                        <a:t>l</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baseline="0" dirty="0" smtClean="0"/>
                        <a:t>l</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1" name="TextBox 10"/>
          <p:cNvSpPr txBox="1"/>
          <p:nvPr/>
        </p:nvSpPr>
        <p:spPr>
          <a:xfrm>
            <a:off x="6014027" y="1768199"/>
            <a:ext cx="1008566" cy="1785104"/>
          </a:xfrm>
          <a:prstGeom prst="rect">
            <a:avLst/>
          </a:prstGeom>
          <a:noFill/>
        </p:spPr>
        <p:txBody>
          <a:bodyPr wrap="square" numCol="1" rtlCol="0">
            <a:spAutoFit/>
          </a:bodyPr>
          <a:lstStyle/>
          <a:p>
            <a:r>
              <a:rPr lang="en-US" dirty="0" smtClean="0"/>
              <a:t>q0-</a:t>
            </a:r>
            <a:r>
              <a:rPr lang="en-US" dirty="0"/>
              <a:t>&gt;</a:t>
            </a:r>
            <a:r>
              <a:rPr lang="en-US" dirty="0" smtClean="0"/>
              <a:t>00</a:t>
            </a:r>
            <a:endParaRPr lang="en-US" dirty="0"/>
          </a:p>
          <a:p>
            <a:r>
              <a:rPr lang="en-US" dirty="0" smtClean="0"/>
              <a:t>q1-&gt;01</a:t>
            </a:r>
            <a:endParaRPr lang="en-US" dirty="0"/>
          </a:p>
          <a:p>
            <a:r>
              <a:rPr lang="en-US" dirty="0" smtClean="0"/>
              <a:t>l</a:t>
            </a:r>
            <a:r>
              <a:rPr lang="en-US" dirty="0"/>
              <a:t>-&gt;</a:t>
            </a:r>
            <a:r>
              <a:rPr lang="en-US" dirty="0" smtClean="0"/>
              <a:t>10</a:t>
            </a:r>
            <a:endParaRPr lang="en-US" dirty="0"/>
          </a:p>
          <a:p>
            <a:r>
              <a:rPr lang="en-US" dirty="0" smtClean="0"/>
              <a:t>h</a:t>
            </a:r>
            <a:r>
              <a:rPr lang="en-US" dirty="0"/>
              <a:t>-</a:t>
            </a:r>
            <a:r>
              <a:rPr lang="en-US" dirty="0" smtClean="0"/>
              <a:t>&gt;11</a:t>
            </a:r>
          </a:p>
        </p:txBody>
      </p:sp>
      <p:sp>
        <p:nvSpPr>
          <p:cNvPr id="7" name="TextBox 6"/>
          <p:cNvSpPr txBox="1"/>
          <p:nvPr/>
        </p:nvSpPr>
        <p:spPr>
          <a:xfrm>
            <a:off x="7349281" y="1768200"/>
            <a:ext cx="858880" cy="1785104"/>
          </a:xfrm>
          <a:prstGeom prst="rect">
            <a:avLst/>
          </a:prstGeom>
          <a:noFill/>
        </p:spPr>
        <p:txBody>
          <a:bodyPr wrap="square" rtlCol="0">
            <a:spAutoFit/>
          </a:bodyPr>
          <a:lstStyle/>
          <a:p>
            <a:r>
              <a:rPr lang="en-US" dirty="0"/>
              <a:t>a-&gt;1</a:t>
            </a:r>
          </a:p>
          <a:p>
            <a:r>
              <a:rPr lang="en-US" dirty="0" smtClean="0"/>
              <a:t>◻-&gt;</a:t>
            </a:r>
            <a:r>
              <a:rPr lang="en-US" dirty="0"/>
              <a:t>0</a:t>
            </a:r>
          </a:p>
          <a:p>
            <a:r>
              <a:rPr lang="en-US" dirty="0"/>
              <a:t>L-&gt;0</a:t>
            </a:r>
          </a:p>
          <a:p>
            <a:r>
              <a:rPr lang="en-US" dirty="0"/>
              <a:t>R-&gt;1</a:t>
            </a:r>
          </a:p>
        </p:txBody>
      </p:sp>
      <p:sp>
        <p:nvSpPr>
          <p:cNvPr id="8" name="TextBox 7"/>
          <p:cNvSpPr txBox="1"/>
          <p:nvPr/>
        </p:nvSpPr>
        <p:spPr>
          <a:xfrm>
            <a:off x="460701" y="3885059"/>
            <a:ext cx="8342442" cy="707886"/>
          </a:xfrm>
          <a:prstGeom prst="rect">
            <a:avLst/>
          </a:prstGeom>
          <a:noFill/>
        </p:spPr>
        <p:txBody>
          <a:bodyPr wrap="square" rtlCol="0">
            <a:spAutoFit/>
          </a:bodyPr>
          <a:lstStyle/>
          <a:p>
            <a:r>
              <a:rPr lang="en-US" b="1" dirty="0" smtClean="0">
                <a:solidFill>
                  <a:schemeClr val="accent2"/>
                </a:solidFill>
              </a:rPr>
              <a:t>Exercise: </a:t>
            </a:r>
            <a:r>
              <a:rPr lang="en-US" dirty="0" smtClean="0"/>
              <a:t>Encode the transition table as a list of binary numbers separated by the symbol </a:t>
            </a:r>
            <a:r>
              <a:rPr lang="en-US" dirty="0" smtClean="0">
                <a:solidFill>
                  <a:srgbClr val="D60029"/>
                </a:solidFill>
              </a:rPr>
              <a:t>X</a:t>
            </a:r>
            <a:r>
              <a:rPr lang="en-US" dirty="0" smtClean="0"/>
              <a:t>.</a:t>
            </a:r>
            <a:endParaRPr lang="en-US" dirty="0"/>
          </a:p>
        </p:txBody>
      </p:sp>
      <p:sp>
        <p:nvSpPr>
          <p:cNvPr id="9" name="TextBox 8"/>
          <p:cNvSpPr txBox="1"/>
          <p:nvPr/>
        </p:nvSpPr>
        <p:spPr>
          <a:xfrm>
            <a:off x="899592" y="5157192"/>
            <a:ext cx="691677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0010111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endParaRPr lang="en-US" dirty="0"/>
          </a:p>
        </p:txBody>
      </p:sp>
      <p:sp>
        <p:nvSpPr>
          <p:cNvPr id="10" name="TextBox 9"/>
          <p:cNvSpPr txBox="1"/>
          <p:nvPr/>
        </p:nvSpPr>
        <p:spPr>
          <a:xfrm>
            <a:off x="6014028" y="1270114"/>
            <a:ext cx="911277" cy="400110"/>
          </a:xfrm>
          <a:prstGeom prst="rect">
            <a:avLst/>
          </a:prstGeom>
          <a:noFill/>
        </p:spPr>
        <p:txBody>
          <a:bodyPr wrap="none" rtlCol="0">
            <a:spAutoFit/>
          </a:bodyPr>
          <a:lstStyle/>
          <a:p>
            <a:r>
              <a:rPr lang="en-US" b="1" dirty="0" smtClean="0">
                <a:solidFill>
                  <a:schemeClr val="accent2"/>
                </a:solidFill>
              </a:rPr>
              <a:t>Code:</a:t>
            </a:r>
            <a:endParaRPr lang="en-US" b="1" dirty="0">
              <a:solidFill>
                <a:schemeClr val="accent2"/>
              </a:solidFill>
            </a:endParaRPr>
          </a:p>
        </p:txBody>
      </p:sp>
    </p:spTree>
    <p:extLst>
      <p:ext uri="{BB962C8B-B14F-4D97-AF65-F5344CB8AC3E}">
        <p14:creationId xmlns:p14="http://schemas.microsoft.com/office/powerpoint/2010/main" val="39576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two-tape universal Turing machine</a:t>
            </a:r>
            <a:endParaRPr lang="en-US" dirty="0"/>
          </a:p>
        </p:txBody>
      </p:sp>
      <p:sp>
        <p:nvSpPr>
          <p:cNvPr id="3" name="Content Placeholder 2"/>
          <p:cNvSpPr>
            <a:spLocks noGrp="1"/>
          </p:cNvSpPr>
          <p:nvPr>
            <p:ph idx="1"/>
          </p:nvPr>
        </p:nvSpPr>
        <p:spPr>
          <a:xfrm>
            <a:off x="450260" y="1268413"/>
            <a:ext cx="8397933" cy="3240707"/>
          </a:xfrm>
        </p:spPr>
        <p:txBody>
          <a:bodyPr/>
          <a:lstStyle/>
          <a:p>
            <a:pPr marL="0" indent="0">
              <a:buNone/>
            </a:pPr>
            <a:r>
              <a:rPr lang="en-US" dirty="0" smtClean="0"/>
              <a:t>Let </a:t>
            </a:r>
            <a:r>
              <a:rPr lang="en-US" i="1" dirty="0" smtClean="0"/>
              <a:t>M</a:t>
            </a:r>
            <a:r>
              <a:rPr lang="en-US" dirty="0" smtClean="0"/>
              <a:t> denote the Turing to be simulated.</a:t>
            </a:r>
          </a:p>
          <a:p>
            <a:pPr marL="0" indent="0">
              <a:buNone/>
            </a:pPr>
            <a:endParaRPr lang="en-US" dirty="0"/>
          </a:p>
          <a:p>
            <a:pPr marL="0" indent="0">
              <a:buNone/>
            </a:pPr>
            <a:r>
              <a:rPr lang="en-US" dirty="0" smtClean="0"/>
              <a:t>Assumptions regarding tape usage:</a:t>
            </a:r>
          </a:p>
          <a:p>
            <a:pPr marL="457200" indent="-457200">
              <a:buFont typeface="+mj-lt"/>
              <a:buAutoNum type="arabicPeriod"/>
            </a:pPr>
            <a:r>
              <a:rPr lang="en-US" dirty="0"/>
              <a:t>T</a:t>
            </a:r>
            <a:r>
              <a:rPr lang="en-US" dirty="0" smtClean="0"/>
              <a:t>he alphabet of </a:t>
            </a:r>
            <a:r>
              <a:rPr lang="en-US" i="1" dirty="0" smtClean="0"/>
              <a:t>M</a:t>
            </a:r>
            <a:r>
              <a:rPr lang="en-US" dirty="0" smtClean="0"/>
              <a:t> consists of only one symbol a.</a:t>
            </a:r>
          </a:p>
          <a:p>
            <a:pPr marL="457200" indent="-457200">
              <a:buFont typeface="+mj-lt"/>
              <a:buAutoNum type="arabicPeriod"/>
            </a:pPr>
            <a:r>
              <a:rPr lang="en-US" dirty="0"/>
              <a:t>Tape 2 represents the tape of the Turing machine to be simulated.</a:t>
            </a:r>
          </a:p>
          <a:p>
            <a:pPr marL="457200" indent="-457200">
              <a:buFont typeface="+mj-lt"/>
              <a:buAutoNum type="arabicPeriod"/>
            </a:pPr>
            <a:r>
              <a:rPr lang="en-US" dirty="0" smtClean="0"/>
              <a:t>Tape 1 stores description of </a:t>
            </a:r>
            <a:r>
              <a:rPr lang="en-US" i="1" dirty="0" smtClean="0"/>
              <a:t>M</a:t>
            </a:r>
            <a:r>
              <a:rPr lang="en-US" dirty="0" smtClean="0"/>
              <a:t> as a list of binary numbers separated by </a:t>
            </a:r>
            <a:r>
              <a:rPr lang="en-US" dirty="0" smtClean="0">
                <a:solidFill>
                  <a:srgbClr val="D60029"/>
                </a:solidFill>
              </a:rPr>
              <a:t>X</a:t>
            </a:r>
            <a:r>
              <a:rPr lang="en-US" dirty="0" smtClean="0"/>
              <a:t>’s and enclosed in </a:t>
            </a:r>
            <a:r>
              <a:rPr lang="en-US" dirty="0" smtClean="0">
                <a:solidFill>
                  <a:srgbClr val="D60029"/>
                </a:solidFill>
              </a:rPr>
              <a:t>Y</a:t>
            </a:r>
            <a:r>
              <a:rPr lang="en-US" dirty="0" smtClean="0"/>
              <a:t>’s</a:t>
            </a:r>
          </a:p>
          <a:p>
            <a:pPr marL="457200" indent="-457200">
              <a:buFont typeface="+mj-lt"/>
              <a:buAutoNum type="arabicPeriod"/>
            </a:pPr>
            <a:r>
              <a:rPr lang="en-US" dirty="0" smtClean="0"/>
              <a:t>Left </a:t>
            </a:r>
            <a:r>
              <a:rPr lang="en-US" dirty="0"/>
              <a:t>of the left-most </a:t>
            </a:r>
            <a:r>
              <a:rPr lang="en-US" dirty="0">
                <a:solidFill>
                  <a:srgbClr val="D60029"/>
                </a:solidFill>
              </a:rPr>
              <a:t>Y</a:t>
            </a:r>
            <a:r>
              <a:rPr lang="en-US" dirty="0"/>
              <a:t> </a:t>
            </a:r>
            <a:r>
              <a:rPr lang="en-US" dirty="0" smtClean="0"/>
              <a:t>we find the code of the current </a:t>
            </a:r>
            <a:r>
              <a:rPr lang="en-US" dirty="0"/>
              <a:t>state and </a:t>
            </a:r>
            <a:r>
              <a:rPr lang="en-US" dirty="0" smtClean="0"/>
              <a:t>the currently scanned symbol on Tape 2.</a:t>
            </a:r>
          </a:p>
        </p:txBody>
      </p:sp>
      <p:sp>
        <p:nvSpPr>
          <p:cNvPr id="8" name="Up Arrow 7"/>
          <p:cNvSpPr/>
          <p:nvPr/>
        </p:nvSpPr>
        <p:spPr bwMode="auto">
          <a:xfrm>
            <a:off x="1246120" y="6205109"/>
            <a:ext cx="216024" cy="360040"/>
          </a:xfrm>
          <a:prstGeom prst="upArrow">
            <a:avLst>
              <a:gd name="adj1" fmla="val 100000"/>
              <a:gd name="adj2" fmla="val 50000"/>
            </a:avLst>
          </a:prstGeom>
          <a:solidFill>
            <a:schemeClr val="accent4"/>
          </a:solid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grpSp>
        <p:nvGrpSpPr>
          <p:cNvPr id="10" name="Group 9"/>
          <p:cNvGrpSpPr/>
          <p:nvPr/>
        </p:nvGrpSpPr>
        <p:grpSpPr>
          <a:xfrm>
            <a:off x="410896" y="4694445"/>
            <a:ext cx="8211493" cy="402356"/>
            <a:chOff x="410896" y="4694445"/>
            <a:chExt cx="8211493" cy="402356"/>
          </a:xfrm>
        </p:grpSpPr>
        <p:sp>
          <p:nvSpPr>
            <p:cNvPr id="4" name="TextBox 3"/>
            <p:cNvSpPr txBox="1"/>
            <p:nvPr/>
          </p:nvSpPr>
          <p:spPr>
            <a:xfrm>
              <a:off x="922845" y="4696691"/>
              <a:ext cx="7699544"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001</a:t>
              </a:r>
              <a:r>
                <a:rPr lang="en-US" dirty="0" smtClean="0">
                  <a:solidFill>
                    <a:srgbClr val="D60029"/>
                  </a:solidFill>
                </a:rPr>
                <a:t>Y</a:t>
              </a:r>
              <a:r>
                <a:rPr lang="en-US" dirty="0" smtClean="0"/>
                <a:t>0010111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r>
                <a:rPr lang="en-US" dirty="0" smtClean="0">
                  <a:solidFill>
                    <a:srgbClr val="D60029"/>
                  </a:solidFill>
                </a:rPr>
                <a:t>Y</a:t>
              </a:r>
              <a:endParaRPr lang="en-US" dirty="0">
                <a:solidFill>
                  <a:srgbClr val="D60029"/>
                </a:solidFill>
              </a:endParaRPr>
            </a:p>
          </p:txBody>
        </p:sp>
        <p:sp>
          <p:nvSpPr>
            <p:cNvPr id="6" name="TextBox 5"/>
            <p:cNvSpPr txBox="1"/>
            <p:nvPr/>
          </p:nvSpPr>
          <p:spPr>
            <a:xfrm>
              <a:off x="410896" y="4694445"/>
              <a:ext cx="398567" cy="400110"/>
            </a:xfrm>
            <a:prstGeom prst="rect">
              <a:avLst/>
            </a:prstGeom>
            <a:noFill/>
          </p:spPr>
          <p:txBody>
            <a:bodyPr wrap="none" rtlCol="0">
              <a:spAutoFit/>
            </a:bodyPr>
            <a:lstStyle/>
            <a:p>
              <a:r>
                <a:rPr lang="en-US" dirty="0" smtClean="0"/>
                <a:t>1:</a:t>
              </a:r>
              <a:endParaRPr lang="en-US" dirty="0"/>
            </a:p>
          </p:txBody>
        </p:sp>
      </p:grpSp>
      <p:grpSp>
        <p:nvGrpSpPr>
          <p:cNvPr id="11" name="Group 10"/>
          <p:cNvGrpSpPr/>
          <p:nvPr/>
        </p:nvGrpSpPr>
        <p:grpSpPr>
          <a:xfrm>
            <a:off x="410897" y="5765327"/>
            <a:ext cx="1880100" cy="401564"/>
            <a:chOff x="410897" y="5765327"/>
            <a:chExt cx="1880100" cy="401564"/>
          </a:xfrm>
        </p:grpSpPr>
        <p:sp>
          <p:nvSpPr>
            <p:cNvPr id="5" name="TextBox 4"/>
            <p:cNvSpPr txBox="1"/>
            <p:nvPr/>
          </p:nvSpPr>
          <p:spPr>
            <a:xfrm>
              <a:off x="922845" y="5766781"/>
              <a:ext cx="136815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accent4"/>
                  </a:solidFill>
                </a:rPr>
                <a:t>    </a:t>
              </a:r>
              <a:r>
                <a:rPr lang="en-US" dirty="0" err="1" smtClean="0">
                  <a:solidFill>
                    <a:schemeClr val="accent4"/>
                  </a:solidFill>
                </a:rPr>
                <a:t>aaa</a:t>
              </a:r>
              <a:endParaRPr lang="en-US" dirty="0">
                <a:solidFill>
                  <a:srgbClr val="D60029"/>
                </a:solidFill>
              </a:endParaRPr>
            </a:p>
          </p:txBody>
        </p:sp>
        <p:sp>
          <p:nvSpPr>
            <p:cNvPr id="9" name="TextBox 8"/>
            <p:cNvSpPr txBox="1"/>
            <p:nvPr/>
          </p:nvSpPr>
          <p:spPr>
            <a:xfrm>
              <a:off x="410897" y="5765327"/>
              <a:ext cx="398567" cy="400110"/>
            </a:xfrm>
            <a:prstGeom prst="rect">
              <a:avLst/>
            </a:prstGeom>
            <a:noFill/>
          </p:spPr>
          <p:txBody>
            <a:bodyPr wrap="none" rtlCol="0">
              <a:spAutoFit/>
            </a:bodyPr>
            <a:lstStyle/>
            <a:p>
              <a:r>
                <a:rPr lang="en-US" dirty="0" smtClean="0"/>
                <a:t>2:</a:t>
              </a:r>
              <a:endParaRPr lang="en-US" dirty="0"/>
            </a:p>
          </p:txBody>
        </p:sp>
      </p:grpSp>
    </p:spTree>
    <p:extLst>
      <p:ext uri="{BB962C8B-B14F-4D97-AF65-F5344CB8AC3E}">
        <p14:creationId xmlns:p14="http://schemas.microsoft.com/office/powerpoint/2010/main" val="36839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22844" y="4696691"/>
            <a:ext cx="7847211"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001</a:t>
            </a:r>
            <a:r>
              <a:rPr lang="en-US" dirty="0" smtClean="0">
                <a:solidFill>
                  <a:srgbClr val="D60029"/>
                </a:solidFill>
              </a:rPr>
              <a:t>Y</a:t>
            </a:r>
            <a:r>
              <a:rPr lang="en-US" dirty="0" smtClean="0"/>
              <a:t>0010111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r>
              <a:rPr lang="en-US" dirty="0" smtClean="0">
                <a:solidFill>
                  <a:srgbClr val="D60029"/>
                </a:solidFill>
              </a:rPr>
              <a:t>Y</a:t>
            </a:r>
            <a:endParaRPr lang="en-US" dirty="0">
              <a:solidFill>
                <a:srgbClr val="D60029"/>
              </a:solidFill>
            </a:endParaRPr>
          </a:p>
        </p:txBody>
      </p:sp>
      <p:sp>
        <p:nvSpPr>
          <p:cNvPr id="12" name="TextBox 11"/>
          <p:cNvSpPr txBox="1"/>
          <p:nvPr/>
        </p:nvSpPr>
        <p:spPr>
          <a:xfrm>
            <a:off x="926110" y="4690048"/>
            <a:ext cx="784060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rgbClr val="0075F6"/>
                </a:solidFill>
              </a:rPr>
              <a:t>011</a:t>
            </a:r>
            <a:r>
              <a:rPr lang="en-US" dirty="0" smtClean="0">
                <a:solidFill>
                  <a:srgbClr val="D60029"/>
                </a:solidFill>
              </a:rPr>
              <a:t>Y</a:t>
            </a:r>
            <a:r>
              <a:rPr lang="en-US" dirty="0" smtClean="0">
                <a:solidFill>
                  <a:schemeClr val="accent6"/>
                </a:solidFill>
              </a:rPr>
              <a:t>001</a:t>
            </a:r>
            <a:r>
              <a:rPr lang="en-US" dirty="0" smtClean="0">
                <a:solidFill>
                  <a:srgbClr val="0075F6"/>
                </a:solidFill>
              </a:rPr>
              <a:t>011</a:t>
            </a:r>
            <a:r>
              <a:rPr lang="en-US" dirty="0" smtClean="0">
                <a:solidFill>
                  <a:srgbClr val="FF6600"/>
                </a:solidFill>
              </a:rPr>
              <a:t>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r>
              <a:rPr lang="en-US" dirty="0" smtClean="0">
                <a:solidFill>
                  <a:srgbClr val="D60029"/>
                </a:solidFill>
              </a:rPr>
              <a:t>Y</a:t>
            </a:r>
            <a:endParaRPr lang="en-US" dirty="0">
              <a:solidFill>
                <a:srgbClr val="D60029"/>
              </a:solidFill>
            </a:endParaRPr>
          </a:p>
        </p:txBody>
      </p:sp>
      <p:sp>
        <p:nvSpPr>
          <p:cNvPr id="2" name="Title 1"/>
          <p:cNvSpPr>
            <a:spLocks noGrp="1"/>
          </p:cNvSpPr>
          <p:nvPr>
            <p:ph type="title"/>
          </p:nvPr>
        </p:nvSpPr>
        <p:spPr/>
        <p:txBody>
          <a:bodyPr/>
          <a:lstStyle/>
          <a:p>
            <a:r>
              <a:rPr lang="en-US" dirty="0" smtClean="0"/>
              <a:t>A two-tape universal Turing machine</a:t>
            </a:r>
            <a:endParaRPr lang="en-US" dirty="0"/>
          </a:p>
        </p:txBody>
      </p:sp>
      <p:sp>
        <p:nvSpPr>
          <p:cNvPr id="3" name="Content Placeholder 2"/>
          <p:cNvSpPr>
            <a:spLocks noGrp="1"/>
          </p:cNvSpPr>
          <p:nvPr>
            <p:ph idx="1"/>
          </p:nvPr>
        </p:nvSpPr>
        <p:spPr>
          <a:xfrm>
            <a:off x="464140" y="1275353"/>
            <a:ext cx="8156575" cy="2902249"/>
          </a:xfrm>
        </p:spPr>
        <p:txBody>
          <a:bodyPr/>
          <a:lstStyle/>
          <a:p>
            <a:pPr marL="0" indent="0">
              <a:buNone/>
            </a:pPr>
            <a:r>
              <a:rPr lang="en-US" dirty="0" smtClean="0"/>
              <a:t>The UTM operates according to the following </a:t>
            </a:r>
            <a:r>
              <a:rPr lang="en-US" i="1" dirty="0" smtClean="0"/>
              <a:t>algorithm</a:t>
            </a:r>
            <a:r>
              <a:rPr lang="en-US" dirty="0" smtClean="0"/>
              <a:t>:</a:t>
            </a:r>
          </a:p>
          <a:p>
            <a:pPr marL="457200" indent="-457200">
              <a:buFont typeface="+mj-lt"/>
              <a:buAutoNum type="arabicPeriod"/>
            </a:pPr>
            <a:r>
              <a:rPr lang="en-US" dirty="0" smtClean="0"/>
              <a:t>Search the entry that matches the code on the left of </a:t>
            </a:r>
            <a:r>
              <a:rPr lang="en-US" dirty="0" smtClean="0">
                <a:solidFill>
                  <a:srgbClr val="D60029"/>
                </a:solidFill>
              </a:rPr>
              <a:t>Y</a:t>
            </a:r>
            <a:endParaRPr lang="en-US" dirty="0">
              <a:solidFill>
                <a:schemeClr val="accent4"/>
              </a:solidFill>
            </a:endParaRPr>
          </a:p>
          <a:p>
            <a:pPr marL="457200" indent="-457200">
              <a:buFont typeface="+mj-lt"/>
              <a:buAutoNum type="arabicPeriod"/>
            </a:pPr>
            <a:r>
              <a:rPr lang="en-US" dirty="0" smtClean="0"/>
              <a:t>Replace code left of Y by code of new state and tape symbol</a:t>
            </a:r>
          </a:p>
          <a:p>
            <a:pPr marL="457200" indent="-457200">
              <a:buFont typeface="+mj-lt"/>
              <a:buAutoNum type="arabicPeriod"/>
            </a:pPr>
            <a:r>
              <a:rPr lang="en-US" dirty="0" smtClean="0"/>
              <a:t>Do the associated actions (writing a new symbol, moving the head) on Tape 2</a:t>
            </a:r>
            <a:endParaRPr lang="en-US" dirty="0"/>
          </a:p>
          <a:p>
            <a:pPr marL="457200" indent="-457200">
              <a:buFont typeface="+mj-lt"/>
              <a:buAutoNum type="arabicPeriod"/>
            </a:pPr>
            <a:r>
              <a:rPr lang="en-US" dirty="0" smtClean="0"/>
              <a:t>Write the code of the symbol currently scanned by the head of Tape 2 directly left of the left-most Y</a:t>
            </a:r>
          </a:p>
          <a:p>
            <a:pPr marL="457200" indent="-457200">
              <a:buFont typeface="+mj-lt"/>
              <a:buAutoNum type="arabicPeriod"/>
            </a:pPr>
            <a:r>
              <a:rPr lang="en-US" dirty="0" smtClean="0"/>
              <a:t>Go back to 1.</a:t>
            </a:r>
          </a:p>
        </p:txBody>
      </p:sp>
      <p:sp>
        <p:nvSpPr>
          <p:cNvPr id="9" name="TextBox 8"/>
          <p:cNvSpPr txBox="1"/>
          <p:nvPr/>
        </p:nvSpPr>
        <p:spPr>
          <a:xfrm>
            <a:off x="920454" y="4684366"/>
            <a:ext cx="784060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accent4"/>
                </a:solidFill>
              </a:rPr>
              <a:t>001</a:t>
            </a:r>
            <a:r>
              <a:rPr lang="en-US" dirty="0" smtClean="0">
                <a:solidFill>
                  <a:srgbClr val="D60029"/>
                </a:solidFill>
              </a:rPr>
              <a:t>Y</a:t>
            </a:r>
            <a:r>
              <a:rPr lang="en-US" dirty="0" smtClean="0">
                <a:solidFill>
                  <a:schemeClr val="accent6"/>
                </a:solidFill>
              </a:rPr>
              <a:t>001</a:t>
            </a:r>
            <a:r>
              <a:rPr lang="en-US" dirty="0" smtClean="0">
                <a:solidFill>
                  <a:schemeClr val="accent4"/>
                </a:solidFill>
              </a:rPr>
              <a:t>011</a:t>
            </a:r>
            <a:r>
              <a:rPr lang="en-US" dirty="0" smtClean="0"/>
              <a:t>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r>
              <a:rPr lang="en-US" dirty="0" smtClean="0">
                <a:solidFill>
                  <a:srgbClr val="D60029"/>
                </a:solidFill>
              </a:rPr>
              <a:t>Y</a:t>
            </a:r>
            <a:endParaRPr lang="en-US" dirty="0">
              <a:solidFill>
                <a:srgbClr val="D60029"/>
              </a:solidFill>
            </a:endParaRPr>
          </a:p>
        </p:txBody>
      </p:sp>
      <p:sp>
        <p:nvSpPr>
          <p:cNvPr id="11" name="TextBox 10"/>
          <p:cNvSpPr txBox="1"/>
          <p:nvPr/>
        </p:nvSpPr>
        <p:spPr>
          <a:xfrm>
            <a:off x="923129" y="4694129"/>
            <a:ext cx="784060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rgbClr val="0075F6"/>
                </a:solidFill>
              </a:rPr>
              <a:t>011</a:t>
            </a:r>
            <a:r>
              <a:rPr lang="en-US" dirty="0" smtClean="0">
                <a:solidFill>
                  <a:srgbClr val="D60029"/>
                </a:solidFill>
              </a:rPr>
              <a:t>Y</a:t>
            </a:r>
            <a:r>
              <a:rPr lang="en-US" dirty="0" smtClean="0">
                <a:solidFill>
                  <a:schemeClr val="accent6"/>
                </a:solidFill>
              </a:rPr>
              <a:t>001</a:t>
            </a:r>
            <a:r>
              <a:rPr lang="en-US" dirty="0" smtClean="0">
                <a:solidFill>
                  <a:srgbClr val="0075F6"/>
                </a:solidFill>
              </a:rPr>
              <a:t>011</a:t>
            </a:r>
            <a:r>
              <a:rPr lang="en-US" dirty="0" smtClean="0"/>
              <a:t>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r>
              <a:rPr lang="en-US" dirty="0" smtClean="0">
                <a:solidFill>
                  <a:srgbClr val="D60029"/>
                </a:solidFill>
              </a:rPr>
              <a:t>Y</a:t>
            </a:r>
            <a:endParaRPr lang="en-US" dirty="0">
              <a:solidFill>
                <a:srgbClr val="D60029"/>
              </a:solidFill>
            </a:endParaRPr>
          </a:p>
        </p:txBody>
      </p:sp>
      <p:sp>
        <p:nvSpPr>
          <p:cNvPr id="14" name="TextBox 13"/>
          <p:cNvSpPr txBox="1"/>
          <p:nvPr/>
        </p:nvSpPr>
        <p:spPr>
          <a:xfrm>
            <a:off x="922038" y="4694682"/>
            <a:ext cx="784060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rgbClr val="0075F6"/>
                </a:solidFill>
              </a:rPr>
              <a:t>01</a:t>
            </a:r>
            <a:r>
              <a:rPr lang="en-US" dirty="0" smtClean="0">
                <a:solidFill>
                  <a:schemeClr val="accent4"/>
                </a:solidFill>
              </a:rPr>
              <a:t>1</a:t>
            </a:r>
            <a:r>
              <a:rPr lang="en-US" dirty="0" smtClean="0">
                <a:solidFill>
                  <a:srgbClr val="D60029"/>
                </a:solidFill>
              </a:rPr>
              <a:t>Y</a:t>
            </a:r>
            <a:r>
              <a:rPr lang="en-US" dirty="0" smtClean="0">
                <a:solidFill>
                  <a:schemeClr val="accent6"/>
                </a:solidFill>
              </a:rPr>
              <a:t>001</a:t>
            </a:r>
            <a:r>
              <a:rPr lang="en-US" dirty="0" smtClean="0">
                <a:solidFill>
                  <a:srgbClr val="0075F6"/>
                </a:solidFill>
              </a:rPr>
              <a:t>011</a:t>
            </a:r>
            <a:r>
              <a:rPr lang="en-US" dirty="0" smtClean="0">
                <a:solidFill>
                  <a:srgbClr val="FF6600"/>
                </a:solidFill>
              </a:rPr>
              <a:t>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r>
              <a:rPr lang="en-US" dirty="0" smtClean="0">
                <a:solidFill>
                  <a:srgbClr val="D60029"/>
                </a:solidFill>
              </a:rPr>
              <a:t>Y</a:t>
            </a:r>
            <a:endParaRPr lang="en-US" dirty="0">
              <a:solidFill>
                <a:srgbClr val="D60029"/>
              </a:solidFill>
            </a:endParaRPr>
          </a:p>
        </p:txBody>
      </p:sp>
      <p:sp>
        <p:nvSpPr>
          <p:cNvPr id="18" name="TextBox 17"/>
          <p:cNvSpPr txBox="1"/>
          <p:nvPr/>
        </p:nvSpPr>
        <p:spPr>
          <a:xfrm>
            <a:off x="410896" y="4694445"/>
            <a:ext cx="398567" cy="400110"/>
          </a:xfrm>
          <a:prstGeom prst="rect">
            <a:avLst/>
          </a:prstGeom>
          <a:noFill/>
        </p:spPr>
        <p:txBody>
          <a:bodyPr wrap="none" rtlCol="0">
            <a:spAutoFit/>
          </a:bodyPr>
          <a:lstStyle/>
          <a:p>
            <a:r>
              <a:rPr lang="en-US" dirty="0" smtClean="0"/>
              <a:t>1:</a:t>
            </a:r>
            <a:endParaRPr lang="en-US" dirty="0"/>
          </a:p>
        </p:txBody>
      </p:sp>
      <p:sp>
        <p:nvSpPr>
          <p:cNvPr id="19" name="Up Arrow 18"/>
          <p:cNvSpPr/>
          <p:nvPr/>
        </p:nvSpPr>
        <p:spPr bwMode="auto">
          <a:xfrm>
            <a:off x="1246120" y="6205109"/>
            <a:ext cx="216024" cy="360040"/>
          </a:xfrm>
          <a:prstGeom prst="upArrow">
            <a:avLst>
              <a:gd name="adj1" fmla="val 100000"/>
              <a:gd name="adj2" fmla="val 50000"/>
            </a:avLst>
          </a:prstGeom>
          <a:solidFill>
            <a:schemeClr val="accent4"/>
          </a:solid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1" name="TextBox 20"/>
          <p:cNvSpPr txBox="1"/>
          <p:nvPr/>
        </p:nvSpPr>
        <p:spPr>
          <a:xfrm>
            <a:off x="922845" y="5766781"/>
            <a:ext cx="136815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accent4"/>
                </a:solidFill>
              </a:rPr>
              <a:t>    </a:t>
            </a:r>
            <a:r>
              <a:rPr lang="en-US" dirty="0" err="1" smtClean="0">
                <a:solidFill>
                  <a:schemeClr val="accent4"/>
                </a:solidFill>
              </a:rPr>
              <a:t>aaa</a:t>
            </a:r>
            <a:endParaRPr lang="en-US" dirty="0">
              <a:solidFill>
                <a:srgbClr val="D60029"/>
              </a:solidFill>
            </a:endParaRPr>
          </a:p>
        </p:txBody>
      </p:sp>
      <p:sp>
        <p:nvSpPr>
          <p:cNvPr id="22" name="TextBox 21"/>
          <p:cNvSpPr txBox="1"/>
          <p:nvPr/>
        </p:nvSpPr>
        <p:spPr>
          <a:xfrm>
            <a:off x="410897" y="5765327"/>
            <a:ext cx="398567" cy="400110"/>
          </a:xfrm>
          <a:prstGeom prst="rect">
            <a:avLst/>
          </a:prstGeom>
          <a:noFill/>
        </p:spPr>
        <p:txBody>
          <a:bodyPr wrap="none" rtlCol="0">
            <a:spAutoFit/>
          </a:bodyPr>
          <a:lstStyle/>
          <a:p>
            <a:r>
              <a:rPr lang="en-US" dirty="0" smtClean="0"/>
              <a:t>2:</a:t>
            </a:r>
            <a:endParaRPr lang="en-US" dirty="0"/>
          </a:p>
        </p:txBody>
      </p:sp>
      <p:sp>
        <p:nvSpPr>
          <p:cNvPr id="23" name="TextBox 22"/>
          <p:cNvSpPr txBox="1"/>
          <p:nvPr/>
        </p:nvSpPr>
        <p:spPr>
          <a:xfrm>
            <a:off x="927079" y="5763959"/>
            <a:ext cx="1368152"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accent4"/>
                </a:solidFill>
              </a:rPr>
              <a:t>    </a:t>
            </a:r>
            <a:r>
              <a:rPr lang="en-US" dirty="0" err="1" smtClean="0">
                <a:solidFill>
                  <a:srgbClr val="D60029"/>
                </a:solidFill>
              </a:rPr>
              <a:t>a</a:t>
            </a:r>
            <a:r>
              <a:rPr lang="en-US" dirty="0" err="1" smtClean="0">
                <a:solidFill>
                  <a:schemeClr val="accent4"/>
                </a:solidFill>
              </a:rPr>
              <a:t>aa</a:t>
            </a:r>
            <a:endParaRPr lang="en-US" dirty="0">
              <a:solidFill>
                <a:srgbClr val="D60029"/>
              </a:solidFill>
            </a:endParaRPr>
          </a:p>
        </p:txBody>
      </p:sp>
      <p:sp>
        <p:nvSpPr>
          <p:cNvPr id="25" name="Up Arrow 24"/>
          <p:cNvSpPr/>
          <p:nvPr/>
        </p:nvSpPr>
        <p:spPr bwMode="auto">
          <a:xfrm>
            <a:off x="1398519" y="6202287"/>
            <a:ext cx="216024" cy="360040"/>
          </a:xfrm>
          <a:prstGeom prst="upArrow">
            <a:avLst>
              <a:gd name="adj1" fmla="val 100000"/>
              <a:gd name="adj2" fmla="val 50000"/>
            </a:avLst>
          </a:prstGeom>
          <a:solidFill>
            <a:srgbClr val="FF6600"/>
          </a:solid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7" name="TextBox 26"/>
          <p:cNvSpPr txBox="1"/>
          <p:nvPr/>
        </p:nvSpPr>
        <p:spPr>
          <a:xfrm>
            <a:off x="926271" y="4691860"/>
            <a:ext cx="784060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rgbClr val="000000"/>
                </a:solidFill>
              </a:rPr>
              <a:t>011</a:t>
            </a:r>
            <a:r>
              <a:rPr lang="en-US" dirty="0" smtClean="0">
                <a:solidFill>
                  <a:srgbClr val="D60029"/>
                </a:solidFill>
              </a:rPr>
              <a:t>Y</a:t>
            </a:r>
            <a:r>
              <a:rPr lang="en-US" dirty="0" smtClean="0">
                <a:solidFill>
                  <a:srgbClr val="000000"/>
                </a:solidFill>
              </a:rPr>
              <a:t>0010111</a:t>
            </a:r>
            <a:r>
              <a:rPr lang="en-US" dirty="0" smtClean="0">
                <a:solidFill>
                  <a:srgbClr val="D60029"/>
                </a:solidFill>
              </a:rPr>
              <a:t>X</a:t>
            </a:r>
            <a:r>
              <a:rPr lang="en-US" dirty="0" smtClean="0"/>
              <a:t>0001101</a:t>
            </a:r>
            <a:r>
              <a:rPr lang="en-US" dirty="0" smtClean="0">
                <a:solidFill>
                  <a:srgbClr val="D60029"/>
                </a:solidFill>
              </a:rPr>
              <a:t>X</a:t>
            </a:r>
            <a:r>
              <a:rPr lang="en-US" dirty="0" smtClean="0"/>
              <a:t>0110011</a:t>
            </a:r>
            <a:r>
              <a:rPr lang="en-US" dirty="0" smtClean="0">
                <a:solidFill>
                  <a:srgbClr val="D60029"/>
                </a:solidFill>
              </a:rPr>
              <a:t>X</a:t>
            </a:r>
            <a:r>
              <a:rPr lang="en-US" dirty="0" smtClean="0"/>
              <a:t>0101000</a:t>
            </a:r>
            <a:r>
              <a:rPr lang="en-US" dirty="0" smtClean="0">
                <a:solidFill>
                  <a:srgbClr val="D60029"/>
                </a:solidFill>
              </a:rPr>
              <a:t>X</a:t>
            </a:r>
            <a:r>
              <a:rPr lang="en-US" dirty="0" smtClean="0"/>
              <a:t>1011000</a:t>
            </a:r>
            <a:r>
              <a:rPr lang="en-US" dirty="0" smtClean="0">
                <a:solidFill>
                  <a:srgbClr val="D60029"/>
                </a:solidFill>
              </a:rPr>
              <a:t>X</a:t>
            </a:r>
            <a:r>
              <a:rPr lang="en-US" dirty="0" smtClean="0"/>
              <a:t>1001000</a:t>
            </a:r>
            <a:r>
              <a:rPr lang="en-US" dirty="0" smtClean="0">
                <a:solidFill>
                  <a:srgbClr val="D60029"/>
                </a:solidFill>
              </a:rPr>
              <a:t>Y</a:t>
            </a:r>
            <a:endParaRPr lang="en-US" dirty="0">
              <a:solidFill>
                <a:srgbClr val="D60029"/>
              </a:solidFill>
            </a:endParaRPr>
          </a:p>
        </p:txBody>
      </p:sp>
    </p:spTree>
    <p:extLst>
      <p:ext uri="{BB962C8B-B14F-4D97-AF65-F5344CB8AC3E}">
        <p14:creationId xmlns:p14="http://schemas.microsoft.com/office/powerpoint/2010/main" val="22495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ntr"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mph" presetSubtype="2" fill="hold" nodeType="withEffect">
                                  <p:stCondLst>
                                    <p:cond delay="0"/>
                                  </p:stCondLst>
                                  <p:childTnLst>
                                    <p:animClr clrSpc="rgb" dir="cw">
                                      <p:cBhvr>
                                        <p:cTn id="44" dur="500" fill="hold"/>
                                        <p:tgtEl>
                                          <p:spTgt spid="19"/>
                                        </p:tgtEl>
                                        <p:attrNameLst>
                                          <p:attrName>fillcolor</p:attrName>
                                        </p:attrNameLst>
                                      </p:cBhvr>
                                      <p:to>
                                        <a:srgbClr val="FF8000"/>
                                      </p:to>
                                    </p:animClr>
                                    <p:set>
                                      <p:cBhvr>
                                        <p:cTn id="45" dur="500" fill="hold"/>
                                        <p:tgtEl>
                                          <p:spTgt spid="19"/>
                                        </p:tgtEl>
                                        <p:attrNameLst>
                                          <p:attrName>fill.type</p:attrName>
                                        </p:attrNameLst>
                                      </p:cBhvr>
                                      <p:to>
                                        <p:strVal val="solid"/>
                                      </p:to>
                                    </p:set>
                                    <p:set>
                                      <p:cBhvr>
                                        <p:cTn id="46" dur="500" fill="hold"/>
                                        <p:tgtEl>
                                          <p:spTgt spid="19"/>
                                        </p:tgtEl>
                                        <p:attrNameLst>
                                          <p:attrName>fill.on</p:attrName>
                                        </p:attrNameLst>
                                      </p:cBhvr>
                                      <p:to>
                                        <p:strVal val="true"/>
                                      </p:to>
                                    </p:set>
                                  </p:childTnLst>
                                </p:cTn>
                              </p:par>
                            </p:childTnLst>
                          </p:cTn>
                        </p:par>
                        <p:par>
                          <p:cTn id="47" fill="hold">
                            <p:stCondLst>
                              <p:cond delay="500"/>
                            </p:stCondLst>
                            <p:childTnLst>
                              <p:par>
                                <p:cTn id="48" presetID="1" presetClass="exit"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5"/>
                                        </p:tgtEl>
                                        <p:attrNameLst>
                                          <p:attrName>fillcolor</p:attrName>
                                        </p:attrNameLst>
                                      </p:cBhvr>
                                      <p:to>
                                        <a:schemeClr val="tx1"/>
                                      </p:to>
                                    </p:animClr>
                                    <p:set>
                                      <p:cBhvr>
                                        <p:cTn id="57" dur="500" fill="hold"/>
                                        <p:tgtEl>
                                          <p:spTgt spid="25"/>
                                        </p:tgtEl>
                                        <p:attrNameLst>
                                          <p:attrName>fill.type</p:attrName>
                                        </p:attrNameLst>
                                      </p:cBhvr>
                                      <p:to>
                                        <p:strVal val="solid"/>
                                      </p:to>
                                    </p:set>
                                    <p:set>
                                      <p:cBhvr>
                                        <p:cTn id="58" dur="500" fill="hold"/>
                                        <p:tgtEl>
                                          <p:spTgt spid="25"/>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2"/>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14"/>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2" grpId="1" animBg="1"/>
      <p:bldP spid="9" grpId="0" animBg="1"/>
      <p:bldP spid="9" grpId="1" animBg="1"/>
      <p:bldP spid="11" grpId="0" animBg="1"/>
      <p:bldP spid="11" grpId="1" animBg="1"/>
      <p:bldP spid="14" grpId="0" animBg="1"/>
      <p:bldP spid="14" grpId="1" animBg="1"/>
      <p:bldP spid="19" grpId="0" animBg="1"/>
      <p:bldP spid="21" grpId="0" animBg="1"/>
      <p:bldP spid="21" grpId="1" animBg="1"/>
      <p:bldP spid="23" grpId="0" animBg="1"/>
      <p:bldP spid="23" grpId="1" animBg="1"/>
      <p:bldP spid="25" grpId="1" animBg="1"/>
      <p:bldP spid="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Box 260"/>
          <p:cNvSpPr txBox="1"/>
          <p:nvPr/>
        </p:nvSpPr>
        <p:spPr>
          <a:xfrm>
            <a:off x="5422910" y="3363708"/>
            <a:ext cx="351378" cy="369332"/>
          </a:xfrm>
          <a:prstGeom prst="rect">
            <a:avLst/>
          </a:prstGeom>
          <a:noFill/>
        </p:spPr>
        <p:txBody>
          <a:bodyPr wrap="none" rtlCol="0">
            <a:spAutoFit/>
          </a:bodyPr>
          <a:lstStyle/>
          <a:p>
            <a:r>
              <a:rPr lang="en-US" sz="1800" dirty="0" smtClean="0"/>
              <a:t>R</a:t>
            </a:r>
            <a:endParaRPr lang="en-US" sz="1800" dirty="0"/>
          </a:p>
        </p:txBody>
      </p:sp>
      <p:sp>
        <p:nvSpPr>
          <p:cNvPr id="259" name="TextBox 258"/>
          <p:cNvSpPr txBox="1"/>
          <p:nvPr/>
        </p:nvSpPr>
        <p:spPr>
          <a:xfrm>
            <a:off x="3670310" y="5004830"/>
            <a:ext cx="351378" cy="369332"/>
          </a:xfrm>
          <a:prstGeom prst="rect">
            <a:avLst/>
          </a:prstGeom>
          <a:noFill/>
        </p:spPr>
        <p:txBody>
          <a:bodyPr wrap="none" rtlCol="0">
            <a:spAutoFit/>
          </a:bodyPr>
          <a:lstStyle/>
          <a:p>
            <a:r>
              <a:rPr lang="en-US" sz="1800" dirty="0" smtClean="0"/>
              <a:t>R</a:t>
            </a:r>
            <a:endParaRPr lang="en-US" sz="1800" dirty="0"/>
          </a:p>
        </p:txBody>
      </p:sp>
      <p:sp>
        <p:nvSpPr>
          <p:cNvPr id="2" name="Title 1"/>
          <p:cNvSpPr>
            <a:spLocks noGrp="1"/>
          </p:cNvSpPr>
          <p:nvPr>
            <p:ph type="title"/>
          </p:nvPr>
        </p:nvSpPr>
        <p:spPr/>
        <p:txBody>
          <a:bodyPr/>
          <a:lstStyle/>
          <a:p>
            <a:r>
              <a:rPr lang="en-US" dirty="0" smtClean="0"/>
              <a:t>UTM: find matching entry</a:t>
            </a:r>
            <a:endParaRPr lang="en-US" dirty="0"/>
          </a:p>
        </p:txBody>
      </p:sp>
      <p:sp>
        <p:nvSpPr>
          <p:cNvPr id="23" name="Oval 22"/>
          <p:cNvSpPr/>
          <p:nvPr/>
        </p:nvSpPr>
        <p:spPr bwMode="auto">
          <a:xfrm>
            <a:off x="1934644" y="3361186"/>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3672382" y="1864788"/>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30" name="Straight Arrow Connector 29"/>
          <p:cNvCxnSpPr>
            <a:stCxn id="23" idx="7"/>
            <a:endCxn id="28" idx="3"/>
          </p:cNvCxnSpPr>
          <p:nvPr/>
        </p:nvCxnSpPr>
        <p:spPr bwMode="auto">
          <a:xfrm flipV="1">
            <a:off x="2241923" y="2172067"/>
            <a:ext cx="1483180" cy="1241840"/>
          </a:xfrm>
          <a:prstGeom prst="straightConnector1">
            <a:avLst/>
          </a:prstGeom>
          <a:noFill/>
          <a:ln w="28575" cap="flat" cmpd="sng" algn="ctr">
            <a:solidFill>
              <a:schemeClr val="tx1"/>
            </a:solidFill>
            <a:prstDash val="solid"/>
            <a:round/>
            <a:headEnd type="none" w="med" len="med"/>
            <a:tailEnd type="triangle" w="lg" len="lg"/>
          </a:ln>
          <a:effectLst/>
        </p:spPr>
      </p:cxnSp>
      <p:sp>
        <p:nvSpPr>
          <p:cNvPr id="40" name="TextBox 39"/>
          <p:cNvSpPr txBox="1"/>
          <p:nvPr/>
        </p:nvSpPr>
        <p:spPr>
          <a:xfrm>
            <a:off x="1933232" y="3366529"/>
            <a:ext cx="351378" cy="369332"/>
          </a:xfrm>
          <a:prstGeom prst="rect">
            <a:avLst/>
          </a:prstGeom>
          <a:noFill/>
        </p:spPr>
        <p:txBody>
          <a:bodyPr wrap="none" rtlCol="0">
            <a:spAutoFit/>
          </a:bodyPr>
          <a:lstStyle/>
          <a:p>
            <a:r>
              <a:rPr lang="en-US" sz="1800" dirty="0" smtClean="0"/>
              <a:t>R</a:t>
            </a:r>
            <a:endParaRPr lang="en-US" sz="1800" dirty="0"/>
          </a:p>
        </p:txBody>
      </p:sp>
      <p:sp>
        <p:nvSpPr>
          <p:cNvPr id="292" name="TextBox 291"/>
          <p:cNvSpPr txBox="1"/>
          <p:nvPr/>
        </p:nvSpPr>
        <p:spPr>
          <a:xfrm>
            <a:off x="7119638" y="1914179"/>
            <a:ext cx="304478" cy="369332"/>
          </a:xfrm>
          <a:prstGeom prst="rect">
            <a:avLst/>
          </a:prstGeom>
          <a:noFill/>
        </p:spPr>
        <p:txBody>
          <a:bodyPr wrap="none" rtlCol="0">
            <a:spAutoFit/>
          </a:bodyPr>
          <a:lstStyle/>
          <a:p>
            <a:pPr algn="ctr"/>
            <a:r>
              <a:rPr lang="en-US" sz="1800" dirty="0"/>
              <a:t>L</a:t>
            </a:r>
          </a:p>
        </p:txBody>
      </p:sp>
      <p:sp>
        <p:nvSpPr>
          <p:cNvPr id="62" name="Oval 61"/>
          <p:cNvSpPr/>
          <p:nvPr/>
        </p:nvSpPr>
        <p:spPr bwMode="auto">
          <a:xfrm>
            <a:off x="3665328" y="3368242"/>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63" name="Straight Arrow Connector 62"/>
          <p:cNvCxnSpPr>
            <a:stCxn id="28" idx="4"/>
            <a:endCxn id="62" idx="0"/>
          </p:cNvCxnSpPr>
          <p:nvPr/>
        </p:nvCxnSpPr>
        <p:spPr bwMode="auto">
          <a:xfrm flipH="1">
            <a:off x="3845328" y="2224788"/>
            <a:ext cx="7054" cy="1143454"/>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75" name="Straight Arrow Connector 74"/>
          <p:cNvCxnSpPr>
            <a:stCxn id="62" idx="2"/>
            <a:endCxn id="23" idx="6"/>
          </p:cNvCxnSpPr>
          <p:nvPr/>
        </p:nvCxnSpPr>
        <p:spPr bwMode="auto">
          <a:xfrm flipH="1" flipV="1">
            <a:off x="2294644" y="3541186"/>
            <a:ext cx="1370684" cy="7056"/>
          </a:xfrm>
          <a:prstGeom prst="straightConnector1">
            <a:avLst/>
          </a:prstGeom>
          <a:noFill/>
          <a:ln w="28575" cap="flat" cmpd="sng" algn="ctr">
            <a:solidFill>
              <a:schemeClr val="tx1"/>
            </a:solidFill>
            <a:prstDash val="solid"/>
            <a:round/>
            <a:headEnd type="none" w="med" len="med"/>
            <a:tailEnd type="triangle" w="lg" len="lg"/>
          </a:ln>
          <a:effectLst/>
        </p:spPr>
      </p:cxnSp>
      <p:sp>
        <p:nvSpPr>
          <p:cNvPr id="80" name="Oval 79"/>
          <p:cNvSpPr/>
          <p:nvPr/>
        </p:nvSpPr>
        <p:spPr bwMode="auto">
          <a:xfrm>
            <a:off x="3665328" y="5012807"/>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81" name="Straight Arrow Connector 80"/>
          <p:cNvCxnSpPr>
            <a:stCxn id="23" idx="5"/>
            <a:endCxn id="80" idx="1"/>
          </p:cNvCxnSpPr>
          <p:nvPr/>
        </p:nvCxnSpPr>
        <p:spPr bwMode="auto">
          <a:xfrm>
            <a:off x="2241923" y="3668465"/>
            <a:ext cx="1476126" cy="1397063"/>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83" name="Straight Arrow Connector 82"/>
          <p:cNvCxnSpPr>
            <a:stCxn id="80" idx="0"/>
            <a:endCxn id="62" idx="4"/>
          </p:cNvCxnSpPr>
          <p:nvPr/>
        </p:nvCxnSpPr>
        <p:spPr bwMode="auto">
          <a:xfrm flipV="1">
            <a:off x="3845328" y="3728242"/>
            <a:ext cx="0" cy="1284565"/>
          </a:xfrm>
          <a:prstGeom prst="straightConnector1">
            <a:avLst/>
          </a:prstGeom>
          <a:noFill/>
          <a:ln w="28575" cap="flat" cmpd="sng" algn="ctr">
            <a:solidFill>
              <a:schemeClr val="tx1"/>
            </a:solidFill>
            <a:prstDash val="solid"/>
            <a:round/>
            <a:headEnd type="none" w="med" len="med"/>
            <a:tailEnd type="triangle" w="lg" len="lg"/>
          </a:ln>
          <a:effectLst/>
        </p:spPr>
      </p:cxnSp>
      <p:sp>
        <p:nvSpPr>
          <p:cNvPr id="103" name="Oval 102"/>
          <p:cNvSpPr/>
          <p:nvPr/>
        </p:nvSpPr>
        <p:spPr bwMode="auto">
          <a:xfrm>
            <a:off x="5424233" y="3389409"/>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109" name="Straight Arrow Connector 108"/>
          <p:cNvCxnSpPr>
            <a:stCxn id="28" idx="5"/>
            <a:endCxn id="103" idx="1"/>
          </p:cNvCxnSpPr>
          <p:nvPr/>
        </p:nvCxnSpPr>
        <p:spPr bwMode="auto">
          <a:xfrm>
            <a:off x="3979661" y="2172067"/>
            <a:ext cx="1497293" cy="1270063"/>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13" name="Straight Arrow Connector 112"/>
          <p:cNvCxnSpPr>
            <a:stCxn id="80" idx="7"/>
            <a:endCxn id="103" idx="3"/>
          </p:cNvCxnSpPr>
          <p:nvPr/>
        </p:nvCxnSpPr>
        <p:spPr bwMode="auto">
          <a:xfrm flipV="1">
            <a:off x="3972607" y="3696688"/>
            <a:ext cx="1504347" cy="1368840"/>
          </a:xfrm>
          <a:prstGeom prst="straightConnector1">
            <a:avLst/>
          </a:prstGeom>
          <a:noFill/>
          <a:ln w="28575" cap="flat" cmpd="sng" algn="ctr">
            <a:solidFill>
              <a:schemeClr val="tx1"/>
            </a:solidFill>
            <a:prstDash val="solid"/>
            <a:round/>
            <a:headEnd type="none" w="med" len="med"/>
            <a:tailEnd type="triangle" w="lg" len="lg"/>
          </a:ln>
          <a:effectLst/>
        </p:spPr>
      </p:cxnSp>
      <p:sp>
        <p:nvSpPr>
          <p:cNvPr id="117" name="Donut 116"/>
          <p:cNvSpPr/>
          <p:nvPr/>
        </p:nvSpPr>
        <p:spPr bwMode="auto">
          <a:xfrm>
            <a:off x="7154917" y="5041028"/>
            <a:ext cx="360000" cy="360000"/>
          </a:xfrm>
          <a:prstGeom prst="donut">
            <a:avLst>
              <a:gd name="adj" fmla="val 13432"/>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119" name="Straight Arrow Connector 118"/>
          <p:cNvCxnSpPr>
            <a:stCxn id="103" idx="7"/>
            <a:endCxn id="121" idx="3"/>
          </p:cNvCxnSpPr>
          <p:nvPr/>
        </p:nvCxnSpPr>
        <p:spPr bwMode="auto">
          <a:xfrm flipV="1">
            <a:off x="5731512" y="2221456"/>
            <a:ext cx="1419683" cy="1220674"/>
          </a:xfrm>
          <a:prstGeom prst="straightConnector1">
            <a:avLst/>
          </a:prstGeom>
          <a:noFill/>
          <a:ln w="28575" cap="flat" cmpd="sng" algn="ctr">
            <a:solidFill>
              <a:schemeClr val="tx1"/>
            </a:solidFill>
            <a:prstDash val="solid"/>
            <a:round/>
            <a:headEnd type="none" w="med" len="med"/>
            <a:tailEnd type="triangle" w="lg" len="lg"/>
          </a:ln>
          <a:effectLst/>
        </p:spPr>
      </p:cxnSp>
      <p:sp>
        <p:nvSpPr>
          <p:cNvPr id="121" name="Oval 120"/>
          <p:cNvSpPr/>
          <p:nvPr/>
        </p:nvSpPr>
        <p:spPr bwMode="auto">
          <a:xfrm>
            <a:off x="7098474" y="1914177"/>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122" name="Straight Arrow Connector 121"/>
          <p:cNvCxnSpPr>
            <a:endCxn id="121" idx="7"/>
          </p:cNvCxnSpPr>
          <p:nvPr/>
        </p:nvCxnSpPr>
        <p:spPr bwMode="auto">
          <a:xfrm flipH="1">
            <a:off x="7405753" y="1770161"/>
            <a:ext cx="196777" cy="196737"/>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25" name="Straight Arrow Connector 124"/>
          <p:cNvCxnSpPr>
            <a:stCxn id="121" idx="1"/>
            <a:endCxn id="23" idx="0"/>
          </p:cNvCxnSpPr>
          <p:nvPr/>
        </p:nvCxnSpPr>
        <p:spPr bwMode="auto">
          <a:xfrm rot="16200000" flipH="1" flipV="1">
            <a:off x="3935776" y="145766"/>
            <a:ext cx="1394288" cy="5036551"/>
          </a:xfrm>
          <a:prstGeom prst="curvedConnector3">
            <a:avLst>
              <a:gd name="adj1" fmla="val -20177"/>
            </a:avLst>
          </a:prstGeom>
          <a:noFill/>
          <a:ln w="28575" cap="flat" cmpd="sng" algn="ctr">
            <a:solidFill>
              <a:schemeClr val="tx1"/>
            </a:solidFill>
            <a:prstDash val="solid"/>
            <a:round/>
            <a:headEnd type="none" w="med" len="med"/>
            <a:tailEnd type="triangle" w="lg" len="lg"/>
          </a:ln>
          <a:effectLst/>
        </p:spPr>
      </p:cxnSp>
      <p:cxnSp>
        <p:nvCxnSpPr>
          <p:cNvPr id="128" name="Straight Arrow Connector 127"/>
          <p:cNvCxnSpPr>
            <a:stCxn id="23" idx="2"/>
          </p:cNvCxnSpPr>
          <p:nvPr/>
        </p:nvCxnSpPr>
        <p:spPr bwMode="auto">
          <a:xfrm flipH="1">
            <a:off x="1142516" y="3541186"/>
            <a:ext cx="792128" cy="0"/>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35" name="Straight Arrow Connector 134"/>
          <p:cNvCxnSpPr>
            <a:stCxn id="103" idx="5"/>
            <a:endCxn id="117" idx="1"/>
          </p:cNvCxnSpPr>
          <p:nvPr/>
        </p:nvCxnSpPr>
        <p:spPr bwMode="auto">
          <a:xfrm>
            <a:off x="5731512" y="3696688"/>
            <a:ext cx="1476126" cy="1397061"/>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142" name="Straight Arrow Connector 124"/>
          <p:cNvCxnSpPr>
            <a:stCxn id="121" idx="6"/>
            <a:endCxn id="121" idx="4"/>
          </p:cNvCxnSpPr>
          <p:nvPr/>
        </p:nvCxnSpPr>
        <p:spPr bwMode="auto">
          <a:xfrm flipH="1">
            <a:off x="7278474" y="2094177"/>
            <a:ext cx="180000" cy="180000"/>
          </a:xfrm>
          <a:prstGeom prst="curvedConnector4">
            <a:avLst>
              <a:gd name="adj1" fmla="val -127000"/>
              <a:gd name="adj2" fmla="val 227000"/>
            </a:avLst>
          </a:prstGeom>
          <a:noFill/>
          <a:ln w="28575" cap="flat" cmpd="sng" algn="ctr">
            <a:solidFill>
              <a:schemeClr val="tx1"/>
            </a:solidFill>
            <a:prstDash val="solid"/>
            <a:round/>
            <a:headEnd type="none" w="med" len="med"/>
            <a:tailEnd type="triangle" w="lg" len="lg"/>
          </a:ln>
          <a:effectLst/>
        </p:spPr>
      </p:cxnSp>
      <p:sp>
        <p:nvSpPr>
          <p:cNvPr id="150" name="TextBox 149"/>
          <p:cNvSpPr txBox="1"/>
          <p:nvPr/>
        </p:nvSpPr>
        <p:spPr>
          <a:xfrm>
            <a:off x="4140731" y="1366335"/>
            <a:ext cx="748923" cy="369332"/>
          </a:xfrm>
          <a:prstGeom prst="rect">
            <a:avLst/>
          </a:prstGeom>
          <a:noFill/>
        </p:spPr>
        <p:txBody>
          <a:bodyPr wrap="none" rtlCol="0">
            <a:spAutoFit/>
          </a:bodyPr>
          <a:lstStyle/>
          <a:p>
            <a:pPr algn="ctr"/>
            <a:r>
              <a:rPr lang="en-US" sz="1800" dirty="0" smtClean="0"/>
              <a:t>◻◻R</a:t>
            </a:r>
          </a:p>
        </p:txBody>
      </p:sp>
      <p:sp>
        <p:nvSpPr>
          <p:cNvPr id="151" name="TextBox 150"/>
          <p:cNvSpPr txBox="1"/>
          <p:nvPr/>
        </p:nvSpPr>
        <p:spPr>
          <a:xfrm>
            <a:off x="7552278" y="2501241"/>
            <a:ext cx="689612" cy="369332"/>
          </a:xfrm>
          <a:prstGeom prst="rect">
            <a:avLst/>
          </a:prstGeom>
          <a:noFill/>
        </p:spPr>
        <p:txBody>
          <a:bodyPr wrap="none" rtlCol="0">
            <a:spAutoFit/>
          </a:bodyPr>
          <a:lstStyle/>
          <a:p>
            <a:r>
              <a:rPr lang="en-US" sz="1800" dirty="0"/>
              <a:t>0</a:t>
            </a:r>
            <a:r>
              <a:rPr lang="en-US" sz="1800" dirty="0" smtClean="0"/>
              <a:t> </a:t>
            </a:r>
            <a:r>
              <a:rPr lang="en-US" sz="1800" dirty="0"/>
              <a:t>A</a:t>
            </a:r>
            <a:r>
              <a:rPr lang="en-US" sz="1800" dirty="0" smtClean="0"/>
              <a:t> </a:t>
            </a:r>
            <a:r>
              <a:rPr lang="en-US" sz="1800" dirty="0"/>
              <a:t>L</a:t>
            </a:r>
            <a:endParaRPr lang="en-US" sz="1800" dirty="0" smtClean="0"/>
          </a:p>
        </p:txBody>
      </p:sp>
      <p:sp>
        <p:nvSpPr>
          <p:cNvPr id="152" name="TextBox 151"/>
          <p:cNvSpPr txBox="1"/>
          <p:nvPr/>
        </p:nvSpPr>
        <p:spPr>
          <a:xfrm>
            <a:off x="1191067" y="3230178"/>
            <a:ext cx="775047" cy="369332"/>
          </a:xfrm>
          <a:prstGeom prst="rect">
            <a:avLst/>
          </a:prstGeom>
          <a:noFill/>
        </p:spPr>
        <p:txBody>
          <a:bodyPr wrap="none" rtlCol="0">
            <a:spAutoFit/>
          </a:bodyPr>
          <a:lstStyle/>
          <a:p>
            <a:pPr algn="ctr"/>
            <a:r>
              <a:rPr lang="en-US" sz="1800" dirty="0"/>
              <a:t>Y</a:t>
            </a:r>
            <a:r>
              <a:rPr lang="en-US" sz="1800" dirty="0" smtClean="0"/>
              <a:t> </a:t>
            </a:r>
            <a:r>
              <a:rPr lang="en-US" sz="1800" dirty="0"/>
              <a:t>Y</a:t>
            </a:r>
            <a:r>
              <a:rPr lang="en-US" sz="1800" dirty="0" smtClean="0"/>
              <a:t> </a:t>
            </a:r>
            <a:r>
              <a:rPr lang="en-US" sz="1800" dirty="0"/>
              <a:t>R</a:t>
            </a:r>
            <a:endParaRPr lang="en-US" sz="1800" dirty="0" smtClean="0"/>
          </a:p>
        </p:txBody>
      </p:sp>
      <p:sp>
        <p:nvSpPr>
          <p:cNvPr id="153" name="TextBox 152"/>
          <p:cNvSpPr txBox="1"/>
          <p:nvPr/>
        </p:nvSpPr>
        <p:spPr>
          <a:xfrm>
            <a:off x="7550441" y="2766654"/>
            <a:ext cx="715085" cy="369332"/>
          </a:xfrm>
          <a:prstGeom prst="rect">
            <a:avLst/>
          </a:prstGeom>
          <a:noFill/>
        </p:spPr>
        <p:txBody>
          <a:bodyPr wrap="none" rtlCol="0">
            <a:spAutoFit/>
          </a:bodyPr>
          <a:lstStyle/>
          <a:p>
            <a:r>
              <a:rPr lang="en-US" sz="1800" dirty="0"/>
              <a:t>1</a:t>
            </a:r>
            <a:r>
              <a:rPr lang="en-US" sz="1800" dirty="0" smtClean="0"/>
              <a:t> B </a:t>
            </a:r>
            <a:r>
              <a:rPr lang="en-US" sz="1800" dirty="0"/>
              <a:t>L</a:t>
            </a:r>
            <a:endParaRPr lang="en-US" sz="1800" dirty="0" smtClean="0"/>
          </a:p>
        </p:txBody>
      </p:sp>
      <p:sp>
        <p:nvSpPr>
          <p:cNvPr id="157" name="TextBox 156"/>
          <p:cNvSpPr txBox="1"/>
          <p:nvPr/>
        </p:nvSpPr>
        <p:spPr>
          <a:xfrm>
            <a:off x="2605849" y="2281911"/>
            <a:ext cx="762060" cy="369332"/>
          </a:xfrm>
          <a:prstGeom prst="rect">
            <a:avLst/>
          </a:prstGeom>
          <a:noFill/>
        </p:spPr>
        <p:txBody>
          <a:bodyPr wrap="none" rtlCol="0">
            <a:spAutoFit/>
          </a:bodyPr>
          <a:lstStyle/>
          <a:p>
            <a:pPr algn="r"/>
            <a:r>
              <a:rPr lang="en-US" sz="1800" dirty="0"/>
              <a:t>A</a:t>
            </a:r>
            <a:r>
              <a:rPr lang="en-US" sz="1800" dirty="0" smtClean="0"/>
              <a:t> </a:t>
            </a:r>
            <a:r>
              <a:rPr lang="en-US" sz="1800" dirty="0"/>
              <a:t>0</a:t>
            </a:r>
            <a:r>
              <a:rPr lang="en-US" sz="1800" dirty="0" smtClean="0"/>
              <a:t> </a:t>
            </a:r>
            <a:r>
              <a:rPr lang="en-US" sz="1800" dirty="0"/>
              <a:t>R</a:t>
            </a:r>
            <a:endParaRPr lang="en-US" sz="1800" dirty="0" smtClean="0"/>
          </a:p>
        </p:txBody>
      </p:sp>
      <p:sp>
        <p:nvSpPr>
          <p:cNvPr id="161" name="TextBox 160"/>
          <p:cNvSpPr txBox="1"/>
          <p:nvPr/>
        </p:nvSpPr>
        <p:spPr>
          <a:xfrm>
            <a:off x="2603116" y="4522755"/>
            <a:ext cx="761972" cy="369332"/>
          </a:xfrm>
          <a:prstGeom prst="rect">
            <a:avLst/>
          </a:prstGeom>
          <a:noFill/>
        </p:spPr>
        <p:txBody>
          <a:bodyPr wrap="none" rtlCol="0">
            <a:spAutoFit/>
          </a:bodyPr>
          <a:lstStyle/>
          <a:p>
            <a:pPr algn="r"/>
            <a:r>
              <a:rPr lang="en-US" sz="1800" dirty="0"/>
              <a:t>B</a:t>
            </a:r>
            <a:r>
              <a:rPr lang="en-US" sz="1800" dirty="0" smtClean="0"/>
              <a:t> 1 </a:t>
            </a:r>
            <a:r>
              <a:rPr lang="en-US" sz="1800" dirty="0"/>
              <a:t>R</a:t>
            </a:r>
            <a:endParaRPr lang="en-US" sz="1800" dirty="0" smtClean="0"/>
          </a:p>
        </p:txBody>
      </p:sp>
      <p:sp>
        <p:nvSpPr>
          <p:cNvPr id="256" name="TextBox 255"/>
          <p:cNvSpPr txBox="1"/>
          <p:nvPr/>
        </p:nvSpPr>
        <p:spPr>
          <a:xfrm>
            <a:off x="3155253" y="2871756"/>
            <a:ext cx="689612" cy="369332"/>
          </a:xfrm>
          <a:prstGeom prst="rect">
            <a:avLst/>
          </a:prstGeom>
          <a:noFill/>
        </p:spPr>
        <p:txBody>
          <a:bodyPr wrap="none" rtlCol="0">
            <a:spAutoFit/>
          </a:bodyPr>
          <a:lstStyle/>
          <a:p>
            <a:pPr algn="r"/>
            <a:r>
              <a:rPr lang="en-US" sz="1800" dirty="0"/>
              <a:t>0</a:t>
            </a:r>
            <a:r>
              <a:rPr lang="en-US" sz="1800" dirty="0" smtClean="0"/>
              <a:t> A </a:t>
            </a:r>
            <a:r>
              <a:rPr lang="en-US" sz="1800" dirty="0"/>
              <a:t>L</a:t>
            </a:r>
            <a:endParaRPr lang="en-US" sz="1800" dirty="0" smtClean="0"/>
          </a:p>
        </p:txBody>
      </p:sp>
      <p:sp>
        <p:nvSpPr>
          <p:cNvPr id="257" name="TextBox 256"/>
          <p:cNvSpPr txBox="1"/>
          <p:nvPr/>
        </p:nvSpPr>
        <p:spPr>
          <a:xfrm>
            <a:off x="3143891" y="3831311"/>
            <a:ext cx="715085" cy="369332"/>
          </a:xfrm>
          <a:prstGeom prst="rect">
            <a:avLst/>
          </a:prstGeom>
          <a:noFill/>
        </p:spPr>
        <p:txBody>
          <a:bodyPr wrap="none" rtlCol="0">
            <a:spAutoFit/>
          </a:bodyPr>
          <a:lstStyle/>
          <a:p>
            <a:pPr algn="r"/>
            <a:r>
              <a:rPr lang="en-US" sz="1800" dirty="0"/>
              <a:t>1</a:t>
            </a:r>
            <a:r>
              <a:rPr lang="en-US" sz="1800" dirty="0" smtClean="0"/>
              <a:t> </a:t>
            </a:r>
            <a:r>
              <a:rPr lang="en-US" sz="1800" dirty="0"/>
              <a:t>B</a:t>
            </a:r>
            <a:r>
              <a:rPr lang="en-US" sz="1800" dirty="0" smtClean="0"/>
              <a:t> </a:t>
            </a:r>
            <a:r>
              <a:rPr lang="en-US" sz="1800" dirty="0"/>
              <a:t>L</a:t>
            </a:r>
            <a:endParaRPr lang="en-US" sz="1800" dirty="0" smtClean="0"/>
          </a:p>
        </p:txBody>
      </p:sp>
      <p:sp>
        <p:nvSpPr>
          <p:cNvPr id="258" name="TextBox 257"/>
          <p:cNvSpPr txBox="1"/>
          <p:nvPr/>
        </p:nvSpPr>
        <p:spPr>
          <a:xfrm>
            <a:off x="3673132" y="1853818"/>
            <a:ext cx="351378" cy="369332"/>
          </a:xfrm>
          <a:prstGeom prst="rect">
            <a:avLst/>
          </a:prstGeom>
          <a:noFill/>
        </p:spPr>
        <p:txBody>
          <a:bodyPr wrap="none" rtlCol="0">
            <a:spAutoFit/>
          </a:bodyPr>
          <a:lstStyle/>
          <a:p>
            <a:r>
              <a:rPr lang="en-US" sz="1800" dirty="0" smtClean="0"/>
              <a:t>R</a:t>
            </a:r>
            <a:endParaRPr lang="en-US" sz="1800" dirty="0"/>
          </a:p>
        </p:txBody>
      </p:sp>
      <p:sp>
        <p:nvSpPr>
          <p:cNvPr id="260" name="TextBox 259"/>
          <p:cNvSpPr txBox="1"/>
          <p:nvPr/>
        </p:nvSpPr>
        <p:spPr>
          <a:xfrm>
            <a:off x="4430417" y="2286144"/>
            <a:ext cx="761972" cy="369332"/>
          </a:xfrm>
          <a:prstGeom prst="rect">
            <a:avLst/>
          </a:prstGeom>
          <a:noFill/>
        </p:spPr>
        <p:txBody>
          <a:bodyPr wrap="none" rtlCol="0">
            <a:spAutoFit/>
          </a:bodyPr>
          <a:lstStyle/>
          <a:p>
            <a:r>
              <a:rPr lang="en-US" sz="1800" dirty="0" smtClean="0"/>
              <a:t>1 B </a:t>
            </a:r>
            <a:r>
              <a:rPr lang="en-US" sz="1800" dirty="0"/>
              <a:t>R</a:t>
            </a:r>
            <a:endParaRPr lang="en-US" sz="1800" dirty="0" smtClean="0"/>
          </a:p>
        </p:txBody>
      </p:sp>
      <p:sp>
        <p:nvSpPr>
          <p:cNvPr id="262" name="TextBox 261"/>
          <p:cNvSpPr txBox="1"/>
          <p:nvPr/>
        </p:nvSpPr>
        <p:spPr>
          <a:xfrm>
            <a:off x="4582817" y="4407044"/>
            <a:ext cx="736500" cy="369332"/>
          </a:xfrm>
          <a:prstGeom prst="rect">
            <a:avLst/>
          </a:prstGeom>
          <a:noFill/>
        </p:spPr>
        <p:txBody>
          <a:bodyPr wrap="none" rtlCol="0">
            <a:spAutoFit/>
          </a:bodyPr>
          <a:lstStyle/>
          <a:p>
            <a:r>
              <a:rPr lang="en-US" sz="1800" dirty="0"/>
              <a:t>0</a:t>
            </a:r>
            <a:r>
              <a:rPr lang="en-US" sz="1800" dirty="0" smtClean="0"/>
              <a:t> </a:t>
            </a:r>
            <a:r>
              <a:rPr lang="en-US" sz="1800" dirty="0"/>
              <a:t>A</a:t>
            </a:r>
            <a:r>
              <a:rPr lang="en-US" sz="1800" dirty="0" smtClean="0"/>
              <a:t> </a:t>
            </a:r>
            <a:r>
              <a:rPr lang="en-US" sz="1800" dirty="0"/>
              <a:t>R</a:t>
            </a:r>
            <a:endParaRPr lang="en-US" sz="1800" dirty="0" smtClean="0"/>
          </a:p>
        </p:txBody>
      </p:sp>
      <p:sp>
        <p:nvSpPr>
          <p:cNvPr id="263" name="TextBox 262"/>
          <p:cNvSpPr txBox="1"/>
          <p:nvPr/>
        </p:nvSpPr>
        <p:spPr>
          <a:xfrm>
            <a:off x="6177373" y="2918321"/>
            <a:ext cx="740670" cy="369332"/>
          </a:xfrm>
          <a:prstGeom prst="rect">
            <a:avLst/>
          </a:prstGeom>
          <a:noFill/>
        </p:spPr>
        <p:txBody>
          <a:bodyPr wrap="none" rtlCol="0">
            <a:spAutoFit/>
          </a:bodyPr>
          <a:lstStyle/>
          <a:p>
            <a:r>
              <a:rPr lang="en-US" sz="1800" dirty="0"/>
              <a:t>X</a:t>
            </a:r>
            <a:r>
              <a:rPr lang="en-US" sz="1800" dirty="0" smtClean="0"/>
              <a:t> </a:t>
            </a:r>
            <a:r>
              <a:rPr lang="en-US" sz="1800" dirty="0"/>
              <a:t>X</a:t>
            </a:r>
            <a:r>
              <a:rPr lang="en-US" sz="1800" dirty="0" smtClean="0"/>
              <a:t> </a:t>
            </a:r>
            <a:r>
              <a:rPr lang="en-US" sz="1800" dirty="0"/>
              <a:t>L</a:t>
            </a:r>
            <a:endParaRPr lang="en-US" sz="1800" dirty="0" smtClean="0"/>
          </a:p>
        </p:txBody>
      </p:sp>
      <p:sp>
        <p:nvSpPr>
          <p:cNvPr id="264" name="TextBox 263"/>
          <p:cNvSpPr txBox="1"/>
          <p:nvPr/>
        </p:nvSpPr>
        <p:spPr>
          <a:xfrm>
            <a:off x="6181606" y="3875056"/>
            <a:ext cx="728159" cy="369332"/>
          </a:xfrm>
          <a:prstGeom prst="rect">
            <a:avLst/>
          </a:prstGeom>
          <a:noFill/>
        </p:spPr>
        <p:txBody>
          <a:bodyPr wrap="none" rtlCol="0">
            <a:spAutoFit/>
          </a:bodyPr>
          <a:lstStyle/>
          <a:p>
            <a:r>
              <a:rPr lang="en-US" sz="1800" dirty="0" smtClean="0"/>
              <a:t>Y Y </a:t>
            </a:r>
            <a:r>
              <a:rPr lang="en-US" sz="1800" dirty="0"/>
              <a:t>L</a:t>
            </a:r>
            <a:endParaRPr lang="en-US" sz="1800" dirty="0" smtClean="0"/>
          </a:p>
        </p:txBody>
      </p:sp>
      <p:sp>
        <p:nvSpPr>
          <p:cNvPr id="265" name="TextBox 264"/>
          <p:cNvSpPr txBox="1"/>
          <p:nvPr/>
        </p:nvSpPr>
        <p:spPr>
          <a:xfrm>
            <a:off x="2698576" y="3233235"/>
            <a:ext cx="748923" cy="369332"/>
          </a:xfrm>
          <a:prstGeom prst="rect">
            <a:avLst/>
          </a:prstGeom>
          <a:noFill/>
        </p:spPr>
        <p:txBody>
          <a:bodyPr wrap="none" rtlCol="0">
            <a:spAutoFit/>
          </a:bodyPr>
          <a:lstStyle/>
          <a:p>
            <a:pPr algn="ctr"/>
            <a:r>
              <a:rPr lang="en-US" sz="1800" dirty="0" smtClean="0"/>
              <a:t>◻◻R</a:t>
            </a:r>
          </a:p>
        </p:txBody>
      </p:sp>
      <p:sp>
        <p:nvSpPr>
          <p:cNvPr id="41" name="TextBox 40"/>
          <p:cNvSpPr txBox="1"/>
          <p:nvPr/>
        </p:nvSpPr>
        <p:spPr>
          <a:xfrm>
            <a:off x="3691122" y="3364273"/>
            <a:ext cx="304478" cy="369332"/>
          </a:xfrm>
          <a:prstGeom prst="rect">
            <a:avLst/>
          </a:prstGeom>
          <a:noFill/>
        </p:spPr>
        <p:txBody>
          <a:bodyPr wrap="none" rtlCol="0">
            <a:spAutoFit/>
          </a:bodyPr>
          <a:lstStyle/>
          <a:p>
            <a:pPr algn="ctr"/>
            <a:r>
              <a:rPr lang="en-US" sz="1800" dirty="0"/>
              <a:t>L</a:t>
            </a:r>
          </a:p>
        </p:txBody>
      </p:sp>
      <p:sp>
        <p:nvSpPr>
          <p:cNvPr id="3" name="Rectangle 2"/>
          <p:cNvSpPr/>
          <p:nvPr/>
        </p:nvSpPr>
        <p:spPr bwMode="auto">
          <a:xfrm>
            <a:off x="1665542" y="1547518"/>
            <a:ext cx="2533012" cy="4108208"/>
          </a:xfrm>
          <a:prstGeom prst="rect">
            <a:avLst/>
          </a:prstGeom>
          <a:noFill/>
          <a:ln w="28575" cap="flat" cmpd="sng" algn="ctr">
            <a:solidFill>
              <a:schemeClr val="accent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4" name="TextBox 3"/>
          <p:cNvSpPr txBox="1"/>
          <p:nvPr/>
        </p:nvSpPr>
        <p:spPr>
          <a:xfrm>
            <a:off x="1575325" y="1047871"/>
            <a:ext cx="2800767" cy="400110"/>
          </a:xfrm>
          <a:prstGeom prst="rect">
            <a:avLst/>
          </a:prstGeom>
          <a:noFill/>
        </p:spPr>
        <p:txBody>
          <a:bodyPr wrap="none" rtlCol="0">
            <a:spAutoFit/>
          </a:bodyPr>
          <a:lstStyle/>
          <a:p>
            <a:pPr algn="ctr"/>
            <a:r>
              <a:rPr lang="en-US" dirty="0" smtClean="0">
                <a:solidFill>
                  <a:schemeClr val="accent1"/>
                </a:solidFill>
              </a:rPr>
              <a:t>Try to match next entry</a:t>
            </a:r>
            <a:endParaRPr lang="en-US" dirty="0">
              <a:solidFill>
                <a:schemeClr val="accent1"/>
              </a:solidFill>
            </a:endParaRPr>
          </a:p>
        </p:txBody>
      </p:sp>
      <p:cxnSp>
        <p:nvCxnSpPr>
          <p:cNvPr id="7" name="Straight Arrow Connector 6"/>
          <p:cNvCxnSpPr>
            <a:stCxn id="9" idx="2"/>
            <a:endCxn id="260" idx="3"/>
          </p:cNvCxnSpPr>
          <p:nvPr/>
        </p:nvCxnSpPr>
        <p:spPr bwMode="auto">
          <a:xfrm flipH="1">
            <a:off x="5192389" y="1454919"/>
            <a:ext cx="1130126" cy="1015891"/>
          </a:xfrm>
          <a:prstGeom prst="straightConnector1">
            <a:avLst/>
          </a:prstGeom>
          <a:noFill/>
          <a:ln w="28575" cap="flat" cmpd="sng" algn="ctr">
            <a:solidFill>
              <a:srgbClr val="0075F6"/>
            </a:solidFill>
            <a:prstDash val="solid"/>
            <a:round/>
            <a:headEnd type="none" w="med" len="med"/>
            <a:tailEnd type="arrow"/>
          </a:ln>
          <a:effectLst/>
        </p:spPr>
      </p:cxnSp>
      <p:sp>
        <p:nvSpPr>
          <p:cNvPr id="9" name="TextBox 8"/>
          <p:cNvSpPr txBox="1"/>
          <p:nvPr/>
        </p:nvSpPr>
        <p:spPr>
          <a:xfrm>
            <a:off x="5766939" y="1054809"/>
            <a:ext cx="1111152" cy="400110"/>
          </a:xfrm>
          <a:prstGeom prst="rect">
            <a:avLst/>
          </a:prstGeom>
          <a:noFill/>
        </p:spPr>
        <p:txBody>
          <a:bodyPr wrap="none" rtlCol="0">
            <a:spAutoFit/>
          </a:bodyPr>
          <a:lstStyle/>
          <a:p>
            <a:r>
              <a:rPr lang="en-US" dirty="0" smtClean="0">
                <a:solidFill>
                  <a:srgbClr val="0075F6"/>
                </a:solidFill>
              </a:rPr>
              <a:t>No luck!</a:t>
            </a:r>
            <a:endParaRPr lang="en-US" dirty="0">
              <a:solidFill>
                <a:srgbClr val="0075F6"/>
              </a:solidFill>
            </a:endParaRPr>
          </a:p>
        </p:txBody>
      </p:sp>
      <p:cxnSp>
        <p:nvCxnSpPr>
          <p:cNvPr id="13" name="Straight Arrow Connector 12"/>
          <p:cNvCxnSpPr>
            <a:stCxn id="54" idx="0"/>
            <a:endCxn id="152" idx="2"/>
          </p:cNvCxnSpPr>
          <p:nvPr/>
        </p:nvCxnSpPr>
        <p:spPr bwMode="auto">
          <a:xfrm flipV="1">
            <a:off x="886872" y="3599510"/>
            <a:ext cx="691719" cy="1126046"/>
          </a:xfrm>
          <a:prstGeom prst="straightConnector1">
            <a:avLst/>
          </a:prstGeom>
          <a:noFill/>
          <a:ln w="28575" cap="flat" cmpd="sng" algn="ctr">
            <a:solidFill>
              <a:srgbClr val="0075F6"/>
            </a:solidFill>
            <a:prstDash val="solid"/>
            <a:round/>
            <a:headEnd type="none" w="med" len="med"/>
            <a:tailEnd type="arrow"/>
          </a:ln>
          <a:effectLst/>
        </p:spPr>
      </p:cxnSp>
      <p:sp>
        <p:nvSpPr>
          <p:cNvPr id="54" name="TextBox 53"/>
          <p:cNvSpPr txBox="1"/>
          <p:nvPr/>
        </p:nvSpPr>
        <p:spPr>
          <a:xfrm>
            <a:off x="395291" y="4725556"/>
            <a:ext cx="983162" cy="400110"/>
          </a:xfrm>
          <a:prstGeom prst="rect">
            <a:avLst/>
          </a:prstGeom>
          <a:noFill/>
        </p:spPr>
        <p:txBody>
          <a:bodyPr wrap="none" rtlCol="0">
            <a:spAutoFit/>
          </a:bodyPr>
          <a:lstStyle/>
          <a:p>
            <a:r>
              <a:rPr lang="en-US" dirty="0" smtClean="0">
                <a:solidFill>
                  <a:srgbClr val="0075F6"/>
                </a:solidFill>
              </a:rPr>
              <a:t>Found!</a:t>
            </a:r>
            <a:endParaRPr lang="en-US" dirty="0">
              <a:solidFill>
                <a:srgbClr val="0075F6"/>
              </a:solidFill>
            </a:endParaRPr>
          </a:p>
        </p:txBody>
      </p:sp>
      <p:sp>
        <p:nvSpPr>
          <p:cNvPr id="57" name="Rectangle 56"/>
          <p:cNvSpPr/>
          <p:nvPr/>
        </p:nvSpPr>
        <p:spPr bwMode="auto">
          <a:xfrm>
            <a:off x="5163181" y="1547248"/>
            <a:ext cx="3331083" cy="2394410"/>
          </a:xfrm>
          <a:prstGeom prst="rect">
            <a:avLst/>
          </a:prstGeom>
          <a:noFill/>
          <a:ln w="28575" cap="flat" cmpd="sng" algn="ctr">
            <a:solidFill>
              <a:schemeClr val="accent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17" name="TextBox 16"/>
          <p:cNvSpPr txBox="1"/>
          <p:nvPr/>
        </p:nvSpPr>
        <p:spPr>
          <a:xfrm>
            <a:off x="6750252" y="3976357"/>
            <a:ext cx="2393748" cy="1015663"/>
          </a:xfrm>
          <a:prstGeom prst="rect">
            <a:avLst/>
          </a:prstGeom>
          <a:noFill/>
        </p:spPr>
        <p:txBody>
          <a:bodyPr wrap="square" rtlCol="0">
            <a:spAutoFit/>
          </a:bodyPr>
          <a:lstStyle/>
          <a:p>
            <a:pPr algn="ctr"/>
            <a:r>
              <a:rPr lang="en-US" dirty="0" smtClean="0">
                <a:solidFill>
                  <a:srgbClr val="0075F6"/>
                </a:solidFill>
              </a:rPr>
              <a:t>Exclude entries already visited from next search</a:t>
            </a:r>
            <a:endParaRPr lang="en-US" dirty="0">
              <a:solidFill>
                <a:srgbClr val="0075F6"/>
              </a:solidFill>
            </a:endParaRPr>
          </a:p>
        </p:txBody>
      </p:sp>
      <p:sp>
        <p:nvSpPr>
          <p:cNvPr id="59" name="TextBox 58"/>
          <p:cNvSpPr txBox="1"/>
          <p:nvPr/>
        </p:nvSpPr>
        <p:spPr>
          <a:xfrm>
            <a:off x="263710" y="3074217"/>
            <a:ext cx="1381013" cy="707886"/>
          </a:xfrm>
          <a:prstGeom prst="rect">
            <a:avLst/>
          </a:prstGeom>
          <a:noFill/>
        </p:spPr>
        <p:txBody>
          <a:bodyPr wrap="square" rtlCol="0">
            <a:spAutoFit/>
          </a:bodyPr>
          <a:lstStyle/>
          <a:p>
            <a:r>
              <a:rPr lang="en-US" dirty="0" smtClean="0"/>
              <a:t>to next slide</a:t>
            </a:r>
            <a:endParaRPr lang="en-US" dirty="0"/>
          </a:p>
        </p:txBody>
      </p:sp>
    </p:spTree>
    <p:extLst>
      <p:ext uri="{BB962C8B-B14F-4D97-AF65-F5344CB8AC3E}">
        <p14:creationId xmlns:p14="http://schemas.microsoft.com/office/powerpoint/2010/main" val="77668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3" nodeType="clickEffect">
                                  <p:stCondLst>
                                    <p:cond delay="0"/>
                                  </p:stCondLst>
                                  <p:childTnLst>
                                    <p:set>
                                      <p:cBhvr>
                                        <p:cTn id="48" dur="1" fill="hold">
                                          <p:stCondLst>
                                            <p:cond delay="0"/>
                                          </p:stCondLst>
                                        </p:cTn>
                                        <p:tgtEl>
                                          <p:spTgt spid="5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9" grpId="0"/>
      <p:bldP spid="9" grpId="1"/>
      <p:bldP spid="54" grpId="0"/>
      <p:bldP spid="54" grpId="1"/>
      <p:bldP spid="57" grpId="0" animBg="1"/>
      <p:bldP spid="57" grpId="1" animBg="1"/>
      <p:bldP spid="57" grpId="2" animBg="1"/>
      <p:bldP spid="57" grpId="3" animBg="1"/>
      <p:bldP spid="17" grpId="0"/>
      <p:bldP spid="17"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UTM: execute transition</a:t>
            </a:r>
            <a:endParaRPr lang="en-US" dirty="0"/>
          </a:p>
        </p:txBody>
      </p:sp>
      <p:sp>
        <p:nvSpPr>
          <p:cNvPr id="292" name="TextBox 291"/>
          <p:cNvSpPr txBox="1"/>
          <p:nvPr/>
        </p:nvSpPr>
        <p:spPr>
          <a:xfrm>
            <a:off x="1693916" y="1949457"/>
            <a:ext cx="304478" cy="369332"/>
          </a:xfrm>
          <a:prstGeom prst="rect">
            <a:avLst/>
          </a:prstGeom>
          <a:noFill/>
        </p:spPr>
        <p:txBody>
          <a:bodyPr wrap="none" rtlCol="0">
            <a:spAutoFit/>
          </a:bodyPr>
          <a:lstStyle/>
          <a:p>
            <a:pPr algn="ctr"/>
            <a:r>
              <a:rPr lang="en-US" sz="1800" dirty="0"/>
              <a:t>L</a:t>
            </a:r>
          </a:p>
        </p:txBody>
      </p:sp>
      <p:sp>
        <p:nvSpPr>
          <p:cNvPr id="41" name="TextBox 40"/>
          <p:cNvSpPr txBox="1"/>
          <p:nvPr/>
        </p:nvSpPr>
        <p:spPr>
          <a:xfrm>
            <a:off x="1669354" y="3391931"/>
            <a:ext cx="351378" cy="369332"/>
          </a:xfrm>
          <a:prstGeom prst="rect">
            <a:avLst/>
          </a:prstGeom>
          <a:noFill/>
        </p:spPr>
        <p:txBody>
          <a:bodyPr wrap="none" rtlCol="0">
            <a:spAutoFit/>
          </a:bodyPr>
          <a:lstStyle/>
          <a:p>
            <a:r>
              <a:rPr lang="en-US" sz="1800" dirty="0" smtClean="0"/>
              <a:t>R</a:t>
            </a:r>
            <a:endParaRPr lang="en-US" sz="1800" dirty="0"/>
          </a:p>
        </p:txBody>
      </p:sp>
      <p:sp>
        <p:nvSpPr>
          <p:cNvPr id="47" name="Oval 46"/>
          <p:cNvSpPr/>
          <p:nvPr/>
        </p:nvSpPr>
        <p:spPr bwMode="auto">
          <a:xfrm>
            <a:off x="1663711" y="3400697"/>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48" name="Straight Arrow Connector 47"/>
          <p:cNvCxnSpPr>
            <a:endCxn id="47" idx="2"/>
          </p:cNvCxnSpPr>
          <p:nvPr/>
        </p:nvCxnSpPr>
        <p:spPr bwMode="auto">
          <a:xfrm flipV="1">
            <a:off x="1354667" y="3580697"/>
            <a:ext cx="309044" cy="3525"/>
          </a:xfrm>
          <a:prstGeom prst="straightConnector1">
            <a:avLst/>
          </a:prstGeom>
          <a:noFill/>
          <a:ln w="28575" cap="flat" cmpd="sng" algn="ctr">
            <a:solidFill>
              <a:schemeClr val="tx1"/>
            </a:solidFill>
            <a:prstDash val="solid"/>
            <a:round/>
            <a:headEnd type="none" w="med" len="med"/>
            <a:tailEnd type="triangle" w="lg" len="lg"/>
          </a:ln>
          <a:effectLst/>
        </p:spPr>
      </p:cxnSp>
      <p:sp>
        <p:nvSpPr>
          <p:cNvPr id="53" name="Oval 52"/>
          <p:cNvSpPr/>
          <p:nvPr/>
        </p:nvSpPr>
        <p:spPr bwMode="auto">
          <a:xfrm>
            <a:off x="1667943" y="1951486"/>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54" name="Oval 53"/>
          <p:cNvSpPr/>
          <p:nvPr/>
        </p:nvSpPr>
        <p:spPr bwMode="auto">
          <a:xfrm>
            <a:off x="1665120" y="4855553"/>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55" name="Straight Arrow Connector 54"/>
          <p:cNvCxnSpPr>
            <a:stCxn id="47" idx="0"/>
            <a:endCxn id="53" idx="4"/>
          </p:cNvCxnSpPr>
          <p:nvPr/>
        </p:nvCxnSpPr>
        <p:spPr bwMode="auto">
          <a:xfrm flipV="1">
            <a:off x="1843711" y="2311486"/>
            <a:ext cx="4232" cy="1089211"/>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58" name="Straight Arrow Connector 57"/>
          <p:cNvCxnSpPr>
            <a:stCxn id="47" idx="4"/>
            <a:endCxn id="54" idx="0"/>
          </p:cNvCxnSpPr>
          <p:nvPr/>
        </p:nvCxnSpPr>
        <p:spPr bwMode="auto">
          <a:xfrm>
            <a:off x="1843711" y="3760697"/>
            <a:ext cx="1409" cy="1094856"/>
          </a:xfrm>
          <a:prstGeom prst="straightConnector1">
            <a:avLst/>
          </a:prstGeom>
          <a:noFill/>
          <a:ln w="28575" cap="flat" cmpd="sng" algn="ctr">
            <a:solidFill>
              <a:schemeClr val="tx1"/>
            </a:solidFill>
            <a:prstDash val="solid"/>
            <a:round/>
            <a:headEnd type="none" w="med" len="med"/>
            <a:tailEnd type="triangle" w="lg" len="lg"/>
          </a:ln>
          <a:effectLst/>
        </p:spPr>
      </p:cxnSp>
      <p:sp>
        <p:nvSpPr>
          <p:cNvPr id="64" name="Oval 63"/>
          <p:cNvSpPr/>
          <p:nvPr/>
        </p:nvSpPr>
        <p:spPr bwMode="auto">
          <a:xfrm>
            <a:off x="3091004" y="1946633"/>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65" name="Oval 64"/>
          <p:cNvSpPr/>
          <p:nvPr/>
        </p:nvSpPr>
        <p:spPr bwMode="auto">
          <a:xfrm>
            <a:off x="3109348" y="3397253"/>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66" name="Oval 65"/>
          <p:cNvSpPr/>
          <p:nvPr/>
        </p:nvSpPr>
        <p:spPr bwMode="auto">
          <a:xfrm>
            <a:off x="3099470" y="4861987"/>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67" name="Straight Arrow Connector 66"/>
          <p:cNvCxnSpPr>
            <a:stCxn id="53" idx="6"/>
            <a:endCxn id="64" idx="2"/>
          </p:cNvCxnSpPr>
          <p:nvPr/>
        </p:nvCxnSpPr>
        <p:spPr bwMode="auto">
          <a:xfrm flipV="1">
            <a:off x="2027943" y="2126633"/>
            <a:ext cx="1063061" cy="4853"/>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68" name="Straight Arrow Connector 67"/>
          <p:cNvCxnSpPr>
            <a:stCxn id="64" idx="6"/>
            <a:endCxn id="69" idx="2"/>
          </p:cNvCxnSpPr>
          <p:nvPr/>
        </p:nvCxnSpPr>
        <p:spPr bwMode="auto">
          <a:xfrm flipV="1">
            <a:off x="3451004" y="2123810"/>
            <a:ext cx="1069455" cy="2823"/>
          </a:xfrm>
          <a:prstGeom prst="straightConnector1">
            <a:avLst/>
          </a:prstGeom>
          <a:noFill/>
          <a:ln w="28575" cap="flat" cmpd="sng" algn="ctr">
            <a:solidFill>
              <a:schemeClr val="tx1"/>
            </a:solidFill>
            <a:prstDash val="solid"/>
            <a:round/>
            <a:headEnd type="none" w="med" len="med"/>
            <a:tailEnd type="triangle" w="lg" len="lg"/>
          </a:ln>
          <a:effectLst/>
        </p:spPr>
      </p:cxnSp>
      <p:sp>
        <p:nvSpPr>
          <p:cNvPr id="69" name="Oval 68"/>
          <p:cNvSpPr/>
          <p:nvPr/>
        </p:nvSpPr>
        <p:spPr bwMode="auto">
          <a:xfrm>
            <a:off x="4520459" y="1943810"/>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70" name="Oval 69"/>
          <p:cNvSpPr/>
          <p:nvPr/>
        </p:nvSpPr>
        <p:spPr bwMode="auto">
          <a:xfrm>
            <a:off x="4535980" y="4852110"/>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74" name="Oval 73"/>
          <p:cNvSpPr/>
          <p:nvPr/>
        </p:nvSpPr>
        <p:spPr bwMode="auto">
          <a:xfrm>
            <a:off x="4521869" y="3391610"/>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76" name="Oval 75"/>
          <p:cNvSpPr/>
          <p:nvPr/>
        </p:nvSpPr>
        <p:spPr bwMode="auto">
          <a:xfrm>
            <a:off x="6278704" y="3384555"/>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79" name="Straight Arrow Connector 78"/>
          <p:cNvCxnSpPr>
            <a:stCxn id="69" idx="4"/>
            <a:endCxn id="74" idx="0"/>
          </p:cNvCxnSpPr>
          <p:nvPr/>
        </p:nvCxnSpPr>
        <p:spPr bwMode="auto">
          <a:xfrm>
            <a:off x="4700459" y="2303810"/>
            <a:ext cx="1410" cy="1087800"/>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82" name="Straight Arrow Connector 81"/>
          <p:cNvCxnSpPr>
            <a:stCxn id="70" idx="0"/>
            <a:endCxn id="74" idx="4"/>
          </p:cNvCxnSpPr>
          <p:nvPr/>
        </p:nvCxnSpPr>
        <p:spPr bwMode="auto">
          <a:xfrm flipH="1" flipV="1">
            <a:off x="4701869" y="3751610"/>
            <a:ext cx="14111" cy="1100500"/>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84" name="Straight Arrow Connector 83"/>
          <p:cNvCxnSpPr>
            <a:stCxn id="54" idx="6"/>
            <a:endCxn id="66" idx="2"/>
          </p:cNvCxnSpPr>
          <p:nvPr/>
        </p:nvCxnSpPr>
        <p:spPr bwMode="auto">
          <a:xfrm>
            <a:off x="2025120" y="5035553"/>
            <a:ext cx="1074350" cy="6434"/>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87" name="Straight Arrow Connector 86"/>
          <p:cNvCxnSpPr>
            <a:stCxn id="66" idx="0"/>
            <a:endCxn id="65" idx="4"/>
          </p:cNvCxnSpPr>
          <p:nvPr/>
        </p:nvCxnSpPr>
        <p:spPr bwMode="auto">
          <a:xfrm flipV="1">
            <a:off x="3279470" y="3757253"/>
            <a:ext cx="9878" cy="1104734"/>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90" name="Straight Arrow Connector 89"/>
          <p:cNvCxnSpPr>
            <a:stCxn id="64" idx="4"/>
            <a:endCxn id="65" idx="0"/>
          </p:cNvCxnSpPr>
          <p:nvPr/>
        </p:nvCxnSpPr>
        <p:spPr bwMode="auto">
          <a:xfrm>
            <a:off x="3271004" y="2306633"/>
            <a:ext cx="18344" cy="1090620"/>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93" name="Straight Arrow Connector 92"/>
          <p:cNvCxnSpPr>
            <a:stCxn id="65" idx="2"/>
            <a:endCxn id="47" idx="6"/>
          </p:cNvCxnSpPr>
          <p:nvPr/>
        </p:nvCxnSpPr>
        <p:spPr bwMode="auto">
          <a:xfrm flipH="1">
            <a:off x="2023711" y="3577253"/>
            <a:ext cx="1085637" cy="3444"/>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96" name="Straight Arrow Connector 95"/>
          <p:cNvCxnSpPr>
            <a:stCxn id="66" idx="6"/>
            <a:endCxn id="70" idx="2"/>
          </p:cNvCxnSpPr>
          <p:nvPr/>
        </p:nvCxnSpPr>
        <p:spPr bwMode="auto">
          <a:xfrm flipV="1">
            <a:off x="3459470" y="5032110"/>
            <a:ext cx="1076510" cy="9877"/>
          </a:xfrm>
          <a:prstGeom prst="straightConnector1">
            <a:avLst/>
          </a:prstGeom>
          <a:noFill/>
          <a:ln w="28575" cap="flat" cmpd="sng" algn="ctr">
            <a:solidFill>
              <a:schemeClr val="tx1"/>
            </a:solidFill>
            <a:prstDash val="solid"/>
            <a:round/>
            <a:headEnd type="none" w="med" len="med"/>
            <a:tailEnd type="triangle" w="lg" len="lg"/>
          </a:ln>
          <a:effectLst/>
        </p:spPr>
      </p:cxnSp>
      <p:cxnSp>
        <p:nvCxnSpPr>
          <p:cNvPr id="99" name="Straight Arrow Connector 98"/>
          <p:cNvCxnSpPr>
            <a:stCxn id="74" idx="6"/>
            <a:endCxn id="76" idx="2"/>
          </p:cNvCxnSpPr>
          <p:nvPr/>
        </p:nvCxnSpPr>
        <p:spPr bwMode="auto">
          <a:xfrm flipV="1">
            <a:off x="4881869" y="3564555"/>
            <a:ext cx="1396835" cy="7055"/>
          </a:xfrm>
          <a:prstGeom prst="straightConnector1">
            <a:avLst/>
          </a:prstGeom>
          <a:noFill/>
          <a:ln w="28575" cap="flat" cmpd="sng" algn="ctr">
            <a:solidFill>
              <a:schemeClr val="tx1"/>
            </a:solidFill>
            <a:prstDash val="solid"/>
            <a:round/>
            <a:headEnd type="none" w="med" len="med"/>
            <a:tailEnd type="triangle" w="lg" len="lg"/>
          </a:ln>
          <a:effectLst/>
        </p:spPr>
      </p:cxnSp>
      <p:sp>
        <p:nvSpPr>
          <p:cNvPr id="102" name="TextBox 101"/>
          <p:cNvSpPr txBox="1"/>
          <p:nvPr/>
        </p:nvSpPr>
        <p:spPr>
          <a:xfrm>
            <a:off x="1155707" y="2671378"/>
            <a:ext cx="689612" cy="369332"/>
          </a:xfrm>
          <a:prstGeom prst="rect">
            <a:avLst/>
          </a:prstGeom>
          <a:noFill/>
        </p:spPr>
        <p:txBody>
          <a:bodyPr wrap="none" rtlCol="0">
            <a:spAutoFit/>
          </a:bodyPr>
          <a:lstStyle/>
          <a:p>
            <a:pPr algn="r"/>
            <a:r>
              <a:rPr lang="en-US" sz="1800" dirty="0"/>
              <a:t>0</a:t>
            </a:r>
            <a:r>
              <a:rPr lang="en-US" sz="1800" dirty="0" smtClean="0"/>
              <a:t> A </a:t>
            </a:r>
            <a:r>
              <a:rPr lang="en-US" sz="1800" dirty="0"/>
              <a:t>L</a:t>
            </a:r>
            <a:endParaRPr lang="en-US" sz="1800" dirty="0" smtClean="0"/>
          </a:p>
        </p:txBody>
      </p:sp>
      <p:sp>
        <p:nvSpPr>
          <p:cNvPr id="105" name="TextBox 104"/>
          <p:cNvSpPr txBox="1"/>
          <p:nvPr/>
        </p:nvSpPr>
        <p:spPr>
          <a:xfrm>
            <a:off x="1134467" y="4023223"/>
            <a:ext cx="715085" cy="369332"/>
          </a:xfrm>
          <a:prstGeom prst="rect">
            <a:avLst/>
          </a:prstGeom>
          <a:noFill/>
        </p:spPr>
        <p:txBody>
          <a:bodyPr wrap="none" rtlCol="0">
            <a:spAutoFit/>
          </a:bodyPr>
          <a:lstStyle/>
          <a:p>
            <a:pPr algn="r"/>
            <a:r>
              <a:rPr lang="en-US" sz="1800" dirty="0" smtClean="0"/>
              <a:t>1 </a:t>
            </a:r>
            <a:r>
              <a:rPr lang="en-US" sz="1800" dirty="0"/>
              <a:t>B</a:t>
            </a:r>
            <a:r>
              <a:rPr lang="en-US" sz="1800" dirty="0" smtClean="0"/>
              <a:t> </a:t>
            </a:r>
            <a:r>
              <a:rPr lang="en-US" sz="1800" dirty="0"/>
              <a:t>L</a:t>
            </a:r>
            <a:endParaRPr lang="en-US" sz="1800" dirty="0" smtClean="0"/>
          </a:p>
        </p:txBody>
      </p:sp>
      <p:sp>
        <p:nvSpPr>
          <p:cNvPr id="106" name="TextBox 105"/>
          <p:cNvSpPr txBox="1"/>
          <p:nvPr/>
        </p:nvSpPr>
        <p:spPr>
          <a:xfrm>
            <a:off x="1698149" y="4846469"/>
            <a:ext cx="304478" cy="369332"/>
          </a:xfrm>
          <a:prstGeom prst="rect">
            <a:avLst/>
          </a:prstGeom>
          <a:noFill/>
        </p:spPr>
        <p:txBody>
          <a:bodyPr wrap="none" rtlCol="0">
            <a:spAutoFit/>
          </a:bodyPr>
          <a:lstStyle/>
          <a:p>
            <a:pPr algn="ctr"/>
            <a:r>
              <a:rPr lang="en-US" sz="1800" dirty="0"/>
              <a:t>L</a:t>
            </a:r>
          </a:p>
        </p:txBody>
      </p:sp>
      <p:sp>
        <p:nvSpPr>
          <p:cNvPr id="107" name="TextBox 106"/>
          <p:cNvSpPr txBox="1"/>
          <p:nvPr/>
        </p:nvSpPr>
        <p:spPr>
          <a:xfrm>
            <a:off x="2081840" y="1793667"/>
            <a:ext cx="748923" cy="369332"/>
          </a:xfrm>
          <a:prstGeom prst="rect">
            <a:avLst/>
          </a:prstGeom>
          <a:noFill/>
        </p:spPr>
        <p:txBody>
          <a:bodyPr wrap="none" rtlCol="0">
            <a:spAutoFit/>
          </a:bodyPr>
          <a:lstStyle/>
          <a:p>
            <a:pPr algn="ctr"/>
            <a:r>
              <a:rPr lang="en-US" sz="1800" dirty="0" smtClean="0"/>
              <a:t>◻◻R</a:t>
            </a:r>
          </a:p>
        </p:txBody>
      </p:sp>
      <p:sp>
        <p:nvSpPr>
          <p:cNvPr id="108" name="TextBox 107"/>
          <p:cNvSpPr txBox="1"/>
          <p:nvPr/>
        </p:nvSpPr>
        <p:spPr>
          <a:xfrm>
            <a:off x="2079016" y="5001123"/>
            <a:ext cx="748923" cy="369332"/>
          </a:xfrm>
          <a:prstGeom prst="rect">
            <a:avLst/>
          </a:prstGeom>
          <a:noFill/>
        </p:spPr>
        <p:txBody>
          <a:bodyPr wrap="none" rtlCol="0">
            <a:spAutoFit/>
          </a:bodyPr>
          <a:lstStyle/>
          <a:p>
            <a:pPr algn="ctr"/>
            <a:r>
              <a:rPr lang="en-US" sz="1800" dirty="0" smtClean="0"/>
              <a:t>◻◻R</a:t>
            </a:r>
          </a:p>
        </p:txBody>
      </p:sp>
      <p:sp>
        <p:nvSpPr>
          <p:cNvPr id="111" name="TextBox 110"/>
          <p:cNvSpPr txBox="1"/>
          <p:nvPr/>
        </p:nvSpPr>
        <p:spPr>
          <a:xfrm>
            <a:off x="3105865" y="1942720"/>
            <a:ext cx="351378" cy="369332"/>
          </a:xfrm>
          <a:prstGeom prst="rect">
            <a:avLst/>
          </a:prstGeom>
          <a:noFill/>
        </p:spPr>
        <p:txBody>
          <a:bodyPr wrap="none" rtlCol="0">
            <a:spAutoFit/>
          </a:bodyPr>
          <a:lstStyle/>
          <a:p>
            <a:r>
              <a:rPr lang="en-US" sz="1800" dirty="0" smtClean="0"/>
              <a:t>R</a:t>
            </a:r>
            <a:endParaRPr lang="en-US" sz="1800" dirty="0"/>
          </a:p>
        </p:txBody>
      </p:sp>
      <p:sp>
        <p:nvSpPr>
          <p:cNvPr id="112" name="TextBox 111"/>
          <p:cNvSpPr txBox="1"/>
          <p:nvPr/>
        </p:nvSpPr>
        <p:spPr>
          <a:xfrm>
            <a:off x="3088932" y="4853843"/>
            <a:ext cx="351378" cy="369332"/>
          </a:xfrm>
          <a:prstGeom prst="rect">
            <a:avLst/>
          </a:prstGeom>
          <a:noFill/>
        </p:spPr>
        <p:txBody>
          <a:bodyPr wrap="none" rtlCol="0">
            <a:spAutoFit/>
          </a:bodyPr>
          <a:lstStyle/>
          <a:p>
            <a:r>
              <a:rPr lang="en-US" sz="1800" dirty="0" smtClean="0"/>
              <a:t>R</a:t>
            </a:r>
            <a:endParaRPr lang="en-US" sz="1800" dirty="0"/>
          </a:p>
        </p:txBody>
      </p:sp>
      <p:sp>
        <p:nvSpPr>
          <p:cNvPr id="114" name="TextBox 113"/>
          <p:cNvSpPr txBox="1"/>
          <p:nvPr/>
        </p:nvSpPr>
        <p:spPr>
          <a:xfrm>
            <a:off x="3215607" y="2528374"/>
            <a:ext cx="736500" cy="369332"/>
          </a:xfrm>
          <a:prstGeom prst="rect">
            <a:avLst/>
          </a:prstGeom>
          <a:noFill/>
        </p:spPr>
        <p:txBody>
          <a:bodyPr wrap="none" rtlCol="0">
            <a:spAutoFit/>
          </a:bodyPr>
          <a:lstStyle/>
          <a:p>
            <a:pPr algn="r"/>
            <a:r>
              <a:rPr lang="en-US" sz="1800" dirty="0"/>
              <a:t>0</a:t>
            </a:r>
            <a:r>
              <a:rPr lang="en-US" sz="1800" dirty="0" smtClean="0"/>
              <a:t> A </a:t>
            </a:r>
            <a:r>
              <a:rPr lang="en-US" sz="1800" dirty="0"/>
              <a:t>R</a:t>
            </a:r>
            <a:endParaRPr lang="en-US" sz="1800" dirty="0" smtClean="0"/>
          </a:p>
        </p:txBody>
      </p:sp>
      <p:sp>
        <p:nvSpPr>
          <p:cNvPr id="115" name="TextBox 114"/>
          <p:cNvSpPr txBox="1"/>
          <p:nvPr/>
        </p:nvSpPr>
        <p:spPr>
          <a:xfrm>
            <a:off x="3236934" y="4014155"/>
            <a:ext cx="761972" cy="369332"/>
          </a:xfrm>
          <a:prstGeom prst="rect">
            <a:avLst/>
          </a:prstGeom>
          <a:noFill/>
        </p:spPr>
        <p:txBody>
          <a:bodyPr wrap="none" rtlCol="0">
            <a:spAutoFit/>
          </a:bodyPr>
          <a:lstStyle/>
          <a:p>
            <a:pPr algn="r"/>
            <a:r>
              <a:rPr lang="en-US" sz="1800" dirty="0"/>
              <a:t>0</a:t>
            </a:r>
            <a:r>
              <a:rPr lang="en-US" sz="1800" dirty="0" smtClean="0"/>
              <a:t> </a:t>
            </a:r>
            <a:r>
              <a:rPr lang="en-US" sz="1800" dirty="0"/>
              <a:t>B</a:t>
            </a:r>
            <a:r>
              <a:rPr lang="en-US" sz="1800" dirty="0" smtClean="0"/>
              <a:t> </a:t>
            </a:r>
            <a:r>
              <a:rPr lang="en-US" sz="1800" dirty="0"/>
              <a:t>R</a:t>
            </a:r>
            <a:endParaRPr lang="en-US" sz="1800" dirty="0" smtClean="0"/>
          </a:p>
        </p:txBody>
      </p:sp>
      <p:sp>
        <p:nvSpPr>
          <p:cNvPr id="120" name="TextBox 119"/>
          <p:cNvSpPr txBox="1"/>
          <p:nvPr/>
        </p:nvSpPr>
        <p:spPr>
          <a:xfrm>
            <a:off x="3103045" y="3372176"/>
            <a:ext cx="351378" cy="369332"/>
          </a:xfrm>
          <a:prstGeom prst="rect">
            <a:avLst/>
          </a:prstGeom>
          <a:noFill/>
        </p:spPr>
        <p:txBody>
          <a:bodyPr wrap="none" rtlCol="0">
            <a:spAutoFit/>
          </a:bodyPr>
          <a:lstStyle/>
          <a:p>
            <a:r>
              <a:rPr lang="en-US" sz="1800" dirty="0" smtClean="0"/>
              <a:t>R</a:t>
            </a:r>
            <a:endParaRPr lang="en-US" sz="1800" dirty="0"/>
          </a:p>
        </p:txBody>
      </p:sp>
      <p:sp>
        <p:nvSpPr>
          <p:cNvPr id="123" name="TextBox 122"/>
          <p:cNvSpPr txBox="1"/>
          <p:nvPr/>
        </p:nvSpPr>
        <p:spPr>
          <a:xfrm>
            <a:off x="2312899" y="3230178"/>
            <a:ext cx="775047" cy="369332"/>
          </a:xfrm>
          <a:prstGeom prst="rect">
            <a:avLst/>
          </a:prstGeom>
          <a:noFill/>
        </p:spPr>
        <p:txBody>
          <a:bodyPr wrap="none" rtlCol="0">
            <a:spAutoFit/>
          </a:bodyPr>
          <a:lstStyle/>
          <a:p>
            <a:pPr algn="ctr"/>
            <a:r>
              <a:rPr lang="en-US" sz="1800" dirty="0"/>
              <a:t>Y</a:t>
            </a:r>
            <a:r>
              <a:rPr lang="en-US" sz="1800" dirty="0" smtClean="0"/>
              <a:t> </a:t>
            </a:r>
            <a:r>
              <a:rPr lang="en-US" sz="1800" dirty="0"/>
              <a:t>Y</a:t>
            </a:r>
            <a:r>
              <a:rPr lang="en-US" sz="1800" dirty="0" smtClean="0"/>
              <a:t> R</a:t>
            </a:r>
          </a:p>
        </p:txBody>
      </p:sp>
      <p:sp>
        <p:nvSpPr>
          <p:cNvPr id="124" name="TextBox 123"/>
          <p:cNvSpPr txBox="1"/>
          <p:nvPr/>
        </p:nvSpPr>
        <p:spPr>
          <a:xfrm>
            <a:off x="3575300" y="1816244"/>
            <a:ext cx="728159" cy="369332"/>
          </a:xfrm>
          <a:prstGeom prst="rect">
            <a:avLst/>
          </a:prstGeom>
          <a:noFill/>
        </p:spPr>
        <p:txBody>
          <a:bodyPr wrap="none" rtlCol="0">
            <a:spAutoFit/>
          </a:bodyPr>
          <a:lstStyle/>
          <a:p>
            <a:pPr algn="ctr"/>
            <a:r>
              <a:rPr lang="en-US" sz="1800" dirty="0"/>
              <a:t>Y</a:t>
            </a:r>
            <a:r>
              <a:rPr lang="en-US" sz="1800" dirty="0" smtClean="0"/>
              <a:t> </a:t>
            </a:r>
            <a:r>
              <a:rPr lang="en-US" sz="1800" dirty="0"/>
              <a:t>Y</a:t>
            </a:r>
            <a:r>
              <a:rPr lang="en-US" sz="1800" dirty="0" smtClean="0"/>
              <a:t> L</a:t>
            </a:r>
          </a:p>
        </p:txBody>
      </p:sp>
      <p:sp>
        <p:nvSpPr>
          <p:cNvPr id="126" name="TextBox 125"/>
          <p:cNvSpPr txBox="1"/>
          <p:nvPr/>
        </p:nvSpPr>
        <p:spPr>
          <a:xfrm>
            <a:off x="4675542" y="2519365"/>
            <a:ext cx="1255857" cy="369332"/>
          </a:xfrm>
          <a:prstGeom prst="rect">
            <a:avLst/>
          </a:prstGeom>
          <a:noFill/>
        </p:spPr>
        <p:txBody>
          <a:bodyPr wrap="none" rtlCol="0">
            <a:spAutoFit/>
          </a:bodyPr>
          <a:lstStyle/>
          <a:p>
            <a:r>
              <a:rPr lang="en-US" sz="1800" dirty="0" smtClean="0">
                <a:solidFill>
                  <a:srgbClr val="FF0000"/>
                </a:solidFill>
              </a:rPr>
              <a:t>A A S </a:t>
            </a:r>
            <a:r>
              <a:rPr lang="en-US" sz="1800" u="sng" dirty="0" smtClean="0">
                <a:solidFill>
                  <a:srgbClr val="FF0000"/>
                </a:solidFill>
              </a:rPr>
              <a:t>?◻L</a:t>
            </a:r>
          </a:p>
        </p:txBody>
      </p:sp>
      <p:sp>
        <p:nvSpPr>
          <p:cNvPr id="129" name="TextBox 128"/>
          <p:cNvSpPr txBox="1"/>
          <p:nvPr/>
        </p:nvSpPr>
        <p:spPr>
          <a:xfrm>
            <a:off x="4675542" y="2743575"/>
            <a:ext cx="1351653" cy="369332"/>
          </a:xfrm>
          <a:prstGeom prst="rect">
            <a:avLst/>
          </a:prstGeom>
          <a:noFill/>
        </p:spPr>
        <p:txBody>
          <a:bodyPr wrap="none" rtlCol="0">
            <a:spAutoFit/>
          </a:bodyPr>
          <a:lstStyle/>
          <a:p>
            <a:r>
              <a:rPr lang="en-US" sz="1800" dirty="0" smtClean="0">
                <a:solidFill>
                  <a:srgbClr val="FF0000"/>
                </a:solidFill>
              </a:rPr>
              <a:t>B B S </a:t>
            </a:r>
            <a:r>
              <a:rPr lang="en-US" sz="1800" u="sng" dirty="0" smtClean="0">
                <a:solidFill>
                  <a:srgbClr val="FF0000"/>
                </a:solidFill>
              </a:rPr>
              <a:t>? a L</a:t>
            </a:r>
          </a:p>
        </p:txBody>
      </p:sp>
      <p:sp>
        <p:nvSpPr>
          <p:cNvPr id="130" name="TextBox 129"/>
          <p:cNvSpPr txBox="1"/>
          <p:nvPr/>
        </p:nvSpPr>
        <p:spPr>
          <a:xfrm>
            <a:off x="4746124" y="4034628"/>
            <a:ext cx="1358449" cy="369332"/>
          </a:xfrm>
          <a:prstGeom prst="rect">
            <a:avLst/>
          </a:prstGeom>
          <a:noFill/>
        </p:spPr>
        <p:txBody>
          <a:bodyPr wrap="none" rtlCol="0">
            <a:spAutoFit/>
          </a:bodyPr>
          <a:lstStyle/>
          <a:p>
            <a:pPr algn="r"/>
            <a:r>
              <a:rPr lang="en-US" sz="1800" dirty="0" smtClean="0">
                <a:solidFill>
                  <a:srgbClr val="FF0000"/>
                </a:solidFill>
              </a:rPr>
              <a:t>A A S </a:t>
            </a:r>
            <a:r>
              <a:rPr lang="en-US" sz="1800" u="sng" dirty="0" smtClean="0">
                <a:solidFill>
                  <a:srgbClr val="FF0000"/>
                </a:solidFill>
              </a:rPr>
              <a:t>? ◻R</a:t>
            </a:r>
          </a:p>
        </p:txBody>
      </p:sp>
      <p:sp>
        <p:nvSpPr>
          <p:cNvPr id="131" name="TextBox 130"/>
          <p:cNvSpPr txBox="1"/>
          <p:nvPr/>
        </p:nvSpPr>
        <p:spPr>
          <a:xfrm>
            <a:off x="4730010" y="4264793"/>
            <a:ext cx="1390675" cy="369332"/>
          </a:xfrm>
          <a:prstGeom prst="rect">
            <a:avLst/>
          </a:prstGeom>
          <a:noFill/>
        </p:spPr>
        <p:txBody>
          <a:bodyPr wrap="none" rtlCol="0">
            <a:spAutoFit/>
          </a:bodyPr>
          <a:lstStyle/>
          <a:p>
            <a:pPr algn="r"/>
            <a:r>
              <a:rPr lang="en-US" sz="1800" dirty="0" smtClean="0">
                <a:solidFill>
                  <a:srgbClr val="FF0000"/>
                </a:solidFill>
              </a:rPr>
              <a:t>B B S </a:t>
            </a:r>
            <a:r>
              <a:rPr lang="en-US" sz="1800" u="sng" dirty="0" smtClean="0">
                <a:solidFill>
                  <a:srgbClr val="FF0000"/>
                </a:solidFill>
              </a:rPr>
              <a:t>? </a:t>
            </a:r>
            <a:r>
              <a:rPr lang="en-US" sz="1800" u="sng" dirty="0">
                <a:solidFill>
                  <a:srgbClr val="FF0000"/>
                </a:solidFill>
              </a:rPr>
              <a:t>a</a:t>
            </a:r>
            <a:r>
              <a:rPr lang="en-US" sz="1800" u="sng" dirty="0" smtClean="0">
                <a:solidFill>
                  <a:srgbClr val="FF0000"/>
                </a:solidFill>
              </a:rPr>
              <a:t> </a:t>
            </a:r>
            <a:r>
              <a:rPr lang="en-US" sz="1800" u="sng" dirty="0">
                <a:solidFill>
                  <a:srgbClr val="FF0000"/>
                </a:solidFill>
              </a:rPr>
              <a:t>R</a:t>
            </a:r>
            <a:endParaRPr lang="en-US" sz="1800" u="sng" dirty="0" smtClean="0">
              <a:solidFill>
                <a:srgbClr val="FF0000"/>
              </a:solidFill>
            </a:endParaRPr>
          </a:p>
        </p:txBody>
      </p:sp>
      <p:sp>
        <p:nvSpPr>
          <p:cNvPr id="132" name="TextBox 131"/>
          <p:cNvSpPr txBox="1"/>
          <p:nvPr/>
        </p:nvSpPr>
        <p:spPr>
          <a:xfrm>
            <a:off x="4760868" y="3206190"/>
            <a:ext cx="1351652" cy="369332"/>
          </a:xfrm>
          <a:prstGeom prst="rect">
            <a:avLst/>
          </a:prstGeom>
          <a:noFill/>
        </p:spPr>
        <p:txBody>
          <a:bodyPr wrap="none" rtlCol="0">
            <a:spAutoFit/>
          </a:bodyPr>
          <a:lstStyle/>
          <a:p>
            <a:pPr algn="r"/>
            <a:r>
              <a:rPr lang="en-US" sz="1800" dirty="0"/>
              <a:t>?</a:t>
            </a:r>
            <a:r>
              <a:rPr lang="en-US" sz="1800" dirty="0" smtClean="0"/>
              <a:t> 0 R</a:t>
            </a:r>
            <a:r>
              <a:rPr lang="en-US" sz="1800" dirty="0" smtClean="0">
                <a:solidFill>
                  <a:srgbClr val="FF0000"/>
                </a:solidFill>
              </a:rPr>
              <a:t> </a:t>
            </a:r>
            <a:r>
              <a:rPr lang="en-US" sz="1800" u="sng" dirty="0" smtClean="0">
                <a:solidFill>
                  <a:srgbClr val="FF0000"/>
                </a:solidFill>
              </a:rPr>
              <a:t>◻◻S</a:t>
            </a:r>
          </a:p>
        </p:txBody>
      </p:sp>
      <p:sp>
        <p:nvSpPr>
          <p:cNvPr id="133" name="TextBox 132"/>
          <p:cNvSpPr txBox="1"/>
          <p:nvPr/>
        </p:nvSpPr>
        <p:spPr>
          <a:xfrm>
            <a:off x="3614811" y="5002533"/>
            <a:ext cx="728159" cy="369332"/>
          </a:xfrm>
          <a:prstGeom prst="rect">
            <a:avLst/>
          </a:prstGeom>
          <a:noFill/>
        </p:spPr>
        <p:txBody>
          <a:bodyPr wrap="none" rtlCol="0">
            <a:spAutoFit/>
          </a:bodyPr>
          <a:lstStyle/>
          <a:p>
            <a:pPr algn="ctr"/>
            <a:r>
              <a:rPr lang="en-US" sz="1800" dirty="0"/>
              <a:t>Y</a:t>
            </a:r>
            <a:r>
              <a:rPr lang="en-US" sz="1800" dirty="0" smtClean="0"/>
              <a:t> </a:t>
            </a:r>
            <a:r>
              <a:rPr lang="en-US" sz="1800" dirty="0"/>
              <a:t>Y</a:t>
            </a:r>
            <a:r>
              <a:rPr lang="en-US" sz="1800" dirty="0" smtClean="0"/>
              <a:t> L</a:t>
            </a:r>
          </a:p>
        </p:txBody>
      </p:sp>
      <p:sp>
        <p:nvSpPr>
          <p:cNvPr id="162" name="TextBox 161"/>
          <p:cNvSpPr txBox="1"/>
          <p:nvPr/>
        </p:nvSpPr>
        <p:spPr>
          <a:xfrm>
            <a:off x="4784305" y="3542035"/>
            <a:ext cx="1339504" cy="369332"/>
          </a:xfrm>
          <a:prstGeom prst="rect">
            <a:avLst/>
          </a:prstGeom>
          <a:noFill/>
        </p:spPr>
        <p:txBody>
          <a:bodyPr wrap="none" rtlCol="0">
            <a:spAutoFit/>
          </a:bodyPr>
          <a:lstStyle/>
          <a:p>
            <a:pPr algn="r"/>
            <a:r>
              <a:rPr lang="en-US" sz="1800" dirty="0" smtClean="0"/>
              <a:t>? 1 R</a:t>
            </a:r>
            <a:r>
              <a:rPr lang="en-US" sz="1800" dirty="0" smtClean="0">
                <a:solidFill>
                  <a:srgbClr val="FF0000"/>
                </a:solidFill>
              </a:rPr>
              <a:t> </a:t>
            </a:r>
            <a:r>
              <a:rPr lang="en-US" sz="1800" u="sng" dirty="0">
                <a:solidFill>
                  <a:srgbClr val="FF0000"/>
                </a:solidFill>
              </a:rPr>
              <a:t>a</a:t>
            </a:r>
            <a:r>
              <a:rPr lang="en-US" sz="1800" u="sng" dirty="0" smtClean="0">
                <a:solidFill>
                  <a:srgbClr val="FF0000"/>
                </a:solidFill>
              </a:rPr>
              <a:t> </a:t>
            </a:r>
            <a:r>
              <a:rPr lang="en-US" sz="1800" u="sng" dirty="0">
                <a:solidFill>
                  <a:srgbClr val="FF0000"/>
                </a:solidFill>
              </a:rPr>
              <a:t>a</a:t>
            </a:r>
            <a:r>
              <a:rPr lang="en-US" sz="1800" u="sng" dirty="0" smtClean="0">
                <a:solidFill>
                  <a:srgbClr val="FF0000"/>
                </a:solidFill>
              </a:rPr>
              <a:t> </a:t>
            </a:r>
            <a:r>
              <a:rPr lang="en-US" sz="1800" u="sng" dirty="0">
                <a:solidFill>
                  <a:srgbClr val="FF0000"/>
                </a:solidFill>
              </a:rPr>
              <a:t>S</a:t>
            </a:r>
            <a:endParaRPr lang="en-US" sz="1800" u="sng" dirty="0" smtClean="0">
              <a:solidFill>
                <a:srgbClr val="FF0000"/>
              </a:solidFill>
            </a:endParaRPr>
          </a:p>
        </p:txBody>
      </p:sp>
      <p:sp>
        <p:nvSpPr>
          <p:cNvPr id="163" name="Oval 162"/>
          <p:cNvSpPr/>
          <p:nvPr/>
        </p:nvSpPr>
        <p:spPr bwMode="auto">
          <a:xfrm>
            <a:off x="7390660" y="2549177"/>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cxnSp>
        <p:nvCxnSpPr>
          <p:cNvPr id="164" name="Straight Arrow Connector 163"/>
          <p:cNvCxnSpPr>
            <a:stCxn id="76" idx="7"/>
            <a:endCxn id="163" idx="3"/>
          </p:cNvCxnSpPr>
          <p:nvPr/>
        </p:nvCxnSpPr>
        <p:spPr bwMode="auto">
          <a:xfrm flipV="1">
            <a:off x="6585983" y="2856456"/>
            <a:ext cx="857398" cy="580820"/>
          </a:xfrm>
          <a:prstGeom prst="straightConnector1">
            <a:avLst/>
          </a:prstGeom>
          <a:noFill/>
          <a:ln w="28575" cap="flat" cmpd="sng" algn="ctr">
            <a:solidFill>
              <a:schemeClr val="tx1"/>
            </a:solidFill>
            <a:prstDash val="solid"/>
            <a:round/>
            <a:headEnd type="none" w="med" len="med"/>
            <a:tailEnd type="triangle" w="lg" len="lg"/>
          </a:ln>
          <a:effectLst/>
        </p:spPr>
      </p:cxnSp>
      <p:sp>
        <p:nvSpPr>
          <p:cNvPr id="165" name="TextBox 164"/>
          <p:cNvSpPr txBox="1"/>
          <p:nvPr/>
        </p:nvSpPr>
        <p:spPr>
          <a:xfrm>
            <a:off x="6278042" y="3400398"/>
            <a:ext cx="351378" cy="369332"/>
          </a:xfrm>
          <a:prstGeom prst="rect">
            <a:avLst/>
          </a:prstGeom>
          <a:noFill/>
        </p:spPr>
        <p:txBody>
          <a:bodyPr wrap="none" rtlCol="0">
            <a:spAutoFit/>
          </a:bodyPr>
          <a:lstStyle/>
          <a:p>
            <a:r>
              <a:rPr lang="en-US" sz="1800" dirty="0" smtClean="0"/>
              <a:t>R</a:t>
            </a:r>
            <a:endParaRPr lang="en-US" sz="1800" dirty="0"/>
          </a:p>
        </p:txBody>
      </p:sp>
      <p:sp>
        <p:nvSpPr>
          <p:cNvPr id="173" name="TextBox 172"/>
          <p:cNvSpPr txBox="1"/>
          <p:nvPr/>
        </p:nvSpPr>
        <p:spPr>
          <a:xfrm>
            <a:off x="6416253" y="2856233"/>
            <a:ext cx="710451" cy="369332"/>
          </a:xfrm>
          <a:prstGeom prst="rect">
            <a:avLst/>
          </a:prstGeom>
          <a:noFill/>
        </p:spPr>
        <p:txBody>
          <a:bodyPr wrap="none" rtlCol="0">
            <a:spAutoFit/>
          </a:bodyPr>
          <a:lstStyle/>
          <a:p>
            <a:pPr algn="ctr"/>
            <a:r>
              <a:rPr lang="en-US" sz="1800" dirty="0" smtClean="0"/>
              <a:t>◻◻L</a:t>
            </a:r>
          </a:p>
        </p:txBody>
      </p:sp>
      <p:cxnSp>
        <p:nvCxnSpPr>
          <p:cNvPr id="174" name="Straight Arrow Connector 173"/>
          <p:cNvCxnSpPr>
            <a:stCxn id="163" idx="1"/>
            <a:endCxn id="163" idx="7"/>
          </p:cNvCxnSpPr>
          <p:nvPr/>
        </p:nvCxnSpPr>
        <p:spPr bwMode="auto">
          <a:xfrm rot="5400000" flipH="1" flipV="1">
            <a:off x="7570660" y="2474619"/>
            <a:ext cx="12700" cy="254558"/>
          </a:xfrm>
          <a:prstGeom prst="curvedConnector3">
            <a:avLst>
              <a:gd name="adj1" fmla="val 3659567"/>
            </a:avLst>
          </a:prstGeom>
          <a:noFill/>
          <a:ln w="28575" cap="flat" cmpd="sng" algn="ctr">
            <a:solidFill>
              <a:schemeClr val="tx1"/>
            </a:solidFill>
            <a:prstDash val="solid"/>
            <a:round/>
            <a:headEnd type="none" w="med" len="med"/>
            <a:tailEnd type="triangle" w="lg" len="lg"/>
          </a:ln>
          <a:effectLst/>
        </p:spPr>
      </p:cxnSp>
      <p:sp>
        <p:nvSpPr>
          <p:cNvPr id="178" name="TextBox 177"/>
          <p:cNvSpPr txBox="1"/>
          <p:nvPr/>
        </p:nvSpPr>
        <p:spPr>
          <a:xfrm>
            <a:off x="7411166" y="2550910"/>
            <a:ext cx="304478" cy="369332"/>
          </a:xfrm>
          <a:prstGeom prst="rect">
            <a:avLst/>
          </a:prstGeom>
          <a:noFill/>
        </p:spPr>
        <p:txBody>
          <a:bodyPr wrap="none" rtlCol="0">
            <a:spAutoFit/>
          </a:bodyPr>
          <a:lstStyle/>
          <a:p>
            <a:r>
              <a:rPr lang="en-US" sz="1800" dirty="0"/>
              <a:t>L</a:t>
            </a:r>
          </a:p>
        </p:txBody>
      </p:sp>
      <p:cxnSp>
        <p:nvCxnSpPr>
          <p:cNvPr id="181" name="Straight Arrow Connector 180"/>
          <p:cNvCxnSpPr>
            <a:stCxn id="163" idx="4"/>
            <a:endCxn id="183" idx="0"/>
          </p:cNvCxnSpPr>
          <p:nvPr/>
        </p:nvCxnSpPr>
        <p:spPr bwMode="auto">
          <a:xfrm flipH="1">
            <a:off x="7567837" y="2909177"/>
            <a:ext cx="2823" cy="1055346"/>
          </a:xfrm>
          <a:prstGeom prst="straightConnector1">
            <a:avLst/>
          </a:prstGeom>
          <a:noFill/>
          <a:ln w="28575" cap="flat" cmpd="sng" algn="ctr">
            <a:solidFill>
              <a:schemeClr val="tx1"/>
            </a:solidFill>
            <a:prstDash val="solid"/>
            <a:round/>
            <a:headEnd type="none" w="med" len="med"/>
            <a:tailEnd type="triangle" w="lg" len="lg"/>
          </a:ln>
          <a:effectLst/>
        </p:spPr>
      </p:cxnSp>
      <p:sp>
        <p:nvSpPr>
          <p:cNvPr id="183" name="Oval 182"/>
          <p:cNvSpPr/>
          <p:nvPr/>
        </p:nvSpPr>
        <p:spPr bwMode="auto">
          <a:xfrm>
            <a:off x="7387837" y="3964523"/>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200" name="TextBox 199"/>
          <p:cNvSpPr txBox="1"/>
          <p:nvPr/>
        </p:nvSpPr>
        <p:spPr>
          <a:xfrm>
            <a:off x="7387178" y="3959200"/>
            <a:ext cx="351378" cy="369332"/>
          </a:xfrm>
          <a:prstGeom prst="rect">
            <a:avLst/>
          </a:prstGeom>
          <a:noFill/>
        </p:spPr>
        <p:txBody>
          <a:bodyPr wrap="none" rtlCol="0">
            <a:spAutoFit/>
          </a:bodyPr>
          <a:lstStyle/>
          <a:p>
            <a:r>
              <a:rPr lang="en-US" sz="1800" dirty="0" smtClean="0"/>
              <a:t>R</a:t>
            </a:r>
            <a:endParaRPr lang="en-US" sz="1800" dirty="0"/>
          </a:p>
        </p:txBody>
      </p:sp>
      <p:sp>
        <p:nvSpPr>
          <p:cNvPr id="202" name="TextBox 201"/>
          <p:cNvSpPr txBox="1"/>
          <p:nvPr/>
        </p:nvSpPr>
        <p:spPr>
          <a:xfrm>
            <a:off x="7572473" y="3248522"/>
            <a:ext cx="748923" cy="369332"/>
          </a:xfrm>
          <a:prstGeom prst="rect">
            <a:avLst/>
          </a:prstGeom>
          <a:noFill/>
        </p:spPr>
        <p:txBody>
          <a:bodyPr wrap="none" rtlCol="0">
            <a:spAutoFit/>
          </a:bodyPr>
          <a:lstStyle/>
          <a:p>
            <a:pPr algn="ctr"/>
            <a:r>
              <a:rPr lang="en-US" sz="1800" dirty="0" smtClean="0"/>
              <a:t>◻◻R</a:t>
            </a:r>
          </a:p>
        </p:txBody>
      </p:sp>
      <p:sp>
        <p:nvSpPr>
          <p:cNvPr id="213" name="TextBox 212"/>
          <p:cNvSpPr txBox="1"/>
          <p:nvPr/>
        </p:nvSpPr>
        <p:spPr>
          <a:xfrm>
            <a:off x="7208394" y="1823301"/>
            <a:ext cx="715085" cy="369332"/>
          </a:xfrm>
          <a:prstGeom prst="rect">
            <a:avLst/>
          </a:prstGeom>
          <a:noFill/>
        </p:spPr>
        <p:txBody>
          <a:bodyPr wrap="none" rtlCol="0">
            <a:spAutoFit/>
          </a:bodyPr>
          <a:lstStyle/>
          <a:p>
            <a:pPr algn="ctr"/>
            <a:r>
              <a:rPr lang="en-US" sz="1800" dirty="0"/>
              <a:t>B</a:t>
            </a:r>
            <a:r>
              <a:rPr lang="en-US" sz="1800" dirty="0" smtClean="0"/>
              <a:t> </a:t>
            </a:r>
            <a:r>
              <a:rPr lang="en-US" sz="1800" dirty="0"/>
              <a:t>1</a:t>
            </a:r>
            <a:r>
              <a:rPr lang="en-US" sz="1800" dirty="0" smtClean="0"/>
              <a:t> L</a:t>
            </a:r>
          </a:p>
        </p:txBody>
      </p:sp>
      <p:sp>
        <p:nvSpPr>
          <p:cNvPr id="214" name="TextBox 213"/>
          <p:cNvSpPr txBox="1"/>
          <p:nvPr/>
        </p:nvSpPr>
        <p:spPr>
          <a:xfrm>
            <a:off x="7205529" y="1573535"/>
            <a:ext cx="715172" cy="369332"/>
          </a:xfrm>
          <a:prstGeom prst="rect">
            <a:avLst/>
          </a:prstGeom>
          <a:noFill/>
        </p:spPr>
        <p:txBody>
          <a:bodyPr wrap="none" rtlCol="0">
            <a:spAutoFit/>
          </a:bodyPr>
          <a:lstStyle/>
          <a:p>
            <a:pPr algn="ctr"/>
            <a:r>
              <a:rPr lang="en-US" sz="1800" dirty="0"/>
              <a:t>A</a:t>
            </a:r>
            <a:r>
              <a:rPr lang="en-US" sz="1800" dirty="0" smtClean="0"/>
              <a:t> 0 L</a:t>
            </a:r>
          </a:p>
        </p:txBody>
      </p:sp>
      <p:cxnSp>
        <p:nvCxnSpPr>
          <p:cNvPr id="320" name="Straight Arrow Connector 319"/>
          <p:cNvCxnSpPr>
            <a:stCxn id="183" idx="4"/>
          </p:cNvCxnSpPr>
          <p:nvPr/>
        </p:nvCxnSpPr>
        <p:spPr bwMode="auto">
          <a:xfrm>
            <a:off x="7567837" y="4324523"/>
            <a:ext cx="2774" cy="522644"/>
          </a:xfrm>
          <a:prstGeom prst="straightConnector1">
            <a:avLst/>
          </a:prstGeom>
          <a:noFill/>
          <a:ln w="28575" cap="flat" cmpd="sng" algn="ctr">
            <a:solidFill>
              <a:schemeClr val="tx1"/>
            </a:solidFill>
            <a:prstDash val="solid"/>
            <a:round/>
            <a:headEnd type="none" w="med" len="med"/>
            <a:tailEnd type="triangle" w="lg" len="lg"/>
          </a:ln>
          <a:effectLst/>
        </p:spPr>
      </p:cxnSp>
      <p:sp>
        <p:nvSpPr>
          <p:cNvPr id="321" name="TextBox 320"/>
          <p:cNvSpPr txBox="1"/>
          <p:nvPr/>
        </p:nvSpPr>
        <p:spPr>
          <a:xfrm>
            <a:off x="7555901" y="4332255"/>
            <a:ext cx="762311" cy="369332"/>
          </a:xfrm>
          <a:prstGeom prst="rect">
            <a:avLst/>
          </a:prstGeom>
          <a:noFill/>
        </p:spPr>
        <p:txBody>
          <a:bodyPr wrap="none" rtlCol="0">
            <a:spAutoFit/>
          </a:bodyPr>
          <a:lstStyle/>
          <a:p>
            <a:pPr algn="ctr"/>
            <a:r>
              <a:rPr lang="en-US" sz="1800" dirty="0"/>
              <a:t>Y</a:t>
            </a:r>
            <a:r>
              <a:rPr lang="en-US" sz="1800" dirty="0" smtClean="0"/>
              <a:t> </a:t>
            </a:r>
            <a:r>
              <a:rPr lang="en-US" sz="1800" dirty="0"/>
              <a:t>Y</a:t>
            </a:r>
            <a:r>
              <a:rPr lang="en-US" sz="1800" dirty="0" smtClean="0"/>
              <a:t> </a:t>
            </a:r>
            <a:r>
              <a:rPr lang="en-US" sz="1800" dirty="0"/>
              <a:t>S</a:t>
            </a:r>
            <a:endParaRPr lang="en-US" sz="1800" dirty="0" smtClean="0"/>
          </a:p>
        </p:txBody>
      </p:sp>
      <p:sp>
        <p:nvSpPr>
          <p:cNvPr id="3" name="Rectangle 2"/>
          <p:cNvSpPr/>
          <p:nvPr/>
        </p:nvSpPr>
        <p:spPr bwMode="auto">
          <a:xfrm>
            <a:off x="1117301" y="1616913"/>
            <a:ext cx="2810603" cy="3997175"/>
          </a:xfrm>
          <a:prstGeom prst="rect">
            <a:avLst/>
          </a:prstGeom>
          <a:noFill/>
          <a:ln w="28575" cap="flat" cmpd="sng" algn="ctr">
            <a:solidFill>
              <a:srgbClr val="0075F6"/>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4" name="TextBox 3"/>
          <p:cNvSpPr txBox="1"/>
          <p:nvPr/>
        </p:nvSpPr>
        <p:spPr>
          <a:xfrm>
            <a:off x="1085598" y="5697362"/>
            <a:ext cx="2877005" cy="584776"/>
          </a:xfrm>
          <a:prstGeom prst="rect">
            <a:avLst/>
          </a:prstGeom>
          <a:noFill/>
        </p:spPr>
        <p:txBody>
          <a:bodyPr wrap="square" rtlCol="0">
            <a:spAutoFit/>
          </a:bodyPr>
          <a:lstStyle/>
          <a:p>
            <a:pPr algn="ctr"/>
            <a:r>
              <a:rPr lang="en-US" sz="1600" dirty="0" smtClean="0">
                <a:solidFill>
                  <a:srgbClr val="0075F6"/>
                </a:solidFill>
              </a:rPr>
              <a:t>Copy codes of next state and symbol to be written </a:t>
            </a:r>
            <a:endParaRPr lang="en-US" sz="1600" dirty="0">
              <a:solidFill>
                <a:srgbClr val="0075F6"/>
              </a:solidFill>
            </a:endParaRPr>
          </a:p>
        </p:txBody>
      </p:sp>
      <p:sp>
        <p:nvSpPr>
          <p:cNvPr id="71" name="Rectangle 70"/>
          <p:cNvSpPr/>
          <p:nvPr/>
        </p:nvSpPr>
        <p:spPr bwMode="auto">
          <a:xfrm>
            <a:off x="4156641" y="1616643"/>
            <a:ext cx="2810603" cy="3997175"/>
          </a:xfrm>
          <a:prstGeom prst="rect">
            <a:avLst/>
          </a:prstGeom>
          <a:noFill/>
          <a:ln w="28575" cap="flat" cmpd="sng" algn="ctr">
            <a:solidFill>
              <a:srgbClr val="0075F6"/>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73" name="TextBox 72"/>
          <p:cNvSpPr txBox="1"/>
          <p:nvPr/>
        </p:nvSpPr>
        <p:spPr>
          <a:xfrm>
            <a:off x="4201210" y="5704031"/>
            <a:ext cx="2766308" cy="584776"/>
          </a:xfrm>
          <a:prstGeom prst="rect">
            <a:avLst/>
          </a:prstGeom>
          <a:noFill/>
        </p:spPr>
        <p:txBody>
          <a:bodyPr wrap="square" rtlCol="0">
            <a:spAutoFit/>
          </a:bodyPr>
          <a:lstStyle/>
          <a:p>
            <a:pPr algn="ctr"/>
            <a:r>
              <a:rPr lang="en-US" sz="1600" dirty="0" smtClean="0">
                <a:solidFill>
                  <a:srgbClr val="0075F6"/>
                </a:solidFill>
              </a:rPr>
              <a:t>Perform associated actions on tape 2</a:t>
            </a:r>
            <a:endParaRPr lang="en-US" sz="1600" dirty="0">
              <a:solidFill>
                <a:srgbClr val="0075F6"/>
              </a:solidFill>
            </a:endParaRPr>
          </a:p>
        </p:txBody>
      </p:sp>
      <p:sp>
        <p:nvSpPr>
          <p:cNvPr id="75" name="TextBox 74"/>
          <p:cNvSpPr txBox="1"/>
          <p:nvPr/>
        </p:nvSpPr>
        <p:spPr>
          <a:xfrm>
            <a:off x="3215333" y="2743230"/>
            <a:ext cx="736500" cy="369332"/>
          </a:xfrm>
          <a:prstGeom prst="rect">
            <a:avLst/>
          </a:prstGeom>
          <a:noFill/>
        </p:spPr>
        <p:txBody>
          <a:bodyPr wrap="none" rtlCol="0">
            <a:spAutoFit/>
          </a:bodyPr>
          <a:lstStyle/>
          <a:p>
            <a:pPr algn="r"/>
            <a:r>
              <a:rPr lang="en-US" sz="1800" dirty="0"/>
              <a:t>1</a:t>
            </a:r>
            <a:r>
              <a:rPr lang="en-US" sz="1800" dirty="0" smtClean="0"/>
              <a:t> A </a:t>
            </a:r>
            <a:r>
              <a:rPr lang="en-US" sz="1800" dirty="0"/>
              <a:t>R</a:t>
            </a:r>
            <a:endParaRPr lang="en-US" sz="1800" dirty="0" smtClean="0"/>
          </a:p>
        </p:txBody>
      </p:sp>
      <p:sp>
        <p:nvSpPr>
          <p:cNvPr id="78" name="TextBox 77"/>
          <p:cNvSpPr txBox="1"/>
          <p:nvPr/>
        </p:nvSpPr>
        <p:spPr>
          <a:xfrm>
            <a:off x="3236660" y="4222071"/>
            <a:ext cx="761972" cy="369332"/>
          </a:xfrm>
          <a:prstGeom prst="rect">
            <a:avLst/>
          </a:prstGeom>
          <a:noFill/>
        </p:spPr>
        <p:txBody>
          <a:bodyPr wrap="none" rtlCol="0">
            <a:spAutoFit/>
          </a:bodyPr>
          <a:lstStyle/>
          <a:p>
            <a:pPr algn="r"/>
            <a:r>
              <a:rPr lang="en-US" sz="1800" dirty="0"/>
              <a:t>1</a:t>
            </a:r>
            <a:r>
              <a:rPr lang="en-US" sz="1800" dirty="0" smtClean="0"/>
              <a:t> </a:t>
            </a:r>
            <a:r>
              <a:rPr lang="en-US" sz="1800" dirty="0"/>
              <a:t>B</a:t>
            </a:r>
            <a:r>
              <a:rPr lang="en-US" sz="1800" dirty="0" smtClean="0"/>
              <a:t> </a:t>
            </a:r>
            <a:r>
              <a:rPr lang="en-US" sz="1800" dirty="0"/>
              <a:t>R</a:t>
            </a:r>
            <a:endParaRPr lang="en-US" sz="1800" dirty="0" smtClean="0"/>
          </a:p>
        </p:txBody>
      </p:sp>
      <p:sp>
        <p:nvSpPr>
          <p:cNvPr id="5" name="TextBox 4"/>
          <p:cNvSpPr txBox="1"/>
          <p:nvPr/>
        </p:nvSpPr>
        <p:spPr>
          <a:xfrm>
            <a:off x="263710" y="3074217"/>
            <a:ext cx="1381013" cy="1015663"/>
          </a:xfrm>
          <a:prstGeom prst="rect">
            <a:avLst/>
          </a:prstGeom>
          <a:noFill/>
        </p:spPr>
        <p:txBody>
          <a:bodyPr wrap="square" rtlCol="0">
            <a:spAutoFit/>
          </a:bodyPr>
          <a:lstStyle/>
          <a:p>
            <a:r>
              <a:rPr lang="en-US" dirty="0" smtClean="0"/>
              <a:t>from previous slide</a:t>
            </a:r>
            <a:endParaRPr lang="en-US" dirty="0"/>
          </a:p>
        </p:txBody>
      </p:sp>
      <p:sp>
        <p:nvSpPr>
          <p:cNvPr id="80" name="TextBox 79"/>
          <p:cNvSpPr txBox="1"/>
          <p:nvPr/>
        </p:nvSpPr>
        <p:spPr>
          <a:xfrm>
            <a:off x="6883966" y="4947622"/>
            <a:ext cx="1381013" cy="1015663"/>
          </a:xfrm>
          <a:prstGeom prst="rect">
            <a:avLst/>
          </a:prstGeom>
          <a:noFill/>
        </p:spPr>
        <p:txBody>
          <a:bodyPr wrap="square" rtlCol="0">
            <a:spAutoFit/>
          </a:bodyPr>
          <a:lstStyle/>
          <a:p>
            <a:pPr algn="ctr"/>
            <a:r>
              <a:rPr lang="en-US" dirty="0" smtClean="0"/>
              <a:t>to previous slide</a:t>
            </a:r>
            <a:endParaRPr lang="en-US" dirty="0"/>
          </a:p>
        </p:txBody>
      </p:sp>
    </p:spTree>
    <p:extLst>
      <p:ext uri="{BB962C8B-B14F-4D97-AF65-F5344CB8AC3E}">
        <p14:creationId xmlns:p14="http://schemas.microsoft.com/office/powerpoint/2010/main" val="10125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3" nodeType="clickEffect">
                                  <p:stCondLst>
                                    <p:cond delay="0"/>
                                  </p:stCondLst>
                                  <p:childTnLst>
                                    <p:set>
                                      <p:cBhvr>
                                        <p:cTn id="28" dur="1" fill="hold">
                                          <p:stCondLst>
                                            <p:cond delay="0"/>
                                          </p:stCondLst>
                                        </p:cTn>
                                        <p:tgtEl>
                                          <p:spTgt spid="73"/>
                                        </p:tgtEl>
                                        <p:attrNameLst>
                                          <p:attrName>style.visibility</p:attrName>
                                        </p:attrNameLst>
                                      </p:cBhvr>
                                      <p:to>
                                        <p:strVal val="hidden"/>
                                      </p:to>
                                    </p:set>
                                  </p:childTnLst>
                                </p:cTn>
                              </p:par>
                              <p:par>
                                <p:cTn id="29" presetID="1" presetClass="exit" presetSubtype="0" fill="hold" grpId="3" nodeType="withEffect">
                                  <p:stCondLst>
                                    <p:cond delay="0"/>
                                  </p:stCondLst>
                                  <p:childTnLst>
                                    <p:set>
                                      <p:cBhvr>
                                        <p:cTn id="30" dur="1" fill="hold">
                                          <p:stCondLst>
                                            <p:cond delay="0"/>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71" grpId="2" animBg="1"/>
      <p:bldP spid="71" grpId="3" animBg="1"/>
      <p:bldP spid="73" grpId="0"/>
      <p:bldP spid="73" grpId="1"/>
      <p:bldP spid="73" grpId="2"/>
      <p:bldP spid="73" grpId="3"/>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Turing machine</a:t>
            </a:r>
            <a:endParaRPr lang="en-US" dirty="0"/>
          </a:p>
        </p:txBody>
      </p:sp>
      <p:sp>
        <p:nvSpPr>
          <p:cNvPr id="7" name="Content Placeholder 6"/>
          <p:cNvSpPr>
            <a:spLocks noGrp="1"/>
          </p:cNvSpPr>
          <p:nvPr>
            <p:ph idx="1"/>
          </p:nvPr>
        </p:nvSpPr>
        <p:spPr/>
        <p:txBody>
          <a:bodyPr/>
          <a:lstStyle/>
          <a:p>
            <a:pPr marL="0" indent="0">
              <a:buNone/>
            </a:pPr>
            <a:r>
              <a:rPr lang="en-US" dirty="0" smtClean="0"/>
              <a:t>The preceding slides define a universal Turing machine.</a:t>
            </a:r>
          </a:p>
          <a:p>
            <a:pPr marL="0" indent="0">
              <a:buNone/>
            </a:pPr>
            <a:endParaRPr lang="en-US" dirty="0"/>
          </a:p>
          <a:p>
            <a:r>
              <a:rPr lang="en-US" dirty="0" smtClean="0"/>
              <a:t>We used two tapes and S motion to simulate a Turing machine with only one tape and no S motion</a:t>
            </a:r>
            <a:r>
              <a:rPr lang="en-US" i="1" dirty="0" smtClean="0"/>
              <a:t>. Did we cheat?</a:t>
            </a:r>
          </a:p>
          <a:p>
            <a:pPr marL="857250" lvl="2" indent="0">
              <a:buNone/>
            </a:pPr>
            <a:r>
              <a:rPr lang="en-US" dirty="0" smtClean="0"/>
              <a:t>No, we didn’t: there is a robustness result saying that a two-tape Turing machine with S motion can be transformed into a one-tape Turing machine without S motion that computes the same thing!</a:t>
            </a:r>
          </a:p>
          <a:p>
            <a:pPr marL="857250" lvl="2" indent="0">
              <a:buNone/>
            </a:pPr>
            <a:endParaRPr lang="en-US" dirty="0" smtClean="0"/>
          </a:p>
          <a:p>
            <a:pPr marL="400050"/>
            <a:r>
              <a:rPr lang="en-US" dirty="0" smtClean="0"/>
              <a:t>We used extra symbols. </a:t>
            </a:r>
            <a:r>
              <a:rPr lang="en-US" i="1" dirty="0" smtClean="0"/>
              <a:t>Did we cheat?</a:t>
            </a:r>
          </a:p>
          <a:p>
            <a:pPr marL="914400" lvl="2" indent="0">
              <a:buNone/>
            </a:pPr>
            <a:r>
              <a:rPr lang="en-US" dirty="0" smtClean="0"/>
              <a:t>No, we didn’t: there is a robustness result saying that any Turing machine can be simulated with having only one symbol.</a:t>
            </a:r>
          </a:p>
        </p:txBody>
      </p:sp>
    </p:spTree>
    <p:extLst>
      <p:ext uri="{BB962C8B-B14F-4D97-AF65-F5344CB8AC3E}">
        <p14:creationId xmlns:p14="http://schemas.microsoft.com/office/powerpoint/2010/main" val="25196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UTM to stored program computer</a:t>
            </a:r>
            <a:endParaRPr lang="en-US" dirty="0"/>
          </a:p>
        </p:txBody>
      </p:sp>
      <p:pic>
        <p:nvPicPr>
          <p:cNvPr id="4" name="Content Placeholder 8" descr="TM (schematic).pdf"/>
          <p:cNvPicPr>
            <a:picLocks noGrp="1" noChangeAspect="1"/>
          </p:cNvPicPr>
          <p:nvPr>
            <p:ph idx="1"/>
          </p:nvPr>
        </p:nvPicPr>
        <p:blipFill>
          <a:blip r:embed="rId2">
            <a:extLst>
              <a:ext uri="{28A0092B-C50C-407E-A947-70E740481C1C}">
                <a14:useLocalDpi xmlns:a14="http://schemas.microsoft.com/office/drawing/2010/main" val="0"/>
              </a:ext>
            </a:extLst>
          </a:blip>
          <a:srcRect l="-6219" r="-6219"/>
          <a:stretch>
            <a:fillRect/>
          </a:stretch>
        </p:blipFill>
        <p:spPr>
          <a:xfrm>
            <a:off x="323528" y="1340768"/>
            <a:ext cx="5845918" cy="3517459"/>
          </a:xfrm>
        </p:spPr>
      </p:pic>
      <p:pic>
        <p:nvPicPr>
          <p:cNvPr id="5" name="Picture 4" descr="Tur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1104102"/>
            <a:ext cx="1946920" cy="2511363"/>
          </a:xfrm>
          <a:prstGeom prst="rect">
            <a:avLst/>
          </a:prstGeom>
        </p:spPr>
      </p:pic>
      <p:pic>
        <p:nvPicPr>
          <p:cNvPr id="3" name="Picture 2" descr="Von_Neumann_Architectu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225" y="1117266"/>
            <a:ext cx="5750131" cy="3775110"/>
          </a:xfrm>
          <a:prstGeom prst="rect">
            <a:avLst/>
          </a:prstGeom>
        </p:spPr>
      </p:pic>
      <p:pic>
        <p:nvPicPr>
          <p:cNvPr id="6" name="Picture 5" descr="JohnvonNeumann-LosAlamos.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931" y="1096447"/>
            <a:ext cx="1921166" cy="2505357"/>
          </a:xfrm>
          <a:prstGeom prst="rect">
            <a:avLst/>
          </a:prstGeom>
        </p:spPr>
      </p:pic>
      <p:sp>
        <p:nvSpPr>
          <p:cNvPr id="7" name="TextBox 6"/>
          <p:cNvSpPr txBox="1"/>
          <p:nvPr/>
        </p:nvSpPr>
        <p:spPr>
          <a:xfrm>
            <a:off x="6869419" y="3643259"/>
            <a:ext cx="1785194" cy="630942"/>
          </a:xfrm>
          <a:prstGeom prst="rect">
            <a:avLst/>
          </a:prstGeom>
          <a:noFill/>
        </p:spPr>
        <p:txBody>
          <a:bodyPr wrap="none" rtlCol="0">
            <a:spAutoFit/>
          </a:bodyPr>
          <a:lstStyle/>
          <a:p>
            <a:pPr algn="ctr"/>
            <a:r>
              <a:rPr lang="en-US" sz="1400" i="1" dirty="0" smtClean="0"/>
              <a:t>John von Neumann</a:t>
            </a:r>
          </a:p>
          <a:p>
            <a:pPr algn="ctr"/>
            <a:r>
              <a:rPr lang="en-US" sz="1400" i="1" dirty="0" smtClean="0"/>
              <a:t>(1903-1957)</a:t>
            </a:r>
            <a:endParaRPr lang="en-US" sz="1400" i="1" dirty="0"/>
          </a:p>
        </p:txBody>
      </p:sp>
      <p:pic>
        <p:nvPicPr>
          <p:cNvPr id="8" name="Picture 7" descr="edvac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753" y="1074301"/>
            <a:ext cx="5940500" cy="4534582"/>
          </a:xfrm>
          <a:prstGeom prst="rect">
            <a:avLst/>
          </a:prstGeom>
        </p:spPr>
      </p:pic>
    </p:spTree>
    <p:extLst>
      <p:ext uri="{BB962C8B-B14F-4D97-AF65-F5344CB8AC3E}">
        <p14:creationId xmlns:p14="http://schemas.microsoft.com/office/powerpoint/2010/main" val="14806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nodeType="clickEffect">
                                  <p:stCondLst>
                                    <p:cond delay="0"/>
                                  </p:stCondLst>
                                  <p:childTnLst>
                                    <p:animEffect transition="out" filter="dissolv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9"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(unary) multiplication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68" y="1251147"/>
            <a:ext cx="3998658" cy="1972766"/>
          </a:xfrm>
          <a:prstGeom prst="rect">
            <a:avLst/>
          </a:prstGeom>
        </p:spPr>
      </p:pic>
      <p:sp>
        <p:nvSpPr>
          <p:cNvPr id="62" name="Text Box 4"/>
          <p:cNvSpPr txBox="1">
            <a:spLocks noChangeArrowheads="1"/>
          </p:cNvSpPr>
          <p:nvPr/>
        </p:nvSpPr>
        <p:spPr bwMode="auto">
          <a:xfrm>
            <a:off x="457664" y="3449633"/>
            <a:ext cx="8409591" cy="2862323"/>
          </a:xfrm>
          <a:prstGeom prst="rect">
            <a:avLst/>
          </a:prstGeom>
          <a:noFill/>
          <a:ln w="9525">
            <a:solidFill>
              <a:schemeClr val="tx1"/>
            </a:solidFill>
            <a:miter lim="800000"/>
            <a:headEnd/>
            <a:tailEnd/>
          </a:ln>
        </p:spPr>
        <p:txBody>
          <a:bodyPr wrap="square">
            <a:spAutoFit/>
          </a:bodyPr>
          <a:lstStyle/>
          <a:p>
            <a:pPr marL="342900" indent="-342900" eaLnBrk="1" hangingPunct="1">
              <a:spcBef>
                <a:spcPct val="0"/>
              </a:spcBef>
            </a:pPr>
            <a:r>
              <a:rPr lang="en-US" sz="1800" dirty="0" smtClean="0">
                <a:solidFill>
                  <a:schemeClr val="accent1"/>
                </a:solidFill>
              </a:rPr>
              <a:t>Multiply</a:t>
            </a:r>
            <a:endParaRPr lang="en-US" sz="1800" dirty="0"/>
          </a:p>
          <a:p>
            <a:pPr marL="342900" indent="-342900" eaLnBrk="1" hangingPunct="1">
              <a:spcBef>
                <a:spcPct val="0"/>
              </a:spcBef>
              <a:buFontTx/>
              <a:buAutoNum type="arabicPeriod"/>
            </a:pPr>
            <a:r>
              <a:rPr lang="en-US" sz="1800" dirty="0" smtClean="0"/>
              <a:t>Place * at the left end of the sequence</a:t>
            </a:r>
          </a:p>
          <a:p>
            <a:pPr marL="342900" indent="-342900" eaLnBrk="1" hangingPunct="1">
              <a:spcBef>
                <a:spcPct val="0"/>
              </a:spcBef>
              <a:buFontTx/>
              <a:buAutoNum type="arabicPeriod"/>
            </a:pPr>
            <a:r>
              <a:rPr lang="en-US" sz="1800" dirty="0" smtClean="0"/>
              <a:t>Go to the right end of the sequence</a:t>
            </a:r>
          </a:p>
          <a:p>
            <a:pPr marL="342900" indent="-342900" eaLnBrk="1" hangingPunct="1">
              <a:spcBef>
                <a:spcPct val="0"/>
              </a:spcBef>
              <a:buFontTx/>
              <a:buAutoNum type="arabicPeriod"/>
            </a:pPr>
            <a:r>
              <a:rPr lang="en-US" sz="1800" dirty="0" smtClean="0"/>
              <a:t>While</a:t>
            </a:r>
            <a:r>
              <a:rPr lang="en-US" sz="1800" b="1" dirty="0" smtClean="0"/>
              <a:t> </a:t>
            </a:r>
            <a:r>
              <a:rPr lang="en-US" sz="1800" dirty="0" smtClean="0"/>
              <a:t>there are 1s to the right of x, do the following</a:t>
            </a:r>
            <a:endParaRPr lang="en-US" sz="1800" dirty="0"/>
          </a:p>
          <a:p>
            <a:pPr marL="800100" lvl="1" indent="-342900" eaLnBrk="1" hangingPunct="1">
              <a:spcBef>
                <a:spcPct val="0"/>
              </a:spcBef>
              <a:buFont typeface="+mj-lt"/>
              <a:buAutoNum type="alphaUcPeriod"/>
            </a:pPr>
            <a:r>
              <a:rPr lang="en-GB" sz="1800" dirty="0" smtClean="0">
                <a:cs typeface="Arial" charset="0"/>
              </a:rPr>
              <a:t>Erase the right-most 1</a:t>
            </a:r>
          </a:p>
          <a:p>
            <a:pPr marL="800100" lvl="1" indent="-342900" eaLnBrk="1" hangingPunct="1">
              <a:spcBef>
                <a:spcPct val="0"/>
              </a:spcBef>
              <a:buFont typeface="+mj-lt"/>
              <a:buAutoNum type="alphaUcPeriod"/>
            </a:pPr>
            <a:r>
              <a:rPr lang="en-GB" sz="1800" dirty="0">
                <a:cs typeface="Arial" charset="0"/>
              </a:rPr>
              <a:t>W</a:t>
            </a:r>
            <a:r>
              <a:rPr lang="en-GB" sz="1800" dirty="0" smtClean="0">
                <a:cs typeface="Arial" charset="0"/>
              </a:rPr>
              <a:t>hile not all 1s between * and x are underlined, do the following</a:t>
            </a:r>
          </a:p>
          <a:p>
            <a:pPr marL="1314450" lvl="2" indent="-400050" eaLnBrk="1" hangingPunct="1">
              <a:spcBef>
                <a:spcPct val="0"/>
              </a:spcBef>
              <a:buFont typeface="+mj-lt"/>
              <a:buAutoNum type="romanLcPeriod"/>
            </a:pPr>
            <a:r>
              <a:rPr lang="en-GB" sz="1800" dirty="0" smtClean="0">
                <a:cs typeface="Arial" charset="0"/>
              </a:rPr>
              <a:t>Underline the right-most 1 between * and x that is not underlined</a:t>
            </a:r>
          </a:p>
          <a:p>
            <a:pPr marL="1314450" lvl="2" indent="-400050" eaLnBrk="1" hangingPunct="1">
              <a:spcBef>
                <a:spcPct val="0"/>
              </a:spcBef>
              <a:buFont typeface="+mj-lt"/>
              <a:buAutoNum type="romanLcPeriod"/>
            </a:pPr>
            <a:r>
              <a:rPr lang="en-GB" sz="1800" dirty="0">
                <a:cs typeface="Arial" charset="0"/>
              </a:rPr>
              <a:t>W</a:t>
            </a:r>
            <a:r>
              <a:rPr lang="en-GB" sz="1800" dirty="0" smtClean="0">
                <a:cs typeface="Arial" charset="0"/>
              </a:rPr>
              <a:t>rite a 1 in the first blank square at the left end of the sequence</a:t>
            </a:r>
          </a:p>
          <a:p>
            <a:pPr marL="857250" lvl="1" indent="-400050" eaLnBrk="1" hangingPunct="1">
              <a:spcBef>
                <a:spcPct val="0"/>
              </a:spcBef>
              <a:buFont typeface="+mj-lt"/>
              <a:buAutoNum type="alphaUcPeriod"/>
            </a:pPr>
            <a:r>
              <a:rPr lang="en-GB" sz="1800" dirty="0" smtClean="0">
                <a:cs typeface="Arial" charset="0"/>
              </a:rPr>
              <a:t>Remove the </a:t>
            </a:r>
            <a:r>
              <a:rPr lang="en-GB" sz="1800" dirty="0" err="1" smtClean="0">
                <a:cs typeface="Arial" charset="0"/>
              </a:rPr>
              <a:t>underlinings</a:t>
            </a:r>
            <a:endParaRPr lang="en-GB" sz="1800" dirty="0">
              <a:cs typeface="Arial" charset="0"/>
            </a:endParaRPr>
          </a:p>
          <a:p>
            <a:pPr marL="400050" indent="-400050" eaLnBrk="1" hangingPunct="1">
              <a:spcBef>
                <a:spcPct val="0"/>
              </a:spcBef>
              <a:buFont typeface="+mj-lt"/>
              <a:buAutoNum type="arabicPeriod"/>
            </a:pPr>
            <a:r>
              <a:rPr lang="en-GB" sz="1800" dirty="0" smtClean="0">
                <a:cs typeface="Arial" charset="0"/>
              </a:rPr>
              <a:t>Erase *, x, and all symbols in between</a:t>
            </a:r>
          </a:p>
        </p:txBody>
      </p:sp>
      <p:sp>
        <p:nvSpPr>
          <p:cNvPr id="3" name="TextBox 2"/>
          <p:cNvSpPr txBox="1"/>
          <p:nvPr/>
        </p:nvSpPr>
        <p:spPr>
          <a:xfrm>
            <a:off x="4774554" y="1575275"/>
            <a:ext cx="3976482" cy="1323439"/>
          </a:xfrm>
          <a:prstGeom prst="rect">
            <a:avLst/>
          </a:prstGeom>
          <a:noFill/>
        </p:spPr>
        <p:txBody>
          <a:bodyPr wrap="square" rtlCol="0">
            <a:spAutoFit/>
          </a:bodyPr>
          <a:lstStyle/>
          <a:p>
            <a:pPr algn="ctr"/>
            <a:r>
              <a:rPr lang="en-US" dirty="0" smtClean="0"/>
              <a:t>This Turing machine description can be interpreted as a precise solution to a computational problem</a:t>
            </a:r>
            <a:endParaRPr lang="en-US" dirty="0"/>
          </a:p>
        </p:txBody>
      </p:sp>
    </p:spTree>
    <p:extLst>
      <p:ext uri="{BB962C8B-B14F-4D97-AF65-F5344CB8AC3E}">
        <p14:creationId xmlns:p14="http://schemas.microsoft.com/office/powerpoint/2010/main" val="125761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2">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2">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62">
                                            <p:bg/>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62">
                                            <p:txEl>
                                              <p:pRg st="0" end="0"/>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62">
                                            <p:txEl>
                                              <p:pRg st="1" end="1"/>
                                            </p:txEl>
                                          </p:spTgt>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62">
                                            <p:txEl>
                                              <p:pRg st="2" end="2"/>
                                            </p:tx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62">
                                            <p:txEl>
                                              <p:pRg st="3" end="3"/>
                                            </p:txEl>
                                          </p:spTgt>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62">
                                            <p:txEl>
                                              <p:pRg st="4" end="4"/>
                                            </p:tx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62">
                                            <p:txEl>
                                              <p:pRg st="5" end="5"/>
                                            </p:tx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62">
                                            <p:txEl>
                                              <p:pRg st="6" end="6"/>
                                            </p:txEl>
                                          </p:spTgt>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62">
                                            <p:txEl>
                                              <p:pRg st="7" end="7"/>
                                            </p:tx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62">
                                            <p:txEl>
                                              <p:pRg st="8" end="8"/>
                                            </p:txEl>
                                          </p:spTgt>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build="allAtOnce"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1.1</a:t>
            </a:r>
            <a:endParaRPr lang="en-US" dirty="0"/>
          </a:p>
        </p:txBody>
      </p:sp>
      <p:sp>
        <p:nvSpPr>
          <p:cNvPr id="3" name="Content Placeholder 2"/>
          <p:cNvSpPr>
            <a:spLocks noGrp="1"/>
          </p:cNvSpPr>
          <p:nvPr>
            <p:ph idx="1"/>
          </p:nvPr>
        </p:nvSpPr>
        <p:spPr>
          <a:xfrm>
            <a:off x="457200" y="1268413"/>
            <a:ext cx="8156575" cy="3888779"/>
          </a:xfrm>
        </p:spPr>
        <p:txBody>
          <a:bodyPr/>
          <a:lstStyle/>
          <a:p>
            <a:pPr marL="0" indent="0">
              <a:buNone/>
            </a:pPr>
            <a:r>
              <a:rPr lang="en-US" dirty="0" smtClean="0"/>
              <a:t>We could modify the definition of Turing machines by adding a third type of motion for the tape head:</a:t>
            </a:r>
          </a:p>
          <a:p>
            <a:pPr marL="0" indent="0">
              <a:buNone/>
            </a:pPr>
            <a:endParaRPr lang="en-US" dirty="0" smtClean="0"/>
          </a:p>
          <a:p>
            <a:pPr marL="400050" lvl="1" indent="0">
              <a:buNone/>
            </a:pPr>
            <a:r>
              <a:rPr lang="en-US" dirty="0" smtClean="0"/>
              <a:t>S for </a:t>
            </a:r>
            <a:r>
              <a:rPr lang="en-US" dirty="0" smtClean="0">
                <a:solidFill>
                  <a:schemeClr val="accent1"/>
                </a:solidFill>
              </a:rPr>
              <a:t>stay at the current position</a:t>
            </a:r>
          </a:p>
          <a:p>
            <a:pPr marL="0" indent="0">
              <a:buNone/>
            </a:pPr>
            <a:endParaRPr lang="en-US" dirty="0" smtClean="0"/>
          </a:p>
          <a:p>
            <a:pPr marL="0" indent="0">
              <a:buNone/>
            </a:pPr>
            <a:r>
              <a:rPr lang="en-US" dirty="0" smtClean="0">
                <a:solidFill>
                  <a:schemeClr val="accent2"/>
                </a:solidFill>
              </a:rPr>
              <a:t>Question:</a:t>
            </a:r>
          </a:p>
          <a:p>
            <a:pPr marL="0" indent="0">
              <a:buNone/>
            </a:pPr>
            <a:r>
              <a:rPr lang="en-US" i="1" dirty="0" smtClean="0">
                <a:solidFill>
                  <a:srgbClr val="000000"/>
                </a:solidFill>
              </a:rPr>
              <a:t>Are Turing machines with an additional S motion for the tape head more powerful than Turing machines with only the motions L and R?</a:t>
            </a:r>
          </a:p>
          <a:p>
            <a:pPr marL="0" indent="0">
              <a:buNone/>
            </a:pPr>
            <a:r>
              <a:rPr lang="en-US" dirty="0" smtClean="0">
                <a:solidFill>
                  <a:schemeClr val="accent2"/>
                </a:solidFill>
              </a:rPr>
              <a:t>Answer:</a:t>
            </a:r>
            <a:endParaRPr lang="en-US" dirty="0">
              <a:solidFill>
                <a:schemeClr val="accent2"/>
              </a:solidFill>
            </a:endParaRPr>
          </a:p>
          <a:p>
            <a:pPr marL="0" indent="0">
              <a:buNone/>
            </a:pPr>
            <a:r>
              <a:rPr lang="en-US" i="1" dirty="0" smtClean="0">
                <a:solidFill>
                  <a:srgbClr val="000000"/>
                </a:solidFill>
              </a:rPr>
              <a:t>No. We can always transform a Turing machine with S motions to one without S motions, by replacing</a:t>
            </a:r>
          </a:p>
        </p:txBody>
      </p:sp>
      <p:grpSp>
        <p:nvGrpSpPr>
          <p:cNvPr id="43" name="Group 42"/>
          <p:cNvGrpSpPr/>
          <p:nvPr/>
        </p:nvGrpSpPr>
        <p:grpSpPr>
          <a:xfrm>
            <a:off x="1115616" y="5229200"/>
            <a:ext cx="1512128" cy="485984"/>
            <a:chOff x="1619672" y="5679280"/>
            <a:chExt cx="1512128" cy="485984"/>
          </a:xfrm>
        </p:grpSpPr>
        <p:sp>
          <p:nvSpPr>
            <p:cNvPr id="14" name="Oval 13"/>
            <p:cNvSpPr/>
            <p:nvPr/>
          </p:nvSpPr>
          <p:spPr bwMode="auto">
            <a:xfrm>
              <a:off x="1619672" y="5805264"/>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19" name="Oval 18"/>
            <p:cNvSpPr/>
            <p:nvPr/>
          </p:nvSpPr>
          <p:spPr bwMode="auto">
            <a:xfrm>
              <a:off x="2771800" y="5805264"/>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20" name="Straight Arrow Connector 19"/>
            <p:cNvCxnSpPr>
              <a:stCxn id="14" idx="6"/>
              <a:endCxn id="19" idx="2"/>
            </p:cNvCxnSpPr>
            <p:nvPr/>
          </p:nvCxnSpPr>
          <p:spPr bwMode="auto">
            <a:xfrm>
              <a:off x="1979672" y="5985264"/>
              <a:ext cx="792128" cy="0"/>
            </a:xfrm>
            <a:prstGeom prst="straightConnector1">
              <a:avLst/>
            </a:prstGeom>
            <a:noFill/>
            <a:ln w="28575" cap="flat" cmpd="sng" algn="ctr">
              <a:solidFill>
                <a:schemeClr val="tx1"/>
              </a:solidFill>
              <a:prstDash val="solid"/>
              <a:round/>
              <a:headEnd type="none" w="med" len="med"/>
              <a:tailEnd type="triangle" w="lg" len="lg"/>
            </a:ln>
            <a:effectLst/>
          </p:spPr>
        </p:cxnSp>
        <p:sp>
          <p:nvSpPr>
            <p:cNvPr id="26" name="TextBox 25"/>
            <p:cNvSpPr txBox="1"/>
            <p:nvPr/>
          </p:nvSpPr>
          <p:spPr>
            <a:xfrm>
              <a:off x="1981323" y="5679280"/>
              <a:ext cx="739047" cy="369332"/>
            </a:xfrm>
            <a:prstGeom prst="rect">
              <a:avLst/>
            </a:prstGeom>
            <a:noFill/>
          </p:spPr>
          <p:txBody>
            <a:bodyPr wrap="square" rtlCol="0">
              <a:spAutoFit/>
            </a:bodyPr>
            <a:lstStyle/>
            <a:p>
              <a:r>
                <a:rPr lang="en-US" sz="1800" dirty="0"/>
                <a:t>x</a:t>
              </a:r>
              <a:r>
                <a:rPr lang="en-US" sz="1800" dirty="0" smtClean="0"/>
                <a:t> </a:t>
              </a:r>
              <a:r>
                <a:rPr lang="en-US" sz="1800" dirty="0"/>
                <a:t>y</a:t>
              </a:r>
              <a:r>
                <a:rPr lang="en-US" sz="1800" dirty="0" smtClean="0"/>
                <a:t> </a:t>
              </a:r>
              <a:r>
                <a:rPr lang="en-US" sz="1800" dirty="0"/>
                <a:t>S</a:t>
              </a:r>
              <a:endParaRPr lang="en-US" sz="1800" dirty="0" smtClean="0"/>
            </a:p>
          </p:txBody>
        </p:sp>
      </p:grpSp>
      <p:grpSp>
        <p:nvGrpSpPr>
          <p:cNvPr id="44" name="Group 43"/>
          <p:cNvGrpSpPr/>
          <p:nvPr/>
        </p:nvGrpSpPr>
        <p:grpSpPr>
          <a:xfrm>
            <a:off x="3635896" y="5229200"/>
            <a:ext cx="2808272" cy="504016"/>
            <a:chOff x="4067944" y="5661248"/>
            <a:chExt cx="2808272" cy="504016"/>
          </a:xfrm>
        </p:grpSpPr>
        <p:sp>
          <p:nvSpPr>
            <p:cNvPr id="27" name="Oval 26"/>
            <p:cNvSpPr/>
            <p:nvPr/>
          </p:nvSpPr>
          <p:spPr bwMode="auto">
            <a:xfrm>
              <a:off x="4067944" y="5805264"/>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8" name="Oval 27"/>
            <p:cNvSpPr/>
            <p:nvPr/>
          </p:nvSpPr>
          <p:spPr bwMode="auto">
            <a:xfrm>
              <a:off x="6516216" y="5805264"/>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29" name="Straight Arrow Connector 28"/>
            <p:cNvCxnSpPr>
              <a:stCxn id="27" idx="6"/>
              <a:endCxn id="32" idx="2"/>
            </p:cNvCxnSpPr>
            <p:nvPr/>
          </p:nvCxnSpPr>
          <p:spPr bwMode="auto">
            <a:xfrm>
              <a:off x="4427944" y="5985264"/>
              <a:ext cx="864136" cy="0"/>
            </a:xfrm>
            <a:prstGeom prst="straightConnector1">
              <a:avLst/>
            </a:prstGeom>
            <a:noFill/>
            <a:ln w="28575" cap="flat" cmpd="sng" algn="ctr">
              <a:solidFill>
                <a:schemeClr val="tx1"/>
              </a:solidFill>
              <a:prstDash val="solid"/>
              <a:round/>
              <a:headEnd type="none" w="med" len="med"/>
              <a:tailEnd type="triangle" w="lg" len="lg"/>
            </a:ln>
            <a:effectLst/>
          </p:spPr>
        </p:cxnSp>
        <p:sp>
          <p:nvSpPr>
            <p:cNvPr id="30" name="TextBox 29"/>
            <p:cNvSpPr txBox="1"/>
            <p:nvPr/>
          </p:nvSpPr>
          <p:spPr>
            <a:xfrm>
              <a:off x="4427984" y="5661248"/>
              <a:ext cx="739047" cy="369332"/>
            </a:xfrm>
            <a:prstGeom prst="rect">
              <a:avLst/>
            </a:prstGeom>
            <a:noFill/>
          </p:spPr>
          <p:txBody>
            <a:bodyPr wrap="square" rtlCol="0">
              <a:spAutoFit/>
            </a:bodyPr>
            <a:lstStyle/>
            <a:p>
              <a:r>
                <a:rPr lang="en-US" sz="1800" dirty="0"/>
                <a:t>x</a:t>
              </a:r>
              <a:r>
                <a:rPr lang="en-US" sz="1800" dirty="0" smtClean="0"/>
                <a:t> </a:t>
              </a:r>
              <a:r>
                <a:rPr lang="en-US" sz="1800" dirty="0"/>
                <a:t>y</a:t>
              </a:r>
              <a:r>
                <a:rPr lang="en-US" sz="1800" dirty="0" smtClean="0"/>
                <a:t> </a:t>
              </a:r>
              <a:r>
                <a:rPr lang="en-US" sz="1800" dirty="0"/>
                <a:t>R</a:t>
              </a:r>
              <a:endParaRPr lang="en-US" sz="1800" dirty="0" smtClean="0"/>
            </a:p>
          </p:txBody>
        </p:sp>
        <p:sp>
          <p:nvSpPr>
            <p:cNvPr id="32" name="Oval 31"/>
            <p:cNvSpPr/>
            <p:nvPr/>
          </p:nvSpPr>
          <p:spPr bwMode="auto">
            <a:xfrm>
              <a:off x="5292080" y="5805264"/>
              <a:ext cx="360000" cy="36000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cxnSp>
          <p:nvCxnSpPr>
            <p:cNvPr id="39" name="Straight Arrow Connector 38"/>
            <p:cNvCxnSpPr>
              <a:stCxn id="32" idx="6"/>
              <a:endCxn id="28" idx="2"/>
            </p:cNvCxnSpPr>
            <p:nvPr/>
          </p:nvCxnSpPr>
          <p:spPr bwMode="auto">
            <a:xfrm>
              <a:off x="5652080" y="5985264"/>
              <a:ext cx="864136" cy="0"/>
            </a:xfrm>
            <a:prstGeom prst="straightConnector1">
              <a:avLst/>
            </a:prstGeom>
            <a:noFill/>
            <a:ln w="28575" cap="flat" cmpd="sng" algn="ctr">
              <a:solidFill>
                <a:schemeClr val="tx1"/>
              </a:solidFill>
              <a:prstDash val="solid"/>
              <a:round/>
              <a:headEnd type="none" w="med" len="med"/>
              <a:tailEnd type="triangle" w="lg" len="lg"/>
            </a:ln>
            <a:effectLst/>
          </p:spPr>
        </p:cxnSp>
        <p:sp>
          <p:nvSpPr>
            <p:cNvPr id="42" name="TextBox 41"/>
            <p:cNvSpPr txBox="1"/>
            <p:nvPr/>
          </p:nvSpPr>
          <p:spPr>
            <a:xfrm>
              <a:off x="5652120" y="5661248"/>
              <a:ext cx="739047" cy="369332"/>
            </a:xfrm>
            <a:prstGeom prst="rect">
              <a:avLst/>
            </a:prstGeom>
            <a:noFill/>
          </p:spPr>
          <p:txBody>
            <a:bodyPr wrap="square" rtlCol="0">
              <a:spAutoFit/>
            </a:bodyPr>
            <a:lstStyle/>
            <a:p>
              <a:r>
                <a:rPr lang="en-US" sz="1800" dirty="0" smtClean="0"/>
                <a:t>? ? </a:t>
              </a:r>
              <a:r>
                <a:rPr lang="en-US" sz="1800" dirty="0"/>
                <a:t>L</a:t>
              </a:r>
              <a:endParaRPr lang="en-US" sz="1800" dirty="0" smtClean="0"/>
            </a:p>
          </p:txBody>
        </p:sp>
      </p:grpSp>
      <p:sp>
        <p:nvSpPr>
          <p:cNvPr id="45" name="TextBox 44"/>
          <p:cNvSpPr txBox="1"/>
          <p:nvPr/>
        </p:nvSpPr>
        <p:spPr>
          <a:xfrm>
            <a:off x="2987824" y="5301208"/>
            <a:ext cx="518114" cy="400110"/>
          </a:xfrm>
          <a:prstGeom prst="rect">
            <a:avLst/>
          </a:prstGeom>
          <a:noFill/>
        </p:spPr>
        <p:txBody>
          <a:bodyPr wrap="none" rtlCol="0">
            <a:spAutoFit/>
          </a:bodyPr>
          <a:lstStyle/>
          <a:p>
            <a:r>
              <a:rPr lang="en-US" i="1" dirty="0" smtClean="0"/>
              <a:t>by</a:t>
            </a:r>
            <a:endParaRPr lang="en-US" i="1" dirty="0"/>
          </a:p>
        </p:txBody>
      </p:sp>
      <p:sp>
        <p:nvSpPr>
          <p:cNvPr id="47" name="TextBox 46"/>
          <p:cNvSpPr txBox="1"/>
          <p:nvPr/>
        </p:nvSpPr>
        <p:spPr>
          <a:xfrm>
            <a:off x="539552" y="5949280"/>
            <a:ext cx="8136904" cy="400110"/>
          </a:xfrm>
          <a:prstGeom prst="rect">
            <a:avLst/>
          </a:prstGeom>
          <a:noFill/>
        </p:spPr>
        <p:txBody>
          <a:bodyPr wrap="square" rtlCol="0">
            <a:spAutoFit/>
          </a:bodyPr>
          <a:lstStyle/>
          <a:p>
            <a:r>
              <a:rPr lang="en-US" i="1" dirty="0" smtClean="0"/>
              <a:t>The resulting Turing machine computes/accepts the same.</a:t>
            </a:r>
            <a:endParaRPr lang="en-US" i="1" dirty="0"/>
          </a:p>
        </p:txBody>
      </p:sp>
    </p:spTree>
    <p:extLst>
      <p:ext uri="{BB962C8B-B14F-4D97-AF65-F5344CB8AC3E}">
        <p14:creationId xmlns:p14="http://schemas.microsoft.com/office/powerpoint/2010/main" val="16495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Automata to Algorithms</a:t>
            </a:r>
            <a:endParaRPr lang="en-US" dirty="0"/>
          </a:p>
        </p:txBody>
      </p:sp>
      <p:pic>
        <p:nvPicPr>
          <p:cNvPr id="4" name="Content Placeholder 3" descr="omnibu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86" r="-664"/>
          <a:stretch/>
        </p:blipFill>
        <p:spPr>
          <a:xfrm>
            <a:off x="1256099" y="1504359"/>
            <a:ext cx="1873734" cy="2678905"/>
          </a:xfrm>
        </p:spPr>
      </p:pic>
      <p:pic>
        <p:nvPicPr>
          <p:cNvPr id="5" name="Picture 4" descr="corm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519" y="1465011"/>
            <a:ext cx="1874240" cy="2768108"/>
          </a:xfrm>
          <a:prstGeom prst="rect">
            <a:avLst/>
          </a:prstGeom>
        </p:spPr>
      </p:pic>
      <p:sp>
        <p:nvSpPr>
          <p:cNvPr id="6" name="Right Arrow 5"/>
          <p:cNvSpPr/>
          <p:nvPr/>
        </p:nvSpPr>
        <p:spPr bwMode="auto">
          <a:xfrm>
            <a:off x="4233254" y="2609268"/>
            <a:ext cx="978408" cy="484632"/>
          </a:xfrm>
          <a:prstGeom prst="rightArrow">
            <a:avLst/>
          </a:prstGeom>
          <a:solidFill>
            <a:schemeClr val="accent2"/>
          </a:solid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7" name="TextBox 6"/>
          <p:cNvSpPr txBox="1"/>
          <p:nvPr/>
        </p:nvSpPr>
        <p:spPr>
          <a:xfrm>
            <a:off x="958779" y="4989530"/>
            <a:ext cx="7223197"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“An </a:t>
            </a:r>
            <a:r>
              <a:rPr lang="en-US" dirty="0" smtClean="0">
                <a:solidFill>
                  <a:srgbClr val="0075F6"/>
                </a:solidFill>
              </a:rPr>
              <a:t>algorithm</a:t>
            </a:r>
            <a:r>
              <a:rPr lang="en-US" dirty="0" smtClean="0"/>
              <a:t> is a set of steps to accomplish a task that is described precisely enough that a computer can run it.”</a:t>
            </a:r>
            <a:endParaRPr lang="en-US" dirty="0"/>
          </a:p>
        </p:txBody>
      </p:sp>
    </p:spTree>
    <p:extLst>
      <p:ext uri="{BB962C8B-B14F-4D97-AF65-F5344CB8AC3E}">
        <p14:creationId xmlns:p14="http://schemas.microsoft.com/office/powerpoint/2010/main" val="5475754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457200" y="1268413"/>
            <a:ext cx="8156575" cy="2815879"/>
          </a:xfrm>
        </p:spPr>
        <p:txBody>
          <a:bodyPr/>
          <a:lstStyle/>
          <a:p>
            <a:pPr marL="0" indent="0">
              <a:buNone/>
            </a:pPr>
            <a:r>
              <a:rPr lang="en-US" dirty="0" smtClean="0"/>
              <a:t>In Turing machines: data are stored on </a:t>
            </a:r>
            <a:r>
              <a:rPr lang="en-US" b="1" dirty="0" smtClean="0"/>
              <a:t>tape</a:t>
            </a:r>
            <a:r>
              <a:rPr lang="en-US" dirty="0" smtClean="0"/>
              <a:t> (sequential access)</a:t>
            </a:r>
            <a:endParaRPr lang="en-US" b="1" dirty="0" smtClean="0"/>
          </a:p>
          <a:p>
            <a:pPr marL="0" indent="0">
              <a:buNone/>
            </a:pPr>
            <a:endParaRPr lang="en-US" dirty="0" smtClean="0"/>
          </a:p>
          <a:p>
            <a:pPr marL="0" indent="0">
              <a:buNone/>
            </a:pPr>
            <a:r>
              <a:rPr lang="en-US" dirty="0" smtClean="0"/>
              <a:t>Computers have </a:t>
            </a:r>
            <a:r>
              <a:rPr lang="en-US" b="1" dirty="0" smtClean="0"/>
              <a:t>random access memory</a:t>
            </a:r>
          </a:p>
          <a:p>
            <a:pPr marL="0" indent="0">
              <a:buNone/>
            </a:pPr>
            <a:endParaRPr lang="en-US" dirty="0" smtClean="0"/>
          </a:p>
          <a:p>
            <a:pPr marL="0" indent="0">
              <a:buNone/>
            </a:pPr>
            <a:r>
              <a:rPr lang="en-US" dirty="0" smtClean="0"/>
              <a:t>In algorithms:</a:t>
            </a:r>
          </a:p>
          <a:p>
            <a:r>
              <a:rPr lang="en-US" dirty="0" smtClean="0"/>
              <a:t>a chunk of data can be assigned to a </a:t>
            </a:r>
            <a:r>
              <a:rPr lang="en-US" b="1" dirty="0" smtClean="0"/>
              <a:t>variable</a:t>
            </a:r>
          </a:p>
          <a:p>
            <a:r>
              <a:rPr lang="en-US" dirty="0" smtClean="0"/>
              <a:t>chunks of data of the same type can be aggregated into an </a:t>
            </a:r>
            <a:r>
              <a:rPr lang="en-US" b="1" dirty="0" smtClean="0"/>
              <a:t>array</a:t>
            </a:r>
            <a:r>
              <a:rPr lang="en-US" dirty="0" smtClean="0"/>
              <a:t>	</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057202646"/>
              </p:ext>
            </p:extLst>
          </p:nvPr>
        </p:nvGraphicFramePr>
        <p:xfrm>
          <a:off x="5757474" y="4148916"/>
          <a:ext cx="2311035" cy="2225040"/>
        </p:xfrm>
        <a:graphic>
          <a:graphicData uri="http://schemas.openxmlformats.org/drawingml/2006/table">
            <a:tbl>
              <a:tblPr firstRow="1" bandRow="1">
                <a:tableStyleId>{08FB837D-C827-4EFA-A057-4D05807E0F7C}</a:tableStyleId>
              </a:tblPr>
              <a:tblGrid>
                <a:gridCol w="779512"/>
                <a:gridCol w="1531523"/>
              </a:tblGrid>
              <a:tr h="370840">
                <a:tc>
                  <a:txBody>
                    <a:bodyPr/>
                    <a:lstStyle/>
                    <a:p>
                      <a:r>
                        <a:rPr lang="en-US" sz="1400" dirty="0" smtClean="0"/>
                        <a:t>Index</a:t>
                      </a:r>
                      <a:endParaRPr lang="en-US" sz="1400" dirty="0"/>
                    </a:p>
                  </a:txBody>
                  <a:tcPr/>
                </a:tc>
                <a:tc>
                  <a:txBody>
                    <a:bodyPr/>
                    <a:lstStyle/>
                    <a:p>
                      <a:r>
                        <a:rPr lang="en-US" sz="1400" dirty="0" smtClean="0"/>
                        <a:t>Planet</a:t>
                      </a:r>
                      <a:endParaRPr lang="en-US" sz="1400" dirty="0"/>
                    </a:p>
                  </a:txBody>
                  <a:tcPr/>
                </a:tc>
              </a:tr>
              <a:tr h="370840">
                <a:tc>
                  <a:txBody>
                    <a:bodyPr/>
                    <a:lstStyle/>
                    <a:p>
                      <a:pPr algn="ctr"/>
                      <a:r>
                        <a:rPr lang="en-US" sz="1400" dirty="0" smtClean="0"/>
                        <a:t>1</a:t>
                      </a:r>
                      <a:endParaRPr lang="en-US" sz="1400" dirty="0"/>
                    </a:p>
                  </a:txBody>
                  <a:tcPr/>
                </a:tc>
                <a:tc>
                  <a:txBody>
                    <a:bodyPr/>
                    <a:lstStyle/>
                    <a:p>
                      <a:r>
                        <a:rPr lang="en-US" sz="1400" dirty="0" smtClean="0"/>
                        <a:t>Mercury</a:t>
                      </a:r>
                      <a:endParaRPr lang="en-US" sz="1400" dirty="0"/>
                    </a:p>
                  </a:txBody>
                  <a:tcPr/>
                </a:tc>
              </a:tr>
              <a:tr h="370840">
                <a:tc>
                  <a:txBody>
                    <a:bodyPr/>
                    <a:lstStyle/>
                    <a:p>
                      <a:pPr algn="ctr"/>
                      <a:r>
                        <a:rPr lang="en-US" sz="1400" dirty="0" smtClean="0"/>
                        <a:t>2</a:t>
                      </a:r>
                      <a:endParaRPr lang="en-US" sz="1400" dirty="0"/>
                    </a:p>
                  </a:txBody>
                  <a:tcPr/>
                </a:tc>
                <a:tc>
                  <a:txBody>
                    <a:bodyPr/>
                    <a:lstStyle/>
                    <a:p>
                      <a:r>
                        <a:rPr lang="en-US" sz="1400" dirty="0" smtClean="0"/>
                        <a:t>Venus</a:t>
                      </a:r>
                      <a:endParaRPr lang="en-US" sz="1400" dirty="0"/>
                    </a:p>
                  </a:txBody>
                  <a:tcPr/>
                </a:tc>
              </a:tr>
              <a:tr h="370840">
                <a:tc>
                  <a:txBody>
                    <a:bodyPr/>
                    <a:lstStyle/>
                    <a:p>
                      <a:pPr algn="ctr"/>
                      <a:r>
                        <a:rPr lang="en-US" sz="1400" dirty="0" smtClean="0"/>
                        <a:t>3</a:t>
                      </a:r>
                      <a:endParaRPr lang="en-US" sz="1400" dirty="0"/>
                    </a:p>
                  </a:txBody>
                  <a:tcPr/>
                </a:tc>
                <a:tc>
                  <a:txBody>
                    <a:bodyPr/>
                    <a:lstStyle/>
                    <a:p>
                      <a:r>
                        <a:rPr lang="en-US" sz="1400" dirty="0" smtClean="0"/>
                        <a:t>Earth</a:t>
                      </a:r>
                      <a:endParaRPr lang="en-US" sz="1400" dirty="0"/>
                    </a:p>
                  </a:txBody>
                  <a:tcPr/>
                </a:tc>
              </a:tr>
              <a:tr h="370840">
                <a:tc>
                  <a:txBody>
                    <a:bodyPr/>
                    <a:lstStyle/>
                    <a:p>
                      <a:pPr algn="ctr"/>
                      <a:r>
                        <a:rPr lang="en-US" sz="1400" dirty="0" smtClean="0"/>
                        <a:t>4</a:t>
                      </a:r>
                      <a:endParaRPr lang="en-US" sz="1400" dirty="0"/>
                    </a:p>
                  </a:txBody>
                  <a:tcPr/>
                </a:tc>
                <a:tc>
                  <a:txBody>
                    <a:bodyPr/>
                    <a:lstStyle/>
                    <a:p>
                      <a:r>
                        <a:rPr lang="en-US" sz="1400" dirty="0" smtClean="0"/>
                        <a:t>Mars</a:t>
                      </a:r>
                      <a:endParaRPr lang="en-US" sz="1400" dirty="0"/>
                    </a:p>
                  </a:txBody>
                  <a:tcPr/>
                </a:tc>
              </a:tr>
              <a:tr h="370840">
                <a:tc>
                  <a:txBody>
                    <a:bodyPr/>
                    <a:lstStyle/>
                    <a:p>
                      <a:pPr algn="ctr"/>
                      <a:r>
                        <a:rPr lang="en-US" sz="1400" dirty="0" smtClean="0"/>
                        <a:t>5</a:t>
                      </a:r>
                      <a:endParaRPr lang="en-US" sz="1400" dirty="0"/>
                    </a:p>
                  </a:txBody>
                  <a:tcPr/>
                </a:tc>
                <a:tc>
                  <a:txBody>
                    <a:bodyPr/>
                    <a:lstStyle/>
                    <a:p>
                      <a:r>
                        <a:rPr lang="en-US" sz="1400" dirty="0" smtClean="0"/>
                        <a:t>Jupiter</a:t>
                      </a:r>
                      <a:endParaRPr lang="en-US" sz="1400" dirty="0"/>
                    </a:p>
                  </a:txBody>
                  <a:tcPr/>
                </a:tc>
              </a:tr>
            </a:tbl>
          </a:graphicData>
        </a:graphic>
      </p:graphicFrame>
      <p:sp>
        <p:nvSpPr>
          <p:cNvPr id="5" name="TextBox 4"/>
          <p:cNvSpPr txBox="1"/>
          <p:nvPr/>
        </p:nvSpPr>
        <p:spPr>
          <a:xfrm>
            <a:off x="460702" y="4096744"/>
            <a:ext cx="4880950" cy="1785104"/>
          </a:xfrm>
          <a:prstGeom prst="rect">
            <a:avLst/>
          </a:prstGeom>
          <a:noFill/>
        </p:spPr>
        <p:txBody>
          <a:bodyPr wrap="square" rtlCol="0">
            <a:spAutoFit/>
          </a:bodyPr>
          <a:lstStyle/>
          <a:p>
            <a:r>
              <a:rPr lang="en-US" dirty="0" smtClean="0"/>
              <a:t>An </a:t>
            </a:r>
            <a:r>
              <a:rPr lang="en-US" b="1" dirty="0" smtClean="0"/>
              <a:t>array</a:t>
            </a:r>
            <a:r>
              <a:rPr lang="en-US" dirty="0" smtClean="0"/>
              <a:t> is like a table in which every entry has an </a:t>
            </a:r>
            <a:r>
              <a:rPr lang="en-US" b="1" dirty="0" smtClean="0"/>
              <a:t>index</a:t>
            </a:r>
            <a:r>
              <a:rPr lang="en-US" dirty="0" smtClean="0"/>
              <a:t> and we can directly access the </a:t>
            </a:r>
            <a:r>
              <a:rPr lang="en-US" b="1" dirty="0" smtClean="0"/>
              <a:t>element</a:t>
            </a:r>
            <a:r>
              <a:rPr lang="en-US" dirty="0" smtClean="0"/>
              <a:t> at that index.</a:t>
            </a:r>
          </a:p>
          <a:p>
            <a:r>
              <a:rPr lang="en-US" dirty="0" smtClean="0"/>
              <a:t>For example, if A is an array then A[</a:t>
            </a:r>
            <a:r>
              <a:rPr lang="en-US" i="1" dirty="0" err="1" smtClean="0"/>
              <a:t>i</a:t>
            </a:r>
            <a:r>
              <a:rPr lang="en-US" dirty="0" smtClean="0"/>
              <a:t>] denotes its </a:t>
            </a:r>
            <a:r>
              <a:rPr lang="en-US" i="1" dirty="0" err="1" smtClean="0"/>
              <a:t>i</a:t>
            </a:r>
            <a:r>
              <a:rPr lang="en-US" dirty="0" err="1" smtClean="0"/>
              <a:t>th</a:t>
            </a:r>
            <a:r>
              <a:rPr lang="en-US" dirty="0" smtClean="0"/>
              <a:t> element.</a:t>
            </a:r>
            <a:endParaRPr lang="en-US" dirty="0"/>
          </a:p>
        </p:txBody>
      </p:sp>
    </p:spTree>
    <p:extLst>
      <p:ext uri="{BB962C8B-B14F-4D97-AF65-F5344CB8AC3E}">
        <p14:creationId xmlns:p14="http://schemas.microsoft.com/office/powerpoint/2010/main" val="101040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algorithm</a:t>
            </a:r>
            <a:endParaRPr lang="en-US" dirty="0"/>
          </a:p>
        </p:txBody>
      </p:sp>
      <p:sp>
        <p:nvSpPr>
          <p:cNvPr id="3" name="Content Placeholder 2"/>
          <p:cNvSpPr>
            <a:spLocks noGrp="1"/>
          </p:cNvSpPr>
          <p:nvPr>
            <p:ph idx="1"/>
          </p:nvPr>
        </p:nvSpPr>
        <p:spPr>
          <a:xfrm>
            <a:off x="1200340" y="1781792"/>
            <a:ext cx="6730991" cy="3824847"/>
          </a:xfrm>
        </p:spPr>
        <p:style>
          <a:lnRef idx="2">
            <a:schemeClr val="dk1"/>
          </a:lnRef>
          <a:fillRef idx="1">
            <a:schemeClr val="lt1"/>
          </a:fillRef>
          <a:effectRef idx="0">
            <a:schemeClr val="dk1"/>
          </a:effectRef>
          <a:fontRef idx="minor">
            <a:schemeClr val="dk1"/>
          </a:fontRef>
        </p:style>
        <p:txBody>
          <a:bodyPr/>
          <a:lstStyle/>
          <a:p>
            <a:pPr marL="0" indent="0" eaLnBrk="1" hangingPunct="1">
              <a:spcBef>
                <a:spcPct val="0"/>
              </a:spcBef>
              <a:buNone/>
            </a:pPr>
            <a:r>
              <a:rPr lang="en-US" dirty="0">
                <a:solidFill>
                  <a:schemeClr val="accent1"/>
                </a:solidFill>
              </a:rPr>
              <a:t>Linear-</a:t>
            </a:r>
            <a:r>
              <a:rPr lang="en-US" dirty="0" smtClean="0">
                <a:solidFill>
                  <a:schemeClr val="accent1"/>
                </a:solidFill>
              </a:rPr>
              <a:t>Search</a:t>
            </a:r>
            <a:r>
              <a:rPr lang="en-US" dirty="0" smtClean="0">
                <a:solidFill>
                  <a:schemeClr val="accent4"/>
                </a:solidFill>
              </a:rPr>
              <a:t>(</a:t>
            </a:r>
            <a:r>
              <a:rPr lang="en-US" i="1" dirty="0" smtClean="0">
                <a:solidFill>
                  <a:schemeClr val="accent4"/>
                </a:solidFill>
              </a:rPr>
              <a:t>A</a:t>
            </a:r>
            <a:r>
              <a:rPr lang="en-US" dirty="0" smtClean="0">
                <a:solidFill>
                  <a:schemeClr val="accent4"/>
                </a:solidFill>
              </a:rPr>
              <a:t>, </a:t>
            </a:r>
            <a:r>
              <a:rPr lang="en-US" i="1" dirty="0" smtClean="0">
                <a:solidFill>
                  <a:schemeClr val="accent4"/>
                </a:solidFill>
              </a:rPr>
              <a:t>n</a:t>
            </a:r>
            <a:r>
              <a:rPr lang="en-US" dirty="0" smtClean="0">
                <a:solidFill>
                  <a:schemeClr val="accent4"/>
                </a:solidFill>
              </a:rPr>
              <a:t>, </a:t>
            </a:r>
            <a:r>
              <a:rPr lang="en-US" i="1" dirty="0" smtClean="0">
                <a:solidFill>
                  <a:schemeClr val="accent4"/>
                </a:solidFill>
              </a:rPr>
              <a:t>x</a:t>
            </a:r>
            <a:r>
              <a:rPr lang="en-US" dirty="0" smtClean="0">
                <a:solidFill>
                  <a:schemeClr val="accent4"/>
                </a:solidFill>
              </a:rPr>
              <a:t>)</a:t>
            </a:r>
          </a:p>
          <a:p>
            <a:pPr marL="0" indent="0" eaLnBrk="1" hangingPunct="1">
              <a:spcBef>
                <a:spcPct val="0"/>
              </a:spcBef>
              <a:buNone/>
            </a:pPr>
            <a:r>
              <a:rPr lang="en-US" i="1" dirty="0" smtClean="0">
                <a:solidFill>
                  <a:schemeClr val="accent4"/>
                </a:solidFill>
              </a:rPr>
              <a:t>Inputs</a:t>
            </a:r>
            <a:r>
              <a:rPr lang="en-US" dirty="0" smtClean="0">
                <a:solidFill>
                  <a:schemeClr val="accent4"/>
                </a:solidFill>
              </a:rPr>
              <a:t>:</a:t>
            </a:r>
          </a:p>
          <a:p>
            <a:pPr eaLnBrk="1" hangingPunct="1">
              <a:spcBef>
                <a:spcPct val="0"/>
              </a:spcBef>
              <a:buFont typeface="Arial"/>
              <a:buChar char="•"/>
            </a:pPr>
            <a:r>
              <a:rPr lang="en-US" i="1" dirty="0" smtClean="0">
                <a:solidFill>
                  <a:schemeClr val="accent4"/>
                </a:solidFill>
              </a:rPr>
              <a:t>A:</a:t>
            </a:r>
            <a:r>
              <a:rPr lang="en-US" dirty="0" smtClean="0">
                <a:solidFill>
                  <a:schemeClr val="accent4"/>
                </a:solidFill>
              </a:rPr>
              <a:t> an array</a:t>
            </a:r>
          </a:p>
          <a:p>
            <a:pPr eaLnBrk="1" hangingPunct="1">
              <a:spcBef>
                <a:spcPct val="0"/>
              </a:spcBef>
              <a:buFont typeface="Arial"/>
              <a:buChar char="•"/>
            </a:pPr>
            <a:r>
              <a:rPr lang="en-US" i="1" dirty="0" smtClean="0">
                <a:solidFill>
                  <a:schemeClr val="accent4"/>
                </a:solidFill>
              </a:rPr>
              <a:t>n:</a:t>
            </a:r>
            <a:r>
              <a:rPr lang="en-US" dirty="0" smtClean="0">
                <a:solidFill>
                  <a:schemeClr val="accent4"/>
                </a:solidFill>
              </a:rPr>
              <a:t> the number of elements in </a:t>
            </a:r>
            <a:r>
              <a:rPr lang="en-US" i="1" dirty="0" smtClean="0">
                <a:solidFill>
                  <a:schemeClr val="accent4"/>
                </a:solidFill>
              </a:rPr>
              <a:t>A to search through</a:t>
            </a:r>
          </a:p>
          <a:p>
            <a:pPr eaLnBrk="1" hangingPunct="1">
              <a:spcBef>
                <a:spcPct val="0"/>
              </a:spcBef>
              <a:buFont typeface="Arial"/>
              <a:buChar char="•"/>
            </a:pPr>
            <a:r>
              <a:rPr lang="en-US" i="1" dirty="0" smtClean="0">
                <a:solidFill>
                  <a:schemeClr val="accent4"/>
                </a:solidFill>
              </a:rPr>
              <a:t>x:</a:t>
            </a:r>
            <a:r>
              <a:rPr lang="en-US" dirty="0" smtClean="0">
                <a:solidFill>
                  <a:schemeClr val="accent4"/>
                </a:solidFill>
              </a:rPr>
              <a:t> the value to be searched for</a:t>
            </a:r>
          </a:p>
          <a:p>
            <a:pPr marL="0" indent="0" eaLnBrk="1" hangingPunct="1">
              <a:spcBef>
                <a:spcPct val="0"/>
              </a:spcBef>
              <a:buNone/>
            </a:pPr>
            <a:endParaRPr lang="en-US" dirty="0" smtClean="0">
              <a:solidFill>
                <a:schemeClr val="accent4"/>
              </a:solidFill>
            </a:endParaRPr>
          </a:p>
          <a:p>
            <a:pPr marL="0" indent="0" eaLnBrk="1" hangingPunct="1">
              <a:spcBef>
                <a:spcPct val="0"/>
              </a:spcBef>
              <a:buNone/>
            </a:pPr>
            <a:r>
              <a:rPr lang="en-US" i="1" dirty="0" smtClean="0"/>
              <a:t>Outputs:</a:t>
            </a:r>
            <a:r>
              <a:rPr lang="en-US" dirty="0" smtClean="0"/>
              <a:t> Either an index </a:t>
            </a:r>
            <a:r>
              <a:rPr lang="en-US" i="1" dirty="0"/>
              <a:t>i</a:t>
            </a:r>
            <a:r>
              <a:rPr lang="en-US" dirty="0" smtClean="0"/>
              <a:t> for which </a:t>
            </a:r>
            <a:r>
              <a:rPr lang="en-US" i="1" dirty="0" smtClean="0"/>
              <a:t>A</a:t>
            </a:r>
            <a:r>
              <a:rPr lang="en-US" dirty="0" smtClean="0"/>
              <a:t>[</a:t>
            </a:r>
            <a:r>
              <a:rPr lang="en-US" i="1" dirty="0" err="1" smtClean="0"/>
              <a:t>i</a:t>
            </a:r>
            <a:r>
              <a:rPr lang="en-US" dirty="0" smtClean="0"/>
              <a:t>] = </a:t>
            </a:r>
            <a:r>
              <a:rPr lang="en-US" i="1" dirty="0" smtClean="0"/>
              <a:t>x</a:t>
            </a:r>
            <a:r>
              <a:rPr lang="en-US" dirty="0" smtClean="0"/>
              <a:t>, or </a:t>
            </a:r>
            <a:r>
              <a:rPr lang="en-US" i="1" dirty="0"/>
              <a:t>N</a:t>
            </a:r>
            <a:r>
              <a:rPr lang="en-US" i="1" dirty="0" smtClean="0"/>
              <a:t>ot-Found</a:t>
            </a:r>
          </a:p>
          <a:p>
            <a:pPr marL="0" indent="0" eaLnBrk="1" hangingPunct="1">
              <a:spcBef>
                <a:spcPct val="0"/>
              </a:spcBef>
              <a:buNone/>
            </a:pPr>
            <a:endParaRPr lang="en-US" dirty="0"/>
          </a:p>
          <a:p>
            <a:pPr eaLnBrk="1" hangingPunct="1">
              <a:spcBef>
                <a:spcPct val="0"/>
              </a:spcBef>
              <a:buFontTx/>
              <a:buAutoNum type="arabicPeriod"/>
            </a:pPr>
            <a:r>
              <a:rPr lang="en-US" dirty="0" smtClean="0"/>
              <a:t>Set </a:t>
            </a:r>
            <a:r>
              <a:rPr lang="en-US" i="1" dirty="0" smtClean="0"/>
              <a:t>answer</a:t>
            </a:r>
            <a:r>
              <a:rPr lang="en-US" dirty="0" smtClean="0"/>
              <a:t> to </a:t>
            </a:r>
            <a:r>
              <a:rPr lang="en-US" i="1" dirty="0"/>
              <a:t>Not-</a:t>
            </a:r>
            <a:r>
              <a:rPr lang="en-US" i="1" dirty="0" smtClean="0"/>
              <a:t>Found</a:t>
            </a:r>
            <a:endParaRPr lang="en-US" dirty="0"/>
          </a:p>
          <a:p>
            <a:pPr eaLnBrk="1" hangingPunct="1">
              <a:spcBef>
                <a:spcPct val="0"/>
              </a:spcBef>
              <a:buFontTx/>
              <a:buAutoNum type="arabicPeriod"/>
            </a:pPr>
            <a:r>
              <a:rPr lang="en-US" dirty="0" smtClean="0"/>
              <a:t>For each index </a:t>
            </a:r>
            <a:r>
              <a:rPr lang="en-US" i="1" dirty="0" err="1" smtClean="0"/>
              <a:t>i</a:t>
            </a:r>
            <a:r>
              <a:rPr lang="en-US" dirty="0" smtClean="0"/>
              <a:t>, going from 1 to </a:t>
            </a:r>
            <a:r>
              <a:rPr lang="en-US" i="1" dirty="0" smtClean="0"/>
              <a:t>n</a:t>
            </a:r>
            <a:r>
              <a:rPr lang="en-US" dirty="0" smtClean="0"/>
              <a:t>, in order:</a:t>
            </a:r>
          </a:p>
          <a:p>
            <a:pPr marL="914400" lvl="1" indent="-457200" eaLnBrk="1" hangingPunct="1">
              <a:spcBef>
                <a:spcPct val="0"/>
              </a:spcBef>
              <a:buFont typeface="+mj-lt"/>
              <a:buAutoNum type="alphaUcPeriod"/>
            </a:pPr>
            <a:r>
              <a:rPr lang="en-US" dirty="0" smtClean="0"/>
              <a:t>If </a:t>
            </a:r>
            <a:r>
              <a:rPr lang="en-US" i="1" dirty="0" smtClean="0"/>
              <a:t>A</a:t>
            </a:r>
            <a:r>
              <a:rPr lang="en-US" dirty="0" smtClean="0"/>
              <a:t>[</a:t>
            </a:r>
            <a:r>
              <a:rPr lang="en-US" i="1" dirty="0" err="1" smtClean="0"/>
              <a:t>i</a:t>
            </a:r>
            <a:r>
              <a:rPr lang="en-US" dirty="0" smtClean="0"/>
              <a:t>] = </a:t>
            </a:r>
            <a:r>
              <a:rPr lang="en-US" i="1" dirty="0" smtClean="0"/>
              <a:t>x</a:t>
            </a:r>
            <a:r>
              <a:rPr lang="en-US" dirty="0" smtClean="0"/>
              <a:t>, then set </a:t>
            </a:r>
            <a:r>
              <a:rPr lang="en-US" i="1" dirty="0" smtClean="0"/>
              <a:t>answer</a:t>
            </a:r>
            <a:r>
              <a:rPr lang="en-US" dirty="0" smtClean="0"/>
              <a:t> to the value of </a:t>
            </a:r>
            <a:r>
              <a:rPr lang="en-US" i="1" dirty="0"/>
              <a:t>i</a:t>
            </a:r>
            <a:endParaRPr lang="en-US" dirty="0" smtClean="0"/>
          </a:p>
          <a:p>
            <a:pPr eaLnBrk="1" hangingPunct="1">
              <a:spcBef>
                <a:spcPct val="0"/>
              </a:spcBef>
              <a:buFontTx/>
              <a:buAutoNum type="arabicPeriod"/>
            </a:pPr>
            <a:r>
              <a:rPr lang="en-US" dirty="0" smtClean="0"/>
              <a:t>Return the value of </a:t>
            </a:r>
            <a:r>
              <a:rPr lang="en-US" i="1" dirty="0" smtClean="0"/>
              <a:t>answer</a:t>
            </a:r>
            <a:r>
              <a:rPr lang="en-US" dirty="0" smtClean="0"/>
              <a:t> as the output</a:t>
            </a:r>
            <a:endParaRPr lang="en-US" dirty="0"/>
          </a:p>
        </p:txBody>
      </p:sp>
    </p:spTree>
    <p:extLst>
      <p:ext uri="{BB962C8B-B14F-4D97-AF65-F5344CB8AC3E}">
        <p14:creationId xmlns:p14="http://schemas.microsoft.com/office/powerpoint/2010/main" val="37389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a:t>
            </a:r>
            <a:endParaRPr lang="en-US" dirty="0"/>
          </a:p>
        </p:txBody>
      </p:sp>
      <p:sp>
        <p:nvSpPr>
          <p:cNvPr id="6" name="Content Placeholder 2"/>
          <p:cNvSpPr txBox="1">
            <a:spLocks/>
          </p:cNvSpPr>
          <p:nvPr/>
        </p:nvSpPr>
        <p:spPr bwMode="auto">
          <a:xfrm>
            <a:off x="457200" y="1450921"/>
            <a:ext cx="5626968" cy="4323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90000"/>
              <a:buFont typeface="Wingdings"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90000"/>
              <a:buFont typeface="Wingdings"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90000"/>
              <a:buFont typeface="Wingdings" pitchFamily="2" charset="2"/>
              <a:buChar char="p"/>
              <a:defRPr>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0" indent="0">
              <a:buFont typeface="Wingdings" pitchFamily="2" charset="2"/>
              <a:buNone/>
            </a:pPr>
            <a:r>
              <a:rPr lang="en-US" dirty="0" smtClean="0"/>
              <a:t>Reading material for lecture 4:</a:t>
            </a:r>
            <a:endParaRPr lang="en-US" dirty="0"/>
          </a:p>
        </p:txBody>
      </p:sp>
      <p:pic>
        <p:nvPicPr>
          <p:cNvPr id="7" name="Picture 6" descr="omnib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24" y="2302301"/>
            <a:ext cx="1503092" cy="2173701"/>
          </a:xfrm>
          <a:prstGeom prst="rect">
            <a:avLst/>
          </a:prstGeom>
        </p:spPr>
      </p:pic>
      <p:sp>
        <p:nvSpPr>
          <p:cNvPr id="8" name="TextBox 7"/>
          <p:cNvSpPr txBox="1"/>
          <p:nvPr/>
        </p:nvSpPr>
        <p:spPr>
          <a:xfrm>
            <a:off x="2154769" y="2344144"/>
            <a:ext cx="3477960" cy="400110"/>
          </a:xfrm>
          <a:prstGeom prst="rect">
            <a:avLst/>
          </a:prstGeom>
          <a:noFill/>
        </p:spPr>
        <p:txBody>
          <a:bodyPr wrap="none" rtlCol="0">
            <a:spAutoFit/>
          </a:bodyPr>
          <a:lstStyle/>
          <a:p>
            <a:r>
              <a:rPr lang="en-US" dirty="0" smtClean="0"/>
              <a:t>Chapter 31: Turing Machines</a:t>
            </a:r>
            <a:endParaRPr lang="en-US" dirty="0"/>
          </a:p>
        </p:txBody>
      </p:sp>
      <p:sp>
        <p:nvSpPr>
          <p:cNvPr id="12" name="TextBox 11"/>
          <p:cNvSpPr txBox="1"/>
          <p:nvPr/>
        </p:nvSpPr>
        <p:spPr>
          <a:xfrm>
            <a:off x="2149384" y="4049635"/>
            <a:ext cx="4618221" cy="400110"/>
          </a:xfrm>
          <a:prstGeom prst="rect">
            <a:avLst/>
          </a:prstGeom>
          <a:noFill/>
        </p:spPr>
        <p:txBody>
          <a:bodyPr wrap="none" rtlCol="0">
            <a:spAutoFit/>
          </a:bodyPr>
          <a:lstStyle/>
          <a:p>
            <a:r>
              <a:rPr lang="en-US" dirty="0" smtClean="0"/>
              <a:t>Chapter 51: Universal Turing Machines</a:t>
            </a:r>
            <a:endParaRPr lang="en-US" dirty="0"/>
          </a:p>
        </p:txBody>
      </p:sp>
      <p:sp>
        <p:nvSpPr>
          <p:cNvPr id="9" name="TextBox 8"/>
          <p:cNvSpPr txBox="1"/>
          <p:nvPr/>
        </p:nvSpPr>
        <p:spPr>
          <a:xfrm>
            <a:off x="2149110" y="2932100"/>
            <a:ext cx="4618347" cy="400110"/>
          </a:xfrm>
          <a:prstGeom prst="rect">
            <a:avLst/>
          </a:prstGeom>
          <a:noFill/>
        </p:spPr>
        <p:txBody>
          <a:bodyPr wrap="none" rtlCol="0">
            <a:spAutoFit/>
          </a:bodyPr>
          <a:lstStyle/>
          <a:p>
            <a:r>
              <a:rPr lang="en-US" dirty="0" smtClean="0"/>
              <a:t>Chapter 17: Random Access Machines</a:t>
            </a:r>
            <a:endParaRPr lang="en-US" dirty="0"/>
          </a:p>
        </p:txBody>
      </p:sp>
      <p:sp>
        <p:nvSpPr>
          <p:cNvPr id="10" name="TextBox 9"/>
          <p:cNvSpPr txBox="1"/>
          <p:nvPr/>
        </p:nvSpPr>
        <p:spPr>
          <a:xfrm>
            <a:off x="2148836" y="3480054"/>
            <a:ext cx="3425612" cy="400110"/>
          </a:xfrm>
          <a:prstGeom prst="rect">
            <a:avLst/>
          </a:prstGeom>
          <a:noFill/>
        </p:spPr>
        <p:txBody>
          <a:bodyPr wrap="none" rtlCol="0">
            <a:spAutoFit/>
          </a:bodyPr>
          <a:lstStyle/>
          <a:p>
            <a:r>
              <a:rPr lang="en-US" dirty="0" smtClean="0"/>
              <a:t>Chapter 66: Church’s Thesis</a:t>
            </a:r>
            <a:endParaRPr lang="en-US" dirty="0"/>
          </a:p>
        </p:txBody>
      </p:sp>
    </p:spTree>
    <p:extLst>
      <p:ext uri="{BB962C8B-B14F-4D97-AF65-F5344CB8AC3E}">
        <p14:creationId xmlns:p14="http://schemas.microsoft.com/office/powerpoint/2010/main" val="4294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Robustness 1.2</a:t>
            </a:r>
            <a:endParaRPr lang="en-US" dirty="0"/>
          </a:p>
        </p:txBody>
      </p:sp>
      <p:sp>
        <p:nvSpPr>
          <p:cNvPr id="3" name="Content Placeholder 2"/>
          <p:cNvSpPr>
            <a:spLocks noGrp="1"/>
          </p:cNvSpPr>
          <p:nvPr>
            <p:ph idx="1"/>
          </p:nvPr>
        </p:nvSpPr>
        <p:spPr>
          <a:xfrm>
            <a:off x="457200" y="1268413"/>
            <a:ext cx="8156575" cy="720427"/>
          </a:xfrm>
        </p:spPr>
        <p:txBody>
          <a:bodyPr/>
          <a:lstStyle/>
          <a:p>
            <a:pPr marL="0" indent="0">
              <a:buNone/>
            </a:pPr>
            <a:r>
              <a:rPr lang="en-US" dirty="0" smtClean="0"/>
              <a:t>We could (further) modify the definition of Turing machines by having two (or more) tapes.</a:t>
            </a:r>
          </a:p>
          <a:p>
            <a:pPr marL="0" indent="0">
              <a:buNone/>
            </a:pPr>
            <a:r>
              <a:rPr lang="en-US" dirty="0"/>
              <a:t>A</a:t>
            </a:r>
            <a:r>
              <a:rPr lang="en-US" dirty="0" smtClean="0"/>
              <a:t>n entry in the transition table would then look like: </a:t>
            </a:r>
          </a:p>
          <a:p>
            <a:pPr marL="0" indent="0">
              <a:buNone/>
            </a:pPr>
            <a:endParaRPr lang="en-US" dirty="0" smtClean="0"/>
          </a:p>
        </p:txBody>
      </p:sp>
      <p:graphicFrame>
        <p:nvGraphicFramePr>
          <p:cNvPr id="21" name="Content Placeholder 3"/>
          <p:cNvGraphicFramePr>
            <a:graphicFrameLocks/>
          </p:cNvGraphicFramePr>
          <p:nvPr>
            <p:extLst>
              <p:ext uri="{D42A27DB-BD31-4B8C-83A1-F6EECF244321}">
                <p14:modId xmlns:p14="http://schemas.microsoft.com/office/powerpoint/2010/main" val="714360102"/>
              </p:ext>
            </p:extLst>
          </p:nvPr>
        </p:nvGraphicFramePr>
        <p:xfrm>
          <a:off x="611560" y="2420888"/>
          <a:ext cx="8208913" cy="1645920"/>
        </p:xfrm>
        <a:graphic>
          <a:graphicData uri="http://schemas.openxmlformats.org/drawingml/2006/table">
            <a:tbl>
              <a:tblPr firstRow="1" bandRow="1">
                <a:tableStyleId>{72833802-FEF1-4C79-8D5D-14CF1EAF98D9}</a:tableStyleId>
              </a:tblPr>
              <a:tblGrid>
                <a:gridCol w="862419"/>
                <a:gridCol w="996203"/>
                <a:gridCol w="1084196"/>
                <a:gridCol w="774426"/>
                <a:gridCol w="1179300"/>
                <a:gridCol w="1224136"/>
                <a:gridCol w="1080120"/>
                <a:gridCol w="1008113"/>
              </a:tblGrid>
              <a:tr h="528795">
                <a:tc>
                  <a:txBody>
                    <a:bodyPr/>
                    <a:lstStyle/>
                    <a:p>
                      <a:pPr algn="ctr"/>
                      <a:r>
                        <a:rPr lang="en-US" sz="1400" dirty="0" smtClean="0"/>
                        <a:t>current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a:t>
                      </a:r>
                      <a:r>
                        <a:rPr lang="en-US" sz="1400" baseline="0" dirty="0" smtClean="0"/>
                        <a:t> scanned (tape 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a:t>
                      </a:r>
                      <a:r>
                        <a:rPr lang="en-US" sz="1400" baseline="0" dirty="0" smtClean="0"/>
                        <a:t> scanned (tape 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next</a:t>
                      </a:r>
                      <a:r>
                        <a:rPr lang="en-US" sz="1400" baseline="0" dirty="0" smtClean="0"/>
                        <a:t> state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 written</a:t>
                      </a:r>
                    </a:p>
                    <a:p>
                      <a:pPr algn="ctr"/>
                      <a:r>
                        <a:rPr lang="en-US" sz="1400" baseline="0" dirty="0" smtClean="0"/>
                        <a:t> (tape 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symbol written</a:t>
                      </a:r>
                      <a:r>
                        <a:rPr lang="en-US" sz="1400" baseline="0" dirty="0" smtClean="0"/>
                        <a:t> (tape 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motion</a:t>
                      </a:r>
                      <a:r>
                        <a:rPr lang="en-US" sz="1400" baseline="0" dirty="0" smtClean="0"/>
                        <a:t> (tape 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motion</a:t>
                      </a:r>
                    </a:p>
                    <a:p>
                      <a:pPr algn="ctr"/>
                      <a:r>
                        <a:rPr lang="en-US" sz="1400" dirty="0" smtClean="0"/>
                        <a:t>(tape</a:t>
                      </a:r>
                      <a:r>
                        <a:rPr lang="en-US" sz="1400" baseline="0" dirty="0" smtClean="0"/>
                        <a:t> 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baseline="-25000" dirty="0" smtClean="0"/>
                        <a:t>…</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aseline="0" dirty="0" smtClean="0"/>
                        <a:t>…</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aseline="-25000" dirty="0" smtClean="0"/>
                        <a:t>…</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dirty="0" smtClean="0"/>
                        <a:t>q</a:t>
                      </a:r>
                      <a:r>
                        <a:rPr lang="en-US" sz="1400" baseline="-25000" dirty="0" smtClean="0"/>
                        <a:t>0</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aseline="0" dirty="0" smtClean="0"/>
                        <a:t>b</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q</a:t>
                      </a:r>
                      <a:r>
                        <a:rPr lang="en-US" sz="1400" baseline="-25000" dirty="0" smtClean="0"/>
                        <a:t>1</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c</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S</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L</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8003">
                <a:tc>
                  <a:txBody>
                    <a:bodyPr/>
                    <a:lstStyle/>
                    <a:p>
                      <a:pPr algn="ctr"/>
                      <a:r>
                        <a:rPr lang="en-US" sz="1400" baseline="-25000" dirty="0" smtClean="0"/>
                        <a:t>…</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aseline="0" dirty="0" smtClean="0"/>
                        <a:t>…</a:t>
                      </a:r>
                      <a:endParaRPr lang="en-US" sz="1400"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baseline="-25000" dirty="0" smtClean="0"/>
                        <a:t>…</a:t>
                      </a:r>
                      <a:endParaRPr lang="en-US" sz="1400" baseline="-25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467544" y="4149080"/>
            <a:ext cx="8424936" cy="2400657"/>
          </a:xfrm>
          <a:prstGeom prst="rect">
            <a:avLst/>
          </a:prstGeom>
          <a:noFill/>
        </p:spPr>
        <p:txBody>
          <a:bodyPr wrap="square" rtlCol="0">
            <a:spAutoFit/>
          </a:bodyPr>
          <a:lstStyle/>
          <a:p>
            <a:pPr marL="0" indent="0">
              <a:buNone/>
            </a:pPr>
            <a:r>
              <a:rPr lang="en-US" dirty="0">
                <a:solidFill>
                  <a:schemeClr val="accent2"/>
                </a:solidFill>
              </a:rPr>
              <a:t>Question:</a:t>
            </a:r>
          </a:p>
          <a:p>
            <a:pPr marL="0" indent="0">
              <a:buNone/>
            </a:pPr>
            <a:r>
              <a:rPr lang="en-US" i="1" dirty="0">
                <a:solidFill>
                  <a:srgbClr val="000000"/>
                </a:solidFill>
              </a:rPr>
              <a:t>Are Turing machines with </a:t>
            </a:r>
            <a:r>
              <a:rPr lang="en-US" i="1" dirty="0" smtClean="0">
                <a:solidFill>
                  <a:srgbClr val="000000"/>
                </a:solidFill>
              </a:rPr>
              <a:t>two tapes more </a:t>
            </a:r>
            <a:r>
              <a:rPr lang="en-US" i="1" dirty="0">
                <a:solidFill>
                  <a:srgbClr val="000000"/>
                </a:solidFill>
              </a:rPr>
              <a:t>powerful than Turing machines </a:t>
            </a:r>
            <a:r>
              <a:rPr lang="en-US" i="1" dirty="0" smtClean="0">
                <a:solidFill>
                  <a:srgbClr val="000000"/>
                </a:solidFill>
              </a:rPr>
              <a:t>with one tape?</a:t>
            </a:r>
            <a:endParaRPr lang="en-US" i="1" dirty="0">
              <a:solidFill>
                <a:srgbClr val="000000"/>
              </a:solidFill>
            </a:endParaRPr>
          </a:p>
          <a:p>
            <a:pPr marL="0" indent="0">
              <a:buNone/>
            </a:pPr>
            <a:r>
              <a:rPr lang="en-US" dirty="0">
                <a:solidFill>
                  <a:schemeClr val="accent2"/>
                </a:solidFill>
              </a:rPr>
              <a:t>Answer:</a:t>
            </a:r>
          </a:p>
          <a:p>
            <a:pPr marL="0" indent="0">
              <a:buNone/>
            </a:pPr>
            <a:r>
              <a:rPr lang="en-US" i="1" dirty="0">
                <a:solidFill>
                  <a:srgbClr val="000000"/>
                </a:solidFill>
              </a:rPr>
              <a:t>No. We can always transform a Turing machine with </a:t>
            </a:r>
            <a:r>
              <a:rPr lang="en-US" i="1" dirty="0" smtClean="0">
                <a:solidFill>
                  <a:srgbClr val="000000"/>
                </a:solidFill>
              </a:rPr>
              <a:t>two tapes to </a:t>
            </a:r>
            <a:r>
              <a:rPr lang="en-US" i="1" dirty="0">
                <a:solidFill>
                  <a:srgbClr val="000000"/>
                </a:solidFill>
              </a:rPr>
              <a:t>one </a:t>
            </a:r>
            <a:r>
              <a:rPr lang="en-US" i="1" dirty="0" smtClean="0">
                <a:solidFill>
                  <a:srgbClr val="000000"/>
                </a:solidFill>
              </a:rPr>
              <a:t>with one tape computing/accepting the same (see Ch.31 of NTO).</a:t>
            </a:r>
            <a:endParaRPr lang="en-US" i="1" dirty="0">
              <a:solidFill>
                <a:srgbClr val="000000"/>
              </a:solidFill>
            </a:endParaRPr>
          </a:p>
        </p:txBody>
      </p:sp>
    </p:spTree>
    <p:extLst>
      <p:ext uri="{BB962C8B-B14F-4D97-AF65-F5344CB8AC3E}">
        <p14:creationId xmlns:p14="http://schemas.microsoft.com/office/powerpoint/2010/main" val="10153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Access Machines (conceptual)</a:t>
            </a:r>
            <a:endParaRPr lang="en-US" dirty="0"/>
          </a:p>
        </p:txBody>
      </p:sp>
      <p:pic>
        <p:nvPicPr>
          <p:cNvPr id="85" name="Picture 84" descr="RAM.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69" y="1030548"/>
            <a:ext cx="7455044" cy="5331713"/>
          </a:xfrm>
          <a:prstGeom prst="rect">
            <a:avLst/>
          </a:prstGeom>
        </p:spPr>
      </p:pic>
      <p:sp>
        <p:nvSpPr>
          <p:cNvPr id="88" name="Line Callout 1 87"/>
          <p:cNvSpPr/>
          <p:nvPr/>
        </p:nvSpPr>
        <p:spPr bwMode="auto">
          <a:xfrm>
            <a:off x="3380594" y="3210052"/>
            <a:ext cx="5540127" cy="3363578"/>
          </a:xfrm>
          <a:prstGeom prst="borderCallout1">
            <a:avLst>
              <a:gd name="adj1" fmla="val 79258"/>
              <a:gd name="adj2" fmla="val -35"/>
              <a:gd name="adj3" fmla="val 49342"/>
              <a:gd name="adj4" fmla="val -27604"/>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graphicFrame>
        <p:nvGraphicFramePr>
          <p:cNvPr id="90" name="Table 89"/>
          <p:cNvGraphicFramePr>
            <a:graphicFrameLocks noGrp="1"/>
          </p:cNvGraphicFramePr>
          <p:nvPr>
            <p:extLst>
              <p:ext uri="{D42A27DB-BD31-4B8C-83A1-F6EECF244321}">
                <p14:modId xmlns:p14="http://schemas.microsoft.com/office/powerpoint/2010/main" val="4248855978"/>
              </p:ext>
            </p:extLst>
          </p:nvPr>
        </p:nvGraphicFramePr>
        <p:xfrm>
          <a:off x="3396128" y="3202421"/>
          <a:ext cx="5524596" cy="3352800"/>
        </p:xfrm>
        <a:graphic>
          <a:graphicData uri="http://schemas.openxmlformats.org/drawingml/2006/table">
            <a:tbl>
              <a:tblPr firstRow="1" bandRow="1">
                <a:tableStyleId>{69012ECD-51FC-41F1-AA8D-1B2483CD663E}</a:tableStyleId>
              </a:tblPr>
              <a:tblGrid>
                <a:gridCol w="793552"/>
                <a:gridCol w="4731044"/>
              </a:tblGrid>
              <a:tr h="334330">
                <a:tc>
                  <a:txBody>
                    <a:bodyPr/>
                    <a:lstStyle/>
                    <a:p>
                      <a:r>
                        <a:rPr lang="en-US" sz="1600" dirty="0" err="1" smtClean="0"/>
                        <a:t>Instr</a:t>
                      </a:r>
                      <a:endParaRPr lang="en-US" sz="1600" dirty="0"/>
                    </a:p>
                  </a:txBody>
                  <a:tcPr/>
                </a:tc>
                <a:tc>
                  <a:txBody>
                    <a:bodyPr/>
                    <a:lstStyle/>
                    <a:p>
                      <a:r>
                        <a:rPr lang="en-US" sz="1600" dirty="0" smtClean="0"/>
                        <a:t>Meaning</a:t>
                      </a:r>
                      <a:endParaRPr lang="en-US" sz="1600" dirty="0"/>
                    </a:p>
                  </a:txBody>
                  <a:tcPr/>
                </a:tc>
              </a:tr>
              <a:tr h="334330">
                <a:tc>
                  <a:txBody>
                    <a:bodyPr/>
                    <a:lstStyle/>
                    <a:p>
                      <a:r>
                        <a:rPr lang="en-US" sz="1600" dirty="0" smtClean="0"/>
                        <a:t>LDA</a:t>
                      </a:r>
                      <a:r>
                        <a:rPr lang="en-US" sz="1600" baseline="0" dirty="0" smtClean="0"/>
                        <a:t> a</a:t>
                      </a:r>
                      <a:endParaRPr lang="en-US" sz="1600" dirty="0"/>
                    </a:p>
                  </a:txBody>
                  <a:tcPr/>
                </a:tc>
                <a:tc>
                  <a:txBody>
                    <a:bodyPr/>
                    <a:lstStyle/>
                    <a:p>
                      <a:r>
                        <a:rPr lang="en-US" sz="1600" dirty="0" smtClean="0"/>
                        <a:t>Load AC</a:t>
                      </a:r>
                      <a:r>
                        <a:rPr lang="en-US" sz="1600" baseline="0" dirty="0" smtClean="0"/>
                        <a:t> with contents at a</a:t>
                      </a:r>
                      <a:endParaRPr lang="en-US" sz="1600" dirty="0"/>
                    </a:p>
                  </a:txBody>
                  <a:tcPr/>
                </a:tc>
              </a:tr>
              <a:tr h="334330">
                <a:tc>
                  <a:txBody>
                    <a:bodyPr/>
                    <a:lstStyle/>
                    <a:p>
                      <a:r>
                        <a:rPr lang="en-US" sz="1600" dirty="0" smtClean="0"/>
                        <a:t>LDI a</a:t>
                      </a:r>
                      <a:endParaRPr lang="en-US" sz="1600" dirty="0"/>
                    </a:p>
                  </a:txBody>
                  <a:tcPr/>
                </a:tc>
                <a:tc>
                  <a:txBody>
                    <a:bodyPr/>
                    <a:lstStyle/>
                    <a:p>
                      <a:r>
                        <a:rPr lang="en-US" sz="1600" dirty="0" smtClean="0"/>
                        <a:t>Load</a:t>
                      </a:r>
                      <a:r>
                        <a:rPr lang="en-US" sz="1600" baseline="0" dirty="0" smtClean="0"/>
                        <a:t> AC with contents at address stored at a</a:t>
                      </a:r>
                      <a:endParaRPr lang="en-US" sz="1600" dirty="0"/>
                    </a:p>
                  </a:txBody>
                  <a:tcPr/>
                </a:tc>
              </a:tr>
              <a:tr h="334330">
                <a:tc>
                  <a:txBody>
                    <a:bodyPr/>
                    <a:lstStyle/>
                    <a:p>
                      <a:r>
                        <a:rPr lang="en-US" sz="1600" dirty="0" smtClean="0"/>
                        <a:t>STA a</a:t>
                      </a:r>
                      <a:endParaRPr lang="en-US" sz="1600" dirty="0"/>
                    </a:p>
                  </a:txBody>
                  <a:tcPr/>
                </a:tc>
                <a:tc>
                  <a:txBody>
                    <a:bodyPr/>
                    <a:lstStyle/>
                    <a:p>
                      <a:r>
                        <a:rPr lang="en-US" sz="1600" dirty="0" smtClean="0"/>
                        <a:t>Store contents of AC at a</a:t>
                      </a:r>
                      <a:endParaRPr lang="en-US" sz="1600" dirty="0"/>
                    </a:p>
                  </a:txBody>
                  <a:tcPr/>
                </a:tc>
              </a:tr>
              <a:tr h="334330">
                <a:tc>
                  <a:txBody>
                    <a:bodyPr/>
                    <a:lstStyle/>
                    <a:p>
                      <a:r>
                        <a:rPr lang="en-US" sz="1600" dirty="0" smtClean="0"/>
                        <a:t>STI</a:t>
                      </a:r>
                      <a:r>
                        <a:rPr lang="en-US" sz="1600" baseline="0" dirty="0" smtClean="0"/>
                        <a:t> a</a:t>
                      </a:r>
                      <a:endParaRPr lang="en-US" sz="1600" dirty="0"/>
                    </a:p>
                  </a:txBody>
                  <a:tcPr/>
                </a:tc>
                <a:tc>
                  <a:txBody>
                    <a:bodyPr/>
                    <a:lstStyle/>
                    <a:p>
                      <a:r>
                        <a:rPr lang="en-US" sz="1600" dirty="0" smtClean="0"/>
                        <a:t>Store contents of AC at address stored</a:t>
                      </a:r>
                      <a:r>
                        <a:rPr lang="en-US" sz="1600" baseline="0" dirty="0" smtClean="0"/>
                        <a:t> at a</a:t>
                      </a:r>
                      <a:endParaRPr lang="en-US" sz="1600" dirty="0"/>
                    </a:p>
                  </a:txBody>
                  <a:tcPr/>
                </a:tc>
              </a:tr>
              <a:tr h="334330">
                <a:tc>
                  <a:txBody>
                    <a:bodyPr/>
                    <a:lstStyle/>
                    <a:p>
                      <a:r>
                        <a:rPr lang="en-US" sz="1600" dirty="0" smtClean="0"/>
                        <a:t>ADD a</a:t>
                      </a:r>
                      <a:endParaRPr lang="en-US" sz="1600" dirty="0"/>
                    </a:p>
                  </a:txBody>
                  <a:tcPr/>
                </a:tc>
                <a:tc>
                  <a:txBody>
                    <a:bodyPr/>
                    <a:lstStyle/>
                    <a:p>
                      <a:r>
                        <a:rPr lang="en-US" sz="1600" dirty="0" smtClean="0"/>
                        <a:t>Add contents at</a:t>
                      </a:r>
                      <a:r>
                        <a:rPr lang="en-US" sz="1600" baseline="0" dirty="0" smtClean="0"/>
                        <a:t> a to contents of AC</a:t>
                      </a:r>
                      <a:endParaRPr lang="en-US" sz="1600" dirty="0"/>
                    </a:p>
                  </a:txBody>
                  <a:tcPr/>
                </a:tc>
              </a:tr>
              <a:tr h="334330">
                <a:tc>
                  <a:txBody>
                    <a:bodyPr/>
                    <a:lstStyle/>
                    <a:p>
                      <a:r>
                        <a:rPr lang="en-US" sz="1600" dirty="0" smtClean="0"/>
                        <a:t>SUB a</a:t>
                      </a:r>
                      <a:endParaRPr lang="en-US" sz="1600" dirty="0"/>
                    </a:p>
                  </a:txBody>
                  <a:tcPr/>
                </a:tc>
                <a:tc>
                  <a:txBody>
                    <a:bodyPr/>
                    <a:lstStyle/>
                    <a:p>
                      <a:r>
                        <a:rPr lang="en-US" sz="1600" dirty="0" smtClean="0"/>
                        <a:t>Subtrac</a:t>
                      </a:r>
                      <a:r>
                        <a:rPr lang="en-US" sz="1600" baseline="0" dirty="0" smtClean="0"/>
                        <a:t>t contents at a from AC</a:t>
                      </a:r>
                      <a:endParaRPr lang="en-US" sz="1600" dirty="0"/>
                    </a:p>
                  </a:txBody>
                  <a:tcPr/>
                </a:tc>
              </a:tr>
              <a:tr h="334330">
                <a:tc>
                  <a:txBody>
                    <a:bodyPr/>
                    <a:lstStyle/>
                    <a:p>
                      <a:r>
                        <a:rPr lang="en-US" sz="1600" dirty="0" smtClean="0"/>
                        <a:t>JMP l</a:t>
                      </a:r>
                      <a:endParaRPr lang="en-US" sz="1600" dirty="0"/>
                    </a:p>
                  </a:txBody>
                  <a:tcPr/>
                </a:tc>
                <a:tc>
                  <a:txBody>
                    <a:bodyPr/>
                    <a:lstStyle/>
                    <a:p>
                      <a:r>
                        <a:rPr lang="en-US" sz="1600" dirty="0" smtClean="0"/>
                        <a:t>Jump to instruction labeled</a:t>
                      </a:r>
                      <a:r>
                        <a:rPr lang="en-US" sz="1600" baseline="0" dirty="0" smtClean="0"/>
                        <a:t> l</a:t>
                      </a:r>
                      <a:endParaRPr lang="en-US" sz="1600" dirty="0"/>
                    </a:p>
                  </a:txBody>
                  <a:tcPr/>
                </a:tc>
              </a:tr>
              <a:tr h="334330">
                <a:tc>
                  <a:txBody>
                    <a:bodyPr/>
                    <a:lstStyle/>
                    <a:p>
                      <a:r>
                        <a:rPr lang="en-US" sz="1600" dirty="0" smtClean="0"/>
                        <a:t>JMZ l</a:t>
                      </a:r>
                      <a:endParaRPr lang="en-US" sz="1600" dirty="0"/>
                    </a:p>
                  </a:txBody>
                  <a:tcPr/>
                </a:tc>
                <a:tc>
                  <a:txBody>
                    <a:bodyPr/>
                    <a:lstStyle/>
                    <a:p>
                      <a:r>
                        <a:rPr lang="en-US" sz="1600" dirty="0" smtClean="0"/>
                        <a:t>Jump to instruction</a:t>
                      </a:r>
                      <a:r>
                        <a:rPr lang="en-US" sz="1600" baseline="0" dirty="0" smtClean="0"/>
                        <a:t> labeled l if AC has contents 0</a:t>
                      </a:r>
                      <a:endParaRPr lang="en-US" sz="1600" dirty="0"/>
                    </a:p>
                  </a:txBody>
                  <a:tcPr/>
                </a:tc>
              </a:tr>
              <a:tr h="334330">
                <a:tc>
                  <a:txBody>
                    <a:bodyPr/>
                    <a:lstStyle/>
                    <a:p>
                      <a:r>
                        <a:rPr lang="en-US" sz="1600" dirty="0" smtClean="0"/>
                        <a:t>HLT</a:t>
                      </a:r>
                      <a:endParaRPr lang="en-US" sz="1600" dirty="0"/>
                    </a:p>
                  </a:txBody>
                  <a:tcPr/>
                </a:tc>
                <a:tc>
                  <a:txBody>
                    <a:bodyPr/>
                    <a:lstStyle/>
                    <a:p>
                      <a:r>
                        <a:rPr lang="en-US" sz="1600" dirty="0" smtClean="0"/>
                        <a:t>halt</a:t>
                      </a:r>
                      <a:endParaRPr lang="en-US" sz="1600" dirty="0"/>
                    </a:p>
                  </a:txBody>
                  <a:tcPr/>
                </a:tc>
              </a:tr>
            </a:tbl>
          </a:graphicData>
        </a:graphic>
      </p:graphicFrame>
    </p:spTree>
    <p:extLst>
      <p:ext uri="{BB962C8B-B14F-4D97-AF65-F5344CB8AC3E}">
        <p14:creationId xmlns:p14="http://schemas.microsoft.com/office/powerpoint/2010/main" val="7924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dissolve">
                                      <p:cBhvr>
                                        <p:cTn id="7" dur="500"/>
                                        <p:tgtEl>
                                          <p:spTgt spid="88"/>
                                        </p:tgtEl>
                                      </p:cBhvr>
                                    </p:animEffect>
                                  </p:childTnLst>
                                </p:cTn>
                              </p:par>
                              <p:par>
                                <p:cTn id="8" presetID="9"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dissolve">
                                      <p:cBhvr>
                                        <p:cTn id="1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duplicates</a:t>
            </a:r>
            <a:endParaRPr lang="en-US" dirty="0"/>
          </a:p>
        </p:txBody>
      </p:sp>
      <p:sp>
        <p:nvSpPr>
          <p:cNvPr id="3" name="Content Placeholder 2"/>
          <p:cNvSpPr>
            <a:spLocks noGrp="1"/>
          </p:cNvSpPr>
          <p:nvPr>
            <p:ph idx="1"/>
          </p:nvPr>
        </p:nvSpPr>
        <p:spPr/>
        <p:txBody>
          <a:bodyPr/>
          <a:lstStyle/>
          <a:p>
            <a:pPr marL="0" indent="0">
              <a:buNone/>
            </a:pPr>
            <a:r>
              <a:rPr lang="en-US" dirty="0" smtClean="0"/>
              <a:t>Consider a sequence of numbers (</a:t>
            </a:r>
            <a:r>
              <a:rPr lang="en-US" dirty="0"/>
              <a:t>in the range 1..255</a:t>
            </a:r>
            <a:r>
              <a:rPr lang="en-US" dirty="0" smtClean="0"/>
              <a:t>)</a:t>
            </a:r>
          </a:p>
          <a:p>
            <a:pPr marL="400050" lvl="1" indent="0">
              <a:buNone/>
            </a:pPr>
            <a:r>
              <a:rPr lang="en-US" dirty="0" smtClean="0"/>
              <a:t>a</a:t>
            </a:r>
            <a:r>
              <a:rPr lang="en-US" baseline="-25000" dirty="0" smtClean="0"/>
              <a:t>1</a:t>
            </a:r>
            <a:r>
              <a:rPr lang="en-US" dirty="0" smtClean="0"/>
              <a:t>,a</a:t>
            </a:r>
            <a:r>
              <a:rPr lang="en-US" baseline="-25000" dirty="0" smtClean="0"/>
              <a:t>2</a:t>
            </a:r>
            <a:r>
              <a:rPr lang="en-US" dirty="0" smtClean="0"/>
              <a:t>,…,a</a:t>
            </a:r>
            <a:r>
              <a:rPr lang="en-US" baseline="-25000" dirty="0" smtClean="0"/>
              <a:t>n</a:t>
            </a:r>
          </a:p>
          <a:p>
            <a:pPr marL="0" indent="0">
              <a:buNone/>
            </a:pPr>
            <a:endParaRPr lang="en-US" dirty="0" smtClean="0"/>
          </a:p>
          <a:p>
            <a:pPr marL="0" indent="0">
              <a:buNone/>
            </a:pPr>
            <a:r>
              <a:rPr lang="en-US" dirty="0" smtClean="0"/>
              <a:t>Can you think of a recipe to detect whether the sequence has duplicates?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sp>
        <p:nvSpPr>
          <p:cNvPr id="4" name="Text Box 4"/>
          <p:cNvSpPr txBox="1">
            <a:spLocks noChangeArrowheads="1"/>
          </p:cNvSpPr>
          <p:nvPr/>
        </p:nvSpPr>
        <p:spPr bwMode="auto">
          <a:xfrm>
            <a:off x="457664" y="3449633"/>
            <a:ext cx="8409591" cy="2031325"/>
          </a:xfrm>
          <a:prstGeom prst="rect">
            <a:avLst/>
          </a:prstGeom>
          <a:noFill/>
          <a:ln w="9525">
            <a:solidFill>
              <a:schemeClr val="tx1"/>
            </a:solidFill>
            <a:miter lim="800000"/>
            <a:headEnd/>
            <a:tailEnd/>
          </a:ln>
        </p:spPr>
        <p:txBody>
          <a:bodyPr wrap="square">
            <a:spAutoFit/>
          </a:bodyPr>
          <a:lstStyle/>
          <a:p>
            <a:pPr marL="342900" indent="-342900" eaLnBrk="1" hangingPunct="1">
              <a:spcBef>
                <a:spcPct val="0"/>
              </a:spcBef>
            </a:pPr>
            <a:r>
              <a:rPr lang="en-US" sz="1800" dirty="0" smtClean="0">
                <a:solidFill>
                  <a:schemeClr val="accent1"/>
                </a:solidFill>
              </a:rPr>
              <a:t>Duplicates</a:t>
            </a:r>
            <a:endParaRPr lang="en-US" sz="1800" dirty="0"/>
          </a:p>
          <a:p>
            <a:pPr marL="342900" indent="-342900" eaLnBrk="1" hangingPunct="1">
              <a:spcBef>
                <a:spcPct val="0"/>
              </a:spcBef>
              <a:buFontTx/>
              <a:buAutoNum type="arabicPeriod"/>
            </a:pPr>
            <a:r>
              <a:rPr lang="en-US" sz="1800" dirty="0" smtClean="0"/>
              <a:t>Initialize a table with 255 rows with a 0 on every row</a:t>
            </a:r>
          </a:p>
          <a:p>
            <a:pPr marL="342900" indent="-342900" eaLnBrk="1" hangingPunct="1">
              <a:spcBef>
                <a:spcPct val="0"/>
              </a:spcBef>
              <a:buFontTx/>
              <a:buAutoNum type="arabicPeriod"/>
            </a:pPr>
            <a:r>
              <a:rPr lang="en-US" sz="1800" dirty="0" smtClean="0"/>
              <a:t>Go through the sequence and </a:t>
            </a:r>
            <a:r>
              <a:rPr lang="en-US" sz="1800" dirty="0"/>
              <a:t>f</a:t>
            </a:r>
            <a:r>
              <a:rPr lang="en-US" sz="1800" dirty="0" smtClean="0"/>
              <a:t>or each </a:t>
            </a:r>
            <a:r>
              <a:rPr lang="en-US" sz="1800" dirty="0" err="1" smtClean="0"/>
              <a:t>a</a:t>
            </a:r>
            <a:r>
              <a:rPr lang="en-US" sz="1800" baseline="-25000" dirty="0" err="1" smtClean="0"/>
              <a:t>i</a:t>
            </a:r>
            <a:r>
              <a:rPr lang="en-US" sz="1800" dirty="0" smtClean="0"/>
              <a:t> do</a:t>
            </a:r>
          </a:p>
          <a:p>
            <a:pPr lvl="1" eaLnBrk="1" hangingPunct="1">
              <a:spcBef>
                <a:spcPct val="0"/>
              </a:spcBef>
            </a:pPr>
            <a:r>
              <a:rPr lang="en-GB" sz="1800" dirty="0" smtClean="0">
                <a:cs typeface="Arial" charset="0"/>
              </a:rPr>
              <a:t>if the </a:t>
            </a:r>
            <a:r>
              <a:rPr lang="en-GB" sz="1800" dirty="0" err="1" smtClean="0">
                <a:cs typeface="Arial" charset="0"/>
              </a:rPr>
              <a:t>a</a:t>
            </a:r>
            <a:r>
              <a:rPr lang="en-GB" sz="1800" baseline="-25000" dirty="0" err="1" smtClean="0">
                <a:cs typeface="Arial" charset="0"/>
              </a:rPr>
              <a:t>i</a:t>
            </a:r>
            <a:r>
              <a:rPr lang="en-GB" sz="1800" dirty="0" err="1" smtClean="0">
                <a:cs typeface="Arial" charset="0"/>
              </a:rPr>
              <a:t>th</a:t>
            </a:r>
            <a:r>
              <a:rPr lang="en-GB" sz="1800" dirty="0" smtClean="0">
                <a:cs typeface="Arial" charset="0"/>
              </a:rPr>
              <a:t> row in the table is not 0, then</a:t>
            </a:r>
          </a:p>
          <a:p>
            <a:pPr lvl="2" eaLnBrk="1" hangingPunct="1">
              <a:spcBef>
                <a:spcPct val="0"/>
              </a:spcBef>
            </a:pPr>
            <a:r>
              <a:rPr lang="en-GB" sz="1800" dirty="0" smtClean="0">
                <a:cs typeface="Arial" charset="0"/>
              </a:rPr>
              <a:t>output </a:t>
            </a:r>
            <a:r>
              <a:rPr lang="en-GB" sz="1800" dirty="0" err="1" smtClean="0">
                <a:cs typeface="Arial" charset="0"/>
              </a:rPr>
              <a:t>a</a:t>
            </a:r>
            <a:r>
              <a:rPr lang="en-GB" sz="1800" baseline="-25000" dirty="0" err="1" smtClean="0">
                <a:cs typeface="Arial" charset="0"/>
              </a:rPr>
              <a:t>i</a:t>
            </a:r>
            <a:r>
              <a:rPr lang="en-GB" sz="1800" dirty="0" smtClean="0">
                <a:cs typeface="Arial" charset="0"/>
              </a:rPr>
              <a:t> and stop</a:t>
            </a:r>
          </a:p>
          <a:p>
            <a:pPr lvl="1" eaLnBrk="1" hangingPunct="1">
              <a:spcBef>
                <a:spcPct val="0"/>
              </a:spcBef>
            </a:pPr>
            <a:r>
              <a:rPr lang="en-GB" sz="1800" dirty="0" smtClean="0">
                <a:cs typeface="Arial" charset="0"/>
              </a:rPr>
              <a:t>else</a:t>
            </a:r>
          </a:p>
          <a:p>
            <a:pPr lvl="2" eaLnBrk="1" hangingPunct="1">
              <a:spcBef>
                <a:spcPct val="0"/>
              </a:spcBef>
            </a:pPr>
            <a:r>
              <a:rPr lang="en-GB" sz="1800" dirty="0" smtClean="0">
                <a:cs typeface="Arial" charset="0"/>
              </a:rPr>
              <a:t>write a 1 at the </a:t>
            </a:r>
            <a:r>
              <a:rPr lang="en-GB" sz="1800" dirty="0" err="1" smtClean="0">
                <a:cs typeface="Arial" charset="0"/>
              </a:rPr>
              <a:t>a</a:t>
            </a:r>
            <a:r>
              <a:rPr lang="en-GB" sz="1800" baseline="-25000" dirty="0" err="1" smtClean="0">
                <a:cs typeface="Arial" charset="0"/>
              </a:rPr>
              <a:t>i</a:t>
            </a:r>
            <a:r>
              <a:rPr lang="en-GB" sz="1800" dirty="0" err="1" smtClean="0">
                <a:cs typeface="Arial" charset="0"/>
              </a:rPr>
              <a:t>th</a:t>
            </a:r>
            <a:r>
              <a:rPr lang="en-GB" sz="1800" dirty="0" smtClean="0">
                <a:cs typeface="Arial" charset="0"/>
              </a:rPr>
              <a:t> row in the table</a:t>
            </a:r>
          </a:p>
        </p:txBody>
      </p:sp>
    </p:spTree>
    <p:extLst>
      <p:ext uri="{BB962C8B-B14F-4D97-AF65-F5344CB8AC3E}">
        <p14:creationId xmlns:p14="http://schemas.microsoft.com/office/powerpoint/2010/main" val="19896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p:bldLst>
  </p:timing>
</p:sld>
</file>

<file path=ppt/theme/theme1.xml><?xml version="1.0" encoding="utf-8"?>
<a:theme xmlns:a="http://schemas.openxmlformats.org/drawingml/2006/main" name="Level">
  <a:themeElements>
    <a:clrScheme name="">
      <a:dk1>
        <a:srgbClr val="000000"/>
      </a:dk1>
      <a:lt1>
        <a:srgbClr val="FFFFFF"/>
      </a:lt1>
      <a:dk2>
        <a:srgbClr val="01486B"/>
      </a:dk2>
      <a:lt2>
        <a:srgbClr val="002A58"/>
      </a:lt2>
      <a:accent1>
        <a:srgbClr val="0075F6"/>
      </a:accent1>
      <a:accent2>
        <a:srgbClr val="02886B"/>
      </a:accent2>
      <a:accent3>
        <a:srgbClr val="FFFFFF"/>
      </a:accent3>
      <a:accent4>
        <a:srgbClr val="000000"/>
      </a:accent4>
      <a:accent5>
        <a:srgbClr val="AABDFA"/>
      </a:accent5>
      <a:accent6>
        <a:srgbClr val="027B60"/>
      </a:accent6>
      <a:hlink>
        <a:srgbClr val="D60029"/>
      </a:hlink>
      <a:folHlink>
        <a:srgbClr val="009900"/>
      </a:folHlink>
    </a:clrScheme>
    <a:fontScheme name="Level">
      <a:majorFont>
        <a:latin typeface="TUE Met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noFill/>
        <a:ln w="28575" cap="flat" cmpd="sng" algn="ctr">
          <a:solidFill>
            <a:schemeClr val="tx1"/>
          </a:solidFill>
          <a:prstDash val="solid"/>
          <a:round/>
          <a:headEnd type="none" w="med" len="med"/>
          <a:tailEnd type="triangle" w="lg" len="lg"/>
        </a:ln>
        <a:effectLst/>
      </a:spPr>
      <a:body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1486B"/>
        </a:dk2>
        <a:lt2>
          <a:srgbClr val="002A58"/>
        </a:lt2>
        <a:accent1>
          <a:srgbClr val="439DFF"/>
        </a:accent1>
        <a:accent2>
          <a:srgbClr val="CCCC66"/>
        </a:accent2>
        <a:accent3>
          <a:srgbClr val="FFFFFF"/>
        </a:accent3>
        <a:accent4>
          <a:srgbClr val="000000"/>
        </a:accent4>
        <a:accent5>
          <a:srgbClr val="B0CCFF"/>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03B58F"/>
        </a:hlink>
        <a:folHlink>
          <a:srgbClr val="3399FF"/>
        </a:folHlink>
      </a:clrScheme>
      <a:clrMap bg1="lt1" tx1="dk1" bg2="lt2" tx2="dk2" accent1="accent1" accent2="accent2" accent3="accent3" accent4="accent4" accent5="accent5" accent6="accent6" hlink="hlink" folHlink="folHlink"/>
    </a:extraClrScheme>
    <a:extraClrScheme>
      <a:clrScheme name="Level 12">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03B58F"/>
        </a:hlink>
        <a:folHlink>
          <a:srgbClr val="009900"/>
        </a:folHlink>
      </a:clrScheme>
      <a:clrMap bg1="lt1" tx1="dk1" bg2="lt2" tx2="dk2" accent1="accent1" accent2="accent2" accent3="accent3" accent4="accent4" accent5="accent5" accent6="accent6" hlink="hlink" folHlink="folHlink"/>
    </a:extraClrScheme>
    <a:extraClrScheme>
      <a:clrScheme name="Level 13">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07B14C"/>
        </a:hlink>
        <a:folHlink>
          <a:srgbClr val="009900"/>
        </a:folHlink>
      </a:clrScheme>
      <a:clrMap bg1="lt1" tx1="dk1" bg2="lt2" tx2="dk2" accent1="accent1" accent2="accent2" accent3="accent3" accent4="accent4" accent5="accent5" accent6="accent6" hlink="hlink" folHlink="folHlink"/>
    </a:extraClrScheme>
    <a:extraClrScheme>
      <a:clrScheme name="Level 14">
        <a:dk1>
          <a:srgbClr val="000000"/>
        </a:dk1>
        <a:lt1>
          <a:srgbClr val="FFFFFF"/>
        </a:lt1>
        <a:dk2>
          <a:srgbClr val="01486B"/>
        </a:dk2>
        <a:lt2>
          <a:srgbClr val="002A58"/>
        </a:lt2>
        <a:accent1>
          <a:srgbClr val="439DFF"/>
        </a:accent1>
        <a:accent2>
          <a:srgbClr val="02886B"/>
        </a:accent2>
        <a:accent3>
          <a:srgbClr val="FFFFFF"/>
        </a:accent3>
        <a:accent4>
          <a:srgbClr val="000000"/>
        </a:accent4>
        <a:accent5>
          <a:srgbClr val="B0CCFF"/>
        </a:accent5>
        <a:accent6>
          <a:srgbClr val="027B60"/>
        </a:accent6>
        <a:hlink>
          <a:srgbClr val="8ED80A"/>
        </a:hlink>
        <a:folHlink>
          <a:srgbClr val="009900"/>
        </a:folHlink>
      </a:clrScheme>
      <a:clrMap bg1="lt1" tx1="dk1" bg2="lt2" tx2="dk2" accent1="accent1" accent2="accent2" accent3="accent3" accent4="accent4" accent5="accent5" accent6="accent6" hlink="hlink" folHlink="folHlink"/>
    </a:extraClrScheme>
    <a:extraClrScheme>
      <a:clrScheme name="Level 15">
        <a:dk1>
          <a:srgbClr val="000000"/>
        </a:dk1>
        <a:lt1>
          <a:srgbClr val="FFFFFF"/>
        </a:lt1>
        <a:dk2>
          <a:srgbClr val="01486B"/>
        </a:dk2>
        <a:lt2>
          <a:srgbClr val="002A58"/>
        </a:lt2>
        <a:accent1>
          <a:srgbClr val="1182FF"/>
        </a:accent1>
        <a:accent2>
          <a:srgbClr val="02886B"/>
        </a:accent2>
        <a:accent3>
          <a:srgbClr val="FFFFFF"/>
        </a:accent3>
        <a:accent4>
          <a:srgbClr val="000000"/>
        </a:accent4>
        <a:accent5>
          <a:srgbClr val="AAC1FF"/>
        </a:accent5>
        <a:accent6>
          <a:srgbClr val="027B60"/>
        </a:accent6>
        <a:hlink>
          <a:srgbClr val="8ED80A"/>
        </a:hlink>
        <a:folHlink>
          <a:srgbClr val="009900"/>
        </a:folHlink>
      </a:clrScheme>
      <a:clrMap bg1="lt1" tx1="dk1" bg2="lt2" tx2="dk2" accent1="accent1" accent2="accent2" accent3="accent3" accent4="accent4" accent5="accent5" accent6="accent6" hlink="hlink" folHlink="folHlink"/>
    </a:extraClrScheme>
    <a:extraClrScheme>
      <a:clrScheme name="Level 16">
        <a:dk1>
          <a:srgbClr val="000000"/>
        </a:dk1>
        <a:lt1>
          <a:srgbClr val="FFFFFF"/>
        </a:lt1>
        <a:dk2>
          <a:srgbClr val="01486B"/>
        </a:dk2>
        <a:lt2>
          <a:srgbClr val="002A58"/>
        </a:lt2>
        <a:accent1>
          <a:srgbClr val="0075F6"/>
        </a:accent1>
        <a:accent2>
          <a:srgbClr val="02886B"/>
        </a:accent2>
        <a:accent3>
          <a:srgbClr val="FFFFFF"/>
        </a:accent3>
        <a:accent4>
          <a:srgbClr val="000000"/>
        </a:accent4>
        <a:accent5>
          <a:srgbClr val="AABDFA"/>
        </a:accent5>
        <a:accent6>
          <a:srgbClr val="027B60"/>
        </a:accent6>
        <a:hlink>
          <a:srgbClr val="8ED80A"/>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GDIntro2006</Template>
  <TotalTime>22781</TotalTime>
  <Words>4237</Words>
  <Application>Microsoft Macintosh PowerPoint</Application>
  <PresentationFormat>On-screen Show (4:3)</PresentationFormat>
  <Paragraphs>2712</Paragraphs>
  <Slides>63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Times New Roman</vt:lpstr>
      <vt:lpstr>TUE Meta</vt:lpstr>
      <vt:lpstr>Verdana</vt:lpstr>
      <vt:lpstr>Wingdings</vt:lpstr>
      <vt:lpstr>Level</vt:lpstr>
      <vt:lpstr>Fundamentals of Informatics</vt:lpstr>
      <vt:lpstr>Turing machine (conceptual)</vt:lpstr>
      <vt:lpstr>Turing machine (definition)</vt:lpstr>
      <vt:lpstr>Turing machine: computation/language</vt:lpstr>
      <vt:lpstr>Example</vt:lpstr>
      <vt:lpstr>Robustness 1.1</vt:lpstr>
      <vt:lpstr>Robustness 1.2</vt:lpstr>
      <vt:lpstr>Random Access Machines (conceptual)</vt:lpstr>
      <vt:lpstr>Detecting duplicates</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Detecting duplicates with a RAM</vt:lpstr>
      <vt:lpstr>Robustness 2.0</vt:lpstr>
      <vt:lpstr>Church-Turing thesis</vt:lpstr>
      <vt:lpstr>Universal Turing machines</vt:lpstr>
      <vt:lpstr>How can we ‘describe’ a TM?</vt:lpstr>
      <vt:lpstr>How can we ‘describe’ a TM?</vt:lpstr>
      <vt:lpstr>A two-tape universal Turing machine</vt:lpstr>
      <vt:lpstr>A two-tape universal Turing machine</vt:lpstr>
      <vt:lpstr>UTM: find matching entry</vt:lpstr>
      <vt:lpstr>UTM: execute transition</vt:lpstr>
      <vt:lpstr>Universal Turing machine</vt:lpstr>
      <vt:lpstr>From UTM to stored program computer</vt:lpstr>
      <vt:lpstr>Example: (unary) multiplication</vt:lpstr>
      <vt:lpstr>From Automata to Algorithms</vt:lpstr>
      <vt:lpstr>Data</vt:lpstr>
      <vt:lpstr>A simple algorithm</vt:lpstr>
      <vt:lpstr>Material</vt:lpstr>
    </vt:vector>
  </TitlesOfParts>
  <Company>Technische Universiteit Eindhoven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2IL05 Data Structures</dc:title>
  <dc:creator>Bettina Speckmann</dc:creator>
  <cp:lastModifiedBy>B. Luttik</cp:lastModifiedBy>
  <cp:revision>1319</cp:revision>
  <dcterms:created xsi:type="dcterms:W3CDTF">2007-08-26T17:39:31Z</dcterms:created>
  <dcterms:modified xsi:type="dcterms:W3CDTF">2015-11-18T17:00:08Z</dcterms:modified>
</cp:coreProperties>
</file>