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457" r:id="rId3"/>
    <p:sldId id="451" r:id="rId4"/>
    <p:sldId id="387" r:id="rId5"/>
    <p:sldId id="452" r:id="rId6"/>
    <p:sldId id="453" r:id="rId7"/>
    <p:sldId id="454" r:id="rId8"/>
    <p:sldId id="455" r:id="rId9"/>
    <p:sldId id="456" r:id="rId10"/>
    <p:sldId id="402" r:id="rId11"/>
    <p:sldId id="392" r:id="rId12"/>
    <p:sldId id="440" r:id="rId13"/>
    <p:sldId id="442" r:id="rId14"/>
    <p:sldId id="444" r:id="rId15"/>
    <p:sldId id="445" r:id="rId16"/>
    <p:sldId id="446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74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43" r:id="rId43"/>
  </p:sldIdLst>
  <p:sldSz cx="9144000" cy="6858000" type="screen4x3"/>
  <p:notesSz cx="6761163" cy="9942513"/>
  <p:embeddedFontLst>
    <p:embeddedFont>
      <p:font typeface="TUE Meta" panose="020B0502040000020004" pitchFamily="34" charset="0"/>
      <p:regular r:id="rId46"/>
      <p:bold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Arial Unicode MS" panose="020B0604020202020204" pitchFamily="34" charset="-128"/>
      <p:regular r:id="rId52"/>
    </p:embeddedFont>
  </p:embeddedFont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7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61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E3186-098D-4673-8D4D-117FF50617B0}" type="slidenum">
              <a:rPr lang="en-US"/>
              <a:pPr/>
              <a:t>38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4428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2AF18-E84F-4441-87BD-5AD750E09A2F}" type="slidenum">
              <a:rPr lang="en-US"/>
              <a:pPr/>
              <a:t>39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5588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0A409-0916-4ED8-9A90-0710528F2E25}" type="slidenum">
              <a:rPr lang="en-US"/>
              <a:pPr/>
              <a:t>40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0801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C3DB0-63A0-46C9-9733-133CA67AD716}" type="slidenum">
              <a:rPr lang="en-US"/>
              <a:pPr/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6447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62FB2-8EEA-4106-9CF5-9732E782F3D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9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E8BE6-08E7-4857-B156-1196A5297695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E8BE6-08E7-4857-B156-1196A5297695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4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B88D0-0EE7-4230-8021-4536CBB88A52}" type="slidenum">
              <a:rPr lang="en-US"/>
              <a:pPr/>
              <a:t>31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4643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0AD20-24D8-4E54-A4A9-25FEEA32806D}" type="slidenum">
              <a:rPr lang="en-US"/>
              <a:pPr/>
              <a:t>32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1630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B88D0-0EE7-4230-8021-4536CBB88A52}" type="slidenum">
              <a:rPr lang="en-US"/>
              <a:pPr/>
              <a:t>33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1016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80590-E48E-480D-8324-677001E3D326}" type="slidenum">
              <a:rPr lang="en-US"/>
              <a:pPr/>
              <a:t>35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5348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A1C75-1B05-4652-BCDE-A9FF0B7F5B9B}" type="slidenum">
              <a:rPr lang="en-US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871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 smtClean="0"/>
              <a:t>2IS80 Fundamentals of Informatics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8"/>
            <a:ext cx="6778625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Fall </a:t>
            </a:r>
            <a:r>
              <a:rPr lang="en-US" dirty="0" smtClean="0"/>
              <a:t>2015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5: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Describing algorithms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/>
            <a:r>
              <a:rPr lang="en-US" smtClean="0"/>
              <a:t>A complete description of an algorithm consists of </a:t>
            </a:r>
            <a:r>
              <a:rPr lang="en-US" smtClean="0">
                <a:solidFill>
                  <a:schemeClr val="accent1"/>
                </a:solidFill>
              </a:rPr>
              <a:t>three</a:t>
            </a:r>
            <a:r>
              <a:rPr lang="en-US" smtClean="0"/>
              <a:t> parts:</a:t>
            </a:r>
            <a:br>
              <a:rPr lang="en-US" smtClean="0"/>
            </a:br>
            <a:endParaRPr lang="en-US" sz="1200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mtClean="0"/>
              <a:t>the </a:t>
            </a:r>
            <a:r>
              <a:rPr lang="en-US" smtClean="0">
                <a:solidFill>
                  <a:schemeClr val="accent1"/>
                </a:solidFill>
              </a:rPr>
              <a:t>algorithm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expressed in whatever way is clearest and most concise, </a:t>
            </a:r>
            <a:br>
              <a:rPr lang="en-US" i="1" smtClean="0"/>
            </a:br>
            <a:r>
              <a:rPr lang="en-US" i="1" smtClean="0"/>
              <a:t> can be English and / or pseudocode</a:t>
            </a:r>
            <a:r>
              <a:rPr lang="en-US" smtClean="0"/>
              <a:t>)</a:t>
            </a:r>
            <a:br>
              <a:rPr lang="en-US" smtClean="0"/>
            </a:br>
            <a:endParaRPr lang="en-US" sz="1200" smtClean="0"/>
          </a:p>
          <a:p>
            <a:pPr marL="838200" lvl="1" indent="-381000" eaLnBrk="1" hangingPunct="1">
              <a:buFont typeface="Wingdings" pitchFamily="2" charset="2"/>
              <a:buAutoNum type="arabicPeriod" startAt="2"/>
            </a:pPr>
            <a:r>
              <a:rPr lang="en-US" smtClean="0"/>
              <a:t>a proof of the algorithm’s </a:t>
            </a:r>
            <a:r>
              <a:rPr lang="en-US" smtClean="0">
                <a:solidFill>
                  <a:schemeClr val="accent1"/>
                </a:solidFill>
              </a:rPr>
              <a:t>correctness</a:t>
            </a:r>
            <a:r>
              <a:rPr lang="en-US" smtClean="0"/>
              <a:t/>
            </a:r>
            <a:br>
              <a:rPr lang="en-US" smtClean="0"/>
            </a:br>
            <a:endParaRPr lang="en-US" sz="1200" smtClean="0"/>
          </a:p>
          <a:p>
            <a:pPr marL="838200" lvl="1" indent="-381000" eaLnBrk="1" hangingPunct="1">
              <a:buFont typeface="Wingdings" pitchFamily="2" charset="2"/>
              <a:buAutoNum type="arabicPeriod" startAt="2"/>
            </a:pPr>
            <a:r>
              <a:rPr lang="en-US" smtClean="0"/>
              <a:t>a derivation of the algorithm’s </a:t>
            </a:r>
            <a:r>
              <a:rPr lang="en-US" smtClean="0">
                <a:solidFill>
                  <a:schemeClr val="accent1"/>
                </a:solidFill>
              </a:rPr>
              <a:t>running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Arial" charset="0"/>
              </a:rPr>
              <a:t>Searching</a:t>
            </a:r>
            <a:endParaRPr lang="el-GR" dirty="0" smtClean="0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A: an array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n: the number of elements in A to search through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x: the value to be searched for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i="1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/>
              <a:t>Output: Either an index </a:t>
            </a:r>
            <a:r>
              <a:rPr lang="en-US" i="1" dirty="0" err="1" smtClean="0"/>
              <a:t>i</a:t>
            </a:r>
            <a:r>
              <a:rPr lang="en-US" i="1" dirty="0" smtClean="0"/>
              <a:t> for which A[</a:t>
            </a:r>
            <a:r>
              <a:rPr lang="en-US" i="1" dirty="0" err="1" smtClean="0"/>
              <a:t>i</a:t>
            </a:r>
            <a:r>
              <a:rPr lang="en-US" i="1" dirty="0" smtClean="0"/>
              <a:t>] = x, or Not-Found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each index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, going from </a:t>
            </a:r>
            <a:r>
              <a:rPr lang="en-US" dirty="0" smtClean="0">
                <a:solidFill>
                  <a:schemeClr val="accent1"/>
                </a:solidFill>
              </a:rPr>
              <a:t>1 to n</a:t>
            </a:r>
            <a:r>
              <a:rPr lang="en-US" dirty="0" smtClean="0"/>
              <a:t>, in order:</a:t>
            </a: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set answer to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the value of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as the output</a:t>
            </a:r>
          </a:p>
          <a:p>
            <a:pPr marL="381000" indent="-3810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GB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25658" y="1828182"/>
            <a:ext cx="6633168" cy="2052000"/>
          </a:xfrm>
          <a:prstGeom prst="roundRect">
            <a:avLst>
              <a:gd name="adj" fmla="val 10264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4657459" y="1384419"/>
            <a:ext cx="357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Input and Output specification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A: an array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n: the number of elements in A to search through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x: the value to be searched for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i="1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/>
              <a:t>Output: Either an index </a:t>
            </a:r>
            <a:r>
              <a:rPr lang="en-US" i="1" dirty="0" err="1" smtClean="0"/>
              <a:t>i</a:t>
            </a:r>
            <a:r>
              <a:rPr lang="en-US" i="1" dirty="0" smtClean="0"/>
              <a:t> for which A[</a:t>
            </a:r>
            <a:r>
              <a:rPr lang="en-US" i="1" dirty="0" err="1" smtClean="0"/>
              <a:t>i</a:t>
            </a:r>
            <a:r>
              <a:rPr lang="en-US" i="1" dirty="0" smtClean="0"/>
              <a:t>] = x, or Not-Found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each index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, going from </a:t>
            </a:r>
            <a:r>
              <a:rPr lang="en-US" dirty="0" smtClean="0">
                <a:solidFill>
                  <a:schemeClr val="accent1"/>
                </a:solidFill>
              </a:rPr>
              <a:t>1 to n</a:t>
            </a:r>
            <a:r>
              <a:rPr lang="en-US" dirty="0" smtClean="0"/>
              <a:t>, in order:</a:t>
            </a: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set answer to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the value of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as the output</a:t>
            </a:r>
          </a:p>
          <a:p>
            <a:pPr marL="381000" indent="-3810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GB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040529" y="1041969"/>
            <a:ext cx="5004000" cy="1728000"/>
          </a:xfrm>
          <a:prstGeom prst="roundRect">
            <a:avLst>
              <a:gd name="adj" fmla="val 10264"/>
            </a:avLst>
          </a:prstGeom>
          <a:solidFill>
            <a:schemeClr val="bg1"/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4167871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35</a:t>
            </a: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4601762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30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5035149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19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5467452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30</a:t>
            </a: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5897665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8</a:t>
            </a: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6331052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12</a:t>
            </a: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6762852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11</a:t>
            </a: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7198330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17</a:t>
            </a: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7630130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2</a:t>
            </a: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8061930" y="1679469"/>
            <a:ext cx="431800" cy="431800"/>
          </a:xfrm>
          <a:prstGeom prst="rect">
            <a:avLst/>
          </a:prstGeom>
          <a:noFill/>
          <a:ln w="2857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/>
              <a:t>5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4236134" y="2087457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dirty="0"/>
              <a:t>1</a:t>
            </a: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4668437" y="2087457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/>
              <a:t>2</a:t>
            </a: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5103412" y="2087457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/>
              <a:t>3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7638068" y="2331932"/>
            <a:ext cx="1285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dirty="0" err="1" smtClean="0">
                <a:solidFill>
                  <a:schemeClr val="accent1"/>
                </a:solidFill>
              </a:rPr>
              <a:t>A</a:t>
            </a:r>
            <a:r>
              <a:rPr lang="en-US" sz="1600" dirty="0" err="1" smtClean="0"/>
              <a:t>.length</a:t>
            </a:r>
            <a:r>
              <a:rPr lang="en-US" sz="1600" dirty="0" smtClean="0"/>
              <a:t> = n</a:t>
            </a:r>
            <a:endParaRPr lang="en-US" sz="1600" dirty="0"/>
          </a:p>
        </p:txBody>
      </p:sp>
      <p:sp>
        <p:nvSpPr>
          <p:cNvPr id="22" name="Text Box 55"/>
          <p:cNvSpPr txBox="1">
            <a:spLocks noChangeArrowheads="1"/>
          </p:cNvSpPr>
          <p:nvPr/>
        </p:nvSpPr>
        <p:spPr bwMode="auto">
          <a:xfrm>
            <a:off x="5534127" y="2087457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/>
              <a:t>4</a:t>
            </a:r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 flipV="1">
            <a:off x="8306405" y="2114444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5545240" y="1165119"/>
            <a:ext cx="1656585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/>
              <a:t>array </a:t>
            </a:r>
            <a:r>
              <a:rPr lang="en-US" sz="1800" dirty="0">
                <a:solidFill>
                  <a:schemeClr val="accent1"/>
                </a:solidFill>
              </a:rPr>
              <a:t>A</a:t>
            </a:r>
            <a:r>
              <a:rPr lang="en-US" sz="1800" dirty="0"/>
              <a:t>[1 … </a:t>
            </a:r>
            <a:r>
              <a:rPr lang="en-US" sz="1800" dirty="0" smtClean="0">
                <a:solidFill>
                  <a:schemeClr val="accent1"/>
                </a:solidFill>
              </a:rPr>
              <a:t>n</a:t>
            </a:r>
            <a:r>
              <a:rPr lang="en-US" sz="1800" dirty="0" smtClean="0"/>
              <a:t>]</a:t>
            </a:r>
            <a:endParaRPr lang="en-US" sz="1800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 bwMode="auto">
          <a:xfrm flipH="1">
            <a:off x="2221907" y="1905969"/>
            <a:ext cx="1818622" cy="512491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A: an array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n: the number of elements in A to search through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x: the value to be searched for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i="1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/>
              <a:t>Output: Either an index </a:t>
            </a:r>
            <a:r>
              <a:rPr lang="en-US" i="1" dirty="0" err="1" smtClean="0"/>
              <a:t>i</a:t>
            </a:r>
            <a:r>
              <a:rPr lang="en-US" i="1" dirty="0" smtClean="0"/>
              <a:t> for which A[</a:t>
            </a:r>
            <a:r>
              <a:rPr lang="en-US" i="1" dirty="0" err="1" smtClean="0"/>
              <a:t>i</a:t>
            </a:r>
            <a:r>
              <a:rPr lang="en-US" i="1" dirty="0" smtClean="0"/>
              <a:t>] = x, or Not-Found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each index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, going from </a:t>
            </a:r>
            <a:r>
              <a:rPr lang="en-US" dirty="0" smtClean="0">
                <a:solidFill>
                  <a:schemeClr val="accent1"/>
                </a:solidFill>
              </a:rPr>
              <a:t>1 to n</a:t>
            </a:r>
            <a:r>
              <a:rPr lang="en-US" dirty="0" smtClean="0"/>
              <a:t>, in order:</a:t>
            </a: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set answer to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the value of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i="1" dirty="0" smtClean="0"/>
              <a:t>This loop always runs until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i="1" dirty="0" smtClean="0"/>
              <a:t>. Is that necessary?</a:t>
            </a:r>
          </a:p>
          <a:p>
            <a:pPr marL="381000" indent="-3810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GB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425658" y="4543125"/>
            <a:ext cx="5868000" cy="612000"/>
          </a:xfrm>
          <a:prstGeom prst="roundRect">
            <a:avLst>
              <a:gd name="adj" fmla="val 10264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27" name="TextBox 26"/>
          <p:cNvSpPr txBox="1"/>
          <p:nvPr/>
        </p:nvSpPr>
        <p:spPr>
          <a:xfrm>
            <a:off x="5477855" y="4136164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Loop with variable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851530" y="4867125"/>
            <a:ext cx="5436000" cy="288000"/>
          </a:xfrm>
          <a:prstGeom prst="roundRect">
            <a:avLst>
              <a:gd name="adj" fmla="val 10264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0" name="TextBox 29"/>
          <p:cNvSpPr txBox="1"/>
          <p:nvPr/>
        </p:nvSpPr>
        <p:spPr>
          <a:xfrm>
            <a:off x="5913690" y="5134599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Body</a:t>
            </a:r>
            <a:r>
              <a:rPr lang="en-US" dirty="0" smtClean="0">
                <a:solidFill>
                  <a:schemeClr val="accent2"/>
                </a:solidFill>
              </a:rPr>
              <a:t> of the loop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27" grpId="0"/>
      <p:bldP spid="2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Better-Linear-Search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A: an array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n: the number of elements in A to search through</a:t>
            </a:r>
          </a:p>
          <a:p>
            <a:pPr eaLnBrk="1" hangingPunct="1">
              <a:spcBef>
                <a:spcPct val="0"/>
              </a:spcBef>
              <a:buFont typeface="Arial"/>
              <a:buChar char="•"/>
            </a:pPr>
            <a:r>
              <a:rPr lang="en-US" i="1" dirty="0" smtClean="0">
                <a:solidFill>
                  <a:schemeClr val="accent4"/>
                </a:solidFill>
              </a:rPr>
              <a:t>x: the value to be searched for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i="1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/>
              <a:t>Output: Either an index </a:t>
            </a:r>
            <a:r>
              <a:rPr lang="en-US" i="1" dirty="0" err="1" smtClean="0"/>
              <a:t>i</a:t>
            </a:r>
            <a:r>
              <a:rPr lang="en-US" i="1" dirty="0" smtClean="0"/>
              <a:t> for which A[</a:t>
            </a:r>
            <a:r>
              <a:rPr lang="en-US" i="1" dirty="0" err="1" smtClean="0"/>
              <a:t>i</a:t>
            </a:r>
            <a:r>
              <a:rPr lang="en-US" i="1" dirty="0" smtClean="0"/>
              <a:t>] = x, or Not-Found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= 1 to n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return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  <a:r>
              <a:rPr lang="en-US" dirty="0" smtClean="0"/>
              <a:t> 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i="1" dirty="0" smtClean="0"/>
              <a:t>This loop uses 2 comparisons per iteration. We could be more efficient … and learn about sentinels on the way …</a:t>
            </a:r>
          </a:p>
          <a:p>
            <a:pPr marL="381000" indent="-381000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GB" dirty="0" smtClean="0">
              <a:cs typeface="Arial" charset="0"/>
            </a:endParaRP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43887" y="1406008"/>
            <a:ext cx="4325859" cy="746542"/>
            <a:chOff x="4543887" y="1406008"/>
            <a:chExt cx="4325859" cy="746542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4543887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35</a:t>
              </a: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4977778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30</a:t>
              </a: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5411165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19</a:t>
              </a:r>
            </a:p>
          </p:txBody>
        </p: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5843468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30</a:t>
              </a:r>
            </a:p>
          </p:txBody>
        </p:sp>
        <p:sp>
          <p:nvSpPr>
            <p:cNvPr id="9" name="Rectangle 41"/>
            <p:cNvSpPr>
              <a:spLocks noChangeArrowheads="1"/>
            </p:cNvSpPr>
            <p:nvPr/>
          </p:nvSpPr>
          <p:spPr bwMode="auto">
            <a:xfrm>
              <a:off x="6273681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8</a:t>
              </a:r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6707068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12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7138868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11</a:t>
              </a: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7574346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/>
                <a:t>17</a:t>
              </a: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8006146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/>
                <a:t>2</a:t>
              </a: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8437946" y="1406008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/>
                <a:t>5</a:t>
              </a:r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4612150" y="1813996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5044453" y="1813996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5479428" y="1813996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8501206" y="181399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 dirty="0" smtClean="0"/>
                <a:t>n</a:t>
              </a:r>
              <a:endParaRPr lang="en-US" sz="1600" dirty="0"/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5910143" y="1813996"/>
              <a:ext cx="2968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 dirty="0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Sentinel-Linear-Search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 &amp; </a:t>
            </a:r>
            <a:r>
              <a:rPr lang="en-US" i="1" dirty="0" smtClean="0"/>
              <a:t>Output as before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24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Save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last</a:t>
            </a:r>
            <a:r>
              <a:rPr lang="en-US" dirty="0" smtClean="0"/>
              <a:t> then put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Set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</a:t>
            </a:r>
            <a:r>
              <a:rPr lang="en-US" dirty="0" smtClean="0">
                <a:solidFill>
                  <a:schemeClr val="accent1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While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≠ x </a:t>
            </a:r>
            <a:r>
              <a:rPr lang="en-US" dirty="0" smtClean="0"/>
              <a:t>to the following:</a:t>
            </a:r>
            <a:endParaRPr lang="en-US" dirty="0" smtClean="0">
              <a:solidFill>
                <a:schemeClr val="accent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Increment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Restore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  <a:r>
              <a:rPr lang="en-US" dirty="0" smtClean="0"/>
              <a:t> from last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&lt; n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A[n] = x </a:t>
            </a:r>
            <a:r>
              <a:rPr lang="en-US" dirty="0" smtClean="0"/>
              <a:t>then return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 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Otherwise, return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  <a:r>
              <a:rPr lang="en-US" dirty="0" smtClean="0"/>
              <a:t> as the output</a:t>
            </a:r>
          </a:p>
          <a:p>
            <a:pPr marL="381000" indent="-381000" eaLnBrk="1" hangingPunct="1">
              <a:spcBef>
                <a:spcPct val="0"/>
              </a:spcBef>
              <a:buClrTx/>
              <a:buSzTx/>
              <a:buNone/>
            </a:pPr>
            <a:endParaRPr lang="en-GB" dirty="0" smtClean="0">
              <a:cs typeface="Arial" charset="0"/>
            </a:endParaRP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67871" y="1901665"/>
            <a:ext cx="4325859" cy="746542"/>
            <a:chOff x="4167871" y="1901665"/>
            <a:chExt cx="4325859" cy="746542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4167871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35</a:t>
              </a: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4601762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30</a:t>
              </a: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5035149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19</a:t>
              </a:r>
            </a:p>
          </p:txBody>
        </p: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5467452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30</a:t>
              </a:r>
            </a:p>
          </p:txBody>
        </p:sp>
        <p:sp>
          <p:nvSpPr>
            <p:cNvPr id="9" name="Rectangle 41"/>
            <p:cNvSpPr>
              <a:spLocks noChangeArrowheads="1"/>
            </p:cNvSpPr>
            <p:nvPr/>
          </p:nvSpPr>
          <p:spPr bwMode="auto">
            <a:xfrm>
              <a:off x="5897665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8</a:t>
              </a:r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6331052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12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6762852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/>
                <a:t>11</a:t>
              </a: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7198330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/>
                <a:t>17</a:t>
              </a: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7630130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/>
                <a:t>2</a:t>
              </a: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8061930" y="1901665"/>
              <a:ext cx="431800" cy="431800"/>
            </a:xfrm>
            <a:prstGeom prst="rect">
              <a:avLst/>
            </a:prstGeom>
            <a:noFill/>
            <a:ln w="28575">
              <a:solidFill>
                <a:srgbClr val="77777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/>
                <a:t>5</a:t>
              </a:r>
            </a:p>
          </p:txBody>
        </p: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4236134" y="2309653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4668437" y="2309653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5103412" y="2309653"/>
              <a:ext cx="2968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8125190" y="2309653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 dirty="0" smtClean="0"/>
                <a:t>n</a:t>
              </a:r>
              <a:endParaRPr lang="en-US" sz="1600" dirty="0"/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5534127" y="2309653"/>
              <a:ext cx="2968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 dirty="0"/>
                <a:t>4</a:t>
              </a:r>
            </a:p>
          </p:txBody>
        </p:sp>
      </p:grp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4783278" y="1395860"/>
            <a:ext cx="816547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x</a:t>
            </a:r>
            <a:r>
              <a:rPr lang="en-US" sz="1800" dirty="0" smtClean="0"/>
              <a:t> = 25</a:t>
            </a:r>
            <a:endParaRPr lang="en-US" sz="1800" dirty="0"/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6909757" y="1395860"/>
            <a:ext cx="931963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last</a:t>
            </a:r>
            <a:r>
              <a:rPr lang="en-US" sz="1800" dirty="0" smtClean="0"/>
              <a:t> = 5</a:t>
            </a:r>
            <a:endParaRPr lang="en-US" sz="1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8041598" y="1939895"/>
            <a:ext cx="452928" cy="369332"/>
            <a:chOff x="8041598" y="1939895"/>
            <a:chExt cx="452928" cy="36933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8169779" y="1965533"/>
              <a:ext cx="213645" cy="29910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41598" y="1939895"/>
              <a:ext cx="45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25</a:t>
              </a:r>
              <a:endParaRPr lang="en-US" sz="18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5179" y="1938470"/>
            <a:ext cx="452928" cy="369332"/>
            <a:chOff x="8041598" y="1939895"/>
            <a:chExt cx="452928" cy="36933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8169779" y="1965533"/>
              <a:ext cx="213645" cy="29910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1598" y="1939895"/>
              <a:ext cx="45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25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Arial" charset="0"/>
              </a:rPr>
              <a:t>Correctness</a:t>
            </a:r>
            <a:endParaRPr lang="el-GR" dirty="0" smtClean="0">
              <a:cs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Correctness proof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i="1" dirty="0" smtClean="0"/>
              <a:t>It’s easy to see that Linear-Search works … </a:t>
            </a:r>
            <a:br>
              <a:rPr lang="en-US" i="1" dirty="0" smtClean="0"/>
            </a:br>
            <a:r>
              <a:rPr lang="en-US" i="1" dirty="0" smtClean="0"/>
              <a:t>it’s not always that easy 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There are several methods to prove correctness</a:t>
            </a:r>
          </a:p>
          <a:p>
            <a:pPr eaLnBrk="1" hangingPunct="1">
              <a:buNone/>
            </a:pPr>
            <a:endParaRPr lang="en-US" sz="800" dirty="0" smtClean="0"/>
          </a:p>
          <a:p>
            <a:pPr eaLnBrk="1" hangingPunct="1">
              <a:buNone/>
            </a:pP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we focus on </a:t>
            </a:r>
            <a:r>
              <a:rPr lang="en-US" dirty="0" smtClean="0">
                <a:solidFill>
                  <a:schemeClr val="accent1"/>
                </a:solidFill>
              </a:rPr>
              <a:t>loop invariants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Loop invariant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an assertion that we prove to be true each time a loop iteration starts</a:t>
            </a:r>
          </a:p>
        </p:txBody>
      </p:sp>
    </p:spTree>
    <p:extLst>
      <p:ext uri="{BB962C8B-B14F-4D97-AF65-F5344CB8AC3E}">
        <p14:creationId xmlns:p14="http://schemas.microsoft.com/office/powerpoint/2010/main" val="7857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Correctness proof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/>
            <a:r>
              <a:rPr lang="en-US" dirty="0" smtClean="0"/>
              <a:t>To </a:t>
            </a:r>
            <a:r>
              <a:rPr lang="en-US" dirty="0" smtClean="0">
                <a:solidFill>
                  <a:schemeClr val="accent1"/>
                </a:solidFill>
              </a:rPr>
              <a:t>proof correctness</a:t>
            </a:r>
            <a:r>
              <a:rPr lang="en-US" dirty="0" smtClean="0"/>
              <a:t> with a </a:t>
            </a:r>
            <a:r>
              <a:rPr lang="en-US" dirty="0" smtClean="0">
                <a:solidFill>
                  <a:schemeClr val="accent1"/>
                </a:solidFill>
              </a:rPr>
              <a:t>loop invariant</a:t>
            </a:r>
            <a:r>
              <a:rPr lang="en-US" dirty="0" smtClean="0"/>
              <a:t> we need to show </a:t>
            </a:r>
            <a:r>
              <a:rPr lang="en-US" dirty="0" smtClean="0">
                <a:solidFill>
                  <a:schemeClr val="accent1"/>
                </a:solidFill>
              </a:rPr>
              <a:t>three </a:t>
            </a:r>
            <a:r>
              <a:rPr lang="en-US" dirty="0" smtClean="0"/>
              <a:t>things:</a:t>
            </a:r>
          </a:p>
          <a:p>
            <a:pPr marL="381000" indent="-381000" eaLnBrk="1" hangingPunct="1"/>
            <a:endParaRPr lang="en-US" dirty="0" smtClean="0"/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Initialization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Invariant is true prior to the first iteration of the loop.</a:t>
            </a:r>
          </a:p>
          <a:p>
            <a:pPr marL="381000" indent="-38100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Maintenance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the invariant is true before an iteration of the loop, it remains true before the next iteration.</a:t>
            </a:r>
          </a:p>
          <a:p>
            <a:pPr marL="381000" indent="-381000"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Termination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The loop terminates, and when it does, the loop invariant, along with the reason that the loop terminated gives us a useful property.</a:t>
            </a:r>
          </a:p>
        </p:txBody>
      </p:sp>
    </p:spTree>
    <p:extLst>
      <p:ext uri="{BB962C8B-B14F-4D97-AF65-F5344CB8AC3E}">
        <p14:creationId xmlns:p14="http://schemas.microsoft.com/office/powerpoint/2010/main" val="31635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navigation system to plan a route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/>
                </a:solidFill>
              </a:rPr>
              <a:t>shortest-path algorithms</a:t>
            </a:r>
          </a:p>
          <a:p>
            <a:pPr marL="0" indent="0"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  <a:p>
            <a:r>
              <a:rPr lang="en-US" dirty="0" smtClean="0"/>
              <a:t>Buying products on the internet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/>
                </a:solidFill>
              </a:rPr>
              <a:t>secure web-site running encryption algorithms</a:t>
            </a:r>
          </a:p>
          <a:p>
            <a:pPr marL="0" indent="0"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  <a:p>
            <a:r>
              <a:rPr lang="en-US" dirty="0" smtClean="0"/>
              <a:t>Delivery of goods bought online</a:t>
            </a:r>
            <a:br>
              <a:rPr lang="en-US" dirty="0" smtClean="0"/>
            </a:br>
            <a:r>
              <a:rPr lang="en-US" i="1" dirty="0">
                <a:solidFill>
                  <a:schemeClr val="accent1"/>
                </a:solidFill>
              </a:rPr>
              <a:t>a</a:t>
            </a:r>
            <a:r>
              <a:rPr lang="en-US" i="1" dirty="0" smtClean="0">
                <a:solidFill>
                  <a:schemeClr val="accent1"/>
                </a:solidFill>
              </a:rPr>
              <a:t>lgorithms to pack and route trucks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sz="800" i="1" dirty="0"/>
          </a:p>
          <a:p>
            <a:pPr marL="0" indent="0">
              <a:buNone/>
            </a:pPr>
            <a:r>
              <a:rPr lang="en-US" dirty="0" smtClean="0"/>
              <a:t>Algorithms run everywhere: cars, smartphones, laptops, servers, climate-control systems, elevators 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1328" y="1897201"/>
            <a:ext cx="2886605" cy="386348"/>
            <a:chOff x="2286528" y="1838478"/>
            <a:chExt cx="3451873" cy="46200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528" y="1956782"/>
              <a:ext cx="1625069" cy="34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31" y="1838478"/>
              <a:ext cx="1512470" cy="40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AutoShape 5" descr="data:image/png;base64,iVBORw0KGgoAAAANSUhEUgAAAXMAAACICAMAAAAiRvvOAAAAwFBMVEX///8AAAD/mQDNzc2ysrKHh4dGRkbT09PX19f+kgD+lwCMjIxaWlr+lQBmZmb5+fkcHBwjIyPDw8Pk5OSYmJjw8PD09PSzs7N5eXk/Pz/p6ekTExMyMjLi4uKVlZVISEioqKijo6NSUlIfHx++vr5wcHAqKir+oBk5OTn++vJiYmL+9OX+qkL+7dn+xYX+zJb+4L/+uGb+slf+z53+q0X/793+5Mb+3bn+wIL+vHf+1an+umz/pjT+r1T+nxX/pi+GiOP/AAAMQUlEQVR4nO1caVviPBRVFqFgRVGQTS0OyCAIIgqO4/L//9XbvfcktwW0pbxDzieeNm2Sk5u7phwcKCgoKCgoKCgoKCgoKCgoKCgoKCgoKCgoKCgoKCgoKCgoKCgo/Bi17GX3upG/NnrnlU0eq7Vq/PUaex1QaVVzF+VG/iJXbW3Q5xqom8Na3b/0SD3eUUShctn/dUhw22XHW/TgXbi8tx9r3xqwTBXj+NS6/uvkMqLTVveW9nna77FDKxSjwC3V1cXtmf3KdjNf5fuWZlJo3NmPdBrZiCHHh/P+oYzjotisFdw8synO0fZdv10lT69fhHRaPWI6zcty1maaURTEB3J3wjvlZakHd9v2TK6a5IGO9MrYUecYt9AXJ0PuWcJwj81v3WZF4TV350ynxeYhj67Q8DyUbBfCmmbP5CZlsfcsuWmJ1uWqB2JG9jAUpyghAue3YnOH9Kr8niup0+vwTu+x5Yac59k2Z8KyC5yLlJt74+e8RsCInBCQjpw35NbWSEUptyEah5OoPm+h6Wac34S1QrWOnF8x7Y24+GWQY/oj6IS1zbLcmorwlLuONB6EKTMXDdp2I85DKXeUoQ/k/I5rv6HPswFY5iiuSWPKOa+PO2FKA6zSxapOqfXehPPI7UMVHOX8ihc7WPhYwS4xgPiAdHBlvrWsGR2cbMIibIsNOO9GtjslLwU5/8W3T4ryaGVuI8dzvsqDi5jB/erWxIys5NzwWrZWNCSSSznnra5oAeIDMle29nSri10f85xvikBdoMW6Myx+i4JBNoJOa6ve7G9E9KPue4WsgQowGEOEr+YjIdcFuj7ywpF6h15ux8N5EI+CXOXZoUBkkM0jBKVt8G9wTSZs5CN+4iG4iZPpAHT6xENBSQwMuMj5US6bNTqHMsq93rVgKYJQh14l2x3YaUYMGmU3UP3H9LLvpYDd8S25xHkje5UVzP+v77IaDRqyUV8BRCmw9wLnruhK+tCVXfRO/MiOal2yh3At4AZC6M7PFYDeJ2tJL/uWXOC87cyxhao2mXQX6SDUESeOLXLu+wuCU+x7l+CF+0qkwDW1AAsdmtikj5sIsmIg0MQGg/R6NAqcn7MvjznRKY8HMgzQd2C/gfNAFHECv/3roKICi0RMHXjtIMChnKMoEr1PPT6qmiAC8ZwwHHLgbYL4JMO5uZ2KVeO6f3PXhEnCOEM4J4sEE8jx16kXcF7sdcsnzV8YdoAuCuMcI1iigkC1wP6hNzwnDDkPOuvSy1JeNVGswzmJpSEpS6SDmtfVntc6nPeAK7pPYGzgWoPsuteAc5JUgw2efEaXYh3OCbfgXJPXUE8iFs7rhwCqD2EDgFaA0bmyC5wbQVvYLVvlvA5DCuGctA9xOTfivFIHI8hzjlHPb3rrLvTpLsMvTJBwW9k6561C7qJ/0xHC+tWcU7ZI2AqyF8r5VdYonxyJeR+WcyFTQaUZyDqFpyAF5A4DOKc+4VY5z5alEkQk5zRiCOOc7mqO81ovz0VUYZwL+RQj9B5sAKyhuCEUcE772h7n2agkKM85lSXKOU0gRuqWSi4i2c1yjutzDPfAAjXDb7nLQTlvp8F5LzqhmwznEcU5CwznwhMYJYIwH8EtsIvusCnnZ7QxbZsc57UocbOQBOcrc0wy50J1Rci0gtLG7BQmgytS/9vnfHWGLQHOVxaKGM6xnC8eSYjgHM1AXZr11jlfI6kZP+chNSYKiXNMsJ+Kt8Gl2m3OxYp3u28Uzuvr5Ft+wHlX6LSTvyy2KqivRc6FAxxSWA4BKtrQXeMcN2zTo3eNOPT7nAvr3PdyxVFxaAWfkY/8rM156voc9WpQVkiU89/QaTCxKM6xhIr+tw3YmZCXRhvqZsXS4xylhyQEk+QcLQg5XxXBuVAsYc7icQ6hC9hXjH++Xc4hlqZkJck5lNDIOkdwLpShDWYq2ASehkVm4tDtcg6eOT1yk6ANhdQgCGR4zQIjCOFMmAtIEkG8BG6kawlS4zw8LwQWKV7OwQEBpx28Qcq54M3zZUrYPsBWl95xN1ZqnIMGgSADZhmUHOPgHF5NVQvaVsK54OeUi4XClRwygacJHxpAZt3dzalxDtIMIgcpxoCYODgHBmgAjwadnNDks0GdhgEnrEFrQ9EPUmNM661yziWWbWA5JnCG4+AcvD7KOUY9QeUv7GibNYYGoYXeoDSCdfUWIzXOYZvT1GgXZhZ4w3FwDnrXII0xfe8v9Irjih1fjUA6mniT4Jx5S7kbck7qPkLQF3g0scs5MSJi4od7N4szNw8A+4QoFxpqt7ne0tPnZJ+LBQx/C8Suz4kPIp7zNZh3hKDCvMGv24GY+wdZdsNvCcol8jcr3v6N3W/xW1fkGp3LGvNFlogq82ZPIeLJLN/d2Q3//PDwzt6kRa4s6s4/Ds6FEyontoPSY06zu4mq1R8l+I4VXOxYs6njCgfntdKLQ8UPNDv9Pl8TducfB+fScfKb/j37CZLL0Bqcc9vQxNmRMBly6mtH8i2RuJIm9e18S9jxAhl28w04l2RIAOFwV/KKEXCTo7Fwznw+ysN5YhPOoz9uod/X7Uz+nOAU7KvnuCSRP6ePgq53KULOO8eNRuPkBtV/EOlHVRohuZFmnSjkSM9djTrvvrMbD+dh0tgHL9XL8nict/tGkWS3zqtl/3sLkl0RLHTIuNLlnP9A6tbyqfz5B+WjmOqhvHaxzi9XfAH2C56Or5jn5l/LObaBZsrCNJdwvCbVun+dkXR3V7tyRHIicdX9ORXgROVupE/+Z+CYxvcSWvlDoSDdYlWX+CcldATw3dA2OJcPVN37uQqbdDohunNpnZeaBao2acwJf1dRE0Pdshet2Ilb+gFCPc/+qYuPyoX4HafsjeWl1C8NlaB6Sh9L8Mx/vRt8ida8prXG48M7/L6j3Dy6ObJxTxOplcaRhz79TL524l1uNoRpX+UDO3hM/2/nvC2o3m8ATkKeXXBf7l/ceEPDv6nJ3nrXb8Q/NYkZlWL18rJXkP7yI9E/SqoVepeX1YJUUN7kf6nCUKle5E9u7hvXvaQ+CtofDEejxWI0GqY9jj3BYj77yuiaDT3z9edNEZ8slk8m0XqplHFRKum69iftUSWJ4Uu63U8ypmTL0N5SHVayGGiDRXq9T1jCLWGfpTeoxJEpZbSPlGT95VP31IkDwvlTOkPaCh70kmm9/o7S6Duj67prNscfs6fxQPfF/p/m/GCUMedpGq0UXIXp7HX+uKDLPXobOMKu/8u6xTRjY5N001eY7IaD9mmTrk/SHkfCmGn2NPU0ZF3CxFYv+r/st9iYao5wabOHtIdyMLc519IfSNJY6I7x0rXnx5SHMnXkfBe2XMIYvrseg659zrc/35c/n4Ol8/PVGkjpfetDSAMTzXPTTNdxu2HScqyZsb/mRAnvlprTp1sdQGpYZPyYUNcG02157A9/Mo410eyFHpb2RJ07GD5pQSSoa+MtZPdG04EXBulf9pUHZ7sl3vPOYFki6Q9Tx3wkSvtobukUL6n15HRlm9B/3junGM6IqNu0P8+TScY8TN8Dws1d5fnjY+ualm6yc9tYfGqZDNKeeX2MV9yHj6YO18nias9eByOr99JHrN39DzCV8qu6pj9PF/HwPlxMxhr2oJOg046ItBSzyylhhArGE3f9/XX5M2dmtHx910HArTdrf8lq2p7ifjjnAh7Gmki6zbuulT4my+8o29Hj5KmkiXzbaoW6hbZq2UMxt7H4kmXdE3gt8z6bvj2sJ/PDl+V8Ns5wdFsy/oWpBstr+cfTuFFYDkJYdyTe0hGfz38m8+XiQT4fMXpYLN6mr092NZ8WmFHGvXjfxyCzH6mWUDyOw6qVlHvdPSGRGbgwuXQu6ZxoUxkXGT9YmKpFSzvJljIenlaxTjgMsEZrM95itPZfPaPtUzjEYzTJhKuY76KklV45azDU9lmZUyyfWfv3bcLN2FZSKg7muqYod0EyUT9FZMZyrhQLxYtF+w+l3ZTwr+m+JGnjwcv8Wde/K+5WHPvxlsopmv85ho+vn1Z0s5HAl6ww6n2yp8FlLBg+Tp5DwkpGuk26B09zxffPMRwtp7MvJ+5hpL5kH2fWtNL47zymdKSCi9FiacX3n3406q7C5/vsdbpUbCeK4cjEi4XRaKioVlBQUFBQUFBQUFBQUFBQUFBQUFBQUFBQUFBQUFBQUFDYZ/wHwILWAPiZOG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29738" y="3405188"/>
            <a:ext cx="2450268" cy="472545"/>
            <a:chOff x="2629738" y="3405188"/>
            <a:chExt cx="2450268" cy="47254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738" y="3407833"/>
              <a:ext cx="1281859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31" y="3405188"/>
              <a:ext cx="854075" cy="33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11" descr="data:image/jpeg;base64,/9j/4AAQSkZJRgABAQAAAQABAAD/2wCEAAkGBxQHBhUUBxQUFhUVGR4YGRYXGBkYFhcgGRcYHR0eGhcZHSggGR4nGxQXKDIhJykrLi4uICAzODMsOC0tLiwBCgoKDg0OGxAQGjcmICUsLC03NjQ3NywtNDcsLCwsLy4vNyw1LCwsNzAsLCw0NCwsLCwsMDQsLCwsLCwsNTQsLP/AABEIAGkB3wMBEQACEQEDEQH/xAAbAAEAAgMBAQAAAAAAAAAAAAAABgcDBAUBAv/EAEAQAAECAgQKBgkEAgIDAAAAAAABAgMEBREh0gYWMUFRUlOSk9ESFBVhcaITFyIjQoGRseFiocHwJDIzwgdyo//EABsBAQACAwEBAAAAAAAAAAAAAAAFBgIDBAEH/8QAMhEAAQICCAUEAgMAAwEAAAAAAAECAwQFERMVMVKRoRIhUdHwQWGB4RQyInGxQkPxI//aAAwDAQACEQMRAD8Anh8mLEAAAAAAAAAAAAAAAAAAAAAAAAAAAAAAAAAAAAAAAAAAAAAAAAAAAAAAAAAAAAAAAAAAAAAAAAAAAAAAAAAAAAAAAAAAAAAAAAAAAAAAAAAAAAAAAAAAAAAAAAAAAAAAAAAAAAAAAAAAAAAAAAAAAAAAAAAAAAAAAAAAAAAAAAAAAAAAAAAAAAAAAAAAAAAAAAACGYS4ZOkp/wBHRaMd0bHuciqlehKlTJn7/An5GiWxIfHFrSvAlZSjkiM44laV4HJx7mdWDuuvHZcsv1XX6Oq64PVfPgY9zOrB3XXhcsv1XX6F1weq+fAx7mdWDuuvC5Zfquv0Lrg9V8+Bj3M6sHddeFyy/VdfoXXB6r58DHuZ1YO668Lll+q6/QuuD1Xz4GPczqwd114XLL9V1+hdcHqvnwMe5nVg7rrwuWX6rr9C64PVfPgY9zOrB3XXhcsv1XX6F1weq+fAx7mdWDuuvC5Zfquv0Lrg9V8+Bj3M6sHddeFyy/VdfoXXB6r58BMPJlPhg7rrwuWX6rr9C6oPVfPg3ZX/AMgORydcgtVM6scqL9Frr+poiUG1f0fqaX0Sn/B2pKaHp6DTDf8AEd7WdjrHp8s6d6VkPMyMaX/dOXX0I2PLRIP7py6+h0zjNAAAB6AQjCHDR0pSCw6LRioyxznIq1rnqqVLELDJUQ18Lji11qS0rRyPZxRK+ZzMe5nVg7rrx1XLL9V1+jpuuD1Xz4GPczqwd114XLL9V1+hdcHqvnwMe5nVg7rrwuWX6rr9C64PVfPgY9zOrB3XXhcsv1XX6F1weq+fB0aBwmm6YpFIcNsKrK93Rd7Kaf8AbLoOabo+Vl4avVV9ueOxzzMlAgw1cqrX6eVE4K6RAAINTmG74NIK2ikYrG2dJyKvSXOqVKlhY5Wh2uho6LXWvQmJejEcziiV1qc/HuZ1YO668dFyy/Vdfo33XB6r58DHuZ1YO668Lll+q6/QuuD1Xz4GPczqwd114XLL9V1+hdcHqvnwMe5nVg7rrwuWX6rr9C64PVfPg6uDmEc3TVIoxGwkYlr3Ix1ib2VcifXMck7ISstCVyqtfolf0cs3JwIDK61r9CaFfIojeFuE3Y3RZKI10VbVrtRqd6IqWrmJajqO/Ire/k07pKSt/wCTv1I1j3M6sHddeJW5Zfquv0SN1weq+fAx7mdWDuuvC5Zfquv0Lrg9V8+Bj3M6sHddeFyy/VdfoXXB6r58DHuZ1YO668Lll+q6/QuuD1Xz4GPczqwd114XLL9V1+hdcHqvnwTLBmajz0h6Sk0YnTtY1qKi1aVrVcubu8SDn4cCFEs4Va1Y1kTNMhMfww6+WJ1zgOYAAAAAAAAAAAAAAAAAAAAAAAAAAAjeGdPdlSno5ZfevSzSxud3jmT65iWouRtn8b0/im69DukZW2fxO/VPKisi2FjAAAAAAAAAAAAAAAAAAPuBGdLxkdAVWuataKlioYuaj0VrkrRTFzUcnC5ORa+C1Mds0Yjn2Pb7L079Kdyp/JTqQlPx4tSYLzQrM3L2ETh9PQ65wHMACMYa0/2bK+ilV969MqfA3T4rm+pMUVI2zrR/6pupISErau43YJuVqWosIAAAAMkvAdMx0ZARXOctSImdVMXvaxquctSIYvejGq5y8kLZwdoZtC0ejG2uW17tK8kzFMnpt0zE4vRMCrzMwsd/EuHodQ4jQRLDqn+pwPQSi+8entKnwtXN3Kv28UJyiZG0dbPTkmHuv0SVHyto60dgm6/RXZZifAAAABmk5Z07NNhy6VuctSJ/cxhEiNhtV7sEMIkRsNqudghbdBUU2h6PSHCtXK52s7OvLuKVOTTpiIr1w9P6KvMR3Rnq9Tyn6WbQ1HLEiWuyMbrLyzqZSUo6YiI1MPUS8BYz+FCpJqYdNzLnzC1uctaqXOGxsNqNanJC0Q2IxqNbghiMzMAAAAEiwOoHtac6cwnuoa2/qXM3n3eJGUlO/js4W/su3uR8/NWTeFv7LsWeiVJYVFVrK8DwAAAAAAAAAAAAAAAAAAAAAAAAAA1aTneoSTn9FzlTI1qKquXMln3N8vBtoiMrq9zOEzjeja6iqJ6FMT826JNQ4qucta+w6rwSyxELlCdAhMRjHJUnuhZoToMNiNa5Kk9zB2dG2UTcdyNlvCzJqhnbw8yajs6Nsom47kLeFmTVBbw8yajs6Nsom47kLeFmTVBbw8yajs6Nsom47kLeFmTVBbw8yajs6Nsom47kLeFmTVBbw8yajs6Nsom47kLeFmTVBbw8yajs6Nsom47kLeFmTVBbw8yajs6Nsom47kLeFmTVBbw8yajs6Nsom47kLeFmTVBbw8yamCJDWE+qKiouhUVF+imxrkclaKbGuRyVotZ8np6AAAACZf8AjR6pOxkTIrEX5o6z7qQVOolmxfciKWT+LV91J+VohTn05SraHo9YkW1cjW6zsyc+465OVdMREYnz/Rul4Doz0YhUk5NOnZp0SZWtzlrVf7mLpDhthtRjcELRDhthtRrcEMJmZgAAAAsTAWgOpwfTzae8ensIvwtXP4r9vFSs0tO2jrFmCY+6/RAUhN8brNq8k3JaQhGHLwipltC0er32uWxjdK9/cmc7JKUdMxOH0TE6JaXWO/hTD1KmmI7pmO58dVVzlrVVzqpc2MaxqNanJC0MYjGo1uCGMyMgAAAAWVgTQHZsr6WaT3r0sRcrG6PFc/yTSVWlZ61dZs/VN1K9PzVq7gb+qbkkmIzZaAr46ojWpWqrmRCKYxz3I1qc1OBrVctSYlS4RUw6mqQV7q0aljG6E5rn/BdJKVbLQuFMfUs8pLpAZV6+pyzrOkAAAAG5RFGvpafbCl8q2quZqJlVf7oNExMNgQ1iONMeO2CxXqW7R8kyj5NsOWSprUq710qveqlKjxnRnq92KlXiRHRHK52KmwaTAAAAAAAAAAAAAAAAAAAAAAAAAAAA9B4AAAcin6fh0Gxvp0VznZGtqrqTKq15juk5F8zXw8kT1OmWlXx1Xh9DjesCFson1bzO+44mZNzsumJmQesCFson1bzFxxMybi6YmZB6wIWyifVvMXHEzJuLpiZkHrAhbKJ9W8xccTMm4umJmQ2JDDaFOzjIbYcVFe5GovsqlarntyGqNQ8SGxX8SckrNcWjYkNiuVU5EoIcjhWepzBVmGVMpS9J+4q6EOtrV1tK+Fln5LhRsosvC/livNSySEssGHW7FTgEidwAAAALLwFodaOo9YkwlT4tS1Z2tTJX3rXX9CqUvNpFicDcG/6V2kJhIsThbghJI0VsCEroyojWpWqrkREIpjFe5GtxU4ERVWpCpsJaaWmqQ6WRjbGN0JpXvXkmYukjKJLQ+H1XEs8pLJAZV6rick7DqAAAAB61ei6tMx4vMKlaVHVxmm9u/wDbkcd3S2RDl/Bl8oxnm9u/9uQu6VyIPwZfKaU/SEWkYiLOvc9USpK8x0QoEOElUNKjdDgshJUxKjWNpsAAAABLMBaB67Menmk92xfZRcj3Jn70T7+CkNS09ZNsmfsuPsn2RdIzXAlk3Fcfb/0sYqxAldYdU/1yP6CUX2GL7ap8TkzeCffwQtNEyVk21fiuHsn2TtHSnAlq7FcCJEySoAAAAPWMWI9EYiqqrUiJlVVyIh4qoiVqeKqIlalrYK0GlCyFT6liPtev2ancn3rKfSM4sxE5fqmHcrM3MrHfX6JgdojjlAAAAAAAAAAAAAAAAAAAAAAAAAAAAAAABq0pPsoyRdEmcjc2dVzInepvl4Do8RGN9TOFCdFejG4qVFSlIPpSedEmVtdmzNTMidyF1gQGwYaMb6FpgQWwmIxpqm42gAAAAsDASgOrwkmJxPacnu0X4UX4vFft4lbpee4lsWLy9exBUjN8a2bcExJiQJFkOw8p/q8Pq8mvtOT3ip8KL8Piv28SeoiR4ltnpyTDuSlHSvGto5OSYFflkJ0AAAAEpwIoDtCZ9NNp7ti2IvxuT+E/GkiKVnrFtmz9l2QjKQm7NLNuK7FkFUIAr7Dun+sxVl5RfYavtqnxOTN4Iv7+BZ6JkrNts9Oa4f19k5R0pwpaux9O5DybJYAAAAAAAAAAAAAAAAHTweod1NUgjG1o1LXu1U5rmOScmmy0PjXH0OaamEgM4vX0Lal4DZaA1kBKmtSpETMiFLe9z3K5y81Kw5yuVVXEjuGtP9mSvopVfevTLqN0+K5vmpK0VI2zrR/6pup3SErau4nfqm5WZaixHoAAAAAJ5gFQHQakzNpav/Gi5k1vnm+ugrtLz3/Qz57EJSU1Wtk357E1K+RIAAAAAAAAAAAAAAAAABh63D12byczZYvyqZcDug63D12bycxYvyqOB3Qdbh67N5OYsX5VHA7oOtw9dm8nMWL8qjgd0HW4euzeTmLF+VRwO6DrcPXZvJzFi/Ko4HdB1uHrs3k5ixflUcDug63D12bycxYvyqOB3Q9SaYq2PZvJzFk/Kp5wu6GVV6KVuyIYIla1IeFWYXU72xPVQV90yxv6lzuX+O7xUuFHSX48Ot37Lj2LHIytiyt37L5UcEkTuAAAAB2MFJKFO0w1J9zWsanSqcqIj1RUqbb41+CKcU/FiQ4KrDStcP69zknor4cKtic15f0Wn1uHrs3m8ynrCiZVK1wO6DrcPXZvJzPLKJlXQcDuhxp+gpKkJpYkwrek7KqRKq7KsldWYkIM7NwmIxuCex1w5qYht4W4f0a+K0hpTi/k2XlO+IbPzprxBitIaU4v5F5TviD86a8QYrSGlOL+ReU74g/OmvEPqHgjJRV90ir4RFX7KeOpSbbj/hitITKYrsSCVlmyks1kulTWpUiEZEiOiPV7l5qcT3K9yudip5MRWI1WxXo2tNZGuSvOmjxPYbX1o5ErDUXFEI9itI6f/r+STvKd8Q7vzprxBitIaU4v5F5TviHv5014gxWkNKcX8i8p3xB+dNeIMVpDSnF/IvKd8QfnTXiBuCki51TbVXN6W37haTnE5r/h4s/Mp/4ZsS5TUfvuNd8TPVNDy8ZjrsMS5TUfvuF8TPVNBeMx12MT8E5KG6qJYuhYiov3M0pOcVK0/wAPUn5lcP8ADzFaQ0pxfye3lO+Ie/nTXiDFaQ0pxfyLynfEH5014gxWkNKcX8i8p3xB+dNeIMVpDSnF/IvKd8QfnTXiHrME5F7qmWquZIta/cLSc4iVr/h4s/Mpj/h2aKoqFRMBWyTakVa1rWtV+anBMTUSO6uIuByxoz4ruJ6m3EithJ71UTxVE+5oa1zsENSIq4Efm8H5OdmXRJl1bnLWq+l/JJw56bhtRjUqRPY7Yc3MMajW4J7GLFaQ0pxfyZ3lO+IZ/nTXiDFaQ0pxfyLynfEH5014gxWkNKcX8i8p3xB+dNeIMVpDSnF/IvKd8QfnTXiHrcF5BrkWz5xbPuFpKd8Q8WemlT6JAk1DalSPZvN5kYsKIq11KcXA7oo63D12byczyxflUcDug63D12bycxYvyqOB3Qdbh67N5OYsX5VHA7oOtw9dm8nMWL8qjgd0HW4euzeTmLGJlXQcDuhmRa0sMKjEwrNw0W17N5OZnZPyqe8Dug63D12bycxYvyqe8Dug63D12bycxYvyqOB3Qdbh67N5OYsX5VHA7oOtw9dm8nMWL8qjgd0HW4euzeTmLF+VRwO6DrcPXZvJzFi/Ko4HdCE+r123buLeLBfrcm5L3umTcer123buLeF+tybi90ybj1eu27dxbwv1uTcXumTcer123buLeF+tybi90ybj1eu27dxbwv1uTcXumTcer123buLeF+tybi90ybj1eu27dxbwv1uTcXumTcer123buLeF+tybi90ybnTwewObRU96SYekRUT2U6NSNXTlWtdByTlLLHh8DUq6nNNUgsZnA1KjSw9p/oostKLav/IqZv0c/ppOiiJH/vf8d+xuo2Vr/wDq747kELCTYAAAAAAAPAAAAAAADZo+RfSM2kOUbW5foneq5kNcaM2ExXvXkhrixWwm8TsC1sH6GZQkj0IVrlte7WX+ETMhTZ2cdMxOJcPRCszMw6O/iX4M1M0myiJB0SPmsa3O52ZE/uSswlZZ0xERjf8AwxgQXRnoxpUU9OPn5t0SaWtzlrXR4JoRC6woTYTEYzBC0QobYbUa3BDXNhsAAAABYOAmD/V4STE4ntOT3aL8KL8Xiv28St0tP8S2LF5Jj2IKkZvjWybgmJMSBIs51PUs2hqPWJEtXI1usujw0nXJyrpiIjEw9TdLwFjPRqFSTUw6bmXPmFrc5a1UukNjYbUY3BC0sY1jUa3BDCZmQAAAALHwHwf6jA9PNp7x6eyi/A1f5X9k+ZWKWnrR1kxeSY+6/RX6Qm7R1m3BNyUxYiQYSuiqiNaiqqrkREyqQzWq5yNTFSORFVakKnwmppaapDpJZDbYxO7SvetX2TMXORlElofD6rj57Fmk5ZIDKvVcTjnadYAAAAAAAAAAAAAABKMCsH+0pn0s2numLYi5HuTN4Jn+mkiaUnrFlmxf5LshG0hN2beBuK7Fg0nAfMyTmSb0Y5yVdOqupFy1Ii5StQHsZER0RK0T0IKE5rXorkrQhnq8dt27i3idv1uTcl73TJuPV67bt3FvC/W5Nxe6ZNx6vXbdu4t4X63JuL3TJuPV67bt3FvC/W5Nxe6ZNx6vXbdu4t4X63JuL3TJuPV67bt3FvC/W5Nxe6ZNx6vXbdu4t4X63JuL3TJua+Jk5tWcR902XtKZV0QzvCWyrogxMnNqziPui9pTKuiC8JbKuiDEyc2rOI+6L2lMq6ILwlsq6IMTJzas4j7ovaUyrogvCWyrogxMnNqziPui9pTKuiC8JbKuiDEyc2rOI+6L2lMq6ILwlsq6IMTJzas4j7ovaUyrogvCWyrohs0dgbMJOtWkYqejRa3I171Ve61Ey6TVGpaBwLZt/l7ohri0hC4Fs28/dEJBhTTaUJR/uavSOsY3R+pU0J96iOo+TWZiVu/VMexxScssd/PBMSqnvWI9VeqqqrWqrlVVylvRERKkLKiIiVIeHp6AAAAAAAAAAAAADqULQMamYn+O2pmeI6xqeGsvcn7HJNTsKXT+S8+nqc0xNw4Kc159Cy6DoSHQst0ZZK3L/s9f9nck7iqTc5EmXVuw9EK9MTD47q3HQiREhQ1dFVERErVVyIiZVU5WtVyo1MVNCIqrUhVOFFOLTU/WytIbbGJ/2XvXkXKQk0lodX/JcexZZOVSAzniuPY4x3HYAAAACR4G0B2rN9OZT3TFt/WuZvhnX6ZyMpOdsGcLf2Xb37EfPzdk3hb+y7FnZCoqV0+I8ZsvAV8dURrUrVVzIhlDY57ka3FTJrVctSYlS4R0y6mqQV7q0YljG6E0r3rn/Bc5KUbLQ+FMfUs0pLJAZV6+pyzsOoAAAAEpwIoDtCZ9LNJ7ti2IuR7k/hM/00kRSk9Yss2L/JdkIykJqzbZtxXZCyCqECcXDNHOwajehy1JX4I5Ol+1ZIUWrUmm8Xv/AJyOqRVv5DayqC5FnAAAAAAAAAAAAAAAOhQdFOpikEhwbEyudqpnXx0d5zTUy2Xhq93x7nPMzDYLOJfgtmDLJIyCMkGp7DamtVakr71qXKuVSmOiLFicURcV5lZc5Xv4nrjiQiawUnpqYc+NFh9Jy1rU96J8k6NiFgZScmxqNa1ak9kJdk7KsajUavL2QxYmTm1ZxH3TK9pTKuiGV4S2VdEGJk5tWcR90XtKZV0QXhLZV0QYmTm1ZxH3Re0plXRBeEtlXRBiZObVnEfdF7SmVdEF4S2VdEGJk5tWcR90XtKZV0QXhLZV0QYmTm1ZxH3Re0plXRBeEtlXRBiZObVnEfdF7SmVdEF4S2VdEHZ9K6YvGZfPbejOiaL2PbWQ9tFHZ9K6YvGZfFvRnRNF7C1kPbRR2fSumLxmXxb0Z0TRewtZD20Udn0rpi8Zl8W9GdE0XsLWQ9tFHZ9K6YvGZfFvRnRNF7C1kPbRR2fSumLxmXxb0Z0TRewtZD20U9h0bSroiI50VEVaq1itqTvWp1Z4sxRiJXUminixpFErRE0UnktCWUkkbW6IrUyqtbnr4qudfkhXYjkiRK+SIuiEK53E6vAr2l6Dn6Wn3RZiDatiJ04dTUTIie1/bSyy85JQIaQ2v2UnYEzKwWIxrtlNLFGc2Pnh3jfekpn2Xsbrwl82y9hijObHzw7wvSUz7L2F4S+bZewxRnNj54d4XpKZ9l7C8JfNsvYYozmx88O8L0lM+y9heEvm2XsMUZzY+eHeF6SmfZewvCXzbL2GKM5sfPDvC9JTPsvYXhL5tl7DFGc2Pnh3hekpn2XsLwl82y9hijObHzw7wvSUz7L2F4S+bZex9MwPnHLbCRPF7P4ceLSsqn/PZTxaRl0/5bKb8rgFHiL/AJL4bE7q3L9LE/c54lNwE/VFXY0PpWGn6oq7EhozAqXk3VzFcV36rG7qZfnWRkemI8Tk3+Ke2OpwxaRjP5JyT2JGxqMaiMRERMiJYifIilcrlrU4F54np4CM4ZwJqfhJCoyGqsW17ukxOloba5Fqzr8iXot8tCVYkV3P05Lqd8i6BDXjiLz9MdSH4ozmx88O8Td6SmfZexLXhL5tl7DFGc2Pnh3hekpn2XsLwl82y9hijObHzw7wvSUz7L2F4S+bZewxRnNj54d4XpKZ9l7C8JfNsvYyy2Bs1FjtSND6DVW1yuYvRTOtSOrUxfSssjVVrq16VKYvpGAjVVFrX5LKkJNkhKNhyyVNalSfyq96qVSNGdGer3YqV6JEdEcrnYqZzUYkUwzlZqk6oVHwlWElrndJidNcyVK6upPv4ITVGRJWB/8ASI7+X9LyJGQfAhfziO5/0pFMUZzY+eHeJi9JTPsvYlLwl82y9hijObHzw7wvSUz7L2F4S+bZewxRnNj54d4XpKZ9l7C8JfNsvYYozmx88O8L0lM+y9heEvm2XsZ5LA2ZizTUmmdBir7Tukxak8EcqqphFpaWaxVa6telSmESkYKNVWrWvyWVKSzZOWayWSprUqRP7nKpFiOiPV7sVK897nuVzsVMprPAqVpaeotXNAQ6l8BGR4iuox/Qrt6Dkrb8lS1E7rSdlqac1OGKlfv6kpApNzUqiJX7+pwI2Bc3D/0Y13/q9P8AtUSLaXlVxdV8dqzubSUBcVVPgw4ozmx88O8Z3pKZ9l7Gd4S+bZewxRnNj54d4XpKZ9l7C8JfNsvYYozmx88O8L0lM+y9heEvm2XsMUZzY+eHeF6SmfZewvCXzbL2GKM5sfPDvC9JTPsvYXhL5tl7DFGc2Pnh3hekpn2XsLwl82y9hijObHzw7wvSUz7L2F4S+bZewxRnNj54d4XpKZ9l7C8JfNsvYYozmx88O8L0lM+y9heEvm2UsDBqhW0LR6NsV7rXu0roTuTnpK3PTizMSv0TDz3IKamFjvr9PQ4FNwqSnKQcsk17IaWNRsRiWJnX2sqknKuo+HDRHqir68l7HdLrJsYiPWtf6U0Oz6V0xeMy+dFvRnRNF7G+1kPbRR2fSumLxmXxb0Z0TRewtZD20Udn0rpi8Zl8W9GdE0XsLWQ9tFHZ9K6YvGZfFvRnRNF7C1kPbRR2fSumLxmXxb0Z0TRewtZD20Udn0rpi8Zl8W9GdE0XsLWQ9tFHZ9K6YvGZfFvRnRNF7C1kPbRR2fSumLxmXxb0Z0TRewtZD20UsQqxBAAAAAAAAAAAAAAAAAAAAAAAAAAAAAAAAAAAAAAAAAAAAAAAAAAAAAAAAAAAAAAAAAAAAAAAAAAAAAAA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xQTEhUUEhQVFhQWFBoZGBgYFRwYGxoeGBQXFxgYHBwdICgiHholHBcXITQiJSkrLi4uHR8zODMtNygtLisBCgoKDg0OGxAQGy8kICUvLC00LCwsLSwuLywsLCwsLC0sNDQtLCwvLC8sLCwsLCwsLCwsLDQsLCwsNCwsLCwsLP/AABEIAIgBcwMBEQACEQEDEQH/xAAcAAACAwEBAQEAAAAAAAAAAAAABgQFBwMIAQL/xABPEAABAgMDBgYPBQUIAgMBAAABAgMABBEFITEGEkFRYXEHEyKBkaEUMjM0QlJTYnJzkrGywdEWI5OiswhDgtLwFyQlNVRjwuFEdIOj8RX/xAAbAQACAwEBAQAAAAAAAAAAAAAABgMEBQIBB//EAD4RAAEDAQQGCAUEAgIBBQEAAAEAAgMEBREhMRJBUXGh0RMyUmGBkbHBFSIz4fAGFDRCkvEjcoIkQ0RTshb/2gAMAwEAAhEDEQA/ANxgQiBCIEIgQiBCIEKNOT7bQq4tKB5xAru1xxJKyMXuNykihklN0bSdyoprLeWT2uev0U0H5qRQfatO3Ik7gtOOxKp+dzd55XqAvhBToYUd6wPkYgNss1NPmrTf0+/W8eS+J4QU6WD+ID8o8Fst1s4r0/p92qTh91Mlsu5dXbJcRtKQR1GvVEzLWgOd4VeSwqlvVIPjd6q8kLYYe7k6lR1Vor2Tf1ReiqIpeo4FZs1JND9RpHp55KdEyrogQiBCIEIgQiBCIEIgQoc9ajLPdXEJ2E38wxiKSeOPruAU0VNLN9NpKpJjLmWT2vGL3Jp8REUn2rTtyvPhzWlHYdU7O4bzyvUM8IDfkV+0Ih+Mx9kqwP0/JrePIr6jhAb0suDcUn6QC2ItbSvD+n5dTxxU+Vy0lV4qUg+cg+9NRFhlqU7szdvCqyWLVsyAO487leSs424M5taVjWkg+6LrJGvF7TfuWdJE+M3PBB713jtRogQiBCIEIgQiBCIEIgQq2ft2XZucdSCPBBzldAqYry1UMXWcFahoqibFjCRtyHmcFTv5dy47VLittAB1mvVFN9rQDK8rQZYVS7rEDx5BRv7QEeRX7QiP4zH2Spv/AOfk7Y8iv23l+14TTg3Zp+Yj0WxFraVy6wJtTxx+6spTK+VXdxmYfPSU9eHXFmO0ad+GldvVOWyauP8Arfux+/BXbTqVAFJCgcCDUdIi61wcLwVnOaWm5wuK/cerxECEQIRAhECEQIRAhECEQIRAhECFEtK0m2E57qgkaNZ2AYkxFLMyJuk83KaCnkndoRi8/maQ7Zy2dcqlgcUjXcVn5J5umMKotZ7sI8BxTNSWHGz5pjpHZq+/5gld1wqJUolSjiSak85jJc5zjeTeVttY1g0Wi4L8xyukQIRAhECER6CQvLlf2RlbMM0ClcajxVm/mVj01jQp7SmiwPzDv5rLqrIgmxaNE7Ry/wBJ9sW32ZkchVF6UKuUPqNojfp6uOcfKcdmtK9XQTUx+cYbRkrWLSpogQiBCIEKstq3GpZNXFco4IF6jzaBtN0V6iqjgF7z4a1apaKapddGPHUPzzSFa+WD71Qg8UjUk8rnVj0UjBqLUlkwb8o4+aZ6WxoIsX/Me/Ly53peJqanE4mMwkk3la4AAuCI8XqIEIgQiBC/bDykHOQopUNKSQekR2x7mG9puXD42vbouF4701WPlw4iiZgcYnxhQLHNgrqjWp7We3CXEbdaw6uw43/NCdE7NXMcU9WfaDbyc5pYUNmI2EYg743YpmSt0mG8JamgkhdoyC4qVEiiRAhECEQIVDb2VDUvVPbueIk4ekdHv2RRqa+ODDM7Oa0aOzJqnHJu0+230SJauUsw/XOXmp8VHJHOcTzxgz2hNLruGwJnprLp4MQLztOP2CpwIpLRRHiEQIRAhEeoUiSnXGjnNLUg7DjvGB54linkiN7DcoZoI5hdI0HenGxcubwmZFP9xI+JPzHRGzTWsD8so8Ql+rsIj5oD4H2PPzTpLvpWkKQoKScCDUGNlrg4Xg3hLz2OY7RcLj3rpHS5RAhECEQIRAhECEQIRAhU+UdvolUX8pxQ5KPmdSYqVdWynbec9QV6hoH1T7hg0Zn81rL7Rn3H1lbqs5R6ANQGgQrTTvmdpPKdKemjp2aEYuHrvUaIVOuE3OIaFXFhI2nHcMTzRLFBJKbmC9QzVEUI0pHAb1SO5VpKsxlpbijgAKE7gAVHojUjseQ9dwHH7LGmt+JuEbSd+A58FayVlWw/QtyOYk6XeR1KUlX5YttseEZknyHsVRfb1Qeq1o8z7hWrWRls6USe4uLB6gRHpsiA5E+Y5LltvVIOIafA810Xk5aSBy5MLGtl9CupZSYrSWMf6O88OauRfqBv/uM8jfyUJeck5riHG1eK4hTZNNQUBUbRURmTUssPXb46lsU9bBUfTdjs1+S+xWVtfUqIIIJBGBBoRtBGBjpri03tNxXL2teNFwvCb8ncuSghucIzDcl/DN2O6APPw107YslDaAm+STrev3SlaVlGD/kixbs2fb0WggxqLFRAhLGVWVIYq21RT1L9IRXSfO2dO3NrrQbB8jcXei17Nst1T878Geu7u7/LuzmYeUtRWtRUompJNSYWnyOe7Scbym+ONkbQ1guAXOOF2ok9aTTXdFgHViTuAvixDTSzH5G3+nmq1RWQwD/kcB3a/LNVH2oz1Zkuw46vQACSdoSkKNI0o7Gceu4DdjyWPLb7B9NhO83c1cylj2w7eiRCEnS6oJ6isKHRFltjw63HhyKqOt6c9VrR5n3CsW8k7YHbS8udgfzT11EDrGi1OPA8l6y35h1mg7rxzXx2yJ1vu0k8APCbKXx0Nkr/ACxTlseVvUIPBXobehdg8FvEc+CjJWCSMCMQQQRvBvB3xmSRPjNzxctiKeOVulG4Edy/URqVdpSaW0oLaWpChpHuIwI2G6J4J3wu0mFV6imjqGaEgv8Abcn/ACWyyQ+oMv0bmCOToQ7QVOZXBQAqUG+l4qASGikq2VDbxgdY/NSTK6gfSvuOLTkefemyLaoogQkbKvK41LUsdinB7kfzdGuMSvtHRvjiOOs8uaYrNsjSulnGGpvPl5pHJjBJJN5TMBdgiBeqvn7aZauUsFXip5R56Yc8W4KGabFrcNpwH5uVGotGngwc7HYMT9vFV0tlA6+rNlJV141pyUlVN4QDTnMaLLF7b/IfnosmT9Qf/WzzPK/1V5LZPW05eJNtA/3FpB6nK9UTix4dZPDkqrreqNTW+R5hTkZK2sO2lmFejMAH8w+ccOsaP+rj448lKz9QSDrMB3G7muT0hNN92k5hvaEh1O+rRVQbVUilLZMzMW4rQhtunkwde3fl5rihYN4II2Rmua5pucLitdj2vGk03juX6jldKZZdqvS6s5ldNaTehXpD5ih2xcpax9O7DLWFRraCOqb82B1H8zHctIyYymanEkDkPIAz2iakVwUk+Eg6FDcQDUQ0QTsmZpsSXU00lO/QkH33K9iZQIgQiBCIEIgQiBCr7ctVMs0XFXnBKfGUcB/WisQVE7YWF7vwqzSUz6mURt8TsG1ZLPTi3lqccNVKPRqA1AQozTOleXuzT1BAyGMMYMB+XrhEamS3beUoQS2xyl1oVYgGtKAeEr+r42KKyy/55cBs1lYFfbAjJjgxO3UOZ4b0x5I8E781R+0VrbSbw3X71Q84m5sebj6JjfYxrG6LRcO5LEkjpHaTzedpWvWHk9LSac2WZQ2NJA5SvSUeUo7yY6XCtIEIgQiBC5zDCVpKVpSpJxCgCDzGPCL8CvQSDeEo2/kUlQK5bkq8SvJVur2p6t0ZNXZbXjSiwOzV9vRbtDbT2HQnxG3WN+313pCdbKSUqBCgaEEUIO2F97HMNzhimlj2vaHNN4K/CkgihvBxEcg3Yr0i8XFX+QuVRlnUScyqrDhzZZxR7mrQwonwT4B0drqo02fWdOzRd1hx7+aTLUoP2z9JnVPA7OX2Tplbb3YzdE91X2uwaVHdo288dV1WKdmHWOXNcWbQGqkx6oz5LLlrJJJJJJqScSTeSYVXOLjeU6taGgAZBflagASSABeSdEABJuC9c4NF5StP2+48sMyiVKUo5qSlNVKOpA+e/DGN6ksoD5ps9nNLFdbTjeyDAdrlzTzkjwOVo7aSyVG/iUK/UcF5OxJG8xsgAC4LALiTec1q1l2UxLIzJdptpGpCQnnNMTtMerlTIEIgQiBCiT9mNPCjraV0wJF43HEc0cPjbINFwvCkilfE7SYbj3JFykyPU0C4xVTYvKTepO0eMOvfGDWWWWfPFiNmtM1BbIkIjnwO3Ud+w8NyU4xlvrlMMBYoai8EEGikkGqVJIvCgbwREsUronB7TiFDNCyZhY8Xgp/4PcrlTFZWaI7KaTUKpQPt4BwDxhcFAabxcaBupqhs8Ye3/RSLV0rqaQsd4HaF0y5yhKKy7Rooj7xQ8EHwRtI6t8Z9p1vRjomZ6+5atj2d0h6aQYDIbTt3D13JBhdTWuM3MpbSVrICRp+W0x3FE6VwawXlRTTMhYXvNwCWm5qatB7seTQq/QLjTxlrwQn/APL8IZKWzY4vmfi7gEp1tryzXtj+VvE8twWnZJ8D0uyAudPZDuOZeGUndiveq4+KI0ljrSZWWQ2kIbQlCBcEpSEpG4C4QIXWBCIEIgQq207CYfqXG0lXjgUV7Qv5jEM1PHMLni9WKeqlp3Xxm708lnuUeTS5Y5wqtom5WlOxQ+eG7CFyss90HzNxb6b02WfajKn5XYO2bd3JUUZy1VzWFpUl1lfFvNmraxo1pUPCQrAp07wIt0lU6nfeMtYVKuomVUeic9R2fZapkVlSifZKqZjzZzHmq3oVs1oViDpG0GG1jw9oc3IpGkjdG4scLiEwx0uEQIRAhECEQIWV5YWvx75AP3bdUp1E+ErnPUBCvaVT0suiMh+FOlk0fQQBx6zsTu1BUUZq1Ur5VW0R9y0TnG5ZGN+CBTSf+o3LMoQf+aQYah78ku2vaJbfBEcdZ9ua0DIHI1mzUNzlod8LP3aCkqDNQTgAfvaYnRgNJOxNOyFuk83BYFPTSVDtGIXnPYnr7YynlT+Gv6RW+J03a4Hkrfwes7PEc0fbGU8qfw1/SD4nTdrgeSPg9Z2eI5o+2Mp5U/hr+kHxOm7XA8kfB6zs8RzR9sZTyp/DX9IPidN2uB5I+D1nZ4jmj7YynlT+Gv6QfE6btcDyR8HrOzxHNH2xlPKn8Nf0g+J03a4Hkj4PWdniOamWZb7EwooaWVKCc48lQuqBpGsiJoauKZ2iw3+BUFRQT07dKRtwyzCrMscnQ+jjGx98ke2B4J26jzbq9fRCZuk3rDj3clasu0TTv0H9Q8O/ms0hXIuTko1oyaXm1NqwIuOo6CNoMS08zoZA9upQ1NO2eIxu1/l6mOTDi80vLLiwhKSo4nNSBX57yY6qZ3TyF5/AuaSmbTxCNv8As6yvxECspPtWecm3ky0sCrOXmpA/eK/lF5rhQEm6GWz6ERN6R4+Y8PulC1LRM7uijPyjieXrnsWv5JWHJ2OkB5QVNuIqtzMUbie0RQXIBG80qdAFuarihIDzd5qjT0M9QC6MXgd4CY/tjKeVP4a/pEPxOm7XA8lP8HrOzxHNSbOyil318W25VRBIBSpNaY0qIlirYZXaLHY+Khns6ogZpyNw3gq2i0qSIEKlmcqpZtakLcIUkkEZijeNwinJXwRuLXOxHcVoRWXVSsD2twPeOa5fbGU8qfw1/SOPidN2uB5Lv4PWdniOasrLtRuYSVNKzkhVCaEX0B0jaIswzsmGkw3hVKillp3BsguJx1FJuW+TgRWYZHJJ+8SNFfDGzX0xkWnQgf8AKwbx781vWPaJddBIdx9uXlsSbGGmNR32FcYy82rMdZcC0LGNK8pO4pqKRco6t1OSRkRl36lQr6FtU0A4EHPu1jy43KW86VKKlGqlEknWSamKr3l7i52ZVxjAxoa0XAYLi+8EJKlGiUipMDGF7g1uZRJI2Npc43AYpUkJKYtabSyyKJF9T2raK0Litatmk3azDZSUjadlwzOZ/NSSK+ufVSXnBoyHvv8A9LbbAVZ9loMs2ohST94ooUVLVTtlKAv3C4YCPJK6CNxY44juKIbMqZmB7G3g945qz+2Mp5U/hr+kcfE6btcDyUnwes7PEc0fbGU8qfw1/SD4nTdrgeSPg9Z2eI5o+2Mp5U/hr+kHxOm7XA8kfB6zs8RzR9sZTyp/DX9IPidN2uB5I+D1nZ4jmj7YynlT+Gv6QfE6btcDyR8HrOzxHNH2xlPKH8Nf0g+J03a4Hkj4PWdniOatpZ9D7QUnlNrBxGIvBqDFtj2ysvGIKoyRvgk0XYOCzXKywDLLzk9yWeT5pxzD8tm6Fu0KLoHaTeqeHdyTdZdofuWaL+sOI281QxnLWUMWmuQmW55oEpFETCB+8bJ+JJvG2misbdk1Nx6F2vEcvz3S7blHe0TtGWB3aj4fmS3eTmkOtocbUFIWkKSoYEKFQRzGN5LC7QIRAhECFTZW2hxMstQNFK5Cd6rq8wqeaKtbN0ULna8hvKu2dT9PUNacszuHPJZOIUE+KBbc/wAS0pfhYJ9I4fXmizR0/TyhmrXuVOvqv28JfryG9TOBPJTj3lTz4qhpdGq+E7ipZ15tbvOOtMN4AAuCRHEk3nNaLwldxa9b/wAFRl2v9Eb/AGK2rA/kO/6+4WewtJtRAhECEQIRAhECFR5WzbjTSC0442S4AShakEjMUaVSQaVAu2Rr2N9Z273Cwrf+g3/t7OW2cHzyl2ZJqWoqUqWbJUokkkpFSSbyYY0ppWy8sning6kch2tdi9PTj0wuWrTaD+kbkfX7ptsSrMkfROzb6fbLySxGQtxECFQ5W2jxbeYk8pyo3J8I89w5zGrZdN0kmm7Jvrq5rGtmrMMXRtzd6a+Sf+BLJEMsdmup+9fT91XwGjeCNq7lejm7YZUnqXwj98I9UPjVC9bP1G7k1fp/6L9/slOMZb6ASMCQdYJBG4i8R2xxa4OacVy9jXtLXC8FM/BllMtLhs+aWVLvVLOLJKnEYqbUTitHWnde20lSKiPS160i19GaWXR1HLdzC0qLSpLH8o++n/Wq98KNf/IfvT3Zv8WPcq6KavJdtq0Hm5uXS286hJU3VKHFJSau0NQCAbrr4Y7H+i7f7BKtv/WZu916RdbCgQRUEUIOkHERrEAi4rBBIN4WQ5QWYZd9bfg4oOtJw6LxzQo1lP0Epbq1bvzBPdBVfuYA/Xkd/wCYquiorqIEJSywnypSWEVOBUBeSo9qnfgabRDBZNNcOmO4e59vNLFuVZLhA3VifYe/ktz4OMk02fKJQQOPcot5WPKpcgHxUi4c50xtJdSflX3496f/ABEKdo/yXeHoE8WV/DZ4+pVTFFaKIEIgQiBCIEIgQq/I+0Xv/wC6w1xzvFcYocXxisynYq1UzK5uN+GMN1n/AMZn5rKRrU/mSbx6Bbrasgl9pTa8FDHUdBG0GJ5omysLHa1VgndBIJG5j8uWPzLCm1qQsUUlRSd4NOiE6SMxvLXZhP8AFK2Vge3Ii9RphkLSpKsFAg84jyN5Y4ObmF7IxsjCx2RwTLwH2yotPSLpquWWSiultSjUcy68y0iHSN4kaHjXivnssRieWOzBuWoR2o0QIRAhInCVNcpprYVnn5Kf+UYdsyYNZ48vdMn6fi68h7h7n2STGCmVJ+WLylvNsoFTdQa1rOakb8PahiseK6MybcPAfnBKtvTXytiGoX+J5e69G5MWOmUlWZdGDaACfGVitW8qJPPGwsBQctbKdmGkJaAJS5U1IF2aRp3xQtGB80YazO/mtSyaqOnmLpDcLruIWO2pbzEu84y6vNcbUUqFCaEY3gUMY3wqp2cQt/41Sdo+R5LgzlTKqUEpcqVEADNOJNBojl1mVDQXEYDvC6ZbFK9waHG84ZHkrqM9aiIEKsnrdZZUUOKIIFTyScRXECLsNBNKzTYMN4WfPadPA/QkOO4lRftdKeV/Kr6RL8KqdnEKH43Sdo/4nkqfKe3mHm0pbWCQ4Cagi7NUNO0iNCzqOWCQueMLrsxtCy7WtCCpia2M3kG/IjUR7r0Fwb/5XJf+s38AjYWApeV0jxsq4NKRnp3ov6xUc8VK2LpIHDx8les2boaljtRNx8cPusnhRT2iPEJTlZA2hajcv4CnAhWxDdVO7rguh1kQ22fF0dO0bcfP7XJHtSfpalx1DDy+969NtoCQAkAACgAwAFwEXVnLPOEfvhHqh8aoXrZ+o3cmr9P/AEX7/ZKcYy30QIUW0JUrAKFFDqFBbSxihab0mLVJUmCTSGWsdyp11I2piLDnqOwrVsg8qBPS+coZr7RzH2/FWBiPMViDvGgw3NeHtDm5FIr2OjcWOFxCRMo++n/Wq98Kdf8AyH708Wb/ABY9yropq8lTKPv2W9Jv9aGOx/ou3+wSrb/1mbvdenI11gJO4R5GrSHRihWadyv+wOmMi14tKMP2e63bBn0ZXR7Rf4j7LP4XE2L8uLCQScACTzCsdNaXG4Llzg0ElVXBHZPZlp8c4KoYq+a+OVUaHMaqHq4dY4xGwMGoXL57NKZXukOs3r0RHaiWX5dWa4yqYm3AAwFAlVQTQlKBcL8SIwKyz5pZnPaMD39yaKC1KaGnax5xHcdpSD9rpTyv5VfSK3wqp2cQrfxuk7R/xPJTrMtdqYzuKVnZtK3EY1pjuMV6ikkgu6QZ96tUtdDU39Eb7u4jNT4qq4vw86EpUpWCQSdwFTHbGF7g0ZnBcSPDGl7shj5KnVlXKjFwjehX0i/8Kqdg8wsz41Sdo/4nkvz9rpTyv5VfSD4VU7OIR8apO0f8TyXPIKcQ7b0uttQKVOLI5pRwYbxDBSRujhax2Y5pXrpmTVD5GZG70AXpKLCqLOOEOSzH0uDB1N+9FAeop6IXbXiukDxr9k12DPpQujP9TwP3v80qxjreVfk9O9i23LrwS/Rpe3jPuwPbS0YaLKk0oLthu90nW3FoVOkP7AHxy5L0DGksdECEQIWY5fuVmyPFbSPefnCza5vnu2AJwsNt1LftJ9h7JcjMWyqHJGU7It1kEVSl8rP/AMDZUn86Ew3ULdGnYO6/zxSLab9KqkPfd5ABej4tqgiBC5mXQbylPQIEKNaMujinOSnuavBHimOX9UqSLrt3hY0ISF9FX2BCorLH+OSvrm/hhpsv+MPH1SXbP8t24ei9E9jI8RPsiNBZSOxkeIn2RAhdEpAuFwgQvi01BBwN0CFiTreaop8UkdBpCRI3ReW7CvozHabQ7aL1zcVQE6hXojxovNy9cbheuXAHJ8ZOvvnFtinO85Wu+jahzmHgC7AL5yXFx0jrx81vEC8WdcI/fCPVD41QvWz9Ru5NX6f+i/f7JTjGW+iBCIELjL2g5JTCZ1kFVBmvtj941W/+NOIPNhGzZdZoHon5HLuP3WDbNB0jemZmM+8cx6eCsbVm0PPOOtqzkOKKkkaQq8HoilX/AMh+9aFm/wAWPcokU1eSplH37Lek3+tDHY30Xb/YJVt/6zN3uvTka6wFUZWM50m8NSM72CFfKKta0OgeDs9MVds55bVRkbbvPBZLCenxV2UTmbLOnWmntEJ+cXKBulUMHff5YqjaT9GlkPdd54Jx4AJHNk33iL3H80HzW0Jp+ZS4bkilajAvF8UkEUIBG2BC59jI8RPsiBCS+EhoBLFABevAU0JjGtn6bd6Yf0/9R+4JHheTQotq9wd9Uv4DE9L9Zm8eqrVn8eT/AKn0TB+z82DLzVQD9+nEV/dCHNIBWrdjI8RPsiBeL6lhINQlIO4QIXSBCU+EdmsuhXiujoKVD30jLtdt8AOwrbsJ91QW7R7hZ1Cym5KuWrhbUw6nFBKhvSULT1iN6xXddu73S1+oGfTdvHovTDLgUlKhgoAjnFY3Etr9wIRAhZblyP745tCPgA+ULFq/yPAJzsX+IN59VQRmrWUHgoR/ji66ETBHOtNOomHKlN8DNw9EgVrS2okB7R4m9b/E6qogQiBCjWl3Fz1avhMcv6pXcXXG8LFhCQvoy+wIVFZX+eSvrm/hhpsv+MPH1SXbP8t24ei9HRoLKRAhECEQIWKz5q64f9xXxGEuoN8rj3n1X0OmF0LAdg9FEmRyFeifcY4j643hdSi9hHcVafs7pGZOHTVkc1HPrDwV86GQWwx4hZ1wj98I9UPjVC9bP1G7k1fp/wCi/f7JTjGW+oVqWgGUpUrtSsJVsBBv5iB1xapaczktGd144KpWVQpmh7srwD434qYDXCKxFxuVoEEXhfYF6vw02EgJSKACgGoao6e8vOk7NcMY1jdFuS/ccLtKmUffst6Tf60Mdj/Rdv8AYJVt/wCszd7r05GusBV+UCqSz5/2l/CYhqDdE49x9FYpATURgdoeqx6EtfQVU5VprKufw9TiTGhZhuqm+PoVmWwCaN93d/8AoLS+BJP+EtbXXq/jLHuAhqSSnyBCIEIgQknhM7Vjev3JjGtn6bd6Yf0/9R+4eqRIXk0KLavcHfVL+AxPTfWZvHqq1Z/Hk/6n0TH+z33vNevT+kIc0gFaxAvEQIRAhLPCCf7pvcT8zGdah/8ATnwWtYgvqxuKzSFZOaVsvTyGxtV7hG3YvWf4Je/UHUZvPovRdgmsswT5Bv8ATTG+ldT4EIgQs34RWaTKVaFNDpClA9VIXbYbdKHbQmywX3wObsPqAlaMdbqgZGO8Tb7NcHQoe2yqn5kQ12Y/Spm914SVbEehVu77j7eoXoCL6y0QIRAhRrS7i56tXwmOX9UruLrjeFiwhIX0ZfYEKisr/PJX1zXww02X/GHj6pLtn+W7cPRejo0FlIgQiBCjz8wG2lrOCEFXQCY5e8MaXHUu4ozI8MGsgeaxaEgm83r6KABkgwBBUjgFe4uanZc45qFAbG3FoUf/ALEdMO0b9NgdtAK+eTR9HI5mwkeRW0x2olnXCP3wj1Q+NUL1s/UbuTV+n/ov3+yU4xlvqgy07gPWD3KjVsj653H2WNbn8bxHum+TsT/C5OZbFxl0Bwc1Av5Hm2xZtSj/APeYN/Pmqli1/wD8d/8A48uXlsVfGCmRECEQISplH37Lek3+tDJY30Xb/YJVt/6zN3uvTkaywFQ5bzOZJua1UQOdQr1AxStB+hTu78PNaNkx6dWzux8vvcsshSTwodrsZ7DiRiUGm8Co6xFilfoTNd3hVa2PpKd7BrBTrwDTgXZykaWphY5lJQ4D+c9EOSQFpECEQIRAhJPCZ2rG9fuTGNbP0270w/p/6j9w9UiQvJoUW1e4O+qX8Biel+szePVVqz+PJ/1PomL9nvvea9en9IQ5pAK1mBeIgQiBCS+EqZohpvWsq9kU/wCXVGPbD7o2t2n0/wBrfsCO+R79gu8z9khQupqSdl4slTaBiEKNPSIA+GGGxm3Me7aRw/2le333vY3YCfO7kvTcizmNoR4qEp6EgRspeXeBCIEJQ4RpPOZQ6P3a6Hcu74gnpjJteLSiD9h9fwLcsGbRmMZ/sOI+16z2FtNqocpQppTE22KrYdSrfmrChzZwA/ijasee55jOvHxH29FgW7T6UbZRqwO4/f1Xoez5xDzTbrZqhxCVpOsKAI6jDAlVSIEIgQo1pdxc9Wr4THL+qV3F1xvCxYQkL6MvsCFRWV/nkr65r4YabL/jDx9Ul2z/AC3bh6L0dGgspECEQISrwg2jmMBoHlOn8qSCeug6YzLVn0IdAZu9Fs2JT9JP0hyb6nL3KziFhOCIEKFYE4JO2Jd43NzH3KzqK6JHNnBo8xhmsmbTi0Dm30KULbp9CfpBk71H2u4rfo1FirOuEfvhHqh8aoXrZ+o3cmr9P/Rfv9kpxjLfVBlp3AesHuVGrZH1zuPssa3P43iPdbRwcNhVkyaVCoMskEHSCLxDIQCLilAEg3jNJuU1jGWdKRXi1XoOzSk7R9DCpXUhgkw6py5J3s2uFVFeesM+fiqiKK0UQISplH37Lek3+tDHY30Xb/YJVt/6zN3uvTka6wFn/CNaGc4hkG5Azlb1DkjmFT/FGDbE15EY1Yn2/O9M9g09zXTHXgPfj6JOjDTEiBCk8D052NaMzKKuS+gON70Emg2lKlfhw40c3TQtdryO8fl6Qq+n6CoczVmNx/LvBbRFlU0QIRAhJPCZ2rG9fuTGNbP0270w/p/6j9w9UiQvJoUW1e4O+qX8Biel+szePVVqz+PJ/wBT6Ji/Z773mvXp/SEOaQCtZgXiIEIgQspyxtDjppVDyUchPN2x9onoEK1pzdJMQMhhzTrZFP0NML83Y8uCpIz1qJXs2W7MthhoXp49AOnks/eOdSVjnhss+Lo6do24+f2uSPak3S1TiMhh5Z8b16Zi6s5ECEQIUa0ZMPNLbVgtJG7UeY3xxLGJGFh1qWGUxSNkbmDesbmGFIWpCxRSSQRtEJkkZjcWuzC+gRSNlYHtyOK4PshaSlQqlQII2GPGPLHBzcwvZI2yNLXZHBM/A/bRQF2c8eW1VbBPhtE3gbUqOGo+bDhTVDZ4w8ePcUh1lK6mlMbvA7R+ZrTYnVVECFHtAEtOAXkoVcPRMcv6pXceDxvCxedSWc3jgWs6ubxgzK0pWmdStKjDWITjTTD+h8in/wDdQdtvmFF7Pa8q37afrHn7ebsHyK8/dQdseYVTYzgVbcqUkEcc3eDUdrshms1rm04Dhdn6pRtZ7X1Ti03i4Zbl6Qi8sxECFymX0oSpayAlIqSdAEcucGgk5LpjHPcGtF5KyO3bUMy8pw1AwSNSRgN+neYUaupM8hdq1bk90NIKaEM15nf+YKviqriIEKDbNnh9oowOKTqUMD8ueLVJUGCQPGWvcqddSiphLDnqOwrVeDjKQzsoOMumGTxT6TjnJFy9yxytVajRDc1wcA5uRSI9jmOLXC4hVXCDJuLfQUNrUA1eUoUoDlKN5AjEtaKR726LScNQTJYc0ccTg9wGOsgakiC0GvKt+2n6xkft5uwfIrb/AHUHbHmFR5YTKFMpCVpUeMFwUD4KtUalkxPZMS5pGGsd4WTbU8b6cBrgcRkd63Dgz/yqS/8AXR7oYEqFWtvWUmZaLarjilXiq0HdoOyIKmnbPGWH/RVmkqnU0okb4jaNiyS0pZUufvwW+UUgr5KVEeKo3HCt0Kr6SZpI0T5FOzK2ne0ODxj3i9Qez2vKt+2n6xx+3m7B8iuv3UHbHmEtW68lU5LlKgoZzeBB/fbIYLJY5kRDhdjr3BLVuSMfK0sIOGrHWvSNtWmmXaU4rRgNKjoSP61xennbCwvcsulpn1Eojbr4DashmphTi1LWaqUSSd/yhPlkdI8udmU+xRNiYGNyGC5RwpER4hVtqtOJU1Msd3l1hafOANVIOwio3EjTGnZtV0L9F3VPA7VkWvRGeLSZ1m8RrHL7rcsnrZbnJduYaPIcTWmlJwUg+ck1B3QzpNVjAhECEncIkqtaWeLQtdCuuakqpcnGgjJtaN72NDQTjqW7YUrI3v03AYDMgLOHJxtJKVOIBBIIKgCCDQgitxB0Rg/t5uwfIpk/dQdseYUS055ssugOIJLa6ALHinbE9NBKJmEtOY1Haq9XUwmB4Dx1TrGxNX7Pfe8169P6QhtSOVrMC8RAhUGWFt9jtEJP3qwQnZrXze+KNfVdBHhmcua0rMojUy4j5Rny8VlohUTuoVsTvEsqXppRO1RuH15osUkBmlDPPdrVStqRTwuk16t+pWXAHYZU69OLFyBxTZOlSqKcPMM0V85UOKQitsgXiIEIgQiBCR+ECxP/ACUDCgcA1YBfNgebVGLatJpDpmjHXzTFYldon9u855cvHV90jRgJnXB9lWchxtWY80rPbcArmq2jSki4jSCYtUlU6nfpDLWFSraJlVHouz1HZ+a1rOSOUqZxu8Zj6KB1utaHxknwmzoPMaEEQ1QzsmbpMKSqimkgfoSC733K/iVQIgQqi3smZWczOymUu8XnZlSoUz83OwIxzU9ECFVf2bWX/o0e0v8AmgQu8jkDZ7LiHWpVCXEKCkqCl1BGBvVAhMsCFzeeShJUshKQKkk0Ajxzg0XldNaXENaLyVmuVmUhmTmN1DKTuKzrI1ahz7lqvr+mOgzq+qb7Lsz9uOkk654ffafDeuRlrYVJlRanFN5iT94sUGwaVfIf9Rp2bSdLJpO6o4nYsm1q3oItBvWdwG3krSxpd8ybD7qCEuAhCj4QSaBR1ZwvGsXwWlSdDJpN6p4d3JeWTXdPHoOPzN4jbzXeMxa6+2bNuSswJpgVVTNdbrQPIrXN1BYxSrXcbiY1KCu6E6D+r6LHtOzRUDTZ1hx++wrYrKtJqaZDjRzkKFDoIOCkqGIUMCIZWuDheMkoPY5ji1wuIVAODWy/9G37S/5o9XK+/wBm1l/6NHtL/mgQmSz5FthtDTSQhtCc1KRWgAwF8CFIgQoNs2QxNN8VMNpcbJBzVaxgQReDugQqH+zWy/8ARo9pf80CFHnMiLJl08auWbSEEEHOXWoNRQZ15qMIjllbG3SebgpYYXzPDGC8lK+UNtrmnM43IT2idQ1nzjCtWVjqh3cMgnWgoG0rLs3HM/mpVUUlfSxlVbRQpLbR5SSFKIvvF6U7dZG7XG3ZlEHAySDA4D3Psl22LQLHCKI4i4k8QPc/dNkxJOtZgfQW1qbSspN9M4VIrrBqDtEZtVTOgkLTlq3LXoqttTEHt8RsK5RXVtTsk7ZMg8o3mVeVV1AFS2rDjkDSKABSReQAReKHcs+0ALopTuPseaW7VsskmaEbx7j3C19h5K0haFBSVAFKgaggioIIxEbqWl0gQiBCV5jg8s1a1LXKoKlqKlHOXeVElR7bSSYELn/ZrZf+jR7S/wCaBCuLCyelpNKkyrQaSs1UASakClbydECFaQIVXbtttyyM5Zqo9qgYqPyG2K1TVMgbe7PUNqt0dHJVP0WZazqH5sWV2lPLfcU44aqPQBoA2CFSed0zy9yd6anZTxiNmQ496jREp0mWw8ucmW5eXGcSvMQNClHFXogVv0AEwz2bS9DHpOzPAbEnWvW9PLoN6reJ2+w8dq9H5L2GiSlWpdu8NpvPjKJqtZ3qJMaSx1awIRAhECEQIX5WgEEEAgihB010R4ReLigG7ELMMq8nTLKz0AllRuPiE+Cdmo82OKzX0JhOm3qnh+ak5WZaQqG6D+uOPfv2/ly/GatddJWYU2tLjailacFDrG0HSDcYmgnfC7SYVBUU0c7NCQXj8yWg2Lls0sBL/wB2vX4B58U8/TG/T2pG/B+B4JXqrEmjN8XzDj9/DyTQw+lYCkKSpJwKSCOkRpNcHC9pvWO5jmG5wuPeukdLlECF8UoAVJoIEZqgtXK+XaqEq41epF451YdFTFCe0YYsL7z3LTprJqZsSNEbTyzSFbdvOzJ5ZogG5CcBtOs7T1RgVVbJPgcBsTPR2fDSi9uJ2nP7Krimr6hWtaSGEZysfBTpUfptizS0r536LfE7FUrKxlNHpO8BtKgZAZIuWrMl5+olkKHGKwzyLwyjmxOgbSDDbFE2JgY3IJHnnfM8yPOJXoGes1t1ksqSAigAAFM2na5uqmiCWJsjCx2RXkEz4ZBIw4hZTbVkrlnCheGKVaFDWNusaOiFOqpXwP0XeB2p4o6yOqj0m56xs/NRUCKquKdYtrOSzme2bj26T2qwNe0aDiN10XKWtkgOGI2KhWWfFVD5sDtGf3Wi2TlXLvAAq4tfirNOg4H37IYILQhl13HYUr1NlVEGN2kNo5Zq9Bi8s1fYEIgQvw64EiqiABiSaCPCQBeV61pcbhiUtWvlqy2CGvvV7LkDerTzdMZtRakUeDPmPBa9LYs8pvk+Ud+flzSFalqOzC851VdQwSnYB/RjAqKmSd17zyTRTUkVM3RjHjrO9Q4rqyqfKC2gwnNTQukXDV5x+mmNGhoTO693VHHuH5gsu0rRFM3Rbi85d3efzFXPA9kOX3BPzSSW0qzmUq/eLr3UjxQbxrN+AFWgAAXBJjnFxvOJWs5R2ImabzTctN6FajqPmnT/ANRWq6VtQy456irdDWvpZNIZHMbfvsWVzkqtpZQ4kpUk3j5jWNsKksTonFrhineGZkzA9hvBXGI1KrrJnKFcoc2mcyTUorgTiUajpIwOwmsaVJaT4fldiPTdyWRW2RFUfM35XcDv5+q0Oy8oGH6ZjgzvFVyVdBx5qxvQ1cM3VPhrSzUUFRB124bRiPzerSLKpogQiBC4zU2hsZzi0oGtRA98cve1gvcbl3HG+Q6LASe7FKVtZcpFUywzj46hRI3DE89BvjJqbWY3CLE7dS3KSw3uOlObhsGfIcUjTUytxRW4oqUcSf6uGyMGSV8jtJ5vKZYoWRN0GC4LlEalSxlRbmaCy0eUblqGjzRtPV7tqzaDSIlkGGobe/cl+1rS0QYIjjrOzu3+m9abwQZCGUR2VMppMOJohBF7SDoOpxV1dQoNdWBKy0uBCIEIgQiBCIEIgQvw80FJKVAFJFCCKgg6DHhAIuK9a4tIINxCz7KPI1TdVy4K0YlGKk7vGHXvjArLLLfmixGzX4fl6aKC2WvuZPgduo79npuSlGMRct8G9EeL1dGH1INUKUg60qKT0iO2SPYb2kjcuHxseLngHeL1ZNZSzScH189FfEDFptoVDRcHe6pusykdnGOI9Cvq8qJs4vq5kpHuEem0ak/24BeCyqQf0Hmear5mdcc7o4tfpKKveYrvnkf1nE+KtR08UfUaBuAC4RCpkR6hVFsW82zVI5bnig4ekdG7GL9JZ8k+Jwbt5LLrrUip/lGLtnPZ6r5kXkPM2q4H5gqbltK6UKx4rIOjzsN5rDLDCyJugwYfmaUZ6iSd+nIbz+ZLf7Ms5qXaQyygIbQKJSMB9STeSbyb4lUClQIUS07NbfQUOpqNGsHWDoMRTQslbovF4U0FRJA/TjNx/M1mlv5NOyxJ7drQsDD0ho34e6Fqrs98JvGLdvNN9DakVSNE4O2bd3LNUkZ61ER6hSpS0XWu5urSNQUQOjCJo6iWPquIUEtNDL12g+CsEZVzY/fHnQj+WJ/iVT2uA5KobJoz/Tiea+OZUzZ/fEbkpHuEBtGpP9uAXrbKpB/Tieaq5maW4auLWs+coq98VnzPf1iTvKuRwxx4MaBuFy5REpUR6hL1uZTJbBS0QpelXgp+pjWo7MdJc+TAcTyWHX2wyK9kOLtuocz+FX3B7wZOTKxNWgFBonOS0qoW6daxilvZidgxYWtDQGtFwCVXvc9xc43k61uSEAAAAAAUAAoABgANUdLhfqBCqbfsFuaTRXJWByVjEbDrTs90VaqkZUNudntVyjrpKV17cRrGo/fvWaWxY7ssqjibq3LF6Vbjr2G+FmppJIDc4YbdScaSuiqW3sOOzWPzaq+KquIpHqFOlbZmG+0ecA1ZxI6DURYZVzs6riqslFTydZg8lNGVs35b8iP5Ym+JVPa4Dkq/wij7HE81yfylmlYvrHo0T1pAMcutCocLi72XbLLpG5MHjefVVjrqlGqlFR1qJJ6TFVz3ON7jerjWNYLmi4d2C/EcLtflawASSABiTcBHTWlxuC5c4NF5ySta+USlkMyoUpSjm1SklSifBbAvJ29GuN2jsu755vLny80t2hbOl/x05/8ALlz8tq0jgz4MOIKZqeSC+OU21cQ2dClaFOdSdpoRtpdvWqQLxECEQIRAhECEQIRAhECEQIVLbeTTMxUkZjnjpF/8Q8Ln6YqVFFFPi4Y7Qr1LaM9Ng03jYcvt4LP7YyamZepLanWx4bQK+lA5Y5gQNcYs1kyt6nzDyKYILcgfhJe0+Y/PBULM42skJWkkGhAIqDpBGIOyM98EjOs0jwWrHURSdRwO4rvESmRAhc3n0oFVKSkbSB747ZG95uaCdyjfKxgvcQN5VTOZTsIwUVnzRd0m6L8VlzvzF29Zs1s00fVOke7nkuEixaNomkowpLZ8PtUU1l1VAdyL98a9PZkMWLvmPfl5c1h1VsTzYN+Ud2fnyuWh5IcD7DJDk6oTDmPFgfcg7Qb3P4qDzY0VkLTkpAAAFALgBAhfYEIgQiBC+EQIStbuRbbtVMUaXqpyDzDtd46DGbUWZFLi35T3ZeS16W2Zoflf8w78/PmkG17Pdla9kNqQkfvKZze/PFyR6VDsjHls2ePVfu/L1vQ2vSy5u0T34ccuKhtOpUKpIUNYII6oouY5uBFy0Wva4XtN6/ceLtECFyfmUIFVqSkbSB747ZE9+DQTuCikmjjF73AbzcqaeyrYQOTVZ2XJ6T8qxoQ2VM/F3yjisue26dmDPmPdl58r19s6wrTtPubRaZPhrq2im8jOX/CCI2aeghhxAvO0rAqrTnqMCbhsHuc/buWo5F8F0tJFLrv94mBeFKTRCD5iL7/ONTqpF1ZyfYEIgQiBCIELm+ylaSlaQpJxBFQY8c0OFxyXTXOYdJpuKTLdyGrVcqQD5NRu/hVo3HpEZFRZLHYxm7u1LcpbdkZhMNIbRnyPBI1ooVLqzZhKmTWg4wUSTqSvtFHcTGVLQTx5tv3YrbhtOmlyeB3HBflKgbxeIpkEYFXwQcQvsC9RAhR5mfbb7dxKd6hXoxiaOnlk6jSfBV5aqGLruA8VSTuVrYOa0krUTQV5IJOAAxJ2UjRhsiQ4yG7ieSyai3Ym4RDSPkOfBT7KyEtO0SFPDsdnGroKfZa7Yn0qb42oKWKDqDHbrS/U1s1Qf+Q4bBgPzetdyOyElbPFWklbxFFPLoV34hOhKdg56xYVRNECEQIRAhECEQIRAhECEQIRAhECEQIRAhVlr5PSs13xLtOnQVoBUNysRzGBCWZngos9XadkM+rmF06FlQjgxsOYHkpBLI3AOI8Sq5zgblj/AOXO01cag+9EAiYMmjyC9M0pzcfM810luBiz03rVMOek6B8CQeuO1FrvTFZOQVnS5BalGs4YKWC6oblOFRECExgQIX2BCIEIgQiBCIEIgQiBCIEJdtXIaQmCVOSreecVoq0v2myknpjwgHNegkG8KgmeCSVPc5ida2JfqPzpJ64jMERzaPIKUVMwye7/ACPNQlcDTJxnp0jatB/4x6IYxk0eQXhqJTm93mea7ynAxZ6e3VMO+k4E19hKT1xIou9NFj5FyEqQWJVpKhgsjPX7a6q64EK/gQiBCIEIgQiBCIEIgQiBC/LjYUCFAEHEEVB3iBCV7Q4OrOdJPYyW1HSypTPU2QDziPHNDsxeumvc3FpuVJMcEUue0m55GwPAjrTEZgiP9B5BS/uZx/d3+R5qKeBhg9vOzihqKkfNBjoRsGTQPALh00jus4neSVNkuByzUduHnfTdKf082O1Gm2x8nJSV73l2mjrSgZx3qxPOYEK1gQiBCIEIgQiBCIEIgQ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13577" y="4747069"/>
            <a:ext cx="2876023" cy="479717"/>
            <a:chOff x="2483377" y="4728635"/>
            <a:chExt cx="3591990" cy="523552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931" y="4783138"/>
              <a:ext cx="1849436" cy="40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377" y="4728635"/>
              <a:ext cx="1428220" cy="52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C:\Users\bspeckma\Desktop\IMG_133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6"/>
          <a:stretch/>
        </p:blipFill>
        <p:spPr bwMode="auto">
          <a:xfrm>
            <a:off x="6519334" y="1295399"/>
            <a:ext cx="2082800" cy="33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Better-Linear-Search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= 1 to n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return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  <a:r>
              <a:rPr lang="en-US" dirty="0" smtClean="0"/>
              <a:t> 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dirty="0" smtClean="0"/>
              <a:t>to show</a:t>
            </a:r>
            <a:br>
              <a:rPr lang="en-US" dirty="0" smtClean="0"/>
            </a:br>
            <a:endParaRPr lang="en-US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dirty="0" smtClean="0"/>
              <a:t>if index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 is returned than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  <a:r>
              <a:rPr lang="en-US" dirty="0" smtClean="0"/>
              <a:t> is returned then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not in the array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Loop invariant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At the start of each iteration of step 1, if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present in the array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, then it is present in the </a:t>
            </a:r>
            <a:r>
              <a:rPr lang="en-US" dirty="0" err="1" smtClean="0">
                <a:solidFill>
                  <a:schemeClr val="accent1"/>
                </a:solidFill>
              </a:rPr>
              <a:t>subarray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3047578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08731" y="3751602"/>
            <a:ext cx="418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folHlink"/>
                </a:solidFill>
              </a:rPr>
              <a:t>✔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" y="4704074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Better-Linear-Search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= 1 to n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return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  <a:r>
              <a:rPr lang="en-US" dirty="0" smtClean="0"/>
              <a:t> as the output</a:t>
            </a:r>
          </a:p>
          <a:p>
            <a:pPr marL="457200" indent="-45720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Loop invariant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At the start of each iteration of step 1, if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present in the array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, then it is present in the </a:t>
            </a:r>
            <a:r>
              <a:rPr lang="en-US" dirty="0" err="1" smtClean="0">
                <a:solidFill>
                  <a:schemeClr val="accent1"/>
                </a:solidFill>
              </a:rPr>
              <a:t>subarray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8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Initialization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Initially, </a:t>
            </a:r>
            <a:r>
              <a:rPr lang="en-US" dirty="0" err="1" smtClean="0"/>
              <a:t>i</a:t>
            </a:r>
            <a:r>
              <a:rPr lang="en-US" dirty="0" smtClean="0"/>
              <a:t>=1 so that the </a:t>
            </a:r>
            <a:r>
              <a:rPr lang="en-US" dirty="0" err="1" smtClean="0"/>
              <a:t>subarray</a:t>
            </a:r>
            <a:r>
              <a:rPr lang="en-US" dirty="0" smtClean="0"/>
              <a:t> in the loop invariant is A[1] through A[n], which is the entire array.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3047578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156575" cy="521784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Better-Linear-Search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= 1 to n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return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  <a:r>
              <a:rPr lang="en-US" dirty="0" smtClean="0"/>
              <a:t> as the output</a:t>
            </a:r>
          </a:p>
          <a:p>
            <a:pPr marL="457200" indent="-45720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Loop invariant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At the start of each iteration of step 1, if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present in the array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, then it is present in the </a:t>
            </a:r>
            <a:r>
              <a:rPr lang="en-US" dirty="0" err="1" smtClean="0">
                <a:solidFill>
                  <a:schemeClr val="accent1"/>
                </a:solidFill>
              </a:rPr>
              <a:t>subarray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8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Maintenance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If at the start of an iteration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present in the array, then it is present in the </a:t>
            </a:r>
            <a:r>
              <a:rPr lang="en-US" dirty="0" err="1" smtClean="0"/>
              <a:t>subarray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though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  <a:r>
              <a:rPr lang="en-US" dirty="0" smtClean="0"/>
              <a:t>. If we do not return then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≠ 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 smtClean="0"/>
              <a:t>. Hence, if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in the array then is it in the </a:t>
            </a:r>
            <a:r>
              <a:rPr lang="en-US" dirty="0" err="1" smtClean="0"/>
              <a:t>subarray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accent1"/>
                </a:solidFill>
              </a:rPr>
              <a:t>A[i+1]</a:t>
            </a:r>
            <a:r>
              <a:rPr lang="en-US" dirty="0" smtClean="0"/>
              <a:t> though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 is incremented before the next iteration, so the invariant will hold again.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3047578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156575" cy="521784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Better-Linear-Search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= 1 to n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return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  <a:r>
              <a:rPr lang="en-US" dirty="0" smtClean="0"/>
              <a:t> as the output</a:t>
            </a:r>
          </a:p>
          <a:p>
            <a:pPr marL="457200" indent="-45720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Loop invariant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At the start of each iteration of step 1, if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present in the array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, then it is present in the </a:t>
            </a:r>
            <a:r>
              <a:rPr lang="en-US" dirty="0" err="1" smtClean="0">
                <a:solidFill>
                  <a:schemeClr val="accent1"/>
                </a:solidFill>
              </a:rPr>
              <a:t>subarray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8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Termination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 </a:t>
            </a:r>
            <a:r>
              <a:rPr lang="en-US" b="1" dirty="0" smtClean="0">
                <a:solidFill>
                  <a:schemeClr val="folHlink"/>
                </a:solidFill>
              </a:rPr>
              <a:t>✔</a:t>
            </a:r>
            <a:r>
              <a:rPr lang="en-US" dirty="0" smtClean="0"/>
              <a:t>. If </a:t>
            </a:r>
            <a:r>
              <a:rPr lang="en-US" dirty="0" err="1" smtClean="0"/>
              <a:t>i</a:t>
            </a:r>
            <a:r>
              <a:rPr lang="en-US" dirty="0" smtClean="0"/>
              <a:t> &gt; n consider </a:t>
            </a:r>
            <a:r>
              <a:rPr lang="en-US" dirty="0" err="1" smtClean="0">
                <a:solidFill>
                  <a:schemeClr val="accent1"/>
                </a:solidFill>
              </a:rPr>
              <a:t>contrapositive</a:t>
            </a:r>
            <a:r>
              <a:rPr lang="en-US" dirty="0" smtClean="0"/>
              <a:t> of invariant.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3047578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973933" y="5438084"/>
            <a:ext cx="4084890" cy="425634"/>
          </a:xfrm>
          <a:prstGeom prst="roundRect">
            <a:avLst>
              <a:gd name="adj" fmla="val 10264"/>
            </a:avLst>
          </a:prstGeom>
          <a:solidFill>
            <a:schemeClr val="bg1"/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nl-NL" dirty="0" smtClean="0"/>
              <a:t>“</a:t>
            </a:r>
            <a:r>
              <a:rPr lang="nl-NL" dirty="0" err="1" smtClean="0"/>
              <a:t>if</a:t>
            </a:r>
            <a:r>
              <a:rPr lang="nl-NL" dirty="0" smtClean="0"/>
              <a:t> A </a:t>
            </a:r>
            <a:r>
              <a:rPr lang="nl-NL" dirty="0" err="1" smtClean="0"/>
              <a:t>then</a:t>
            </a:r>
            <a:r>
              <a:rPr lang="nl-NL" dirty="0" smtClean="0"/>
              <a:t> B”  ● “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B </a:t>
            </a:r>
            <a:r>
              <a:rPr lang="nl-NL" dirty="0" err="1" smtClean="0"/>
              <a:t>then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A”</a:t>
            </a:r>
            <a:endParaRPr lang="nl-NL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V="1">
            <a:off x="5016378" y="5033468"/>
            <a:ext cx="3" cy="404616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028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156575" cy="521784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Better-Linear-Search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= 1 to n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return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  <a:r>
              <a:rPr lang="en-US" dirty="0" smtClean="0"/>
              <a:t> as the output</a:t>
            </a:r>
          </a:p>
          <a:p>
            <a:pPr marL="457200" indent="-457200"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Loop invariant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At the start of each iteration of step 1, if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present in the array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, then it is present in the </a:t>
            </a:r>
            <a:r>
              <a:rPr lang="en-US" dirty="0" err="1" smtClean="0">
                <a:solidFill>
                  <a:schemeClr val="accent1"/>
                </a:solidFill>
              </a:rPr>
              <a:t>subarray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8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Termination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 </a:t>
            </a:r>
            <a:r>
              <a:rPr lang="en-US" b="1" dirty="0" smtClean="0">
                <a:solidFill>
                  <a:schemeClr val="folHlink"/>
                </a:solidFill>
              </a:rPr>
              <a:t>✔</a:t>
            </a:r>
            <a:r>
              <a:rPr lang="en-US" dirty="0" smtClean="0"/>
              <a:t>. If </a:t>
            </a:r>
            <a:r>
              <a:rPr lang="en-US" dirty="0" err="1" smtClean="0"/>
              <a:t>i</a:t>
            </a:r>
            <a:r>
              <a:rPr lang="en-US" dirty="0" smtClean="0"/>
              <a:t> &gt; n consider </a:t>
            </a:r>
            <a:r>
              <a:rPr lang="en-US" dirty="0" err="1" smtClean="0">
                <a:solidFill>
                  <a:schemeClr val="accent1"/>
                </a:solidFill>
              </a:rPr>
              <a:t>contrapositive</a:t>
            </a:r>
            <a:r>
              <a:rPr lang="en-US" dirty="0" smtClean="0"/>
              <a:t> of invariant.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>“if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not present in the </a:t>
            </a:r>
            <a:r>
              <a:rPr lang="en-US" dirty="0" err="1" smtClean="0"/>
              <a:t>subarray</a:t>
            </a:r>
            <a:r>
              <a:rPr lang="en-US" dirty="0" smtClean="0"/>
              <a:t> from A[</a:t>
            </a:r>
            <a:r>
              <a:rPr lang="en-US" dirty="0" err="1" smtClean="0"/>
              <a:t>i</a:t>
            </a:r>
            <a:r>
              <a:rPr lang="en-US" dirty="0" smtClean="0"/>
              <a:t>] through A[n], then x is not present in A.” </a:t>
            </a:r>
            <a:br>
              <a:rPr lang="en-US" dirty="0" smtClean="0"/>
            </a:br>
            <a:endParaRPr lang="en-US" sz="8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&gt; n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n-US" dirty="0" err="1" smtClean="0">
                <a:ea typeface="Arial Unicode MS" pitchFamily="34" charset="-128"/>
                <a:cs typeface="Arial Unicode MS" pitchFamily="34" charset="-128"/>
              </a:rPr>
              <a:t>subarray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chemeClr val="accent1"/>
                </a:solidFill>
              </a:rPr>
              <a:t>A[n]</a:t>
            </a:r>
            <a:r>
              <a:rPr lang="en-US" dirty="0" smtClean="0"/>
              <a:t> is empty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x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is not present in an empty </a:t>
            </a:r>
            <a:r>
              <a:rPr lang="en-US" dirty="0" err="1" smtClean="0">
                <a:ea typeface="Arial Unicode MS" pitchFamily="34" charset="-128"/>
                <a:cs typeface="Arial Unicode MS" pitchFamily="34" charset="-128"/>
              </a:rPr>
              <a:t>subarray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➨ x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is not present in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3047578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Arial" charset="0"/>
              </a:rPr>
              <a:t>Efficiency</a:t>
            </a:r>
            <a:endParaRPr lang="el-GR" dirty="0" smtClean="0">
              <a:cs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2625" y="4079875"/>
            <a:ext cx="77787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0"/>
              </a:spcBef>
            </a:pPr>
            <a:endParaRPr lang="el-GR" sz="3200" dirty="0">
              <a:solidFill>
                <a:schemeClr val="accent1"/>
              </a:solidFill>
              <a:latin typeface="TUE Met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running time as function </a:t>
            </a:r>
            <a:r>
              <a:rPr lang="en-US" dirty="0" smtClean="0">
                <a:solidFill>
                  <a:schemeClr val="accent1"/>
                </a:solidFill>
              </a:rPr>
              <a:t>T(n)</a:t>
            </a:r>
            <a:r>
              <a:rPr lang="en-US" dirty="0" smtClean="0"/>
              <a:t> of input size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Characterize rate of growth of </a:t>
            </a:r>
            <a:r>
              <a:rPr lang="en-US" dirty="0" smtClean="0">
                <a:solidFill>
                  <a:schemeClr val="accent1"/>
                </a:solidFill>
              </a:rPr>
              <a:t>T(n)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r>
              <a:rPr lang="en-US" dirty="0" smtClean="0"/>
              <a:t>Focus on the </a:t>
            </a:r>
            <a:r>
              <a:rPr lang="en-US" dirty="0" smtClean="0">
                <a:solidFill>
                  <a:schemeClr val="accent1"/>
                </a:solidFill>
              </a:rPr>
              <a:t>order of growth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ignore all but the most dominant terms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	n single integer, x as large as array element, hence insignificant …</a:t>
            </a:r>
          </a:p>
          <a:p>
            <a:endParaRPr lang="en-US" sz="800" dirty="0" smtClean="0"/>
          </a:p>
          <a:p>
            <a:r>
              <a:rPr lang="en-US" dirty="0" smtClean="0"/>
              <a:t>input size is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: number of elements in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0519" y="3095463"/>
            <a:ext cx="5922962" cy="181588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each index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, going from </a:t>
            </a:r>
            <a:r>
              <a:rPr lang="en-US" dirty="0" smtClean="0">
                <a:solidFill>
                  <a:schemeClr val="accent1"/>
                </a:solidFill>
              </a:rPr>
              <a:t>1 to n</a:t>
            </a:r>
            <a:r>
              <a:rPr lang="en-US" dirty="0" smtClean="0"/>
              <a:t>, in order:</a:t>
            </a: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set answer to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the value of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as the output</a:t>
            </a:r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Efficiency analysis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running time as function </a:t>
            </a:r>
            <a:r>
              <a:rPr lang="en-US" dirty="0" smtClean="0">
                <a:solidFill>
                  <a:schemeClr val="accent1"/>
                </a:solidFill>
              </a:rPr>
              <a:t>T(n)</a:t>
            </a:r>
            <a:r>
              <a:rPr lang="en-US" dirty="0" smtClean="0"/>
              <a:t> of input size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sz="800" dirty="0" smtClean="0"/>
          </a:p>
          <a:p>
            <a:pPr lvl="1" eaLnBrk="1" hangingPunct="1"/>
            <a:r>
              <a:rPr lang="en-US" dirty="0" smtClean="0"/>
              <a:t>best case</a:t>
            </a:r>
          </a:p>
          <a:p>
            <a:pPr lvl="1" eaLnBrk="1" hangingPunct="1"/>
            <a:r>
              <a:rPr lang="en-US" dirty="0" smtClean="0"/>
              <a:t>average case</a:t>
            </a:r>
          </a:p>
          <a:p>
            <a:pPr lvl="1" eaLnBrk="1" hangingPunct="1"/>
            <a:r>
              <a:rPr lang="en-US" dirty="0" smtClean="0"/>
              <a:t>worst case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elementary operations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add, subtract, multiply, divide, load, store, copy, conditional and unconditional branch, return …</a:t>
            </a:r>
          </a:p>
        </p:txBody>
      </p:sp>
      <p:sp>
        <p:nvSpPr>
          <p:cNvPr id="921604" name="Text Box 4"/>
          <p:cNvSpPr txBox="1">
            <a:spLocks noChangeArrowheads="1"/>
          </p:cNvSpPr>
          <p:nvPr/>
        </p:nvSpPr>
        <p:spPr bwMode="auto">
          <a:xfrm>
            <a:off x="1016000" y="3211513"/>
            <a:ext cx="7018338" cy="10350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/>
              <a:t>An algorithm has </a:t>
            </a:r>
            <a:r>
              <a:rPr lang="en-US">
                <a:solidFill>
                  <a:schemeClr val="accent1"/>
                </a:solidFill>
              </a:rPr>
              <a:t>worst case</a:t>
            </a:r>
            <a:r>
              <a:rPr lang="en-US"/>
              <a:t> running time </a:t>
            </a:r>
            <a:r>
              <a:rPr lang="en-US">
                <a:solidFill>
                  <a:schemeClr val="accent1"/>
                </a:solidFill>
              </a:rPr>
              <a:t>T(n)</a:t>
            </a:r>
            <a:r>
              <a:rPr lang="en-US"/>
              <a:t> if for any input of size </a:t>
            </a:r>
            <a:r>
              <a:rPr lang="en-US">
                <a:solidFill>
                  <a:schemeClr val="accent1"/>
                </a:solidFill>
              </a:rPr>
              <a:t>n</a:t>
            </a:r>
            <a:r>
              <a:rPr lang="en-US"/>
              <a:t> the maximal number of </a:t>
            </a:r>
            <a:r>
              <a:rPr lang="en-US">
                <a:solidFill>
                  <a:schemeClr val="accent1"/>
                </a:solidFill>
              </a:rPr>
              <a:t>elementary operations</a:t>
            </a:r>
            <a:r>
              <a:rPr lang="en-US"/>
              <a:t> executed is </a:t>
            </a:r>
            <a:r>
              <a:rPr lang="en-US">
                <a:solidFill>
                  <a:schemeClr val="accent1"/>
                </a:solidFill>
              </a:rPr>
              <a:t>T(n)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5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each index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, going from </a:t>
            </a:r>
            <a:r>
              <a:rPr lang="en-US" dirty="0" smtClean="0">
                <a:solidFill>
                  <a:schemeClr val="accent1"/>
                </a:solidFill>
              </a:rPr>
              <a:t>1 to n</a:t>
            </a:r>
            <a:r>
              <a:rPr lang="en-US" dirty="0" smtClean="0"/>
              <a:t>, in order:</a:t>
            </a: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set answer to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the value of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Assumption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smtClean="0">
                <a:cs typeface="Arial" charset="0"/>
              </a:rPr>
              <a:t>	each execution of step 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 takes 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 time (independent of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800" dirty="0" smtClean="0">
              <a:solidFill>
                <a:schemeClr val="accent1"/>
              </a:solidFill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1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’ </a:t>
            </a:r>
            <a:r>
              <a:rPr lang="en-US" dirty="0" smtClean="0">
                <a:cs typeface="Arial" charset="0"/>
              </a:rPr>
              <a:t>(test 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againt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) +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’’ </a:t>
            </a:r>
            <a:r>
              <a:rPr lang="en-US" dirty="0" smtClean="0">
                <a:cs typeface="Arial" charset="0"/>
              </a:rPr>
              <a:t>(increment 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)</a:t>
            </a:r>
          </a:p>
          <a:p>
            <a:pPr marL="85725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2A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’</a:t>
            </a:r>
            <a:r>
              <a:rPr lang="en-US" dirty="0" smtClean="0">
                <a:cs typeface="Arial" charset="0"/>
              </a:rPr>
              <a:t> (test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A[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] = x</a:t>
            </a:r>
            <a:r>
              <a:rPr lang="en-US" dirty="0" smtClean="0">
                <a:cs typeface="Arial" charset="0"/>
              </a:rPr>
              <a:t>) +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2A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’’ </a:t>
            </a:r>
            <a:r>
              <a:rPr lang="en-US" dirty="0" smtClean="0">
                <a:cs typeface="Arial" charset="0"/>
              </a:rPr>
              <a:t>(set answer to 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GB" baseline="-25000" dirty="0" smtClean="0">
                <a:solidFill>
                  <a:schemeClr val="accent1"/>
                </a:solidFill>
                <a:cs typeface="Arial" charset="0"/>
              </a:rPr>
              <a:t>3</a:t>
            </a:r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3321050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each index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, going from </a:t>
            </a:r>
            <a:r>
              <a:rPr lang="en-US" dirty="0" smtClean="0">
                <a:solidFill>
                  <a:schemeClr val="accent1"/>
                </a:solidFill>
              </a:rPr>
              <a:t>1 to n</a:t>
            </a:r>
            <a:r>
              <a:rPr lang="en-US" dirty="0" smtClean="0"/>
              <a:t>, in order:</a:t>
            </a: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set answer to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the value of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800" dirty="0" smtClean="0">
              <a:solidFill>
                <a:schemeClr val="accent1"/>
              </a:solidFill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1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’ </a:t>
            </a:r>
            <a:r>
              <a:rPr lang="en-US" dirty="0" smtClean="0">
                <a:cs typeface="Arial" charset="0"/>
              </a:rPr>
              <a:t>(test 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againt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dirty="0" smtClean="0">
                <a:cs typeface="Arial" charset="0"/>
              </a:rPr>
              <a:t>) +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’’ </a:t>
            </a:r>
            <a:r>
              <a:rPr lang="en-US" dirty="0" smtClean="0">
                <a:cs typeface="Arial" charset="0"/>
              </a:rPr>
              <a:t>(increment 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)</a:t>
            </a:r>
          </a:p>
          <a:p>
            <a:pPr marL="85725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2A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’</a:t>
            </a:r>
            <a:r>
              <a:rPr lang="en-US" dirty="0" smtClean="0">
                <a:cs typeface="Arial" charset="0"/>
              </a:rPr>
              <a:t> (test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A[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] = x</a:t>
            </a:r>
            <a:r>
              <a:rPr lang="en-US" dirty="0" smtClean="0">
                <a:cs typeface="Arial" charset="0"/>
              </a:rPr>
              <a:t>) +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2A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’’ </a:t>
            </a:r>
            <a:r>
              <a:rPr lang="en-US" dirty="0" smtClean="0">
                <a:cs typeface="Arial" charset="0"/>
              </a:rPr>
              <a:t>(set answer to </a:t>
            </a:r>
            <a:r>
              <a:rPr lang="en-US" dirty="0" err="1" smtClean="0">
                <a:solidFill>
                  <a:schemeClr val="accent1"/>
                </a:solidFill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  <a:cs typeface="Arial" charset="0"/>
              </a:rPr>
              <a:t>t</a:t>
            </a:r>
            <a:r>
              <a:rPr lang="en-GB" baseline="-25000" dirty="0" smtClean="0">
                <a:solidFill>
                  <a:schemeClr val="accent1"/>
                </a:solidFill>
                <a:cs typeface="Arial" charset="0"/>
              </a:rPr>
              <a:t>3</a:t>
            </a:r>
          </a:p>
          <a:p>
            <a:endParaRPr lang="en-US" sz="1200" i="1" dirty="0" smtClean="0"/>
          </a:p>
          <a:p>
            <a:pPr>
              <a:buNone/>
            </a:pPr>
            <a:r>
              <a:rPr lang="en-US" dirty="0" smtClean="0"/>
              <a:t>Running time between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 </a:t>
            </a:r>
            <a:r>
              <a:rPr lang="en-US" b="1" dirty="0" smtClean="0"/>
              <a:t>∙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1"/>
                </a:solidFill>
              </a:rPr>
              <a:t>n+1</a:t>
            </a:r>
            <a:r>
              <a:rPr lang="en-US" dirty="0" smtClean="0"/>
              <a:t>)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3 </a:t>
            </a:r>
            <a:r>
              <a:rPr lang="en-US" dirty="0" smtClean="0">
                <a:solidFill>
                  <a:schemeClr val="accent1"/>
                </a:solidFill>
              </a:rPr>
              <a:t>        </a:t>
            </a:r>
            <a:r>
              <a:rPr lang="en-US" dirty="0" smtClean="0"/>
              <a:t>and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t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 </a:t>
            </a:r>
            <a:r>
              <a:rPr lang="en-US" b="1" dirty="0" smtClean="0"/>
              <a:t>∙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1"/>
                </a:solidFill>
              </a:rPr>
              <a:t>n+1</a:t>
            </a:r>
            <a:r>
              <a:rPr lang="en-US" dirty="0" smtClean="0"/>
              <a:t>)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3</a:t>
            </a:r>
            <a:endParaRPr lang="en-US" i="1" dirty="0" smtClean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3321050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on computers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“teach” a computational device to perform an algorithm?</a:t>
            </a:r>
          </a:p>
          <a:p>
            <a:endParaRPr lang="en-US" dirty="0"/>
          </a:p>
          <a:p>
            <a:r>
              <a:rPr lang="en-US" dirty="0" smtClean="0"/>
              <a:t>Humans can tolerate imprecision, computers cannot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</a:t>
            </a:r>
            <a:r>
              <a:rPr lang="en-US" i="1" dirty="0" smtClean="0"/>
              <a:t>if traffic is bad, take another route …”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Computers do not have intuition or spatial insight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0402" y="4662970"/>
            <a:ext cx="722319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“An </a:t>
            </a:r>
            <a:r>
              <a:rPr lang="en-US" dirty="0" smtClean="0">
                <a:solidFill>
                  <a:srgbClr val="0075F6"/>
                </a:solidFill>
              </a:rPr>
              <a:t>algorithm</a:t>
            </a:r>
            <a:r>
              <a:rPr lang="en-US" dirty="0" smtClean="0"/>
              <a:t> is a set of steps to accomplish a task that is described precisely enough that a computer can run it.”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Linear-Search</a:t>
            </a:r>
            <a:r>
              <a:rPr lang="en-US" dirty="0" smtClean="0">
                <a:solidFill>
                  <a:schemeClr val="accent4"/>
                </a:solidFill>
              </a:rPr>
              <a:t>(A, n, x)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Set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Not-Found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For each index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/>
              <a:t>, going from </a:t>
            </a:r>
            <a:r>
              <a:rPr lang="en-US" dirty="0" smtClean="0">
                <a:solidFill>
                  <a:schemeClr val="accent1"/>
                </a:solidFill>
              </a:rPr>
              <a:t>1 to n</a:t>
            </a:r>
            <a:r>
              <a:rPr lang="en-US" dirty="0" smtClean="0"/>
              <a:t>, in order:</a:t>
            </a: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A[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] = x</a:t>
            </a:r>
            <a:r>
              <a:rPr lang="en-US" dirty="0" smtClean="0"/>
              <a:t>, then set answer to the value of </a:t>
            </a:r>
            <a:r>
              <a:rPr lang="en-US" dirty="0" err="1" smtClean="0">
                <a:solidFill>
                  <a:schemeClr val="accent1"/>
                </a:solidFill>
              </a:rPr>
              <a:t>i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Return the value of </a:t>
            </a:r>
            <a:r>
              <a:rPr lang="en-US" dirty="0" smtClean="0">
                <a:solidFill>
                  <a:schemeClr val="accent1"/>
                </a:solidFill>
              </a:rPr>
              <a:t>answer</a:t>
            </a:r>
            <a:r>
              <a:rPr lang="en-US" dirty="0" smtClean="0"/>
              <a:t> 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dirty="0" smtClean="0">
              <a:cs typeface="Arial" charset="0"/>
            </a:endParaRPr>
          </a:p>
          <a:p>
            <a:pPr>
              <a:buNone/>
            </a:pPr>
            <a:endParaRPr lang="en-US" sz="1200" i="1" dirty="0" smtClean="0"/>
          </a:p>
          <a:p>
            <a:pPr>
              <a:buNone/>
            </a:pPr>
            <a:r>
              <a:rPr lang="en-US" dirty="0" smtClean="0"/>
              <a:t>Running time between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 </a:t>
            </a:r>
            <a:r>
              <a:rPr lang="en-US" b="1" dirty="0" smtClean="0"/>
              <a:t>∙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1"/>
                </a:solidFill>
              </a:rPr>
              <a:t>n+1</a:t>
            </a:r>
            <a:r>
              <a:rPr lang="en-US" dirty="0" smtClean="0"/>
              <a:t>)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3 </a:t>
            </a:r>
            <a:r>
              <a:rPr lang="en-US" dirty="0" smtClean="0">
                <a:solidFill>
                  <a:schemeClr val="accent1"/>
                </a:solidFill>
              </a:rPr>
              <a:t>        </a:t>
            </a:r>
            <a:r>
              <a:rPr lang="en-US" dirty="0" smtClean="0"/>
              <a:t>and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t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 </a:t>
            </a:r>
            <a:r>
              <a:rPr lang="en-US" b="1" dirty="0" smtClean="0"/>
              <a:t>∙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1"/>
                </a:solidFill>
              </a:rPr>
              <a:t>n+1</a:t>
            </a:r>
            <a:r>
              <a:rPr lang="en-US" dirty="0" smtClean="0"/>
              <a:t>)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3</a:t>
            </a:r>
          </a:p>
          <a:p>
            <a:pPr>
              <a:buNone/>
            </a:pPr>
            <a:endParaRPr lang="en-US" i="1" baseline="-250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lower bound	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en-US" dirty="0" smtClean="0"/>
              <a:t>)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(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+</a:t>
            </a:r>
            <a:r>
              <a:rPr lang="en-US" dirty="0" smtClean="0">
                <a:solidFill>
                  <a:schemeClr val="accent1"/>
                </a:solidFill>
              </a:rPr>
              <a:t> 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)</a:t>
            </a:r>
            <a:r>
              <a:rPr lang="en-US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		➨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="1" dirty="0" smtClean="0"/>
              <a:t> 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 + d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upper bound	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2A</a:t>
            </a:r>
            <a:r>
              <a:rPr lang="en-US" dirty="0" smtClean="0">
                <a:solidFill>
                  <a:schemeClr val="accent1"/>
                </a:solidFill>
              </a:rPr>
              <a:t>’’ </a:t>
            </a:r>
            <a:r>
              <a:rPr lang="en-US" dirty="0" smtClean="0"/>
              <a:t>) </a:t>
            </a:r>
            <a:r>
              <a:rPr lang="en-US" b="1" dirty="0" smtClean="0"/>
              <a:t>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 + (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 +</a:t>
            </a:r>
            <a:r>
              <a:rPr lang="en-US" dirty="0" smtClean="0">
                <a:solidFill>
                  <a:schemeClr val="accent1"/>
                </a:solidFill>
              </a:rPr>
              <a:t> t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’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baseline="-25000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)</a:t>
            </a:r>
            <a:r>
              <a:rPr lang="en-US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	➨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 smtClean="0"/>
              <a:t> 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 + d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➨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bounded below and above by linear function in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en-US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➨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solidFill>
                  <a:schemeClr val="accent1"/>
                </a:solidFill>
                <a:cs typeface="Arial" charset="0"/>
              </a:rPr>
              <a:t>Θ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(n)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3321050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cs typeface="Arial" charset="0"/>
              </a:rPr>
              <a:t>Θ</a:t>
            </a:r>
            <a:r>
              <a:rPr lang="en-US" smtClean="0">
                <a:cs typeface="Arial" charset="0"/>
              </a:rPr>
              <a:t>-</a:t>
            </a:r>
            <a:r>
              <a:rPr lang="en-US" smtClean="0"/>
              <a:t>notation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68413"/>
            <a:ext cx="8424333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Let</a:t>
            </a:r>
            <a:r>
              <a:rPr lang="en-US" dirty="0" smtClean="0">
                <a:solidFill>
                  <a:schemeClr val="accent1"/>
                </a:solidFill>
              </a:rPr>
              <a:t> g(n) 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accent1"/>
                </a:solidFill>
              </a:rPr>
              <a:t> N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en-US" dirty="0" smtClean="0">
                <a:solidFill>
                  <a:schemeClr val="accent1"/>
                </a:solidFill>
              </a:rPr>
              <a:t> N </a:t>
            </a:r>
            <a:r>
              <a:rPr lang="en-US" dirty="0" smtClean="0"/>
              <a:t> be a function. Then we have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dirty="0" smtClean="0">
                <a:solidFill>
                  <a:schemeClr val="accent1"/>
                </a:solidFill>
                <a:cs typeface="Arial" charset="0"/>
              </a:rPr>
              <a:t>Θ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(g(n))</a:t>
            </a:r>
            <a:r>
              <a:rPr lang="en-US" dirty="0" smtClean="0">
                <a:cs typeface="Arial" charset="0"/>
              </a:rPr>
              <a:t> = {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f(n)</a:t>
            </a:r>
            <a:r>
              <a:rPr lang="en-US" dirty="0" smtClean="0">
                <a:cs typeface="Arial" charset="0"/>
              </a:rPr>
              <a:t> : there exist positive constants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, and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en-US" dirty="0" smtClean="0">
                <a:cs typeface="Arial" charset="0"/>
              </a:rPr>
              <a:t>  	       			such that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0 </a:t>
            </a:r>
            <a:r>
              <a:rPr lang="pt-BR" dirty="0" smtClean="0">
                <a:cs typeface="Arial" charset="0"/>
              </a:rPr>
              <a:t>≤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 c</a:t>
            </a:r>
            <a:r>
              <a:rPr lang="pt-BR" baseline="-25000" dirty="0" smtClean="0">
                <a:solidFill>
                  <a:schemeClr val="accent1"/>
                </a:solidFill>
                <a:cs typeface="Arial" charset="0"/>
              </a:rPr>
              <a:t>1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g(n) </a:t>
            </a:r>
            <a:r>
              <a:rPr lang="pt-BR" dirty="0" smtClean="0">
                <a:cs typeface="Arial" charset="0"/>
              </a:rPr>
              <a:t>≤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  f(n) </a:t>
            </a:r>
            <a:r>
              <a:rPr lang="pt-BR" dirty="0" smtClean="0">
                <a:cs typeface="Arial" charset="0"/>
              </a:rPr>
              <a:t>≤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 c</a:t>
            </a:r>
            <a:r>
              <a:rPr lang="pt-BR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g(n)</a:t>
            </a:r>
            <a:r>
              <a:rPr lang="pt-BR" dirty="0" smtClean="0">
                <a:cs typeface="Arial" charset="0"/>
              </a:rPr>
              <a:t>  for all 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dirty="0" smtClean="0">
                <a:cs typeface="Arial" charset="0"/>
              </a:rPr>
              <a:t> ≥ 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baseline="-25000" dirty="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pt-BR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dirty="0" smtClean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“</a:t>
            </a:r>
            <a:r>
              <a:rPr lang="el-GR" dirty="0" smtClean="0">
                <a:solidFill>
                  <a:schemeClr val="accent1"/>
                </a:solidFill>
                <a:cs typeface="Arial" charset="0"/>
              </a:rPr>
              <a:t>Θ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(g(n))</a:t>
            </a:r>
            <a:r>
              <a:rPr lang="en-US" dirty="0" smtClean="0">
                <a:cs typeface="Arial" charset="0"/>
              </a:rPr>
              <a:t> is the set of functions that grow as fast as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g(n)</a:t>
            </a:r>
            <a:r>
              <a:rPr lang="en-US" dirty="0" smtClean="0">
                <a:cs typeface="Arial" charset="0"/>
              </a:rPr>
              <a:t>”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57200" y="2763838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cs typeface="Arial" charset="0"/>
              </a:rPr>
              <a:t>Θ</a:t>
            </a:r>
            <a:r>
              <a:rPr lang="en-US" smtClean="0">
                <a:cs typeface="Arial" charset="0"/>
              </a:rPr>
              <a:t>-</a:t>
            </a:r>
            <a:r>
              <a:rPr lang="en-US" smtClean="0"/>
              <a:t>notation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45488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Let</a:t>
            </a:r>
            <a:r>
              <a:rPr lang="en-US" dirty="0" smtClean="0">
                <a:solidFill>
                  <a:schemeClr val="accent1"/>
                </a:solidFill>
              </a:rPr>
              <a:t> g(n) 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accent1"/>
                </a:solidFill>
              </a:rPr>
              <a:t> N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en-US" dirty="0" smtClean="0">
                <a:solidFill>
                  <a:schemeClr val="accent1"/>
                </a:solidFill>
              </a:rPr>
              <a:t> N </a:t>
            </a:r>
            <a:r>
              <a:rPr lang="en-US" dirty="0" smtClean="0"/>
              <a:t> be a function. Then we have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dirty="0" smtClean="0">
                <a:solidFill>
                  <a:schemeClr val="accent1"/>
                </a:solidFill>
                <a:cs typeface="Arial" charset="0"/>
              </a:rPr>
              <a:t>Θ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(g(n))</a:t>
            </a:r>
            <a:r>
              <a:rPr lang="en-US" dirty="0" smtClean="0">
                <a:cs typeface="Arial" charset="0"/>
              </a:rPr>
              <a:t> = {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f(n)</a:t>
            </a:r>
            <a:r>
              <a:rPr lang="en-US" dirty="0" smtClean="0">
                <a:cs typeface="Arial" charset="0"/>
              </a:rPr>
              <a:t> : there exist positive constants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c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, and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en-US" dirty="0" smtClean="0">
                <a:cs typeface="Arial" charset="0"/>
              </a:rPr>
              <a:t>  	       	     	such that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0 </a:t>
            </a:r>
            <a:r>
              <a:rPr lang="pt-BR" dirty="0" smtClean="0">
                <a:cs typeface="Arial" charset="0"/>
              </a:rPr>
              <a:t>≤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 c</a:t>
            </a:r>
            <a:r>
              <a:rPr lang="pt-BR" baseline="-25000" dirty="0" smtClean="0">
                <a:solidFill>
                  <a:schemeClr val="accent1"/>
                </a:solidFill>
                <a:cs typeface="Arial" charset="0"/>
              </a:rPr>
              <a:t>1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g(n) </a:t>
            </a:r>
            <a:r>
              <a:rPr lang="pt-BR" dirty="0" smtClean="0">
                <a:cs typeface="Arial" charset="0"/>
              </a:rPr>
              <a:t>≤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  f(n) </a:t>
            </a:r>
            <a:r>
              <a:rPr lang="pt-BR" dirty="0" smtClean="0">
                <a:cs typeface="Arial" charset="0"/>
              </a:rPr>
              <a:t>≤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 c</a:t>
            </a:r>
            <a:r>
              <a:rPr lang="pt-BR" baseline="-25000" dirty="0" smtClean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g(n)</a:t>
            </a:r>
            <a:r>
              <a:rPr lang="pt-BR" dirty="0" smtClean="0">
                <a:cs typeface="Arial" charset="0"/>
              </a:rPr>
              <a:t>  for </a:t>
            </a:r>
            <a:r>
              <a:rPr lang="pt-BR" dirty="0" err="1" smtClean="0">
                <a:cs typeface="Arial" charset="0"/>
              </a:rPr>
              <a:t>all</a:t>
            </a:r>
            <a:r>
              <a:rPr lang="pt-BR" dirty="0" smtClean="0">
                <a:cs typeface="Arial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dirty="0" smtClean="0">
                <a:cs typeface="Arial" charset="0"/>
              </a:rPr>
              <a:t> ≥ 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baseline="-25000" dirty="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pt-BR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44513" y="3113088"/>
            <a:ext cx="5797550" cy="3559175"/>
            <a:chOff x="1412" y="1333"/>
            <a:chExt cx="3652" cy="2242"/>
          </a:xfrm>
        </p:grpSpPr>
        <p:sp>
          <p:nvSpPr>
            <p:cNvPr id="15367" name="Line 5"/>
            <p:cNvSpPr>
              <a:spLocks noChangeShapeType="1"/>
            </p:cNvSpPr>
            <p:nvPr/>
          </p:nvSpPr>
          <p:spPr bwMode="auto">
            <a:xfrm>
              <a:off x="1662" y="3328"/>
              <a:ext cx="2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3736" y="332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2297" y="3305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n</a:t>
              </a:r>
              <a:r>
                <a:rPr lang="en-US" baseline="-25000"/>
                <a:t>0</a:t>
              </a:r>
            </a:p>
          </p:txBody>
        </p:sp>
        <p:sp>
          <p:nvSpPr>
            <p:cNvPr id="15370" name="Line 8"/>
            <p:cNvSpPr>
              <a:spLocks noChangeShapeType="1"/>
            </p:cNvSpPr>
            <p:nvPr/>
          </p:nvSpPr>
          <p:spPr bwMode="auto">
            <a:xfrm>
              <a:off x="2388" y="1333"/>
              <a:ext cx="0" cy="199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9"/>
            <p:cNvSpPr>
              <a:spLocks/>
            </p:cNvSpPr>
            <p:nvPr/>
          </p:nvSpPr>
          <p:spPr bwMode="auto">
            <a:xfrm>
              <a:off x="1662" y="2392"/>
              <a:ext cx="2268" cy="846"/>
            </a:xfrm>
            <a:custGeom>
              <a:avLst/>
              <a:gdLst>
                <a:gd name="T0" fmla="*/ 0 w 2268"/>
                <a:gd name="T1" fmla="*/ 726 h 846"/>
                <a:gd name="T2" fmla="*/ 318 w 2268"/>
                <a:gd name="T3" fmla="*/ 816 h 846"/>
                <a:gd name="T4" fmla="*/ 544 w 2268"/>
                <a:gd name="T5" fmla="*/ 544 h 846"/>
                <a:gd name="T6" fmla="*/ 907 w 2268"/>
                <a:gd name="T7" fmla="*/ 453 h 846"/>
                <a:gd name="T8" fmla="*/ 1724 w 2268"/>
                <a:gd name="T9" fmla="*/ 317 h 846"/>
                <a:gd name="T10" fmla="*/ 2268 w 2268"/>
                <a:gd name="T11" fmla="*/ 0 h 8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8"/>
                <a:gd name="T19" fmla="*/ 0 h 846"/>
                <a:gd name="T20" fmla="*/ 2268 w 2268"/>
                <a:gd name="T21" fmla="*/ 846 h 8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8" h="846">
                  <a:moveTo>
                    <a:pt x="0" y="726"/>
                  </a:moveTo>
                  <a:cubicBezTo>
                    <a:pt x="113" y="786"/>
                    <a:pt x="227" y="846"/>
                    <a:pt x="318" y="816"/>
                  </a:cubicBezTo>
                  <a:cubicBezTo>
                    <a:pt x="409" y="786"/>
                    <a:pt x="446" y="605"/>
                    <a:pt x="544" y="544"/>
                  </a:cubicBezTo>
                  <a:cubicBezTo>
                    <a:pt x="642" y="483"/>
                    <a:pt x="710" y="491"/>
                    <a:pt x="907" y="453"/>
                  </a:cubicBezTo>
                  <a:cubicBezTo>
                    <a:pt x="1104" y="415"/>
                    <a:pt x="1497" y="392"/>
                    <a:pt x="1724" y="317"/>
                  </a:cubicBezTo>
                  <a:cubicBezTo>
                    <a:pt x="1951" y="242"/>
                    <a:pt x="2109" y="121"/>
                    <a:pt x="2268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0"/>
            <p:cNvSpPr>
              <a:spLocks/>
            </p:cNvSpPr>
            <p:nvPr/>
          </p:nvSpPr>
          <p:spPr bwMode="auto">
            <a:xfrm>
              <a:off x="1658" y="1514"/>
              <a:ext cx="2272" cy="1561"/>
            </a:xfrm>
            <a:custGeom>
              <a:avLst/>
              <a:gdLst>
                <a:gd name="T0" fmla="*/ 0 w 2272"/>
                <a:gd name="T1" fmla="*/ 1366 h 1561"/>
                <a:gd name="T2" fmla="*/ 326 w 2272"/>
                <a:gd name="T3" fmla="*/ 1520 h 1561"/>
                <a:gd name="T4" fmla="*/ 538 w 2272"/>
                <a:gd name="T5" fmla="*/ 1117 h 1561"/>
                <a:gd name="T6" fmla="*/ 909 w 2272"/>
                <a:gd name="T7" fmla="*/ 835 h 1561"/>
                <a:gd name="T8" fmla="*/ 1702 w 2272"/>
                <a:gd name="T9" fmla="*/ 605 h 1561"/>
                <a:gd name="T10" fmla="*/ 2272 w 2272"/>
                <a:gd name="T11" fmla="*/ 0 h 1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2"/>
                <a:gd name="T19" fmla="*/ 0 h 1561"/>
                <a:gd name="T20" fmla="*/ 2272 w 2272"/>
                <a:gd name="T21" fmla="*/ 1561 h 15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2" h="1561">
                  <a:moveTo>
                    <a:pt x="0" y="1366"/>
                  </a:moveTo>
                  <a:cubicBezTo>
                    <a:pt x="54" y="1392"/>
                    <a:pt x="236" y="1561"/>
                    <a:pt x="326" y="1520"/>
                  </a:cubicBezTo>
                  <a:cubicBezTo>
                    <a:pt x="416" y="1479"/>
                    <a:pt x="441" y="1231"/>
                    <a:pt x="538" y="1117"/>
                  </a:cubicBezTo>
                  <a:cubicBezTo>
                    <a:pt x="635" y="1003"/>
                    <a:pt x="715" y="920"/>
                    <a:pt x="909" y="835"/>
                  </a:cubicBezTo>
                  <a:cubicBezTo>
                    <a:pt x="1103" y="750"/>
                    <a:pt x="1475" y="744"/>
                    <a:pt x="1702" y="605"/>
                  </a:cubicBezTo>
                  <a:cubicBezTo>
                    <a:pt x="1929" y="466"/>
                    <a:pt x="2153" y="126"/>
                    <a:pt x="2272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1"/>
            <p:cNvSpPr>
              <a:spLocks/>
            </p:cNvSpPr>
            <p:nvPr/>
          </p:nvSpPr>
          <p:spPr bwMode="auto">
            <a:xfrm>
              <a:off x="1645" y="1922"/>
              <a:ext cx="2285" cy="1286"/>
            </a:xfrm>
            <a:custGeom>
              <a:avLst/>
              <a:gdLst>
                <a:gd name="T0" fmla="*/ 39 w 2305"/>
                <a:gd name="T1" fmla="*/ 1227 h 1286"/>
                <a:gd name="T2" fmla="*/ 37 w 2305"/>
                <a:gd name="T3" fmla="*/ 1225 h 1286"/>
                <a:gd name="T4" fmla="*/ 264 w 2305"/>
                <a:gd name="T5" fmla="*/ 862 h 1286"/>
                <a:gd name="T6" fmla="*/ 491 w 2305"/>
                <a:gd name="T7" fmla="*/ 681 h 1286"/>
                <a:gd name="T8" fmla="*/ 717 w 2305"/>
                <a:gd name="T9" fmla="*/ 817 h 1286"/>
                <a:gd name="T10" fmla="*/ 1352 w 2305"/>
                <a:gd name="T11" fmla="*/ 590 h 1286"/>
                <a:gd name="T12" fmla="*/ 1715 w 2305"/>
                <a:gd name="T13" fmla="*/ 545 h 1286"/>
                <a:gd name="T14" fmla="*/ 2305 w 2305"/>
                <a:gd name="T15" fmla="*/ 0 h 12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5"/>
                <a:gd name="T25" fmla="*/ 0 h 1286"/>
                <a:gd name="T26" fmla="*/ 2305 w 2305"/>
                <a:gd name="T27" fmla="*/ 1286 h 12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5" h="1286">
                  <a:moveTo>
                    <a:pt x="39" y="1227"/>
                  </a:moveTo>
                  <a:cubicBezTo>
                    <a:pt x="39" y="1228"/>
                    <a:pt x="0" y="1286"/>
                    <a:pt x="37" y="1225"/>
                  </a:cubicBezTo>
                  <a:cubicBezTo>
                    <a:pt x="74" y="1164"/>
                    <a:pt x="188" y="953"/>
                    <a:pt x="264" y="862"/>
                  </a:cubicBezTo>
                  <a:cubicBezTo>
                    <a:pt x="340" y="771"/>
                    <a:pt x="416" y="688"/>
                    <a:pt x="491" y="681"/>
                  </a:cubicBezTo>
                  <a:cubicBezTo>
                    <a:pt x="566" y="674"/>
                    <a:pt x="573" y="832"/>
                    <a:pt x="717" y="817"/>
                  </a:cubicBezTo>
                  <a:cubicBezTo>
                    <a:pt x="861" y="802"/>
                    <a:pt x="1186" y="635"/>
                    <a:pt x="1352" y="590"/>
                  </a:cubicBezTo>
                  <a:cubicBezTo>
                    <a:pt x="1518" y="545"/>
                    <a:pt x="1556" y="643"/>
                    <a:pt x="1715" y="545"/>
                  </a:cubicBezTo>
                  <a:cubicBezTo>
                    <a:pt x="1874" y="447"/>
                    <a:pt x="2089" y="223"/>
                    <a:pt x="2305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3931" y="2240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c</a:t>
              </a:r>
              <a:r>
                <a:rPr lang="en-US" baseline="-25000"/>
                <a:t>1</a:t>
              </a:r>
              <a:r>
                <a:rPr lang="en-US"/>
                <a:t>g(n)</a:t>
              </a:r>
            </a:p>
          </p:txBody>
        </p:sp>
        <p:sp>
          <p:nvSpPr>
            <p:cNvPr id="15375" name="Text Box 13"/>
            <p:cNvSpPr txBox="1">
              <a:spLocks noChangeArrowheads="1"/>
            </p:cNvSpPr>
            <p:nvPr/>
          </p:nvSpPr>
          <p:spPr bwMode="auto">
            <a:xfrm>
              <a:off x="3930" y="1333"/>
              <a:ext cx="11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c</a:t>
              </a:r>
              <a:r>
                <a:rPr lang="en-US" baseline="-25000"/>
                <a:t>2</a:t>
              </a:r>
              <a:r>
                <a:rPr lang="en-US"/>
                <a:t>g(n)</a:t>
              </a: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3930" y="1786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f(n)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1412" y="318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5378" name="Line 16"/>
            <p:cNvSpPr>
              <a:spLocks noChangeShapeType="1"/>
            </p:cNvSpPr>
            <p:nvPr/>
          </p:nvSpPr>
          <p:spPr bwMode="auto">
            <a:xfrm>
              <a:off x="1662" y="1333"/>
              <a:ext cx="0" cy="2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5678488" y="5230813"/>
            <a:ext cx="3084512" cy="4254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Notation:   </a:t>
            </a:r>
            <a:r>
              <a:rPr lang="en-US">
                <a:solidFill>
                  <a:schemeClr val="accent1"/>
                </a:solidFill>
              </a:rPr>
              <a:t>f(n)</a:t>
            </a:r>
            <a:r>
              <a:rPr lang="en-US"/>
              <a:t>  =  </a:t>
            </a:r>
            <a:r>
              <a:rPr lang="el-GR">
                <a:solidFill>
                  <a:schemeClr val="accent1"/>
                </a:solidFill>
              </a:rPr>
              <a:t>Θ</a:t>
            </a:r>
            <a:r>
              <a:rPr lang="en-US">
                <a:solidFill>
                  <a:schemeClr val="accent1"/>
                </a:solidFill>
              </a:rPr>
              <a:t>(g(n))</a:t>
            </a:r>
            <a:r>
              <a:rPr lang="en-US"/>
              <a:t> </a:t>
            </a:r>
          </a:p>
        </p:txBody>
      </p:sp>
      <p:sp>
        <p:nvSpPr>
          <p:cNvPr id="15366" name="Line 19"/>
          <p:cNvSpPr>
            <a:spLocks noChangeShapeType="1"/>
          </p:cNvSpPr>
          <p:nvPr/>
        </p:nvSpPr>
        <p:spPr bwMode="auto">
          <a:xfrm>
            <a:off x="457200" y="2763838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cs typeface="Arial" charset="0"/>
              </a:rPr>
              <a:t>Θ</a:t>
            </a:r>
            <a:r>
              <a:rPr lang="en-US" smtClean="0">
                <a:cs typeface="Arial" charset="0"/>
              </a:rPr>
              <a:t>-</a:t>
            </a:r>
            <a:r>
              <a:rPr lang="en-US" smtClean="0"/>
              <a:t>notation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68413"/>
            <a:ext cx="8424333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Example</a:t>
            </a:r>
          </a:p>
          <a:p>
            <a:pPr eaLnBrk="1" hangingPunct="1">
              <a:buNone/>
            </a:pPr>
            <a:r>
              <a:rPr lang="en-US" dirty="0" smtClean="0">
                <a:cs typeface="Arial" charset="0"/>
              </a:rPr>
              <a:t>	n</a:t>
            </a:r>
            <a:r>
              <a:rPr lang="en-US" baseline="30000" dirty="0" smtClean="0">
                <a:cs typeface="Arial" charset="0"/>
              </a:rPr>
              <a:t>2 </a:t>
            </a:r>
            <a:r>
              <a:rPr lang="en-US" dirty="0" smtClean="0">
                <a:cs typeface="Arial" charset="0"/>
              </a:rPr>
              <a:t>/4 + 100</a:t>
            </a:r>
            <a:r>
              <a:rPr lang="en-US" b="1" dirty="0" smtClean="0"/>
              <a:t> </a:t>
            </a:r>
            <a:r>
              <a:rPr lang="en-US" dirty="0" smtClean="0">
                <a:cs typeface="Arial" charset="0"/>
              </a:rPr>
              <a:t>n + 50 = </a:t>
            </a:r>
            <a:r>
              <a:rPr lang="el-GR" dirty="0" smtClean="0">
                <a:cs typeface="Arial" charset="0"/>
              </a:rPr>
              <a:t>Θ</a:t>
            </a:r>
            <a:r>
              <a:rPr lang="en-US" dirty="0" smtClean="0">
                <a:cs typeface="Arial" charset="0"/>
              </a:rPr>
              <a:t>(n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) </a:t>
            </a:r>
          </a:p>
          <a:p>
            <a:pPr eaLnBrk="1" hangingPunct="1"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None/>
            </a:pPr>
            <a:r>
              <a:rPr lang="en-US" dirty="0" smtClean="0">
                <a:cs typeface="Arial" charset="0"/>
              </a:rPr>
              <a:t>	n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&gt;</a:t>
            </a:r>
            <a:r>
              <a:rPr lang="en-US" dirty="0" smtClean="0">
                <a:cs typeface="Arial" charset="0"/>
              </a:rPr>
              <a:t> 400  	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 </a:t>
            </a:r>
            <a:r>
              <a:rPr lang="en-US" dirty="0" smtClean="0">
                <a:cs typeface="Arial" charset="0"/>
              </a:rPr>
              <a:t>n</a:t>
            </a:r>
            <a:r>
              <a:rPr lang="en-US" baseline="30000" dirty="0" smtClean="0">
                <a:cs typeface="Arial" charset="0"/>
              </a:rPr>
              <a:t>2 </a:t>
            </a:r>
            <a:r>
              <a:rPr lang="en-US" dirty="0" smtClean="0">
                <a:cs typeface="Arial" charset="0"/>
              </a:rPr>
              <a:t>/4 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&gt;</a:t>
            </a:r>
            <a:r>
              <a:rPr lang="en-US" dirty="0" smtClean="0">
                <a:cs typeface="Arial" charset="0"/>
              </a:rPr>
              <a:t> 100</a:t>
            </a:r>
            <a:r>
              <a:rPr lang="en-US" b="1" dirty="0" smtClean="0"/>
              <a:t> </a:t>
            </a:r>
            <a:r>
              <a:rPr lang="en-US" dirty="0" smtClean="0">
                <a:cs typeface="Arial" charset="0"/>
              </a:rPr>
              <a:t>n + 50 </a:t>
            </a:r>
          </a:p>
          <a:p>
            <a:pPr eaLnBrk="1" hangingPunct="1">
              <a:buNone/>
            </a:pPr>
            <a:r>
              <a:rPr lang="en-US" dirty="0" smtClean="0">
                <a:cs typeface="Arial" charset="0"/>
              </a:rPr>
              <a:t>	n = 1000  	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 </a:t>
            </a:r>
            <a:r>
              <a:rPr lang="en-US" dirty="0" smtClean="0">
                <a:cs typeface="Arial" charset="0"/>
              </a:rPr>
              <a:t>n</a:t>
            </a:r>
            <a:r>
              <a:rPr lang="en-US" baseline="30000" dirty="0" smtClean="0">
                <a:cs typeface="Arial" charset="0"/>
              </a:rPr>
              <a:t>2 </a:t>
            </a:r>
            <a:r>
              <a:rPr lang="en-US" dirty="0" smtClean="0">
                <a:cs typeface="Arial" charset="0"/>
              </a:rPr>
              <a:t>/4  =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250,000</a:t>
            </a:r>
            <a:r>
              <a:rPr lang="en-US" dirty="0" smtClean="0">
                <a:cs typeface="Arial" charset="0"/>
              </a:rPr>
              <a:t>   and   100</a:t>
            </a:r>
            <a:r>
              <a:rPr lang="en-US" b="1" dirty="0" smtClean="0"/>
              <a:t> </a:t>
            </a:r>
            <a:r>
              <a:rPr lang="en-US" dirty="0" smtClean="0">
                <a:cs typeface="Arial" charset="0"/>
              </a:rPr>
              <a:t>n + 50  =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100,050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n = 2000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	➨</a:t>
            </a:r>
            <a:r>
              <a:rPr lang="en-US" dirty="0" smtClean="0">
                <a:cs typeface="Arial" charset="0"/>
              </a:rPr>
              <a:t>  n</a:t>
            </a:r>
            <a:r>
              <a:rPr lang="en-US" baseline="30000" dirty="0" smtClean="0">
                <a:cs typeface="Arial" charset="0"/>
              </a:rPr>
              <a:t>2 </a:t>
            </a:r>
            <a:r>
              <a:rPr lang="en-US" dirty="0" smtClean="0">
                <a:cs typeface="Arial" charset="0"/>
              </a:rPr>
              <a:t>/4  =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1,000,000</a:t>
            </a:r>
            <a:r>
              <a:rPr lang="en-US" dirty="0" smtClean="0">
                <a:cs typeface="Arial" charset="0"/>
              </a:rPr>
              <a:t>   and   100</a:t>
            </a:r>
            <a:r>
              <a:rPr lang="en-US" b="1" dirty="0" smtClean="0"/>
              <a:t> </a:t>
            </a:r>
            <a:r>
              <a:rPr lang="en-US" dirty="0" smtClean="0">
                <a:cs typeface="Arial" charset="0"/>
              </a:rPr>
              <a:t>n + 50  =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200,050</a:t>
            </a:r>
          </a:p>
          <a:p>
            <a:pPr eaLnBrk="1" hangingPunct="1">
              <a:buNone/>
            </a:pPr>
            <a:r>
              <a:rPr lang="en-US" dirty="0" smtClean="0">
                <a:cs typeface="Arial" charset="0"/>
              </a:rPr>
              <a:t>	…</a:t>
            </a:r>
            <a:endParaRPr lang="en-US" dirty="0" smtClean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Better-Linear-Search</a:t>
            </a:r>
            <a:r>
              <a:rPr lang="en-US" dirty="0">
                <a:solidFill>
                  <a:schemeClr val="accent4"/>
                </a:solidFill>
              </a:rPr>
              <a:t>(A, n, x)</a:t>
            </a:r>
            <a:endParaRPr lang="en-US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sz="12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/>
              <a:t>For 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= 1 to n</a:t>
            </a:r>
            <a:r>
              <a:rPr lang="en-US" dirty="0"/>
              <a:t>:</a:t>
            </a:r>
            <a:endParaRPr lang="en-US" dirty="0">
              <a:solidFill>
                <a:schemeClr val="accent1"/>
              </a:solidFill>
            </a:endParaRPr>
          </a:p>
          <a:p>
            <a:pPr marL="914400" lvl="1" indent="-457200" eaLnBrk="1" hangingPunct="1">
              <a:spcBef>
                <a:spcPct val="0"/>
              </a:spcBef>
              <a:buFont typeface="+mj-lt"/>
              <a:buAutoNum type="alphaUcPeriod"/>
            </a:pPr>
            <a:r>
              <a:rPr lang="en-US" dirty="0"/>
              <a:t>If </a:t>
            </a:r>
            <a:r>
              <a:rPr lang="en-US" dirty="0">
                <a:solidFill>
                  <a:schemeClr val="accent1"/>
                </a:solidFill>
              </a:rPr>
              <a:t>A[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] = x</a:t>
            </a:r>
            <a:r>
              <a:rPr lang="en-US" dirty="0"/>
              <a:t>, then return the value of </a:t>
            </a: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as the output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/>
              <a:t>Return </a:t>
            </a:r>
            <a:r>
              <a:rPr lang="en-US" dirty="0">
                <a:solidFill>
                  <a:schemeClr val="accent1"/>
                </a:solidFill>
              </a:rPr>
              <a:t>Not-Found</a:t>
            </a:r>
            <a:r>
              <a:rPr lang="en-US" dirty="0"/>
              <a:t> as the </a:t>
            </a:r>
            <a:r>
              <a:rPr lang="en-US" dirty="0" smtClean="0"/>
              <a:t>output</a:t>
            </a:r>
            <a:endParaRPr lang="en-US" dirty="0" smtClean="0">
              <a:cs typeface="Arial" charset="0"/>
            </a:endParaRPr>
          </a:p>
          <a:p>
            <a:pPr>
              <a:buNone/>
            </a:pPr>
            <a:endParaRPr lang="en-US" sz="1200" i="1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Running time?</a:t>
            </a:r>
          </a:p>
          <a:p>
            <a:r>
              <a:rPr lang="en-US" dirty="0" smtClean="0"/>
              <a:t>How often does line 1A execute?</a:t>
            </a:r>
            <a:br>
              <a:rPr lang="en-US" dirty="0" smtClean="0"/>
            </a:br>
            <a:r>
              <a:rPr lang="en-US" i="1" dirty="0" smtClean="0"/>
              <a:t>in the worst case and in the best case …</a:t>
            </a:r>
          </a:p>
          <a:p>
            <a:endParaRPr lang="en-US" sz="800" i="1" dirty="0"/>
          </a:p>
          <a:p>
            <a:pPr marL="0" indent="0">
              <a:buNone/>
            </a:pPr>
            <a:r>
              <a:rPr lang="en-US" dirty="0" smtClean="0"/>
              <a:t>Worst case: 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is not in the array </a:t>
            </a:r>
            <a:r>
              <a:rPr lang="en-US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l-GR" dirty="0">
                <a:solidFill>
                  <a:schemeClr val="accent1"/>
                </a:solidFill>
                <a:cs typeface="Arial" charset="0"/>
              </a:rPr>
              <a:t>Θ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(n)</a:t>
            </a:r>
            <a:r>
              <a:rPr lang="en-US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Best case</a:t>
            </a:r>
            <a:r>
              <a:rPr lang="en-US" dirty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A[1] = x</a:t>
            </a:r>
            <a:r>
              <a:rPr lang="en-US" dirty="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l-GR" dirty="0">
                <a:solidFill>
                  <a:schemeClr val="accent1"/>
                </a:solidFill>
                <a:cs typeface="Arial" charset="0"/>
              </a:rPr>
              <a:t>Θ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(1)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>
              <a:buNone/>
            </a:pPr>
            <a:endParaRPr lang="en-US" sz="120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 linear function is an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upper bound 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O(n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)</a:t>
            </a:r>
            <a:r>
              <a:rPr lang="en-US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US" sz="800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   the running time might be better than linear, but never worse …</a:t>
            </a:r>
            <a:endParaRPr lang="en-US" i="1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2921014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O-</a:t>
            </a:r>
            <a:r>
              <a:rPr lang="en-US" smtClean="0"/>
              <a:t>notation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Let</a:t>
            </a:r>
            <a:r>
              <a:rPr lang="en-US" smtClean="0">
                <a:solidFill>
                  <a:schemeClr val="accent1"/>
                </a:solidFill>
              </a:rPr>
              <a:t> g(n) </a:t>
            </a:r>
            <a:r>
              <a:rPr lang="en-US" smtClean="0"/>
              <a:t>:</a:t>
            </a:r>
            <a:r>
              <a:rPr lang="en-US" smtClean="0">
                <a:solidFill>
                  <a:schemeClr val="accent1"/>
                </a:solidFill>
              </a:rPr>
              <a:t> N </a:t>
            </a:r>
            <a:r>
              <a:rPr lang="en-US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en-US" smtClean="0">
                <a:solidFill>
                  <a:schemeClr val="accent1"/>
                </a:solidFill>
              </a:rPr>
              <a:t> N </a:t>
            </a:r>
            <a:r>
              <a:rPr lang="en-US" smtClean="0"/>
              <a:t> be a function. Then we have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  <a:cs typeface="Arial" charset="0"/>
              </a:rPr>
              <a:t>O(g(n))</a:t>
            </a:r>
            <a:r>
              <a:rPr lang="en-US" smtClean="0">
                <a:cs typeface="Arial" charset="0"/>
              </a:rPr>
              <a:t> = {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f(n)</a:t>
            </a:r>
            <a:r>
              <a:rPr lang="en-US" smtClean="0">
                <a:cs typeface="Arial" charset="0"/>
              </a:rPr>
              <a:t> : there exist positive constants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c</a:t>
            </a:r>
            <a:r>
              <a:rPr lang="en-US" smtClean="0">
                <a:cs typeface="Arial" charset="0"/>
              </a:rPr>
              <a:t> and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baseline="-2500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en-US" smtClean="0">
                <a:cs typeface="Arial" charset="0"/>
              </a:rPr>
              <a:t> 	       	      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	     	such that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0 </a:t>
            </a:r>
            <a:r>
              <a:rPr lang="pt-BR" smtClean="0">
                <a:cs typeface="Arial" charset="0"/>
              </a:rPr>
              <a:t>≤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 f(n) </a:t>
            </a:r>
            <a:r>
              <a:rPr lang="pt-BR" smtClean="0">
                <a:cs typeface="Arial" charset="0"/>
              </a:rPr>
              <a:t>≤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 cg(n)</a:t>
            </a:r>
            <a:r>
              <a:rPr lang="pt-BR" smtClean="0">
                <a:cs typeface="Arial" charset="0"/>
              </a:rPr>
              <a:t>  for all 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smtClean="0">
                <a:cs typeface="Arial" charset="0"/>
              </a:rPr>
              <a:t> ≥ 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baseline="-2500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pt-B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“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O(g(n))</a:t>
            </a:r>
            <a:r>
              <a:rPr lang="en-US" smtClean="0">
                <a:cs typeface="Arial" charset="0"/>
              </a:rPr>
              <a:t> is the set of functions that grow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at most as fast as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g(n)</a:t>
            </a:r>
            <a:r>
              <a:rPr lang="en-US" smtClean="0">
                <a:cs typeface="Arial" charset="0"/>
              </a:rPr>
              <a:t>”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457200" y="2763838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O-</a:t>
            </a:r>
            <a:r>
              <a:rPr lang="en-US" smtClean="0"/>
              <a:t>notation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Let</a:t>
            </a:r>
            <a:r>
              <a:rPr lang="en-US" smtClean="0">
                <a:solidFill>
                  <a:schemeClr val="accent1"/>
                </a:solidFill>
              </a:rPr>
              <a:t> g(n) </a:t>
            </a:r>
            <a:r>
              <a:rPr lang="en-US" smtClean="0"/>
              <a:t>:</a:t>
            </a:r>
            <a:r>
              <a:rPr lang="en-US" smtClean="0">
                <a:solidFill>
                  <a:schemeClr val="accent1"/>
                </a:solidFill>
              </a:rPr>
              <a:t> N </a:t>
            </a:r>
            <a:r>
              <a:rPr lang="en-US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en-US" smtClean="0">
                <a:solidFill>
                  <a:schemeClr val="accent1"/>
                </a:solidFill>
              </a:rPr>
              <a:t> N </a:t>
            </a:r>
            <a:r>
              <a:rPr lang="en-US" smtClean="0"/>
              <a:t> be a function. Then we have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  <a:cs typeface="Arial" charset="0"/>
              </a:rPr>
              <a:t>O(g(n))</a:t>
            </a:r>
            <a:r>
              <a:rPr lang="en-US" smtClean="0">
                <a:cs typeface="Arial" charset="0"/>
              </a:rPr>
              <a:t> = {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f(n)</a:t>
            </a:r>
            <a:r>
              <a:rPr lang="en-US" smtClean="0">
                <a:cs typeface="Arial" charset="0"/>
              </a:rPr>
              <a:t> : there exist positive constants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c</a:t>
            </a:r>
            <a:r>
              <a:rPr lang="en-US" smtClean="0">
                <a:cs typeface="Arial" charset="0"/>
              </a:rPr>
              <a:t> and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baseline="-2500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en-US" smtClean="0">
                <a:cs typeface="Arial" charset="0"/>
              </a:rPr>
              <a:t> 	       	      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	     	such that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0 </a:t>
            </a:r>
            <a:r>
              <a:rPr lang="pt-BR" smtClean="0">
                <a:cs typeface="Arial" charset="0"/>
              </a:rPr>
              <a:t>≤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 f(n) </a:t>
            </a:r>
            <a:r>
              <a:rPr lang="pt-BR" smtClean="0">
                <a:cs typeface="Arial" charset="0"/>
              </a:rPr>
              <a:t>≤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 cg(n)</a:t>
            </a:r>
            <a:r>
              <a:rPr lang="pt-BR" smtClean="0">
                <a:cs typeface="Arial" charset="0"/>
              </a:rPr>
              <a:t>  for all 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smtClean="0">
                <a:cs typeface="Arial" charset="0"/>
              </a:rPr>
              <a:t> ≥ 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baseline="-2500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pt-B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cs typeface="Arial" charset="0"/>
            </a:endParaRP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544513" y="3121025"/>
            <a:ext cx="5797550" cy="3559175"/>
            <a:chOff x="343" y="2096"/>
            <a:chExt cx="3652" cy="2242"/>
          </a:xfrm>
        </p:grpSpPr>
        <p:sp>
          <p:nvSpPr>
            <p:cNvPr id="19463" name="Line 6"/>
            <p:cNvSpPr>
              <a:spLocks noChangeShapeType="1"/>
            </p:cNvSpPr>
            <p:nvPr/>
          </p:nvSpPr>
          <p:spPr bwMode="auto">
            <a:xfrm>
              <a:off x="593" y="4091"/>
              <a:ext cx="2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2667" y="408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1228" y="4068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n</a:t>
              </a:r>
              <a:r>
                <a:rPr lang="en-US" baseline="-25000"/>
                <a:t>0</a:t>
              </a:r>
            </a:p>
          </p:txBody>
        </p:sp>
        <p:sp>
          <p:nvSpPr>
            <p:cNvPr id="19466" name="Line 9"/>
            <p:cNvSpPr>
              <a:spLocks noChangeShapeType="1"/>
            </p:cNvSpPr>
            <p:nvPr/>
          </p:nvSpPr>
          <p:spPr bwMode="auto">
            <a:xfrm>
              <a:off x="1319" y="2096"/>
              <a:ext cx="0" cy="199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0"/>
            <p:cNvSpPr>
              <a:spLocks/>
            </p:cNvSpPr>
            <p:nvPr/>
          </p:nvSpPr>
          <p:spPr bwMode="auto">
            <a:xfrm>
              <a:off x="589" y="2277"/>
              <a:ext cx="2272" cy="1561"/>
            </a:xfrm>
            <a:custGeom>
              <a:avLst/>
              <a:gdLst>
                <a:gd name="T0" fmla="*/ 0 w 2272"/>
                <a:gd name="T1" fmla="*/ 1366 h 1561"/>
                <a:gd name="T2" fmla="*/ 326 w 2272"/>
                <a:gd name="T3" fmla="*/ 1520 h 1561"/>
                <a:gd name="T4" fmla="*/ 538 w 2272"/>
                <a:gd name="T5" fmla="*/ 1117 h 1561"/>
                <a:gd name="T6" fmla="*/ 909 w 2272"/>
                <a:gd name="T7" fmla="*/ 835 h 1561"/>
                <a:gd name="T8" fmla="*/ 1702 w 2272"/>
                <a:gd name="T9" fmla="*/ 605 h 1561"/>
                <a:gd name="T10" fmla="*/ 2272 w 2272"/>
                <a:gd name="T11" fmla="*/ 0 h 1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2"/>
                <a:gd name="T19" fmla="*/ 0 h 1561"/>
                <a:gd name="T20" fmla="*/ 2272 w 2272"/>
                <a:gd name="T21" fmla="*/ 1561 h 15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2" h="1561">
                  <a:moveTo>
                    <a:pt x="0" y="1366"/>
                  </a:moveTo>
                  <a:cubicBezTo>
                    <a:pt x="54" y="1392"/>
                    <a:pt x="236" y="1561"/>
                    <a:pt x="326" y="1520"/>
                  </a:cubicBezTo>
                  <a:cubicBezTo>
                    <a:pt x="416" y="1479"/>
                    <a:pt x="441" y="1231"/>
                    <a:pt x="538" y="1117"/>
                  </a:cubicBezTo>
                  <a:cubicBezTo>
                    <a:pt x="635" y="1003"/>
                    <a:pt x="715" y="920"/>
                    <a:pt x="909" y="835"/>
                  </a:cubicBezTo>
                  <a:cubicBezTo>
                    <a:pt x="1103" y="750"/>
                    <a:pt x="1475" y="744"/>
                    <a:pt x="1702" y="605"/>
                  </a:cubicBezTo>
                  <a:cubicBezTo>
                    <a:pt x="1929" y="466"/>
                    <a:pt x="2153" y="126"/>
                    <a:pt x="2272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1"/>
            <p:cNvSpPr>
              <a:spLocks/>
            </p:cNvSpPr>
            <p:nvPr/>
          </p:nvSpPr>
          <p:spPr bwMode="auto">
            <a:xfrm>
              <a:off x="576" y="2685"/>
              <a:ext cx="2285" cy="1286"/>
            </a:xfrm>
            <a:custGeom>
              <a:avLst/>
              <a:gdLst>
                <a:gd name="T0" fmla="*/ 39 w 2305"/>
                <a:gd name="T1" fmla="*/ 1227 h 1286"/>
                <a:gd name="T2" fmla="*/ 37 w 2305"/>
                <a:gd name="T3" fmla="*/ 1225 h 1286"/>
                <a:gd name="T4" fmla="*/ 264 w 2305"/>
                <a:gd name="T5" fmla="*/ 862 h 1286"/>
                <a:gd name="T6" fmla="*/ 491 w 2305"/>
                <a:gd name="T7" fmla="*/ 681 h 1286"/>
                <a:gd name="T8" fmla="*/ 717 w 2305"/>
                <a:gd name="T9" fmla="*/ 817 h 1286"/>
                <a:gd name="T10" fmla="*/ 1352 w 2305"/>
                <a:gd name="T11" fmla="*/ 590 h 1286"/>
                <a:gd name="T12" fmla="*/ 1715 w 2305"/>
                <a:gd name="T13" fmla="*/ 545 h 1286"/>
                <a:gd name="T14" fmla="*/ 2305 w 2305"/>
                <a:gd name="T15" fmla="*/ 0 h 12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5"/>
                <a:gd name="T25" fmla="*/ 0 h 1286"/>
                <a:gd name="T26" fmla="*/ 2305 w 2305"/>
                <a:gd name="T27" fmla="*/ 1286 h 12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5" h="1286">
                  <a:moveTo>
                    <a:pt x="39" y="1227"/>
                  </a:moveTo>
                  <a:cubicBezTo>
                    <a:pt x="39" y="1228"/>
                    <a:pt x="0" y="1286"/>
                    <a:pt x="37" y="1225"/>
                  </a:cubicBezTo>
                  <a:cubicBezTo>
                    <a:pt x="74" y="1164"/>
                    <a:pt x="188" y="953"/>
                    <a:pt x="264" y="862"/>
                  </a:cubicBezTo>
                  <a:cubicBezTo>
                    <a:pt x="340" y="771"/>
                    <a:pt x="416" y="688"/>
                    <a:pt x="491" y="681"/>
                  </a:cubicBezTo>
                  <a:cubicBezTo>
                    <a:pt x="566" y="674"/>
                    <a:pt x="573" y="832"/>
                    <a:pt x="717" y="817"/>
                  </a:cubicBezTo>
                  <a:cubicBezTo>
                    <a:pt x="861" y="802"/>
                    <a:pt x="1186" y="635"/>
                    <a:pt x="1352" y="590"/>
                  </a:cubicBezTo>
                  <a:cubicBezTo>
                    <a:pt x="1518" y="545"/>
                    <a:pt x="1556" y="643"/>
                    <a:pt x="1715" y="545"/>
                  </a:cubicBezTo>
                  <a:cubicBezTo>
                    <a:pt x="1874" y="447"/>
                    <a:pt x="2089" y="223"/>
                    <a:pt x="2305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2861" y="2096"/>
              <a:ext cx="11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cg(n)</a:t>
              </a:r>
            </a:p>
          </p:txBody>
        </p:sp>
        <p:sp>
          <p:nvSpPr>
            <p:cNvPr id="19470" name="Text Box 13"/>
            <p:cNvSpPr txBox="1">
              <a:spLocks noChangeArrowheads="1"/>
            </p:cNvSpPr>
            <p:nvPr/>
          </p:nvSpPr>
          <p:spPr bwMode="auto">
            <a:xfrm>
              <a:off x="2861" y="2549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f(n)</a:t>
              </a:r>
            </a:p>
          </p:txBody>
        </p:sp>
        <p:sp>
          <p:nvSpPr>
            <p:cNvPr id="19471" name="Text Box 14"/>
            <p:cNvSpPr txBox="1">
              <a:spLocks noChangeArrowheads="1"/>
            </p:cNvSpPr>
            <p:nvPr/>
          </p:nvSpPr>
          <p:spPr bwMode="auto">
            <a:xfrm>
              <a:off x="343" y="39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2" name="Line 15"/>
            <p:cNvSpPr>
              <a:spLocks noChangeShapeType="1"/>
            </p:cNvSpPr>
            <p:nvPr/>
          </p:nvSpPr>
          <p:spPr bwMode="auto">
            <a:xfrm>
              <a:off x="593" y="2096"/>
              <a:ext cx="0" cy="2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6432" name="Text Box 16"/>
          <p:cNvSpPr txBox="1">
            <a:spLocks noChangeArrowheads="1"/>
          </p:cNvSpPr>
          <p:nvPr/>
        </p:nvSpPr>
        <p:spPr bwMode="auto">
          <a:xfrm>
            <a:off x="5614988" y="5446713"/>
            <a:ext cx="3100387" cy="4254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Notation:   </a:t>
            </a:r>
            <a:r>
              <a:rPr lang="en-US">
                <a:solidFill>
                  <a:schemeClr val="accent1"/>
                </a:solidFill>
              </a:rPr>
              <a:t>f(n)</a:t>
            </a:r>
            <a:r>
              <a:rPr lang="en-US"/>
              <a:t>  =  </a:t>
            </a:r>
            <a:r>
              <a:rPr lang="en-US">
                <a:solidFill>
                  <a:schemeClr val="accent1"/>
                </a:solidFill>
              </a:rPr>
              <a:t>O(g(n))</a:t>
            </a:r>
            <a:r>
              <a:rPr lang="en-US"/>
              <a:t> </a:t>
            </a:r>
          </a:p>
        </p:txBody>
      </p:sp>
      <p:sp>
        <p:nvSpPr>
          <p:cNvPr id="19462" name="Line 17"/>
          <p:cNvSpPr>
            <a:spLocks noChangeShapeType="1"/>
          </p:cNvSpPr>
          <p:nvPr/>
        </p:nvSpPr>
        <p:spPr bwMode="auto">
          <a:xfrm>
            <a:off x="457200" y="2763838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Clr>
                <a:srgbClr val="002A58"/>
              </a:buClr>
              <a:buNone/>
            </a:pPr>
            <a:r>
              <a:rPr lang="en-US" dirty="0" smtClean="0">
                <a:solidFill>
                  <a:schemeClr val="accent1"/>
                </a:solidFill>
              </a:rPr>
              <a:t>O-notation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/>
              <a:t>running time is never worse </a:t>
            </a:r>
            <a:r>
              <a:rPr lang="en-US" dirty="0" smtClean="0"/>
              <a:t>than given function       </a:t>
            </a:r>
            <a:r>
              <a:rPr lang="en-US" dirty="0" smtClean="0">
                <a:solidFill>
                  <a:schemeClr val="accent1"/>
                </a:solidFill>
              </a:rPr>
              <a:t>upper bound</a:t>
            </a:r>
          </a:p>
          <a:p>
            <a:pPr lvl="0" eaLnBrk="1" hangingPunct="1">
              <a:buClr>
                <a:srgbClr val="002A58"/>
              </a:buClr>
              <a:buNone/>
            </a:pPr>
            <a:endParaRPr lang="en-US" dirty="0"/>
          </a:p>
          <a:p>
            <a:pPr marL="0" indent="0" eaLnBrk="1" hangingPunct="1">
              <a:buClr>
                <a:srgbClr val="002A58"/>
              </a:buClr>
              <a:buNone/>
            </a:pPr>
            <a:r>
              <a:rPr lang="en-US" dirty="0" smtClean="0">
                <a:solidFill>
                  <a:schemeClr val="accent1"/>
                </a:solidFill>
              </a:rPr>
              <a:t>Lower bound</a:t>
            </a:r>
            <a:r>
              <a:rPr lang="en-US" dirty="0" smtClean="0"/>
              <a:t>: the running time is never better than a given function</a:t>
            </a:r>
          </a:p>
          <a:p>
            <a:pPr marL="0" indent="0" eaLnBrk="1" hangingPunct="1">
              <a:buClr>
                <a:srgbClr val="002A58"/>
              </a:buClr>
              <a:buNone/>
            </a:pPr>
            <a:endParaRPr lang="en-US" dirty="0"/>
          </a:p>
          <a:p>
            <a:pPr marL="0" indent="0" eaLnBrk="1" hangingPunct="1">
              <a:buClr>
                <a:srgbClr val="002A58"/>
              </a:buClr>
              <a:buNone/>
            </a:pPr>
            <a:r>
              <a:rPr lang="en-US" dirty="0" smtClean="0"/>
              <a:t>Better-linear-search: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Ω(1)</a:t>
            </a:r>
            <a:br>
              <a:rPr lang="en-US" dirty="0" smtClean="0">
                <a:solidFill>
                  <a:schemeClr val="accent1"/>
                </a:solidFill>
                <a:cs typeface="Arial" charset="0"/>
              </a:rPr>
            </a:br>
            <a:endParaRPr lang="en-US" dirty="0">
              <a:solidFill>
                <a:schemeClr val="accent1"/>
              </a:solidFill>
              <a:cs typeface="Arial" charset="0"/>
            </a:endParaRPr>
          </a:p>
          <a:p>
            <a:pPr marL="0" indent="0" eaLnBrk="1" hangingPunct="1">
              <a:buClr>
                <a:srgbClr val="002A58"/>
              </a:buClr>
              <a:buNone/>
            </a:pPr>
            <a:r>
              <a:rPr lang="en-US" i="1" dirty="0" smtClean="0"/>
              <a:t>     very weak bound … sometimes we can do better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25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Ω-</a:t>
            </a:r>
            <a:r>
              <a:rPr lang="en-US" smtClean="0"/>
              <a:t>notation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Let</a:t>
            </a:r>
            <a:r>
              <a:rPr lang="en-US" smtClean="0">
                <a:solidFill>
                  <a:schemeClr val="accent1"/>
                </a:solidFill>
              </a:rPr>
              <a:t> g(n) </a:t>
            </a:r>
            <a:r>
              <a:rPr lang="en-US" smtClean="0"/>
              <a:t>:</a:t>
            </a:r>
            <a:r>
              <a:rPr lang="en-US" smtClean="0">
                <a:solidFill>
                  <a:schemeClr val="accent1"/>
                </a:solidFill>
              </a:rPr>
              <a:t> N </a:t>
            </a:r>
            <a:r>
              <a:rPr lang="en-US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en-US" smtClean="0">
                <a:solidFill>
                  <a:schemeClr val="accent1"/>
                </a:solidFill>
              </a:rPr>
              <a:t> N </a:t>
            </a:r>
            <a:r>
              <a:rPr lang="en-US" smtClean="0"/>
              <a:t> be a function. Then we have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  <a:cs typeface="Arial" charset="0"/>
              </a:rPr>
              <a:t>Ω(g(n))</a:t>
            </a:r>
            <a:r>
              <a:rPr lang="en-US" smtClean="0">
                <a:cs typeface="Arial" charset="0"/>
              </a:rPr>
              <a:t> = {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f(n)</a:t>
            </a:r>
            <a:r>
              <a:rPr lang="en-US" smtClean="0">
                <a:cs typeface="Arial" charset="0"/>
              </a:rPr>
              <a:t> : there exist positive constants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c</a:t>
            </a:r>
            <a:r>
              <a:rPr lang="en-US" smtClean="0">
                <a:cs typeface="Arial" charset="0"/>
              </a:rPr>
              <a:t> and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baseline="-2500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en-US" smtClean="0">
                <a:cs typeface="Arial" charset="0"/>
              </a:rPr>
              <a:t> 	       	      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	     	such that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0 </a:t>
            </a:r>
            <a:r>
              <a:rPr lang="pt-BR" smtClean="0">
                <a:cs typeface="Arial" charset="0"/>
              </a:rPr>
              <a:t>≤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 cg(n) </a:t>
            </a:r>
            <a:r>
              <a:rPr lang="pt-BR" smtClean="0">
                <a:cs typeface="Arial" charset="0"/>
              </a:rPr>
              <a:t>≤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 f(n)</a:t>
            </a:r>
            <a:r>
              <a:rPr lang="pt-BR" smtClean="0">
                <a:cs typeface="Arial" charset="0"/>
              </a:rPr>
              <a:t> for all 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smtClean="0">
                <a:cs typeface="Arial" charset="0"/>
              </a:rPr>
              <a:t> ≥ </a:t>
            </a:r>
            <a:r>
              <a:rPr lang="pt-BR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baseline="-2500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pt-B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“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Ω(g(n))</a:t>
            </a:r>
            <a:r>
              <a:rPr lang="en-US" smtClean="0">
                <a:cs typeface="Arial" charset="0"/>
              </a:rPr>
              <a:t> is the set of functions that grow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at least as fast as </a:t>
            </a:r>
            <a:r>
              <a:rPr lang="en-US" smtClean="0">
                <a:solidFill>
                  <a:schemeClr val="accent1"/>
                </a:solidFill>
                <a:cs typeface="Arial" charset="0"/>
              </a:rPr>
              <a:t>g(n)</a:t>
            </a:r>
            <a:r>
              <a:rPr lang="en-US" smtClean="0">
                <a:cs typeface="Arial" charset="0"/>
              </a:rPr>
              <a:t>”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457200" y="2763838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Ω-</a:t>
            </a:r>
            <a:r>
              <a:rPr lang="en-US" smtClean="0"/>
              <a:t>notation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Let</a:t>
            </a:r>
            <a:r>
              <a:rPr lang="en-US" dirty="0" smtClean="0">
                <a:solidFill>
                  <a:schemeClr val="accent1"/>
                </a:solidFill>
              </a:rPr>
              <a:t> g(n) 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accent1"/>
                </a:solidFill>
              </a:rPr>
              <a:t> N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en-US" dirty="0" smtClean="0">
                <a:solidFill>
                  <a:schemeClr val="accent1"/>
                </a:solidFill>
              </a:rPr>
              <a:t> N </a:t>
            </a:r>
            <a:r>
              <a:rPr lang="en-US" dirty="0" smtClean="0"/>
              <a:t> be a function. Then we have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Ω(g(n))</a:t>
            </a:r>
            <a:r>
              <a:rPr lang="en-US" dirty="0" smtClean="0">
                <a:cs typeface="Arial" charset="0"/>
              </a:rPr>
              <a:t> = {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f(n)</a:t>
            </a:r>
            <a:r>
              <a:rPr lang="en-US" dirty="0" smtClean="0">
                <a:cs typeface="Arial" charset="0"/>
              </a:rPr>
              <a:t> : there exist positive constants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c</a:t>
            </a:r>
            <a:r>
              <a:rPr lang="en-US" dirty="0" smtClean="0">
                <a:cs typeface="Arial" charset="0"/>
              </a:rPr>
              <a:t> and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en-US" baseline="-25000" dirty="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en-US" dirty="0" smtClean="0">
                <a:cs typeface="Arial" charset="0"/>
              </a:rPr>
              <a:t> 	       	      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	     	such that </a:t>
            </a: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0 </a:t>
            </a:r>
            <a:r>
              <a:rPr lang="pt-BR" dirty="0" smtClean="0">
                <a:cs typeface="Arial" charset="0"/>
              </a:rPr>
              <a:t>≤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 cg(n) </a:t>
            </a:r>
            <a:r>
              <a:rPr lang="pt-BR" dirty="0" smtClean="0">
                <a:cs typeface="Arial" charset="0"/>
              </a:rPr>
              <a:t>≤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 f(n)</a:t>
            </a:r>
            <a:r>
              <a:rPr lang="pt-BR" dirty="0" smtClean="0">
                <a:cs typeface="Arial" charset="0"/>
              </a:rPr>
              <a:t> for all 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dirty="0" smtClean="0">
                <a:cs typeface="Arial" charset="0"/>
              </a:rPr>
              <a:t> ≥ </a:t>
            </a:r>
            <a:r>
              <a:rPr lang="pt-BR" dirty="0" smtClean="0"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baseline="-25000" dirty="0" smtClean="0">
                <a:solidFill>
                  <a:schemeClr val="accent1"/>
                </a:solidFill>
                <a:cs typeface="Arial" charset="0"/>
              </a:rPr>
              <a:t>0</a:t>
            </a:r>
            <a:r>
              <a:rPr lang="pt-BR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}</a:t>
            </a:r>
            <a:endParaRPr lang="en-US" sz="1000" dirty="0" smtClean="0">
              <a:cs typeface="Arial" charset="0"/>
            </a:endParaRPr>
          </a:p>
        </p:txBody>
      </p:sp>
      <p:grpSp>
        <p:nvGrpSpPr>
          <p:cNvPr id="21508" name="Group 18"/>
          <p:cNvGrpSpPr>
            <a:grpSpLocks/>
          </p:cNvGrpSpPr>
          <p:nvPr/>
        </p:nvGrpSpPr>
        <p:grpSpPr bwMode="auto">
          <a:xfrm>
            <a:off x="544513" y="3113088"/>
            <a:ext cx="5653087" cy="3559175"/>
            <a:chOff x="343" y="2096"/>
            <a:chExt cx="3561" cy="2242"/>
          </a:xfrm>
        </p:grpSpPr>
        <p:sp>
          <p:nvSpPr>
            <p:cNvPr id="21511" name="Line 5"/>
            <p:cNvSpPr>
              <a:spLocks noChangeShapeType="1"/>
            </p:cNvSpPr>
            <p:nvPr/>
          </p:nvSpPr>
          <p:spPr bwMode="auto">
            <a:xfrm>
              <a:off x="593" y="4091"/>
              <a:ext cx="2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2667" y="408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228" y="4068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n</a:t>
              </a:r>
              <a:r>
                <a:rPr lang="en-US" baseline="-25000"/>
                <a:t>0</a:t>
              </a:r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>
              <a:off x="1319" y="2096"/>
              <a:ext cx="0" cy="199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9"/>
            <p:cNvSpPr>
              <a:spLocks/>
            </p:cNvSpPr>
            <p:nvPr/>
          </p:nvSpPr>
          <p:spPr bwMode="auto">
            <a:xfrm>
              <a:off x="593" y="3155"/>
              <a:ext cx="2268" cy="846"/>
            </a:xfrm>
            <a:custGeom>
              <a:avLst/>
              <a:gdLst>
                <a:gd name="T0" fmla="*/ 0 w 2268"/>
                <a:gd name="T1" fmla="*/ 726 h 846"/>
                <a:gd name="T2" fmla="*/ 318 w 2268"/>
                <a:gd name="T3" fmla="*/ 816 h 846"/>
                <a:gd name="T4" fmla="*/ 544 w 2268"/>
                <a:gd name="T5" fmla="*/ 544 h 846"/>
                <a:gd name="T6" fmla="*/ 907 w 2268"/>
                <a:gd name="T7" fmla="*/ 453 h 846"/>
                <a:gd name="T8" fmla="*/ 1724 w 2268"/>
                <a:gd name="T9" fmla="*/ 317 h 846"/>
                <a:gd name="T10" fmla="*/ 2268 w 2268"/>
                <a:gd name="T11" fmla="*/ 0 h 8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8"/>
                <a:gd name="T19" fmla="*/ 0 h 846"/>
                <a:gd name="T20" fmla="*/ 2268 w 2268"/>
                <a:gd name="T21" fmla="*/ 846 h 8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8" h="846">
                  <a:moveTo>
                    <a:pt x="0" y="726"/>
                  </a:moveTo>
                  <a:cubicBezTo>
                    <a:pt x="113" y="786"/>
                    <a:pt x="227" y="846"/>
                    <a:pt x="318" y="816"/>
                  </a:cubicBezTo>
                  <a:cubicBezTo>
                    <a:pt x="409" y="786"/>
                    <a:pt x="446" y="605"/>
                    <a:pt x="544" y="544"/>
                  </a:cubicBezTo>
                  <a:cubicBezTo>
                    <a:pt x="642" y="483"/>
                    <a:pt x="710" y="491"/>
                    <a:pt x="907" y="453"/>
                  </a:cubicBezTo>
                  <a:cubicBezTo>
                    <a:pt x="1104" y="415"/>
                    <a:pt x="1497" y="392"/>
                    <a:pt x="1724" y="317"/>
                  </a:cubicBezTo>
                  <a:cubicBezTo>
                    <a:pt x="1951" y="242"/>
                    <a:pt x="2109" y="121"/>
                    <a:pt x="2268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0"/>
            <p:cNvSpPr>
              <a:spLocks/>
            </p:cNvSpPr>
            <p:nvPr/>
          </p:nvSpPr>
          <p:spPr bwMode="auto">
            <a:xfrm>
              <a:off x="576" y="2685"/>
              <a:ext cx="2285" cy="1286"/>
            </a:xfrm>
            <a:custGeom>
              <a:avLst/>
              <a:gdLst>
                <a:gd name="T0" fmla="*/ 39 w 2305"/>
                <a:gd name="T1" fmla="*/ 1227 h 1286"/>
                <a:gd name="T2" fmla="*/ 37 w 2305"/>
                <a:gd name="T3" fmla="*/ 1225 h 1286"/>
                <a:gd name="T4" fmla="*/ 264 w 2305"/>
                <a:gd name="T5" fmla="*/ 862 h 1286"/>
                <a:gd name="T6" fmla="*/ 491 w 2305"/>
                <a:gd name="T7" fmla="*/ 681 h 1286"/>
                <a:gd name="T8" fmla="*/ 717 w 2305"/>
                <a:gd name="T9" fmla="*/ 817 h 1286"/>
                <a:gd name="T10" fmla="*/ 1352 w 2305"/>
                <a:gd name="T11" fmla="*/ 590 h 1286"/>
                <a:gd name="T12" fmla="*/ 1715 w 2305"/>
                <a:gd name="T13" fmla="*/ 545 h 1286"/>
                <a:gd name="T14" fmla="*/ 2305 w 2305"/>
                <a:gd name="T15" fmla="*/ 0 h 12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5"/>
                <a:gd name="T25" fmla="*/ 0 h 1286"/>
                <a:gd name="T26" fmla="*/ 2305 w 2305"/>
                <a:gd name="T27" fmla="*/ 1286 h 12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5" h="1286">
                  <a:moveTo>
                    <a:pt x="39" y="1227"/>
                  </a:moveTo>
                  <a:cubicBezTo>
                    <a:pt x="39" y="1228"/>
                    <a:pt x="0" y="1286"/>
                    <a:pt x="37" y="1225"/>
                  </a:cubicBezTo>
                  <a:cubicBezTo>
                    <a:pt x="74" y="1164"/>
                    <a:pt x="188" y="953"/>
                    <a:pt x="264" y="862"/>
                  </a:cubicBezTo>
                  <a:cubicBezTo>
                    <a:pt x="340" y="771"/>
                    <a:pt x="416" y="688"/>
                    <a:pt x="491" y="681"/>
                  </a:cubicBezTo>
                  <a:cubicBezTo>
                    <a:pt x="566" y="674"/>
                    <a:pt x="573" y="832"/>
                    <a:pt x="717" y="817"/>
                  </a:cubicBezTo>
                  <a:cubicBezTo>
                    <a:pt x="861" y="802"/>
                    <a:pt x="1186" y="635"/>
                    <a:pt x="1352" y="590"/>
                  </a:cubicBezTo>
                  <a:cubicBezTo>
                    <a:pt x="1518" y="545"/>
                    <a:pt x="1556" y="643"/>
                    <a:pt x="1715" y="545"/>
                  </a:cubicBezTo>
                  <a:cubicBezTo>
                    <a:pt x="1874" y="447"/>
                    <a:pt x="2089" y="223"/>
                    <a:pt x="2305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>
              <a:off x="2862" y="3003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cg(n)</a:t>
              </a:r>
            </a:p>
          </p:txBody>
        </p:sp>
        <p:sp>
          <p:nvSpPr>
            <p:cNvPr id="21518" name="Text Box 12"/>
            <p:cNvSpPr txBox="1">
              <a:spLocks noChangeArrowheads="1"/>
            </p:cNvSpPr>
            <p:nvPr/>
          </p:nvSpPr>
          <p:spPr bwMode="auto">
            <a:xfrm>
              <a:off x="2861" y="2549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/>
                <a:t>f(n)</a:t>
              </a:r>
            </a:p>
          </p:txBody>
        </p:sp>
        <p:sp>
          <p:nvSpPr>
            <p:cNvPr id="21519" name="Text Box 13"/>
            <p:cNvSpPr txBox="1">
              <a:spLocks noChangeArrowheads="1"/>
            </p:cNvSpPr>
            <p:nvPr/>
          </p:nvSpPr>
          <p:spPr bwMode="auto">
            <a:xfrm>
              <a:off x="343" y="39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1520" name="Line 14"/>
            <p:cNvSpPr>
              <a:spLocks noChangeShapeType="1"/>
            </p:cNvSpPr>
            <p:nvPr/>
          </p:nvSpPr>
          <p:spPr bwMode="auto">
            <a:xfrm>
              <a:off x="593" y="2096"/>
              <a:ext cx="0" cy="2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0527" name="Text Box 15"/>
          <p:cNvSpPr txBox="1">
            <a:spLocks noChangeArrowheads="1"/>
          </p:cNvSpPr>
          <p:nvPr/>
        </p:nvSpPr>
        <p:spPr bwMode="auto">
          <a:xfrm>
            <a:off x="5695950" y="5472113"/>
            <a:ext cx="3157538" cy="4254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Notation:   </a:t>
            </a:r>
            <a:r>
              <a:rPr lang="en-US">
                <a:solidFill>
                  <a:schemeClr val="accent1"/>
                </a:solidFill>
              </a:rPr>
              <a:t>f(n)</a:t>
            </a:r>
            <a:r>
              <a:rPr lang="en-US"/>
              <a:t>  =  </a:t>
            </a:r>
            <a:r>
              <a:rPr lang="en-US">
                <a:solidFill>
                  <a:schemeClr val="accent1"/>
                </a:solidFill>
              </a:rPr>
              <a:t>Ω(g(n))</a:t>
            </a:r>
            <a:r>
              <a:rPr lang="en-US"/>
              <a:t> </a:t>
            </a:r>
          </a:p>
        </p:txBody>
      </p:sp>
      <p:sp>
        <p:nvSpPr>
          <p:cNvPr id="21510" name="Line 16"/>
          <p:cNvSpPr>
            <a:spLocks noChangeShapeType="1"/>
          </p:cNvSpPr>
          <p:nvPr/>
        </p:nvSpPr>
        <p:spPr bwMode="auto">
          <a:xfrm>
            <a:off x="457200" y="2763838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Algorithms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well-defined computational procedure that takes some value, or a set of values, as input and produces some value, or a set of values, as output.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sequence of computational steps that transform the input into the output.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Algorithms research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design and analysis of algorithms and data structures for computational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Asymptotic notation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</a:rPr>
              <a:t>Θ</a:t>
            </a:r>
            <a:r>
              <a:rPr lang="en-US" smtClean="0"/>
              <a:t>(…) is an asymptotically </a:t>
            </a:r>
            <a:r>
              <a:rPr lang="en-US" smtClean="0">
                <a:solidFill>
                  <a:schemeClr val="accent1"/>
                </a:solidFill>
              </a:rPr>
              <a:t>tight</a:t>
            </a:r>
            <a:r>
              <a:rPr lang="en-US" smtClean="0"/>
              <a:t> bound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</a:rPr>
              <a:t>O</a:t>
            </a:r>
            <a:r>
              <a:rPr lang="en-US" smtClean="0"/>
              <a:t>(…) is an asymptotic </a:t>
            </a:r>
            <a:r>
              <a:rPr lang="en-US" smtClean="0">
                <a:solidFill>
                  <a:schemeClr val="accent1"/>
                </a:solidFill>
              </a:rPr>
              <a:t>upper</a:t>
            </a:r>
            <a:r>
              <a:rPr lang="en-US" smtClean="0"/>
              <a:t> bound		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1"/>
                </a:solidFill>
              </a:rPr>
              <a:t>Ω</a:t>
            </a:r>
            <a:r>
              <a:rPr lang="en-US" smtClean="0"/>
              <a:t>(…) is an asymptotic </a:t>
            </a:r>
            <a:r>
              <a:rPr lang="en-US" smtClean="0">
                <a:solidFill>
                  <a:schemeClr val="accent1"/>
                </a:solidFill>
              </a:rPr>
              <a:t>lower</a:t>
            </a:r>
            <a:r>
              <a:rPr lang="en-US" smtClean="0"/>
              <a:t> bound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/>
            <a:r>
              <a:rPr lang="en-US" smtClean="0"/>
              <a:t>other asymptotic notation</a:t>
            </a:r>
            <a:br>
              <a:rPr lang="en-US" smtClean="0"/>
            </a:br>
            <a:r>
              <a:rPr lang="en-US" sz="700" smtClean="0"/>
              <a:t/>
            </a:r>
            <a:br>
              <a:rPr lang="en-US" sz="700" smtClean="0"/>
            </a:br>
            <a:r>
              <a:rPr lang="en-US" smtClean="0"/>
              <a:t>	</a:t>
            </a:r>
            <a:r>
              <a:rPr lang="nl-NL" smtClean="0">
                <a:solidFill>
                  <a:schemeClr val="accent1"/>
                </a:solidFill>
              </a:rPr>
              <a:t>o</a:t>
            </a:r>
            <a:r>
              <a:rPr lang="nl-NL" smtClean="0"/>
              <a:t>(…) →  “grows strictly slower than”</a:t>
            </a:r>
            <a:br>
              <a:rPr lang="nl-NL" smtClean="0"/>
            </a:br>
            <a:r>
              <a:rPr lang="nl-NL" smtClean="0"/>
              <a:t>	</a:t>
            </a:r>
            <a:r>
              <a:rPr lang="nl-NL" smtClean="0">
                <a:solidFill>
                  <a:schemeClr val="accent1"/>
                </a:solidFill>
              </a:rPr>
              <a:t>ω</a:t>
            </a:r>
            <a:r>
              <a:rPr lang="nl-NL" smtClean="0"/>
              <a:t>(…) →  “grows strictly faster than”</a:t>
            </a:r>
            <a:endParaRPr lang="en-US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89650" y="1585913"/>
            <a:ext cx="26701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400"/>
              <a:t>“</a:t>
            </a:r>
            <a:r>
              <a:rPr lang="en-US">
                <a:solidFill>
                  <a:schemeClr val="accent2"/>
                </a:solidFill>
              </a:rPr>
              <a:t>asymptotically equal</a:t>
            </a:r>
            <a:r>
              <a:rPr lang="en-US"/>
              <a:t>”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905375" y="2546350"/>
            <a:ext cx="38544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/>
              <a:t>“</a:t>
            </a:r>
            <a:r>
              <a:rPr lang="en-US">
                <a:solidFill>
                  <a:schemeClr val="accent2"/>
                </a:solidFill>
              </a:rPr>
              <a:t>asymptotically smaller or equal</a:t>
            </a:r>
            <a:r>
              <a:rPr lang="en-US"/>
              <a:t>”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72038" y="3455988"/>
            <a:ext cx="38877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/>
              <a:t>“</a:t>
            </a:r>
            <a:r>
              <a:rPr lang="en-US">
                <a:solidFill>
                  <a:schemeClr val="accent2"/>
                </a:solidFill>
              </a:rPr>
              <a:t>asymptotically greater or equal</a:t>
            </a:r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3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Quiz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900613" cy="5040312"/>
          </a:xfrm>
        </p:spPr>
        <p:txBody>
          <a:bodyPr/>
          <a:lstStyle/>
          <a:p>
            <a:pPr eaLnBrk="1" hangingPunct="1">
              <a:buSzTx/>
              <a:buFont typeface="+mj-lt"/>
              <a:buAutoNum type="arabicPeriod"/>
            </a:pPr>
            <a:r>
              <a:rPr lang="pt-BR" sz="1800" dirty="0" smtClean="0"/>
              <a:t>500 n  + 150 = O(n</a:t>
            </a:r>
            <a:r>
              <a:rPr lang="pt-BR" sz="1800" baseline="30000" dirty="0" smtClean="0"/>
              <a:t>2</a:t>
            </a:r>
            <a:r>
              <a:rPr lang="pt-BR" sz="1800" dirty="0" smtClean="0"/>
              <a:t>)</a:t>
            </a:r>
          </a:p>
          <a:p>
            <a:pPr eaLnBrk="1" hangingPunct="1">
              <a:buSzTx/>
              <a:buFont typeface="+mj-lt"/>
              <a:buAutoNum type="arabicPeriod"/>
            </a:pPr>
            <a:endParaRPr lang="pt-BR" sz="1800" dirty="0"/>
          </a:p>
          <a:p>
            <a:pPr eaLnBrk="1" hangingPunct="1">
              <a:buSzTx/>
              <a:buFont typeface="+mj-lt"/>
              <a:buAutoNum type="arabicPeriod"/>
            </a:pPr>
            <a:r>
              <a:rPr lang="pt-BR" sz="1800" dirty="0" smtClean="0"/>
              <a:t>4 n </a:t>
            </a:r>
            <a:r>
              <a:rPr lang="pt-BR" sz="1800" dirty="0"/>
              <a:t>log</a:t>
            </a:r>
            <a:r>
              <a:rPr lang="pt-BR" sz="1800" baseline="30000" dirty="0"/>
              <a:t>2</a:t>
            </a:r>
            <a:r>
              <a:rPr lang="pt-BR" sz="1800" dirty="0"/>
              <a:t> n </a:t>
            </a:r>
            <a:r>
              <a:rPr lang="pt-BR" sz="1800" dirty="0" smtClean="0"/>
              <a:t> + 20 n = </a:t>
            </a:r>
            <a:r>
              <a:rPr lang="pt-BR" sz="1800" dirty="0"/>
              <a:t>Θ(n log </a:t>
            </a:r>
            <a:r>
              <a:rPr lang="pt-BR" sz="1800" dirty="0" smtClean="0"/>
              <a:t>n)</a:t>
            </a:r>
          </a:p>
          <a:p>
            <a:pPr eaLnBrk="1" hangingPunct="1">
              <a:buSzTx/>
              <a:buFont typeface="+mj-lt"/>
              <a:buAutoNum type="arabicPeriod"/>
            </a:pPr>
            <a:endParaRPr lang="pt-BR" sz="1800" dirty="0"/>
          </a:p>
          <a:p>
            <a:pPr eaLnBrk="1" hangingPunct="1">
              <a:buSzTx/>
              <a:buFont typeface="+mj-lt"/>
              <a:buAutoNum type="arabicPeriod"/>
            </a:pPr>
            <a:r>
              <a:rPr lang="pt-BR" sz="1800" dirty="0" smtClean="0"/>
              <a:t>n log </a:t>
            </a:r>
            <a:r>
              <a:rPr lang="pt-BR" sz="1800" dirty="0"/>
              <a:t>n = </a:t>
            </a:r>
            <a:r>
              <a:rPr lang="pt-BR" sz="1800" dirty="0" smtClean="0"/>
              <a:t>Ω(n)</a:t>
            </a:r>
          </a:p>
          <a:p>
            <a:pPr eaLnBrk="1" hangingPunct="1">
              <a:buSzTx/>
              <a:buFont typeface="+mj-lt"/>
              <a:buAutoNum type="arabicPeriod"/>
            </a:pPr>
            <a:endParaRPr lang="pt-BR" sz="1800" dirty="0"/>
          </a:p>
          <a:p>
            <a:pPr eaLnBrk="1" hangingPunct="1">
              <a:buSzTx/>
              <a:buFont typeface="+mj-lt"/>
              <a:buAutoNum type="arabicPeriod"/>
            </a:pPr>
            <a:r>
              <a:rPr lang="pt-BR" sz="1800" dirty="0"/>
              <a:t>n log</a:t>
            </a:r>
            <a:r>
              <a:rPr lang="pt-BR" sz="1800" baseline="30000" dirty="0"/>
              <a:t>2</a:t>
            </a:r>
            <a:r>
              <a:rPr lang="pt-BR" sz="1800" dirty="0"/>
              <a:t> n = O(n</a:t>
            </a:r>
            <a:r>
              <a:rPr lang="pt-BR" sz="1800" baseline="30000" dirty="0"/>
              <a:t>4/3</a:t>
            </a:r>
            <a:r>
              <a:rPr lang="pt-BR" sz="1800" dirty="0" smtClean="0"/>
              <a:t>)</a:t>
            </a:r>
          </a:p>
          <a:p>
            <a:pPr eaLnBrk="1" hangingPunct="1">
              <a:buSzTx/>
              <a:buFont typeface="+mj-lt"/>
              <a:buAutoNum type="arabicPeriod"/>
            </a:pPr>
            <a:endParaRPr lang="pt-BR" sz="1800" dirty="0"/>
          </a:p>
          <a:p>
            <a:pPr eaLnBrk="1" hangingPunct="1">
              <a:buSzTx/>
              <a:buFont typeface="+mj-lt"/>
              <a:buAutoNum type="arabicPeriod"/>
            </a:pPr>
            <a:r>
              <a:rPr lang="pt-BR" sz="1800" dirty="0" smtClean="0"/>
              <a:t>57 n</a:t>
            </a:r>
            <a:r>
              <a:rPr lang="pt-BR" sz="1800" baseline="30000" dirty="0" smtClean="0"/>
              <a:t>2</a:t>
            </a:r>
            <a:r>
              <a:rPr lang="pt-BR" sz="1800" dirty="0" smtClean="0"/>
              <a:t> + 17 log n = Θ(n</a:t>
            </a:r>
            <a:r>
              <a:rPr lang="pt-BR" sz="1800" baseline="30000" dirty="0" smtClean="0"/>
              <a:t>2</a:t>
            </a:r>
            <a:r>
              <a:rPr lang="pt-BR" sz="1800" dirty="0" smtClean="0"/>
              <a:t>)</a:t>
            </a:r>
          </a:p>
          <a:p>
            <a:pPr eaLnBrk="1" hangingPunct="1">
              <a:buSzTx/>
              <a:buFont typeface="+mj-lt"/>
              <a:buAutoNum type="arabicPeriod"/>
            </a:pPr>
            <a:endParaRPr lang="pt-BR" sz="1800" dirty="0"/>
          </a:p>
          <a:p>
            <a:pPr eaLnBrk="1" hangingPunct="1">
              <a:buSzTx/>
              <a:buFont typeface="+mj-lt"/>
              <a:buAutoNum type="arabicPeriod"/>
            </a:pPr>
            <a:r>
              <a:rPr lang="en-US" sz="1800" dirty="0" smtClean="0"/>
              <a:t>An algorithm with worst case running time </a:t>
            </a:r>
            <a:r>
              <a:rPr lang="en-US" sz="1800" dirty="0" smtClean="0">
                <a:solidFill>
                  <a:schemeClr val="accent1"/>
                </a:solidFill>
              </a:rPr>
              <a:t>O(n log n)</a:t>
            </a:r>
            <a:r>
              <a:rPr lang="en-US" sz="1800" dirty="0" smtClean="0"/>
              <a:t> is always slower than an algorithm with worst case running time </a:t>
            </a:r>
            <a:r>
              <a:rPr lang="en-US" sz="1800" dirty="0" smtClean="0">
                <a:solidFill>
                  <a:schemeClr val="accent1"/>
                </a:solidFill>
              </a:rPr>
              <a:t>O(n)</a:t>
            </a:r>
            <a:r>
              <a:rPr lang="en-US" sz="1800" dirty="0" smtClean="0"/>
              <a:t> if </a:t>
            </a:r>
            <a:r>
              <a:rPr lang="en-US" sz="1800" dirty="0" smtClean="0">
                <a:solidFill>
                  <a:schemeClr val="accent1"/>
                </a:solidFill>
              </a:rPr>
              <a:t>n</a:t>
            </a:r>
            <a:r>
              <a:rPr lang="en-US" sz="1800" dirty="0" smtClean="0"/>
              <a:t> is sufficiently large.</a:t>
            </a:r>
          </a:p>
        </p:txBody>
      </p:sp>
      <p:sp>
        <p:nvSpPr>
          <p:cNvPr id="966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8733" y="1268413"/>
            <a:ext cx="3085042" cy="5040312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>
                <a:solidFill>
                  <a:schemeClr val="folHlink"/>
                </a:solidFill>
              </a:rPr>
              <a:t>true</a:t>
            </a:r>
            <a:endParaRPr lang="en-US" sz="1800" dirty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chemeClr val="hlink"/>
                </a:solidFill>
              </a:rPr>
              <a:t>false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chemeClr val="folHlink"/>
                </a:solidFill>
              </a:rPr>
              <a:t>true</a:t>
            </a:r>
            <a:endParaRPr lang="en-US" sz="1800" dirty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chemeClr val="folHlink"/>
                </a:solidFill>
              </a:rPr>
              <a:t>true</a:t>
            </a:r>
            <a:endParaRPr lang="en-US" sz="1800" dirty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chemeClr val="folHlink"/>
                </a:solidFill>
              </a:rPr>
              <a:t>true</a:t>
            </a:r>
            <a:endParaRPr lang="en-US" sz="1800" dirty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chemeClr val="hlink"/>
                </a:solidFill>
              </a:rPr>
              <a:t>false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and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Today</a:t>
            </a:r>
          </a:p>
          <a:p>
            <a:pPr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Describing algorithms</a:t>
            </a:r>
          </a:p>
          <a:p>
            <a:r>
              <a:rPr lang="en-US" dirty="0" smtClean="0"/>
              <a:t>Linear Search</a:t>
            </a:r>
          </a:p>
          <a:p>
            <a:r>
              <a:rPr lang="en-US" dirty="0" smtClean="0"/>
              <a:t>Correctness proofs via </a:t>
            </a:r>
            <a:r>
              <a:rPr lang="en-US" dirty="0" smtClean="0">
                <a:solidFill>
                  <a:schemeClr val="accent1"/>
                </a:solidFill>
              </a:rPr>
              <a:t>loop invariants</a:t>
            </a:r>
          </a:p>
          <a:p>
            <a:r>
              <a:rPr lang="en-US" dirty="0" smtClean="0"/>
              <a:t>Efficiency analysis</a:t>
            </a:r>
          </a:p>
          <a:p>
            <a:pPr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Next lecture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/>
              <a:t>S</a:t>
            </a:r>
            <a:r>
              <a:rPr lang="en-US" dirty="0" smtClean="0"/>
              <a:t>earching algorithms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InsertionSort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MergeSort</a:t>
            </a:r>
            <a:r>
              <a:rPr lang="en-US" dirty="0" smtClean="0"/>
              <a:t> &amp; </a:t>
            </a:r>
            <a:r>
              <a:rPr lang="en-US" dirty="0" err="1" smtClean="0"/>
              <a:t>QuickSort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Divide &amp; Conquer</a:t>
            </a:r>
            <a:br>
              <a:rPr lang="en-US" dirty="0" smtClean="0"/>
            </a:br>
            <a:r>
              <a:rPr lang="en-US" dirty="0" smtClean="0"/>
              <a:t>	Binary Search</a:t>
            </a:r>
          </a:p>
          <a:p>
            <a:r>
              <a:rPr lang="en-US" dirty="0" smtClean="0"/>
              <a:t>Correctness proofs &amp; efficiency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expect from an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algorithms solve </a:t>
            </a:r>
            <a:r>
              <a:rPr lang="en-US" dirty="0" smtClean="0">
                <a:solidFill>
                  <a:schemeClr val="accent1"/>
                </a:solidFill>
              </a:rPr>
              <a:t>computational problems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Computational problems </a:t>
            </a:r>
            <a:r>
              <a:rPr lang="en-US" dirty="0" smtClean="0"/>
              <a:t>have well-specified</a:t>
            </a:r>
            <a:r>
              <a:rPr lang="en-US" dirty="0" smtClean="0">
                <a:solidFill>
                  <a:schemeClr val="accent1"/>
                </a:solidFill>
              </a:rPr>
              <a:t> input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output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2 requirements: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an input the algorithm should produce the </a:t>
            </a:r>
            <a:r>
              <a:rPr lang="en-US" dirty="0" smtClean="0">
                <a:solidFill>
                  <a:schemeClr val="accent1"/>
                </a:solidFill>
              </a:rPr>
              <a:t>correct</a:t>
            </a:r>
            <a:r>
              <a:rPr lang="en-US" dirty="0" smtClean="0"/>
              <a:t>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algorithm should use resources </a:t>
            </a:r>
            <a:r>
              <a:rPr lang="en-US" dirty="0" smtClean="0">
                <a:solidFill>
                  <a:schemeClr val="accent1"/>
                </a:solidFill>
              </a:rPr>
              <a:t>efficiently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an input the algorithm should produce the </a:t>
            </a:r>
            <a:r>
              <a:rPr lang="en-US" dirty="0">
                <a:solidFill>
                  <a:schemeClr val="accent1"/>
                </a:solidFill>
              </a:rPr>
              <a:t>correct</a:t>
            </a:r>
            <a:r>
              <a:rPr lang="en-US" dirty="0"/>
              <a:t> output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a correct solution?</a:t>
            </a:r>
            <a:br>
              <a:rPr lang="en-US" dirty="0" smtClean="0"/>
            </a:br>
            <a:r>
              <a:rPr lang="en-US" i="1" dirty="0" smtClean="0"/>
              <a:t>For example,</a:t>
            </a:r>
            <a:r>
              <a:rPr lang="en-US" dirty="0" smtClean="0"/>
              <a:t> </a:t>
            </a:r>
            <a:r>
              <a:rPr lang="en-US" i="1" dirty="0"/>
              <a:t>t</a:t>
            </a:r>
            <a:r>
              <a:rPr lang="en-US" i="1" dirty="0" smtClean="0"/>
              <a:t>he shortest-path … but given traffic, constructions … input might be incorrect</a:t>
            </a:r>
            <a:br>
              <a:rPr lang="en-US" i="1" dirty="0" smtClean="0"/>
            </a:br>
            <a:endParaRPr lang="en-US" sz="1200" i="1" dirty="0" smtClean="0"/>
          </a:p>
          <a:p>
            <a:r>
              <a:rPr lang="en-US" dirty="0" smtClean="0"/>
              <a:t>Not all problems have a well-specified correct solution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we focus on problems with a clear correct solution</a:t>
            </a:r>
          </a:p>
          <a:p>
            <a:pPr marL="0" indent="0">
              <a:buNone/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endParaRPr lang="en-US" sz="1200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Randomized algorithms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approximation algorithms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special cases with alternative definition of correctness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196493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" y="4944790"/>
            <a:ext cx="8686800" cy="0"/>
          </a:xfrm>
          <a:prstGeom prst="line">
            <a:avLst/>
          </a:prstGeom>
          <a:noFill/>
          <a:ln w="2857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3" t="71733" r="35790" b="21830"/>
          <a:stretch/>
        </p:blipFill>
        <p:spPr bwMode="auto">
          <a:xfrm>
            <a:off x="7005239" y="3397386"/>
            <a:ext cx="1110061" cy="10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algorithm should use resources </a:t>
            </a:r>
            <a:r>
              <a:rPr lang="en-US" dirty="0">
                <a:solidFill>
                  <a:schemeClr val="accent1"/>
                </a:solidFill>
              </a:rPr>
              <a:t>efficiently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algorithm should be reasonably fast (elapsed </a:t>
            </a:r>
            <a:r>
              <a:rPr lang="en-US" dirty="0" smtClean="0">
                <a:solidFill>
                  <a:schemeClr val="accent1"/>
                </a:solidFill>
              </a:rPr>
              <a:t>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algorithm should not use too much </a:t>
            </a:r>
            <a:r>
              <a:rPr lang="en-US" dirty="0" smtClean="0">
                <a:solidFill>
                  <a:schemeClr val="accent1"/>
                </a:solidFill>
              </a:rPr>
              <a:t>memory</a:t>
            </a:r>
            <a:endParaRPr lang="en-US" sz="1200" dirty="0"/>
          </a:p>
          <a:p>
            <a:r>
              <a:rPr lang="en-US" dirty="0" smtClean="0"/>
              <a:t>Other resources: network bandwidth, random bits, disk operations …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we focus on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time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How do you measure </a:t>
            </a:r>
            <a:r>
              <a:rPr lang="en-US" dirty="0" smtClean="0">
                <a:solidFill>
                  <a:schemeClr val="accent1"/>
                </a:solidFill>
              </a:rPr>
              <a:t>time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196493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algorithm should use resources </a:t>
            </a:r>
            <a:r>
              <a:rPr lang="en-US" dirty="0">
                <a:solidFill>
                  <a:schemeClr val="accent1"/>
                </a:solidFill>
              </a:rPr>
              <a:t>efficiently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 you measure </a:t>
            </a:r>
            <a:r>
              <a:rPr lang="en-US" dirty="0" smtClean="0">
                <a:solidFill>
                  <a:schemeClr val="accent1"/>
                </a:solidFill>
              </a:rPr>
              <a:t>time</a:t>
            </a:r>
            <a:r>
              <a:rPr lang="en-US" dirty="0" smtClean="0"/>
              <a:t>?</a:t>
            </a:r>
          </a:p>
          <a:p>
            <a:endParaRPr lang="en-US" i="1" dirty="0"/>
          </a:p>
          <a:p>
            <a:r>
              <a:rPr lang="en-US" dirty="0" smtClean="0"/>
              <a:t>Extrinsic factors: computer system, programming language, compiler, skill of programmer, other programs …</a:t>
            </a:r>
          </a:p>
          <a:p>
            <a:pPr marL="400050" lvl="1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n-US" dirty="0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implementing an algorithm, running it on a particular machine     </a:t>
            </a:r>
            <a:br>
              <a:rPr lang="en-US" dirty="0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    and input, and measuring time gives very little information</a:t>
            </a:r>
            <a:endParaRPr lang="en-US" i="1" dirty="0" smtClean="0">
              <a:solidFill>
                <a:schemeClr val="accent4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57200" y="196493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components:</a:t>
            </a:r>
          </a:p>
          <a:p>
            <a:pPr marL="0" indent="0">
              <a:buNone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running time as function </a:t>
            </a:r>
            <a:r>
              <a:rPr lang="en-US" dirty="0" smtClean="0">
                <a:solidFill>
                  <a:schemeClr val="accent1"/>
                </a:solidFill>
              </a:rPr>
              <a:t>T(n)</a:t>
            </a:r>
            <a:r>
              <a:rPr lang="en-US" dirty="0" smtClean="0"/>
              <a:t> of input size </a:t>
            </a:r>
            <a:r>
              <a:rPr lang="en-US" dirty="0" smtClean="0">
                <a:solidFill>
                  <a:schemeClr val="accent1"/>
                </a:solidFill>
              </a:rPr>
              <a:t>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Characterize rate of growth of </a:t>
            </a:r>
            <a:r>
              <a:rPr lang="en-US" dirty="0" smtClean="0">
                <a:solidFill>
                  <a:schemeClr val="accent1"/>
                </a:solidFill>
              </a:rPr>
              <a:t>T(n)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r>
              <a:rPr lang="en-US" dirty="0" smtClean="0"/>
              <a:t>Focus on the </a:t>
            </a:r>
            <a:r>
              <a:rPr lang="en-US" dirty="0" smtClean="0">
                <a:solidFill>
                  <a:schemeClr val="accent1"/>
                </a:solidFill>
              </a:rPr>
              <a:t>order of growth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ignore all but the most dominant terms</a:t>
            </a:r>
          </a:p>
          <a:p>
            <a:endParaRPr lang="en-US" sz="1200" i="1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Examples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1200" dirty="0" smtClean="0">
                <a:solidFill>
                  <a:schemeClr val="accent1"/>
                </a:solidFill>
              </a:rPr>
              <a:t/>
            </a:r>
            <a:br>
              <a:rPr lang="en-US" sz="1200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Algorithm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 takes </a:t>
            </a:r>
            <a:r>
              <a:rPr lang="en-US" dirty="0" smtClean="0">
                <a:solidFill>
                  <a:schemeClr val="accent1"/>
                </a:solidFill>
              </a:rPr>
              <a:t>50n + 125 </a:t>
            </a:r>
            <a:r>
              <a:rPr lang="en-US" dirty="0" smtClean="0">
                <a:solidFill>
                  <a:schemeClr val="accent4"/>
                </a:solidFill>
              </a:rPr>
              <a:t>machine cycles to search a list</a:t>
            </a:r>
            <a:br>
              <a:rPr lang="en-US" dirty="0" smtClean="0">
                <a:solidFill>
                  <a:schemeClr val="accent4"/>
                </a:solidFill>
              </a:rPr>
            </a:br>
            <a:endParaRPr lang="en-US" sz="800" dirty="0">
              <a:solidFill>
                <a:schemeClr val="accent4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50n</a:t>
            </a:r>
            <a:r>
              <a:rPr lang="en-US" dirty="0" smtClean="0">
                <a:solidFill>
                  <a:schemeClr val="accent4"/>
                </a:solidFill>
              </a:rPr>
              <a:t> dominates </a:t>
            </a:r>
            <a:r>
              <a:rPr lang="en-US" dirty="0" smtClean="0">
                <a:solidFill>
                  <a:schemeClr val="accent1"/>
                </a:solidFill>
              </a:rPr>
              <a:t>125</a:t>
            </a:r>
            <a:r>
              <a:rPr lang="en-US" dirty="0" smtClean="0">
                <a:solidFill>
                  <a:schemeClr val="accent4"/>
                </a:solidFill>
              </a:rPr>
              <a:t> if </a:t>
            </a:r>
            <a:r>
              <a:rPr lang="en-US" dirty="0" smtClean="0">
                <a:solidFill>
                  <a:schemeClr val="accent1"/>
                </a:solidFill>
              </a:rPr>
              <a:t>n ≥ 3</a:t>
            </a:r>
            <a:r>
              <a:rPr lang="en-US" dirty="0" smtClean="0">
                <a:solidFill>
                  <a:schemeClr val="accent4"/>
                </a:solidFill>
              </a:rPr>
              <a:t>, even factor </a:t>
            </a:r>
            <a:r>
              <a:rPr lang="en-US" dirty="0" smtClean="0">
                <a:solidFill>
                  <a:schemeClr val="accent1"/>
                </a:solidFill>
              </a:rPr>
              <a:t>50</a:t>
            </a:r>
            <a:r>
              <a:rPr lang="en-US" dirty="0" smtClean="0">
                <a:solidFill>
                  <a:schemeClr val="accent4"/>
                </a:solidFill>
              </a:rPr>
              <a:t> is not significant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the running time of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algorithm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grows linearly in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b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US" sz="120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Algorithm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 takes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20n</a:t>
            </a:r>
            <a:r>
              <a:rPr lang="en-US" baseline="30000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+ 100n</a:t>
            </a:r>
            <a:r>
              <a:rPr lang="en-US" baseline="30000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+ 300 n + 200 </a:t>
            </a:r>
            <a:r>
              <a:rPr lang="en-US" dirty="0" smtClean="0">
                <a:solidFill>
                  <a:schemeClr val="accent4"/>
                </a:solidFill>
                <a:ea typeface="Arial Unicode MS" pitchFamily="34" charset="-128"/>
                <a:cs typeface="Arial Unicode MS" pitchFamily="34" charset="-128"/>
              </a:rPr>
              <a:t>machine cycles</a:t>
            </a:r>
            <a:endParaRPr lang="en-US" dirty="0">
              <a:solidFill>
                <a:schemeClr val="accent4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➨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running time of</a:t>
            </a:r>
            <a:r>
              <a:rPr lang="en-US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algorithm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grows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as </a:t>
            </a:r>
            <a:r>
              <a:rPr lang="en-US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baseline="30000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  <a:endParaRPr lang="en-US" dirty="0" smtClean="0">
              <a:solidFill>
                <a:schemeClr val="accent4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8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13214</TotalTime>
  <Words>1708</Words>
  <Application>Microsoft Office PowerPoint</Application>
  <PresentationFormat>On-screen Show (4:3)</PresentationFormat>
  <Paragraphs>546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TUE Meta</vt:lpstr>
      <vt:lpstr>Verdana</vt:lpstr>
      <vt:lpstr>Wingdings</vt:lpstr>
      <vt:lpstr>Times New Roman</vt:lpstr>
      <vt:lpstr>Arial</vt:lpstr>
      <vt:lpstr>Arial Unicode MS</vt:lpstr>
      <vt:lpstr>Level</vt:lpstr>
      <vt:lpstr>2IS80 Fundamentals of Informatics</vt:lpstr>
      <vt:lpstr>Algorithms </vt:lpstr>
      <vt:lpstr>Algorithms on computers </vt:lpstr>
      <vt:lpstr>Algorithms</vt:lpstr>
      <vt:lpstr>What do we expect from an algorithm?</vt:lpstr>
      <vt:lpstr>Correctness</vt:lpstr>
      <vt:lpstr>Efficiency</vt:lpstr>
      <vt:lpstr>Efficiency</vt:lpstr>
      <vt:lpstr>Efficiency analysis</vt:lpstr>
      <vt:lpstr>Describing algorithms</vt:lpstr>
      <vt:lpstr>Searching</vt:lpstr>
      <vt:lpstr>Linear Search</vt:lpstr>
      <vt:lpstr>Linear Search</vt:lpstr>
      <vt:lpstr>Linear Search</vt:lpstr>
      <vt:lpstr>Linear Search</vt:lpstr>
      <vt:lpstr>Linear Search</vt:lpstr>
      <vt:lpstr>Correctness</vt:lpstr>
      <vt:lpstr>Correctness proof</vt:lpstr>
      <vt:lpstr>Correctness proof</vt:lpstr>
      <vt:lpstr>Linear Search</vt:lpstr>
      <vt:lpstr>Linear Search</vt:lpstr>
      <vt:lpstr>Linear Search</vt:lpstr>
      <vt:lpstr>Linear Search</vt:lpstr>
      <vt:lpstr>Linear Search</vt:lpstr>
      <vt:lpstr>Efficiency</vt:lpstr>
      <vt:lpstr>Efficiency analysis</vt:lpstr>
      <vt:lpstr>Efficiency analysis</vt:lpstr>
      <vt:lpstr>Efficiency analysis</vt:lpstr>
      <vt:lpstr>Efficiency analysis</vt:lpstr>
      <vt:lpstr>Efficiency analysis</vt:lpstr>
      <vt:lpstr>Θ-notation</vt:lpstr>
      <vt:lpstr>Θ-notation</vt:lpstr>
      <vt:lpstr>Θ-notation</vt:lpstr>
      <vt:lpstr>Efficiency analysis</vt:lpstr>
      <vt:lpstr>O-notation</vt:lpstr>
      <vt:lpstr>O-notation</vt:lpstr>
      <vt:lpstr>Efficiency analysis</vt:lpstr>
      <vt:lpstr>Ω-notation</vt:lpstr>
      <vt:lpstr>Ω-notation</vt:lpstr>
      <vt:lpstr>Asymptotic notation</vt:lpstr>
      <vt:lpstr>Quiz</vt:lpstr>
      <vt:lpstr>Recap and preview</vt:lpstr>
    </vt:vector>
  </TitlesOfParts>
  <Company>Technische Universiteit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Speckmann, B.</cp:lastModifiedBy>
  <cp:revision>1032</cp:revision>
  <dcterms:created xsi:type="dcterms:W3CDTF">2007-08-26T17:39:31Z</dcterms:created>
  <dcterms:modified xsi:type="dcterms:W3CDTF">2015-11-20T09:35:48Z</dcterms:modified>
</cp:coreProperties>
</file>